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5" r:id="rId3"/>
    <p:sldMasterId id="2147483658" r:id="rId4"/>
  </p:sldMasterIdLst>
  <p:notesMasterIdLst>
    <p:notesMasterId r:id="rId6"/>
  </p:notesMasterIdLst>
  <p:handoutMasterIdLst>
    <p:handoutMasterId r:id="rId64"/>
  </p:handoutMasterIdLst>
  <p:sldIdLst>
    <p:sldId id="359" r:id="rId5"/>
    <p:sldId id="416" r:id="rId7"/>
    <p:sldId id="308" r:id="rId8"/>
    <p:sldId id="256" r:id="rId9"/>
    <p:sldId id="313" r:id="rId10"/>
    <p:sldId id="258" r:id="rId11"/>
    <p:sldId id="292" r:id="rId12"/>
    <p:sldId id="314" r:id="rId13"/>
    <p:sldId id="315" r:id="rId14"/>
    <p:sldId id="286" r:id="rId15"/>
    <p:sldId id="316" r:id="rId16"/>
    <p:sldId id="287" r:id="rId17"/>
    <p:sldId id="317" r:id="rId18"/>
    <p:sldId id="288" r:id="rId19"/>
    <p:sldId id="318" r:id="rId20"/>
    <p:sldId id="319" r:id="rId21"/>
    <p:sldId id="320" r:id="rId22"/>
    <p:sldId id="289" r:id="rId23"/>
    <p:sldId id="321" r:id="rId24"/>
    <p:sldId id="322" r:id="rId25"/>
    <p:sldId id="323" r:id="rId26"/>
    <p:sldId id="324" r:id="rId27"/>
    <p:sldId id="325" r:id="rId28"/>
    <p:sldId id="327" r:id="rId29"/>
    <p:sldId id="328" r:id="rId30"/>
    <p:sldId id="326" r:id="rId31"/>
    <p:sldId id="309" r:id="rId32"/>
    <p:sldId id="329" r:id="rId33"/>
    <p:sldId id="310" r:id="rId34"/>
    <p:sldId id="330" r:id="rId35"/>
    <p:sldId id="334" r:id="rId36"/>
    <p:sldId id="333" r:id="rId37"/>
    <p:sldId id="335" r:id="rId38"/>
    <p:sldId id="336" r:id="rId39"/>
    <p:sldId id="331" r:id="rId40"/>
    <p:sldId id="337" r:id="rId41"/>
    <p:sldId id="332" r:id="rId42"/>
    <p:sldId id="338" r:id="rId43"/>
    <p:sldId id="339" r:id="rId44"/>
    <p:sldId id="340" r:id="rId45"/>
    <p:sldId id="342" r:id="rId46"/>
    <p:sldId id="343" r:id="rId47"/>
    <p:sldId id="344" r:id="rId48"/>
    <p:sldId id="311" r:id="rId49"/>
    <p:sldId id="348" r:id="rId50"/>
    <p:sldId id="353" r:id="rId51"/>
    <p:sldId id="350" r:id="rId52"/>
    <p:sldId id="352" r:id="rId53"/>
    <p:sldId id="351" r:id="rId54"/>
    <p:sldId id="354" r:id="rId55"/>
    <p:sldId id="355" r:id="rId56"/>
    <p:sldId id="356" r:id="rId57"/>
    <p:sldId id="357" r:id="rId58"/>
    <p:sldId id="358" r:id="rId59"/>
    <p:sldId id="312" r:id="rId60"/>
    <p:sldId id="345" r:id="rId61"/>
    <p:sldId id="346" r:id="rId62"/>
    <p:sldId id="418" r:id="rId63"/>
  </p:sldIdLst>
  <p:sldSz cx="9144000" cy="6858000" type="screen4x3"/>
  <p:notesSz cx="6858000" cy="9144000"/>
  <p:custDataLst>
    <p:tags r:id="rId6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56" userDrawn="1">
          <p15:clr>
            <a:srgbClr val="A4A3A4"/>
          </p15:clr>
        </p15:guide>
        <p15:guide id="2" pos="4194" userDrawn="1">
          <p15:clr>
            <a:srgbClr val="A4A3A4"/>
          </p15:clr>
        </p15:guide>
        <p15:guide id="3" orient="horz" pos="4196" userDrawn="1">
          <p15:clr>
            <a:srgbClr val="A4A3A4"/>
          </p15:clr>
        </p15:guide>
        <p15:guide id="4" pos="2950" userDrawn="1">
          <p15:clr>
            <a:srgbClr val="A4A3A4"/>
          </p15:clr>
        </p15:guide>
        <p15:guide id="5" pos="0" userDrawn="1">
          <p15:clr>
            <a:srgbClr val="A4A3A4"/>
          </p15:clr>
        </p15:guide>
        <p15:guide id="6" pos="1509" userDrawn="1">
          <p15:clr>
            <a:srgbClr val="A4A3A4"/>
          </p15:clr>
        </p15:guide>
        <p15:guide id="7" orient="horz" pos="87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10ADB5"/>
    <a:srgbClr val="FFFFFF"/>
    <a:srgbClr val="FFD966"/>
    <a:srgbClr val="0070C0"/>
    <a:srgbClr val="2A80FC"/>
    <a:srgbClr val="55C1E7"/>
    <a:srgbClr val="A6A6A6"/>
    <a:srgbClr val="E7E6E6"/>
    <a:srgbClr val="0050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93438" autoAdjust="0"/>
  </p:normalViewPr>
  <p:slideViewPr>
    <p:cSldViewPr snapToGrid="0" showGuides="1">
      <p:cViewPr varScale="1">
        <p:scale>
          <a:sx n="59" d="100"/>
          <a:sy n="59" d="100"/>
        </p:scale>
        <p:origin x="980" y="52"/>
      </p:cViewPr>
      <p:guideLst>
        <p:guide orient="horz" pos="3556"/>
        <p:guide pos="4194"/>
        <p:guide orient="horz" pos="4196"/>
        <p:guide pos="2950"/>
        <p:guide/>
        <p:guide pos="1509"/>
        <p:guide orient="horz" pos="87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9" Type="http://schemas.openxmlformats.org/officeDocument/2006/relationships/tags" Target="tags/tag84.xml"/><Relationship Id="rId68" Type="http://schemas.openxmlformats.org/officeDocument/2006/relationships/commentAuthors" Target="commentAuthors.xml"/><Relationship Id="rId67" Type="http://schemas.openxmlformats.org/officeDocument/2006/relationships/tableStyles" Target="tableStyles.xml"/><Relationship Id="rId66" Type="http://schemas.openxmlformats.org/officeDocument/2006/relationships/viewProps" Target="viewProps.xml"/><Relationship Id="rId65" Type="http://schemas.openxmlformats.org/officeDocument/2006/relationships/presProps" Target="presProps.xml"/><Relationship Id="rId64" Type="http://schemas.openxmlformats.org/officeDocument/2006/relationships/handoutMaster" Target="handoutMasters/handoutMaster1.xml"/><Relationship Id="rId63" Type="http://schemas.openxmlformats.org/officeDocument/2006/relationships/slide" Target="slides/slide58.xml"/><Relationship Id="rId62" Type="http://schemas.openxmlformats.org/officeDocument/2006/relationships/slide" Target="slides/slide57.xml"/><Relationship Id="rId61" Type="http://schemas.openxmlformats.org/officeDocument/2006/relationships/slide" Target="slides/slide56.xml"/><Relationship Id="rId60" Type="http://schemas.openxmlformats.org/officeDocument/2006/relationships/slide" Target="slides/slide55.xml"/><Relationship Id="rId6" Type="http://schemas.openxmlformats.org/officeDocument/2006/relationships/notesMaster" Target="notesMasters/notesMaster1.xml"/><Relationship Id="rId59" Type="http://schemas.openxmlformats.org/officeDocument/2006/relationships/slide" Target="slides/slide54.xml"/><Relationship Id="rId58" Type="http://schemas.openxmlformats.org/officeDocument/2006/relationships/slide" Target="slides/slide53.xml"/><Relationship Id="rId57" Type="http://schemas.openxmlformats.org/officeDocument/2006/relationships/slide" Target="slides/slide52.xml"/><Relationship Id="rId56" Type="http://schemas.openxmlformats.org/officeDocument/2006/relationships/slide" Target="slides/slide51.xml"/><Relationship Id="rId55" Type="http://schemas.openxmlformats.org/officeDocument/2006/relationships/slide" Target="slides/slide50.xml"/><Relationship Id="rId54" Type="http://schemas.openxmlformats.org/officeDocument/2006/relationships/slide" Target="slides/slide49.xml"/><Relationship Id="rId53" Type="http://schemas.openxmlformats.org/officeDocument/2006/relationships/slide" Target="slides/slide48.xml"/><Relationship Id="rId52" Type="http://schemas.openxmlformats.org/officeDocument/2006/relationships/slide" Target="slides/slide47.xml"/><Relationship Id="rId51" Type="http://schemas.openxmlformats.org/officeDocument/2006/relationships/slide" Target="slides/slide46.xml"/><Relationship Id="rId50" Type="http://schemas.openxmlformats.org/officeDocument/2006/relationships/slide" Target="slides/slide45.xml"/><Relationship Id="rId5" Type="http://schemas.openxmlformats.org/officeDocument/2006/relationships/slide" Target="slides/slide1.xml"/><Relationship Id="rId49" Type="http://schemas.openxmlformats.org/officeDocument/2006/relationships/slide" Target="slides/slide44.xml"/><Relationship Id="rId48" Type="http://schemas.openxmlformats.org/officeDocument/2006/relationships/slide" Target="slides/slide43.xml"/><Relationship Id="rId47" Type="http://schemas.openxmlformats.org/officeDocument/2006/relationships/slide" Target="slides/slide42.xml"/><Relationship Id="rId46" Type="http://schemas.openxmlformats.org/officeDocument/2006/relationships/slide" Target="slides/slide41.xml"/><Relationship Id="rId45" Type="http://schemas.openxmlformats.org/officeDocument/2006/relationships/slide" Target="slides/slide40.xml"/><Relationship Id="rId44" Type="http://schemas.openxmlformats.org/officeDocument/2006/relationships/slide" Target="slides/slide39.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FD1489-556C-4E0C-9064-9455D05155D5}"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1A3FCD-9C18-4AA6-B2EC-0736355CC8F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1A3FCD-9C18-4AA6-B2EC-0736355CC8F3}"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1A3FCD-9C18-4AA6-B2EC-0736355CC8F3}"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1A3FCD-9C18-4AA6-B2EC-0736355CC8F3}"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1A3FCD-9C18-4AA6-B2EC-0736355CC8F3}"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1A3FCD-9C18-4AA6-B2EC-0736355CC8F3}"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1A3FCD-9C18-4AA6-B2EC-0736355CC8F3}"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1A3FCD-9C18-4AA6-B2EC-0736355CC8F3}"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1A3FCD-9C18-4AA6-B2EC-0736355CC8F3}"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1A3FCD-9C18-4AA6-B2EC-0736355CC8F3}"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1A3FCD-9C18-4AA6-B2EC-0736355CC8F3}"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1A3FCD-9C18-4AA6-B2EC-0736355CC8F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1A3FCD-9C18-4AA6-B2EC-0736355CC8F3}"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1A3FCD-9C18-4AA6-B2EC-0736355CC8F3}"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1A3FCD-9C18-4AA6-B2EC-0736355CC8F3}"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1A3FCD-9C18-4AA6-B2EC-0736355CC8F3}"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1A3FCD-9C18-4AA6-B2EC-0736355CC8F3}"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1A3FCD-9C18-4AA6-B2EC-0736355CC8F3}"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1A3FCD-9C18-4AA6-B2EC-0736355CC8F3}"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1A3FCD-9C18-4AA6-B2EC-0736355CC8F3}"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1A3FCD-9C18-4AA6-B2EC-0736355CC8F3}"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1A3FCD-9C18-4AA6-B2EC-0736355CC8F3}"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1A3FCD-9C18-4AA6-B2EC-0736355CC8F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1A3FCD-9C18-4AA6-B2EC-0736355CC8F3}"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1A3FCD-9C18-4AA6-B2EC-0736355CC8F3}"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1A3FCD-9C18-4AA6-B2EC-0736355CC8F3}"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1A3FCD-9C18-4AA6-B2EC-0736355CC8F3}"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1A3FCD-9C18-4AA6-B2EC-0736355CC8F3}"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1A3FCD-9C18-4AA6-B2EC-0736355CC8F3}"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1A3FCD-9C18-4AA6-B2EC-0736355CC8F3}"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1A3FCD-9C18-4AA6-B2EC-0736355CC8F3}"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1A3FCD-9C18-4AA6-B2EC-0736355CC8F3}"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1A3FCD-9C18-4AA6-B2EC-0736355CC8F3}"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1A3FCD-9C18-4AA6-B2EC-0736355CC8F3}"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1A3FCD-9C18-4AA6-B2EC-0736355CC8F3}"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1A3FCD-9C18-4AA6-B2EC-0736355CC8F3}"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1A3FCD-9C18-4AA6-B2EC-0736355CC8F3}" type="slidenum">
              <a:rPr lang="zh-CN" altLang="en-US"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1A3FCD-9C18-4AA6-B2EC-0736355CC8F3}" type="slidenum">
              <a:rPr lang="zh-CN" altLang="en-US" smtClean="0"/>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1A3FCD-9C18-4AA6-B2EC-0736355CC8F3}" type="slidenum">
              <a:rPr lang="zh-CN" altLang="en-US" smtClean="0"/>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1A3FCD-9C18-4AA6-B2EC-0736355CC8F3}" type="slidenum">
              <a:rPr lang="zh-CN" altLang="en-US" smtClean="0"/>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1A3FCD-9C18-4AA6-B2EC-0736355CC8F3}" type="slidenum">
              <a:rPr lang="zh-CN" altLang="en-US" smtClean="0"/>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1A3FCD-9C18-4AA6-B2EC-0736355CC8F3}" type="slidenum">
              <a:rPr lang="zh-CN" altLang="en-US" smtClean="0"/>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1A3FCD-9C18-4AA6-B2EC-0736355CC8F3}" type="slidenum">
              <a:rPr lang="zh-CN" altLang="en-US" smtClean="0"/>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1A3FCD-9C18-4AA6-B2EC-0736355CC8F3}" type="slidenum">
              <a:rPr lang="zh-CN" altLang="en-US" smtClean="0"/>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1A3FCD-9C18-4AA6-B2EC-0736355CC8F3}"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1A3FCD-9C18-4AA6-B2EC-0736355CC8F3}" type="slidenum">
              <a:rPr lang="zh-CN" altLang="en-US" smtClean="0"/>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1A3FCD-9C18-4AA6-B2EC-0736355CC8F3}" type="slidenum">
              <a:rPr lang="zh-CN" altLang="en-US" smtClean="0"/>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1A3FCD-9C18-4AA6-B2EC-0736355CC8F3}" type="slidenum">
              <a:rPr lang="zh-CN" altLang="en-US" smtClean="0"/>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1A3FCD-9C18-4AA6-B2EC-0736355CC8F3}" type="slidenum">
              <a:rPr lang="zh-CN" altLang="en-US" smtClean="0"/>
            </a:fld>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1A3FCD-9C18-4AA6-B2EC-0736355CC8F3}" type="slidenum">
              <a:rPr lang="zh-CN" altLang="en-US" smtClean="0"/>
            </a:fld>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1A3FCD-9C18-4AA6-B2EC-0736355CC8F3}" type="slidenum">
              <a:rPr lang="zh-CN" altLang="en-US" smtClean="0"/>
            </a:fld>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1A3FCD-9C18-4AA6-B2EC-0736355CC8F3}" type="slidenum">
              <a:rPr lang="zh-CN" altLang="en-US" smtClean="0"/>
            </a:fld>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E1A3FCD-9C18-4AA6-B2EC-0736355CC8F3}"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1A3FCD-9C18-4AA6-B2EC-0736355CC8F3}"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1A3FCD-9C18-4AA6-B2EC-0736355CC8F3}"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1A3FCD-9C18-4AA6-B2EC-0736355CC8F3}"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1A3FCD-9C18-4AA6-B2EC-0736355CC8F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7" Type="http://schemas.openxmlformats.org/officeDocument/2006/relationships/tags" Target="../tags/tag32.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40.xml"/><Relationship Id="rId8" Type="http://schemas.openxmlformats.org/officeDocument/2006/relationships/tags" Target="../tags/tag39.xml"/><Relationship Id="rId7" Type="http://schemas.openxmlformats.org/officeDocument/2006/relationships/tags" Target="../tags/tag38.xml"/><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tags" Target="../tags/tag35.xml"/><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ags" Target="../tags/tag45.xml"/><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7" Type="http://schemas.openxmlformats.org/officeDocument/2006/relationships/tags" Target="../tags/tag51.xml"/><Relationship Id="rId6" Type="http://schemas.openxmlformats.org/officeDocument/2006/relationships/tags" Target="../tags/tag50.xml"/><Relationship Id="rId5" Type="http://schemas.openxmlformats.org/officeDocument/2006/relationships/tags" Target="../tags/tag49.xml"/><Relationship Id="rId4" Type="http://schemas.openxmlformats.org/officeDocument/2006/relationships/tags" Target="../tags/tag48.xml"/><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6" Type="http://schemas.openxmlformats.org/officeDocument/2006/relationships/image" Target="../media/image4.png"/><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6" Type="http://schemas.openxmlformats.org/officeDocument/2006/relationships/tags" Target="../tags/tag64.xml"/><Relationship Id="rId5" Type="http://schemas.openxmlformats.org/officeDocument/2006/relationships/tags" Target="../tags/tag63.xml"/><Relationship Id="rId4" Type="http://schemas.openxmlformats.org/officeDocument/2006/relationships/tags" Target="../tags/tag62.xml"/><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ags" Target="../tags/tag8.xml"/><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7" Type="http://schemas.openxmlformats.org/officeDocument/2006/relationships/image" Target="../media/image3.png"/><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获取资料咨询微信：ansyingsj1]">
    <p:bg>
      <p:bgPr>
        <a:solidFill>
          <a:srgbClr val="FFFFFF"/>
        </a:solidFill>
        <a:effectLst/>
      </p:bgPr>
    </p:bg>
    <p:spTree>
      <p:nvGrpSpPr>
        <p:cNvPr id="1" name=""/>
        <p:cNvGrpSpPr/>
        <p:nvPr/>
      </p:nvGrpSpPr>
      <p:grpSpPr>
        <a:xfrm>
          <a:off x="0" y="0"/>
          <a:ext cx="0" cy="0"/>
          <a:chOff x="0" y="0"/>
          <a:chExt cx="0" cy="0"/>
        </a:xfrm>
      </p:grpSpPr>
      <p:sp>
        <p:nvSpPr>
          <p:cNvPr id="7" name="矩形 6"/>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a:t>单击此处编辑母版文本样式</a:t>
            </a:r>
            <a:endParaRPr lang="zh-CN" altLang="en-US"/>
          </a:p>
          <a:p>
            <a:pPr lvl="1" eaLnBrk="1" latinLnBrk="0" hangingPunct="1"/>
            <a:r>
              <a:rPr lang="zh-CN" altLang="en-US"/>
              <a:t>第二级</a:t>
            </a:r>
            <a:endParaRPr lang="zh-CN" altLang="en-US"/>
          </a:p>
          <a:p>
            <a:pPr lvl="2" eaLnBrk="1" latinLnBrk="0" hangingPunct="1"/>
            <a:r>
              <a:rPr lang="zh-CN" altLang="en-US"/>
              <a:t>第三级</a:t>
            </a:r>
            <a:endParaRPr lang="zh-CN" altLang="en-US"/>
          </a:p>
          <a:p>
            <a:pPr lvl="3" eaLnBrk="1" latinLnBrk="0" hangingPunct="1"/>
            <a:r>
              <a:rPr lang="zh-CN" altLang="en-US"/>
              <a:t>第四级</a:t>
            </a:r>
            <a:endParaRPr lang="zh-CN" altLang="en-US"/>
          </a:p>
          <a:p>
            <a:pPr lvl="4" eaLnBrk="1" latinLnBrk="0" hangingPunct="1"/>
            <a:r>
              <a:rPr lang="zh-CN" altLang="en-US"/>
              <a:t>第五级</a:t>
            </a:r>
            <a:endParaRPr kumimoji="0" lang="en-US"/>
          </a:p>
        </p:txBody>
      </p:sp>
      <p:sp>
        <p:nvSpPr>
          <p:cNvPr id="4" name="日期占位符 3"/>
          <p:cNvSpPr>
            <a:spLocks noGrp="1"/>
          </p:cNvSpPr>
          <p:nvPr>
            <p:ph type="dt" sz="half" idx="10"/>
          </p:nvPr>
        </p:nvSpPr>
        <p:spPr>
          <a:xfrm>
            <a:off x="73152" y="6400800"/>
            <a:ext cx="3200400" cy="283800"/>
          </a:xfrm>
        </p:spPr>
        <p:txBody>
          <a:bodyPr/>
          <a:lstStyle/>
          <a:p>
            <a:pPr>
              <a:defRPr/>
            </a:pPr>
            <a:endParaRPr lang="en-US" altLang="zh-CN"/>
          </a:p>
        </p:txBody>
      </p:sp>
      <p:sp>
        <p:nvSpPr>
          <p:cNvPr id="5" name="页脚占位符 4"/>
          <p:cNvSpPr>
            <a:spLocks noGrp="1"/>
          </p:cNvSpPr>
          <p:nvPr>
            <p:ph type="ftr" sz="quarter" idx="11"/>
          </p:nvPr>
        </p:nvSpPr>
        <p:spPr>
          <a:xfrm>
            <a:off x="5330952" y="6400800"/>
            <a:ext cx="3733800" cy="283800"/>
          </a:xfrm>
        </p:spPr>
        <p:txBody>
          <a:bodyPr/>
          <a:lstStyle/>
          <a:p>
            <a:pPr>
              <a:defRPr/>
            </a:pPr>
            <a:endParaRPr lang="en-US" altLang="zh-CN"/>
          </a:p>
        </p:txBody>
      </p:sp>
      <p:sp>
        <p:nvSpPr>
          <p:cNvPr id="6" name="灯片编号占位符 5"/>
          <p:cNvSpPr>
            <a:spLocks noGrp="1"/>
          </p:cNvSpPr>
          <p:nvPr>
            <p:ph type="sldNum" sz="quarter" idx="12"/>
          </p:nvPr>
        </p:nvSpPr>
        <p:spPr/>
        <p:txBody>
          <a:bodyPr/>
          <a:lstStyle/>
          <a:p>
            <a:pPr>
              <a:defRPr/>
            </a:pPr>
            <a:fld id="{40610D03-C48C-4F54-AD8C-605128EE901D}" type="slidenum">
              <a:rPr lang="en-US" altLang="zh-CN" smtClean="0"/>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608400"/>
            <a:ext cx="82269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456300" y="1490400"/>
            <a:ext cx="8226900" cy="47592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286000" indent="0">
              <a:buNone/>
              <a:defRPr/>
            </a:lvl6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493100" y="3848400"/>
            <a:ext cx="58266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493100" y="4615200"/>
            <a:ext cx="58266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608400"/>
            <a:ext cx="82269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456300" y="1501200"/>
            <a:ext cx="38826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4808700" y="1501200"/>
            <a:ext cx="3882600" cy="4748400"/>
          </a:xfrm>
        </p:spPr>
        <p:txBody>
          <a:bodyPr lIns="90000" tIns="46800" rIns="90000" bIns="46800">
            <a:normAutofit/>
          </a:bodyPr>
          <a:lstStyle>
            <a:lvl1pPr marL="228600" indent="-228600" eaLnBrk="1" fontAlgn="auto" latinLnBrk="0" hangingPunct="1">
              <a:lnSpc>
                <a:spcPct val="130000"/>
              </a:lnSpc>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1143000" indent="-228600" eaLnBrk="1" fontAlgn="auto" latinLnBrk="0" hangingPunct="1">
              <a:lnSpc>
                <a:spcPct val="120000"/>
              </a:lnSpc>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600200" indent="-228600" eaLnBrk="1" fontAlgn="auto" latinLnBrk="0" hangingPunct="1">
              <a:lnSpc>
                <a:spcPct val="120000"/>
              </a:lnSpc>
              <a:buFont typeface="Wingdings" panose="05000000000000000000" charset="0"/>
              <a:buChar char=""/>
              <a:defRPr sz="14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40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608400"/>
            <a:ext cx="82269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456300" y="1429200"/>
            <a:ext cx="40068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456300" y="1854000"/>
            <a:ext cx="40068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4676813" y="1421729"/>
            <a:ext cx="40068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4676813" y="1854000"/>
            <a:ext cx="40068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608400"/>
            <a:ext cx="82269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FFFF"/>
        </a:solidFill>
        <a:effectLst/>
      </p:bgPr>
    </p:bg>
    <p:spTree>
      <p:nvGrpSpPr>
        <p:cNvPr id="1" name=""/>
        <p:cNvGrpSpPr/>
        <p:nvPr/>
      </p:nvGrpSpPr>
      <p:grpSpPr>
        <a:xfrm>
          <a:off x="0" y="0"/>
          <a:ext cx="0" cy="0"/>
          <a:chOff x="0" y="0"/>
          <a:chExt cx="0" cy="0"/>
        </a:xfrm>
      </p:grpSpPr>
      <p:pic>
        <p:nvPicPr>
          <p:cNvPr id="3" name="图片 2" descr="C:\Users\Administrator\Desktop\1.png1"/>
          <p:cNvPicPr>
            <a:picLocks noChangeAspect="1"/>
          </p:cNvPicPr>
          <p:nvPr userDrawn="1">
            <p:custDataLst>
              <p:tags r:id="rId2"/>
            </p:custDataLst>
          </p:nvPr>
        </p:nvPicPr>
        <p:blipFill>
          <a:blip r:embed="rId3"/>
          <a:srcRect/>
          <a:stretch>
            <a:fillRect/>
          </a:stretch>
        </p:blipFill>
        <p:spPr>
          <a:xfrm>
            <a:off x="251460" y="332740"/>
            <a:ext cx="8698865" cy="6048375"/>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456300" y="1555200"/>
            <a:ext cx="3924808"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4762801" y="1555200"/>
            <a:ext cx="39204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rgbClr val="FFFFFF"/>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3"/>
            </p:custDataLst>
          </p:nvPr>
        </p:nvSpPr>
        <p:spPr/>
        <p:txBody>
          <a:bodyPr/>
          <a:lstStyle/>
          <a:p>
            <a:endParaRPr lang="zh-CN" altLang="en-US"/>
          </a:p>
        </p:txBody>
      </p:sp>
      <p:sp>
        <p:nvSpPr>
          <p:cNvPr id="6" name="灯片编号占位符 5"/>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pic>
        <p:nvPicPr>
          <p:cNvPr id="2" name="图片 1" descr="C:\Users\Administrator\Desktop\1.png1"/>
          <p:cNvPicPr>
            <a:picLocks noChangeAspect="1"/>
          </p:cNvPicPr>
          <p:nvPr userDrawn="1">
            <p:custDataLst>
              <p:tags r:id="rId5"/>
            </p:custDataLst>
          </p:nvPr>
        </p:nvPicPr>
        <p:blipFill>
          <a:blip r:embed="rId6"/>
          <a:srcRect/>
          <a:stretch>
            <a:fillRect/>
          </a:stretch>
        </p:blipFill>
        <p:spPr>
          <a:xfrm>
            <a:off x="251460" y="332740"/>
            <a:ext cx="8698865" cy="6048375"/>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456300" y="774000"/>
            <a:ext cx="8229601" cy="5482800"/>
          </a:xfrm>
        </p:spPr>
        <p:txBody>
          <a:bodyPr/>
          <a:lstStyle>
            <a:lvl1pPr marL="228600" indent="-22860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899100" y="2484000"/>
            <a:ext cx="73494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899100" y="3560400"/>
            <a:ext cx="73494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
    <p:bg>
      <p:bgPr>
        <a:solidFill>
          <a:srgbClr val="0070C0"/>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DFF0B949-DE33-4B42-956D-E39064ED99C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7544E2B-07F4-4C8F-983A-AB5909F4238B}" type="slidenum">
              <a:rPr lang="zh-CN" altLang="en-US" smtClean="0"/>
            </a:fld>
            <a:endParaRPr lang="zh-CN" altLang="en-US"/>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DFF0B949-DE33-4B42-956D-E39064ED99C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7544E2B-07F4-4C8F-983A-AB5909F4238B}" type="slidenum">
              <a:rPr lang="zh-CN" altLang="en-US" smtClean="0"/>
            </a:fld>
            <a:endParaRPr lang="zh-CN" altLang="en-US"/>
          </a:p>
        </p:txBody>
      </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p:bg>
      <p:bgPr>
        <a:solidFill>
          <a:srgbClr val="FFFFFF"/>
        </a:solidFill>
        <a:effectLst/>
      </p:bgPr>
    </p:bg>
    <p:spTree>
      <p:nvGrpSpPr>
        <p:cNvPr id="1" name=""/>
        <p:cNvGrpSpPr/>
        <p:nvPr/>
      </p:nvGrpSpPr>
      <p:grpSpPr>
        <a:xfrm>
          <a:off x="0" y="0"/>
          <a:ext cx="0" cy="0"/>
          <a:chOff x="0" y="0"/>
          <a:chExt cx="0" cy="0"/>
        </a:xfrm>
      </p:grpSpPr>
      <p:sp>
        <p:nvSpPr>
          <p:cNvPr id="6" name="标题 1"/>
          <p:cNvSpPr>
            <a:spLocks noGrp="1"/>
          </p:cNvSpPr>
          <p:nvPr>
            <p:ph type="title"/>
          </p:nvPr>
        </p:nvSpPr>
        <p:spPr>
          <a:xfrm>
            <a:off x="628650" y="266699"/>
            <a:ext cx="7886700" cy="660401"/>
          </a:xfrm>
        </p:spPr>
        <p:txBody>
          <a:bodyPr>
            <a:normAutofit/>
          </a:bodyPr>
          <a:lstStyle>
            <a:lvl1pPr algn="ctr">
              <a:lnSpc>
                <a:spcPct val="130000"/>
              </a:lnSpc>
              <a:defRPr sz="2800" b="1">
                <a:solidFill>
                  <a:srgbClr val="0070C0"/>
                </a:solidFill>
              </a:defRPr>
            </a:lvl1pPr>
          </a:lstStyle>
          <a:p>
            <a:endParaRPr lang="zh-CN" altLang="en-US" dirty="0"/>
          </a:p>
        </p:txBody>
      </p:sp>
      <p:sp>
        <p:nvSpPr>
          <p:cNvPr id="9" name="副标题 2"/>
          <p:cNvSpPr>
            <a:spLocks noGrp="1"/>
          </p:cNvSpPr>
          <p:nvPr>
            <p:ph type="subTitle" idx="1" hasCustomPrompt="1"/>
          </p:nvPr>
        </p:nvSpPr>
        <p:spPr>
          <a:xfrm>
            <a:off x="628650" y="1036638"/>
            <a:ext cx="7886700" cy="804862"/>
          </a:xfrm>
        </p:spPr>
        <p:txBody>
          <a:bodyPr anchor="ctr" anchorCtr="0">
            <a:normAutofit/>
          </a:bodyPr>
          <a:lstStyle>
            <a:lvl1pPr marL="0" indent="0" algn="ctr">
              <a:buNone/>
              <a:defRPr sz="2000">
                <a:solidFill>
                  <a:srgbClr val="0070C0"/>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ltLang="zh-CN"/>
              <a:t> </a:t>
            </a:r>
            <a:endParaRPr lang="zh-CN" altLang="en-US" dirty="0"/>
          </a:p>
        </p:txBody>
      </p:sp>
      <p:cxnSp>
        <p:nvCxnSpPr>
          <p:cNvPr id="13" name="直接连接符 12"/>
          <p:cNvCxnSpPr/>
          <p:nvPr userDrawn="1"/>
        </p:nvCxnSpPr>
        <p:spPr>
          <a:xfrm>
            <a:off x="892175" y="6810376"/>
            <a:ext cx="7359650" cy="0"/>
          </a:xfrm>
          <a:prstGeom prst="line">
            <a:avLst/>
          </a:prstGeom>
          <a:ln w="19050">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内容占位符 17"/>
          <p:cNvSpPr>
            <a:spLocks noGrp="1"/>
          </p:cNvSpPr>
          <p:nvPr>
            <p:ph sz="quarter" idx="10"/>
          </p:nvPr>
        </p:nvSpPr>
        <p:spPr>
          <a:xfrm>
            <a:off x="1778000" y="6311900"/>
            <a:ext cx="5588000" cy="498476"/>
          </a:xfrm>
        </p:spPr>
        <p:txBody>
          <a:bodyPr>
            <a:normAutofit/>
          </a:bodyPr>
          <a:lstStyle>
            <a:lvl1pPr marL="0" indent="0" algn="ctr">
              <a:buNone/>
              <a:defRPr sz="1600" b="0">
                <a:solidFill>
                  <a:schemeClr val="bg1">
                    <a:lumMod val="50000"/>
                  </a:schemeClr>
                </a:solidFill>
              </a:defRPr>
            </a:lvl1pPr>
          </a:lstStyle>
          <a:p>
            <a:pPr lvl="0"/>
            <a:r>
              <a:rPr lang="zh-CN" altLang="en-US" dirty="0"/>
              <a:t>单击此处编辑母版文本样式</a:t>
            </a:r>
            <a:endParaRPr lang="zh-CN" altLang="en-US" dirty="0"/>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4">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endParaRPr lang="zh-CN" altLang="en-US" dirty="0"/>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endParaRPr lang="zh-CN" altLang="en-US" dirty="0"/>
          </a:p>
        </p:txBody>
      </p:sp>
      <p:sp>
        <p:nvSpPr>
          <p:cNvPr id="4" name="日期占位符 3"/>
          <p:cNvSpPr>
            <a:spLocks noGrp="1"/>
          </p:cNvSpPr>
          <p:nvPr>
            <p:ph type="dt" sz="half" idx="10"/>
          </p:nvPr>
        </p:nvSpPr>
        <p:spPr/>
        <p:txBody>
          <a:bodyPr/>
          <a:lstStyle/>
          <a:p>
            <a:fld id="{DFF0B949-DE33-4B42-956D-E39064ED99C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7544E2B-07F4-4C8F-983A-AB5909F4238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804067"/>
            <a:ext cx="4051700"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showMasterSp="0" userDrawn="1">
  <p:cSld name="标题幻灯片">
    <p:spTree>
      <p:nvGrpSpPr>
        <p:cNvPr id="1" name=""/>
        <p:cNvGrpSpPr/>
        <p:nvPr/>
      </p:nvGrpSpPr>
      <p:grpSpPr>
        <a:xfrm>
          <a:off x="0" y="0"/>
          <a:ext cx="0" cy="0"/>
          <a:chOff x="0" y="0"/>
          <a:chExt cx="0" cy="0"/>
        </a:xfrm>
      </p:grpSpPr>
      <p:grpSp>
        <p:nvGrpSpPr>
          <p:cNvPr id="21" name="c7cd9fd3-95be-4895-a18c-01ed58a21124"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userDrawn="1">
            <p:custDataLst>
              <p:tags r:id="rId2"/>
            </p:custDataLst>
          </p:nvPr>
        </p:nvGrpSpPr>
        <p:grpSpPr>
          <a:xfrm>
            <a:off x="4176819" y="4024872"/>
            <a:ext cx="3917278" cy="2047726"/>
            <a:chOff x="654511" y="1531088"/>
            <a:chExt cx="10877774" cy="4264704"/>
          </a:xfrm>
          <a:gradFill>
            <a:gsLst>
              <a:gs pos="0">
                <a:schemeClr val="bg2"/>
              </a:gs>
              <a:gs pos="100000">
                <a:schemeClr val="bg1">
                  <a:lumMod val="85000"/>
                </a:schemeClr>
              </a:gs>
            </a:gsLst>
            <a:lin ang="5400000" scaled="1"/>
          </a:gradFill>
        </p:grpSpPr>
        <p:sp>
          <p:nvSpPr>
            <p:cNvPr id="22" name="ïṩ1îďé"/>
            <p:cNvSpPr/>
            <p:nvPr/>
          </p:nvSpPr>
          <p:spPr bwMode="auto">
            <a:xfrm>
              <a:off x="4357583" y="1531088"/>
              <a:ext cx="101834" cy="54004"/>
            </a:xfrm>
            <a:custGeom>
              <a:avLst/>
              <a:gdLst>
                <a:gd name="T0" fmla="*/ 27 w 28"/>
                <a:gd name="T1" fmla="*/ 7 h 15"/>
                <a:gd name="T2" fmla="*/ 16 w 28"/>
                <a:gd name="T3" fmla="*/ 0 h 15"/>
                <a:gd name="T4" fmla="*/ 1 w 28"/>
                <a:gd name="T5" fmla="*/ 7 h 15"/>
                <a:gd name="T6" fmla="*/ 12 w 28"/>
                <a:gd name="T7" fmla="*/ 15 h 15"/>
                <a:gd name="T8" fmla="*/ 27 w 28"/>
                <a:gd name="T9" fmla="*/ 7 h 15"/>
              </a:gdLst>
              <a:ahLst/>
              <a:cxnLst>
                <a:cxn ang="0">
                  <a:pos x="T0" y="T1"/>
                </a:cxn>
                <a:cxn ang="0">
                  <a:pos x="T2" y="T3"/>
                </a:cxn>
                <a:cxn ang="0">
                  <a:pos x="T4" y="T5"/>
                </a:cxn>
                <a:cxn ang="0">
                  <a:pos x="T6" y="T7"/>
                </a:cxn>
                <a:cxn ang="0">
                  <a:pos x="T8" y="T9"/>
                </a:cxn>
              </a:cxnLst>
              <a:rect l="0" t="0" r="r" b="b"/>
              <a:pathLst>
                <a:path w="28" h="15">
                  <a:moveTo>
                    <a:pt x="27" y="7"/>
                  </a:moveTo>
                  <a:cubicBezTo>
                    <a:pt x="28" y="3"/>
                    <a:pt x="23" y="0"/>
                    <a:pt x="16" y="0"/>
                  </a:cubicBezTo>
                  <a:cubicBezTo>
                    <a:pt x="8" y="0"/>
                    <a:pt x="2" y="3"/>
                    <a:pt x="1" y="7"/>
                  </a:cubicBezTo>
                  <a:cubicBezTo>
                    <a:pt x="0" y="12"/>
                    <a:pt x="5" y="15"/>
                    <a:pt x="12" y="15"/>
                  </a:cubicBezTo>
                  <a:cubicBezTo>
                    <a:pt x="19" y="15"/>
                    <a:pt x="26" y="12"/>
                    <a:pt x="27" y="7"/>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23" name="îsḻîḋe"/>
            <p:cNvSpPr/>
            <p:nvPr/>
          </p:nvSpPr>
          <p:spPr bwMode="auto">
            <a:xfrm>
              <a:off x="4474847" y="1531088"/>
              <a:ext cx="101834" cy="54004"/>
            </a:xfrm>
            <a:custGeom>
              <a:avLst/>
              <a:gdLst>
                <a:gd name="T0" fmla="*/ 27 w 28"/>
                <a:gd name="T1" fmla="*/ 7 h 15"/>
                <a:gd name="T2" fmla="*/ 16 w 28"/>
                <a:gd name="T3" fmla="*/ 0 h 15"/>
                <a:gd name="T4" fmla="*/ 1 w 28"/>
                <a:gd name="T5" fmla="*/ 7 h 15"/>
                <a:gd name="T6" fmla="*/ 13 w 28"/>
                <a:gd name="T7" fmla="*/ 15 h 15"/>
                <a:gd name="T8" fmla="*/ 27 w 28"/>
                <a:gd name="T9" fmla="*/ 7 h 15"/>
              </a:gdLst>
              <a:ahLst/>
              <a:cxnLst>
                <a:cxn ang="0">
                  <a:pos x="T0" y="T1"/>
                </a:cxn>
                <a:cxn ang="0">
                  <a:pos x="T2" y="T3"/>
                </a:cxn>
                <a:cxn ang="0">
                  <a:pos x="T4" y="T5"/>
                </a:cxn>
                <a:cxn ang="0">
                  <a:pos x="T6" y="T7"/>
                </a:cxn>
                <a:cxn ang="0">
                  <a:pos x="T8" y="T9"/>
                </a:cxn>
              </a:cxnLst>
              <a:rect l="0" t="0" r="r" b="b"/>
              <a:pathLst>
                <a:path w="28" h="15">
                  <a:moveTo>
                    <a:pt x="27" y="7"/>
                  </a:moveTo>
                  <a:cubicBezTo>
                    <a:pt x="28" y="3"/>
                    <a:pt x="23" y="0"/>
                    <a:pt x="16" y="0"/>
                  </a:cubicBezTo>
                  <a:cubicBezTo>
                    <a:pt x="9" y="0"/>
                    <a:pt x="2" y="3"/>
                    <a:pt x="1" y="7"/>
                  </a:cubicBezTo>
                  <a:cubicBezTo>
                    <a:pt x="0" y="12"/>
                    <a:pt x="5" y="15"/>
                    <a:pt x="13" y="15"/>
                  </a:cubicBezTo>
                  <a:cubicBezTo>
                    <a:pt x="20" y="15"/>
                    <a:pt x="26" y="12"/>
                    <a:pt x="27" y="7"/>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24" name="iṥḷîḑè"/>
            <p:cNvSpPr/>
            <p:nvPr/>
          </p:nvSpPr>
          <p:spPr bwMode="auto">
            <a:xfrm>
              <a:off x="4590568" y="1531088"/>
              <a:ext cx="103378" cy="54004"/>
            </a:xfrm>
            <a:custGeom>
              <a:avLst/>
              <a:gdLst>
                <a:gd name="T0" fmla="*/ 28 w 28"/>
                <a:gd name="T1" fmla="*/ 7 h 15"/>
                <a:gd name="T2" fmla="*/ 16 w 28"/>
                <a:gd name="T3" fmla="*/ 0 h 15"/>
                <a:gd name="T4" fmla="*/ 1 w 28"/>
                <a:gd name="T5" fmla="*/ 7 h 15"/>
                <a:gd name="T6" fmla="*/ 13 w 28"/>
                <a:gd name="T7" fmla="*/ 15 h 15"/>
                <a:gd name="T8" fmla="*/ 28 w 28"/>
                <a:gd name="T9" fmla="*/ 7 h 15"/>
              </a:gdLst>
              <a:ahLst/>
              <a:cxnLst>
                <a:cxn ang="0">
                  <a:pos x="T0" y="T1"/>
                </a:cxn>
                <a:cxn ang="0">
                  <a:pos x="T2" y="T3"/>
                </a:cxn>
                <a:cxn ang="0">
                  <a:pos x="T4" y="T5"/>
                </a:cxn>
                <a:cxn ang="0">
                  <a:pos x="T6" y="T7"/>
                </a:cxn>
                <a:cxn ang="0">
                  <a:pos x="T8" y="T9"/>
                </a:cxn>
              </a:cxnLst>
              <a:rect l="0" t="0" r="r" b="b"/>
              <a:pathLst>
                <a:path w="28" h="15">
                  <a:moveTo>
                    <a:pt x="28" y="7"/>
                  </a:moveTo>
                  <a:cubicBezTo>
                    <a:pt x="28" y="3"/>
                    <a:pt x="23" y="0"/>
                    <a:pt x="16" y="0"/>
                  </a:cubicBezTo>
                  <a:cubicBezTo>
                    <a:pt x="9" y="0"/>
                    <a:pt x="2" y="3"/>
                    <a:pt x="1" y="7"/>
                  </a:cubicBezTo>
                  <a:cubicBezTo>
                    <a:pt x="0" y="12"/>
                    <a:pt x="6" y="15"/>
                    <a:pt x="13" y="15"/>
                  </a:cubicBezTo>
                  <a:cubicBezTo>
                    <a:pt x="20" y="15"/>
                    <a:pt x="27" y="12"/>
                    <a:pt x="28" y="7"/>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25" name="ï$ļiḍe"/>
            <p:cNvSpPr/>
            <p:nvPr/>
          </p:nvSpPr>
          <p:spPr bwMode="auto">
            <a:xfrm>
              <a:off x="4710918" y="1531088"/>
              <a:ext cx="103378" cy="54004"/>
            </a:xfrm>
            <a:custGeom>
              <a:avLst/>
              <a:gdLst>
                <a:gd name="T0" fmla="*/ 27 w 28"/>
                <a:gd name="T1" fmla="*/ 7 h 15"/>
                <a:gd name="T2" fmla="*/ 15 w 28"/>
                <a:gd name="T3" fmla="*/ 0 h 15"/>
                <a:gd name="T4" fmla="*/ 1 w 28"/>
                <a:gd name="T5" fmla="*/ 7 h 15"/>
                <a:gd name="T6" fmla="*/ 12 w 28"/>
                <a:gd name="T7" fmla="*/ 15 h 15"/>
                <a:gd name="T8" fmla="*/ 27 w 28"/>
                <a:gd name="T9" fmla="*/ 7 h 15"/>
              </a:gdLst>
              <a:ahLst/>
              <a:cxnLst>
                <a:cxn ang="0">
                  <a:pos x="T0" y="T1"/>
                </a:cxn>
                <a:cxn ang="0">
                  <a:pos x="T2" y="T3"/>
                </a:cxn>
                <a:cxn ang="0">
                  <a:pos x="T4" y="T5"/>
                </a:cxn>
                <a:cxn ang="0">
                  <a:pos x="T6" y="T7"/>
                </a:cxn>
                <a:cxn ang="0">
                  <a:pos x="T8" y="T9"/>
                </a:cxn>
              </a:cxnLst>
              <a:rect l="0" t="0" r="r" b="b"/>
              <a:pathLst>
                <a:path w="28" h="15">
                  <a:moveTo>
                    <a:pt x="27" y="7"/>
                  </a:moveTo>
                  <a:cubicBezTo>
                    <a:pt x="28" y="3"/>
                    <a:pt x="22" y="0"/>
                    <a:pt x="15" y="0"/>
                  </a:cubicBezTo>
                  <a:cubicBezTo>
                    <a:pt x="8" y="0"/>
                    <a:pt x="1" y="3"/>
                    <a:pt x="1" y="7"/>
                  </a:cubicBezTo>
                  <a:cubicBezTo>
                    <a:pt x="0" y="12"/>
                    <a:pt x="5" y="15"/>
                    <a:pt x="12" y="15"/>
                  </a:cubicBezTo>
                  <a:cubicBezTo>
                    <a:pt x="20" y="15"/>
                    <a:pt x="26" y="12"/>
                    <a:pt x="27" y="7"/>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26" name="îṥ1íḍè"/>
            <p:cNvSpPr/>
            <p:nvPr/>
          </p:nvSpPr>
          <p:spPr bwMode="auto">
            <a:xfrm>
              <a:off x="4102997" y="1595892"/>
              <a:ext cx="104920" cy="55546"/>
            </a:xfrm>
            <a:custGeom>
              <a:avLst/>
              <a:gdLst>
                <a:gd name="T0" fmla="*/ 28 w 29"/>
                <a:gd name="T1" fmla="*/ 8 h 15"/>
                <a:gd name="T2" fmla="*/ 16 w 29"/>
                <a:gd name="T3" fmla="*/ 0 h 15"/>
                <a:gd name="T4" fmla="*/ 1 w 29"/>
                <a:gd name="T5" fmla="*/ 8 h 15"/>
                <a:gd name="T6" fmla="*/ 12 w 29"/>
                <a:gd name="T7" fmla="*/ 15 h 15"/>
                <a:gd name="T8" fmla="*/ 28 w 29"/>
                <a:gd name="T9" fmla="*/ 8 h 15"/>
              </a:gdLst>
              <a:ahLst/>
              <a:cxnLst>
                <a:cxn ang="0">
                  <a:pos x="T0" y="T1"/>
                </a:cxn>
                <a:cxn ang="0">
                  <a:pos x="T2" y="T3"/>
                </a:cxn>
                <a:cxn ang="0">
                  <a:pos x="T4" y="T5"/>
                </a:cxn>
                <a:cxn ang="0">
                  <a:pos x="T6" y="T7"/>
                </a:cxn>
                <a:cxn ang="0">
                  <a:pos x="T8" y="T9"/>
                </a:cxn>
              </a:cxnLst>
              <a:rect l="0" t="0" r="r" b="b"/>
              <a:pathLst>
                <a:path w="29" h="15">
                  <a:moveTo>
                    <a:pt x="28" y="8"/>
                  </a:moveTo>
                  <a:cubicBezTo>
                    <a:pt x="29" y="4"/>
                    <a:pt x="24" y="0"/>
                    <a:pt x="16" y="0"/>
                  </a:cubicBezTo>
                  <a:cubicBezTo>
                    <a:pt x="9" y="0"/>
                    <a:pt x="2" y="4"/>
                    <a:pt x="1" y="8"/>
                  </a:cubicBezTo>
                  <a:cubicBezTo>
                    <a:pt x="0" y="12"/>
                    <a:pt x="5" y="15"/>
                    <a:pt x="12" y="15"/>
                  </a:cubicBezTo>
                  <a:cubicBezTo>
                    <a:pt x="20" y="15"/>
                    <a:pt x="26" y="12"/>
                    <a:pt x="28" y="8"/>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27" name="í$ḷïḋê"/>
            <p:cNvSpPr/>
            <p:nvPr/>
          </p:nvSpPr>
          <p:spPr bwMode="auto">
            <a:xfrm>
              <a:off x="4223347" y="1595892"/>
              <a:ext cx="101834" cy="55546"/>
            </a:xfrm>
            <a:custGeom>
              <a:avLst/>
              <a:gdLst>
                <a:gd name="T0" fmla="*/ 27 w 28"/>
                <a:gd name="T1" fmla="*/ 8 h 15"/>
                <a:gd name="T2" fmla="*/ 16 w 28"/>
                <a:gd name="T3" fmla="*/ 0 h 15"/>
                <a:gd name="T4" fmla="*/ 1 w 28"/>
                <a:gd name="T5" fmla="*/ 8 h 15"/>
                <a:gd name="T6" fmla="*/ 12 w 28"/>
                <a:gd name="T7" fmla="*/ 15 h 15"/>
                <a:gd name="T8" fmla="*/ 27 w 28"/>
                <a:gd name="T9" fmla="*/ 8 h 15"/>
              </a:gdLst>
              <a:ahLst/>
              <a:cxnLst>
                <a:cxn ang="0">
                  <a:pos x="T0" y="T1"/>
                </a:cxn>
                <a:cxn ang="0">
                  <a:pos x="T2" y="T3"/>
                </a:cxn>
                <a:cxn ang="0">
                  <a:pos x="T4" y="T5"/>
                </a:cxn>
                <a:cxn ang="0">
                  <a:pos x="T6" y="T7"/>
                </a:cxn>
                <a:cxn ang="0">
                  <a:pos x="T8" y="T9"/>
                </a:cxn>
              </a:cxnLst>
              <a:rect l="0" t="0" r="r" b="b"/>
              <a:pathLst>
                <a:path w="28" h="15">
                  <a:moveTo>
                    <a:pt x="27" y="8"/>
                  </a:moveTo>
                  <a:cubicBezTo>
                    <a:pt x="28" y="4"/>
                    <a:pt x="23" y="0"/>
                    <a:pt x="16" y="0"/>
                  </a:cubicBezTo>
                  <a:cubicBezTo>
                    <a:pt x="9" y="0"/>
                    <a:pt x="2" y="4"/>
                    <a:pt x="1" y="8"/>
                  </a:cubicBezTo>
                  <a:cubicBezTo>
                    <a:pt x="0" y="12"/>
                    <a:pt x="5" y="15"/>
                    <a:pt x="12" y="15"/>
                  </a:cubicBezTo>
                  <a:cubicBezTo>
                    <a:pt x="19" y="15"/>
                    <a:pt x="26" y="12"/>
                    <a:pt x="27" y="8"/>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28" name="î$ļídé"/>
            <p:cNvSpPr/>
            <p:nvPr/>
          </p:nvSpPr>
          <p:spPr bwMode="auto">
            <a:xfrm>
              <a:off x="4339067" y="1595892"/>
              <a:ext cx="106464" cy="55546"/>
            </a:xfrm>
            <a:custGeom>
              <a:avLst/>
              <a:gdLst>
                <a:gd name="T0" fmla="*/ 28 w 29"/>
                <a:gd name="T1" fmla="*/ 8 h 15"/>
                <a:gd name="T2" fmla="*/ 16 w 29"/>
                <a:gd name="T3" fmla="*/ 0 h 15"/>
                <a:gd name="T4" fmla="*/ 1 w 29"/>
                <a:gd name="T5" fmla="*/ 8 h 15"/>
                <a:gd name="T6" fmla="*/ 13 w 29"/>
                <a:gd name="T7" fmla="*/ 15 h 15"/>
                <a:gd name="T8" fmla="*/ 28 w 29"/>
                <a:gd name="T9" fmla="*/ 8 h 15"/>
              </a:gdLst>
              <a:ahLst/>
              <a:cxnLst>
                <a:cxn ang="0">
                  <a:pos x="T0" y="T1"/>
                </a:cxn>
                <a:cxn ang="0">
                  <a:pos x="T2" y="T3"/>
                </a:cxn>
                <a:cxn ang="0">
                  <a:pos x="T4" y="T5"/>
                </a:cxn>
                <a:cxn ang="0">
                  <a:pos x="T6" y="T7"/>
                </a:cxn>
                <a:cxn ang="0">
                  <a:pos x="T8" y="T9"/>
                </a:cxn>
              </a:cxnLst>
              <a:rect l="0" t="0" r="r" b="b"/>
              <a:pathLst>
                <a:path w="29" h="15">
                  <a:moveTo>
                    <a:pt x="28" y="8"/>
                  </a:moveTo>
                  <a:cubicBezTo>
                    <a:pt x="29" y="4"/>
                    <a:pt x="24" y="0"/>
                    <a:pt x="16" y="0"/>
                  </a:cubicBezTo>
                  <a:cubicBezTo>
                    <a:pt x="9" y="0"/>
                    <a:pt x="2" y="4"/>
                    <a:pt x="1" y="8"/>
                  </a:cubicBezTo>
                  <a:cubicBezTo>
                    <a:pt x="0" y="12"/>
                    <a:pt x="5" y="15"/>
                    <a:pt x="13" y="15"/>
                  </a:cubicBezTo>
                  <a:cubicBezTo>
                    <a:pt x="20" y="15"/>
                    <a:pt x="27" y="12"/>
                    <a:pt x="28" y="8"/>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29" name="ís1íḍè"/>
            <p:cNvSpPr/>
            <p:nvPr/>
          </p:nvSpPr>
          <p:spPr bwMode="auto">
            <a:xfrm>
              <a:off x="4459417" y="1595892"/>
              <a:ext cx="103378" cy="55546"/>
            </a:xfrm>
            <a:custGeom>
              <a:avLst/>
              <a:gdLst>
                <a:gd name="T0" fmla="*/ 28 w 28"/>
                <a:gd name="T1" fmla="*/ 8 h 15"/>
                <a:gd name="T2" fmla="*/ 16 w 28"/>
                <a:gd name="T3" fmla="*/ 0 h 15"/>
                <a:gd name="T4" fmla="*/ 1 w 28"/>
                <a:gd name="T5" fmla="*/ 8 h 15"/>
                <a:gd name="T6" fmla="*/ 13 w 28"/>
                <a:gd name="T7" fmla="*/ 15 h 15"/>
                <a:gd name="T8" fmla="*/ 28 w 28"/>
                <a:gd name="T9" fmla="*/ 8 h 15"/>
              </a:gdLst>
              <a:ahLst/>
              <a:cxnLst>
                <a:cxn ang="0">
                  <a:pos x="T0" y="T1"/>
                </a:cxn>
                <a:cxn ang="0">
                  <a:pos x="T2" y="T3"/>
                </a:cxn>
                <a:cxn ang="0">
                  <a:pos x="T4" y="T5"/>
                </a:cxn>
                <a:cxn ang="0">
                  <a:pos x="T6" y="T7"/>
                </a:cxn>
                <a:cxn ang="0">
                  <a:pos x="T8" y="T9"/>
                </a:cxn>
              </a:cxnLst>
              <a:rect l="0" t="0" r="r" b="b"/>
              <a:pathLst>
                <a:path w="28" h="15">
                  <a:moveTo>
                    <a:pt x="28" y="8"/>
                  </a:moveTo>
                  <a:cubicBezTo>
                    <a:pt x="28" y="4"/>
                    <a:pt x="23" y="0"/>
                    <a:pt x="16" y="0"/>
                  </a:cubicBezTo>
                  <a:cubicBezTo>
                    <a:pt x="9" y="0"/>
                    <a:pt x="2" y="4"/>
                    <a:pt x="1" y="8"/>
                  </a:cubicBezTo>
                  <a:cubicBezTo>
                    <a:pt x="0" y="12"/>
                    <a:pt x="5" y="15"/>
                    <a:pt x="13" y="15"/>
                  </a:cubicBezTo>
                  <a:cubicBezTo>
                    <a:pt x="20" y="15"/>
                    <a:pt x="27" y="12"/>
                    <a:pt x="28" y="8"/>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0" name="işľíďé"/>
            <p:cNvSpPr/>
            <p:nvPr/>
          </p:nvSpPr>
          <p:spPr bwMode="auto">
            <a:xfrm>
              <a:off x="4579767" y="1595892"/>
              <a:ext cx="103378" cy="55546"/>
            </a:xfrm>
            <a:custGeom>
              <a:avLst/>
              <a:gdLst>
                <a:gd name="T0" fmla="*/ 27 w 28"/>
                <a:gd name="T1" fmla="*/ 8 h 15"/>
                <a:gd name="T2" fmla="*/ 15 w 28"/>
                <a:gd name="T3" fmla="*/ 0 h 15"/>
                <a:gd name="T4" fmla="*/ 1 w 28"/>
                <a:gd name="T5" fmla="*/ 8 h 15"/>
                <a:gd name="T6" fmla="*/ 12 w 28"/>
                <a:gd name="T7" fmla="*/ 15 h 15"/>
                <a:gd name="T8" fmla="*/ 27 w 28"/>
                <a:gd name="T9" fmla="*/ 8 h 15"/>
              </a:gdLst>
              <a:ahLst/>
              <a:cxnLst>
                <a:cxn ang="0">
                  <a:pos x="T0" y="T1"/>
                </a:cxn>
                <a:cxn ang="0">
                  <a:pos x="T2" y="T3"/>
                </a:cxn>
                <a:cxn ang="0">
                  <a:pos x="T4" y="T5"/>
                </a:cxn>
                <a:cxn ang="0">
                  <a:pos x="T6" y="T7"/>
                </a:cxn>
                <a:cxn ang="0">
                  <a:pos x="T8" y="T9"/>
                </a:cxn>
              </a:cxnLst>
              <a:rect l="0" t="0" r="r" b="b"/>
              <a:pathLst>
                <a:path w="28" h="15">
                  <a:moveTo>
                    <a:pt x="27" y="8"/>
                  </a:moveTo>
                  <a:cubicBezTo>
                    <a:pt x="28" y="4"/>
                    <a:pt x="23" y="0"/>
                    <a:pt x="15" y="0"/>
                  </a:cubicBezTo>
                  <a:cubicBezTo>
                    <a:pt x="8" y="0"/>
                    <a:pt x="1" y="4"/>
                    <a:pt x="1" y="8"/>
                  </a:cubicBezTo>
                  <a:cubicBezTo>
                    <a:pt x="0" y="12"/>
                    <a:pt x="5" y="15"/>
                    <a:pt x="12" y="15"/>
                  </a:cubicBezTo>
                  <a:cubicBezTo>
                    <a:pt x="20" y="15"/>
                    <a:pt x="26" y="12"/>
                    <a:pt x="27" y="8"/>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1" name="ïṧ1ïďè"/>
            <p:cNvSpPr/>
            <p:nvPr/>
          </p:nvSpPr>
          <p:spPr bwMode="auto">
            <a:xfrm>
              <a:off x="4697031" y="1595892"/>
              <a:ext cx="101834" cy="55546"/>
            </a:xfrm>
            <a:custGeom>
              <a:avLst/>
              <a:gdLst>
                <a:gd name="T0" fmla="*/ 28 w 28"/>
                <a:gd name="T1" fmla="*/ 8 h 15"/>
                <a:gd name="T2" fmla="*/ 16 w 28"/>
                <a:gd name="T3" fmla="*/ 0 h 15"/>
                <a:gd name="T4" fmla="*/ 1 w 28"/>
                <a:gd name="T5" fmla="*/ 8 h 15"/>
                <a:gd name="T6" fmla="*/ 13 w 28"/>
                <a:gd name="T7" fmla="*/ 15 h 15"/>
                <a:gd name="T8" fmla="*/ 28 w 28"/>
                <a:gd name="T9" fmla="*/ 8 h 15"/>
              </a:gdLst>
              <a:ahLst/>
              <a:cxnLst>
                <a:cxn ang="0">
                  <a:pos x="T0" y="T1"/>
                </a:cxn>
                <a:cxn ang="0">
                  <a:pos x="T2" y="T3"/>
                </a:cxn>
                <a:cxn ang="0">
                  <a:pos x="T4" y="T5"/>
                </a:cxn>
                <a:cxn ang="0">
                  <a:pos x="T6" y="T7"/>
                </a:cxn>
                <a:cxn ang="0">
                  <a:pos x="T8" y="T9"/>
                </a:cxn>
              </a:cxnLst>
              <a:rect l="0" t="0" r="r" b="b"/>
              <a:pathLst>
                <a:path w="28" h="15">
                  <a:moveTo>
                    <a:pt x="28" y="8"/>
                  </a:moveTo>
                  <a:cubicBezTo>
                    <a:pt x="28" y="4"/>
                    <a:pt x="23" y="0"/>
                    <a:pt x="16" y="0"/>
                  </a:cubicBezTo>
                  <a:cubicBezTo>
                    <a:pt x="8" y="0"/>
                    <a:pt x="2" y="4"/>
                    <a:pt x="1" y="8"/>
                  </a:cubicBezTo>
                  <a:cubicBezTo>
                    <a:pt x="0" y="12"/>
                    <a:pt x="6" y="15"/>
                    <a:pt x="13" y="15"/>
                  </a:cubicBezTo>
                  <a:cubicBezTo>
                    <a:pt x="20" y="15"/>
                    <a:pt x="27" y="12"/>
                    <a:pt x="28" y="8"/>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2" name="í$ḷíḋê"/>
            <p:cNvSpPr/>
            <p:nvPr/>
          </p:nvSpPr>
          <p:spPr bwMode="auto">
            <a:xfrm>
              <a:off x="3839153" y="1665325"/>
              <a:ext cx="109550" cy="55546"/>
            </a:xfrm>
            <a:custGeom>
              <a:avLst/>
              <a:gdLst>
                <a:gd name="T0" fmla="*/ 29 w 30"/>
                <a:gd name="T1" fmla="*/ 8 h 15"/>
                <a:gd name="T2" fmla="*/ 18 w 30"/>
                <a:gd name="T3" fmla="*/ 0 h 15"/>
                <a:gd name="T4" fmla="*/ 2 w 30"/>
                <a:gd name="T5" fmla="*/ 8 h 15"/>
                <a:gd name="T6" fmla="*/ 13 w 30"/>
                <a:gd name="T7" fmla="*/ 15 h 15"/>
                <a:gd name="T8" fmla="*/ 29 w 30"/>
                <a:gd name="T9" fmla="*/ 8 h 15"/>
              </a:gdLst>
              <a:ahLst/>
              <a:cxnLst>
                <a:cxn ang="0">
                  <a:pos x="T0" y="T1"/>
                </a:cxn>
                <a:cxn ang="0">
                  <a:pos x="T2" y="T3"/>
                </a:cxn>
                <a:cxn ang="0">
                  <a:pos x="T4" y="T5"/>
                </a:cxn>
                <a:cxn ang="0">
                  <a:pos x="T6" y="T7"/>
                </a:cxn>
                <a:cxn ang="0">
                  <a:pos x="T8" y="T9"/>
                </a:cxn>
              </a:cxnLst>
              <a:rect l="0" t="0" r="r" b="b"/>
              <a:pathLst>
                <a:path w="30" h="15">
                  <a:moveTo>
                    <a:pt x="29" y="8"/>
                  </a:moveTo>
                  <a:cubicBezTo>
                    <a:pt x="30" y="3"/>
                    <a:pt x="25" y="0"/>
                    <a:pt x="18" y="0"/>
                  </a:cubicBezTo>
                  <a:cubicBezTo>
                    <a:pt x="10" y="0"/>
                    <a:pt x="3" y="3"/>
                    <a:pt x="2" y="8"/>
                  </a:cubicBezTo>
                  <a:cubicBezTo>
                    <a:pt x="0" y="12"/>
                    <a:pt x="5" y="15"/>
                    <a:pt x="13" y="15"/>
                  </a:cubicBezTo>
                  <a:cubicBezTo>
                    <a:pt x="20" y="15"/>
                    <a:pt x="27" y="12"/>
                    <a:pt x="29" y="8"/>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3" name="ísľïdè"/>
            <p:cNvSpPr/>
            <p:nvPr/>
          </p:nvSpPr>
          <p:spPr bwMode="auto">
            <a:xfrm>
              <a:off x="3959502" y="1665325"/>
              <a:ext cx="109550" cy="55546"/>
            </a:xfrm>
            <a:custGeom>
              <a:avLst/>
              <a:gdLst>
                <a:gd name="T0" fmla="*/ 29 w 30"/>
                <a:gd name="T1" fmla="*/ 8 h 15"/>
                <a:gd name="T2" fmla="*/ 17 w 30"/>
                <a:gd name="T3" fmla="*/ 0 h 15"/>
                <a:gd name="T4" fmla="*/ 2 w 30"/>
                <a:gd name="T5" fmla="*/ 8 h 15"/>
                <a:gd name="T6" fmla="*/ 13 w 30"/>
                <a:gd name="T7" fmla="*/ 15 h 15"/>
                <a:gd name="T8" fmla="*/ 29 w 30"/>
                <a:gd name="T9" fmla="*/ 8 h 15"/>
              </a:gdLst>
              <a:ahLst/>
              <a:cxnLst>
                <a:cxn ang="0">
                  <a:pos x="T0" y="T1"/>
                </a:cxn>
                <a:cxn ang="0">
                  <a:pos x="T2" y="T3"/>
                </a:cxn>
                <a:cxn ang="0">
                  <a:pos x="T4" y="T5"/>
                </a:cxn>
                <a:cxn ang="0">
                  <a:pos x="T6" y="T7"/>
                </a:cxn>
                <a:cxn ang="0">
                  <a:pos x="T8" y="T9"/>
                </a:cxn>
              </a:cxnLst>
              <a:rect l="0" t="0" r="r" b="b"/>
              <a:pathLst>
                <a:path w="30" h="15">
                  <a:moveTo>
                    <a:pt x="29" y="8"/>
                  </a:moveTo>
                  <a:cubicBezTo>
                    <a:pt x="30" y="3"/>
                    <a:pt x="25" y="0"/>
                    <a:pt x="17" y="0"/>
                  </a:cubicBezTo>
                  <a:cubicBezTo>
                    <a:pt x="10" y="0"/>
                    <a:pt x="3" y="3"/>
                    <a:pt x="2" y="8"/>
                  </a:cubicBezTo>
                  <a:cubicBezTo>
                    <a:pt x="0" y="12"/>
                    <a:pt x="5" y="15"/>
                    <a:pt x="13" y="15"/>
                  </a:cubicBezTo>
                  <a:cubicBezTo>
                    <a:pt x="20" y="15"/>
                    <a:pt x="27" y="12"/>
                    <a:pt x="29" y="8"/>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4" name="ïṣ1ïḓè"/>
            <p:cNvSpPr/>
            <p:nvPr/>
          </p:nvSpPr>
          <p:spPr bwMode="auto">
            <a:xfrm>
              <a:off x="4079852" y="1665325"/>
              <a:ext cx="109550" cy="55546"/>
            </a:xfrm>
            <a:custGeom>
              <a:avLst/>
              <a:gdLst>
                <a:gd name="T0" fmla="*/ 29 w 30"/>
                <a:gd name="T1" fmla="*/ 8 h 15"/>
                <a:gd name="T2" fmla="*/ 17 w 30"/>
                <a:gd name="T3" fmla="*/ 0 h 15"/>
                <a:gd name="T4" fmla="*/ 2 w 30"/>
                <a:gd name="T5" fmla="*/ 8 h 15"/>
                <a:gd name="T6" fmla="*/ 13 w 30"/>
                <a:gd name="T7" fmla="*/ 15 h 15"/>
                <a:gd name="T8" fmla="*/ 29 w 30"/>
                <a:gd name="T9" fmla="*/ 8 h 15"/>
              </a:gdLst>
              <a:ahLst/>
              <a:cxnLst>
                <a:cxn ang="0">
                  <a:pos x="T0" y="T1"/>
                </a:cxn>
                <a:cxn ang="0">
                  <a:pos x="T2" y="T3"/>
                </a:cxn>
                <a:cxn ang="0">
                  <a:pos x="T4" y="T5"/>
                </a:cxn>
                <a:cxn ang="0">
                  <a:pos x="T6" y="T7"/>
                </a:cxn>
                <a:cxn ang="0">
                  <a:pos x="T8" y="T9"/>
                </a:cxn>
              </a:cxnLst>
              <a:rect l="0" t="0" r="r" b="b"/>
              <a:pathLst>
                <a:path w="30" h="15">
                  <a:moveTo>
                    <a:pt x="29" y="8"/>
                  </a:moveTo>
                  <a:cubicBezTo>
                    <a:pt x="30" y="3"/>
                    <a:pt x="25" y="0"/>
                    <a:pt x="17" y="0"/>
                  </a:cubicBezTo>
                  <a:cubicBezTo>
                    <a:pt x="10" y="0"/>
                    <a:pt x="3" y="3"/>
                    <a:pt x="2" y="8"/>
                  </a:cubicBezTo>
                  <a:cubicBezTo>
                    <a:pt x="0" y="12"/>
                    <a:pt x="6" y="15"/>
                    <a:pt x="13" y="15"/>
                  </a:cubicBezTo>
                  <a:cubicBezTo>
                    <a:pt x="20" y="15"/>
                    <a:pt x="27" y="12"/>
                    <a:pt x="29" y="8"/>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5" name="iṡ1îḋè"/>
            <p:cNvSpPr/>
            <p:nvPr/>
          </p:nvSpPr>
          <p:spPr bwMode="auto">
            <a:xfrm>
              <a:off x="4204831" y="1665325"/>
              <a:ext cx="104920" cy="55546"/>
            </a:xfrm>
            <a:custGeom>
              <a:avLst/>
              <a:gdLst>
                <a:gd name="T0" fmla="*/ 28 w 29"/>
                <a:gd name="T1" fmla="*/ 8 h 15"/>
                <a:gd name="T2" fmla="*/ 16 w 29"/>
                <a:gd name="T3" fmla="*/ 0 h 15"/>
                <a:gd name="T4" fmla="*/ 1 w 29"/>
                <a:gd name="T5" fmla="*/ 8 h 15"/>
                <a:gd name="T6" fmla="*/ 12 w 29"/>
                <a:gd name="T7" fmla="*/ 15 h 15"/>
                <a:gd name="T8" fmla="*/ 28 w 29"/>
                <a:gd name="T9" fmla="*/ 8 h 15"/>
              </a:gdLst>
              <a:ahLst/>
              <a:cxnLst>
                <a:cxn ang="0">
                  <a:pos x="T0" y="T1"/>
                </a:cxn>
                <a:cxn ang="0">
                  <a:pos x="T2" y="T3"/>
                </a:cxn>
                <a:cxn ang="0">
                  <a:pos x="T4" y="T5"/>
                </a:cxn>
                <a:cxn ang="0">
                  <a:pos x="T6" y="T7"/>
                </a:cxn>
                <a:cxn ang="0">
                  <a:pos x="T8" y="T9"/>
                </a:cxn>
              </a:cxnLst>
              <a:rect l="0" t="0" r="r" b="b"/>
              <a:pathLst>
                <a:path w="29" h="15">
                  <a:moveTo>
                    <a:pt x="28" y="8"/>
                  </a:moveTo>
                  <a:cubicBezTo>
                    <a:pt x="29" y="3"/>
                    <a:pt x="24" y="0"/>
                    <a:pt x="16" y="0"/>
                  </a:cubicBezTo>
                  <a:cubicBezTo>
                    <a:pt x="9" y="0"/>
                    <a:pt x="2" y="3"/>
                    <a:pt x="1" y="8"/>
                  </a:cubicBezTo>
                  <a:cubicBezTo>
                    <a:pt x="0" y="12"/>
                    <a:pt x="5" y="15"/>
                    <a:pt x="12" y="15"/>
                  </a:cubicBezTo>
                  <a:cubicBezTo>
                    <a:pt x="20" y="15"/>
                    <a:pt x="27" y="12"/>
                    <a:pt x="28" y="8"/>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6" name="išľiďè"/>
            <p:cNvSpPr/>
            <p:nvPr/>
          </p:nvSpPr>
          <p:spPr bwMode="auto">
            <a:xfrm>
              <a:off x="4325181" y="1665325"/>
              <a:ext cx="104920" cy="55546"/>
            </a:xfrm>
            <a:custGeom>
              <a:avLst/>
              <a:gdLst>
                <a:gd name="T0" fmla="*/ 28 w 29"/>
                <a:gd name="T1" fmla="*/ 8 h 15"/>
                <a:gd name="T2" fmla="*/ 16 w 29"/>
                <a:gd name="T3" fmla="*/ 0 h 15"/>
                <a:gd name="T4" fmla="*/ 1 w 29"/>
                <a:gd name="T5" fmla="*/ 8 h 15"/>
                <a:gd name="T6" fmla="*/ 12 w 29"/>
                <a:gd name="T7" fmla="*/ 15 h 15"/>
                <a:gd name="T8" fmla="*/ 28 w 29"/>
                <a:gd name="T9" fmla="*/ 8 h 15"/>
              </a:gdLst>
              <a:ahLst/>
              <a:cxnLst>
                <a:cxn ang="0">
                  <a:pos x="T0" y="T1"/>
                </a:cxn>
                <a:cxn ang="0">
                  <a:pos x="T2" y="T3"/>
                </a:cxn>
                <a:cxn ang="0">
                  <a:pos x="T4" y="T5"/>
                </a:cxn>
                <a:cxn ang="0">
                  <a:pos x="T6" y="T7"/>
                </a:cxn>
                <a:cxn ang="0">
                  <a:pos x="T8" y="T9"/>
                </a:cxn>
              </a:cxnLst>
              <a:rect l="0" t="0" r="r" b="b"/>
              <a:pathLst>
                <a:path w="29" h="15">
                  <a:moveTo>
                    <a:pt x="28" y="8"/>
                  </a:moveTo>
                  <a:cubicBezTo>
                    <a:pt x="29" y="3"/>
                    <a:pt x="23" y="0"/>
                    <a:pt x="16" y="0"/>
                  </a:cubicBezTo>
                  <a:cubicBezTo>
                    <a:pt x="9" y="0"/>
                    <a:pt x="2" y="3"/>
                    <a:pt x="1" y="8"/>
                  </a:cubicBezTo>
                  <a:cubicBezTo>
                    <a:pt x="0" y="12"/>
                    <a:pt x="5" y="15"/>
                    <a:pt x="12" y="15"/>
                  </a:cubicBezTo>
                  <a:cubicBezTo>
                    <a:pt x="20" y="15"/>
                    <a:pt x="27" y="12"/>
                    <a:pt x="28" y="8"/>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7" name="ïṧlíḓê"/>
            <p:cNvSpPr/>
            <p:nvPr/>
          </p:nvSpPr>
          <p:spPr bwMode="auto">
            <a:xfrm>
              <a:off x="4445531" y="1665325"/>
              <a:ext cx="101834" cy="55546"/>
            </a:xfrm>
            <a:custGeom>
              <a:avLst/>
              <a:gdLst>
                <a:gd name="T0" fmla="*/ 28 w 28"/>
                <a:gd name="T1" fmla="*/ 8 h 15"/>
                <a:gd name="T2" fmla="*/ 16 w 28"/>
                <a:gd name="T3" fmla="*/ 0 h 15"/>
                <a:gd name="T4" fmla="*/ 1 w 28"/>
                <a:gd name="T5" fmla="*/ 8 h 15"/>
                <a:gd name="T6" fmla="*/ 12 w 28"/>
                <a:gd name="T7" fmla="*/ 15 h 15"/>
                <a:gd name="T8" fmla="*/ 28 w 28"/>
                <a:gd name="T9" fmla="*/ 8 h 15"/>
              </a:gdLst>
              <a:ahLst/>
              <a:cxnLst>
                <a:cxn ang="0">
                  <a:pos x="T0" y="T1"/>
                </a:cxn>
                <a:cxn ang="0">
                  <a:pos x="T2" y="T3"/>
                </a:cxn>
                <a:cxn ang="0">
                  <a:pos x="T4" y="T5"/>
                </a:cxn>
                <a:cxn ang="0">
                  <a:pos x="T6" y="T7"/>
                </a:cxn>
                <a:cxn ang="0">
                  <a:pos x="T8" y="T9"/>
                </a:cxn>
              </a:cxnLst>
              <a:rect l="0" t="0" r="r" b="b"/>
              <a:pathLst>
                <a:path w="28" h="15">
                  <a:moveTo>
                    <a:pt x="28" y="8"/>
                  </a:moveTo>
                  <a:cubicBezTo>
                    <a:pt x="28" y="3"/>
                    <a:pt x="23" y="0"/>
                    <a:pt x="16" y="0"/>
                  </a:cubicBezTo>
                  <a:cubicBezTo>
                    <a:pt x="8" y="0"/>
                    <a:pt x="2" y="3"/>
                    <a:pt x="1" y="8"/>
                  </a:cubicBezTo>
                  <a:cubicBezTo>
                    <a:pt x="0" y="12"/>
                    <a:pt x="5" y="15"/>
                    <a:pt x="12" y="15"/>
                  </a:cubicBezTo>
                  <a:cubicBezTo>
                    <a:pt x="20" y="15"/>
                    <a:pt x="27" y="12"/>
                    <a:pt x="28" y="8"/>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8" name="išḷiďè"/>
            <p:cNvSpPr/>
            <p:nvPr/>
          </p:nvSpPr>
          <p:spPr bwMode="auto">
            <a:xfrm>
              <a:off x="4565881" y="1665325"/>
              <a:ext cx="101834" cy="55546"/>
            </a:xfrm>
            <a:custGeom>
              <a:avLst/>
              <a:gdLst>
                <a:gd name="T0" fmla="*/ 28 w 28"/>
                <a:gd name="T1" fmla="*/ 8 h 15"/>
                <a:gd name="T2" fmla="*/ 16 w 28"/>
                <a:gd name="T3" fmla="*/ 0 h 15"/>
                <a:gd name="T4" fmla="*/ 1 w 28"/>
                <a:gd name="T5" fmla="*/ 8 h 15"/>
                <a:gd name="T6" fmla="*/ 13 w 28"/>
                <a:gd name="T7" fmla="*/ 15 h 15"/>
                <a:gd name="T8" fmla="*/ 28 w 28"/>
                <a:gd name="T9" fmla="*/ 8 h 15"/>
              </a:gdLst>
              <a:ahLst/>
              <a:cxnLst>
                <a:cxn ang="0">
                  <a:pos x="T0" y="T1"/>
                </a:cxn>
                <a:cxn ang="0">
                  <a:pos x="T2" y="T3"/>
                </a:cxn>
                <a:cxn ang="0">
                  <a:pos x="T4" y="T5"/>
                </a:cxn>
                <a:cxn ang="0">
                  <a:pos x="T6" y="T7"/>
                </a:cxn>
                <a:cxn ang="0">
                  <a:pos x="T8" y="T9"/>
                </a:cxn>
              </a:cxnLst>
              <a:rect l="0" t="0" r="r" b="b"/>
              <a:pathLst>
                <a:path w="28" h="15">
                  <a:moveTo>
                    <a:pt x="28" y="8"/>
                  </a:moveTo>
                  <a:cubicBezTo>
                    <a:pt x="28" y="3"/>
                    <a:pt x="23" y="0"/>
                    <a:pt x="16" y="0"/>
                  </a:cubicBezTo>
                  <a:cubicBezTo>
                    <a:pt x="8" y="0"/>
                    <a:pt x="2" y="3"/>
                    <a:pt x="1" y="8"/>
                  </a:cubicBezTo>
                  <a:cubicBezTo>
                    <a:pt x="0" y="12"/>
                    <a:pt x="5" y="15"/>
                    <a:pt x="13" y="15"/>
                  </a:cubicBezTo>
                  <a:cubicBezTo>
                    <a:pt x="20" y="15"/>
                    <a:pt x="27" y="12"/>
                    <a:pt x="28" y="8"/>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9" name="iśḻiḑe"/>
            <p:cNvSpPr/>
            <p:nvPr/>
          </p:nvSpPr>
          <p:spPr bwMode="auto">
            <a:xfrm>
              <a:off x="4686231" y="1665325"/>
              <a:ext cx="101834" cy="55546"/>
            </a:xfrm>
            <a:custGeom>
              <a:avLst/>
              <a:gdLst>
                <a:gd name="T0" fmla="*/ 28 w 28"/>
                <a:gd name="T1" fmla="*/ 8 h 15"/>
                <a:gd name="T2" fmla="*/ 16 w 28"/>
                <a:gd name="T3" fmla="*/ 0 h 15"/>
                <a:gd name="T4" fmla="*/ 1 w 28"/>
                <a:gd name="T5" fmla="*/ 8 h 15"/>
                <a:gd name="T6" fmla="*/ 13 w 28"/>
                <a:gd name="T7" fmla="*/ 15 h 15"/>
                <a:gd name="T8" fmla="*/ 28 w 28"/>
                <a:gd name="T9" fmla="*/ 8 h 15"/>
              </a:gdLst>
              <a:ahLst/>
              <a:cxnLst>
                <a:cxn ang="0">
                  <a:pos x="T0" y="T1"/>
                </a:cxn>
                <a:cxn ang="0">
                  <a:pos x="T2" y="T3"/>
                </a:cxn>
                <a:cxn ang="0">
                  <a:pos x="T4" y="T5"/>
                </a:cxn>
                <a:cxn ang="0">
                  <a:pos x="T6" y="T7"/>
                </a:cxn>
                <a:cxn ang="0">
                  <a:pos x="T8" y="T9"/>
                </a:cxn>
              </a:cxnLst>
              <a:rect l="0" t="0" r="r" b="b"/>
              <a:pathLst>
                <a:path w="28" h="15">
                  <a:moveTo>
                    <a:pt x="28" y="8"/>
                  </a:moveTo>
                  <a:cubicBezTo>
                    <a:pt x="28" y="3"/>
                    <a:pt x="23" y="0"/>
                    <a:pt x="16" y="0"/>
                  </a:cubicBezTo>
                  <a:cubicBezTo>
                    <a:pt x="8" y="0"/>
                    <a:pt x="1" y="3"/>
                    <a:pt x="1" y="8"/>
                  </a:cubicBezTo>
                  <a:cubicBezTo>
                    <a:pt x="0" y="12"/>
                    <a:pt x="5" y="15"/>
                    <a:pt x="13" y="15"/>
                  </a:cubicBezTo>
                  <a:cubicBezTo>
                    <a:pt x="20" y="15"/>
                    <a:pt x="27" y="12"/>
                    <a:pt x="28" y="8"/>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40" name="îs1îďé"/>
            <p:cNvSpPr/>
            <p:nvPr/>
          </p:nvSpPr>
          <p:spPr bwMode="auto">
            <a:xfrm>
              <a:off x="4806581" y="1665325"/>
              <a:ext cx="101834" cy="55546"/>
            </a:xfrm>
            <a:custGeom>
              <a:avLst/>
              <a:gdLst>
                <a:gd name="T0" fmla="*/ 28 w 28"/>
                <a:gd name="T1" fmla="*/ 8 h 15"/>
                <a:gd name="T2" fmla="*/ 15 w 28"/>
                <a:gd name="T3" fmla="*/ 0 h 15"/>
                <a:gd name="T4" fmla="*/ 1 w 28"/>
                <a:gd name="T5" fmla="*/ 8 h 15"/>
                <a:gd name="T6" fmla="*/ 13 w 28"/>
                <a:gd name="T7" fmla="*/ 15 h 15"/>
                <a:gd name="T8" fmla="*/ 28 w 28"/>
                <a:gd name="T9" fmla="*/ 8 h 15"/>
              </a:gdLst>
              <a:ahLst/>
              <a:cxnLst>
                <a:cxn ang="0">
                  <a:pos x="T0" y="T1"/>
                </a:cxn>
                <a:cxn ang="0">
                  <a:pos x="T2" y="T3"/>
                </a:cxn>
                <a:cxn ang="0">
                  <a:pos x="T4" y="T5"/>
                </a:cxn>
                <a:cxn ang="0">
                  <a:pos x="T6" y="T7"/>
                </a:cxn>
                <a:cxn ang="0">
                  <a:pos x="T8" y="T9"/>
                </a:cxn>
              </a:cxnLst>
              <a:rect l="0" t="0" r="r" b="b"/>
              <a:pathLst>
                <a:path w="28" h="15">
                  <a:moveTo>
                    <a:pt x="28" y="8"/>
                  </a:moveTo>
                  <a:cubicBezTo>
                    <a:pt x="28" y="3"/>
                    <a:pt x="23" y="0"/>
                    <a:pt x="15" y="0"/>
                  </a:cubicBezTo>
                  <a:cubicBezTo>
                    <a:pt x="8" y="0"/>
                    <a:pt x="1" y="3"/>
                    <a:pt x="1" y="8"/>
                  </a:cubicBezTo>
                  <a:cubicBezTo>
                    <a:pt x="0" y="12"/>
                    <a:pt x="5" y="15"/>
                    <a:pt x="13" y="15"/>
                  </a:cubicBezTo>
                  <a:cubicBezTo>
                    <a:pt x="20" y="15"/>
                    <a:pt x="27" y="12"/>
                    <a:pt x="28" y="8"/>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41" name="íṧ1iḍè"/>
            <p:cNvSpPr/>
            <p:nvPr/>
          </p:nvSpPr>
          <p:spPr bwMode="auto">
            <a:xfrm>
              <a:off x="4926930" y="1665325"/>
              <a:ext cx="101834" cy="55546"/>
            </a:xfrm>
            <a:custGeom>
              <a:avLst/>
              <a:gdLst>
                <a:gd name="T0" fmla="*/ 28 w 28"/>
                <a:gd name="T1" fmla="*/ 8 h 15"/>
                <a:gd name="T2" fmla="*/ 15 w 28"/>
                <a:gd name="T3" fmla="*/ 0 h 15"/>
                <a:gd name="T4" fmla="*/ 1 w 28"/>
                <a:gd name="T5" fmla="*/ 8 h 15"/>
                <a:gd name="T6" fmla="*/ 13 w 28"/>
                <a:gd name="T7" fmla="*/ 15 h 15"/>
                <a:gd name="T8" fmla="*/ 28 w 28"/>
                <a:gd name="T9" fmla="*/ 8 h 15"/>
              </a:gdLst>
              <a:ahLst/>
              <a:cxnLst>
                <a:cxn ang="0">
                  <a:pos x="T0" y="T1"/>
                </a:cxn>
                <a:cxn ang="0">
                  <a:pos x="T2" y="T3"/>
                </a:cxn>
                <a:cxn ang="0">
                  <a:pos x="T4" y="T5"/>
                </a:cxn>
                <a:cxn ang="0">
                  <a:pos x="T6" y="T7"/>
                </a:cxn>
                <a:cxn ang="0">
                  <a:pos x="T8" y="T9"/>
                </a:cxn>
              </a:cxnLst>
              <a:rect l="0" t="0" r="r" b="b"/>
              <a:pathLst>
                <a:path w="28" h="15">
                  <a:moveTo>
                    <a:pt x="28" y="8"/>
                  </a:moveTo>
                  <a:cubicBezTo>
                    <a:pt x="28" y="3"/>
                    <a:pt x="23" y="0"/>
                    <a:pt x="15" y="0"/>
                  </a:cubicBezTo>
                  <a:cubicBezTo>
                    <a:pt x="8" y="0"/>
                    <a:pt x="1" y="3"/>
                    <a:pt x="1" y="8"/>
                  </a:cubicBezTo>
                  <a:cubicBezTo>
                    <a:pt x="0" y="12"/>
                    <a:pt x="6" y="15"/>
                    <a:pt x="13" y="15"/>
                  </a:cubicBezTo>
                  <a:cubicBezTo>
                    <a:pt x="21" y="15"/>
                    <a:pt x="27" y="12"/>
                    <a:pt x="28" y="8"/>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42" name="î$1ïďè"/>
            <p:cNvSpPr/>
            <p:nvPr/>
          </p:nvSpPr>
          <p:spPr bwMode="auto">
            <a:xfrm>
              <a:off x="3697202" y="1734757"/>
              <a:ext cx="109550" cy="58632"/>
            </a:xfrm>
            <a:custGeom>
              <a:avLst/>
              <a:gdLst>
                <a:gd name="T0" fmla="*/ 28 w 30"/>
                <a:gd name="T1" fmla="*/ 8 h 16"/>
                <a:gd name="T2" fmla="*/ 17 w 30"/>
                <a:gd name="T3" fmla="*/ 0 h 16"/>
                <a:gd name="T4" fmla="*/ 1 w 30"/>
                <a:gd name="T5" fmla="*/ 8 h 16"/>
                <a:gd name="T6" fmla="*/ 12 w 30"/>
                <a:gd name="T7" fmla="*/ 16 h 16"/>
                <a:gd name="T8" fmla="*/ 28 w 30"/>
                <a:gd name="T9" fmla="*/ 8 h 16"/>
              </a:gdLst>
              <a:ahLst/>
              <a:cxnLst>
                <a:cxn ang="0">
                  <a:pos x="T0" y="T1"/>
                </a:cxn>
                <a:cxn ang="0">
                  <a:pos x="T2" y="T3"/>
                </a:cxn>
                <a:cxn ang="0">
                  <a:pos x="T4" y="T5"/>
                </a:cxn>
                <a:cxn ang="0">
                  <a:pos x="T6" y="T7"/>
                </a:cxn>
                <a:cxn ang="0">
                  <a:pos x="T8" y="T9"/>
                </a:cxn>
              </a:cxnLst>
              <a:rect l="0" t="0" r="r" b="b"/>
              <a:pathLst>
                <a:path w="30" h="16">
                  <a:moveTo>
                    <a:pt x="28" y="8"/>
                  </a:moveTo>
                  <a:cubicBezTo>
                    <a:pt x="30" y="3"/>
                    <a:pt x="25" y="0"/>
                    <a:pt x="17" y="0"/>
                  </a:cubicBezTo>
                  <a:cubicBezTo>
                    <a:pt x="10" y="0"/>
                    <a:pt x="3" y="3"/>
                    <a:pt x="1" y="8"/>
                  </a:cubicBezTo>
                  <a:cubicBezTo>
                    <a:pt x="0" y="12"/>
                    <a:pt x="4" y="16"/>
                    <a:pt x="12" y="16"/>
                  </a:cubicBezTo>
                  <a:cubicBezTo>
                    <a:pt x="20" y="16"/>
                    <a:pt x="27" y="12"/>
                    <a:pt x="28" y="8"/>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43" name="iṥḻíḓê"/>
            <p:cNvSpPr/>
            <p:nvPr/>
          </p:nvSpPr>
          <p:spPr bwMode="auto">
            <a:xfrm>
              <a:off x="3817551" y="1734757"/>
              <a:ext cx="109550" cy="58632"/>
            </a:xfrm>
            <a:custGeom>
              <a:avLst/>
              <a:gdLst>
                <a:gd name="T0" fmla="*/ 29 w 30"/>
                <a:gd name="T1" fmla="*/ 8 h 16"/>
                <a:gd name="T2" fmla="*/ 18 w 30"/>
                <a:gd name="T3" fmla="*/ 0 h 16"/>
                <a:gd name="T4" fmla="*/ 1 w 30"/>
                <a:gd name="T5" fmla="*/ 8 h 16"/>
                <a:gd name="T6" fmla="*/ 13 w 30"/>
                <a:gd name="T7" fmla="*/ 16 h 16"/>
                <a:gd name="T8" fmla="*/ 29 w 30"/>
                <a:gd name="T9" fmla="*/ 8 h 16"/>
              </a:gdLst>
              <a:ahLst/>
              <a:cxnLst>
                <a:cxn ang="0">
                  <a:pos x="T0" y="T1"/>
                </a:cxn>
                <a:cxn ang="0">
                  <a:pos x="T2" y="T3"/>
                </a:cxn>
                <a:cxn ang="0">
                  <a:pos x="T4" y="T5"/>
                </a:cxn>
                <a:cxn ang="0">
                  <a:pos x="T6" y="T7"/>
                </a:cxn>
                <a:cxn ang="0">
                  <a:pos x="T8" y="T9"/>
                </a:cxn>
              </a:cxnLst>
              <a:rect l="0" t="0" r="r" b="b"/>
              <a:pathLst>
                <a:path w="30" h="16">
                  <a:moveTo>
                    <a:pt x="29" y="8"/>
                  </a:moveTo>
                  <a:cubicBezTo>
                    <a:pt x="30" y="3"/>
                    <a:pt x="25" y="0"/>
                    <a:pt x="18" y="0"/>
                  </a:cubicBezTo>
                  <a:cubicBezTo>
                    <a:pt x="10" y="0"/>
                    <a:pt x="3" y="3"/>
                    <a:pt x="1" y="8"/>
                  </a:cubicBezTo>
                  <a:cubicBezTo>
                    <a:pt x="0" y="12"/>
                    <a:pt x="5" y="16"/>
                    <a:pt x="13" y="16"/>
                  </a:cubicBezTo>
                  <a:cubicBezTo>
                    <a:pt x="20" y="16"/>
                    <a:pt x="27" y="12"/>
                    <a:pt x="29" y="8"/>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44" name="íṧľïḑê"/>
            <p:cNvSpPr/>
            <p:nvPr/>
          </p:nvSpPr>
          <p:spPr bwMode="auto">
            <a:xfrm>
              <a:off x="3940987" y="1734757"/>
              <a:ext cx="106464" cy="58632"/>
            </a:xfrm>
            <a:custGeom>
              <a:avLst/>
              <a:gdLst>
                <a:gd name="T0" fmla="*/ 28 w 29"/>
                <a:gd name="T1" fmla="*/ 8 h 16"/>
                <a:gd name="T2" fmla="*/ 17 w 29"/>
                <a:gd name="T3" fmla="*/ 0 h 16"/>
                <a:gd name="T4" fmla="*/ 1 w 29"/>
                <a:gd name="T5" fmla="*/ 8 h 16"/>
                <a:gd name="T6" fmla="*/ 12 w 29"/>
                <a:gd name="T7" fmla="*/ 16 h 16"/>
                <a:gd name="T8" fmla="*/ 28 w 29"/>
                <a:gd name="T9" fmla="*/ 8 h 16"/>
              </a:gdLst>
              <a:ahLst/>
              <a:cxnLst>
                <a:cxn ang="0">
                  <a:pos x="T0" y="T1"/>
                </a:cxn>
                <a:cxn ang="0">
                  <a:pos x="T2" y="T3"/>
                </a:cxn>
                <a:cxn ang="0">
                  <a:pos x="T4" y="T5"/>
                </a:cxn>
                <a:cxn ang="0">
                  <a:pos x="T6" y="T7"/>
                </a:cxn>
                <a:cxn ang="0">
                  <a:pos x="T8" y="T9"/>
                </a:cxn>
              </a:cxnLst>
              <a:rect l="0" t="0" r="r" b="b"/>
              <a:pathLst>
                <a:path w="29" h="16">
                  <a:moveTo>
                    <a:pt x="28" y="8"/>
                  </a:moveTo>
                  <a:cubicBezTo>
                    <a:pt x="29" y="3"/>
                    <a:pt x="24" y="0"/>
                    <a:pt x="17" y="0"/>
                  </a:cubicBezTo>
                  <a:cubicBezTo>
                    <a:pt x="9" y="0"/>
                    <a:pt x="2" y="3"/>
                    <a:pt x="1" y="8"/>
                  </a:cubicBezTo>
                  <a:cubicBezTo>
                    <a:pt x="0" y="12"/>
                    <a:pt x="5" y="16"/>
                    <a:pt x="12" y="16"/>
                  </a:cubicBezTo>
                  <a:cubicBezTo>
                    <a:pt x="20" y="16"/>
                    <a:pt x="27" y="12"/>
                    <a:pt x="28" y="8"/>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45" name="îSliḍê"/>
            <p:cNvSpPr/>
            <p:nvPr/>
          </p:nvSpPr>
          <p:spPr bwMode="auto">
            <a:xfrm>
              <a:off x="4062880" y="1734757"/>
              <a:ext cx="108006" cy="58632"/>
            </a:xfrm>
            <a:custGeom>
              <a:avLst/>
              <a:gdLst>
                <a:gd name="T0" fmla="*/ 28 w 30"/>
                <a:gd name="T1" fmla="*/ 8 h 16"/>
                <a:gd name="T2" fmla="*/ 17 w 30"/>
                <a:gd name="T3" fmla="*/ 0 h 16"/>
                <a:gd name="T4" fmla="*/ 1 w 30"/>
                <a:gd name="T5" fmla="*/ 8 h 16"/>
                <a:gd name="T6" fmla="*/ 13 w 30"/>
                <a:gd name="T7" fmla="*/ 16 h 16"/>
                <a:gd name="T8" fmla="*/ 28 w 30"/>
                <a:gd name="T9" fmla="*/ 8 h 16"/>
              </a:gdLst>
              <a:ahLst/>
              <a:cxnLst>
                <a:cxn ang="0">
                  <a:pos x="T0" y="T1"/>
                </a:cxn>
                <a:cxn ang="0">
                  <a:pos x="T2" y="T3"/>
                </a:cxn>
                <a:cxn ang="0">
                  <a:pos x="T4" y="T5"/>
                </a:cxn>
                <a:cxn ang="0">
                  <a:pos x="T6" y="T7"/>
                </a:cxn>
                <a:cxn ang="0">
                  <a:pos x="T8" y="T9"/>
                </a:cxn>
              </a:cxnLst>
              <a:rect l="0" t="0" r="r" b="b"/>
              <a:pathLst>
                <a:path w="30" h="16">
                  <a:moveTo>
                    <a:pt x="28" y="8"/>
                  </a:moveTo>
                  <a:cubicBezTo>
                    <a:pt x="30" y="3"/>
                    <a:pt x="25" y="0"/>
                    <a:pt x="17" y="0"/>
                  </a:cubicBezTo>
                  <a:cubicBezTo>
                    <a:pt x="10" y="0"/>
                    <a:pt x="2" y="3"/>
                    <a:pt x="1" y="8"/>
                  </a:cubicBezTo>
                  <a:cubicBezTo>
                    <a:pt x="0" y="12"/>
                    <a:pt x="5" y="16"/>
                    <a:pt x="13" y="16"/>
                  </a:cubicBezTo>
                  <a:cubicBezTo>
                    <a:pt x="20" y="16"/>
                    <a:pt x="27" y="12"/>
                    <a:pt x="28" y="8"/>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46" name="ísḻïďe"/>
            <p:cNvSpPr/>
            <p:nvPr/>
          </p:nvSpPr>
          <p:spPr bwMode="auto">
            <a:xfrm>
              <a:off x="4183230" y="1734757"/>
              <a:ext cx="109550" cy="58632"/>
            </a:xfrm>
            <a:custGeom>
              <a:avLst/>
              <a:gdLst>
                <a:gd name="T0" fmla="*/ 29 w 30"/>
                <a:gd name="T1" fmla="*/ 8 h 16"/>
                <a:gd name="T2" fmla="*/ 17 w 30"/>
                <a:gd name="T3" fmla="*/ 0 h 16"/>
                <a:gd name="T4" fmla="*/ 2 w 30"/>
                <a:gd name="T5" fmla="*/ 8 h 16"/>
                <a:gd name="T6" fmla="*/ 13 w 30"/>
                <a:gd name="T7" fmla="*/ 16 h 16"/>
                <a:gd name="T8" fmla="*/ 29 w 30"/>
                <a:gd name="T9" fmla="*/ 8 h 16"/>
              </a:gdLst>
              <a:ahLst/>
              <a:cxnLst>
                <a:cxn ang="0">
                  <a:pos x="T0" y="T1"/>
                </a:cxn>
                <a:cxn ang="0">
                  <a:pos x="T2" y="T3"/>
                </a:cxn>
                <a:cxn ang="0">
                  <a:pos x="T4" y="T5"/>
                </a:cxn>
                <a:cxn ang="0">
                  <a:pos x="T6" y="T7"/>
                </a:cxn>
                <a:cxn ang="0">
                  <a:pos x="T8" y="T9"/>
                </a:cxn>
              </a:cxnLst>
              <a:rect l="0" t="0" r="r" b="b"/>
              <a:pathLst>
                <a:path w="30" h="16">
                  <a:moveTo>
                    <a:pt x="29" y="8"/>
                  </a:moveTo>
                  <a:cubicBezTo>
                    <a:pt x="30" y="3"/>
                    <a:pt x="25" y="0"/>
                    <a:pt x="17" y="0"/>
                  </a:cubicBezTo>
                  <a:cubicBezTo>
                    <a:pt x="10" y="0"/>
                    <a:pt x="3" y="3"/>
                    <a:pt x="2" y="8"/>
                  </a:cubicBezTo>
                  <a:cubicBezTo>
                    <a:pt x="0" y="12"/>
                    <a:pt x="6" y="16"/>
                    <a:pt x="13" y="16"/>
                  </a:cubicBezTo>
                  <a:cubicBezTo>
                    <a:pt x="21" y="16"/>
                    <a:pt x="28" y="12"/>
                    <a:pt x="29" y="8"/>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47" name="ïṧľíḑê"/>
            <p:cNvSpPr/>
            <p:nvPr/>
          </p:nvSpPr>
          <p:spPr bwMode="auto">
            <a:xfrm>
              <a:off x="4306666" y="1734757"/>
              <a:ext cx="106464" cy="58632"/>
            </a:xfrm>
            <a:custGeom>
              <a:avLst/>
              <a:gdLst>
                <a:gd name="T0" fmla="*/ 28 w 29"/>
                <a:gd name="T1" fmla="*/ 8 h 16"/>
                <a:gd name="T2" fmla="*/ 16 w 29"/>
                <a:gd name="T3" fmla="*/ 0 h 16"/>
                <a:gd name="T4" fmla="*/ 1 w 29"/>
                <a:gd name="T5" fmla="*/ 8 h 16"/>
                <a:gd name="T6" fmla="*/ 13 w 29"/>
                <a:gd name="T7" fmla="*/ 16 h 16"/>
                <a:gd name="T8" fmla="*/ 28 w 29"/>
                <a:gd name="T9" fmla="*/ 8 h 16"/>
              </a:gdLst>
              <a:ahLst/>
              <a:cxnLst>
                <a:cxn ang="0">
                  <a:pos x="T0" y="T1"/>
                </a:cxn>
                <a:cxn ang="0">
                  <a:pos x="T2" y="T3"/>
                </a:cxn>
                <a:cxn ang="0">
                  <a:pos x="T4" y="T5"/>
                </a:cxn>
                <a:cxn ang="0">
                  <a:pos x="T6" y="T7"/>
                </a:cxn>
                <a:cxn ang="0">
                  <a:pos x="T8" y="T9"/>
                </a:cxn>
              </a:cxnLst>
              <a:rect l="0" t="0" r="r" b="b"/>
              <a:pathLst>
                <a:path w="29" h="16">
                  <a:moveTo>
                    <a:pt x="28" y="8"/>
                  </a:moveTo>
                  <a:cubicBezTo>
                    <a:pt x="29" y="3"/>
                    <a:pt x="24" y="0"/>
                    <a:pt x="16" y="0"/>
                  </a:cubicBezTo>
                  <a:cubicBezTo>
                    <a:pt x="9" y="0"/>
                    <a:pt x="2" y="3"/>
                    <a:pt x="1" y="8"/>
                  </a:cubicBezTo>
                  <a:cubicBezTo>
                    <a:pt x="0" y="12"/>
                    <a:pt x="5" y="16"/>
                    <a:pt x="13" y="16"/>
                  </a:cubicBezTo>
                  <a:cubicBezTo>
                    <a:pt x="20" y="16"/>
                    <a:pt x="27" y="12"/>
                    <a:pt x="28" y="8"/>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48" name="iSlîďe"/>
            <p:cNvSpPr/>
            <p:nvPr/>
          </p:nvSpPr>
          <p:spPr bwMode="auto">
            <a:xfrm>
              <a:off x="4427016" y="1734757"/>
              <a:ext cx="109550" cy="58632"/>
            </a:xfrm>
            <a:custGeom>
              <a:avLst/>
              <a:gdLst>
                <a:gd name="T0" fmla="*/ 29 w 30"/>
                <a:gd name="T1" fmla="*/ 8 h 16"/>
                <a:gd name="T2" fmla="*/ 17 w 30"/>
                <a:gd name="T3" fmla="*/ 0 h 16"/>
                <a:gd name="T4" fmla="*/ 1 w 30"/>
                <a:gd name="T5" fmla="*/ 8 h 16"/>
                <a:gd name="T6" fmla="*/ 13 w 30"/>
                <a:gd name="T7" fmla="*/ 16 h 16"/>
                <a:gd name="T8" fmla="*/ 29 w 30"/>
                <a:gd name="T9" fmla="*/ 8 h 16"/>
              </a:gdLst>
              <a:ahLst/>
              <a:cxnLst>
                <a:cxn ang="0">
                  <a:pos x="T0" y="T1"/>
                </a:cxn>
                <a:cxn ang="0">
                  <a:pos x="T2" y="T3"/>
                </a:cxn>
                <a:cxn ang="0">
                  <a:pos x="T4" y="T5"/>
                </a:cxn>
                <a:cxn ang="0">
                  <a:pos x="T6" y="T7"/>
                </a:cxn>
                <a:cxn ang="0">
                  <a:pos x="T8" y="T9"/>
                </a:cxn>
              </a:cxnLst>
              <a:rect l="0" t="0" r="r" b="b"/>
              <a:pathLst>
                <a:path w="30" h="16">
                  <a:moveTo>
                    <a:pt x="29" y="8"/>
                  </a:moveTo>
                  <a:cubicBezTo>
                    <a:pt x="30" y="3"/>
                    <a:pt x="24" y="0"/>
                    <a:pt x="17" y="0"/>
                  </a:cubicBezTo>
                  <a:cubicBezTo>
                    <a:pt x="9" y="0"/>
                    <a:pt x="2" y="3"/>
                    <a:pt x="1" y="8"/>
                  </a:cubicBezTo>
                  <a:cubicBezTo>
                    <a:pt x="0" y="12"/>
                    <a:pt x="6" y="16"/>
                    <a:pt x="13" y="16"/>
                  </a:cubicBezTo>
                  <a:cubicBezTo>
                    <a:pt x="21" y="16"/>
                    <a:pt x="28" y="12"/>
                    <a:pt x="29" y="8"/>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49" name="íśliḋe"/>
            <p:cNvSpPr/>
            <p:nvPr/>
          </p:nvSpPr>
          <p:spPr bwMode="auto">
            <a:xfrm>
              <a:off x="4550451" y="1734757"/>
              <a:ext cx="106464" cy="58632"/>
            </a:xfrm>
            <a:custGeom>
              <a:avLst/>
              <a:gdLst>
                <a:gd name="T0" fmla="*/ 28 w 29"/>
                <a:gd name="T1" fmla="*/ 8 h 16"/>
                <a:gd name="T2" fmla="*/ 16 w 29"/>
                <a:gd name="T3" fmla="*/ 0 h 16"/>
                <a:gd name="T4" fmla="*/ 1 w 29"/>
                <a:gd name="T5" fmla="*/ 8 h 16"/>
                <a:gd name="T6" fmla="*/ 13 w 29"/>
                <a:gd name="T7" fmla="*/ 16 h 16"/>
                <a:gd name="T8" fmla="*/ 28 w 29"/>
                <a:gd name="T9" fmla="*/ 8 h 16"/>
              </a:gdLst>
              <a:ahLst/>
              <a:cxnLst>
                <a:cxn ang="0">
                  <a:pos x="T0" y="T1"/>
                </a:cxn>
                <a:cxn ang="0">
                  <a:pos x="T2" y="T3"/>
                </a:cxn>
                <a:cxn ang="0">
                  <a:pos x="T4" y="T5"/>
                </a:cxn>
                <a:cxn ang="0">
                  <a:pos x="T6" y="T7"/>
                </a:cxn>
                <a:cxn ang="0">
                  <a:pos x="T8" y="T9"/>
                </a:cxn>
              </a:cxnLst>
              <a:rect l="0" t="0" r="r" b="b"/>
              <a:pathLst>
                <a:path w="29" h="16">
                  <a:moveTo>
                    <a:pt x="28" y="8"/>
                  </a:moveTo>
                  <a:cubicBezTo>
                    <a:pt x="29" y="3"/>
                    <a:pt x="23" y="0"/>
                    <a:pt x="16" y="0"/>
                  </a:cubicBezTo>
                  <a:cubicBezTo>
                    <a:pt x="8" y="0"/>
                    <a:pt x="2" y="3"/>
                    <a:pt x="1" y="8"/>
                  </a:cubicBezTo>
                  <a:cubicBezTo>
                    <a:pt x="0" y="12"/>
                    <a:pt x="5" y="16"/>
                    <a:pt x="13" y="16"/>
                  </a:cubicBezTo>
                  <a:cubicBezTo>
                    <a:pt x="20" y="16"/>
                    <a:pt x="27" y="12"/>
                    <a:pt x="28" y="8"/>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50" name="iṩliḓè"/>
            <p:cNvSpPr/>
            <p:nvPr/>
          </p:nvSpPr>
          <p:spPr bwMode="auto">
            <a:xfrm>
              <a:off x="4670801" y="1734757"/>
              <a:ext cx="106464" cy="58632"/>
            </a:xfrm>
            <a:custGeom>
              <a:avLst/>
              <a:gdLst>
                <a:gd name="T0" fmla="*/ 28 w 29"/>
                <a:gd name="T1" fmla="*/ 8 h 16"/>
                <a:gd name="T2" fmla="*/ 16 w 29"/>
                <a:gd name="T3" fmla="*/ 0 h 16"/>
                <a:gd name="T4" fmla="*/ 1 w 29"/>
                <a:gd name="T5" fmla="*/ 8 h 16"/>
                <a:gd name="T6" fmla="*/ 13 w 29"/>
                <a:gd name="T7" fmla="*/ 16 h 16"/>
                <a:gd name="T8" fmla="*/ 28 w 29"/>
                <a:gd name="T9" fmla="*/ 8 h 16"/>
              </a:gdLst>
              <a:ahLst/>
              <a:cxnLst>
                <a:cxn ang="0">
                  <a:pos x="T0" y="T1"/>
                </a:cxn>
                <a:cxn ang="0">
                  <a:pos x="T2" y="T3"/>
                </a:cxn>
                <a:cxn ang="0">
                  <a:pos x="T4" y="T5"/>
                </a:cxn>
                <a:cxn ang="0">
                  <a:pos x="T6" y="T7"/>
                </a:cxn>
                <a:cxn ang="0">
                  <a:pos x="T8" y="T9"/>
                </a:cxn>
              </a:cxnLst>
              <a:rect l="0" t="0" r="r" b="b"/>
              <a:pathLst>
                <a:path w="29" h="16">
                  <a:moveTo>
                    <a:pt x="28" y="8"/>
                  </a:moveTo>
                  <a:cubicBezTo>
                    <a:pt x="29" y="3"/>
                    <a:pt x="24" y="0"/>
                    <a:pt x="16" y="0"/>
                  </a:cubicBezTo>
                  <a:cubicBezTo>
                    <a:pt x="9" y="0"/>
                    <a:pt x="2" y="3"/>
                    <a:pt x="1" y="8"/>
                  </a:cubicBezTo>
                  <a:cubicBezTo>
                    <a:pt x="0" y="12"/>
                    <a:pt x="6" y="16"/>
                    <a:pt x="13" y="16"/>
                  </a:cubicBezTo>
                  <a:cubicBezTo>
                    <a:pt x="21" y="16"/>
                    <a:pt x="28" y="12"/>
                    <a:pt x="28" y="8"/>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51" name="iṩḷíḑê"/>
            <p:cNvSpPr/>
            <p:nvPr/>
          </p:nvSpPr>
          <p:spPr bwMode="auto">
            <a:xfrm>
              <a:off x="4795779" y="1734757"/>
              <a:ext cx="101834" cy="58632"/>
            </a:xfrm>
            <a:custGeom>
              <a:avLst/>
              <a:gdLst>
                <a:gd name="T0" fmla="*/ 28 w 28"/>
                <a:gd name="T1" fmla="*/ 8 h 16"/>
                <a:gd name="T2" fmla="*/ 15 w 28"/>
                <a:gd name="T3" fmla="*/ 0 h 16"/>
                <a:gd name="T4" fmla="*/ 0 w 28"/>
                <a:gd name="T5" fmla="*/ 8 h 16"/>
                <a:gd name="T6" fmla="*/ 13 w 28"/>
                <a:gd name="T7" fmla="*/ 16 h 16"/>
                <a:gd name="T8" fmla="*/ 28 w 28"/>
                <a:gd name="T9" fmla="*/ 8 h 16"/>
              </a:gdLst>
              <a:ahLst/>
              <a:cxnLst>
                <a:cxn ang="0">
                  <a:pos x="T0" y="T1"/>
                </a:cxn>
                <a:cxn ang="0">
                  <a:pos x="T2" y="T3"/>
                </a:cxn>
                <a:cxn ang="0">
                  <a:pos x="T4" y="T5"/>
                </a:cxn>
                <a:cxn ang="0">
                  <a:pos x="T6" y="T7"/>
                </a:cxn>
                <a:cxn ang="0">
                  <a:pos x="T8" y="T9"/>
                </a:cxn>
              </a:cxnLst>
              <a:rect l="0" t="0" r="r" b="b"/>
              <a:pathLst>
                <a:path w="28" h="16">
                  <a:moveTo>
                    <a:pt x="28" y="8"/>
                  </a:moveTo>
                  <a:cubicBezTo>
                    <a:pt x="28" y="3"/>
                    <a:pt x="23" y="0"/>
                    <a:pt x="15" y="0"/>
                  </a:cubicBezTo>
                  <a:cubicBezTo>
                    <a:pt x="8" y="0"/>
                    <a:pt x="1" y="3"/>
                    <a:pt x="0" y="8"/>
                  </a:cubicBezTo>
                  <a:cubicBezTo>
                    <a:pt x="0" y="12"/>
                    <a:pt x="5" y="16"/>
                    <a:pt x="13" y="16"/>
                  </a:cubicBezTo>
                  <a:cubicBezTo>
                    <a:pt x="20" y="16"/>
                    <a:pt x="27" y="12"/>
                    <a:pt x="28" y="8"/>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52" name="íśļïḑê"/>
            <p:cNvSpPr/>
            <p:nvPr/>
          </p:nvSpPr>
          <p:spPr bwMode="auto">
            <a:xfrm>
              <a:off x="3919386" y="1804190"/>
              <a:ext cx="109550" cy="61718"/>
            </a:xfrm>
            <a:custGeom>
              <a:avLst/>
              <a:gdLst>
                <a:gd name="T0" fmla="*/ 28 w 30"/>
                <a:gd name="T1" fmla="*/ 9 h 17"/>
                <a:gd name="T2" fmla="*/ 17 w 30"/>
                <a:gd name="T3" fmla="*/ 0 h 17"/>
                <a:gd name="T4" fmla="*/ 1 w 30"/>
                <a:gd name="T5" fmla="*/ 9 h 17"/>
                <a:gd name="T6" fmla="*/ 12 w 30"/>
                <a:gd name="T7" fmla="*/ 17 h 17"/>
                <a:gd name="T8" fmla="*/ 28 w 30"/>
                <a:gd name="T9" fmla="*/ 9 h 17"/>
              </a:gdLst>
              <a:ahLst/>
              <a:cxnLst>
                <a:cxn ang="0">
                  <a:pos x="T0" y="T1"/>
                </a:cxn>
                <a:cxn ang="0">
                  <a:pos x="T2" y="T3"/>
                </a:cxn>
                <a:cxn ang="0">
                  <a:pos x="T4" y="T5"/>
                </a:cxn>
                <a:cxn ang="0">
                  <a:pos x="T6" y="T7"/>
                </a:cxn>
                <a:cxn ang="0">
                  <a:pos x="T8" y="T9"/>
                </a:cxn>
              </a:cxnLst>
              <a:rect l="0" t="0" r="r" b="b"/>
              <a:pathLst>
                <a:path w="30" h="17">
                  <a:moveTo>
                    <a:pt x="28" y="9"/>
                  </a:moveTo>
                  <a:cubicBezTo>
                    <a:pt x="30" y="4"/>
                    <a:pt x="25" y="0"/>
                    <a:pt x="17" y="0"/>
                  </a:cubicBezTo>
                  <a:cubicBezTo>
                    <a:pt x="9" y="0"/>
                    <a:pt x="2" y="4"/>
                    <a:pt x="1" y="9"/>
                  </a:cubicBezTo>
                  <a:cubicBezTo>
                    <a:pt x="0" y="13"/>
                    <a:pt x="5" y="17"/>
                    <a:pt x="12" y="17"/>
                  </a:cubicBezTo>
                  <a:cubicBezTo>
                    <a:pt x="20" y="17"/>
                    <a:pt x="27" y="13"/>
                    <a:pt x="28"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53" name="íSlîḑé"/>
            <p:cNvSpPr/>
            <p:nvPr/>
          </p:nvSpPr>
          <p:spPr bwMode="auto">
            <a:xfrm>
              <a:off x="4039736" y="1804190"/>
              <a:ext cx="109550" cy="61718"/>
            </a:xfrm>
            <a:custGeom>
              <a:avLst/>
              <a:gdLst>
                <a:gd name="T0" fmla="*/ 29 w 30"/>
                <a:gd name="T1" fmla="*/ 9 h 17"/>
                <a:gd name="T2" fmla="*/ 18 w 30"/>
                <a:gd name="T3" fmla="*/ 0 h 17"/>
                <a:gd name="T4" fmla="*/ 2 w 30"/>
                <a:gd name="T5" fmla="*/ 9 h 17"/>
                <a:gd name="T6" fmla="*/ 13 w 30"/>
                <a:gd name="T7" fmla="*/ 17 h 17"/>
                <a:gd name="T8" fmla="*/ 29 w 30"/>
                <a:gd name="T9" fmla="*/ 9 h 17"/>
              </a:gdLst>
              <a:ahLst/>
              <a:cxnLst>
                <a:cxn ang="0">
                  <a:pos x="T0" y="T1"/>
                </a:cxn>
                <a:cxn ang="0">
                  <a:pos x="T2" y="T3"/>
                </a:cxn>
                <a:cxn ang="0">
                  <a:pos x="T4" y="T5"/>
                </a:cxn>
                <a:cxn ang="0">
                  <a:pos x="T6" y="T7"/>
                </a:cxn>
                <a:cxn ang="0">
                  <a:pos x="T8" y="T9"/>
                </a:cxn>
              </a:cxnLst>
              <a:rect l="0" t="0" r="r" b="b"/>
              <a:pathLst>
                <a:path w="30" h="17">
                  <a:moveTo>
                    <a:pt x="29" y="9"/>
                  </a:moveTo>
                  <a:cubicBezTo>
                    <a:pt x="30" y="4"/>
                    <a:pt x="25" y="0"/>
                    <a:pt x="18" y="0"/>
                  </a:cubicBezTo>
                  <a:cubicBezTo>
                    <a:pt x="10" y="0"/>
                    <a:pt x="3" y="4"/>
                    <a:pt x="2" y="9"/>
                  </a:cubicBezTo>
                  <a:cubicBezTo>
                    <a:pt x="0" y="13"/>
                    <a:pt x="6" y="17"/>
                    <a:pt x="13" y="17"/>
                  </a:cubicBezTo>
                  <a:cubicBezTo>
                    <a:pt x="21" y="17"/>
                    <a:pt x="28" y="13"/>
                    <a:pt x="29"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54" name="îş1iḓe"/>
            <p:cNvSpPr/>
            <p:nvPr/>
          </p:nvSpPr>
          <p:spPr bwMode="auto">
            <a:xfrm>
              <a:off x="4164715" y="1804190"/>
              <a:ext cx="109550" cy="61718"/>
            </a:xfrm>
            <a:custGeom>
              <a:avLst/>
              <a:gdLst>
                <a:gd name="T0" fmla="*/ 29 w 30"/>
                <a:gd name="T1" fmla="*/ 9 h 17"/>
                <a:gd name="T2" fmla="*/ 17 w 30"/>
                <a:gd name="T3" fmla="*/ 0 h 17"/>
                <a:gd name="T4" fmla="*/ 1 w 30"/>
                <a:gd name="T5" fmla="*/ 9 h 17"/>
                <a:gd name="T6" fmla="*/ 13 w 30"/>
                <a:gd name="T7" fmla="*/ 17 h 17"/>
                <a:gd name="T8" fmla="*/ 29 w 30"/>
                <a:gd name="T9" fmla="*/ 9 h 17"/>
              </a:gdLst>
              <a:ahLst/>
              <a:cxnLst>
                <a:cxn ang="0">
                  <a:pos x="T0" y="T1"/>
                </a:cxn>
                <a:cxn ang="0">
                  <a:pos x="T2" y="T3"/>
                </a:cxn>
                <a:cxn ang="0">
                  <a:pos x="T4" y="T5"/>
                </a:cxn>
                <a:cxn ang="0">
                  <a:pos x="T6" y="T7"/>
                </a:cxn>
                <a:cxn ang="0">
                  <a:pos x="T8" y="T9"/>
                </a:cxn>
              </a:cxnLst>
              <a:rect l="0" t="0" r="r" b="b"/>
              <a:pathLst>
                <a:path w="30" h="17">
                  <a:moveTo>
                    <a:pt x="29" y="9"/>
                  </a:moveTo>
                  <a:cubicBezTo>
                    <a:pt x="30" y="4"/>
                    <a:pt x="25" y="0"/>
                    <a:pt x="17" y="0"/>
                  </a:cubicBezTo>
                  <a:cubicBezTo>
                    <a:pt x="10" y="0"/>
                    <a:pt x="3" y="4"/>
                    <a:pt x="1" y="9"/>
                  </a:cubicBezTo>
                  <a:cubicBezTo>
                    <a:pt x="0" y="13"/>
                    <a:pt x="5" y="17"/>
                    <a:pt x="13" y="17"/>
                  </a:cubicBezTo>
                  <a:cubicBezTo>
                    <a:pt x="21" y="17"/>
                    <a:pt x="28" y="13"/>
                    <a:pt x="29"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55" name="îSḻïḓé"/>
            <p:cNvSpPr/>
            <p:nvPr/>
          </p:nvSpPr>
          <p:spPr bwMode="auto">
            <a:xfrm>
              <a:off x="4288151" y="1804190"/>
              <a:ext cx="109550" cy="61718"/>
            </a:xfrm>
            <a:custGeom>
              <a:avLst/>
              <a:gdLst>
                <a:gd name="T0" fmla="*/ 29 w 30"/>
                <a:gd name="T1" fmla="*/ 9 h 17"/>
                <a:gd name="T2" fmla="*/ 17 w 30"/>
                <a:gd name="T3" fmla="*/ 0 h 17"/>
                <a:gd name="T4" fmla="*/ 1 w 30"/>
                <a:gd name="T5" fmla="*/ 9 h 17"/>
                <a:gd name="T6" fmla="*/ 13 w 30"/>
                <a:gd name="T7" fmla="*/ 17 h 17"/>
                <a:gd name="T8" fmla="*/ 29 w 30"/>
                <a:gd name="T9" fmla="*/ 9 h 17"/>
              </a:gdLst>
              <a:ahLst/>
              <a:cxnLst>
                <a:cxn ang="0">
                  <a:pos x="T0" y="T1"/>
                </a:cxn>
                <a:cxn ang="0">
                  <a:pos x="T2" y="T3"/>
                </a:cxn>
                <a:cxn ang="0">
                  <a:pos x="T4" y="T5"/>
                </a:cxn>
                <a:cxn ang="0">
                  <a:pos x="T6" y="T7"/>
                </a:cxn>
                <a:cxn ang="0">
                  <a:pos x="T8" y="T9"/>
                </a:cxn>
              </a:cxnLst>
              <a:rect l="0" t="0" r="r" b="b"/>
              <a:pathLst>
                <a:path w="30" h="17">
                  <a:moveTo>
                    <a:pt x="29" y="9"/>
                  </a:moveTo>
                  <a:cubicBezTo>
                    <a:pt x="30" y="4"/>
                    <a:pt x="24" y="0"/>
                    <a:pt x="17" y="0"/>
                  </a:cubicBezTo>
                  <a:cubicBezTo>
                    <a:pt x="9" y="0"/>
                    <a:pt x="2" y="4"/>
                    <a:pt x="1" y="9"/>
                  </a:cubicBezTo>
                  <a:cubicBezTo>
                    <a:pt x="0" y="13"/>
                    <a:pt x="5" y="17"/>
                    <a:pt x="13" y="17"/>
                  </a:cubicBezTo>
                  <a:cubicBezTo>
                    <a:pt x="21" y="17"/>
                    <a:pt x="28" y="13"/>
                    <a:pt x="29"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56" name="ïṣ1iḋe"/>
            <p:cNvSpPr/>
            <p:nvPr/>
          </p:nvSpPr>
          <p:spPr bwMode="auto">
            <a:xfrm>
              <a:off x="4413129" y="1804190"/>
              <a:ext cx="104920" cy="61718"/>
            </a:xfrm>
            <a:custGeom>
              <a:avLst/>
              <a:gdLst>
                <a:gd name="T0" fmla="*/ 28 w 29"/>
                <a:gd name="T1" fmla="*/ 9 h 17"/>
                <a:gd name="T2" fmla="*/ 16 w 29"/>
                <a:gd name="T3" fmla="*/ 0 h 17"/>
                <a:gd name="T4" fmla="*/ 1 w 29"/>
                <a:gd name="T5" fmla="*/ 9 h 17"/>
                <a:gd name="T6" fmla="*/ 13 w 29"/>
                <a:gd name="T7" fmla="*/ 17 h 17"/>
                <a:gd name="T8" fmla="*/ 28 w 29"/>
                <a:gd name="T9" fmla="*/ 9 h 17"/>
              </a:gdLst>
              <a:ahLst/>
              <a:cxnLst>
                <a:cxn ang="0">
                  <a:pos x="T0" y="T1"/>
                </a:cxn>
                <a:cxn ang="0">
                  <a:pos x="T2" y="T3"/>
                </a:cxn>
                <a:cxn ang="0">
                  <a:pos x="T4" y="T5"/>
                </a:cxn>
                <a:cxn ang="0">
                  <a:pos x="T6" y="T7"/>
                </a:cxn>
                <a:cxn ang="0">
                  <a:pos x="T8" y="T9"/>
                </a:cxn>
              </a:cxnLst>
              <a:rect l="0" t="0" r="r" b="b"/>
              <a:pathLst>
                <a:path w="29" h="17">
                  <a:moveTo>
                    <a:pt x="28" y="9"/>
                  </a:moveTo>
                  <a:cubicBezTo>
                    <a:pt x="29" y="4"/>
                    <a:pt x="24" y="0"/>
                    <a:pt x="16" y="0"/>
                  </a:cubicBezTo>
                  <a:cubicBezTo>
                    <a:pt x="9" y="0"/>
                    <a:pt x="2" y="4"/>
                    <a:pt x="1" y="9"/>
                  </a:cubicBezTo>
                  <a:cubicBezTo>
                    <a:pt x="0" y="13"/>
                    <a:pt x="5" y="17"/>
                    <a:pt x="13" y="17"/>
                  </a:cubicBezTo>
                  <a:cubicBezTo>
                    <a:pt x="21" y="17"/>
                    <a:pt x="28" y="13"/>
                    <a:pt x="28"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57" name="ïšľíḋé"/>
            <p:cNvSpPr/>
            <p:nvPr/>
          </p:nvSpPr>
          <p:spPr bwMode="auto">
            <a:xfrm>
              <a:off x="4536564" y="1804190"/>
              <a:ext cx="106464" cy="61718"/>
            </a:xfrm>
            <a:custGeom>
              <a:avLst/>
              <a:gdLst>
                <a:gd name="T0" fmla="*/ 28 w 29"/>
                <a:gd name="T1" fmla="*/ 9 h 17"/>
                <a:gd name="T2" fmla="*/ 16 w 29"/>
                <a:gd name="T3" fmla="*/ 0 h 17"/>
                <a:gd name="T4" fmla="*/ 1 w 29"/>
                <a:gd name="T5" fmla="*/ 9 h 17"/>
                <a:gd name="T6" fmla="*/ 13 w 29"/>
                <a:gd name="T7" fmla="*/ 17 h 17"/>
                <a:gd name="T8" fmla="*/ 28 w 29"/>
                <a:gd name="T9" fmla="*/ 9 h 17"/>
              </a:gdLst>
              <a:ahLst/>
              <a:cxnLst>
                <a:cxn ang="0">
                  <a:pos x="T0" y="T1"/>
                </a:cxn>
                <a:cxn ang="0">
                  <a:pos x="T2" y="T3"/>
                </a:cxn>
                <a:cxn ang="0">
                  <a:pos x="T4" y="T5"/>
                </a:cxn>
                <a:cxn ang="0">
                  <a:pos x="T6" y="T7"/>
                </a:cxn>
                <a:cxn ang="0">
                  <a:pos x="T8" y="T9"/>
                </a:cxn>
              </a:cxnLst>
              <a:rect l="0" t="0" r="r" b="b"/>
              <a:pathLst>
                <a:path w="29" h="17">
                  <a:moveTo>
                    <a:pt x="28" y="9"/>
                  </a:moveTo>
                  <a:cubicBezTo>
                    <a:pt x="29" y="4"/>
                    <a:pt x="24" y="0"/>
                    <a:pt x="16" y="0"/>
                  </a:cubicBezTo>
                  <a:cubicBezTo>
                    <a:pt x="8" y="0"/>
                    <a:pt x="2" y="4"/>
                    <a:pt x="1" y="9"/>
                  </a:cubicBezTo>
                  <a:cubicBezTo>
                    <a:pt x="0" y="13"/>
                    <a:pt x="5" y="17"/>
                    <a:pt x="13" y="17"/>
                  </a:cubicBezTo>
                  <a:cubicBezTo>
                    <a:pt x="21" y="17"/>
                    <a:pt x="27" y="13"/>
                    <a:pt x="28"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58" name="îṥḷíďe"/>
            <p:cNvSpPr/>
            <p:nvPr/>
          </p:nvSpPr>
          <p:spPr bwMode="auto">
            <a:xfrm>
              <a:off x="4660000" y="1804190"/>
              <a:ext cx="106464" cy="61718"/>
            </a:xfrm>
            <a:custGeom>
              <a:avLst/>
              <a:gdLst>
                <a:gd name="T0" fmla="*/ 28 w 29"/>
                <a:gd name="T1" fmla="*/ 9 h 17"/>
                <a:gd name="T2" fmla="*/ 16 w 29"/>
                <a:gd name="T3" fmla="*/ 0 h 17"/>
                <a:gd name="T4" fmla="*/ 0 w 29"/>
                <a:gd name="T5" fmla="*/ 9 h 17"/>
                <a:gd name="T6" fmla="*/ 13 w 29"/>
                <a:gd name="T7" fmla="*/ 17 h 17"/>
                <a:gd name="T8" fmla="*/ 28 w 29"/>
                <a:gd name="T9" fmla="*/ 9 h 17"/>
              </a:gdLst>
              <a:ahLst/>
              <a:cxnLst>
                <a:cxn ang="0">
                  <a:pos x="T0" y="T1"/>
                </a:cxn>
                <a:cxn ang="0">
                  <a:pos x="T2" y="T3"/>
                </a:cxn>
                <a:cxn ang="0">
                  <a:pos x="T4" y="T5"/>
                </a:cxn>
                <a:cxn ang="0">
                  <a:pos x="T6" y="T7"/>
                </a:cxn>
                <a:cxn ang="0">
                  <a:pos x="T8" y="T9"/>
                </a:cxn>
              </a:cxnLst>
              <a:rect l="0" t="0" r="r" b="b"/>
              <a:pathLst>
                <a:path w="29" h="17">
                  <a:moveTo>
                    <a:pt x="28" y="9"/>
                  </a:moveTo>
                  <a:cubicBezTo>
                    <a:pt x="29" y="4"/>
                    <a:pt x="23" y="0"/>
                    <a:pt x="16" y="0"/>
                  </a:cubicBezTo>
                  <a:cubicBezTo>
                    <a:pt x="8" y="0"/>
                    <a:pt x="1" y="4"/>
                    <a:pt x="0" y="9"/>
                  </a:cubicBezTo>
                  <a:cubicBezTo>
                    <a:pt x="0" y="13"/>
                    <a:pt x="5" y="17"/>
                    <a:pt x="13" y="17"/>
                  </a:cubicBezTo>
                  <a:cubicBezTo>
                    <a:pt x="20" y="17"/>
                    <a:pt x="27" y="13"/>
                    <a:pt x="28"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59" name="ïṩḷîḍé"/>
            <p:cNvSpPr/>
            <p:nvPr/>
          </p:nvSpPr>
          <p:spPr bwMode="auto">
            <a:xfrm>
              <a:off x="4780350" y="1804190"/>
              <a:ext cx="106464" cy="61718"/>
            </a:xfrm>
            <a:custGeom>
              <a:avLst/>
              <a:gdLst>
                <a:gd name="T0" fmla="*/ 29 w 29"/>
                <a:gd name="T1" fmla="*/ 9 h 17"/>
                <a:gd name="T2" fmla="*/ 16 w 29"/>
                <a:gd name="T3" fmla="*/ 0 h 17"/>
                <a:gd name="T4" fmla="*/ 1 w 29"/>
                <a:gd name="T5" fmla="*/ 9 h 17"/>
                <a:gd name="T6" fmla="*/ 14 w 29"/>
                <a:gd name="T7" fmla="*/ 17 h 17"/>
                <a:gd name="T8" fmla="*/ 29 w 29"/>
                <a:gd name="T9" fmla="*/ 9 h 17"/>
              </a:gdLst>
              <a:ahLst/>
              <a:cxnLst>
                <a:cxn ang="0">
                  <a:pos x="T0" y="T1"/>
                </a:cxn>
                <a:cxn ang="0">
                  <a:pos x="T2" y="T3"/>
                </a:cxn>
                <a:cxn ang="0">
                  <a:pos x="T4" y="T5"/>
                </a:cxn>
                <a:cxn ang="0">
                  <a:pos x="T6" y="T7"/>
                </a:cxn>
                <a:cxn ang="0">
                  <a:pos x="T8" y="T9"/>
                </a:cxn>
              </a:cxnLst>
              <a:rect l="0" t="0" r="r" b="b"/>
              <a:pathLst>
                <a:path w="29" h="17">
                  <a:moveTo>
                    <a:pt x="29" y="9"/>
                  </a:moveTo>
                  <a:cubicBezTo>
                    <a:pt x="29" y="4"/>
                    <a:pt x="24" y="0"/>
                    <a:pt x="16" y="0"/>
                  </a:cubicBezTo>
                  <a:cubicBezTo>
                    <a:pt x="9" y="0"/>
                    <a:pt x="2" y="4"/>
                    <a:pt x="1" y="9"/>
                  </a:cubicBezTo>
                  <a:cubicBezTo>
                    <a:pt x="0" y="13"/>
                    <a:pt x="6" y="17"/>
                    <a:pt x="14" y="17"/>
                  </a:cubicBezTo>
                  <a:cubicBezTo>
                    <a:pt x="21" y="17"/>
                    <a:pt x="28" y="13"/>
                    <a:pt x="29"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60" name="işļîḓé"/>
            <p:cNvSpPr/>
            <p:nvPr/>
          </p:nvSpPr>
          <p:spPr bwMode="auto">
            <a:xfrm>
              <a:off x="4022764" y="1878251"/>
              <a:ext cx="108006" cy="61718"/>
            </a:xfrm>
            <a:custGeom>
              <a:avLst/>
              <a:gdLst>
                <a:gd name="T0" fmla="*/ 29 w 30"/>
                <a:gd name="T1" fmla="*/ 9 h 17"/>
                <a:gd name="T2" fmla="*/ 17 w 30"/>
                <a:gd name="T3" fmla="*/ 0 h 17"/>
                <a:gd name="T4" fmla="*/ 1 w 30"/>
                <a:gd name="T5" fmla="*/ 9 h 17"/>
                <a:gd name="T6" fmla="*/ 13 w 30"/>
                <a:gd name="T7" fmla="*/ 17 h 17"/>
                <a:gd name="T8" fmla="*/ 29 w 30"/>
                <a:gd name="T9" fmla="*/ 9 h 17"/>
              </a:gdLst>
              <a:ahLst/>
              <a:cxnLst>
                <a:cxn ang="0">
                  <a:pos x="T0" y="T1"/>
                </a:cxn>
                <a:cxn ang="0">
                  <a:pos x="T2" y="T3"/>
                </a:cxn>
                <a:cxn ang="0">
                  <a:pos x="T4" y="T5"/>
                </a:cxn>
                <a:cxn ang="0">
                  <a:pos x="T6" y="T7"/>
                </a:cxn>
                <a:cxn ang="0">
                  <a:pos x="T8" y="T9"/>
                </a:cxn>
              </a:cxnLst>
              <a:rect l="0" t="0" r="r" b="b"/>
              <a:pathLst>
                <a:path w="30" h="17">
                  <a:moveTo>
                    <a:pt x="29" y="9"/>
                  </a:moveTo>
                  <a:cubicBezTo>
                    <a:pt x="30" y="4"/>
                    <a:pt x="25" y="0"/>
                    <a:pt x="17" y="0"/>
                  </a:cubicBezTo>
                  <a:cubicBezTo>
                    <a:pt x="10" y="0"/>
                    <a:pt x="2" y="4"/>
                    <a:pt x="1" y="9"/>
                  </a:cubicBezTo>
                  <a:cubicBezTo>
                    <a:pt x="0" y="13"/>
                    <a:pt x="5" y="17"/>
                    <a:pt x="13" y="17"/>
                  </a:cubicBezTo>
                  <a:cubicBezTo>
                    <a:pt x="20" y="17"/>
                    <a:pt x="28" y="13"/>
                    <a:pt x="29"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61" name="ïṩļiďê"/>
            <p:cNvSpPr/>
            <p:nvPr/>
          </p:nvSpPr>
          <p:spPr bwMode="auto">
            <a:xfrm>
              <a:off x="4146199" y="1878251"/>
              <a:ext cx="109550" cy="61718"/>
            </a:xfrm>
            <a:custGeom>
              <a:avLst/>
              <a:gdLst>
                <a:gd name="T0" fmla="*/ 29 w 30"/>
                <a:gd name="T1" fmla="*/ 9 h 17"/>
                <a:gd name="T2" fmla="*/ 17 w 30"/>
                <a:gd name="T3" fmla="*/ 0 h 17"/>
                <a:gd name="T4" fmla="*/ 1 w 30"/>
                <a:gd name="T5" fmla="*/ 9 h 17"/>
                <a:gd name="T6" fmla="*/ 13 w 30"/>
                <a:gd name="T7" fmla="*/ 17 h 17"/>
                <a:gd name="T8" fmla="*/ 29 w 30"/>
                <a:gd name="T9" fmla="*/ 9 h 17"/>
              </a:gdLst>
              <a:ahLst/>
              <a:cxnLst>
                <a:cxn ang="0">
                  <a:pos x="T0" y="T1"/>
                </a:cxn>
                <a:cxn ang="0">
                  <a:pos x="T2" y="T3"/>
                </a:cxn>
                <a:cxn ang="0">
                  <a:pos x="T4" y="T5"/>
                </a:cxn>
                <a:cxn ang="0">
                  <a:pos x="T6" y="T7"/>
                </a:cxn>
                <a:cxn ang="0">
                  <a:pos x="T8" y="T9"/>
                </a:cxn>
              </a:cxnLst>
              <a:rect l="0" t="0" r="r" b="b"/>
              <a:pathLst>
                <a:path w="30" h="17">
                  <a:moveTo>
                    <a:pt x="29" y="9"/>
                  </a:moveTo>
                  <a:cubicBezTo>
                    <a:pt x="30" y="4"/>
                    <a:pt x="25" y="0"/>
                    <a:pt x="17" y="0"/>
                  </a:cubicBezTo>
                  <a:cubicBezTo>
                    <a:pt x="10" y="0"/>
                    <a:pt x="2" y="4"/>
                    <a:pt x="1" y="9"/>
                  </a:cubicBezTo>
                  <a:cubicBezTo>
                    <a:pt x="0" y="13"/>
                    <a:pt x="5" y="17"/>
                    <a:pt x="13" y="17"/>
                  </a:cubicBezTo>
                  <a:cubicBezTo>
                    <a:pt x="21" y="17"/>
                    <a:pt x="28" y="13"/>
                    <a:pt x="29"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62" name="ïśḷiḑé"/>
            <p:cNvSpPr/>
            <p:nvPr/>
          </p:nvSpPr>
          <p:spPr bwMode="auto">
            <a:xfrm>
              <a:off x="4269635" y="1878251"/>
              <a:ext cx="109550" cy="61718"/>
            </a:xfrm>
            <a:custGeom>
              <a:avLst/>
              <a:gdLst>
                <a:gd name="T0" fmla="*/ 29 w 30"/>
                <a:gd name="T1" fmla="*/ 9 h 17"/>
                <a:gd name="T2" fmla="*/ 17 w 30"/>
                <a:gd name="T3" fmla="*/ 0 h 17"/>
                <a:gd name="T4" fmla="*/ 1 w 30"/>
                <a:gd name="T5" fmla="*/ 9 h 17"/>
                <a:gd name="T6" fmla="*/ 13 w 30"/>
                <a:gd name="T7" fmla="*/ 17 h 17"/>
                <a:gd name="T8" fmla="*/ 29 w 30"/>
                <a:gd name="T9" fmla="*/ 9 h 17"/>
              </a:gdLst>
              <a:ahLst/>
              <a:cxnLst>
                <a:cxn ang="0">
                  <a:pos x="T0" y="T1"/>
                </a:cxn>
                <a:cxn ang="0">
                  <a:pos x="T2" y="T3"/>
                </a:cxn>
                <a:cxn ang="0">
                  <a:pos x="T4" y="T5"/>
                </a:cxn>
                <a:cxn ang="0">
                  <a:pos x="T6" y="T7"/>
                </a:cxn>
                <a:cxn ang="0">
                  <a:pos x="T8" y="T9"/>
                </a:cxn>
              </a:cxnLst>
              <a:rect l="0" t="0" r="r" b="b"/>
              <a:pathLst>
                <a:path w="30" h="17">
                  <a:moveTo>
                    <a:pt x="29" y="9"/>
                  </a:moveTo>
                  <a:cubicBezTo>
                    <a:pt x="30" y="4"/>
                    <a:pt x="25" y="0"/>
                    <a:pt x="17" y="0"/>
                  </a:cubicBezTo>
                  <a:cubicBezTo>
                    <a:pt x="10" y="0"/>
                    <a:pt x="2" y="4"/>
                    <a:pt x="1" y="9"/>
                  </a:cubicBezTo>
                  <a:cubicBezTo>
                    <a:pt x="0" y="13"/>
                    <a:pt x="5" y="17"/>
                    <a:pt x="13" y="17"/>
                  </a:cubicBezTo>
                  <a:cubicBezTo>
                    <a:pt x="21" y="17"/>
                    <a:pt x="28" y="13"/>
                    <a:pt x="29"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63" name="i$ḷíḑè"/>
            <p:cNvSpPr/>
            <p:nvPr/>
          </p:nvSpPr>
          <p:spPr bwMode="auto">
            <a:xfrm>
              <a:off x="4394613" y="1878251"/>
              <a:ext cx="109550" cy="61718"/>
            </a:xfrm>
            <a:custGeom>
              <a:avLst/>
              <a:gdLst>
                <a:gd name="T0" fmla="*/ 29 w 30"/>
                <a:gd name="T1" fmla="*/ 9 h 17"/>
                <a:gd name="T2" fmla="*/ 17 w 30"/>
                <a:gd name="T3" fmla="*/ 0 h 17"/>
                <a:gd name="T4" fmla="*/ 1 w 30"/>
                <a:gd name="T5" fmla="*/ 9 h 17"/>
                <a:gd name="T6" fmla="*/ 14 w 30"/>
                <a:gd name="T7" fmla="*/ 17 h 17"/>
                <a:gd name="T8" fmla="*/ 29 w 30"/>
                <a:gd name="T9" fmla="*/ 9 h 17"/>
              </a:gdLst>
              <a:ahLst/>
              <a:cxnLst>
                <a:cxn ang="0">
                  <a:pos x="T0" y="T1"/>
                </a:cxn>
                <a:cxn ang="0">
                  <a:pos x="T2" y="T3"/>
                </a:cxn>
                <a:cxn ang="0">
                  <a:pos x="T4" y="T5"/>
                </a:cxn>
                <a:cxn ang="0">
                  <a:pos x="T6" y="T7"/>
                </a:cxn>
                <a:cxn ang="0">
                  <a:pos x="T8" y="T9"/>
                </a:cxn>
              </a:cxnLst>
              <a:rect l="0" t="0" r="r" b="b"/>
              <a:pathLst>
                <a:path w="30" h="17">
                  <a:moveTo>
                    <a:pt x="29" y="9"/>
                  </a:moveTo>
                  <a:cubicBezTo>
                    <a:pt x="30" y="4"/>
                    <a:pt x="25" y="0"/>
                    <a:pt x="17" y="0"/>
                  </a:cubicBezTo>
                  <a:cubicBezTo>
                    <a:pt x="9" y="0"/>
                    <a:pt x="2" y="4"/>
                    <a:pt x="1" y="9"/>
                  </a:cubicBezTo>
                  <a:cubicBezTo>
                    <a:pt x="0" y="13"/>
                    <a:pt x="6" y="17"/>
                    <a:pt x="14" y="17"/>
                  </a:cubicBezTo>
                  <a:cubicBezTo>
                    <a:pt x="21" y="17"/>
                    <a:pt x="28" y="13"/>
                    <a:pt x="29"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64" name="í$lîdè"/>
            <p:cNvSpPr/>
            <p:nvPr/>
          </p:nvSpPr>
          <p:spPr bwMode="auto">
            <a:xfrm>
              <a:off x="4522678" y="1878251"/>
              <a:ext cx="104920" cy="61718"/>
            </a:xfrm>
            <a:custGeom>
              <a:avLst/>
              <a:gdLst>
                <a:gd name="T0" fmla="*/ 28 w 29"/>
                <a:gd name="T1" fmla="*/ 9 h 17"/>
                <a:gd name="T2" fmla="*/ 16 w 29"/>
                <a:gd name="T3" fmla="*/ 0 h 17"/>
                <a:gd name="T4" fmla="*/ 1 w 29"/>
                <a:gd name="T5" fmla="*/ 9 h 17"/>
                <a:gd name="T6" fmla="*/ 13 w 29"/>
                <a:gd name="T7" fmla="*/ 17 h 17"/>
                <a:gd name="T8" fmla="*/ 28 w 29"/>
                <a:gd name="T9" fmla="*/ 9 h 17"/>
              </a:gdLst>
              <a:ahLst/>
              <a:cxnLst>
                <a:cxn ang="0">
                  <a:pos x="T0" y="T1"/>
                </a:cxn>
                <a:cxn ang="0">
                  <a:pos x="T2" y="T3"/>
                </a:cxn>
                <a:cxn ang="0">
                  <a:pos x="T4" y="T5"/>
                </a:cxn>
                <a:cxn ang="0">
                  <a:pos x="T6" y="T7"/>
                </a:cxn>
                <a:cxn ang="0">
                  <a:pos x="T8" y="T9"/>
                </a:cxn>
              </a:cxnLst>
              <a:rect l="0" t="0" r="r" b="b"/>
              <a:pathLst>
                <a:path w="29" h="17">
                  <a:moveTo>
                    <a:pt x="28" y="9"/>
                  </a:moveTo>
                  <a:cubicBezTo>
                    <a:pt x="29" y="4"/>
                    <a:pt x="24" y="0"/>
                    <a:pt x="16" y="0"/>
                  </a:cubicBezTo>
                  <a:cubicBezTo>
                    <a:pt x="8" y="0"/>
                    <a:pt x="2" y="4"/>
                    <a:pt x="1" y="9"/>
                  </a:cubicBezTo>
                  <a:cubicBezTo>
                    <a:pt x="0" y="13"/>
                    <a:pt x="5" y="17"/>
                    <a:pt x="13" y="17"/>
                  </a:cubicBezTo>
                  <a:cubicBezTo>
                    <a:pt x="21" y="17"/>
                    <a:pt x="28" y="13"/>
                    <a:pt x="28"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65" name="î$líďè"/>
            <p:cNvSpPr/>
            <p:nvPr/>
          </p:nvSpPr>
          <p:spPr bwMode="auto">
            <a:xfrm>
              <a:off x="4646114" y="1878251"/>
              <a:ext cx="104920" cy="61718"/>
            </a:xfrm>
            <a:custGeom>
              <a:avLst/>
              <a:gdLst>
                <a:gd name="T0" fmla="*/ 29 w 29"/>
                <a:gd name="T1" fmla="*/ 9 h 17"/>
                <a:gd name="T2" fmla="*/ 16 w 29"/>
                <a:gd name="T3" fmla="*/ 0 h 17"/>
                <a:gd name="T4" fmla="*/ 1 w 29"/>
                <a:gd name="T5" fmla="*/ 9 h 17"/>
                <a:gd name="T6" fmla="*/ 13 w 29"/>
                <a:gd name="T7" fmla="*/ 17 h 17"/>
                <a:gd name="T8" fmla="*/ 29 w 29"/>
                <a:gd name="T9" fmla="*/ 9 h 17"/>
              </a:gdLst>
              <a:ahLst/>
              <a:cxnLst>
                <a:cxn ang="0">
                  <a:pos x="T0" y="T1"/>
                </a:cxn>
                <a:cxn ang="0">
                  <a:pos x="T2" y="T3"/>
                </a:cxn>
                <a:cxn ang="0">
                  <a:pos x="T4" y="T5"/>
                </a:cxn>
                <a:cxn ang="0">
                  <a:pos x="T6" y="T7"/>
                </a:cxn>
                <a:cxn ang="0">
                  <a:pos x="T8" y="T9"/>
                </a:cxn>
              </a:cxnLst>
              <a:rect l="0" t="0" r="r" b="b"/>
              <a:pathLst>
                <a:path w="29" h="17">
                  <a:moveTo>
                    <a:pt x="29" y="9"/>
                  </a:moveTo>
                  <a:cubicBezTo>
                    <a:pt x="29" y="4"/>
                    <a:pt x="24" y="0"/>
                    <a:pt x="16" y="0"/>
                  </a:cubicBezTo>
                  <a:cubicBezTo>
                    <a:pt x="8" y="0"/>
                    <a:pt x="2" y="4"/>
                    <a:pt x="1" y="9"/>
                  </a:cubicBezTo>
                  <a:cubicBezTo>
                    <a:pt x="0" y="13"/>
                    <a:pt x="5" y="17"/>
                    <a:pt x="13" y="17"/>
                  </a:cubicBezTo>
                  <a:cubicBezTo>
                    <a:pt x="21" y="17"/>
                    <a:pt x="28" y="13"/>
                    <a:pt x="29"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66" name="îṩ1ïḍê"/>
            <p:cNvSpPr/>
            <p:nvPr/>
          </p:nvSpPr>
          <p:spPr bwMode="auto">
            <a:xfrm>
              <a:off x="3999619" y="1953855"/>
              <a:ext cx="114178" cy="63261"/>
            </a:xfrm>
            <a:custGeom>
              <a:avLst/>
              <a:gdLst>
                <a:gd name="T0" fmla="*/ 29 w 31"/>
                <a:gd name="T1" fmla="*/ 8 h 17"/>
                <a:gd name="T2" fmla="*/ 18 w 31"/>
                <a:gd name="T3" fmla="*/ 0 h 17"/>
                <a:gd name="T4" fmla="*/ 1 w 31"/>
                <a:gd name="T5" fmla="*/ 8 h 17"/>
                <a:gd name="T6" fmla="*/ 13 w 31"/>
                <a:gd name="T7" fmla="*/ 17 h 17"/>
                <a:gd name="T8" fmla="*/ 29 w 31"/>
                <a:gd name="T9" fmla="*/ 8 h 17"/>
              </a:gdLst>
              <a:ahLst/>
              <a:cxnLst>
                <a:cxn ang="0">
                  <a:pos x="T0" y="T1"/>
                </a:cxn>
                <a:cxn ang="0">
                  <a:pos x="T2" y="T3"/>
                </a:cxn>
                <a:cxn ang="0">
                  <a:pos x="T4" y="T5"/>
                </a:cxn>
                <a:cxn ang="0">
                  <a:pos x="T6" y="T7"/>
                </a:cxn>
                <a:cxn ang="0">
                  <a:pos x="T8" y="T9"/>
                </a:cxn>
              </a:cxnLst>
              <a:rect l="0" t="0" r="r" b="b"/>
              <a:pathLst>
                <a:path w="31" h="17">
                  <a:moveTo>
                    <a:pt x="29" y="8"/>
                  </a:moveTo>
                  <a:cubicBezTo>
                    <a:pt x="31" y="4"/>
                    <a:pt x="25" y="0"/>
                    <a:pt x="18" y="0"/>
                  </a:cubicBezTo>
                  <a:cubicBezTo>
                    <a:pt x="10" y="0"/>
                    <a:pt x="2" y="4"/>
                    <a:pt x="1" y="8"/>
                  </a:cubicBezTo>
                  <a:cubicBezTo>
                    <a:pt x="0" y="13"/>
                    <a:pt x="5" y="17"/>
                    <a:pt x="13" y="17"/>
                  </a:cubicBezTo>
                  <a:cubicBezTo>
                    <a:pt x="21" y="17"/>
                    <a:pt x="28" y="13"/>
                    <a:pt x="29" y="8"/>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67" name="iṩļïḍé"/>
            <p:cNvSpPr/>
            <p:nvPr/>
          </p:nvSpPr>
          <p:spPr bwMode="auto">
            <a:xfrm>
              <a:off x="4124598" y="1953855"/>
              <a:ext cx="112636" cy="63261"/>
            </a:xfrm>
            <a:custGeom>
              <a:avLst/>
              <a:gdLst>
                <a:gd name="T0" fmla="*/ 30 w 31"/>
                <a:gd name="T1" fmla="*/ 8 h 17"/>
                <a:gd name="T2" fmla="*/ 18 w 31"/>
                <a:gd name="T3" fmla="*/ 0 h 17"/>
                <a:gd name="T4" fmla="*/ 2 w 31"/>
                <a:gd name="T5" fmla="*/ 8 h 17"/>
                <a:gd name="T6" fmla="*/ 14 w 31"/>
                <a:gd name="T7" fmla="*/ 17 h 17"/>
                <a:gd name="T8" fmla="*/ 30 w 31"/>
                <a:gd name="T9" fmla="*/ 8 h 17"/>
              </a:gdLst>
              <a:ahLst/>
              <a:cxnLst>
                <a:cxn ang="0">
                  <a:pos x="T0" y="T1"/>
                </a:cxn>
                <a:cxn ang="0">
                  <a:pos x="T2" y="T3"/>
                </a:cxn>
                <a:cxn ang="0">
                  <a:pos x="T4" y="T5"/>
                </a:cxn>
                <a:cxn ang="0">
                  <a:pos x="T6" y="T7"/>
                </a:cxn>
                <a:cxn ang="0">
                  <a:pos x="T8" y="T9"/>
                </a:cxn>
              </a:cxnLst>
              <a:rect l="0" t="0" r="r" b="b"/>
              <a:pathLst>
                <a:path w="31" h="17">
                  <a:moveTo>
                    <a:pt x="30" y="8"/>
                  </a:moveTo>
                  <a:cubicBezTo>
                    <a:pt x="31" y="4"/>
                    <a:pt x="26" y="0"/>
                    <a:pt x="18" y="0"/>
                  </a:cubicBezTo>
                  <a:cubicBezTo>
                    <a:pt x="10" y="0"/>
                    <a:pt x="3" y="4"/>
                    <a:pt x="2" y="8"/>
                  </a:cubicBezTo>
                  <a:cubicBezTo>
                    <a:pt x="0" y="13"/>
                    <a:pt x="6" y="17"/>
                    <a:pt x="14" y="17"/>
                  </a:cubicBezTo>
                  <a:cubicBezTo>
                    <a:pt x="21" y="17"/>
                    <a:pt x="29" y="13"/>
                    <a:pt x="30" y="8"/>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68" name="íṣḷiḍe"/>
            <p:cNvSpPr/>
            <p:nvPr/>
          </p:nvSpPr>
          <p:spPr bwMode="auto">
            <a:xfrm>
              <a:off x="4252662" y="1953855"/>
              <a:ext cx="112636" cy="63261"/>
            </a:xfrm>
            <a:custGeom>
              <a:avLst/>
              <a:gdLst>
                <a:gd name="T0" fmla="*/ 29 w 31"/>
                <a:gd name="T1" fmla="*/ 8 h 17"/>
                <a:gd name="T2" fmla="*/ 17 w 31"/>
                <a:gd name="T3" fmla="*/ 0 h 17"/>
                <a:gd name="T4" fmla="*/ 1 w 31"/>
                <a:gd name="T5" fmla="*/ 8 h 17"/>
                <a:gd name="T6" fmla="*/ 13 w 31"/>
                <a:gd name="T7" fmla="*/ 17 h 17"/>
                <a:gd name="T8" fmla="*/ 29 w 31"/>
                <a:gd name="T9" fmla="*/ 8 h 17"/>
              </a:gdLst>
              <a:ahLst/>
              <a:cxnLst>
                <a:cxn ang="0">
                  <a:pos x="T0" y="T1"/>
                </a:cxn>
                <a:cxn ang="0">
                  <a:pos x="T2" y="T3"/>
                </a:cxn>
                <a:cxn ang="0">
                  <a:pos x="T4" y="T5"/>
                </a:cxn>
                <a:cxn ang="0">
                  <a:pos x="T6" y="T7"/>
                </a:cxn>
                <a:cxn ang="0">
                  <a:pos x="T8" y="T9"/>
                </a:cxn>
              </a:cxnLst>
              <a:rect l="0" t="0" r="r" b="b"/>
              <a:pathLst>
                <a:path w="31" h="17">
                  <a:moveTo>
                    <a:pt x="29" y="8"/>
                  </a:moveTo>
                  <a:cubicBezTo>
                    <a:pt x="31" y="4"/>
                    <a:pt x="25" y="0"/>
                    <a:pt x="17" y="0"/>
                  </a:cubicBezTo>
                  <a:cubicBezTo>
                    <a:pt x="10" y="0"/>
                    <a:pt x="2" y="4"/>
                    <a:pt x="1" y="8"/>
                  </a:cubicBezTo>
                  <a:cubicBezTo>
                    <a:pt x="0" y="13"/>
                    <a:pt x="5" y="17"/>
                    <a:pt x="13" y="17"/>
                  </a:cubicBezTo>
                  <a:cubicBezTo>
                    <a:pt x="21" y="17"/>
                    <a:pt x="28" y="13"/>
                    <a:pt x="29" y="8"/>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69" name="iŝľídé"/>
            <p:cNvSpPr/>
            <p:nvPr/>
          </p:nvSpPr>
          <p:spPr bwMode="auto">
            <a:xfrm>
              <a:off x="4106083" y="2031003"/>
              <a:ext cx="112636" cy="61718"/>
            </a:xfrm>
            <a:custGeom>
              <a:avLst/>
              <a:gdLst>
                <a:gd name="T0" fmla="*/ 30 w 31"/>
                <a:gd name="T1" fmla="*/ 9 h 17"/>
                <a:gd name="T2" fmla="*/ 18 w 31"/>
                <a:gd name="T3" fmla="*/ 0 h 17"/>
                <a:gd name="T4" fmla="*/ 1 w 31"/>
                <a:gd name="T5" fmla="*/ 9 h 17"/>
                <a:gd name="T6" fmla="*/ 13 w 31"/>
                <a:gd name="T7" fmla="*/ 17 h 17"/>
                <a:gd name="T8" fmla="*/ 30 w 31"/>
                <a:gd name="T9" fmla="*/ 9 h 17"/>
              </a:gdLst>
              <a:ahLst/>
              <a:cxnLst>
                <a:cxn ang="0">
                  <a:pos x="T0" y="T1"/>
                </a:cxn>
                <a:cxn ang="0">
                  <a:pos x="T2" y="T3"/>
                </a:cxn>
                <a:cxn ang="0">
                  <a:pos x="T4" y="T5"/>
                </a:cxn>
                <a:cxn ang="0">
                  <a:pos x="T6" y="T7"/>
                </a:cxn>
                <a:cxn ang="0">
                  <a:pos x="T8" y="T9"/>
                </a:cxn>
              </a:cxnLst>
              <a:rect l="0" t="0" r="r" b="b"/>
              <a:pathLst>
                <a:path w="31" h="17">
                  <a:moveTo>
                    <a:pt x="30" y="9"/>
                  </a:moveTo>
                  <a:cubicBezTo>
                    <a:pt x="31" y="4"/>
                    <a:pt x="25" y="0"/>
                    <a:pt x="18" y="0"/>
                  </a:cubicBezTo>
                  <a:cubicBezTo>
                    <a:pt x="10" y="0"/>
                    <a:pt x="2" y="4"/>
                    <a:pt x="1" y="9"/>
                  </a:cubicBezTo>
                  <a:cubicBezTo>
                    <a:pt x="0" y="13"/>
                    <a:pt x="5" y="17"/>
                    <a:pt x="13" y="17"/>
                  </a:cubicBezTo>
                  <a:cubicBezTo>
                    <a:pt x="21" y="17"/>
                    <a:pt x="28" y="13"/>
                    <a:pt x="30"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70" name="í$líḋé"/>
            <p:cNvSpPr/>
            <p:nvPr/>
          </p:nvSpPr>
          <p:spPr bwMode="auto">
            <a:xfrm>
              <a:off x="4883728" y="1953855"/>
              <a:ext cx="109550" cy="63261"/>
            </a:xfrm>
            <a:custGeom>
              <a:avLst/>
              <a:gdLst>
                <a:gd name="T0" fmla="*/ 29 w 30"/>
                <a:gd name="T1" fmla="*/ 8 h 17"/>
                <a:gd name="T2" fmla="*/ 16 w 30"/>
                <a:gd name="T3" fmla="*/ 0 h 17"/>
                <a:gd name="T4" fmla="*/ 1 w 30"/>
                <a:gd name="T5" fmla="*/ 8 h 17"/>
                <a:gd name="T6" fmla="*/ 14 w 30"/>
                <a:gd name="T7" fmla="*/ 17 h 17"/>
                <a:gd name="T8" fmla="*/ 29 w 30"/>
                <a:gd name="T9" fmla="*/ 8 h 17"/>
              </a:gdLst>
              <a:ahLst/>
              <a:cxnLst>
                <a:cxn ang="0">
                  <a:pos x="T0" y="T1"/>
                </a:cxn>
                <a:cxn ang="0">
                  <a:pos x="T2" y="T3"/>
                </a:cxn>
                <a:cxn ang="0">
                  <a:pos x="T4" y="T5"/>
                </a:cxn>
                <a:cxn ang="0">
                  <a:pos x="T6" y="T7"/>
                </a:cxn>
                <a:cxn ang="0">
                  <a:pos x="T8" y="T9"/>
                </a:cxn>
              </a:cxnLst>
              <a:rect l="0" t="0" r="r" b="b"/>
              <a:pathLst>
                <a:path w="30" h="17">
                  <a:moveTo>
                    <a:pt x="29" y="8"/>
                  </a:moveTo>
                  <a:cubicBezTo>
                    <a:pt x="30" y="4"/>
                    <a:pt x="24" y="0"/>
                    <a:pt x="16" y="0"/>
                  </a:cubicBezTo>
                  <a:cubicBezTo>
                    <a:pt x="9" y="0"/>
                    <a:pt x="2" y="4"/>
                    <a:pt x="1" y="8"/>
                  </a:cubicBezTo>
                  <a:cubicBezTo>
                    <a:pt x="0" y="13"/>
                    <a:pt x="6" y="17"/>
                    <a:pt x="14" y="17"/>
                  </a:cubicBezTo>
                  <a:cubicBezTo>
                    <a:pt x="22" y="17"/>
                    <a:pt x="29" y="13"/>
                    <a:pt x="29" y="8"/>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71" name="îṩľíḑe"/>
            <p:cNvSpPr/>
            <p:nvPr/>
          </p:nvSpPr>
          <p:spPr bwMode="auto">
            <a:xfrm>
              <a:off x="5010250" y="1953855"/>
              <a:ext cx="106464" cy="63261"/>
            </a:xfrm>
            <a:custGeom>
              <a:avLst/>
              <a:gdLst>
                <a:gd name="T0" fmla="*/ 29 w 29"/>
                <a:gd name="T1" fmla="*/ 8 h 17"/>
                <a:gd name="T2" fmla="*/ 16 w 29"/>
                <a:gd name="T3" fmla="*/ 0 h 17"/>
                <a:gd name="T4" fmla="*/ 1 w 29"/>
                <a:gd name="T5" fmla="*/ 8 h 17"/>
                <a:gd name="T6" fmla="*/ 14 w 29"/>
                <a:gd name="T7" fmla="*/ 17 h 17"/>
                <a:gd name="T8" fmla="*/ 29 w 29"/>
                <a:gd name="T9" fmla="*/ 8 h 17"/>
              </a:gdLst>
              <a:ahLst/>
              <a:cxnLst>
                <a:cxn ang="0">
                  <a:pos x="T0" y="T1"/>
                </a:cxn>
                <a:cxn ang="0">
                  <a:pos x="T2" y="T3"/>
                </a:cxn>
                <a:cxn ang="0">
                  <a:pos x="T4" y="T5"/>
                </a:cxn>
                <a:cxn ang="0">
                  <a:pos x="T6" y="T7"/>
                </a:cxn>
                <a:cxn ang="0">
                  <a:pos x="T8" y="T9"/>
                </a:cxn>
              </a:cxnLst>
              <a:rect l="0" t="0" r="r" b="b"/>
              <a:pathLst>
                <a:path w="29" h="17">
                  <a:moveTo>
                    <a:pt x="29" y="8"/>
                  </a:moveTo>
                  <a:cubicBezTo>
                    <a:pt x="29" y="4"/>
                    <a:pt x="23" y="0"/>
                    <a:pt x="16" y="0"/>
                  </a:cubicBezTo>
                  <a:cubicBezTo>
                    <a:pt x="8" y="0"/>
                    <a:pt x="1" y="4"/>
                    <a:pt x="1" y="8"/>
                  </a:cubicBezTo>
                  <a:cubicBezTo>
                    <a:pt x="0" y="13"/>
                    <a:pt x="6" y="17"/>
                    <a:pt x="14" y="17"/>
                  </a:cubicBezTo>
                  <a:cubicBezTo>
                    <a:pt x="21" y="17"/>
                    <a:pt x="28" y="13"/>
                    <a:pt x="29" y="8"/>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72" name="îṡḷïḍe"/>
            <p:cNvSpPr/>
            <p:nvPr/>
          </p:nvSpPr>
          <p:spPr bwMode="auto">
            <a:xfrm>
              <a:off x="6525423" y="1953855"/>
              <a:ext cx="104920" cy="63261"/>
            </a:xfrm>
            <a:custGeom>
              <a:avLst/>
              <a:gdLst>
                <a:gd name="T0" fmla="*/ 28 w 29"/>
                <a:gd name="T1" fmla="*/ 8 h 17"/>
                <a:gd name="T2" fmla="*/ 13 w 29"/>
                <a:gd name="T3" fmla="*/ 0 h 17"/>
                <a:gd name="T4" fmla="*/ 0 w 29"/>
                <a:gd name="T5" fmla="*/ 8 h 17"/>
                <a:gd name="T6" fmla="*/ 15 w 29"/>
                <a:gd name="T7" fmla="*/ 17 h 17"/>
                <a:gd name="T8" fmla="*/ 28 w 29"/>
                <a:gd name="T9" fmla="*/ 8 h 17"/>
              </a:gdLst>
              <a:ahLst/>
              <a:cxnLst>
                <a:cxn ang="0">
                  <a:pos x="T0" y="T1"/>
                </a:cxn>
                <a:cxn ang="0">
                  <a:pos x="T2" y="T3"/>
                </a:cxn>
                <a:cxn ang="0">
                  <a:pos x="T4" y="T5"/>
                </a:cxn>
                <a:cxn ang="0">
                  <a:pos x="T6" y="T7"/>
                </a:cxn>
                <a:cxn ang="0">
                  <a:pos x="T8" y="T9"/>
                </a:cxn>
              </a:cxnLst>
              <a:rect l="0" t="0" r="r" b="b"/>
              <a:pathLst>
                <a:path w="29" h="17">
                  <a:moveTo>
                    <a:pt x="28" y="8"/>
                  </a:moveTo>
                  <a:cubicBezTo>
                    <a:pt x="28" y="4"/>
                    <a:pt x="21" y="0"/>
                    <a:pt x="13" y="0"/>
                  </a:cubicBezTo>
                  <a:cubicBezTo>
                    <a:pt x="6" y="0"/>
                    <a:pt x="0" y="4"/>
                    <a:pt x="0" y="8"/>
                  </a:cubicBezTo>
                  <a:cubicBezTo>
                    <a:pt x="1" y="13"/>
                    <a:pt x="8" y="17"/>
                    <a:pt x="15" y="17"/>
                  </a:cubicBezTo>
                  <a:cubicBezTo>
                    <a:pt x="23" y="17"/>
                    <a:pt x="29" y="13"/>
                    <a:pt x="28" y="8"/>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73" name="îŝḷîḋè"/>
            <p:cNvSpPr/>
            <p:nvPr/>
          </p:nvSpPr>
          <p:spPr bwMode="auto">
            <a:xfrm>
              <a:off x="6533137" y="2031003"/>
              <a:ext cx="109550" cy="61718"/>
            </a:xfrm>
            <a:custGeom>
              <a:avLst/>
              <a:gdLst>
                <a:gd name="T0" fmla="*/ 29 w 30"/>
                <a:gd name="T1" fmla="*/ 9 h 17"/>
                <a:gd name="T2" fmla="*/ 14 w 30"/>
                <a:gd name="T3" fmla="*/ 0 h 17"/>
                <a:gd name="T4" fmla="*/ 1 w 30"/>
                <a:gd name="T5" fmla="*/ 9 h 17"/>
                <a:gd name="T6" fmla="*/ 16 w 30"/>
                <a:gd name="T7" fmla="*/ 17 h 17"/>
                <a:gd name="T8" fmla="*/ 29 w 30"/>
                <a:gd name="T9" fmla="*/ 9 h 17"/>
              </a:gdLst>
              <a:ahLst/>
              <a:cxnLst>
                <a:cxn ang="0">
                  <a:pos x="T0" y="T1"/>
                </a:cxn>
                <a:cxn ang="0">
                  <a:pos x="T2" y="T3"/>
                </a:cxn>
                <a:cxn ang="0">
                  <a:pos x="T4" y="T5"/>
                </a:cxn>
                <a:cxn ang="0">
                  <a:pos x="T6" y="T7"/>
                </a:cxn>
                <a:cxn ang="0">
                  <a:pos x="T8" y="T9"/>
                </a:cxn>
              </a:cxnLst>
              <a:rect l="0" t="0" r="r" b="b"/>
              <a:pathLst>
                <a:path w="30" h="17">
                  <a:moveTo>
                    <a:pt x="29" y="9"/>
                  </a:moveTo>
                  <a:cubicBezTo>
                    <a:pt x="28" y="4"/>
                    <a:pt x="22" y="0"/>
                    <a:pt x="14" y="0"/>
                  </a:cubicBezTo>
                  <a:cubicBezTo>
                    <a:pt x="6" y="0"/>
                    <a:pt x="0" y="4"/>
                    <a:pt x="1" y="9"/>
                  </a:cubicBezTo>
                  <a:cubicBezTo>
                    <a:pt x="1" y="13"/>
                    <a:pt x="8" y="17"/>
                    <a:pt x="16" y="17"/>
                  </a:cubicBezTo>
                  <a:cubicBezTo>
                    <a:pt x="24" y="17"/>
                    <a:pt x="30" y="13"/>
                    <a:pt x="29"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74" name="îṣḷïḋe"/>
            <p:cNvSpPr/>
            <p:nvPr/>
          </p:nvSpPr>
          <p:spPr bwMode="auto">
            <a:xfrm>
              <a:off x="6539309" y="2108150"/>
              <a:ext cx="109550" cy="64804"/>
            </a:xfrm>
            <a:custGeom>
              <a:avLst/>
              <a:gdLst>
                <a:gd name="T0" fmla="*/ 30 w 30"/>
                <a:gd name="T1" fmla="*/ 9 h 18"/>
                <a:gd name="T2" fmla="*/ 14 w 30"/>
                <a:gd name="T3" fmla="*/ 0 h 18"/>
                <a:gd name="T4" fmla="*/ 1 w 30"/>
                <a:gd name="T5" fmla="*/ 9 h 18"/>
                <a:gd name="T6" fmla="*/ 16 w 30"/>
                <a:gd name="T7" fmla="*/ 18 h 18"/>
                <a:gd name="T8" fmla="*/ 30 w 30"/>
                <a:gd name="T9" fmla="*/ 9 h 18"/>
              </a:gdLst>
              <a:ahLst/>
              <a:cxnLst>
                <a:cxn ang="0">
                  <a:pos x="T0" y="T1"/>
                </a:cxn>
                <a:cxn ang="0">
                  <a:pos x="T2" y="T3"/>
                </a:cxn>
                <a:cxn ang="0">
                  <a:pos x="T4" y="T5"/>
                </a:cxn>
                <a:cxn ang="0">
                  <a:pos x="T6" y="T7"/>
                </a:cxn>
                <a:cxn ang="0">
                  <a:pos x="T8" y="T9"/>
                </a:cxn>
              </a:cxnLst>
              <a:rect l="0" t="0" r="r" b="b"/>
              <a:pathLst>
                <a:path w="30" h="18">
                  <a:moveTo>
                    <a:pt x="30" y="9"/>
                  </a:moveTo>
                  <a:cubicBezTo>
                    <a:pt x="29" y="4"/>
                    <a:pt x="22" y="0"/>
                    <a:pt x="14" y="0"/>
                  </a:cubicBezTo>
                  <a:cubicBezTo>
                    <a:pt x="6" y="0"/>
                    <a:pt x="0" y="4"/>
                    <a:pt x="1" y="9"/>
                  </a:cubicBezTo>
                  <a:cubicBezTo>
                    <a:pt x="1" y="14"/>
                    <a:pt x="8" y="18"/>
                    <a:pt x="16" y="18"/>
                  </a:cubicBezTo>
                  <a:cubicBezTo>
                    <a:pt x="24" y="18"/>
                    <a:pt x="30" y="14"/>
                    <a:pt x="30"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75" name="ïsľîḍe"/>
            <p:cNvSpPr/>
            <p:nvPr/>
          </p:nvSpPr>
          <p:spPr bwMode="auto">
            <a:xfrm>
              <a:off x="6557824" y="2271702"/>
              <a:ext cx="112636" cy="69433"/>
            </a:xfrm>
            <a:custGeom>
              <a:avLst/>
              <a:gdLst>
                <a:gd name="T0" fmla="*/ 30 w 31"/>
                <a:gd name="T1" fmla="*/ 9 h 19"/>
                <a:gd name="T2" fmla="*/ 14 w 31"/>
                <a:gd name="T3" fmla="*/ 0 h 19"/>
                <a:gd name="T4" fmla="*/ 1 w 31"/>
                <a:gd name="T5" fmla="*/ 9 h 19"/>
                <a:gd name="T6" fmla="*/ 17 w 31"/>
                <a:gd name="T7" fmla="*/ 19 h 19"/>
                <a:gd name="T8" fmla="*/ 30 w 31"/>
                <a:gd name="T9" fmla="*/ 9 h 19"/>
              </a:gdLst>
              <a:ahLst/>
              <a:cxnLst>
                <a:cxn ang="0">
                  <a:pos x="T0" y="T1"/>
                </a:cxn>
                <a:cxn ang="0">
                  <a:pos x="T2" y="T3"/>
                </a:cxn>
                <a:cxn ang="0">
                  <a:pos x="T4" y="T5"/>
                </a:cxn>
                <a:cxn ang="0">
                  <a:pos x="T6" y="T7"/>
                </a:cxn>
                <a:cxn ang="0">
                  <a:pos x="T8" y="T9"/>
                </a:cxn>
              </a:cxnLst>
              <a:rect l="0" t="0" r="r" b="b"/>
              <a:pathLst>
                <a:path w="31" h="19">
                  <a:moveTo>
                    <a:pt x="30" y="9"/>
                  </a:moveTo>
                  <a:cubicBezTo>
                    <a:pt x="30" y="4"/>
                    <a:pt x="23" y="0"/>
                    <a:pt x="14" y="0"/>
                  </a:cubicBezTo>
                  <a:cubicBezTo>
                    <a:pt x="6" y="0"/>
                    <a:pt x="0" y="4"/>
                    <a:pt x="1" y="9"/>
                  </a:cubicBezTo>
                  <a:cubicBezTo>
                    <a:pt x="1" y="14"/>
                    <a:pt x="8" y="19"/>
                    <a:pt x="17" y="19"/>
                  </a:cubicBezTo>
                  <a:cubicBezTo>
                    <a:pt x="25" y="19"/>
                    <a:pt x="31" y="14"/>
                    <a:pt x="30"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76" name="îŝlïdê"/>
            <p:cNvSpPr/>
            <p:nvPr/>
          </p:nvSpPr>
          <p:spPr bwMode="auto">
            <a:xfrm>
              <a:off x="6153572" y="2108150"/>
              <a:ext cx="109550" cy="64804"/>
            </a:xfrm>
            <a:custGeom>
              <a:avLst/>
              <a:gdLst>
                <a:gd name="T0" fmla="*/ 30 w 30"/>
                <a:gd name="T1" fmla="*/ 9 h 18"/>
                <a:gd name="T2" fmla="*/ 15 w 30"/>
                <a:gd name="T3" fmla="*/ 0 h 18"/>
                <a:gd name="T4" fmla="*/ 1 w 30"/>
                <a:gd name="T5" fmla="*/ 9 h 18"/>
                <a:gd name="T6" fmla="*/ 16 w 30"/>
                <a:gd name="T7" fmla="*/ 18 h 18"/>
                <a:gd name="T8" fmla="*/ 30 w 30"/>
                <a:gd name="T9" fmla="*/ 9 h 18"/>
              </a:gdLst>
              <a:ahLst/>
              <a:cxnLst>
                <a:cxn ang="0">
                  <a:pos x="T0" y="T1"/>
                </a:cxn>
                <a:cxn ang="0">
                  <a:pos x="T2" y="T3"/>
                </a:cxn>
                <a:cxn ang="0">
                  <a:pos x="T4" y="T5"/>
                </a:cxn>
                <a:cxn ang="0">
                  <a:pos x="T6" y="T7"/>
                </a:cxn>
                <a:cxn ang="0">
                  <a:pos x="T8" y="T9"/>
                </a:cxn>
              </a:cxnLst>
              <a:rect l="0" t="0" r="r" b="b"/>
              <a:pathLst>
                <a:path w="30" h="18">
                  <a:moveTo>
                    <a:pt x="30" y="9"/>
                  </a:moveTo>
                  <a:cubicBezTo>
                    <a:pt x="29" y="4"/>
                    <a:pt x="23" y="0"/>
                    <a:pt x="15" y="0"/>
                  </a:cubicBezTo>
                  <a:cubicBezTo>
                    <a:pt x="7" y="0"/>
                    <a:pt x="0" y="4"/>
                    <a:pt x="1" y="9"/>
                  </a:cubicBezTo>
                  <a:cubicBezTo>
                    <a:pt x="1" y="14"/>
                    <a:pt x="8" y="18"/>
                    <a:pt x="16" y="18"/>
                  </a:cubicBezTo>
                  <a:cubicBezTo>
                    <a:pt x="24" y="18"/>
                    <a:pt x="30" y="14"/>
                    <a:pt x="30"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77" name="iS1îḑe"/>
            <p:cNvSpPr/>
            <p:nvPr/>
          </p:nvSpPr>
          <p:spPr bwMode="auto">
            <a:xfrm>
              <a:off x="6284723" y="2108150"/>
              <a:ext cx="104920" cy="64804"/>
            </a:xfrm>
            <a:custGeom>
              <a:avLst/>
              <a:gdLst>
                <a:gd name="T0" fmla="*/ 29 w 29"/>
                <a:gd name="T1" fmla="*/ 9 h 18"/>
                <a:gd name="T2" fmla="*/ 14 w 29"/>
                <a:gd name="T3" fmla="*/ 0 h 18"/>
                <a:gd name="T4" fmla="*/ 0 w 29"/>
                <a:gd name="T5" fmla="*/ 9 h 18"/>
                <a:gd name="T6" fmla="*/ 15 w 29"/>
                <a:gd name="T7" fmla="*/ 18 h 18"/>
                <a:gd name="T8" fmla="*/ 29 w 29"/>
                <a:gd name="T9" fmla="*/ 9 h 18"/>
              </a:gdLst>
              <a:ahLst/>
              <a:cxnLst>
                <a:cxn ang="0">
                  <a:pos x="T0" y="T1"/>
                </a:cxn>
                <a:cxn ang="0">
                  <a:pos x="T2" y="T3"/>
                </a:cxn>
                <a:cxn ang="0">
                  <a:pos x="T4" y="T5"/>
                </a:cxn>
                <a:cxn ang="0">
                  <a:pos x="T6" y="T7"/>
                </a:cxn>
                <a:cxn ang="0">
                  <a:pos x="T8" y="T9"/>
                </a:cxn>
              </a:cxnLst>
              <a:rect l="0" t="0" r="r" b="b"/>
              <a:pathLst>
                <a:path w="29" h="18">
                  <a:moveTo>
                    <a:pt x="29" y="9"/>
                  </a:moveTo>
                  <a:cubicBezTo>
                    <a:pt x="29" y="4"/>
                    <a:pt x="22" y="0"/>
                    <a:pt x="14" y="0"/>
                  </a:cubicBezTo>
                  <a:cubicBezTo>
                    <a:pt x="6" y="0"/>
                    <a:pt x="0" y="4"/>
                    <a:pt x="0" y="9"/>
                  </a:cubicBezTo>
                  <a:cubicBezTo>
                    <a:pt x="0" y="14"/>
                    <a:pt x="7" y="18"/>
                    <a:pt x="15" y="18"/>
                  </a:cubicBezTo>
                  <a:cubicBezTo>
                    <a:pt x="23" y="18"/>
                    <a:pt x="29" y="14"/>
                    <a:pt x="29"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78" name="í$liḑè"/>
            <p:cNvSpPr/>
            <p:nvPr/>
          </p:nvSpPr>
          <p:spPr bwMode="auto">
            <a:xfrm>
              <a:off x="6412787" y="2108150"/>
              <a:ext cx="108006" cy="64804"/>
            </a:xfrm>
            <a:custGeom>
              <a:avLst/>
              <a:gdLst>
                <a:gd name="T0" fmla="*/ 29 w 30"/>
                <a:gd name="T1" fmla="*/ 9 h 18"/>
                <a:gd name="T2" fmla="*/ 14 w 30"/>
                <a:gd name="T3" fmla="*/ 0 h 18"/>
                <a:gd name="T4" fmla="*/ 1 w 30"/>
                <a:gd name="T5" fmla="*/ 9 h 18"/>
                <a:gd name="T6" fmla="*/ 16 w 30"/>
                <a:gd name="T7" fmla="*/ 18 h 18"/>
                <a:gd name="T8" fmla="*/ 29 w 30"/>
                <a:gd name="T9" fmla="*/ 9 h 18"/>
              </a:gdLst>
              <a:ahLst/>
              <a:cxnLst>
                <a:cxn ang="0">
                  <a:pos x="T0" y="T1"/>
                </a:cxn>
                <a:cxn ang="0">
                  <a:pos x="T2" y="T3"/>
                </a:cxn>
                <a:cxn ang="0">
                  <a:pos x="T4" y="T5"/>
                </a:cxn>
                <a:cxn ang="0">
                  <a:pos x="T6" y="T7"/>
                </a:cxn>
                <a:cxn ang="0">
                  <a:pos x="T8" y="T9"/>
                </a:cxn>
              </a:cxnLst>
              <a:rect l="0" t="0" r="r" b="b"/>
              <a:pathLst>
                <a:path w="30" h="18">
                  <a:moveTo>
                    <a:pt x="29" y="9"/>
                  </a:moveTo>
                  <a:cubicBezTo>
                    <a:pt x="29" y="4"/>
                    <a:pt x="22" y="0"/>
                    <a:pt x="14" y="0"/>
                  </a:cubicBezTo>
                  <a:cubicBezTo>
                    <a:pt x="6" y="0"/>
                    <a:pt x="0" y="4"/>
                    <a:pt x="1" y="9"/>
                  </a:cubicBezTo>
                  <a:cubicBezTo>
                    <a:pt x="1" y="14"/>
                    <a:pt x="8" y="18"/>
                    <a:pt x="16" y="18"/>
                  </a:cubicBezTo>
                  <a:cubicBezTo>
                    <a:pt x="24" y="18"/>
                    <a:pt x="30" y="14"/>
                    <a:pt x="29"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79" name="ïŝḻïďé"/>
            <p:cNvSpPr/>
            <p:nvPr/>
          </p:nvSpPr>
          <p:spPr bwMode="auto">
            <a:xfrm>
              <a:off x="6287809" y="2188383"/>
              <a:ext cx="109550" cy="69433"/>
            </a:xfrm>
            <a:custGeom>
              <a:avLst/>
              <a:gdLst>
                <a:gd name="T0" fmla="*/ 30 w 30"/>
                <a:gd name="T1" fmla="*/ 9 h 19"/>
                <a:gd name="T2" fmla="*/ 15 w 30"/>
                <a:gd name="T3" fmla="*/ 0 h 19"/>
                <a:gd name="T4" fmla="*/ 1 w 30"/>
                <a:gd name="T5" fmla="*/ 9 h 19"/>
                <a:gd name="T6" fmla="*/ 16 w 30"/>
                <a:gd name="T7" fmla="*/ 19 h 19"/>
                <a:gd name="T8" fmla="*/ 30 w 30"/>
                <a:gd name="T9" fmla="*/ 9 h 19"/>
              </a:gdLst>
              <a:ahLst/>
              <a:cxnLst>
                <a:cxn ang="0">
                  <a:pos x="T0" y="T1"/>
                </a:cxn>
                <a:cxn ang="0">
                  <a:pos x="T2" y="T3"/>
                </a:cxn>
                <a:cxn ang="0">
                  <a:pos x="T4" y="T5"/>
                </a:cxn>
                <a:cxn ang="0">
                  <a:pos x="T6" y="T7"/>
                </a:cxn>
                <a:cxn ang="0">
                  <a:pos x="T8" y="T9"/>
                </a:cxn>
              </a:cxnLst>
              <a:rect l="0" t="0" r="r" b="b"/>
              <a:pathLst>
                <a:path w="30" h="19">
                  <a:moveTo>
                    <a:pt x="30" y="9"/>
                  </a:moveTo>
                  <a:cubicBezTo>
                    <a:pt x="29" y="4"/>
                    <a:pt x="23" y="0"/>
                    <a:pt x="15" y="0"/>
                  </a:cubicBezTo>
                  <a:cubicBezTo>
                    <a:pt x="7" y="0"/>
                    <a:pt x="0" y="4"/>
                    <a:pt x="1" y="9"/>
                  </a:cubicBezTo>
                  <a:cubicBezTo>
                    <a:pt x="1" y="14"/>
                    <a:pt x="8" y="19"/>
                    <a:pt x="16" y="19"/>
                  </a:cubicBezTo>
                  <a:cubicBezTo>
                    <a:pt x="24" y="19"/>
                    <a:pt x="30" y="14"/>
                    <a:pt x="30"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80" name="ïŝ1iḍè"/>
            <p:cNvSpPr/>
            <p:nvPr/>
          </p:nvSpPr>
          <p:spPr bwMode="auto">
            <a:xfrm>
              <a:off x="6418959" y="2188383"/>
              <a:ext cx="109550" cy="69433"/>
            </a:xfrm>
            <a:custGeom>
              <a:avLst/>
              <a:gdLst>
                <a:gd name="T0" fmla="*/ 30 w 30"/>
                <a:gd name="T1" fmla="*/ 9 h 19"/>
                <a:gd name="T2" fmla="*/ 14 w 30"/>
                <a:gd name="T3" fmla="*/ 0 h 19"/>
                <a:gd name="T4" fmla="*/ 0 w 30"/>
                <a:gd name="T5" fmla="*/ 9 h 19"/>
                <a:gd name="T6" fmla="*/ 16 w 30"/>
                <a:gd name="T7" fmla="*/ 19 h 19"/>
                <a:gd name="T8" fmla="*/ 30 w 30"/>
                <a:gd name="T9" fmla="*/ 9 h 19"/>
              </a:gdLst>
              <a:ahLst/>
              <a:cxnLst>
                <a:cxn ang="0">
                  <a:pos x="T0" y="T1"/>
                </a:cxn>
                <a:cxn ang="0">
                  <a:pos x="T2" y="T3"/>
                </a:cxn>
                <a:cxn ang="0">
                  <a:pos x="T4" y="T5"/>
                </a:cxn>
                <a:cxn ang="0">
                  <a:pos x="T6" y="T7"/>
                </a:cxn>
                <a:cxn ang="0">
                  <a:pos x="T8" y="T9"/>
                </a:cxn>
              </a:cxnLst>
              <a:rect l="0" t="0" r="r" b="b"/>
              <a:pathLst>
                <a:path w="30" h="19">
                  <a:moveTo>
                    <a:pt x="30" y="9"/>
                  </a:moveTo>
                  <a:cubicBezTo>
                    <a:pt x="29" y="4"/>
                    <a:pt x="22" y="0"/>
                    <a:pt x="14" y="0"/>
                  </a:cubicBezTo>
                  <a:cubicBezTo>
                    <a:pt x="6" y="0"/>
                    <a:pt x="0" y="4"/>
                    <a:pt x="0" y="9"/>
                  </a:cubicBezTo>
                  <a:cubicBezTo>
                    <a:pt x="1" y="14"/>
                    <a:pt x="8" y="19"/>
                    <a:pt x="16" y="19"/>
                  </a:cubicBezTo>
                  <a:cubicBezTo>
                    <a:pt x="24" y="19"/>
                    <a:pt x="30" y="14"/>
                    <a:pt x="30"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81" name="ïşḻîḍê"/>
            <p:cNvSpPr/>
            <p:nvPr/>
          </p:nvSpPr>
          <p:spPr bwMode="auto">
            <a:xfrm>
              <a:off x="6295524" y="2271702"/>
              <a:ext cx="109550" cy="69433"/>
            </a:xfrm>
            <a:custGeom>
              <a:avLst/>
              <a:gdLst>
                <a:gd name="T0" fmla="*/ 30 w 30"/>
                <a:gd name="T1" fmla="*/ 9 h 19"/>
                <a:gd name="T2" fmla="*/ 14 w 30"/>
                <a:gd name="T3" fmla="*/ 0 h 19"/>
                <a:gd name="T4" fmla="*/ 0 w 30"/>
                <a:gd name="T5" fmla="*/ 9 h 19"/>
                <a:gd name="T6" fmla="*/ 16 w 30"/>
                <a:gd name="T7" fmla="*/ 19 h 19"/>
                <a:gd name="T8" fmla="*/ 30 w 30"/>
                <a:gd name="T9" fmla="*/ 9 h 19"/>
              </a:gdLst>
              <a:ahLst/>
              <a:cxnLst>
                <a:cxn ang="0">
                  <a:pos x="T0" y="T1"/>
                </a:cxn>
                <a:cxn ang="0">
                  <a:pos x="T2" y="T3"/>
                </a:cxn>
                <a:cxn ang="0">
                  <a:pos x="T4" y="T5"/>
                </a:cxn>
                <a:cxn ang="0">
                  <a:pos x="T6" y="T7"/>
                </a:cxn>
                <a:cxn ang="0">
                  <a:pos x="T8" y="T9"/>
                </a:cxn>
              </a:cxnLst>
              <a:rect l="0" t="0" r="r" b="b"/>
              <a:pathLst>
                <a:path w="30" h="19">
                  <a:moveTo>
                    <a:pt x="30" y="9"/>
                  </a:moveTo>
                  <a:cubicBezTo>
                    <a:pt x="29" y="4"/>
                    <a:pt x="22" y="0"/>
                    <a:pt x="14" y="0"/>
                  </a:cubicBezTo>
                  <a:cubicBezTo>
                    <a:pt x="6" y="0"/>
                    <a:pt x="0" y="4"/>
                    <a:pt x="0" y="9"/>
                  </a:cubicBezTo>
                  <a:cubicBezTo>
                    <a:pt x="1" y="14"/>
                    <a:pt x="8" y="19"/>
                    <a:pt x="16" y="19"/>
                  </a:cubicBezTo>
                  <a:cubicBezTo>
                    <a:pt x="24" y="19"/>
                    <a:pt x="30" y="14"/>
                    <a:pt x="30"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82" name="ïṧļïḍè"/>
            <p:cNvSpPr/>
            <p:nvPr/>
          </p:nvSpPr>
          <p:spPr bwMode="auto">
            <a:xfrm>
              <a:off x="6426674" y="2271702"/>
              <a:ext cx="112636" cy="69433"/>
            </a:xfrm>
            <a:custGeom>
              <a:avLst/>
              <a:gdLst>
                <a:gd name="T0" fmla="*/ 30 w 31"/>
                <a:gd name="T1" fmla="*/ 9 h 19"/>
                <a:gd name="T2" fmla="*/ 14 w 31"/>
                <a:gd name="T3" fmla="*/ 0 h 19"/>
                <a:gd name="T4" fmla="*/ 0 w 31"/>
                <a:gd name="T5" fmla="*/ 9 h 19"/>
                <a:gd name="T6" fmla="*/ 16 w 31"/>
                <a:gd name="T7" fmla="*/ 19 h 19"/>
                <a:gd name="T8" fmla="*/ 30 w 31"/>
                <a:gd name="T9" fmla="*/ 9 h 19"/>
              </a:gdLst>
              <a:ahLst/>
              <a:cxnLst>
                <a:cxn ang="0">
                  <a:pos x="T0" y="T1"/>
                </a:cxn>
                <a:cxn ang="0">
                  <a:pos x="T2" y="T3"/>
                </a:cxn>
                <a:cxn ang="0">
                  <a:pos x="T4" y="T5"/>
                </a:cxn>
                <a:cxn ang="0">
                  <a:pos x="T6" y="T7"/>
                </a:cxn>
                <a:cxn ang="0">
                  <a:pos x="T8" y="T9"/>
                </a:cxn>
              </a:cxnLst>
              <a:rect l="0" t="0" r="r" b="b"/>
              <a:pathLst>
                <a:path w="31" h="19">
                  <a:moveTo>
                    <a:pt x="30" y="9"/>
                  </a:moveTo>
                  <a:cubicBezTo>
                    <a:pt x="30" y="4"/>
                    <a:pt x="22" y="0"/>
                    <a:pt x="14" y="0"/>
                  </a:cubicBezTo>
                  <a:cubicBezTo>
                    <a:pt x="6" y="0"/>
                    <a:pt x="0" y="4"/>
                    <a:pt x="0" y="9"/>
                  </a:cubicBezTo>
                  <a:cubicBezTo>
                    <a:pt x="1" y="14"/>
                    <a:pt x="8" y="19"/>
                    <a:pt x="16" y="19"/>
                  </a:cubicBezTo>
                  <a:cubicBezTo>
                    <a:pt x="24" y="19"/>
                    <a:pt x="31" y="14"/>
                    <a:pt x="30"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83" name="íş1îḑe"/>
            <p:cNvSpPr/>
            <p:nvPr/>
          </p:nvSpPr>
          <p:spPr bwMode="auto">
            <a:xfrm>
              <a:off x="6298609" y="2356565"/>
              <a:ext cx="114178" cy="69433"/>
            </a:xfrm>
            <a:custGeom>
              <a:avLst/>
              <a:gdLst>
                <a:gd name="T0" fmla="*/ 31 w 31"/>
                <a:gd name="T1" fmla="*/ 9 h 19"/>
                <a:gd name="T2" fmla="*/ 15 w 31"/>
                <a:gd name="T3" fmla="*/ 0 h 19"/>
                <a:gd name="T4" fmla="*/ 1 w 31"/>
                <a:gd name="T5" fmla="*/ 9 h 19"/>
                <a:gd name="T6" fmla="*/ 17 w 31"/>
                <a:gd name="T7" fmla="*/ 19 h 19"/>
                <a:gd name="T8" fmla="*/ 31 w 31"/>
                <a:gd name="T9" fmla="*/ 9 h 19"/>
              </a:gdLst>
              <a:ahLst/>
              <a:cxnLst>
                <a:cxn ang="0">
                  <a:pos x="T0" y="T1"/>
                </a:cxn>
                <a:cxn ang="0">
                  <a:pos x="T2" y="T3"/>
                </a:cxn>
                <a:cxn ang="0">
                  <a:pos x="T4" y="T5"/>
                </a:cxn>
                <a:cxn ang="0">
                  <a:pos x="T6" y="T7"/>
                </a:cxn>
                <a:cxn ang="0">
                  <a:pos x="T8" y="T9"/>
                </a:cxn>
              </a:cxnLst>
              <a:rect l="0" t="0" r="r" b="b"/>
              <a:pathLst>
                <a:path w="31" h="19">
                  <a:moveTo>
                    <a:pt x="31" y="9"/>
                  </a:moveTo>
                  <a:cubicBezTo>
                    <a:pt x="30" y="4"/>
                    <a:pt x="23" y="0"/>
                    <a:pt x="15" y="0"/>
                  </a:cubicBezTo>
                  <a:cubicBezTo>
                    <a:pt x="7" y="0"/>
                    <a:pt x="0" y="4"/>
                    <a:pt x="1" y="9"/>
                  </a:cubicBezTo>
                  <a:cubicBezTo>
                    <a:pt x="1" y="15"/>
                    <a:pt x="8" y="19"/>
                    <a:pt x="17" y="19"/>
                  </a:cubicBezTo>
                  <a:cubicBezTo>
                    <a:pt x="25" y="19"/>
                    <a:pt x="31" y="15"/>
                    <a:pt x="31"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84" name="ïṧľïḓê"/>
            <p:cNvSpPr/>
            <p:nvPr/>
          </p:nvSpPr>
          <p:spPr bwMode="auto">
            <a:xfrm>
              <a:off x="6434389" y="2356565"/>
              <a:ext cx="112636" cy="69433"/>
            </a:xfrm>
            <a:custGeom>
              <a:avLst/>
              <a:gdLst>
                <a:gd name="T0" fmla="*/ 31 w 31"/>
                <a:gd name="T1" fmla="*/ 9 h 19"/>
                <a:gd name="T2" fmla="*/ 15 w 31"/>
                <a:gd name="T3" fmla="*/ 0 h 19"/>
                <a:gd name="T4" fmla="*/ 1 w 31"/>
                <a:gd name="T5" fmla="*/ 9 h 19"/>
                <a:gd name="T6" fmla="*/ 16 w 31"/>
                <a:gd name="T7" fmla="*/ 19 h 19"/>
                <a:gd name="T8" fmla="*/ 31 w 31"/>
                <a:gd name="T9" fmla="*/ 9 h 19"/>
              </a:gdLst>
              <a:ahLst/>
              <a:cxnLst>
                <a:cxn ang="0">
                  <a:pos x="T0" y="T1"/>
                </a:cxn>
                <a:cxn ang="0">
                  <a:pos x="T2" y="T3"/>
                </a:cxn>
                <a:cxn ang="0">
                  <a:pos x="T4" y="T5"/>
                </a:cxn>
                <a:cxn ang="0">
                  <a:pos x="T6" y="T7"/>
                </a:cxn>
                <a:cxn ang="0">
                  <a:pos x="T8" y="T9"/>
                </a:cxn>
              </a:cxnLst>
              <a:rect l="0" t="0" r="r" b="b"/>
              <a:pathLst>
                <a:path w="31" h="19">
                  <a:moveTo>
                    <a:pt x="31" y="9"/>
                  </a:moveTo>
                  <a:cubicBezTo>
                    <a:pt x="30" y="4"/>
                    <a:pt x="23" y="0"/>
                    <a:pt x="15" y="0"/>
                  </a:cubicBezTo>
                  <a:cubicBezTo>
                    <a:pt x="6" y="0"/>
                    <a:pt x="0" y="4"/>
                    <a:pt x="1" y="9"/>
                  </a:cubicBezTo>
                  <a:cubicBezTo>
                    <a:pt x="1" y="15"/>
                    <a:pt x="8" y="19"/>
                    <a:pt x="16" y="19"/>
                  </a:cubicBezTo>
                  <a:cubicBezTo>
                    <a:pt x="25" y="19"/>
                    <a:pt x="31" y="15"/>
                    <a:pt x="31"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85" name="íŝḷîďè"/>
            <p:cNvSpPr/>
            <p:nvPr/>
          </p:nvSpPr>
          <p:spPr bwMode="auto">
            <a:xfrm>
              <a:off x="5886643" y="1878251"/>
              <a:ext cx="101834" cy="61718"/>
            </a:xfrm>
            <a:custGeom>
              <a:avLst/>
              <a:gdLst>
                <a:gd name="T0" fmla="*/ 28 w 28"/>
                <a:gd name="T1" fmla="*/ 9 h 17"/>
                <a:gd name="T2" fmla="*/ 14 w 28"/>
                <a:gd name="T3" fmla="*/ 0 h 17"/>
                <a:gd name="T4" fmla="*/ 0 w 28"/>
                <a:gd name="T5" fmla="*/ 9 h 17"/>
                <a:gd name="T6" fmla="*/ 14 w 28"/>
                <a:gd name="T7" fmla="*/ 17 h 17"/>
                <a:gd name="T8" fmla="*/ 28 w 28"/>
                <a:gd name="T9" fmla="*/ 9 h 17"/>
              </a:gdLst>
              <a:ahLst/>
              <a:cxnLst>
                <a:cxn ang="0">
                  <a:pos x="T0" y="T1"/>
                </a:cxn>
                <a:cxn ang="0">
                  <a:pos x="T2" y="T3"/>
                </a:cxn>
                <a:cxn ang="0">
                  <a:pos x="T4" y="T5"/>
                </a:cxn>
                <a:cxn ang="0">
                  <a:pos x="T6" y="T7"/>
                </a:cxn>
                <a:cxn ang="0">
                  <a:pos x="T8" y="T9"/>
                </a:cxn>
              </a:cxnLst>
              <a:rect l="0" t="0" r="r" b="b"/>
              <a:pathLst>
                <a:path w="28" h="17">
                  <a:moveTo>
                    <a:pt x="28" y="9"/>
                  </a:moveTo>
                  <a:cubicBezTo>
                    <a:pt x="28" y="4"/>
                    <a:pt x="21" y="0"/>
                    <a:pt x="14" y="0"/>
                  </a:cubicBezTo>
                  <a:cubicBezTo>
                    <a:pt x="6" y="0"/>
                    <a:pt x="0" y="4"/>
                    <a:pt x="0" y="9"/>
                  </a:cubicBezTo>
                  <a:cubicBezTo>
                    <a:pt x="0" y="13"/>
                    <a:pt x="6" y="17"/>
                    <a:pt x="14" y="17"/>
                  </a:cubicBezTo>
                  <a:cubicBezTo>
                    <a:pt x="22" y="17"/>
                    <a:pt x="28" y="13"/>
                    <a:pt x="28"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86" name="ïSļîḑé"/>
            <p:cNvSpPr/>
            <p:nvPr/>
          </p:nvSpPr>
          <p:spPr bwMode="auto">
            <a:xfrm>
              <a:off x="6010079" y="1878251"/>
              <a:ext cx="103378" cy="61718"/>
            </a:xfrm>
            <a:custGeom>
              <a:avLst/>
              <a:gdLst>
                <a:gd name="T0" fmla="*/ 28 w 28"/>
                <a:gd name="T1" fmla="*/ 9 h 17"/>
                <a:gd name="T2" fmla="*/ 14 w 28"/>
                <a:gd name="T3" fmla="*/ 0 h 17"/>
                <a:gd name="T4" fmla="*/ 0 w 28"/>
                <a:gd name="T5" fmla="*/ 9 h 17"/>
                <a:gd name="T6" fmla="*/ 14 w 28"/>
                <a:gd name="T7" fmla="*/ 17 h 17"/>
                <a:gd name="T8" fmla="*/ 28 w 28"/>
                <a:gd name="T9" fmla="*/ 9 h 17"/>
              </a:gdLst>
              <a:ahLst/>
              <a:cxnLst>
                <a:cxn ang="0">
                  <a:pos x="T0" y="T1"/>
                </a:cxn>
                <a:cxn ang="0">
                  <a:pos x="T2" y="T3"/>
                </a:cxn>
                <a:cxn ang="0">
                  <a:pos x="T4" y="T5"/>
                </a:cxn>
                <a:cxn ang="0">
                  <a:pos x="T6" y="T7"/>
                </a:cxn>
                <a:cxn ang="0">
                  <a:pos x="T8" y="T9"/>
                </a:cxn>
              </a:cxnLst>
              <a:rect l="0" t="0" r="r" b="b"/>
              <a:pathLst>
                <a:path w="28" h="17">
                  <a:moveTo>
                    <a:pt x="28" y="9"/>
                  </a:moveTo>
                  <a:cubicBezTo>
                    <a:pt x="28" y="4"/>
                    <a:pt x="21" y="0"/>
                    <a:pt x="14" y="0"/>
                  </a:cubicBezTo>
                  <a:cubicBezTo>
                    <a:pt x="6" y="0"/>
                    <a:pt x="0" y="4"/>
                    <a:pt x="0" y="9"/>
                  </a:cubicBezTo>
                  <a:cubicBezTo>
                    <a:pt x="0" y="13"/>
                    <a:pt x="6" y="17"/>
                    <a:pt x="14" y="17"/>
                  </a:cubicBezTo>
                  <a:cubicBezTo>
                    <a:pt x="22" y="17"/>
                    <a:pt x="28" y="13"/>
                    <a:pt x="28"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87" name="işḻîḋê"/>
            <p:cNvSpPr/>
            <p:nvPr/>
          </p:nvSpPr>
          <p:spPr bwMode="auto">
            <a:xfrm>
              <a:off x="6135057" y="1878251"/>
              <a:ext cx="101834" cy="61718"/>
            </a:xfrm>
            <a:custGeom>
              <a:avLst/>
              <a:gdLst>
                <a:gd name="T0" fmla="*/ 28 w 28"/>
                <a:gd name="T1" fmla="*/ 9 h 17"/>
                <a:gd name="T2" fmla="*/ 14 w 28"/>
                <a:gd name="T3" fmla="*/ 0 h 17"/>
                <a:gd name="T4" fmla="*/ 0 w 28"/>
                <a:gd name="T5" fmla="*/ 9 h 17"/>
                <a:gd name="T6" fmla="*/ 15 w 28"/>
                <a:gd name="T7" fmla="*/ 17 h 17"/>
                <a:gd name="T8" fmla="*/ 28 w 28"/>
                <a:gd name="T9" fmla="*/ 9 h 17"/>
              </a:gdLst>
              <a:ahLst/>
              <a:cxnLst>
                <a:cxn ang="0">
                  <a:pos x="T0" y="T1"/>
                </a:cxn>
                <a:cxn ang="0">
                  <a:pos x="T2" y="T3"/>
                </a:cxn>
                <a:cxn ang="0">
                  <a:pos x="T4" y="T5"/>
                </a:cxn>
                <a:cxn ang="0">
                  <a:pos x="T6" y="T7"/>
                </a:cxn>
                <a:cxn ang="0">
                  <a:pos x="T8" y="T9"/>
                </a:cxn>
              </a:cxnLst>
              <a:rect l="0" t="0" r="r" b="b"/>
              <a:pathLst>
                <a:path w="28" h="17">
                  <a:moveTo>
                    <a:pt x="28" y="9"/>
                  </a:moveTo>
                  <a:cubicBezTo>
                    <a:pt x="28" y="4"/>
                    <a:pt x="21" y="0"/>
                    <a:pt x="14" y="0"/>
                  </a:cubicBezTo>
                  <a:cubicBezTo>
                    <a:pt x="6" y="0"/>
                    <a:pt x="0" y="4"/>
                    <a:pt x="0" y="9"/>
                  </a:cubicBezTo>
                  <a:cubicBezTo>
                    <a:pt x="0" y="13"/>
                    <a:pt x="7" y="17"/>
                    <a:pt x="15" y="17"/>
                  </a:cubicBezTo>
                  <a:cubicBezTo>
                    <a:pt x="22" y="17"/>
                    <a:pt x="28" y="13"/>
                    <a:pt x="28"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88" name="ïSlîḍê"/>
            <p:cNvSpPr/>
            <p:nvPr/>
          </p:nvSpPr>
          <p:spPr bwMode="auto">
            <a:xfrm>
              <a:off x="6258493" y="1878251"/>
              <a:ext cx="106464" cy="61718"/>
            </a:xfrm>
            <a:custGeom>
              <a:avLst/>
              <a:gdLst>
                <a:gd name="T0" fmla="*/ 28 w 29"/>
                <a:gd name="T1" fmla="*/ 9 h 17"/>
                <a:gd name="T2" fmla="*/ 14 w 29"/>
                <a:gd name="T3" fmla="*/ 0 h 17"/>
                <a:gd name="T4" fmla="*/ 0 w 29"/>
                <a:gd name="T5" fmla="*/ 9 h 17"/>
                <a:gd name="T6" fmla="*/ 15 w 29"/>
                <a:gd name="T7" fmla="*/ 17 h 17"/>
                <a:gd name="T8" fmla="*/ 28 w 29"/>
                <a:gd name="T9" fmla="*/ 9 h 17"/>
              </a:gdLst>
              <a:ahLst/>
              <a:cxnLst>
                <a:cxn ang="0">
                  <a:pos x="T0" y="T1"/>
                </a:cxn>
                <a:cxn ang="0">
                  <a:pos x="T2" y="T3"/>
                </a:cxn>
                <a:cxn ang="0">
                  <a:pos x="T4" y="T5"/>
                </a:cxn>
                <a:cxn ang="0">
                  <a:pos x="T6" y="T7"/>
                </a:cxn>
                <a:cxn ang="0">
                  <a:pos x="T8" y="T9"/>
                </a:cxn>
              </a:cxnLst>
              <a:rect l="0" t="0" r="r" b="b"/>
              <a:pathLst>
                <a:path w="29" h="17">
                  <a:moveTo>
                    <a:pt x="28" y="9"/>
                  </a:moveTo>
                  <a:cubicBezTo>
                    <a:pt x="28" y="4"/>
                    <a:pt x="21" y="0"/>
                    <a:pt x="14" y="0"/>
                  </a:cubicBezTo>
                  <a:cubicBezTo>
                    <a:pt x="6" y="0"/>
                    <a:pt x="0" y="4"/>
                    <a:pt x="0" y="9"/>
                  </a:cubicBezTo>
                  <a:cubicBezTo>
                    <a:pt x="1" y="13"/>
                    <a:pt x="7" y="17"/>
                    <a:pt x="15" y="17"/>
                  </a:cubicBezTo>
                  <a:cubicBezTo>
                    <a:pt x="23" y="17"/>
                    <a:pt x="29" y="13"/>
                    <a:pt x="28"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89" name="í$liḋé"/>
            <p:cNvSpPr/>
            <p:nvPr/>
          </p:nvSpPr>
          <p:spPr bwMode="auto">
            <a:xfrm>
              <a:off x="6383472" y="1878251"/>
              <a:ext cx="104920" cy="61718"/>
            </a:xfrm>
            <a:custGeom>
              <a:avLst/>
              <a:gdLst>
                <a:gd name="T0" fmla="*/ 28 w 29"/>
                <a:gd name="T1" fmla="*/ 9 h 17"/>
                <a:gd name="T2" fmla="*/ 14 w 29"/>
                <a:gd name="T3" fmla="*/ 0 h 17"/>
                <a:gd name="T4" fmla="*/ 0 w 29"/>
                <a:gd name="T5" fmla="*/ 9 h 17"/>
                <a:gd name="T6" fmla="*/ 15 w 29"/>
                <a:gd name="T7" fmla="*/ 17 h 17"/>
                <a:gd name="T8" fmla="*/ 28 w 29"/>
                <a:gd name="T9" fmla="*/ 9 h 17"/>
              </a:gdLst>
              <a:ahLst/>
              <a:cxnLst>
                <a:cxn ang="0">
                  <a:pos x="T0" y="T1"/>
                </a:cxn>
                <a:cxn ang="0">
                  <a:pos x="T2" y="T3"/>
                </a:cxn>
                <a:cxn ang="0">
                  <a:pos x="T4" y="T5"/>
                </a:cxn>
                <a:cxn ang="0">
                  <a:pos x="T6" y="T7"/>
                </a:cxn>
                <a:cxn ang="0">
                  <a:pos x="T8" y="T9"/>
                </a:cxn>
              </a:cxnLst>
              <a:rect l="0" t="0" r="r" b="b"/>
              <a:pathLst>
                <a:path w="29" h="17">
                  <a:moveTo>
                    <a:pt x="28" y="9"/>
                  </a:moveTo>
                  <a:cubicBezTo>
                    <a:pt x="28" y="4"/>
                    <a:pt x="21" y="0"/>
                    <a:pt x="14" y="0"/>
                  </a:cubicBezTo>
                  <a:cubicBezTo>
                    <a:pt x="6" y="0"/>
                    <a:pt x="0" y="4"/>
                    <a:pt x="0" y="9"/>
                  </a:cubicBezTo>
                  <a:cubicBezTo>
                    <a:pt x="1" y="13"/>
                    <a:pt x="7" y="17"/>
                    <a:pt x="15" y="17"/>
                  </a:cubicBezTo>
                  <a:cubicBezTo>
                    <a:pt x="23" y="17"/>
                    <a:pt x="29" y="13"/>
                    <a:pt x="28"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90" name="ïş1iḋé"/>
            <p:cNvSpPr/>
            <p:nvPr/>
          </p:nvSpPr>
          <p:spPr bwMode="auto">
            <a:xfrm>
              <a:off x="5758578" y="1953855"/>
              <a:ext cx="106464" cy="63261"/>
            </a:xfrm>
            <a:prstGeom prst="ellipse">
              <a:avLst/>
            </a:pr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91" name="ïṩḻiďè"/>
            <p:cNvSpPr/>
            <p:nvPr/>
          </p:nvSpPr>
          <p:spPr bwMode="auto">
            <a:xfrm>
              <a:off x="5886643" y="1953855"/>
              <a:ext cx="101834" cy="63261"/>
            </a:xfrm>
            <a:prstGeom prst="ellipse">
              <a:avLst/>
            </a:pr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92" name="îšľîḑé"/>
            <p:cNvSpPr/>
            <p:nvPr/>
          </p:nvSpPr>
          <p:spPr bwMode="auto">
            <a:xfrm>
              <a:off x="6010079" y="1953855"/>
              <a:ext cx="106464" cy="63261"/>
            </a:xfrm>
            <a:custGeom>
              <a:avLst/>
              <a:gdLst>
                <a:gd name="T0" fmla="*/ 29 w 29"/>
                <a:gd name="T1" fmla="*/ 8 h 17"/>
                <a:gd name="T2" fmla="*/ 14 w 29"/>
                <a:gd name="T3" fmla="*/ 0 h 17"/>
                <a:gd name="T4" fmla="*/ 1 w 29"/>
                <a:gd name="T5" fmla="*/ 8 h 17"/>
                <a:gd name="T6" fmla="*/ 15 w 29"/>
                <a:gd name="T7" fmla="*/ 17 h 17"/>
                <a:gd name="T8" fmla="*/ 29 w 29"/>
                <a:gd name="T9" fmla="*/ 8 h 17"/>
              </a:gdLst>
              <a:ahLst/>
              <a:cxnLst>
                <a:cxn ang="0">
                  <a:pos x="T0" y="T1"/>
                </a:cxn>
                <a:cxn ang="0">
                  <a:pos x="T2" y="T3"/>
                </a:cxn>
                <a:cxn ang="0">
                  <a:pos x="T4" y="T5"/>
                </a:cxn>
                <a:cxn ang="0">
                  <a:pos x="T6" y="T7"/>
                </a:cxn>
                <a:cxn ang="0">
                  <a:pos x="T8" y="T9"/>
                </a:cxn>
              </a:cxnLst>
              <a:rect l="0" t="0" r="r" b="b"/>
              <a:pathLst>
                <a:path w="29" h="17">
                  <a:moveTo>
                    <a:pt x="29" y="8"/>
                  </a:moveTo>
                  <a:cubicBezTo>
                    <a:pt x="29" y="4"/>
                    <a:pt x="22" y="0"/>
                    <a:pt x="14" y="0"/>
                  </a:cubicBezTo>
                  <a:cubicBezTo>
                    <a:pt x="7" y="0"/>
                    <a:pt x="0" y="4"/>
                    <a:pt x="1" y="8"/>
                  </a:cubicBezTo>
                  <a:cubicBezTo>
                    <a:pt x="1" y="13"/>
                    <a:pt x="7" y="17"/>
                    <a:pt x="15" y="17"/>
                  </a:cubicBezTo>
                  <a:cubicBezTo>
                    <a:pt x="23" y="17"/>
                    <a:pt x="29" y="13"/>
                    <a:pt x="29" y="8"/>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93" name="íṡļîdê"/>
            <p:cNvSpPr/>
            <p:nvPr/>
          </p:nvSpPr>
          <p:spPr bwMode="auto">
            <a:xfrm>
              <a:off x="6138143" y="1953855"/>
              <a:ext cx="106464" cy="63261"/>
            </a:xfrm>
            <a:custGeom>
              <a:avLst/>
              <a:gdLst>
                <a:gd name="T0" fmla="*/ 28 w 29"/>
                <a:gd name="T1" fmla="*/ 8 h 17"/>
                <a:gd name="T2" fmla="*/ 14 w 29"/>
                <a:gd name="T3" fmla="*/ 0 h 17"/>
                <a:gd name="T4" fmla="*/ 0 w 29"/>
                <a:gd name="T5" fmla="*/ 8 h 17"/>
                <a:gd name="T6" fmla="*/ 15 w 29"/>
                <a:gd name="T7" fmla="*/ 17 h 17"/>
                <a:gd name="T8" fmla="*/ 28 w 29"/>
                <a:gd name="T9" fmla="*/ 8 h 17"/>
              </a:gdLst>
              <a:ahLst/>
              <a:cxnLst>
                <a:cxn ang="0">
                  <a:pos x="T0" y="T1"/>
                </a:cxn>
                <a:cxn ang="0">
                  <a:pos x="T2" y="T3"/>
                </a:cxn>
                <a:cxn ang="0">
                  <a:pos x="T4" y="T5"/>
                </a:cxn>
                <a:cxn ang="0">
                  <a:pos x="T6" y="T7"/>
                </a:cxn>
                <a:cxn ang="0">
                  <a:pos x="T8" y="T9"/>
                </a:cxn>
              </a:cxnLst>
              <a:rect l="0" t="0" r="r" b="b"/>
              <a:pathLst>
                <a:path w="29" h="17">
                  <a:moveTo>
                    <a:pt x="28" y="8"/>
                  </a:moveTo>
                  <a:cubicBezTo>
                    <a:pt x="28" y="4"/>
                    <a:pt x="21" y="0"/>
                    <a:pt x="14" y="0"/>
                  </a:cubicBezTo>
                  <a:cubicBezTo>
                    <a:pt x="6" y="0"/>
                    <a:pt x="0" y="4"/>
                    <a:pt x="0" y="8"/>
                  </a:cubicBezTo>
                  <a:cubicBezTo>
                    <a:pt x="0" y="13"/>
                    <a:pt x="7" y="17"/>
                    <a:pt x="15" y="17"/>
                  </a:cubicBezTo>
                  <a:cubicBezTo>
                    <a:pt x="23" y="17"/>
                    <a:pt x="29" y="13"/>
                    <a:pt x="28" y="8"/>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94" name="îŝlïdê"/>
            <p:cNvSpPr/>
            <p:nvPr/>
          </p:nvSpPr>
          <p:spPr bwMode="auto">
            <a:xfrm>
              <a:off x="6263122" y="1953855"/>
              <a:ext cx="104920" cy="63261"/>
            </a:xfrm>
            <a:custGeom>
              <a:avLst/>
              <a:gdLst>
                <a:gd name="T0" fmla="*/ 29 w 29"/>
                <a:gd name="T1" fmla="*/ 8 h 17"/>
                <a:gd name="T2" fmla="*/ 14 w 29"/>
                <a:gd name="T3" fmla="*/ 0 h 17"/>
                <a:gd name="T4" fmla="*/ 1 w 29"/>
                <a:gd name="T5" fmla="*/ 8 h 17"/>
                <a:gd name="T6" fmla="*/ 15 w 29"/>
                <a:gd name="T7" fmla="*/ 17 h 17"/>
                <a:gd name="T8" fmla="*/ 29 w 29"/>
                <a:gd name="T9" fmla="*/ 8 h 17"/>
              </a:gdLst>
              <a:ahLst/>
              <a:cxnLst>
                <a:cxn ang="0">
                  <a:pos x="T0" y="T1"/>
                </a:cxn>
                <a:cxn ang="0">
                  <a:pos x="T2" y="T3"/>
                </a:cxn>
                <a:cxn ang="0">
                  <a:pos x="T4" y="T5"/>
                </a:cxn>
                <a:cxn ang="0">
                  <a:pos x="T6" y="T7"/>
                </a:cxn>
                <a:cxn ang="0">
                  <a:pos x="T8" y="T9"/>
                </a:cxn>
              </a:cxnLst>
              <a:rect l="0" t="0" r="r" b="b"/>
              <a:pathLst>
                <a:path w="29" h="17">
                  <a:moveTo>
                    <a:pt x="29" y="8"/>
                  </a:moveTo>
                  <a:cubicBezTo>
                    <a:pt x="28" y="4"/>
                    <a:pt x="22" y="0"/>
                    <a:pt x="14" y="0"/>
                  </a:cubicBezTo>
                  <a:cubicBezTo>
                    <a:pt x="6" y="0"/>
                    <a:pt x="0" y="4"/>
                    <a:pt x="1" y="8"/>
                  </a:cubicBezTo>
                  <a:cubicBezTo>
                    <a:pt x="1" y="13"/>
                    <a:pt x="8" y="17"/>
                    <a:pt x="15" y="17"/>
                  </a:cubicBezTo>
                  <a:cubicBezTo>
                    <a:pt x="23" y="17"/>
                    <a:pt x="29" y="13"/>
                    <a:pt x="29" y="8"/>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95" name="iṧḷiḑé"/>
            <p:cNvSpPr/>
            <p:nvPr/>
          </p:nvSpPr>
          <p:spPr bwMode="auto">
            <a:xfrm>
              <a:off x="6389644" y="1953855"/>
              <a:ext cx="106464" cy="63261"/>
            </a:xfrm>
            <a:custGeom>
              <a:avLst/>
              <a:gdLst>
                <a:gd name="T0" fmla="*/ 28 w 29"/>
                <a:gd name="T1" fmla="*/ 8 h 17"/>
                <a:gd name="T2" fmla="*/ 14 w 29"/>
                <a:gd name="T3" fmla="*/ 0 h 17"/>
                <a:gd name="T4" fmla="*/ 0 w 29"/>
                <a:gd name="T5" fmla="*/ 8 h 17"/>
                <a:gd name="T6" fmla="*/ 15 w 29"/>
                <a:gd name="T7" fmla="*/ 17 h 17"/>
                <a:gd name="T8" fmla="*/ 28 w 29"/>
                <a:gd name="T9" fmla="*/ 8 h 17"/>
              </a:gdLst>
              <a:ahLst/>
              <a:cxnLst>
                <a:cxn ang="0">
                  <a:pos x="T0" y="T1"/>
                </a:cxn>
                <a:cxn ang="0">
                  <a:pos x="T2" y="T3"/>
                </a:cxn>
                <a:cxn ang="0">
                  <a:pos x="T4" y="T5"/>
                </a:cxn>
                <a:cxn ang="0">
                  <a:pos x="T6" y="T7"/>
                </a:cxn>
                <a:cxn ang="0">
                  <a:pos x="T8" y="T9"/>
                </a:cxn>
              </a:cxnLst>
              <a:rect l="0" t="0" r="r" b="b"/>
              <a:pathLst>
                <a:path w="29" h="17">
                  <a:moveTo>
                    <a:pt x="28" y="8"/>
                  </a:moveTo>
                  <a:cubicBezTo>
                    <a:pt x="28" y="4"/>
                    <a:pt x="21" y="0"/>
                    <a:pt x="14" y="0"/>
                  </a:cubicBezTo>
                  <a:cubicBezTo>
                    <a:pt x="6" y="0"/>
                    <a:pt x="0" y="4"/>
                    <a:pt x="0" y="8"/>
                  </a:cubicBezTo>
                  <a:cubicBezTo>
                    <a:pt x="1" y="13"/>
                    <a:pt x="7" y="17"/>
                    <a:pt x="15" y="17"/>
                  </a:cubicBezTo>
                  <a:cubicBezTo>
                    <a:pt x="23" y="17"/>
                    <a:pt x="29" y="13"/>
                    <a:pt x="28" y="8"/>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96" name="íSḷiḑé"/>
            <p:cNvSpPr/>
            <p:nvPr/>
          </p:nvSpPr>
          <p:spPr bwMode="auto">
            <a:xfrm>
              <a:off x="5630514" y="2031003"/>
              <a:ext cx="106464" cy="61718"/>
            </a:xfrm>
            <a:custGeom>
              <a:avLst/>
              <a:gdLst>
                <a:gd name="T0" fmla="*/ 29 w 29"/>
                <a:gd name="T1" fmla="*/ 9 h 17"/>
                <a:gd name="T2" fmla="*/ 15 w 29"/>
                <a:gd name="T3" fmla="*/ 0 h 17"/>
                <a:gd name="T4" fmla="*/ 0 w 29"/>
                <a:gd name="T5" fmla="*/ 9 h 17"/>
                <a:gd name="T6" fmla="*/ 14 w 29"/>
                <a:gd name="T7" fmla="*/ 17 h 17"/>
                <a:gd name="T8" fmla="*/ 29 w 29"/>
                <a:gd name="T9" fmla="*/ 9 h 17"/>
              </a:gdLst>
              <a:ahLst/>
              <a:cxnLst>
                <a:cxn ang="0">
                  <a:pos x="T0" y="T1"/>
                </a:cxn>
                <a:cxn ang="0">
                  <a:pos x="T2" y="T3"/>
                </a:cxn>
                <a:cxn ang="0">
                  <a:pos x="T4" y="T5"/>
                </a:cxn>
                <a:cxn ang="0">
                  <a:pos x="T6" y="T7"/>
                </a:cxn>
                <a:cxn ang="0">
                  <a:pos x="T8" y="T9"/>
                </a:cxn>
              </a:cxnLst>
              <a:rect l="0" t="0" r="r" b="b"/>
              <a:pathLst>
                <a:path w="29" h="17">
                  <a:moveTo>
                    <a:pt x="29" y="9"/>
                  </a:moveTo>
                  <a:cubicBezTo>
                    <a:pt x="29" y="4"/>
                    <a:pt x="23" y="0"/>
                    <a:pt x="15" y="0"/>
                  </a:cubicBezTo>
                  <a:cubicBezTo>
                    <a:pt x="7" y="0"/>
                    <a:pt x="0" y="4"/>
                    <a:pt x="0" y="9"/>
                  </a:cubicBezTo>
                  <a:cubicBezTo>
                    <a:pt x="0" y="13"/>
                    <a:pt x="6" y="17"/>
                    <a:pt x="14" y="17"/>
                  </a:cubicBezTo>
                  <a:cubicBezTo>
                    <a:pt x="22" y="17"/>
                    <a:pt x="29" y="13"/>
                    <a:pt x="29"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97" name="ïṣ1ïdé"/>
            <p:cNvSpPr/>
            <p:nvPr/>
          </p:nvSpPr>
          <p:spPr bwMode="auto">
            <a:xfrm>
              <a:off x="5758578" y="2031003"/>
              <a:ext cx="106464" cy="61718"/>
            </a:xfrm>
            <a:custGeom>
              <a:avLst/>
              <a:gdLst>
                <a:gd name="T0" fmla="*/ 29 w 29"/>
                <a:gd name="T1" fmla="*/ 9 h 17"/>
                <a:gd name="T2" fmla="*/ 15 w 29"/>
                <a:gd name="T3" fmla="*/ 0 h 17"/>
                <a:gd name="T4" fmla="*/ 0 w 29"/>
                <a:gd name="T5" fmla="*/ 9 h 17"/>
                <a:gd name="T6" fmla="*/ 14 w 29"/>
                <a:gd name="T7" fmla="*/ 17 h 17"/>
                <a:gd name="T8" fmla="*/ 29 w 29"/>
                <a:gd name="T9" fmla="*/ 9 h 17"/>
              </a:gdLst>
              <a:ahLst/>
              <a:cxnLst>
                <a:cxn ang="0">
                  <a:pos x="T0" y="T1"/>
                </a:cxn>
                <a:cxn ang="0">
                  <a:pos x="T2" y="T3"/>
                </a:cxn>
                <a:cxn ang="0">
                  <a:pos x="T4" y="T5"/>
                </a:cxn>
                <a:cxn ang="0">
                  <a:pos x="T6" y="T7"/>
                </a:cxn>
                <a:cxn ang="0">
                  <a:pos x="T8" y="T9"/>
                </a:cxn>
              </a:cxnLst>
              <a:rect l="0" t="0" r="r" b="b"/>
              <a:pathLst>
                <a:path w="29" h="17">
                  <a:moveTo>
                    <a:pt x="29" y="9"/>
                  </a:moveTo>
                  <a:cubicBezTo>
                    <a:pt x="29" y="4"/>
                    <a:pt x="22" y="0"/>
                    <a:pt x="15" y="0"/>
                  </a:cubicBezTo>
                  <a:cubicBezTo>
                    <a:pt x="7" y="0"/>
                    <a:pt x="0" y="4"/>
                    <a:pt x="0" y="9"/>
                  </a:cubicBezTo>
                  <a:cubicBezTo>
                    <a:pt x="0" y="13"/>
                    <a:pt x="7" y="17"/>
                    <a:pt x="14" y="17"/>
                  </a:cubicBezTo>
                  <a:cubicBezTo>
                    <a:pt x="22" y="17"/>
                    <a:pt x="29" y="13"/>
                    <a:pt x="29"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98" name="íšḷîḓê"/>
            <p:cNvSpPr/>
            <p:nvPr/>
          </p:nvSpPr>
          <p:spPr bwMode="auto">
            <a:xfrm>
              <a:off x="5886643" y="2031003"/>
              <a:ext cx="106464" cy="61718"/>
            </a:xfrm>
            <a:custGeom>
              <a:avLst/>
              <a:gdLst>
                <a:gd name="T0" fmla="*/ 29 w 29"/>
                <a:gd name="T1" fmla="*/ 9 h 17"/>
                <a:gd name="T2" fmla="*/ 14 w 29"/>
                <a:gd name="T3" fmla="*/ 0 h 17"/>
                <a:gd name="T4" fmla="*/ 0 w 29"/>
                <a:gd name="T5" fmla="*/ 9 h 17"/>
                <a:gd name="T6" fmla="*/ 15 w 29"/>
                <a:gd name="T7" fmla="*/ 17 h 17"/>
                <a:gd name="T8" fmla="*/ 29 w 29"/>
                <a:gd name="T9" fmla="*/ 9 h 17"/>
              </a:gdLst>
              <a:ahLst/>
              <a:cxnLst>
                <a:cxn ang="0">
                  <a:pos x="T0" y="T1"/>
                </a:cxn>
                <a:cxn ang="0">
                  <a:pos x="T2" y="T3"/>
                </a:cxn>
                <a:cxn ang="0">
                  <a:pos x="T4" y="T5"/>
                </a:cxn>
                <a:cxn ang="0">
                  <a:pos x="T6" y="T7"/>
                </a:cxn>
                <a:cxn ang="0">
                  <a:pos x="T8" y="T9"/>
                </a:cxn>
              </a:cxnLst>
              <a:rect l="0" t="0" r="r" b="b"/>
              <a:pathLst>
                <a:path w="29" h="17">
                  <a:moveTo>
                    <a:pt x="29" y="9"/>
                  </a:moveTo>
                  <a:cubicBezTo>
                    <a:pt x="29" y="4"/>
                    <a:pt x="22" y="0"/>
                    <a:pt x="14" y="0"/>
                  </a:cubicBezTo>
                  <a:cubicBezTo>
                    <a:pt x="6" y="0"/>
                    <a:pt x="0" y="4"/>
                    <a:pt x="0" y="9"/>
                  </a:cubicBezTo>
                  <a:cubicBezTo>
                    <a:pt x="0" y="13"/>
                    <a:pt x="7" y="17"/>
                    <a:pt x="15" y="17"/>
                  </a:cubicBezTo>
                  <a:cubicBezTo>
                    <a:pt x="23" y="17"/>
                    <a:pt x="29" y="13"/>
                    <a:pt x="29"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99" name="ïṡḷíḑé"/>
            <p:cNvSpPr/>
            <p:nvPr/>
          </p:nvSpPr>
          <p:spPr bwMode="auto">
            <a:xfrm>
              <a:off x="6148944" y="2031003"/>
              <a:ext cx="106464" cy="61718"/>
            </a:xfrm>
            <a:custGeom>
              <a:avLst/>
              <a:gdLst>
                <a:gd name="T0" fmla="*/ 29 w 29"/>
                <a:gd name="T1" fmla="*/ 9 h 17"/>
                <a:gd name="T2" fmla="*/ 14 w 29"/>
                <a:gd name="T3" fmla="*/ 0 h 17"/>
                <a:gd name="T4" fmla="*/ 1 w 29"/>
                <a:gd name="T5" fmla="*/ 9 h 17"/>
                <a:gd name="T6" fmla="*/ 15 w 29"/>
                <a:gd name="T7" fmla="*/ 17 h 17"/>
                <a:gd name="T8" fmla="*/ 29 w 29"/>
                <a:gd name="T9" fmla="*/ 9 h 17"/>
              </a:gdLst>
              <a:ahLst/>
              <a:cxnLst>
                <a:cxn ang="0">
                  <a:pos x="T0" y="T1"/>
                </a:cxn>
                <a:cxn ang="0">
                  <a:pos x="T2" y="T3"/>
                </a:cxn>
                <a:cxn ang="0">
                  <a:pos x="T4" y="T5"/>
                </a:cxn>
                <a:cxn ang="0">
                  <a:pos x="T6" y="T7"/>
                </a:cxn>
                <a:cxn ang="0">
                  <a:pos x="T8" y="T9"/>
                </a:cxn>
              </a:cxnLst>
              <a:rect l="0" t="0" r="r" b="b"/>
              <a:pathLst>
                <a:path w="29" h="17">
                  <a:moveTo>
                    <a:pt x="29" y="9"/>
                  </a:moveTo>
                  <a:cubicBezTo>
                    <a:pt x="29" y="4"/>
                    <a:pt x="22" y="0"/>
                    <a:pt x="14" y="0"/>
                  </a:cubicBezTo>
                  <a:cubicBezTo>
                    <a:pt x="7" y="0"/>
                    <a:pt x="0" y="4"/>
                    <a:pt x="1" y="9"/>
                  </a:cubicBezTo>
                  <a:cubicBezTo>
                    <a:pt x="1" y="13"/>
                    <a:pt x="8" y="17"/>
                    <a:pt x="15" y="17"/>
                  </a:cubicBezTo>
                  <a:cubicBezTo>
                    <a:pt x="23" y="17"/>
                    <a:pt x="29" y="13"/>
                    <a:pt x="29"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100" name="íşľide"/>
            <p:cNvSpPr/>
            <p:nvPr/>
          </p:nvSpPr>
          <p:spPr bwMode="auto">
            <a:xfrm>
              <a:off x="6269294" y="2031003"/>
              <a:ext cx="106464" cy="61718"/>
            </a:xfrm>
            <a:custGeom>
              <a:avLst/>
              <a:gdLst>
                <a:gd name="T0" fmla="*/ 29 w 29"/>
                <a:gd name="T1" fmla="*/ 9 h 17"/>
                <a:gd name="T2" fmla="*/ 14 w 29"/>
                <a:gd name="T3" fmla="*/ 0 h 17"/>
                <a:gd name="T4" fmla="*/ 0 w 29"/>
                <a:gd name="T5" fmla="*/ 9 h 17"/>
                <a:gd name="T6" fmla="*/ 15 w 29"/>
                <a:gd name="T7" fmla="*/ 17 h 17"/>
                <a:gd name="T8" fmla="*/ 29 w 29"/>
                <a:gd name="T9" fmla="*/ 9 h 17"/>
              </a:gdLst>
              <a:ahLst/>
              <a:cxnLst>
                <a:cxn ang="0">
                  <a:pos x="T0" y="T1"/>
                </a:cxn>
                <a:cxn ang="0">
                  <a:pos x="T2" y="T3"/>
                </a:cxn>
                <a:cxn ang="0">
                  <a:pos x="T4" y="T5"/>
                </a:cxn>
                <a:cxn ang="0">
                  <a:pos x="T6" y="T7"/>
                </a:cxn>
                <a:cxn ang="0">
                  <a:pos x="T8" y="T9"/>
                </a:cxn>
              </a:cxnLst>
              <a:rect l="0" t="0" r="r" b="b"/>
              <a:pathLst>
                <a:path w="29" h="17">
                  <a:moveTo>
                    <a:pt x="29" y="9"/>
                  </a:moveTo>
                  <a:cubicBezTo>
                    <a:pt x="28" y="4"/>
                    <a:pt x="22" y="0"/>
                    <a:pt x="14" y="0"/>
                  </a:cubicBezTo>
                  <a:cubicBezTo>
                    <a:pt x="6" y="0"/>
                    <a:pt x="0" y="4"/>
                    <a:pt x="0" y="9"/>
                  </a:cubicBezTo>
                  <a:cubicBezTo>
                    <a:pt x="0" y="13"/>
                    <a:pt x="7" y="17"/>
                    <a:pt x="15" y="17"/>
                  </a:cubicBezTo>
                  <a:cubicBezTo>
                    <a:pt x="23" y="17"/>
                    <a:pt x="29" y="13"/>
                    <a:pt x="29"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101" name="îṣlîdè"/>
            <p:cNvSpPr/>
            <p:nvPr/>
          </p:nvSpPr>
          <p:spPr bwMode="auto">
            <a:xfrm>
              <a:off x="6397358" y="2031003"/>
              <a:ext cx="106464" cy="61718"/>
            </a:xfrm>
            <a:custGeom>
              <a:avLst/>
              <a:gdLst>
                <a:gd name="T0" fmla="*/ 29 w 29"/>
                <a:gd name="T1" fmla="*/ 9 h 17"/>
                <a:gd name="T2" fmla="*/ 14 w 29"/>
                <a:gd name="T3" fmla="*/ 0 h 17"/>
                <a:gd name="T4" fmla="*/ 0 w 29"/>
                <a:gd name="T5" fmla="*/ 9 h 17"/>
                <a:gd name="T6" fmla="*/ 15 w 29"/>
                <a:gd name="T7" fmla="*/ 17 h 17"/>
                <a:gd name="T8" fmla="*/ 29 w 29"/>
                <a:gd name="T9" fmla="*/ 9 h 17"/>
              </a:gdLst>
              <a:ahLst/>
              <a:cxnLst>
                <a:cxn ang="0">
                  <a:pos x="T0" y="T1"/>
                </a:cxn>
                <a:cxn ang="0">
                  <a:pos x="T2" y="T3"/>
                </a:cxn>
                <a:cxn ang="0">
                  <a:pos x="T4" y="T5"/>
                </a:cxn>
                <a:cxn ang="0">
                  <a:pos x="T6" y="T7"/>
                </a:cxn>
                <a:cxn ang="0">
                  <a:pos x="T8" y="T9"/>
                </a:cxn>
              </a:cxnLst>
              <a:rect l="0" t="0" r="r" b="b"/>
              <a:pathLst>
                <a:path w="29" h="17">
                  <a:moveTo>
                    <a:pt x="29" y="9"/>
                  </a:moveTo>
                  <a:cubicBezTo>
                    <a:pt x="28" y="4"/>
                    <a:pt x="21" y="0"/>
                    <a:pt x="14" y="0"/>
                  </a:cubicBezTo>
                  <a:cubicBezTo>
                    <a:pt x="6" y="0"/>
                    <a:pt x="0" y="4"/>
                    <a:pt x="0" y="9"/>
                  </a:cubicBezTo>
                  <a:cubicBezTo>
                    <a:pt x="0" y="13"/>
                    <a:pt x="7" y="17"/>
                    <a:pt x="15" y="17"/>
                  </a:cubicBezTo>
                  <a:cubicBezTo>
                    <a:pt x="23" y="17"/>
                    <a:pt x="29" y="13"/>
                    <a:pt x="29"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102" name="ïsḷïḑé"/>
            <p:cNvSpPr/>
            <p:nvPr/>
          </p:nvSpPr>
          <p:spPr bwMode="auto">
            <a:xfrm>
              <a:off x="5627428" y="2108150"/>
              <a:ext cx="109550" cy="64804"/>
            </a:xfrm>
            <a:custGeom>
              <a:avLst/>
              <a:gdLst>
                <a:gd name="T0" fmla="*/ 29 w 30"/>
                <a:gd name="T1" fmla="*/ 9 h 18"/>
                <a:gd name="T2" fmla="*/ 15 w 30"/>
                <a:gd name="T3" fmla="*/ 0 h 18"/>
                <a:gd name="T4" fmla="*/ 1 w 30"/>
                <a:gd name="T5" fmla="*/ 9 h 18"/>
                <a:gd name="T6" fmla="*/ 15 w 30"/>
                <a:gd name="T7" fmla="*/ 18 h 18"/>
                <a:gd name="T8" fmla="*/ 29 w 30"/>
                <a:gd name="T9" fmla="*/ 9 h 18"/>
              </a:gdLst>
              <a:ahLst/>
              <a:cxnLst>
                <a:cxn ang="0">
                  <a:pos x="T0" y="T1"/>
                </a:cxn>
                <a:cxn ang="0">
                  <a:pos x="T2" y="T3"/>
                </a:cxn>
                <a:cxn ang="0">
                  <a:pos x="T4" y="T5"/>
                </a:cxn>
                <a:cxn ang="0">
                  <a:pos x="T6" y="T7"/>
                </a:cxn>
                <a:cxn ang="0">
                  <a:pos x="T8" y="T9"/>
                </a:cxn>
              </a:cxnLst>
              <a:rect l="0" t="0" r="r" b="b"/>
              <a:pathLst>
                <a:path w="30" h="18">
                  <a:moveTo>
                    <a:pt x="29" y="9"/>
                  </a:moveTo>
                  <a:cubicBezTo>
                    <a:pt x="30" y="4"/>
                    <a:pt x="23" y="0"/>
                    <a:pt x="15" y="0"/>
                  </a:cubicBezTo>
                  <a:cubicBezTo>
                    <a:pt x="7" y="0"/>
                    <a:pt x="1" y="4"/>
                    <a:pt x="1" y="9"/>
                  </a:cubicBezTo>
                  <a:cubicBezTo>
                    <a:pt x="0" y="14"/>
                    <a:pt x="7" y="18"/>
                    <a:pt x="15" y="18"/>
                  </a:cubicBezTo>
                  <a:cubicBezTo>
                    <a:pt x="23" y="18"/>
                    <a:pt x="29" y="14"/>
                    <a:pt x="29"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103" name="îṣļîḑe"/>
            <p:cNvSpPr/>
            <p:nvPr/>
          </p:nvSpPr>
          <p:spPr bwMode="auto">
            <a:xfrm>
              <a:off x="5758578" y="2108150"/>
              <a:ext cx="106464" cy="64804"/>
            </a:xfrm>
            <a:custGeom>
              <a:avLst/>
              <a:gdLst>
                <a:gd name="T0" fmla="*/ 29 w 29"/>
                <a:gd name="T1" fmla="*/ 9 h 18"/>
                <a:gd name="T2" fmla="*/ 14 w 29"/>
                <a:gd name="T3" fmla="*/ 0 h 18"/>
                <a:gd name="T4" fmla="*/ 0 w 29"/>
                <a:gd name="T5" fmla="*/ 9 h 18"/>
                <a:gd name="T6" fmla="*/ 14 w 29"/>
                <a:gd name="T7" fmla="*/ 18 h 18"/>
                <a:gd name="T8" fmla="*/ 29 w 29"/>
                <a:gd name="T9" fmla="*/ 9 h 18"/>
              </a:gdLst>
              <a:ahLst/>
              <a:cxnLst>
                <a:cxn ang="0">
                  <a:pos x="T0" y="T1"/>
                </a:cxn>
                <a:cxn ang="0">
                  <a:pos x="T2" y="T3"/>
                </a:cxn>
                <a:cxn ang="0">
                  <a:pos x="T4" y="T5"/>
                </a:cxn>
                <a:cxn ang="0">
                  <a:pos x="T6" y="T7"/>
                </a:cxn>
                <a:cxn ang="0">
                  <a:pos x="T8" y="T9"/>
                </a:cxn>
              </a:cxnLst>
              <a:rect l="0" t="0" r="r" b="b"/>
              <a:pathLst>
                <a:path w="29" h="18">
                  <a:moveTo>
                    <a:pt x="29" y="9"/>
                  </a:moveTo>
                  <a:cubicBezTo>
                    <a:pt x="29" y="4"/>
                    <a:pt x="22" y="0"/>
                    <a:pt x="14" y="0"/>
                  </a:cubicBezTo>
                  <a:cubicBezTo>
                    <a:pt x="7" y="0"/>
                    <a:pt x="0" y="4"/>
                    <a:pt x="0" y="9"/>
                  </a:cubicBezTo>
                  <a:cubicBezTo>
                    <a:pt x="0" y="14"/>
                    <a:pt x="6" y="18"/>
                    <a:pt x="14" y="18"/>
                  </a:cubicBezTo>
                  <a:cubicBezTo>
                    <a:pt x="22" y="18"/>
                    <a:pt x="29" y="14"/>
                    <a:pt x="29"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104" name="iṥ1ïde"/>
            <p:cNvSpPr/>
            <p:nvPr/>
          </p:nvSpPr>
          <p:spPr bwMode="auto">
            <a:xfrm>
              <a:off x="5886643" y="2108150"/>
              <a:ext cx="106464" cy="64804"/>
            </a:xfrm>
            <a:prstGeom prst="ellipse">
              <a:avLst/>
            </a:pr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105" name="ïSľíḓé"/>
            <p:cNvSpPr/>
            <p:nvPr/>
          </p:nvSpPr>
          <p:spPr bwMode="auto">
            <a:xfrm>
              <a:off x="5635142" y="2188383"/>
              <a:ext cx="109550" cy="69433"/>
            </a:xfrm>
            <a:custGeom>
              <a:avLst/>
              <a:gdLst>
                <a:gd name="T0" fmla="*/ 30 w 30"/>
                <a:gd name="T1" fmla="*/ 9 h 19"/>
                <a:gd name="T2" fmla="*/ 15 w 30"/>
                <a:gd name="T3" fmla="*/ 0 h 19"/>
                <a:gd name="T4" fmla="*/ 1 w 30"/>
                <a:gd name="T5" fmla="*/ 9 h 19"/>
                <a:gd name="T6" fmla="*/ 15 w 30"/>
                <a:gd name="T7" fmla="*/ 19 h 19"/>
                <a:gd name="T8" fmla="*/ 30 w 30"/>
                <a:gd name="T9" fmla="*/ 9 h 19"/>
              </a:gdLst>
              <a:ahLst/>
              <a:cxnLst>
                <a:cxn ang="0">
                  <a:pos x="T0" y="T1"/>
                </a:cxn>
                <a:cxn ang="0">
                  <a:pos x="T2" y="T3"/>
                </a:cxn>
                <a:cxn ang="0">
                  <a:pos x="T4" y="T5"/>
                </a:cxn>
                <a:cxn ang="0">
                  <a:pos x="T6" y="T7"/>
                </a:cxn>
                <a:cxn ang="0">
                  <a:pos x="T8" y="T9"/>
                </a:cxn>
              </a:cxnLst>
              <a:rect l="0" t="0" r="r" b="b"/>
              <a:pathLst>
                <a:path w="30" h="19">
                  <a:moveTo>
                    <a:pt x="30" y="9"/>
                  </a:moveTo>
                  <a:cubicBezTo>
                    <a:pt x="30" y="4"/>
                    <a:pt x="23" y="0"/>
                    <a:pt x="15" y="0"/>
                  </a:cubicBezTo>
                  <a:cubicBezTo>
                    <a:pt x="7" y="0"/>
                    <a:pt x="1" y="4"/>
                    <a:pt x="1" y="9"/>
                  </a:cubicBezTo>
                  <a:cubicBezTo>
                    <a:pt x="0" y="14"/>
                    <a:pt x="7" y="19"/>
                    <a:pt x="15" y="19"/>
                  </a:cubicBezTo>
                  <a:cubicBezTo>
                    <a:pt x="23" y="19"/>
                    <a:pt x="30" y="14"/>
                    <a:pt x="30"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106" name="íšļïdè"/>
            <p:cNvSpPr/>
            <p:nvPr/>
          </p:nvSpPr>
          <p:spPr bwMode="auto">
            <a:xfrm>
              <a:off x="5766293" y="2188383"/>
              <a:ext cx="109550" cy="69433"/>
            </a:xfrm>
            <a:prstGeom prst="ellipse">
              <a:avLst/>
            </a:pr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107" name="íŝḷiďé"/>
            <p:cNvSpPr/>
            <p:nvPr/>
          </p:nvSpPr>
          <p:spPr bwMode="auto">
            <a:xfrm>
              <a:off x="5897443" y="2188383"/>
              <a:ext cx="109550" cy="69433"/>
            </a:xfrm>
            <a:custGeom>
              <a:avLst/>
              <a:gdLst>
                <a:gd name="T0" fmla="*/ 29 w 30"/>
                <a:gd name="T1" fmla="*/ 9 h 19"/>
                <a:gd name="T2" fmla="*/ 15 w 30"/>
                <a:gd name="T3" fmla="*/ 0 h 19"/>
                <a:gd name="T4" fmla="*/ 0 w 30"/>
                <a:gd name="T5" fmla="*/ 9 h 19"/>
                <a:gd name="T6" fmla="*/ 15 w 30"/>
                <a:gd name="T7" fmla="*/ 19 h 19"/>
                <a:gd name="T8" fmla="*/ 29 w 30"/>
                <a:gd name="T9" fmla="*/ 9 h 19"/>
              </a:gdLst>
              <a:ahLst/>
              <a:cxnLst>
                <a:cxn ang="0">
                  <a:pos x="T0" y="T1"/>
                </a:cxn>
                <a:cxn ang="0">
                  <a:pos x="T2" y="T3"/>
                </a:cxn>
                <a:cxn ang="0">
                  <a:pos x="T4" y="T5"/>
                </a:cxn>
                <a:cxn ang="0">
                  <a:pos x="T6" y="T7"/>
                </a:cxn>
                <a:cxn ang="0">
                  <a:pos x="T8" y="T9"/>
                </a:cxn>
              </a:cxnLst>
              <a:rect l="0" t="0" r="r" b="b"/>
              <a:pathLst>
                <a:path w="30" h="19">
                  <a:moveTo>
                    <a:pt x="29" y="9"/>
                  </a:moveTo>
                  <a:cubicBezTo>
                    <a:pt x="29" y="4"/>
                    <a:pt x="23" y="0"/>
                    <a:pt x="15" y="0"/>
                  </a:cubicBezTo>
                  <a:cubicBezTo>
                    <a:pt x="7" y="0"/>
                    <a:pt x="0" y="4"/>
                    <a:pt x="0" y="9"/>
                  </a:cubicBezTo>
                  <a:cubicBezTo>
                    <a:pt x="0" y="14"/>
                    <a:pt x="7" y="19"/>
                    <a:pt x="15" y="19"/>
                  </a:cubicBezTo>
                  <a:cubicBezTo>
                    <a:pt x="23" y="19"/>
                    <a:pt x="30" y="14"/>
                    <a:pt x="29"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108" name="isḷiḓê"/>
            <p:cNvSpPr/>
            <p:nvPr/>
          </p:nvSpPr>
          <p:spPr bwMode="auto">
            <a:xfrm>
              <a:off x="6028594" y="2188383"/>
              <a:ext cx="106464" cy="69433"/>
            </a:xfrm>
            <a:custGeom>
              <a:avLst/>
              <a:gdLst>
                <a:gd name="T0" fmla="*/ 29 w 29"/>
                <a:gd name="T1" fmla="*/ 9 h 19"/>
                <a:gd name="T2" fmla="*/ 14 w 29"/>
                <a:gd name="T3" fmla="*/ 0 h 19"/>
                <a:gd name="T4" fmla="*/ 0 w 29"/>
                <a:gd name="T5" fmla="*/ 9 h 19"/>
                <a:gd name="T6" fmla="*/ 15 w 29"/>
                <a:gd name="T7" fmla="*/ 19 h 19"/>
                <a:gd name="T8" fmla="*/ 29 w 29"/>
                <a:gd name="T9" fmla="*/ 9 h 19"/>
              </a:gdLst>
              <a:ahLst/>
              <a:cxnLst>
                <a:cxn ang="0">
                  <a:pos x="T0" y="T1"/>
                </a:cxn>
                <a:cxn ang="0">
                  <a:pos x="T2" y="T3"/>
                </a:cxn>
                <a:cxn ang="0">
                  <a:pos x="T4" y="T5"/>
                </a:cxn>
                <a:cxn ang="0">
                  <a:pos x="T6" y="T7"/>
                </a:cxn>
                <a:cxn ang="0">
                  <a:pos x="T8" y="T9"/>
                </a:cxn>
              </a:cxnLst>
              <a:rect l="0" t="0" r="r" b="b"/>
              <a:pathLst>
                <a:path w="29" h="19">
                  <a:moveTo>
                    <a:pt x="29" y="9"/>
                  </a:moveTo>
                  <a:cubicBezTo>
                    <a:pt x="29" y="4"/>
                    <a:pt x="22" y="0"/>
                    <a:pt x="14" y="0"/>
                  </a:cubicBezTo>
                  <a:cubicBezTo>
                    <a:pt x="6" y="0"/>
                    <a:pt x="0" y="4"/>
                    <a:pt x="0" y="9"/>
                  </a:cubicBezTo>
                  <a:cubicBezTo>
                    <a:pt x="0" y="14"/>
                    <a:pt x="7" y="19"/>
                    <a:pt x="15" y="19"/>
                  </a:cubicBezTo>
                  <a:cubicBezTo>
                    <a:pt x="23" y="19"/>
                    <a:pt x="29" y="14"/>
                    <a:pt x="29"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109" name="ïŝľiďè"/>
            <p:cNvSpPr/>
            <p:nvPr/>
          </p:nvSpPr>
          <p:spPr bwMode="auto">
            <a:xfrm>
              <a:off x="6159744" y="2188383"/>
              <a:ext cx="106464" cy="69433"/>
            </a:xfrm>
            <a:custGeom>
              <a:avLst/>
              <a:gdLst>
                <a:gd name="T0" fmla="*/ 29 w 29"/>
                <a:gd name="T1" fmla="*/ 9 h 19"/>
                <a:gd name="T2" fmla="*/ 14 w 29"/>
                <a:gd name="T3" fmla="*/ 0 h 19"/>
                <a:gd name="T4" fmla="*/ 0 w 29"/>
                <a:gd name="T5" fmla="*/ 9 h 19"/>
                <a:gd name="T6" fmla="*/ 15 w 29"/>
                <a:gd name="T7" fmla="*/ 19 h 19"/>
                <a:gd name="T8" fmla="*/ 29 w 29"/>
                <a:gd name="T9" fmla="*/ 9 h 19"/>
              </a:gdLst>
              <a:ahLst/>
              <a:cxnLst>
                <a:cxn ang="0">
                  <a:pos x="T0" y="T1"/>
                </a:cxn>
                <a:cxn ang="0">
                  <a:pos x="T2" y="T3"/>
                </a:cxn>
                <a:cxn ang="0">
                  <a:pos x="T4" y="T5"/>
                </a:cxn>
                <a:cxn ang="0">
                  <a:pos x="T6" y="T7"/>
                </a:cxn>
                <a:cxn ang="0">
                  <a:pos x="T8" y="T9"/>
                </a:cxn>
              </a:cxnLst>
              <a:rect l="0" t="0" r="r" b="b"/>
              <a:pathLst>
                <a:path w="29" h="19">
                  <a:moveTo>
                    <a:pt x="29" y="9"/>
                  </a:moveTo>
                  <a:cubicBezTo>
                    <a:pt x="29" y="4"/>
                    <a:pt x="22" y="0"/>
                    <a:pt x="14" y="0"/>
                  </a:cubicBezTo>
                  <a:cubicBezTo>
                    <a:pt x="6" y="0"/>
                    <a:pt x="0" y="4"/>
                    <a:pt x="0" y="9"/>
                  </a:cubicBezTo>
                  <a:cubicBezTo>
                    <a:pt x="0" y="14"/>
                    <a:pt x="7" y="19"/>
                    <a:pt x="15" y="19"/>
                  </a:cubicBezTo>
                  <a:cubicBezTo>
                    <a:pt x="23" y="19"/>
                    <a:pt x="29" y="14"/>
                    <a:pt x="29"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110" name="işļïďe"/>
            <p:cNvSpPr/>
            <p:nvPr/>
          </p:nvSpPr>
          <p:spPr bwMode="auto">
            <a:xfrm>
              <a:off x="5379013" y="2108150"/>
              <a:ext cx="109550" cy="64804"/>
            </a:xfrm>
            <a:custGeom>
              <a:avLst/>
              <a:gdLst>
                <a:gd name="T0" fmla="*/ 29 w 30"/>
                <a:gd name="T1" fmla="*/ 9 h 18"/>
                <a:gd name="T2" fmla="*/ 15 w 30"/>
                <a:gd name="T3" fmla="*/ 0 h 18"/>
                <a:gd name="T4" fmla="*/ 0 w 30"/>
                <a:gd name="T5" fmla="*/ 9 h 18"/>
                <a:gd name="T6" fmla="*/ 14 w 30"/>
                <a:gd name="T7" fmla="*/ 18 h 18"/>
                <a:gd name="T8" fmla="*/ 29 w 30"/>
                <a:gd name="T9" fmla="*/ 9 h 18"/>
              </a:gdLst>
              <a:ahLst/>
              <a:cxnLst>
                <a:cxn ang="0">
                  <a:pos x="T0" y="T1"/>
                </a:cxn>
                <a:cxn ang="0">
                  <a:pos x="T2" y="T3"/>
                </a:cxn>
                <a:cxn ang="0">
                  <a:pos x="T4" y="T5"/>
                </a:cxn>
                <a:cxn ang="0">
                  <a:pos x="T6" y="T7"/>
                </a:cxn>
                <a:cxn ang="0">
                  <a:pos x="T8" y="T9"/>
                </a:cxn>
              </a:cxnLst>
              <a:rect l="0" t="0" r="r" b="b"/>
              <a:pathLst>
                <a:path w="30" h="18">
                  <a:moveTo>
                    <a:pt x="29" y="9"/>
                  </a:moveTo>
                  <a:cubicBezTo>
                    <a:pt x="30" y="4"/>
                    <a:pt x="23" y="0"/>
                    <a:pt x="15" y="0"/>
                  </a:cubicBezTo>
                  <a:cubicBezTo>
                    <a:pt x="7" y="0"/>
                    <a:pt x="1" y="4"/>
                    <a:pt x="0" y="9"/>
                  </a:cubicBezTo>
                  <a:cubicBezTo>
                    <a:pt x="0" y="14"/>
                    <a:pt x="6" y="18"/>
                    <a:pt x="14" y="18"/>
                  </a:cubicBezTo>
                  <a:cubicBezTo>
                    <a:pt x="22" y="18"/>
                    <a:pt x="29" y="14"/>
                    <a:pt x="29"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111" name="iṥliḑê"/>
            <p:cNvSpPr/>
            <p:nvPr/>
          </p:nvSpPr>
          <p:spPr bwMode="auto">
            <a:xfrm>
              <a:off x="5244777" y="2188383"/>
              <a:ext cx="109550" cy="69433"/>
            </a:xfrm>
            <a:custGeom>
              <a:avLst/>
              <a:gdLst>
                <a:gd name="T0" fmla="*/ 29 w 30"/>
                <a:gd name="T1" fmla="*/ 9 h 19"/>
                <a:gd name="T2" fmla="*/ 15 w 30"/>
                <a:gd name="T3" fmla="*/ 0 h 19"/>
                <a:gd name="T4" fmla="*/ 0 w 30"/>
                <a:gd name="T5" fmla="*/ 9 h 19"/>
                <a:gd name="T6" fmla="*/ 14 w 30"/>
                <a:gd name="T7" fmla="*/ 19 h 19"/>
                <a:gd name="T8" fmla="*/ 29 w 30"/>
                <a:gd name="T9" fmla="*/ 9 h 19"/>
              </a:gdLst>
              <a:ahLst/>
              <a:cxnLst>
                <a:cxn ang="0">
                  <a:pos x="T0" y="T1"/>
                </a:cxn>
                <a:cxn ang="0">
                  <a:pos x="T2" y="T3"/>
                </a:cxn>
                <a:cxn ang="0">
                  <a:pos x="T4" y="T5"/>
                </a:cxn>
                <a:cxn ang="0">
                  <a:pos x="T6" y="T7"/>
                </a:cxn>
                <a:cxn ang="0">
                  <a:pos x="T8" y="T9"/>
                </a:cxn>
              </a:cxnLst>
              <a:rect l="0" t="0" r="r" b="b"/>
              <a:pathLst>
                <a:path w="30" h="19">
                  <a:moveTo>
                    <a:pt x="29" y="9"/>
                  </a:moveTo>
                  <a:cubicBezTo>
                    <a:pt x="30" y="4"/>
                    <a:pt x="23" y="0"/>
                    <a:pt x="15" y="0"/>
                  </a:cubicBezTo>
                  <a:cubicBezTo>
                    <a:pt x="7" y="0"/>
                    <a:pt x="0" y="4"/>
                    <a:pt x="0" y="9"/>
                  </a:cubicBezTo>
                  <a:cubicBezTo>
                    <a:pt x="0" y="14"/>
                    <a:pt x="6" y="19"/>
                    <a:pt x="14" y="19"/>
                  </a:cubicBezTo>
                  <a:cubicBezTo>
                    <a:pt x="22" y="19"/>
                    <a:pt x="29" y="14"/>
                    <a:pt x="29"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112" name="ïŝļiḍê"/>
            <p:cNvSpPr/>
            <p:nvPr/>
          </p:nvSpPr>
          <p:spPr bwMode="auto">
            <a:xfrm>
              <a:off x="5375927" y="2188383"/>
              <a:ext cx="104920" cy="69433"/>
            </a:xfrm>
            <a:custGeom>
              <a:avLst/>
              <a:gdLst>
                <a:gd name="T0" fmla="*/ 29 w 29"/>
                <a:gd name="T1" fmla="*/ 9 h 19"/>
                <a:gd name="T2" fmla="*/ 15 w 29"/>
                <a:gd name="T3" fmla="*/ 0 h 19"/>
                <a:gd name="T4" fmla="*/ 0 w 29"/>
                <a:gd name="T5" fmla="*/ 9 h 19"/>
                <a:gd name="T6" fmla="*/ 14 w 29"/>
                <a:gd name="T7" fmla="*/ 19 h 19"/>
                <a:gd name="T8" fmla="*/ 29 w 29"/>
                <a:gd name="T9" fmla="*/ 9 h 19"/>
              </a:gdLst>
              <a:ahLst/>
              <a:cxnLst>
                <a:cxn ang="0">
                  <a:pos x="T0" y="T1"/>
                </a:cxn>
                <a:cxn ang="0">
                  <a:pos x="T2" y="T3"/>
                </a:cxn>
                <a:cxn ang="0">
                  <a:pos x="T4" y="T5"/>
                </a:cxn>
                <a:cxn ang="0">
                  <a:pos x="T6" y="T7"/>
                </a:cxn>
                <a:cxn ang="0">
                  <a:pos x="T8" y="T9"/>
                </a:cxn>
              </a:cxnLst>
              <a:rect l="0" t="0" r="r" b="b"/>
              <a:pathLst>
                <a:path w="29" h="19">
                  <a:moveTo>
                    <a:pt x="29" y="9"/>
                  </a:moveTo>
                  <a:cubicBezTo>
                    <a:pt x="29" y="4"/>
                    <a:pt x="23" y="0"/>
                    <a:pt x="15" y="0"/>
                  </a:cubicBezTo>
                  <a:cubicBezTo>
                    <a:pt x="7" y="0"/>
                    <a:pt x="0" y="4"/>
                    <a:pt x="0" y="9"/>
                  </a:cubicBezTo>
                  <a:cubicBezTo>
                    <a:pt x="0" y="14"/>
                    <a:pt x="6" y="19"/>
                    <a:pt x="14" y="19"/>
                  </a:cubicBezTo>
                  <a:cubicBezTo>
                    <a:pt x="22" y="19"/>
                    <a:pt x="29" y="14"/>
                    <a:pt x="29"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113" name="íšḷíḑê"/>
            <p:cNvSpPr/>
            <p:nvPr/>
          </p:nvSpPr>
          <p:spPr bwMode="auto">
            <a:xfrm>
              <a:off x="5237062" y="2271702"/>
              <a:ext cx="109550" cy="69433"/>
            </a:xfrm>
            <a:custGeom>
              <a:avLst/>
              <a:gdLst>
                <a:gd name="T0" fmla="*/ 30 w 30"/>
                <a:gd name="T1" fmla="*/ 9 h 19"/>
                <a:gd name="T2" fmla="*/ 16 w 30"/>
                <a:gd name="T3" fmla="*/ 0 h 19"/>
                <a:gd name="T4" fmla="*/ 0 w 30"/>
                <a:gd name="T5" fmla="*/ 9 h 19"/>
                <a:gd name="T6" fmla="*/ 14 w 30"/>
                <a:gd name="T7" fmla="*/ 19 h 19"/>
                <a:gd name="T8" fmla="*/ 30 w 30"/>
                <a:gd name="T9" fmla="*/ 9 h 19"/>
              </a:gdLst>
              <a:ahLst/>
              <a:cxnLst>
                <a:cxn ang="0">
                  <a:pos x="T0" y="T1"/>
                </a:cxn>
                <a:cxn ang="0">
                  <a:pos x="T2" y="T3"/>
                </a:cxn>
                <a:cxn ang="0">
                  <a:pos x="T4" y="T5"/>
                </a:cxn>
                <a:cxn ang="0">
                  <a:pos x="T6" y="T7"/>
                </a:cxn>
                <a:cxn ang="0">
                  <a:pos x="T8" y="T9"/>
                </a:cxn>
              </a:cxnLst>
              <a:rect l="0" t="0" r="r" b="b"/>
              <a:pathLst>
                <a:path w="30" h="19">
                  <a:moveTo>
                    <a:pt x="30" y="9"/>
                  </a:moveTo>
                  <a:cubicBezTo>
                    <a:pt x="30" y="4"/>
                    <a:pt x="24" y="0"/>
                    <a:pt x="16" y="0"/>
                  </a:cubicBezTo>
                  <a:cubicBezTo>
                    <a:pt x="7" y="0"/>
                    <a:pt x="0" y="4"/>
                    <a:pt x="0" y="9"/>
                  </a:cubicBezTo>
                  <a:cubicBezTo>
                    <a:pt x="0" y="14"/>
                    <a:pt x="6" y="19"/>
                    <a:pt x="14" y="19"/>
                  </a:cubicBezTo>
                  <a:cubicBezTo>
                    <a:pt x="22" y="19"/>
                    <a:pt x="29" y="14"/>
                    <a:pt x="30"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114" name="îṣlíḍe"/>
            <p:cNvSpPr/>
            <p:nvPr/>
          </p:nvSpPr>
          <p:spPr bwMode="auto">
            <a:xfrm>
              <a:off x="5499363" y="2271702"/>
              <a:ext cx="109550" cy="69433"/>
            </a:xfrm>
            <a:custGeom>
              <a:avLst/>
              <a:gdLst>
                <a:gd name="T0" fmla="*/ 30 w 30"/>
                <a:gd name="T1" fmla="*/ 9 h 19"/>
                <a:gd name="T2" fmla="*/ 16 w 30"/>
                <a:gd name="T3" fmla="*/ 0 h 19"/>
                <a:gd name="T4" fmla="*/ 1 w 30"/>
                <a:gd name="T5" fmla="*/ 9 h 19"/>
                <a:gd name="T6" fmla="*/ 15 w 30"/>
                <a:gd name="T7" fmla="*/ 19 h 19"/>
                <a:gd name="T8" fmla="*/ 30 w 30"/>
                <a:gd name="T9" fmla="*/ 9 h 19"/>
              </a:gdLst>
              <a:ahLst/>
              <a:cxnLst>
                <a:cxn ang="0">
                  <a:pos x="T0" y="T1"/>
                </a:cxn>
                <a:cxn ang="0">
                  <a:pos x="T2" y="T3"/>
                </a:cxn>
                <a:cxn ang="0">
                  <a:pos x="T4" y="T5"/>
                </a:cxn>
                <a:cxn ang="0">
                  <a:pos x="T6" y="T7"/>
                </a:cxn>
                <a:cxn ang="0">
                  <a:pos x="T8" y="T9"/>
                </a:cxn>
              </a:cxnLst>
              <a:rect l="0" t="0" r="r" b="b"/>
              <a:pathLst>
                <a:path w="30" h="19">
                  <a:moveTo>
                    <a:pt x="30" y="9"/>
                  </a:moveTo>
                  <a:cubicBezTo>
                    <a:pt x="30" y="4"/>
                    <a:pt x="24" y="0"/>
                    <a:pt x="16" y="0"/>
                  </a:cubicBezTo>
                  <a:cubicBezTo>
                    <a:pt x="8" y="0"/>
                    <a:pt x="1" y="4"/>
                    <a:pt x="1" y="9"/>
                  </a:cubicBezTo>
                  <a:cubicBezTo>
                    <a:pt x="0" y="14"/>
                    <a:pt x="7" y="19"/>
                    <a:pt x="15" y="19"/>
                  </a:cubicBezTo>
                  <a:cubicBezTo>
                    <a:pt x="23" y="19"/>
                    <a:pt x="30" y="14"/>
                    <a:pt x="30"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115" name="iSḻiďe"/>
            <p:cNvSpPr/>
            <p:nvPr/>
          </p:nvSpPr>
          <p:spPr bwMode="auto">
            <a:xfrm>
              <a:off x="5635142" y="2271702"/>
              <a:ext cx="109550" cy="69433"/>
            </a:xfrm>
            <a:custGeom>
              <a:avLst/>
              <a:gdLst>
                <a:gd name="T0" fmla="*/ 29 w 30"/>
                <a:gd name="T1" fmla="*/ 9 h 19"/>
                <a:gd name="T2" fmla="*/ 15 w 30"/>
                <a:gd name="T3" fmla="*/ 0 h 19"/>
                <a:gd name="T4" fmla="*/ 0 w 30"/>
                <a:gd name="T5" fmla="*/ 9 h 19"/>
                <a:gd name="T6" fmla="*/ 14 w 30"/>
                <a:gd name="T7" fmla="*/ 19 h 19"/>
                <a:gd name="T8" fmla="*/ 29 w 30"/>
                <a:gd name="T9" fmla="*/ 9 h 19"/>
              </a:gdLst>
              <a:ahLst/>
              <a:cxnLst>
                <a:cxn ang="0">
                  <a:pos x="T0" y="T1"/>
                </a:cxn>
                <a:cxn ang="0">
                  <a:pos x="T2" y="T3"/>
                </a:cxn>
                <a:cxn ang="0">
                  <a:pos x="T4" y="T5"/>
                </a:cxn>
                <a:cxn ang="0">
                  <a:pos x="T6" y="T7"/>
                </a:cxn>
                <a:cxn ang="0">
                  <a:pos x="T8" y="T9"/>
                </a:cxn>
              </a:cxnLst>
              <a:rect l="0" t="0" r="r" b="b"/>
              <a:pathLst>
                <a:path w="30" h="19">
                  <a:moveTo>
                    <a:pt x="29" y="9"/>
                  </a:moveTo>
                  <a:cubicBezTo>
                    <a:pt x="30" y="4"/>
                    <a:pt x="23" y="0"/>
                    <a:pt x="15" y="0"/>
                  </a:cubicBezTo>
                  <a:cubicBezTo>
                    <a:pt x="7" y="0"/>
                    <a:pt x="0" y="4"/>
                    <a:pt x="0" y="9"/>
                  </a:cubicBezTo>
                  <a:cubicBezTo>
                    <a:pt x="0" y="14"/>
                    <a:pt x="6" y="19"/>
                    <a:pt x="14" y="19"/>
                  </a:cubicBezTo>
                  <a:cubicBezTo>
                    <a:pt x="23" y="19"/>
                    <a:pt x="29" y="14"/>
                    <a:pt x="29"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116" name="ïṡḻîdè"/>
            <p:cNvSpPr/>
            <p:nvPr/>
          </p:nvSpPr>
          <p:spPr bwMode="auto">
            <a:xfrm>
              <a:off x="5766293" y="2271702"/>
              <a:ext cx="109550" cy="69433"/>
            </a:xfrm>
            <a:prstGeom prst="ellipse">
              <a:avLst/>
            </a:pr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117" name="íSļïḋe"/>
            <p:cNvSpPr/>
            <p:nvPr/>
          </p:nvSpPr>
          <p:spPr bwMode="auto">
            <a:xfrm>
              <a:off x="5897443" y="2271702"/>
              <a:ext cx="109550" cy="69433"/>
            </a:xfrm>
            <a:custGeom>
              <a:avLst/>
              <a:gdLst>
                <a:gd name="T0" fmla="*/ 30 w 30"/>
                <a:gd name="T1" fmla="*/ 9 h 19"/>
                <a:gd name="T2" fmla="*/ 15 w 30"/>
                <a:gd name="T3" fmla="*/ 0 h 19"/>
                <a:gd name="T4" fmla="*/ 0 w 30"/>
                <a:gd name="T5" fmla="*/ 9 h 19"/>
                <a:gd name="T6" fmla="*/ 15 w 30"/>
                <a:gd name="T7" fmla="*/ 19 h 19"/>
                <a:gd name="T8" fmla="*/ 30 w 30"/>
                <a:gd name="T9" fmla="*/ 9 h 19"/>
              </a:gdLst>
              <a:ahLst/>
              <a:cxnLst>
                <a:cxn ang="0">
                  <a:pos x="T0" y="T1"/>
                </a:cxn>
                <a:cxn ang="0">
                  <a:pos x="T2" y="T3"/>
                </a:cxn>
                <a:cxn ang="0">
                  <a:pos x="T4" y="T5"/>
                </a:cxn>
                <a:cxn ang="0">
                  <a:pos x="T6" y="T7"/>
                </a:cxn>
                <a:cxn ang="0">
                  <a:pos x="T8" y="T9"/>
                </a:cxn>
              </a:cxnLst>
              <a:rect l="0" t="0" r="r" b="b"/>
              <a:pathLst>
                <a:path w="30" h="19">
                  <a:moveTo>
                    <a:pt x="30" y="9"/>
                  </a:moveTo>
                  <a:cubicBezTo>
                    <a:pt x="30" y="4"/>
                    <a:pt x="23" y="0"/>
                    <a:pt x="15" y="0"/>
                  </a:cubicBezTo>
                  <a:cubicBezTo>
                    <a:pt x="7" y="0"/>
                    <a:pt x="0" y="4"/>
                    <a:pt x="0" y="9"/>
                  </a:cubicBezTo>
                  <a:cubicBezTo>
                    <a:pt x="0" y="14"/>
                    <a:pt x="7" y="19"/>
                    <a:pt x="15" y="19"/>
                  </a:cubicBezTo>
                  <a:cubicBezTo>
                    <a:pt x="24" y="19"/>
                    <a:pt x="30" y="14"/>
                    <a:pt x="30"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118" name="íŝlîḓe"/>
            <p:cNvSpPr/>
            <p:nvPr/>
          </p:nvSpPr>
          <p:spPr bwMode="auto">
            <a:xfrm>
              <a:off x="6033223" y="2271702"/>
              <a:ext cx="104920" cy="69433"/>
            </a:xfrm>
            <a:custGeom>
              <a:avLst/>
              <a:gdLst>
                <a:gd name="T0" fmla="*/ 29 w 29"/>
                <a:gd name="T1" fmla="*/ 9 h 19"/>
                <a:gd name="T2" fmla="*/ 14 w 29"/>
                <a:gd name="T3" fmla="*/ 0 h 19"/>
                <a:gd name="T4" fmla="*/ 0 w 29"/>
                <a:gd name="T5" fmla="*/ 9 h 19"/>
                <a:gd name="T6" fmla="*/ 15 w 29"/>
                <a:gd name="T7" fmla="*/ 19 h 19"/>
                <a:gd name="T8" fmla="*/ 29 w 29"/>
                <a:gd name="T9" fmla="*/ 9 h 19"/>
              </a:gdLst>
              <a:ahLst/>
              <a:cxnLst>
                <a:cxn ang="0">
                  <a:pos x="T0" y="T1"/>
                </a:cxn>
                <a:cxn ang="0">
                  <a:pos x="T2" y="T3"/>
                </a:cxn>
                <a:cxn ang="0">
                  <a:pos x="T4" y="T5"/>
                </a:cxn>
                <a:cxn ang="0">
                  <a:pos x="T6" y="T7"/>
                </a:cxn>
                <a:cxn ang="0">
                  <a:pos x="T8" y="T9"/>
                </a:cxn>
              </a:cxnLst>
              <a:rect l="0" t="0" r="r" b="b"/>
              <a:pathLst>
                <a:path w="29" h="19">
                  <a:moveTo>
                    <a:pt x="29" y="9"/>
                  </a:moveTo>
                  <a:cubicBezTo>
                    <a:pt x="29" y="4"/>
                    <a:pt x="22" y="0"/>
                    <a:pt x="14" y="0"/>
                  </a:cubicBezTo>
                  <a:cubicBezTo>
                    <a:pt x="6" y="0"/>
                    <a:pt x="0" y="4"/>
                    <a:pt x="0" y="9"/>
                  </a:cubicBezTo>
                  <a:cubicBezTo>
                    <a:pt x="0" y="14"/>
                    <a:pt x="7" y="19"/>
                    <a:pt x="15" y="19"/>
                  </a:cubicBezTo>
                  <a:cubicBezTo>
                    <a:pt x="23" y="19"/>
                    <a:pt x="29" y="14"/>
                    <a:pt x="29"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119" name="ïṣlîḍe"/>
            <p:cNvSpPr/>
            <p:nvPr/>
          </p:nvSpPr>
          <p:spPr bwMode="auto">
            <a:xfrm>
              <a:off x="6164374" y="2271702"/>
              <a:ext cx="109550" cy="69433"/>
            </a:xfrm>
            <a:custGeom>
              <a:avLst/>
              <a:gdLst>
                <a:gd name="T0" fmla="*/ 30 w 30"/>
                <a:gd name="T1" fmla="*/ 9 h 19"/>
                <a:gd name="T2" fmla="*/ 14 w 30"/>
                <a:gd name="T3" fmla="*/ 0 h 19"/>
                <a:gd name="T4" fmla="*/ 0 w 30"/>
                <a:gd name="T5" fmla="*/ 9 h 19"/>
                <a:gd name="T6" fmla="*/ 15 w 30"/>
                <a:gd name="T7" fmla="*/ 19 h 19"/>
                <a:gd name="T8" fmla="*/ 30 w 30"/>
                <a:gd name="T9" fmla="*/ 9 h 19"/>
              </a:gdLst>
              <a:ahLst/>
              <a:cxnLst>
                <a:cxn ang="0">
                  <a:pos x="T0" y="T1"/>
                </a:cxn>
                <a:cxn ang="0">
                  <a:pos x="T2" y="T3"/>
                </a:cxn>
                <a:cxn ang="0">
                  <a:pos x="T4" y="T5"/>
                </a:cxn>
                <a:cxn ang="0">
                  <a:pos x="T6" y="T7"/>
                </a:cxn>
                <a:cxn ang="0">
                  <a:pos x="T8" y="T9"/>
                </a:cxn>
              </a:cxnLst>
              <a:rect l="0" t="0" r="r" b="b"/>
              <a:pathLst>
                <a:path w="30" h="19">
                  <a:moveTo>
                    <a:pt x="30" y="9"/>
                  </a:moveTo>
                  <a:cubicBezTo>
                    <a:pt x="29" y="4"/>
                    <a:pt x="22" y="0"/>
                    <a:pt x="14" y="0"/>
                  </a:cubicBezTo>
                  <a:cubicBezTo>
                    <a:pt x="6" y="0"/>
                    <a:pt x="0" y="4"/>
                    <a:pt x="0" y="9"/>
                  </a:cubicBezTo>
                  <a:cubicBezTo>
                    <a:pt x="0" y="14"/>
                    <a:pt x="7" y="19"/>
                    <a:pt x="15" y="19"/>
                  </a:cubicBezTo>
                  <a:cubicBezTo>
                    <a:pt x="23" y="19"/>
                    <a:pt x="30" y="14"/>
                    <a:pt x="30"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120" name="ïṣ1iďè"/>
            <p:cNvSpPr/>
            <p:nvPr/>
          </p:nvSpPr>
          <p:spPr bwMode="auto">
            <a:xfrm>
              <a:off x="5360498" y="2356565"/>
              <a:ext cx="114178" cy="69433"/>
            </a:xfrm>
            <a:custGeom>
              <a:avLst/>
              <a:gdLst>
                <a:gd name="T0" fmla="*/ 31 w 31"/>
                <a:gd name="T1" fmla="*/ 9 h 19"/>
                <a:gd name="T2" fmla="*/ 16 w 31"/>
                <a:gd name="T3" fmla="*/ 0 h 19"/>
                <a:gd name="T4" fmla="*/ 1 w 31"/>
                <a:gd name="T5" fmla="*/ 9 h 19"/>
                <a:gd name="T6" fmla="*/ 15 w 31"/>
                <a:gd name="T7" fmla="*/ 19 h 19"/>
                <a:gd name="T8" fmla="*/ 31 w 31"/>
                <a:gd name="T9" fmla="*/ 9 h 19"/>
              </a:gdLst>
              <a:ahLst/>
              <a:cxnLst>
                <a:cxn ang="0">
                  <a:pos x="T0" y="T1"/>
                </a:cxn>
                <a:cxn ang="0">
                  <a:pos x="T2" y="T3"/>
                </a:cxn>
                <a:cxn ang="0">
                  <a:pos x="T4" y="T5"/>
                </a:cxn>
                <a:cxn ang="0">
                  <a:pos x="T6" y="T7"/>
                </a:cxn>
                <a:cxn ang="0">
                  <a:pos x="T8" y="T9"/>
                </a:cxn>
              </a:cxnLst>
              <a:rect l="0" t="0" r="r" b="b"/>
              <a:pathLst>
                <a:path w="31" h="19">
                  <a:moveTo>
                    <a:pt x="31" y="9"/>
                  </a:moveTo>
                  <a:cubicBezTo>
                    <a:pt x="31" y="4"/>
                    <a:pt x="25" y="0"/>
                    <a:pt x="16" y="0"/>
                  </a:cubicBezTo>
                  <a:cubicBezTo>
                    <a:pt x="8" y="0"/>
                    <a:pt x="1" y="4"/>
                    <a:pt x="1" y="9"/>
                  </a:cubicBezTo>
                  <a:cubicBezTo>
                    <a:pt x="0" y="15"/>
                    <a:pt x="7" y="19"/>
                    <a:pt x="15" y="19"/>
                  </a:cubicBezTo>
                  <a:cubicBezTo>
                    <a:pt x="23" y="19"/>
                    <a:pt x="30" y="15"/>
                    <a:pt x="31"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121" name="ïšḷíḋe"/>
            <p:cNvSpPr/>
            <p:nvPr/>
          </p:nvSpPr>
          <p:spPr bwMode="auto">
            <a:xfrm>
              <a:off x="5496277" y="2356565"/>
              <a:ext cx="112636" cy="69433"/>
            </a:xfrm>
            <a:custGeom>
              <a:avLst/>
              <a:gdLst>
                <a:gd name="T0" fmla="*/ 30 w 31"/>
                <a:gd name="T1" fmla="*/ 9 h 19"/>
                <a:gd name="T2" fmla="*/ 16 w 31"/>
                <a:gd name="T3" fmla="*/ 0 h 19"/>
                <a:gd name="T4" fmla="*/ 0 w 31"/>
                <a:gd name="T5" fmla="*/ 9 h 19"/>
                <a:gd name="T6" fmla="*/ 15 w 31"/>
                <a:gd name="T7" fmla="*/ 19 h 19"/>
                <a:gd name="T8" fmla="*/ 30 w 31"/>
                <a:gd name="T9" fmla="*/ 9 h 19"/>
              </a:gdLst>
              <a:ahLst/>
              <a:cxnLst>
                <a:cxn ang="0">
                  <a:pos x="T0" y="T1"/>
                </a:cxn>
                <a:cxn ang="0">
                  <a:pos x="T2" y="T3"/>
                </a:cxn>
                <a:cxn ang="0">
                  <a:pos x="T4" y="T5"/>
                </a:cxn>
                <a:cxn ang="0">
                  <a:pos x="T6" y="T7"/>
                </a:cxn>
                <a:cxn ang="0">
                  <a:pos x="T8" y="T9"/>
                </a:cxn>
              </a:cxnLst>
              <a:rect l="0" t="0" r="r" b="b"/>
              <a:pathLst>
                <a:path w="31" h="19">
                  <a:moveTo>
                    <a:pt x="30" y="9"/>
                  </a:moveTo>
                  <a:cubicBezTo>
                    <a:pt x="31" y="4"/>
                    <a:pt x="24" y="0"/>
                    <a:pt x="16" y="0"/>
                  </a:cubicBezTo>
                  <a:cubicBezTo>
                    <a:pt x="8" y="0"/>
                    <a:pt x="1" y="4"/>
                    <a:pt x="0" y="9"/>
                  </a:cubicBezTo>
                  <a:cubicBezTo>
                    <a:pt x="0" y="15"/>
                    <a:pt x="7" y="19"/>
                    <a:pt x="15" y="19"/>
                  </a:cubicBezTo>
                  <a:cubicBezTo>
                    <a:pt x="23" y="19"/>
                    <a:pt x="30" y="15"/>
                    <a:pt x="30"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122" name="ïṧḷíḋé"/>
            <p:cNvSpPr/>
            <p:nvPr/>
          </p:nvSpPr>
          <p:spPr bwMode="auto">
            <a:xfrm>
              <a:off x="5630514" y="2356565"/>
              <a:ext cx="109550" cy="69433"/>
            </a:xfrm>
            <a:custGeom>
              <a:avLst/>
              <a:gdLst>
                <a:gd name="T0" fmla="*/ 30 w 30"/>
                <a:gd name="T1" fmla="*/ 9 h 19"/>
                <a:gd name="T2" fmla="*/ 15 w 30"/>
                <a:gd name="T3" fmla="*/ 0 h 19"/>
                <a:gd name="T4" fmla="*/ 0 w 30"/>
                <a:gd name="T5" fmla="*/ 9 h 19"/>
                <a:gd name="T6" fmla="*/ 15 w 30"/>
                <a:gd name="T7" fmla="*/ 19 h 19"/>
                <a:gd name="T8" fmla="*/ 30 w 30"/>
                <a:gd name="T9" fmla="*/ 9 h 19"/>
              </a:gdLst>
              <a:ahLst/>
              <a:cxnLst>
                <a:cxn ang="0">
                  <a:pos x="T0" y="T1"/>
                </a:cxn>
                <a:cxn ang="0">
                  <a:pos x="T2" y="T3"/>
                </a:cxn>
                <a:cxn ang="0">
                  <a:pos x="T4" y="T5"/>
                </a:cxn>
                <a:cxn ang="0">
                  <a:pos x="T6" y="T7"/>
                </a:cxn>
                <a:cxn ang="0">
                  <a:pos x="T8" y="T9"/>
                </a:cxn>
              </a:cxnLst>
              <a:rect l="0" t="0" r="r" b="b"/>
              <a:pathLst>
                <a:path w="30" h="19">
                  <a:moveTo>
                    <a:pt x="30" y="9"/>
                  </a:moveTo>
                  <a:cubicBezTo>
                    <a:pt x="30" y="4"/>
                    <a:pt x="24" y="0"/>
                    <a:pt x="15" y="0"/>
                  </a:cubicBezTo>
                  <a:cubicBezTo>
                    <a:pt x="7" y="0"/>
                    <a:pt x="0" y="4"/>
                    <a:pt x="0" y="9"/>
                  </a:cubicBezTo>
                  <a:cubicBezTo>
                    <a:pt x="0" y="15"/>
                    <a:pt x="7" y="19"/>
                    <a:pt x="15" y="19"/>
                  </a:cubicBezTo>
                  <a:cubicBezTo>
                    <a:pt x="23" y="19"/>
                    <a:pt x="30" y="15"/>
                    <a:pt x="30"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123" name="íṣľíďé"/>
            <p:cNvSpPr/>
            <p:nvPr/>
          </p:nvSpPr>
          <p:spPr bwMode="auto">
            <a:xfrm>
              <a:off x="5766293" y="2356565"/>
              <a:ext cx="109550" cy="69433"/>
            </a:xfrm>
            <a:prstGeom prst="ellipse">
              <a:avLst/>
            </a:pr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124" name="ïṥlïḍè"/>
            <p:cNvSpPr/>
            <p:nvPr/>
          </p:nvSpPr>
          <p:spPr bwMode="auto">
            <a:xfrm>
              <a:off x="5900529" y="2356565"/>
              <a:ext cx="109550" cy="69433"/>
            </a:xfrm>
            <a:custGeom>
              <a:avLst/>
              <a:gdLst>
                <a:gd name="T0" fmla="*/ 30 w 30"/>
                <a:gd name="T1" fmla="*/ 9 h 19"/>
                <a:gd name="T2" fmla="*/ 14 w 30"/>
                <a:gd name="T3" fmla="*/ 0 h 19"/>
                <a:gd name="T4" fmla="*/ 0 w 30"/>
                <a:gd name="T5" fmla="*/ 9 h 19"/>
                <a:gd name="T6" fmla="*/ 15 w 30"/>
                <a:gd name="T7" fmla="*/ 19 h 19"/>
                <a:gd name="T8" fmla="*/ 30 w 30"/>
                <a:gd name="T9" fmla="*/ 9 h 19"/>
              </a:gdLst>
              <a:ahLst/>
              <a:cxnLst>
                <a:cxn ang="0">
                  <a:pos x="T0" y="T1"/>
                </a:cxn>
                <a:cxn ang="0">
                  <a:pos x="T2" y="T3"/>
                </a:cxn>
                <a:cxn ang="0">
                  <a:pos x="T4" y="T5"/>
                </a:cxn>
                <a:cxn ang="0">
                  <a:pos x="T6" y="T7"/>
                </a:cxn>
                <a:cxn ang="0">
                  <a:pos x="T8" y="T9"/>
                </a:cxn>
              </a:cxnLst>
              <a:rect l="0" t="0" r="r" b="b"/>
              <a:pathLst>
                <a:path w="30" h="19">
                  <a:moveTo>
                    <a:pt x="30" y="9"/>
                  </a:moveTo>
                  <a:cubicBezTo>
                    <a:pt x="29" y="4"/>
                    <a:pt x="23" y="0"/>
                    <a:pt x="14" y="0"/>
                  </a:cubicBezTo>
                  <a:cubicBezTo>
                    <a:pt x="6" y="0"/>
                    <a:pt x="0" y="4"/>
                    <a:pt x="0" y="9"/>
                  </a:cubicBezTo>
                  <a:cubicBezTo>
                    <a:pt x="0" y="15"/>
                    <a:pt x="7" y="19"/>
                    <a:pt x="15" y="19"/>
                  </a:cubicBezTo>
                  <a:cubicBezTo>
                    <a:pt x="23" y="19"/>
                    <a:pt x="30" y="15"/>
                    <a:pt x="30"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125" name="ï$ḻîḓé"/>
            <p:cNvSpPr/>
            <p:nvPr/>
          </p:nvSpPr>
          <p:spPr bwMode="auto">
            <a:xfrm>
              <a:off x="6033223" y="2356565"/>
              <a:ext cx="112636" cy="69433"/>
            </a:xfrm>
            <a:custGeom>
              <a:avLst/>
              <a:gdLst>
                <a:gd name="T0" fmla="*/ 30 w 31"/>
                <a:gd name="T1" fmla="*/ 9 h 19"/>
                <a:gd name="T2" fmla="*/ 15 w 31"/>
                <a:gd name="T3" fmla="*/ 0 h 19"/>
                <a:gd name="T4" fmla="*/ 0 w 31"/>
                <a:gd name="T5" fmla="*/ 9 h 19"/>
                <a:gd name="T6" fmla="*/ 16 w 31"/>
                <a:gd name="T7" fmla="*/ 19 h 19"/>
                <a:gd name="T8" fmla="*/ 30 w 31"/>
                <a:gd name="T9" fmla="*/ 9 h 19"/>
              </a:gdLst>
              <a:ahLst/>
              <a:cxnLst>
                <a:cxn ang="0">
                  <a:pos x="T0" y="T1"/>
                </a:cxn>
                <a:cxn ang="0">
                  <a:pos x="T2" y="T3"/>
                </a:cxn>
                <a:cxn ang="0">
                  <a:pos x="T4" y="T5"/>
                </a:cxn>
                <a:cxn ang="0">
                  <a:pos x="T6" y="T7"/>
                </a:cxn>
                <a:cxn ang="0">
                  <a:pos x="T8" y="T9"/>
                </a:cxn>
              </a:cxnLst>
              <a:rect l="0" t="0" r="r" b="b"/>
              <a:pathLst>
                <a:path w="31" h="19">
                  <a:moveTo>
                    <a:pt x="30" y="9"/>
                  </a:moveTo>
                  <a:cubicBezTo>
                    <a:pt x="30" y="4"/>
                    <a:pt x="23" y="0"/>
                    <a:pt x="15" y="0"/>
                  </a:cubicBezTo>
                  <a:cubicBezTo>
                    <a:pt x="7" y="0"/>
                    <a:pt x="0" y="4"/>
                    <a:pt x="0" y="9"/>
                  </a:cubicBezTo>
                  <a:cubicBezTo>
                    <a:pt x="1" y="15"/>
                    <a:pt x="7" y="19"/>
                    <a:pt x="16" y="19"/>
                  </a:cubicBezTo>
                  <a:cubicBezTo>
                    <a:pt x="24" y="19"/>
                    <a:pt x="31" y="15"/>
                    <a:pt x="30"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126" name="iS1idè"/>
            <p:cNvSpPr/>
            <p:nvPr/>
          </p:nvSpPr>
          <p:spPr bwMode="auto">
            <a:xfrm>
              <a:off x="6167459" y="2356565"/>
              <a:ext cx="109550" cy="69433"/>
            </a:xfrm>
            <a:custGeom>
              <a:avLst/>
              <a:gdLst>
                <a:gd name="T0" fmla="*/ 30 w 30"/>
                <a:gd name="T1" fmla="*/ 9 h 19"/>
                <a:gd name="T2" fmla="*/ 15 w 30"/>
                <a:gd name="T3" fmla="*/ 0 h 19"/>
                <a:gd name="T4" fmla="*/ 0 w 30"/>
                <a:gd name="T5" fmla="*/ 9 h 19"/>
                <a:gd name="T6" fmla="*/ 16 w 30"/>
                <a:gd name="T7" fmla="*/ 19 h 19"/>
                <a:gd name="T8" fmla="*/ 30 w 30"/>
                <a:gd name="T9" fmla="*/ 9 h 19"/>
              </a:gdLst>
              <a:ahLst/>
              <a:cxnLst>
                <a:cxn ang="0">
                  <a:pos x="T0" y="T1"/>
                </a:cxn>
                <a:cxn ang="0">
                  <a:pos x="T2" y="T3"/>
                </a:cxn>
                <a:cxn ang="0">
                  <a:pos x="T4" y="T5"/>
                </a:cxn>
                <a:cxn ang="0">
                  <a:pos x="T6" y="T7"/>
                </a:cxn>
                <a:cxn ang="0">
                  <a:pos x="T8" y="T9"/>
                </a:cxn>
              </a:cxnLst>
              <a:rect l="0" t="0" r="r" b="b"/>
              <a:pathLst>
                <a:path w="30" h="19">
                  <a:moveTo>
                    <a:pt x="30" y="9"/>
                  </a:moveTo>
                  <a:cubicBezTo>
                    <a:pt x="30" y="4"/>
                    <a:pt x="23" y="0"/>
                    <a:pt x="15" y="0"/>
                  </a:cubicBezTo>
                  <a:cubicBezTo>
                    <a:pt x="6" y="0"/>
                    <a:pt x="0" y="4"/>
                    <a:pt x="0" y="9"/>
                  </a:cubicBezTo>
                  <a:cubicBezTo>
                    <a:pt x="0" y="15"/>
                    <a:pt x="7" y="19"/>
                    <a:pt x="16" y="19"/>
                  </a:cubicBezTo>
                  <a:cubicBezTo>
                    <a:pt x="24" y="19"/>
                    <a:pt x="30" y="15"/>
                    <a:pt x="30"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127" name="ísľíḑe"/>
            <p:cNvSpPr/>
            <p:nvPr/>
          </p:nvSpPr>
          <p:spPr bwMode="auto">
            <a:xfrm>
              <a:off x="5218547" y="2439884"/>
              <a:ext cx="117264" cy="74061"/>
            </a:xfrm>
            <a:custGeom>
              <a:avLst/>
              <a:gdLst>
                <a:gd name="T0" fmla="*/ 31 w 32"/>
                <a:gd name="T1" fmla="*/ 10 h 20"/>
                <a:gd name="T2" fmla="*/ 17 w 32"/>
                <a:gd name="T3" fmla="*/ 0 h 20"/>
                <a:gd name="T4" fmla="*/ 1 w 32"/>
                <a:gd name="T5" fmla="*/ 10 h 20"/>
                <a:gd name="T6" fmla="*/ 15 w 32"/>
                <a:gd name="T7" fmla="*/ 20 h 20"/>
                <a:gd name="T8" fmla="*/ 31 w 32"/>
                <a:gd name="T9" fmla="*/ 10 h 20"/>
              </a:gdLst>
              <a:ahLst/>
              <a:cxnLst>
                <a:cxn ang="0">
                  <a:pos x="T0" y="T1"/>
                </a:cxn>
                <a:cxn ang="0">
                  <a:pos x="T2" y="T3"/>
                </a:cxn>
                <a:cxn ang="0">
                  <a:pos x="T4" y="T5"/>
                </a:cxn>
                <a:cxn ang="0">
                  <a:pos x="T6" y="T7"/>
                </a:cxn>
                <a:cxn ang="0">
                  <a:pos x="T8" y="T9"/>
                </a:cxn>
              </a:cxnLst>
              <a:rect l="0" t="0" r="r" b="b"/>
              <a:pathLst>
                <a:path w="32" h="20">
                  <a:moveTo>
                    <a:pt x="31" y="10"/>
                  </a:moveTo>
                  <a:cubicBezTo>
                    <a:pt x="32" y="5"/>
                    <a:pt x="25" y="0"/>
                    <a:pt x="17" y="0"/>
                  </a:cubicBezTo>
                  <a:cubicBezTo>
                    <a:pt x="9" y="0"/>
                    <a:pt x="1" y="5"/>
                    <a:pt x="1" y="10"/>
                  </a:cubicBezTo>
                  <a:cubicBezTo>
                    <a:pt x="0" y="16"/>
                    <a:pt x="7" y="20"/>
                    <a:pt x="15" y="20"/>
                  </a:cubicBezTo>
                  <a:cubicBezTo>
                    <a:pt x="24" y="20"/>
                    <a:pt x="31" y="16"/>
                    <a:pt x="31" y="10"/>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128" name="íṡľîḋê"/>
            <p:cNvSpPr/>
            <p:nvPr/>
          </p:nvSpPr>
          <p:spPr bwMode="auto">
            <a:xfrm>
              <a:off x="5357412" y="2439884"/>
              <a:ext cx="112636" cy="74061"/>
            </a:xfrm>
            <a:custGeom>
              <a:avLst/>
              <a:gdLst>
                <a:gd name="T0" fmla="*/ 30 w 31"/>
                <a:gd name="T1" fmla="*/ 10 h 20"/>
                <a:gd name="T2" fmla="*/ 16 w 31"/>
                <a:gd name="T3" fmla="*/ 0 h 20"/>
                <a:gd name="T4" fmla="*/ 0 w 31"/>
                <a:gd name="T5" fmla="*/ 10 h 20"/>
                <a:gd name="T6" fmla="*/ 15 w 31"/>
                <a:gd name="T7" fmla="*/ 20 h 20"/>
                <a:gd name="T8" fmla="*/ 30 w 31"/>
                <a:gd name="T9" fmla="*/ 10 h 20"/>
              </a:gdLst>
              <a:ahLst/>
              <a:cxnLst>
                <a:cxn ang="0">
                  <a:pos x="T0" y="T1"/>
                </a:cxn>
                <a:cxn ang="0">
                  <a:pos x="T2" y="T3"/>
                </a:cxn>
                <a:cxn ang="0">
                  <a:pos x="T4" y="T5"/>
                </a:cxn>
                <a:cxn ang="0">
                  <a:pos x="T6" y="T7"/>
                </a:cxn>
                <a:cxn ang="0">
                  <a:pos x="T8" y="T9"/>
                </a:cxn>
              </a:cxnLst>
              <a:rect l="0" t="0" r="r" b="b"/>
              <a:pathLst>
                <a:path w="31" h="20">
                  <a:moveTo>
                    <a:pt x="30" y="10"/>
                  </a:moveTo>
                  <a:cubicBezTo>
                    <a:pt x="31" y="5"/>
                    <a:pt x="24" y="0"/>
                    <a:pt x="16" y="0"/>
                  </a:cubicBezTo>
                  <a:cubicBezTo>
                    <a:pt x="8" y="0"/>
                    <a:pt x="0" y="5"/>
                    <a:pt x="0" y="10"/>
                  </a:cubicBezTo>
                  <a:cubicBezTo>
                    <a:pt x="0" y="16"/>
                    <a:pt x="6" y="20"/>
                    <a:pt x="15" y="20"/>
                  </a:cubicBezTo>
                  <a:cubicBezTo>
                    <a:pt x="23" y="20"/>
                    <a:pt x="30" y="16"/>
                    <a:pt x="30" y="10"/>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129" name="ïṥļíḍè"/>
            <p:cNvSpPr/>
            <p:nvPr/>
          </p:nvSpPr>
          <p:spPr bwMode="auto">
            <a:xfrm>
              <a:off x="5493191" y="2439884"/>
              <a:ext cx="112636" cy="74061"/>
            </a:xfrm>
            <a:custGeom>
              <a:avLst/>
              <a:gdLst>
                <a:gd name="T0" fmla="*/ 31 w 31"/>
                <a:gd name="T1" fmla="*/ 10 h 20"/>
                <a:gd name="T2" fmla="*/ 16 w 31"/>
                <a:gd name="T3" fmla="*/ 0 h 20"/>
                <a:gd name="T4" fmla="*/ 0 w 31"/>
                <a:gd name="T5" fmla="*/ 10 h 20"/>
                <a:gd name="T6" fmla="*/ 15 w 31"/>
                <a:gd name="T7" fmla="*/ 20 h 20"/>
                <a:gd name="T8" fmla="*/ 31 w 31"/>
                <a:gd name="T9" fmla="*/ 10 h 20"/>
              </a:gdLst>
              <a:ahLst/>
              <a:cxnLst>
                <a:cxn ang="0">
                  <a:pos x="T0" y="T1"/>
                </a:cxn>
                <a:cxn ang="0">
                  <a:pos x="T2" y="T3"/>
                </a:cxn>
                <a:cxn ang="0">
                  <a:pos x="T4" y="T5"/>
                </a:cxn>
                <a:cxn ang="0">
                  <a:pos x="T6" y="T7"/>
                </a:cxn>
                <a:cxn ang="0">
                  <a:pos x="T8" y="T9"/>
                </a:cxn>
              </a:cxnLst>
              <a:rect l="0" t="0" r="r" b="b"/>
              <a:pathLst>
                <a:path w="31" h="20">
                  <a:moveTo>
                    <a:pt x="31" y="10"/>
                  </a:moveTo>
                  <a:cubicBezTo>
                    <a:pt x="31" y="5"/>
                    <a:pt x="24" y="0"/>
                    <a:pt x="16" y="0"/>
                  </a:cubicBezTo>
                  <a:cubicBezTo>
                    <a:pt x="8" y="0"/>
                    <a:pt x="1" y="5"/>
                    <a:pt x="0" y="10"/>
                  </a:cubicBezTo>
                  <a:cubicBezTo>
                    <a:pt x="0" y="16"/>
                    <a:pt x="7" y="20"/>
                    <a:pt x="15" y="20"/>
                  </a:cubicBezTo>
                  <a:cubicBezTo>
                    <a:pt x="24" y="20"/>
                    <a:pt x="30" y="16"/>
                    <a:pt x="31" y="10"/>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130" name="iSľíḍe"/>
            <p:cNvSpPr/>
            <p:nvPr/>
          </p:nvSpPr>
          <p:spPr bwMode="auto">
            <a:xfrm>
              <a:off x="5627428" y="2439884"/>
              <a:ext cx="112636" cy="74061"/>
            </a:xfrm>
            <a:custGeom>
              <a:avLst/>
              <a:gdLst>
                <a:gd name="T0" fmla="*/ 31 w 31"/>
                <a:gd name="T1" fmla="*/ 10 h 20"/>
                <a:gd name="T2" fmla="*/ 16 w 31"/>
                <a:gd name="T3" fmla="*/ 0 h 20"/>
                <a:gd name="T4" fmla="*/ 1 w 31"/>
                <a:gd name="T5" fmla="*/ 10 h 20"/>
                <a:gd name="T6" fmla="*/ 15 w 31"/>
                <a:gd name="T7" fmla="*/ 20 h 20"/>
                <a:gd name="T8" fmla="*/ 31 w 31"/>
                <a:gd name="T9" fmla="*/ 10 h 20"/>
              </a:gdLst>
              <a:ahLst/>
              <a:cxnLst>
                <a:cxn ang="0">
                  <a:pos x="T0" y="T1"/>
                </a:cxn>
                <a:cxn ang="0">
                  <a:pos x="T2" y="T3"/>
                </a:cxn>
                <a:cxn ang="0">
                  <a:pos x="T4" y="T5"/>
                </a:cxn>
                <a:cxn ang="0">
                  <a:pos x="T6" y="T7"/>
                </a:cxn>
                <a:cxn ang="0">
                  <a:pos x="T8" y="T9"/>
                </a:cxn>
              </a:cxnLst>
              <a:rect l="0" t="0" r="r" b="b"/>
              <a:pathLst>
                <a:path w="31" h="20">
                  <a:moveTo>
                    <a:pt x="31" y="10"/>
                  </a:moveTo>
                  <a:cubicBezTo>
                    <a:pt x="31" y="5"/>
                    <a:pt x="24" y="0"/>
                    <a:pt x="16" y="0"/>
                  </a:cubicBezTo>
                  <a:cubicBezTo>
                    <a:pt x="8" y="0"/>
                    <a:pt x="1" y="5"/>
                    <a:pt x="1" y="10"/>
                  </a:cubicBezTo>
                  <a:cubicBezTo>
                    <a:pt x="0" y="16"/>
                    <a:pt x="7" y="20"/>
                    <a:pt x="15" y="20"/>
                  </a:cubicBezTo>
                  <a:cubicBezTo>
                    <a:pt x="24" y="20"/>
                    <a:pt x="31" y="16"/>
                    <a:pt x="31" y="10"/>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131" name="iṡ1íḋe"/>
            <p:cNvSpPr/>
            <p:nvPr/>
          </p:nvSpPr>
          <p:spPr bwMode="auto">
            <a:xfrm>
              <a:off x="5766293" y="2439884"/>
              <a:ext cx="109550" cy="74061"/>
            </a:xfrm>
            <a:custGeom>
              <a:avLst/>
              <a:gdLst>
                <a:gd name="T0" fmla="*/ 30 w 30"/>
                <a:gd name="T1" fmla="*/ 10 h 20"/>
                <a:gd name="T2" fmla="*/ 15 w 30"/>
                <a:gd name="T3" fmla="*/ 0 h 20"/>
                <a:gd name="T4" fmla="*/ 0 w 30"/>
                <a:gd name="T5" fmla="*/ 10 h 20"/>
                <a:gd name="T6" fmla="*/ 15 w 30"/>
                <a:gd name="T7" fmla="*/ 20 h 20"/>
                <a:gd name="T8" fmla="*/ 30 w 30"/>
                <a:gd name="T9" fmla="*/ 10 h 20"/>
              </a:gdLst>
              <a:ahLst/>
              <a:cxnLst>
                <a:cxn ang="0">
                  <a:pos x="T0" y="T1"/>
                </a:cxn>
                <a:cxn ang="0">
                  <a:pos x="T2" y="T3"/>
                </a:cxn>
                <a:cxn ang="0">
                  <a:pos x="T4" y="T5"/>
                </a:cxn>
                <a:cxn ang="0">
                  <a:pos x="T6" y="T7"/>
                </a:cxn>
                <a:cxn ang="0">
                  <a:pos x="T8" y="T9"/>
                </a:cxn>
              </a:cxnLst>
              <a:rect l="0" t="0" r="r" b="b"/>
              <a:pathLst>
                <a:path w="30" h="20">
                  <a:moveTo>
                    <a:pt x="30" y="10"/>
                  </a:moveTo>
                  <a:cubicBezTo>
                    <a:pt x="30" y="5"/>
                    <a:pt x="23" y="0"/>
                    <a:pt x="15" y="0"/>
                  </a:cubicBezTo>
                  <a:cubicBezTo>
                    <a:pt x="7" y="0"/>
                    <a:pt x="0" y="5"/>
                    <a:pt x="0" y="10"/>
                  </a:cubicBezTo>
                  <a:cubicBezTo>
                    <a:pt x="0" y="16"/>
                    <a:pt x="6" y="20"/>
                    <a:pt x="15" y="20"/>
                  </a:cubicBezTo>
                  <a:cubicBezTo>
                    <a:pt x="23" y="20"/>
                    <a:pt x="30" y="16"/>
                    <a:pt x="30" y="10"/>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132" name="îṡľiďê"/>
            <p:cNvSpPr/>
            <p:nvPr/>
          </p:nvSpPr>
          <p:spPr bwMode="auto">
            <a:xfrm>
              <a:off x="5900529" y="2439884"/>
              <a:ext cx="109550" cy="74061"/>
            </a:xfrm>
            <a:custGeom>
              <a:avLst/>
              <a:gdLst>
                <a:gd name="T0" fmla="*/ 30 w 30"/>
                <a:gd name="T1" fmla="*/ 10 h 20"/>
                <a:gd name="T2" fmla="*/ 15 w 30"/>
                <a:gd name="T3" fmla="*/ 0 h 20"/>
                <a:gd name="T4" fmla="*/ 0 w 30"/>
                <a:gd name="T5" fmla="*/ 10 h 20"/>
                <a:gd name="T6" fmla="*/ 15 w 30"/>
                <a:gd name="T7" fmla="*/ 20 h 20"/>
                <a:gd name="T8" fmla="*/ 30 w 30"/>
                <a:gd name="T9" fmla="*/ 10 h 20"/>
              </a:gdLst>
              <a:ahLst/>
              <a:cxnLst>
                <a:cxn ang="0">
                  <a:pos x="T0" y="T1"/>
                </a:cxn>
                <a:cxn ang="0">
                  <a:pos x="T2" y="T3"/>
                </a:cxn>
                <a:cxn ang="0">
                  <a:pos x="T4" y="T5"/>
                </a:cxn>
                <a:cxn ang="0">
                  <a:pos x="T6" y="T7"/>
                </a:cxn>
                <a:cxn ang="0">
                  <a:pos x="T8" y="T9"/>
                </a:cxn>
              </a:cxnLst>
              <a:rect l="0" t="0" r="r" b="b"/>
              <a:pathLst>
                <a:path w="30" h="20">
                  <a:moveTo>
                    <a:pt x="30" y="10"/>
                  </a:moveTo>
                  <a:cubicBezTo>
                    <a:pt x="30" y="5"/>
                    <a:pt x="23" y="0"/>
                    <a:pt x="15" y="0"/>
                  </a:cubicBezTo>
                  <a:cubicBezTo>
                    <a:pt x="7" y="0"/>
                    <a:pt x="0" y="5"/>
                    <a:pt x="0" y="10"/>
                  </a:cubicBezTo>
                  <a:cubicBezTo>
                    <a:pt x="0" y="16"/>
                    <a:pt x="7" y="20"/>
                    <a:pt x="15" y="20"/>
                  </a:cubicBezTo>
                  <a:cubicBezTo>
                    <a:pt x="24" y="20"/>
                    <a:pt x="30" y="16"/>
                    <a:pt x="30" y="10"/>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133" name="íṥḻiḑê"/>
            <p:cNvSpPr/>
            <p:nvPr/>
          </p:nvSpPr>
          <p:spPr bwMode="auto">
            <a:xfrm>
              <a:off x="6036308" y="2439884"/>
              <a:ext cx="112636" cy="74061"/>
            </a:xfrm>
            <a:custGeom>
              <a:avLst/>
              <a:gdLst>
                <a:gd name="T0" fmla="*/ 30 w 31"/>
                <a:gd name="T1" fmla="*/ 10 h 20"/>
                <a:gd name="T2" fmla="*/ 15 w 31"/>
                <a:gd name="T3" fmla="*/ 0 h 20"/>
                <a:gd name="T4" fmla="*/ 0 w 31"/>
                <a:gd name="T5" fmla="*/ 10 h 20"/>
                <a:gd name="T6" fmla="*/ 16 w 31"/>
                <a:gd name="T7" fmla="*/ 20 h 20"/>
                <a:gd name="T8" fmla="*/ 30 w 31"/>
                <a:gd name="T9" fmla="*/ 10 h 20"/>
              </a:gdLst>
              <a:ahLst/>
              <a:cxnLst>
                <a:cxn ang="0">
                  <a:pos x="T0" y="T1"/>
                </a:cxn>
                <a:cxn ang="0">
                  <a:pos x="T2" y="T3"/>
                </a:cxn>
                <a:cxn ang="0">
                  <a:pos x="T4" y="T5"/>
                </a:cxn>
                <a:cxn ang="0">
                  <a:pos x="T6" y="T7"/>
                </a:cxn>
                <a:cxn ang="0">
                  <a:pos x="T8" y="T9"/>
                </a:cxn>
              </a:cxnLst>
              <a:rect l="0" t="0" r="r" b="b"/>
              <a:pathLst>
                <a:path w="31" h="20">
                  <a:moveTo>
                    <a:pt x="30" y="10"/>
                  </a:moveTo>
                  <a:cubicBezTo>
                    <a:pt x="30" y="5"/>
                    <a:pt x="23" y="0"/>
                    <a:pt x="15" y="0"/>
                  </a:cubicBezTo>
                  <a:cubicBezTo>
                    <a:pt x="7" y="0"/>
                    <a:pt x="0" y="5"/>
                    <a:pt x="0" y="10"/>
                  </a:cubicBezTo>
                  <a:cubicBezTo>
                    <a:pt x="0" y="16"/>
                    <a:pt x="7" y="20"/>
                    <a:pt x="16" y="20"/>
                  </a:cubicBezTo>
                  <a:cubicBezTo>
                    <a:pt x="24" y="20"/>
                    <a:pt x="31" y="16"/>
                    <a:pt x="30" y="10"/>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134" name="ï$ḻiḓe"/>
            <p:cNvSpPr/>
            <p:nvPr/>
          </p:nvSpPr>
          <p:spPr bwMode="auto">
            <a:xfrm>
              <a:off x="6170545" y="2439884"/>
              <a:ext cx="114178" cy="74061"/>
            </a:xfrm>
            <a:custGeom>
              <a:avLst/>
              <a:gdLst>
                <a:gd name="T0" fmla="*/ 31 w 31"/>
                <a:gd name="T1" fmla="*/ 10 h 20"/>
                <a:gd name="T2" fmla="*/ 15 w 31"/>
                <a:gd name="T3" fmla="*/ 0 h 20"/>
                <a:gd name="T4" fmla="*/ 0 w 31"/>
                <a:gd name="T5" fmla="*/ 10 h 20"/>
                <a:gd name="T6" fmla="*/ 16 w 31"/>
                <a:gd name="T7" fmla="*/ 20 h 20"/>
                <a:gd name="T8" fmla="*/ 31 w 31"/>
                <a:gd name="T9" fmla="*/ 10 h 20"/>
              </a:gdLst>
              <a:ahLst/>
              <a:cxnLst>
                <a:cxn ang="0">
                  <a:pos x="T0" y="T1"/>
                </a:cxn>
                <a:cxn ang="0">
                  <a:pos x="T2" y="T3"/>
                </a:cxn>
                <a:cxn ang="0">
                  <a:pos x="T4" y="T5"/>
                </a:cxn>
                <a:cxn ang="0">
                  <a:pos x="T6" y="T7"/>
                </a:cxn>
                <a:cxn ang="0">
                  <a:pos x="T8" y="T9"/>
                </a:cxn>
              </a:cxnLst>
              <a:rect l="0" t="0" r="r" b="b"/>
              <a:pathLst>
                <a:path w="31" h="20">
                  <a:moveTo>
                    <a:pt x="31" y="10"/>
                  </a:moveTo>
                  <a:cubicBezTo>
                    <a:pt x="30" y="5"/>
                    <a:pt x="23" y="0"/>
                    <a:pt x="15" y="0"/>
                  </a:cubicBezTo>
                  <a:cubicBezTo>
                    <a:pt x="7" y="0"/>
                    <a:pt x="0" y="5"/>
                    <a:pt x="0" y="10"/>
                  </a:cubicBezTo>
                  <a:cubicBezTo>
                    <a:pt x="1" y="16"/>
                    <a:pt x="8" y="20"/>
                    <a:pt x="16" y="20"/>
                  </a:cubicBezTo>
                  <a:cubicBezTo>
                    <a:pt x="24" y="20"/>
                    <a:pt x="31" y="16"/>
                    <a:pt x="31" y="10"/>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135" name="ïṣļîḓe"/>
            <p:cNvSpPr/>
            <p:nvPr/>
          </p:nvSpPr>
          <p:spPr bwMode="auto">
            <a:xfrm>
              <a:off x="5210833" y="2532461"/>
              <a:ext cx="117264" cy="72519"/>
            </a:xfrm>
            <a:custGeom>
              <a:avLst/>
              <a:gdLst>
                <a:gd name="T0" fmla="*/ 32 w 32"/>
                <a:gd name="T1" fmla="*/ 10 h 20"/>
                <a:gd name="T2" fmla="*/ 17 w 32"/>
                <a:gd name="T3" fmla="*/ 0 h 20"/>
                <a:gd name="T4" fmla="*/ 1 w 32"/>
                <a:gd name="T5" fmla="*/ 10 h 20"/>
                <a:gd name="T6" fmla="*/ 15 w 32"/>
                <a:gd name="T7" fmla="*/ 20 h 20"/>
                <a:gd name="T8" fmla="*/ 32 w 32"/>
                <a:gd name="T9" fmla="*/ 10 h 20"/>
              </a:gdLst>
              <a:ahLst/>
              <a:cxnLst>
                <a:cxn ang="0">
                  <a:pos x="T0" y="T1"/>
                </a:cxn>
                <a:cxn ang="0">
                  <a:pos x="T2" y="T3"/>
                </a:cxn>
                <a:cxn ang="0">
                  <a:pos x="T4" y="T5"/>
                </a:cxn>
                <a:cxn ang="0">
                  <a:pos x="T6" y="T7"/>
                </a:cxn>
                <a:cxn ang="0">
                  <a:pos x="T8" y="T9"/>
                </a:cxn>
              </a:cxnLst>
              <a:rect l="0" t="0" r="r" b="b"/>
              <a:pathLst>
                <a:path w="32" h="20">
                  <a:moveTo>
                    <a:pt x="32" y="10"/>
                  </a:moveTo>
                  <a:cubicBezTo>
                    <a:pt x="32" y="4"/>
                    <a:pt x="25" y="0"/>
                    <a:pt x="17" y="0"/>
                  </a:cubicBezTo>
                  <a:cubicBezTo>
                    <a:pt x="9" y="0"/>
                    <a:pt x="1" y="4"/>
                    <a:pt x="1" y="10"/>
                  </a:cubicBezTo>
                  <a:cubicBezTo>
                    <a:pt x="0" y="15"/>
                    <a:pt x="7" y="20"/>
                    <a:pt x="15" y="20"/>
                  </a:cubicBezTo>
                  <a:cubicBezTo>
                    <a:pt x="24" y="20"/>
                    <a:pt x="31" y="15"/>
                    <a:pt x="32" y="10"/>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136" name="ïṧḷídè"/>
            <p:cNvSpPr/>
            <p:nvPr/>
          </p:nvSpPr>
          <p:spPr bwMode="auto">
            <a:xfrm>
              <a:off x="5349698" y="2532461"/>
              <a:ext cx="114178" cy="72519"/>
            </a:xfrm>
            <a:custGeom>
              <a:avLst/>
              <a:gdLst>
                <a:gd name="T0" fmla="*/ 31 w 31"/>
                <a:gd name="T1" fmla="*/ 10 h 20"/>
                <a:gd name="T2" fmla="*/ 16 w 31"/>
                <a:gd name="T3" fmla="*/ 0 h 20"/>
                <a:gd name="T4" fmla="*/ 0 w 31"/>
                <a:gd name="T5" fmla="*/ 10 h 20"/>
                <a:gd name="T6" fmla="*/ 15 w 31"/>
                <a:gd name="T7" fmla="*/ 20 h 20"/>
                <a:gd name="T8" fmla="*/ 31 w 31"/>
                <a:gd name="T9" fmla="*/ 10 h 20"/>
              </a:gdLst>
              <a:ahLst/>
              <a:cxnLst>
                <a:cxn ang="0">
                  <a:pos x="T0" y="T1"/>
                </a:cxn>
                <a:cxn ang="0">
                  <a:pos x="T2" y="T3"/>
                </a:cxn>
                <a:cxn ang="0">
                  <a:pos x="T4" y="T5"/>
                </a:cxn>
                <a:cxn ang="0">
                  <a:pos x="T6" y="T7"/>
                </a:cxn>
                <a:cxn ang="0">
                  <a:pos x="T8" y="T9"/>
                </a:cxn>
              </a:cxnLst>
              <a:rect l="0" t="0" r="r" b="b"/>
              <a:pathLst>
                <a:path w="31" h="20">
                  <a:moveTo>
                    <a:pt x="31" y="10"/>
                  </a:moveTo>
                  <a:cubicBezTo>
                    <a:pt x="31" y="4"/>
                    <a:pt x="25" y="0"/>
                    <a:pt x="16" y="0"/>
                  </a:cubicBezTo>
                  <a:cubicBezTo>
                    <a:pt x="8" y="0"/>
                    <a:pt x="1" y="4"/>
                    <a:pt x="0" y="10"/>
                  </a:cubicBezTo>
                  <a:cubicBezTo>
                    <a:pt x="0" y="15"/>
                    <a:pt x="7" y="20"/>
                    <a:pt x="15" y="20"/>
                  </a:cubicBezTo>
                  <a:cubicBezTo>
                    <a:pt x="24" y="20"/>
                    <a:pt x="31" y="15"/>
                    <a:pt x="31" y="10"/>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137" name="iSlídê"/>
            <p:cNvSpPr/>
            <p:nvPr/>
          </p:nvSpPr>
          <p:spPr bwMode="auto">
            <a:xfrm>
              <a:off x="6039394" y="2532461"/>
              <a:ext cx="114178" cy="72519"/>
            </a:xfrm>
            <a:custGeom>
              <a:avLst/>
              <a:gdLst>
                <a:gd name="T0" fmla="*/ 31 w 31"/>
                <a:gd name="T1" fmla="*/ 10 h 20"/>
                <a:gd name="T2" fmla="*/ 15 w 31"/>
                <a:gd name="T3" fmla="*/ 0 h 20"/>
                <a:gd name="T4" fmla="*/ 0 w 31"/>
                <a:gd name="T5" fmla="*/ 10 h 20"/>
                <a:gd name="T6" fmla="*/ 16 w 31"/>
                <a:gd name="T7" fmla="*/ 20 h 20"/>
                <a:gd name="T8" fmla="*/ 31 w 31"/>
                <a:gd name="T9" fmla="*/ 10 h 20"/>
              </a:gdLst>
              <a:ahLst/>
              <a:cxnLst>
                <a:cxn ang="0">
                  <a:pos x="T0" y="T1"/>
                </a:cxn>
                <a:cxn ang="0">
                  <a:pos x="T2" y="T3"/>
                </a:cxn>
                <a:cxn ang="0">
                  <a:pos x="T4" y="T5"/>
                </a:cxn>
                <a:cxn ang="0">
                  <a:pos x="T6" y="T7"/>
                </a:cxn>
                <a:cxn ang="0">
                  <a:pos x="T8" y="T9"/>
                </a:cxn>
              </a:cxnLst>
              <a:rect l="0" t="0" r="r" b="b"/>
              <a:pathLst>
                <a:path w="31" h="20">
                  <a:moveTo>
                    <a:pt x="31" y="10"/>
                  </a:moveTo>
                  <a:cubicBezTo>
                    <a:pt x="30" y="4"/>
                    <a:pt x="23" y="0"/>
                    <a:pt x="15" y="0"/>
                  </a:cubicBezTo>
                  <a:cubicBezTo>
                    <a:pt x="6" y="0"/>
                    <a:pt x="0" y="4"/>
                    <a:pt x="0" y="10"/>
                  </a:cubicBezTo>
                  <a:cubicBezTo>
                    <a:pt x="0" y="15"/>
                    <a:pt x="7" y="20"/>
                    <a:pt x="16" y="20"/>
                  </a:cubicBezTo>
                  <a:cubicBezTo>
                    <a:pt x="24" y="20"/>
                    <a:pt x="31" y="15"/>
                    <a:pt x="31" y="10"/>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138" name="íṧļïḋê"/>
            <p:cNvSpPr/>
            <p:nvPr/>
          </p:nvSpPr>
          <p:spPr bwMode="auto">
            <a:xfrm>
              <a:off x="6175174" y="2532461"/>
              <a:ext cx="115721" cy="72519"/>
            </a:xfrm>
            <a:custGeom>
              <a:avLst/>
              <a:gdLst>
                <a:gd name="T0" fmla="*/ 31 w 32"/>
                <a:gd name="T1" fmla="*/ 10 h 20"/>
                <a:gd name="T2" fmla="*/ 15 w 32"/>
                <a:gd name="T3" fmla="*/ 0 h 20"/>
                <a:gd name="T4" fmla="*/ 0 w 32"/>
                <a:gd name="T5" fmla="*/ 10 h 20"/>
                <a:gd name="T6" fmla="*/ 16 w 32"/>
                <a:gd name="T7" fmla="*/ 20 h 20"/>
                <a:gd name="T8" fmla="*/ 31 w 32"/>
                <a:gd name="T9" fmla="*/ 10 h 20"/>
              </a:gdLst>
              <a:ahLst/>
              <a:cxnLst>
                <a:cxn ang="0">
                  <a:pos x="T0" y="T1"/>
                </a:cxn>
                <a:cxn ang="0">
                  <a:pos x="T2" y="T3"/>
                </a:cxn>
                <a:cxn ang="0">
                  <a:pos x="T4" y="T5"/>
                </a:cxn>
                <a:cxn ang="0">
                  <a:pos x="T6" y="T7"/>
                </a:cxn>
                <a:cxn ang="0">
                  <a:pos x="T8" y="T9"/>
                </a:cxn>
              </a:cxnLst>
              <a:rect l="0" t="0" r="r" b="b"/>
              <a:pathLst>
                <a:path w="32" h="20">
                  <a:moveTo>
                    <a:pt x="31" y="10"/>
                  </a:moveTo>
                  <a:cubicBezTo>
                    <a:pt x="31" y="4"/>
                    <a:pt x="24" y="0"/>
                    <a:pt x="15" y="0"/>
                  </a:cubicBezTo>
                  <a:cubicBezTo>
                    <a:pt x="7" y="0"/>
                    <a:pt x="0" y="4"/>
                    <a:pt x="0" y="10"/>
                  </a:cubicBezTo>
                  <a:cubicBezTo>
                    <a:pt x="1" y="15"/>
                    <a:pt x="8" y="20"/>
                    <a:pt x="16" y="20"/>
                  </a:cubicBezTo>
                  <a:cubicBezTo>
                    <a:pt x="25" y="20"/>
                    <a:pt x="32" y="15"/>
                    <a:pt x="31" y="10"/>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139" name="íSļîḑe"/>
            <p:cNvSpPr/>
            <p:nvPr/>
          </p:nvSpPr>
          <p:spPr bwMode="auto">
            <a:xfrm>
              <a:off x="6314039" y="2532461"/>
              <a:ext cx="112636" cy="72519"/>
            </a:xfrm>
            <a:custGeom>
              <a:avLst/>
              <a:gdLst>
                <a:gd name="T0" fmla="*/ 31 w 31"/>
                <a:gd name="T1" fmla="*/ 10 h 20"/>
                <a:gd name="T2" fmla="*/ 15 w 31"/>
                <a:gd name="T3" fmla="*/ 0 h 20"/>
                <a:gd name="T4" fmla="*/ 0 w 31"/>
                <a:gd name="T5" fmla="*/ 10 h 20"/>
                <a:gd name="T6" fmla="*/ 16 w 31"/>
                <a:gd name="T7" fmla="*/ 20 h 20"/>
                <a:gd name="T8" fmla="*/ 31 w 31"/>
                <a:gd name="T9" fmla="*/ 10 h 20"/>
              </a:gdLst>
              <a:ahLst/>
              <a:cxnLst>
                <a:cxn ang="0">
                  <a:pos x="T0" y="T1"/>
                </a:cxn>
                <a:cxn ang="0">
                  <a:pos x="T2" y="T3"/>
                </a:cxn>
                <a:cxn ang="0">
                  <a:pos x="T4" y="T5"/>
                </a:cxn>
                <a:cxn ang="0">
                  <a:pos x="T6" y="T7"/>
                </a:cxn>
                <a:cxn ang="0">
                  <a:pos x="T8" y="T9"/>
                </a:cxn>
              </a:cxnLst>
              <a:rect l="0" t="0" r="r" b="b"/>
              <a:pathLst>
                <a:path w="31" h="20">
                  <a:moveTo>
                    <a:pt x="31" y="10"/>
                  </a:moveTo>
                  <a:cubicBezTo>
                    <a:pt x="30" y="4"/>
                    <a:pt x="23" y="0"/>
                    <a:pt x="15" y="0"/>
                  </a:cubicBezTo>
                  <a:cubicBezTo>
                    <a:pt x="6" y="0"/>
                    <a:pt x="0" y="4"/>
                    <a:pt x="0" y="10"/>
                  </a:cubicBezTo>
                  <a:cubicBezTo>
                    <a:pt x="1" y="15"/>
                    <a:pt x="8" y="20"/>
                    <a:pt x="16" y="20"/>
                  </a:cubicBezTo>
                  <a:cubicBezTo>
                    <a:pt x="25" y="20"/>
                    <a:pt x="31" y="15"/>
                    <a:pt x="31" y="10"/>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140" name="isļïḍé"/>
            <p:cNvSpPr/>
            <p:nvPr/>
          </p:nvSpPr>
          <p:spPr bwMode="auto">
            <a:xfrm>
              <a:off x="6448276" y="2532461"/>
              <a:ext cx="117264" cy="72519"/>
            </a:xfrm>
            <a:custGeom>
              <a:avLst/>
              <a:gdLst>
                <a:gd name="T0" fmla="*/ 32 w 32"/>
                <a:gd name="T1" fmla="*/ 10 h 20"/>
                <a:gd name="T2" fmla="*/ 15 w 32"/>
                <a:gd name="T3" fmla="*/ 0 h 20"/>
                <a:gd name="T4" fmla="*/ 1 w 32"/>
                <a:gd name="T5" fmla="*/ 10 h 20"/>
                <a:gd name="T6" fmla="*/ 17 w 32"/>
                <a:gd name="T7" fmla="*/ 20 h 20"/>
                <a:gd name="T8" fmla="*/ 32 w 32"/>
                <a:gd name="T9" fmla="*/ 10 h 20"/>
              </a:gdLst>
              <a:ahLst/>
              <a:cxnLst>
                <a:cxn ang="0">
                  <a:pos x="T0" y="T1"/>
                </a:cxn>
                <a:cxn ang="0">
                  <a:pos x="T2" y="T3"/>
                </a:cxn>
                <a:cxn ang="0">
                  <a:pos x="T4" y="T5"/>
                </a:cxn>
                <a:cxn ang="0">
                  <a:pos x="T6" y="T7"/>
                </a:cxn>
                <a:cxn ang="0">
                  <a:pos x="T8" y="T9"/>
                </a:cxn>
              </a:cxnLst>
              <a:rect l="0" t="0" r="r" b="b"/>
              <a:pathLst>
                <a:path w="32" h="20">
                  <a:moveTo>
                    <a:pt x="32" y="10"/>
                  </a:moveTo>
                  <a:cubicBezTo>
                    <a:pt x="31" y="4"/>
                    <a:pt x="24" y="0"/>
                    <a:pt x="15" y="0"/>
                  </a:cubicBezTo>
                  <a:cubicBezTo>
                    <a:pt x="7" y="0"/>
                    <a:pt x="0" y="4"/>
                    <a:pt x="1" y="10"/>
                  </a:cubicBezTo>
                  <a:cubicBezTo>
                    <a:pt x="1" y="15"/>
                    <a:pt x="9" y="20"/>
                    <a:pt x="17" y="20"/>
                  </a:cubicBezTo>
                  <a:cubicBezTo>
                    <a:pt x="26" y="20"/>
                    <a:pt x="32" y="15"/>
                    <a:pt x="32" y="10"/>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141" name="íşļíde"/>
            <p:cNvSpPr/>
            <p:nvPr/>
          </p:nvSpPr>
          <p:spPr bwMode="auto">
            <a:xfrm>
              <a:off x="9228665" y="2907396"/>
              <a:ext cx="138865" cy="84863"/>
            </a:xfrm>
            <a:custGeom>
              <a:avLst/>
              <a:gdLst>
                <a:gd name="T0" fmla="*/ 35 w 38"/>
                <a:gd name="T1" fmla="*/ 11 h 23"/>
                <a:gd name="T2" fmla="*/ 14 w 38"/>
                <a:gd name="T3" fmla="*/ 0 h 23"/>
                <a:gd name="T4" fmla="*/ 3 w 38"/>
                <a:gd name="T5" fmla="*/ 11 h 23"/>
                <a:gd name="T6" fmla="*/ 24 w 38"/>
                <a:gd name="T7" fmla="*/ 23 h 23"/>
                <a:gd name="T8" fmla="*/ 35 w 38"/>
                <a:gd name="T9" fmla="*/ 11 h 23"/>
              </a:gdLst>
              <a:ahLst/>
              <a:cxnLst>
                <a:cxn ang="0">
                  <a:pos x="T0" y="T1"/>
                </a:cxn>
                <a:cxn ang="0">
                  <a:pos x="T2" y="T3"/>
                </a:cxn>
                <a:cxn ang="0">
                  <a:pos x="T4" y="T5"/>
                </a:cxn>
                <a:cxn ang="0">
                  <a:pos x="T6" y="T7"/>
                </a:cxn>
                <a:cxn ang="0">
                  <a:pos x="T8" y="T9"/>
                </a:cxn>
              </a:cxnLst>
              <a:rect l="0" t="0" r="r" b="b"/>
              <a:pathLst>
                <a:path w="38" h="23">
                  <a:moveTo>
                    <a:pt x="35" y="11"/>
                  </a:moveTo>
                  <a:cubicBezTo>
                    <a:pt x="32" y="5"/>
                    <a:pt x="23" y="0"/>
                    <a:pt x="14" y="0"/>
                  </a:cubicBezTo>
                  <a:cubicBezTo>
                    <a:pt x="5" y="0"/>
                    <a:pt x="0" y="5"/>
                    <a:pt x="3" y="11"/>
                  </a:cubicBezTo>
                  <a:cubicBezTo>
                    <a:pt x="6" y="18"/>
                    <a:pt x="15" y="23"/>
                    <a:pt x="24" y="23"/>
                  </a:cubicBezTo>
                  <a:cubicBezTo>
                    <a:pt x="33" y="23"/>
                    <a:pt x="38" y="18"/>
                    <a:pt x="35" y="11"/>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142" name="išľîḋè"/>
            <p:cNvSpPr/>
            <p:nvPr/>
          </p:nvSpPr>
          <p:spPr bwMode="auto">
            <a:xfrm>
              <a:off x="9324328" y="3112609"/>
              <a:ext cx="141951" cy="87948"/>
            </a:xfrm>
            <a:custGeom>
              <a:avLst/>
              <a:gdLst>
                <a:gd name="T0" fmla="*/ 36 w 39"/>
                <a:gd name="T1" fmla="*/ 12 h 24"/>
                <a:gd name="T2" fmla="*/ 14 w 39"/>
                <a:gd name="T3" fmla="*/ 0 h 24"/>
                <a:gd name="T4" fmla="*/ 3 w 39"/>
                <a:gd name="T5" fmla="*/ 12 h 24"/>
                <a:gd name="T6" fmla="*/ 25 w 39"/>
                <a:gd name="T7" fmla="*/ 24 h 24"/>
                <a:gd name="T8" fmla="*/ 36 w 39"/>
                <a:gd name="T9" fmla="*/ 12 h 24"/>
              </a:gdLst>
              <a:ahLst/>
              <a:cxnLst>
                <a:cxn ang="0">
                  <a:pos x="T0" y="T1"/>
                </a:cxn>
                <a:cxn ang="0">
                  <a:pos x="T2" y="T3"/>
                </a:cxn>
                <a:cxn ang="0">
                  <a:pos x="T4" y="T5"/>
                </a:cxn>
                <a:cxn ang="0">
                  <a:pos x="T6" y="T7"/>
                </a:cxn>
                <a:cxn ang="0">
                  <a:pos x="T8" y="T9"/>
                </a:cxn>
              </a:cxnLst>
              <a:rect l="0" t="0" r="r" b="b"/>
              <a:pathLst>
                <a:path w="39" h="24">
                  <a:moveTo>
                    <a:pt x="36" y="12"/>
                  </a:moveTo>
                  <a:cubicBezTo>
                    <a:pt x="33" y="6"/>
                    <a:pt x="23" y="0"/>
                    <a:pt x="14" y="0"/>
                  </a:cubicBezTo>
                  <a:cubicBezTo>
                    <a:pt x="5" y="0"/>
                    <a:pt x="0" y="6"/>
                    <a:pt x="3" y="12"/>
                  </a:cubicBezTo>
                  <a:cubicBezTo>
                    <a:pt x="6" y="19"/>
                    <a:pt x="16" y="24"/>
                    <a:pt x="25" y="24"/>
                  </a:cubicBezTo>
                  <a:cubicBezTo>
                    <a:pt x="34" y="24"/>
                    <a:pt x="39" y="19"/>
                    <a:pt x="36" y="12"/>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143" name="ïṣ1iḑe"/>
            <p:cNvSpPr/>
            <p:nvPr/>
          </p:nvSpPr>
          <p:spPr bwMode="auto">
            <a:xfrm>
              <a:off x="8717950" y="1804190"/>
              <a:ext cx="117264" cy="61718"/>
            </a:xfrm>
            <a:custGeom>
              <a:avLst/>
              <a:gdLst>
                <a:gd name="T0" fmla="*/ 30 w 32"/>
                <a:gd name="T1" fmla="*/ 9 h 17"/>
                <a:gd name="T2" fmla="*/ 13 w 32"/>
                <a:gd name="T3" fmla="*/ 0 h 17"/>
                <a:gd name="T4" fmla="*/ 3 w 32"/>
                <a:gd name="T5" fmla="*/ 9 h 17"/>
                <a:gd name="T6" fmla="*/ 20 w 32"/>
                <a:gd name="T7" fmla="*/ 17 h 17"/>
                <a:gd name="T8" fmla="*/ 30 w 32"/>
                <a:gd name="T9" fmla="*/ 9 h 17"/>
              </a:gdLst>
              <a:ahLst/>
              <a:cxnLst>
                <a:cxn ang="0">
                  <a:pos x="T0" y="T1"/>
                </a:cxn>
                <a:cxn ang="0">
                  <a:pos x="T2" y="T3"/>
                </a:cxn>
                <a:cxn ang="0">
                  <a:pos x="T4" y="T5"/>
                </a:cxn>
                <a:cxn ang="0">
                  <a:pos x="T6" y="T7"/>
                </a:cxn>
                <a:cxn ang="0">
                  <a:pos x="T8" y="T9"/>
                </a:cxn>
              </a:cxnLst>
              <a:rect l="0" t="0" r="r" b="b"/>
              <a:pathLst>
                <a:path w="32" h="17">
                  <a:moveTo>
                    <a:pt x="30" y="9"/>
                  </a:moveTo>
                  <a:cubicBezTo>
                    <a:pt x="28" y="4"/>
                    <a:pt x="20" y="0"/>
                    <a:pt x="13" y="0"/>
                  </a:cubicBezTo>
                  <a:cubicBezTo>
                    <a:pt x="5" y="0"/>
                    <a:pt x="0" y="4"/>
                    <a:pt x="3" y="9"/>
                  </a:cubicBezTo>
                  <a:cubicBezTo>
                    <a:pt x="5" y="13"/>
                    <a:pt x="13" y="17"/>
                    <a:pt x="20" y="17"/>
                  </a:cubicBezTo>
                  <a:cubicBezTo>
                    <a:pt x="28" y="17"/>
                    <a:pt x="32" y="13"/>
                    <a:pt x="30"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144" name="îsľîḋê"/>
            <p:cNvSpPr/>
            <p:nvPr/>
          </p:nvSpPr>
          <p:spPr bwMode="auto">
            <a:xfrm>
              <a:off x="8842929" y="1804190"/>
              <a:ext cx="115721" cy="61718"/>
            </a:xfrm>
            <a:custGeom>
              <a:avLst/>
              <a:gdLst>
                <a:gd name="T0" fmla="*/ 30 w 32"/>
                <a:gd name="T1" fmla="*/ 9 h 17"/>
                <a:gd name="T2" fmla="*/ 12 w 32"/>
                <a:gd name="T3" fmla="*/ 0 h 17"/>
                <a:gd name="T4" fmla="*/ 2 w 32"/>
                <a:gd name="T5" fmla="*/ 9 h 17"/>
                <a:gd name="T6" fmla="*/ 20 w 32"/>
                <a:gd name="T7" fmla="*/ 17 h 17"/>
                <a:gd name="T8" fmla="*/ 30 w 32"/>
                <a:gd name="T9" fmla="*/ 9 h 17"/>
              </a:gdLst>
              <a:ahLst/>
              <a:cxnLst>
                <a:cxn ang="0">
                  <a:pos x="T0" y="T1"/>
                </a:cxn>
                <a:cxn ang="0">
                  <a:pos x="T2" y="T3"/>
                </a:cxn>
                <a:cxn ang="0">
                  <a:pos x="T4" y="T5"/>
                </a:cxn>
                <a:cxn ang="0">
                  <a:pos x="T6" y="T7"/>
                </a:cxn>
                <a:cxn ang="0">
                  <a:pos x="T8" y="T9"/>
                </a:cxn>
              </a:cxnLst>
              <a:rect l="0" t="0" r="r" b="b"/>
              <a:pathLst>
                <a:path w="32" h="17">
                  <a:moveTo>
                    <a:pt x="30" y="9"/>
                  </a:moveTo>
                  <a:cubicBezTo>
                    <a:pt x="28" y="4"/>
                    <a:pt x="20" y="0"/>
                    <a:pt x="12" y="0"/>
                  </a:cubicBezTo>
                  <a:cubicBezTo>
                    <a:pt x="5" y="0"/>
                    <a:pt x="0" y="4"/>
                    <a:pt x="2" y="9"/>
                  </a:cubicBezTo>
                  <a:cubicBezTo>
                    <a:pt x="4" y="13"/>
                    <a:pt x="12" y="17"/>
                    <a:pt x="20" y="17"/>
                  </a:cubicBezTo>
                  <a:cubicBezTo>
                    <a:pt x="28" y="17"/>
                    <a:pt x="32" y="13"/>
                    <a:pt x="30"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145" name="îṡlîḋe"/>
            <p:cNvSpPr/>
            <p:nvPr/>
          </p:nvSpPr>
          <p:spPr bwMode="auto">
            <a:xfrm>
              <a:off x="9210150" y="1804190"/>
              <a:ext cx="120350" cy="61718"/>
            </a:xfrm>
            <a:custGeom>
              <a:avLst/>
              <a:gdLst>
                <a:gd name="T0" fmla="*/ 30 w 33"/>
                <a:gd name="T1" fmla="*/ 9 h 17"/>
                <a:gd name="T2" fmla="*/ 12 w 33"/>
                <a:gd name="T3" fmla="*/ 0 h 17"/>
                <a:gd name="T4" fmla="*/ 3 w 33"/>
                <a:gd name="T5" fmla="*/ 9 h 17"/>
                <a:gd name="T6" fmla="*/ 21 w 33"/>
                <a:gd name="T7" fmla="*/ 17 h 17"/>
                <a:gd name="T8" fmla="*/ 30 w 33"/>
                <a:gd name="T9" fmla="*/ 9 h 17"/>
              </a:gdLst>
              <a:ahLst/>
              <a:cxnLst>
                <a:cxn ang="0">
                  <a:pos x="T0" y="T1"/>
                </a:cxn>
                <a:cxn ang="0">
                  <a:pos x="T2" y="T3"/>
                </a:cxn>
                <a:cxn ang="0">
                  <a:pos x="T4" y="T5"/>
                </a:cxn>
                <a:cxn ang="0">
                  <a:pos x="T6" y="T7"/>
                </a:cxn>
                <a:cxn ang="0">
                  <a:pos x="T8" y="T9"/>
                </a:cxn>
              </a:cxnLst>
              <a:rect l="0" t="0" r="r" b="b"/>
              <a:pathLst>
                <a:path w="33" h="17">
                  <a:moveTo>
                    <a:pt x="30" y="9"/>
                  </a:moveTo>
                  <a:cubicBezTo>
                    <a:pt x="28" y="4"/>
                    <a:pt x="20" y="0"/>
                    <a:pt x="12" y="0"/>
                  </a:cubicBezTo>
                  <a:cubicBezTo>
                    <a:pt x="4" y="0"/>
                    <a:pt x="0" y="4"/>
                    <a:pt x="3" y="9"/>
                  </a:cubicBezTo>
                  <a:cubicBezTo>
                    <a:pt x="5" y="13"/>
                    <a:pt x="13" y="17"/>
                    <a:pt x="21" y="17"/>
                  </a:cubicBezTo>
                  <a:cubicBezTo>
                    <a:pt x="28" y="17"/>
                    <a:pt x="33" y="13"/>
                    <a:pt x="30"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146" name="îśļîďe"/>
            <p:cNvSpPr/>
            <p:nvPr/>
          </p:nvSpPr>
          <p:spPr bwMode="auto">
            <a:xfrm>
              <a:off x="9335128" y="1804190"/>
              <a:ext cx="117264" cy="61718"/>
            </a:xfrm>
            <a:custGeom>
              <a:avLst/>
              <a:gdLst>
                <a:gd name="T0" fmla="*/ 30 w 32"/>
                <a:gd name="T1" fmla="*/ 9 h 17"/>
                <a:gd name="T2" fmla="*/ 12 w 32"/>
                <a:gd name="T3" fmla="*/ 0 h 17"/>
                <a:gd name="T4" fmla="*/ 2 w 32"/>
                <a:gd name="T5" fmla="*/ 9 h 17"/>
                <a:gd name="T6" fmla="*/ 21 w 32"/>
                <a:gd name="T7" fmla="*/ 17 h 17"/>
                <a:gd name="T8" fmla="*/ 30 w 32"/>
                <a:gd name="T9" fmla="*/ 9 h 17"/>
              </a:gdLst>
              <a:ahLst/>
              <a:cxnLst>
                <a:cxn ang="0">
                  <a:pos x="T0" y="T1"/>
                </a:cxn>
                <a:cxn ang="0">
                  <a:pos x="T2" y="T3"/>
                </a:cxn>
                <a:cxn ang="0">
                  <a:pos x="T4" y="T5"/>
                </a:cxn>
                <a:cxn ang="0">
                  <a:pos x="T6" y="T7"/>
                </a:cxn>
                <a:cxn ang="0">
                  <a:pos x="T8" y="T9"/>
                </a:cxn>
              </a:cxnLst>
              <a:rect l="0" t="0" r="r" b="b"/>
              <a:pathLst>
                <a:path w="32" h="17">
                  <a:moveTo>
                    <a:pt x="30" y="9"/>
                  </a:moveTo>
                  <a:cubicBezTo>
                    <a:pt x="27" y="4"/>
                    <a:pt x="19" y="0"/>
                    <a:pt x="12" y="0"/>
                  </a:cubicBezTo>
                  <a:cubicBezTo>
                    <a:pt x="4" y="0"/>
                    <a:pt x="0" y="4"/>
                    <a:pt x="2" y="9"/>
                  </a:cubicBezTo>
                  <a:cubicBezTo>
                    <a:pt x="5" y="13"/>
                    <a:pt x="13" y="17"/>
                    <a:pt x="21" y="17"/>
                  </a:cubicBezTo>
                  <a:cubicBezTo>
                    <a:pt x="28" y="17"/>
                    <a:pt x="32" y="13"/>
                    <a:pt x="30"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147" name="íşḷíḑè"/>
            <p:cNvSpPr/>
            <p:nvPr/>
          </p:nvSpPr>
          <p:spPr bwMode="auto">
            <a:xfrm>
              <a:off x="6466791" y="2714528"/>
              <a:ext cx="120350" cy="80233"/>
            </a:xfrm>
            <a:custGeom>
              <a:avLst/>
              <a:gdLst>
                <a:gd name="T0" fmla="*/ 32 w 33"/>
                <a:gd name="T1" fmla="*/ 11 h 22"/>
                <a:gd name="T2" fmla="*/ 15 w 33"/>
                <a:gd name="T3" fmla="*/ 0 h 22"/>
                <a:gd name="T4" fmla="*/ 0 w 33"/>
                <a:gd name="T5" fmla="*/ 11 h 22"/>
                <a:gd name="T6" fmla="*/ 17 w 33"/>
                <a:gd name="T7" fmla="*/ 22 h 22"/>
                <a:gd name="T8" fmla="*/ 32 w 33"/>
                <a:gd name="T9" fmla="*/ 11 h 22"/>
              </a:gdLst>
              <a:ahLst/>
              <a:cxnLst>
                <a:cxn ang="0">
                  <a:pos x="T0" y="T1"/>
                </a:cxn>
                <a:cxn ang="0">
                  <a:pos x="T2" y="T3"/>
                </a:cxn>
                <a:cxn ang="0">
                  <a:pos x="T4" y="T5"/>
                </a:cxn>
                <a:cxn ang="0">
                  <a:pos x="T6" y="T7"/>
                </a:cxn>
                <a:cxn ang="0">
                  <a:pos x="T8" y="T9"/>
                </a:cxn>
              </a:cxnLst>
              <a:rect l="0" t="0" r="r" b="b"/>
              <a:pathLst>
                <a:path w="33" h="22">
                  <a:moveTo>
                    <a:pt x="32" y="11"/>
                  </a:moveTo>
                  <a:cubicBezTo>
                    <a:pt x="31" y="5"/>
                    <a:pt x="24" y="0"/>
                    <a:pt x="15" y="0"/>
                  </a:cubicBezTo>
                  <a:cubicBezTo>
                    <a:pt x="6" y="0"/>
                    <a:pt x="0" y="5"/>
                    <a:pt x="0" y="11"/>
                  </a:cubicBezTo>
                  <a:cubicBezTo>
                    <a:pt x="1" y="17"/>
                    <a:pt x="8" y="22"/>
                    <a:pt x="17" y="22"/>
                  </a:cubicBezTo>
                  <a:cubicBezTo>
                    <a:pt x="26" y="22"/>
                    <a:pt x="33" y="17"/>
                    <a:pt x="32" y="11"/>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148" name="îṧḷiḓê"/>
            <p:cNvSpPr/>
            <p:nvPr/>
          </p:nvSpPr>
          <p:spPr bwMode="auto">
            <a:xfrm>
              <a:off x="6550110" y="2188383"/>
              <a:ext cx="109550" cy="69433"/>
            </a:xfrm>
            <a:custGeom>
              <a:avLst/>
              <a:gdLst>
                <a:gd name="T0" fmla="*/ 30 w 30"/>
                <a:gd name="T1" fmla="*/ 9 h 19"/>
                <a:gd name="T2" fmla="*/ 14 w 30"/>
                <a:gd name="T3" fmla="*/ 0 h 19"/>
                <a:gd name="T4" fmla="*/ 0 w 30"/>
                <a:gd name="T5" fmla="*/ 9 h 19"/>
                <a:gd name="T6" fmla="*/ 16 w 30"/>
                <a:gd name="T7" fmla="*/ 19 h 19"/>
                <a:gd name="T8" fmla="*/ 30 w 30"/>
                <a:gd name="T9" fmla="*/ 9 h 19"/>
              </a:gdLst>
              <a:ahLst/>
              <a:cxnLst>
                <a:cxn ang="0">
                  <a:pos x="T0" y="T1"/>
                </a:cxn>
                <a:cxn ang="0">
                  <a:pos x="T2" y="T3"/>
                </a:cxn>
                <a:cxn ang="0">
                  <a:pos x="T4" y="T5"/>
                </a:cxn>
                <a:cxn ang="0">
                  <a:pos x="T6" y="T7"/>
                </a:cxn>
                <a:cxn ang="0">
                  <a:pos x="T8" y="T9"/>
                </a:cxn>
              </a:cxnLst>
              <a:rect l="0" t="0" r="r" b="b"/>
              <a:pathLst>
                <a:path w="30" h="19">
                  <a:moveTo>
                    <a:pt x="30" y="9"/>
                  </a:moveTo>
                  <a:cubicBezTo>
                    <a:pt x="29" y="4"/>
                    <a:pt x="22" y="0"/>
                    <a:pt x="14" y="0"/>
                  </a:cubicBezTo>
                  <a:cubicBezTo>
                    <a:pt x="6" y="0"/>
                    <a:pt x="0" y="4"/>
                    <a:pt x="0" y="9"/>
                  </a:cubicBezTo>
                  <a:cubicBezTo>
                    <a:pt x="1" y="14"/>
                    <a:pt x="8" y="19"/>
                    <a:pt x="16" y="19"/>
                  </a:cubicBezTo>
                  <a:cubicBezTo>
                    <a:pt x="24" y="19"/>
                    <a:pt x="30" y="14"/>
                    <a:pt x="30"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149" name="işļîdè"/>
            <p:cNvSpPr/>
            <p:nvPr/>
          </p:nvSpPr>
          <p:spPr bwMode="auto">
            <a:xfrm>
              <a:off x="6699775" y="2356565"/>
              <a:ext cx="117264" cy="69433"/>
            </a:xfrm>
            <a:custGeom>
              <a:avLst/>
              <a:gdLst>
                <a:gd name="T0" fmla="*/ 31 w 32"/>
                <a:gd name="T1" fmla="*/ 9 h 19"/>
                <a:gd name="T2" fmla="*/ 15 w 32"/>
                <a:gd name="T3" fmla="*/ 0 h 19"/>
                <a:gd name="T4" fmla="*/ 1 w 32"/>
                <a:gd name="T5" fmla="*/ 9 h 19"/>
                <a:gd name="T6" fmla="*/ 17 w 32"/>
                <a:gd name="T7" fmla="*/ 19 h 19"/>
                <a:gd name="T8" fmla="*/ 31 w 32"/>
                <a:gd name="T9" fmla="*/ 9 h 19"/>
              </a:gdLst>
              <a:ahLst/>
              <a:cxnLst>
                <a:cxn ang="0">
                  <a:pos x="T0" y="T1"/>
                </a:cxn>
                <a:cxn ang="0">
                  <a:pos x="T2" y="T3"/>
                </a:cxn>
                <a:cxn ang="0">
                  <a:pos x="T4" y="T5"/>
                </a:cxn>
                <a:cxn ang="0">
                  <a:pos x="T6" y="T7"/>
                </a:cxn>
                <a:cxn ang="0">
                  <a:pos x="T8" y="T9"/>
                </a:cxn>
              </a:cxnLst>
              <a:rect l="0" t="0" r="r" b="b"/>
              <a:pathLst>
                <a:path w="32" h="19">
                  <a:moveTo>
                    <a:pt x="31" y="9"/>
                  </a:moveTo>
                  <a:cubicBezTo>
                    <a:pt x="30" y="4"/>
                    <a:pt x="23" y="0"/>
                    <a:pt x="15" y="0"/>
                  </a:cubicBezTo>
                  <a:cubicBezTo>
                    <a:pt x="6" y="0"/>
                    <a:pt x="0" y="4"/>
                    <a:pt x="1" y="9"/>
                  </a:cubicBezTo>
                  <a:cubicBezTo>
                    <a:pt x="2" y="15"/>
                    <a:pt x="9" y="19"/>
                    <a:pt x="17" y="19"/>
                  </a:cubicBezTo>
                  <a:cubicBezTo>
                    <a:pt x="26" y="19"/>
                    <a:pt x="32" y="15"/>
                    <a:pt x="31"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150" name="iŝḷïďê"/>
            <p:cNvSpPr/>
            <p:nvPr/>
          </p:nvSpPr>
          <p:spPr bwMode="auto">
            <a:xfrm>
              <a:off x="6568626" y="2356565"/>
              <a:ext cx="114178" cy="69433"/>
            </a:xfrm>
            <a:custGeom>
              <a:avLst/>
              <a:gdLst>
                <a:gd name="T0" fmla="*/ 30 w 31"/>
                <a:gd name="T1" fmla="*/ 9 h 19"/>
                <a:gd name="T2" fmla="*/ 14 w 31"/>
                <a:gd name="T3" fmla="*/ 0 h 19"/>
                <a:gd name="T4" fmla="*/ 0 w 31"/>
                <a:gd name="T5" fmla="*/ 9 h 19"/>
                <a:gd name="T6" fmla="*/ 16 w 31"/>
                <a:gd name="T7" fmla="*/ 19 h 19"/>
                <a:gd name="T8" fmla="*/ 30 w 31"/>
                <a:gd name="T9" fmla="*/ 9 h 19"/>
              </a:gdLst>
              <a:ahLst/>
              <a:cxnLst>
                <a:cxn ang="0">
                  <a:pos x="T0" y="T1"/>
                </a:cxn>
                <a:cxn ang="0">
                  <a:pos x="T2" y="T3"/>
                </a:cxn>
                <a:cxn ang="0">
                  <a:pos x="T4" y="T5"/>
                </a:cxn>
                <a:cxn ang="0">
                  <a:pos x="T6" y="T7"/>
                </a:cxn>
                <a:cxn ang="0">
                  <a:pos x="T8" y="T9"/>
                </a:cxn>
              </a:cxnLst>
              <a:rect l="0" t="0" r="r" b="b"/>
              <a:pathLst>
                <a:path w="31" h="19">
                  <a:moveTo>
                    <a:pt x="30" y="9"/>
                  </a:moveTo>
                  <a:cubicBezTo>
                    <a:pt x="30" y="4"/>
                    <a:pt x="22" y="0"/>
                    <a:pt x="14" y="0"/>
                  </a:cubicBezTo>
                  <a:cubicBezTo>
                    <a:pt x="6" y="0"/>
                    <a:pt x="0" y="4"/>
                    <a:pt x="0" y="9"/>
                  </a:cubicBezTo>
                  <a:cubicBezTo>
                    <a:pt x="1" y="15"/>
                    <a:pt x="8" y="19"/>
                    <a:pt x="16" y="19"/>
                  </a:cubicBezTo>
                  <a:cubicBezTo>
                    <a:pt x="25" y="19"/>
                    <a:pt x="31" y="15"/>
                    <a:pt x="30"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151" name="ïṣļídê"/>
            <p:cNvSpPr/>
            <p:nvPr/>
          </p:nvSpPr>
          <p:spPr bwMode="auto">
            <a:xfrm>
              <a:off x="6710577" y="2439884"/>
              <a:ext cx="117264" cy="74061"/>
            </a:xfrm>
            <a:custGeom>
              <a:avLst/>
              <a:gdLst>
                <a:gd name="T0" fmla="*/ 31 w 32"/>
                <a:gd name="T1" fmla="*/ 10 h 20"/>
                <a:gd name="T2" fmla="*/ 15 w 32"/>
                <a:gd name="T3" fmla="*/ 0 h 20"/>
                <a:gd name="T4" fmla="*/ 1 w 32"/>
                <a:gd name="T5" fmla="*/ 10 h 20"/>
                <a:gd name="T6" fmla="*/ 18 w 32"/>
                <a:gd name="T7" fmla="*/ 20 h 20"/>
                <a:gd name="T8" fmla="*/ 31 w 32"/>
                <a:gd name="T9" fmla="*/ 10 h 20"/>
              </a:gdLst>
              <a:ahLst/>
              <a:cxnLst>
                <a:cxn ang="0">
                  <a:pos x="T0" y="T1"/>
                </a:cxn>
                <a:cxn ang="0">
                  <a:pos x="T2" y="T3"/>
                </a:cxn>
                <a:cxn ang="0">
                  <a:pos x="T4" y="T5"/>
                </a:cxn>
                <a:cxn ang="0">
                  <a:pos x="T6" y="T7"/>
                </a:cxn>
                <a:cxn ang="0">
                  <a:pos x="T8" y="T9"/>
                </a:cxn>
              </a:cxnLst>
              <a:rect l="0" t="0" r="r" b="b"/>
              <a:pathLst>
                <a:path w="32" h="20">
                  <a:moveTo>
                    <a:pt x="31" y="10"/>
                  </a:moveTo>
                  <a:cubicBezTo>
                    <a:pt x="31" y="5"/>
                    <a:pt x="23" y="0"/>
                    <a:pt x="15" y="0"/>
                  </a:cubicBezTo>
                  <a:cubicBezTo>
                    <a:pt x="7" y="0"/>
                    <a:pt x="0" y="5"/>
                    <a:pt x="1" y="10"/>
                  </a:cubicBezTo>
                  <a:cubicBezTo>
                    <a:pt x="2" y="16"/>
                    <a:pt x="9" y="20"/>
                    <a:pt x="18" y="20"/>
                  </a:cubicBezTo>
                  <a:cubicBezTo>
                    <a:pt x="26" y="20"/>
                    <a:pt x="32" y="16"/>
                    <a:pt x="31" y="10"/>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152" name="ï$ḷïḓé"/>
            <p:cNvSpPr/>
            <p:nvPr/>
          </p:nvSpPr>
          <p:spPr bwMode="auto">
            <a:xfrm>
              <a:off x="6587141" y="2532461"/>
              <a:ext cx="117264" cy="72519"/>
            </a:xfrm>
            <a:custGeom>
              <a:avLst/>
              <a:gdLst>
                <a:gd name="T0" fmla="*/ 31 w 32"/>
                <a:gd name="T1" fmla="*/ 10 h 20"/>
                <a:gd name="T2" fmla="*/ 15 w 32"/>
                <a:gd name="T3" fmla="*/ 0 h 20"/>
                <a:gd name="T4" fmla="*/ 1 w 32"/>
                <a:gd name="T5" fmla="*/ 10 h 20"/>
                <a:gd name="T6" fmla="*/ 17 w 32"/>
                <a:gd name="T7" fmla="*/ 20 h 20"/>
                <a:gd name="T8" fmla="*/ 31 w 32"/>
                <a:gd name="T9" fmla="*/ 10 h 20"/>
              </a:gdLst>
              <a:ahLst/>
              <a:cxnLst>
                <a:cxn ang="0">
                  <a:pos x="T0" y="T1"/>
                </a:cxn>
                <a:cxn ang="0">
                  <a:pos x="T2" y="T3"/>
                </a:cxn>
                <a:cxn ang="0">
                  <a:pos x="T4" y="T5"/>
                </a:cxn>
                <a:cxn ang="0">
                  <a:pos x="T6" y="T7"/>
                </a:cxn>
                <a:cxn ang="0">
                  <a:pos x="T8" y="T9"/>
                </a:cxn>
              </a:cxnLst>
              <a:rect l="0" t="0" r="r" b="b"/>
              <a:pathLst>
                <a:path w="32" h="20">
                  <a:moveTo>
                    <a:pt x="31" y="10"/>
                  </a:moveTo>
                  <a:cubicBezTo>
                    <a:pt x="31" y="4"/>
                    <a:pt x="23" y="0"/>
                    <a:pt x="15" y="0"/>
                  </a:cubicBezTo>
                  <a:cubicBezTo>
                    <a:pt x="6" y="0"/>
                    <a:pt x="0" y="4"/>
                    <a:pt x="1" y="10"/>
                  </a:cubicBezTo>
                  <a:cubicBezTo>
                    <a:pt x="1" y="15"/>
                    <a:pt x="9" y="20"/>
                    <a:pt x="17" y="20"/>
                  </a:cubicBezTo>
                  <a:cubicBezTo>
                    <a:pt x="26" y="20"/>
                    <a:pt x="32" y="15"/>
                    <a:pt x="31" y="10"/>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153" name="íśľiḋè"/>
            <p:cNvSpPr/>
            <p:nvPr/>
          </p:nvSpPr>
          <p:spPr bwMode="auto">
            <a:xfrm>
              <a:off x="6722920" y="2532461"/>
              <a:ext cx="120350" cy="72519"/>
            </a:xfrm>
            <a:custGeom>
              <a:avLst/>
              <a:gdLst>
                <a:gd name="T0" fmla="*/ 32 w 33"/>
                <a:gd name="T1" fmla="*/ 10 h 20"/>
                <a:gd name="T2" fmla="*/ 15 w 33"/>
                <a:gd name="T3" fmla="*/ 0 h 20"/>
                <a:gd name="T4" fmla="*/ 1 w 33"/>
                <a:gd name="T5" fmla="*/ 10 h 20"/>
                <a:gd name="T6" fmla="*/ 18 w 33"/>
                <a:gd name="T7" fmla="*/ 20 h 20"/>
                <a:gd name="T8" fmla="*/ 32 w 33"/>
                <a:gd name="T9" fmla="*/ 10 h 20"/>
              </a:gdLst>
              <a:ahLst/>
              <a:cxnLst>
                <a:cxn ang="0">
                  <a:pos x="T0" y="T1"/>
                </a:cxn>
                <a:cxn ang="0">
                  <a:pos x="T2" y="T3"/>
                </a:cxn>
                <a:cxn ang="0">
                  <a:pos x="T4" y="T5"/>
                </a:cxn>
                <a:cxn ang="0">
                  <a:pos x="T6" y="T7"/>
                </a:cxn>
                <a:cxn ang="0">
                  <a:pos x="T8" y="T9"/>
                </a:cxn>
              </a:cxnLst>
              <a:rect l="0" t="0" r="r" b="b"/>
              <a:pathLst>
                <a:path w="33" h="20">
                  <a:moveTo>
                    <a:pt x="32" y="10"/>
                  </a:moveTo>
                  <a:cubicBezTo>
                    <a:pt x="31" y="4"/>
                    <a:pt x="24" y="0"/>
                    <a:pt x="15" y="0"/>
                  </a:cubicBezTo>
                  <a:cubicBezTo>
                    <a:pt x="7" y="0"/>
                    <a:pt x="0" y="4"/>
                    <a:pt x="1" y="10"/>
                  </a:cubicBezTo>
                  <a:cubicBezTo>
                    <a:pt x="2" y="15"/>
                    <a:pt x="9" y="20"/>
                    <a:pt x="18" y="20"/>
                  </a:cubicBezTo>
                  <a:cubicBezTo>
                    <a:pt x="26" y="20"/>
                    <a:pt x="33" y="15"/>
                    <a:pt x="32" y="10"/>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154" name="ïṩļiḍè"/>
            <p:cNvSpPr/>
            <p:nvPr/>
          </p:nvSpPr>
          <p:spPr bwMode="auto">
            <a:xfrm>
              <a:off x="6860242" y="2532461"/>
              <a:ext cx="120350" cy="72519"/>
            </a:xfrm>
            <a:custGeom>
              <a:avLst/>
              <a:gdLst>
                <a:gd name="T0" fmla="*/ 32 w 33"/>
                <a:gd name="T1" fmla="*/ 10 h 20"/>
                <a:gd name="T2" fmla="*/ 15 w 33"/>
                <a:gd name="T3" fmla="*/ 0 h 20"/>
                <a:gd name="T4" fmla="*/ 1 w 33"/>
                <a:gd name="T5" fmla="*/ 10 h 20"/>
                <a:gd name="T6" fmla="*/ 18 w 33"/>
                <a:gd name="T7" fmla="*/ 20 h 20"/>
                <a:gd name="T8" fmla="*/ 32 w 33"/>
                <a:gd name="T9" fmla="*/ 10 h 20"/>
              </a:gdLst>
              <a:ahLst/>
              <a:cxnLst>
                <a:cxn ang="0">
                  <a:pos x="T0" y="T1"/>
                </a:cxn>
                <a:cxn ang="0">
                  <a:pos x="T2" y="T3"/>
                </a:cxn>
                <a:cxn ang="0">
                  <a:pos x="T4" y="T5"/>
                </a:cxn>
                <a:cxn ang="0">
                  <a:pos x="T6" y="T7"/>
                </a:cxn>
                <a:cxn ang="0">
                  <a:pos x="T8" y="T9"/>
                </a:cxn>
              </a:cxnLst>
              <a:rect l="0" t="0" r="r" b="b"/>
              <a:pathLst>
                <a:path w="33" h="20">
                  <a:moveTo>
                    <a:pt x="32" y="10"/>
                  </a:moveTo>
                  <a:cubicBezTo>
                    <a:pt x="31" y="4"/>
                    <a:pt x="23" y="0"/>
                    <a:pt x="15" y="0"/>
                  </a:cubicBezTo>
                  <a:cubicBezTo>
                    <a:pt x="6" y="0"/>
                    <a:pt x="0" y="4"/>
                    <a:pt x="1" y="10"/>
                  </a:cubicBezTo>
                  <a:cubicBezTo>
                    <a:pt x="2" y="15"/>
                    <a:pt x="9" y="20"/>
                    <a:pt x="18" y="20"/>
                  </a:cubicBezTo>
                  <a:cubicBezTo>
                    <a:pt x="26" y="20"/>
                    <a:pt x="33" y="15"/>
                    <a:pt x="32" y="10"/>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155" name="î$líḍe"/>
            <p:cNvSpPr/>
            <p:nvPr/>
          </p:nvSpPr>
          <p:spPr bwMode="auto">
            <a:xfrm>
              <a:off x="6597941" y="2623494"/>
              <a:ext cx="117264" cy="72519"/>
            </a:xfrm>
            <a:custGeom>
              <a:avLst/>
              <a:gdLst>
                <a:gd name="T0" fmla="*/ 31 w 32"/>
                <a:gd name="T1" fmla="*/ 10 h 20"/>
                <a:gd name="T2" fmla="*/ 15 w 32"/>
                <a:gd name="T3" fmla="*/ 0 h 20"/>
                <a:gd name="T4" fmla="*/ 0 w 32"/>
                <a:gd name="T5" fmla="*/ 10 h 20"/>
                <a:gd name="T6" fmla="*/ 17 w 32"/>
                <a:gd name="T7" fmla="*/ 20 h 20"/>
                <a:gd name="T8" fmla="*/ 31 w 32"/>
                <a:gd name="T9" fmla="*/ 10 h 20"/>
              </a:gdLst>
              <a:ahLst/>
              <a:cxnLst>
                <a:cxn ang="0">
                  <a:pos x="T0" y="T1"/>
                </a:cxn>
                <a:cxn ang="0">
                  <a:pos x="T2" y="T3"/>
                </a:cxn>
                <a:cxn ang="0">
                  <a:pos x="T4" y="T5"/>
                </a:cxn>
                <a:cxn ang="0">
                  <a:pos x="T6" y="T7"/>
                </a:cxn>
                <a:cxn ang="0">
                  <a:pos x="T8" y="T9"/>
                </a:cxn>
              </a:cxnLst>
              <a:rect l="0" t="0" r="r" b="b"/>
              <a:pathLst>
                <a:path w="32" h="20">
                  <a:moveTo>
                    <a:pt x="31" y="10"/>
                  </a:moveTo>
                  <a:cubicBezTo>
                    <a:pt x="31" y="4"/>
                    <a:pt x="23" y="0"/>
                    <a:pt x="15" y="0"/>
                  </a:cubicBezTo>
                  <a:cubicBezTo>
                    <a:pt x="6" y="0"/>
                    <a:pt x="0" y="4"/>
                    <a:pt x="0" y="10"/>
                  </a:cubicBezTo>
                  <a:cubicBezTo>
                    <a:pt x="1" y="16"/>
                    <a:pt x="8" y="20"/>
                    <a:pt x="17" y="20"/>
                  </a:cubicBezTo>
                  <a:cubicBezTo>
                    <a:pt x="26" y="20"/>
                    <a:pt x="32" y="16"/>
                    <a:pt x="31" y="10"/>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156" name="íṣ1ïḍe"/>
            <p:cNvSpPr/>
            <p:nvPr/>
          </p:nvSpPr>
          <p:spPr bwMode="auto">
            <a:xfrm>
              <a:off x="6736806" y="2623494"/>
              <a:ext cx="117264" cy="72519"/>
            </a:xfrm>
            <a:custGeom>
              <a:avLst/>
              <a:gdLst>
                <a:gd name="T0" fmla="*/ 32 w 32"/>
                <a:gd name="T1" fmla="*/ 10 h 20"/>
                <a:gd name="T2" fmla="*/ 15 w 32"/>
                <a:gd name="T3" fmla="*/ 0 h 20"/>
                <a:gd name="T4" fmla="*/ 0 w 32"/>
                <a:gd name="T5" fmla="*/ 10 h 20"/>
                <a:gd name="T6" fmla="*/ 17 w 32"/>
                <a:gd name="T7" fmla="*/ 20 h 20"/>
                <a:gd name="T8" fmla="*/ 32 w 32"/>
                <a:gd name="T9" fmla="*/ 10 h 20"/>
              </a:gdLst>
              <a:ahLst/>
              <a:cxnLst>
                <a:cxn ang="0">
                  <a:pos x="T0" y="T1"/>
                </a:cxn>
                <a:cxn ang="0">
                  <a:pos x="T2" y="T3"/>
                </a:cxn>
                <a:cxn ang="0">
                  <a:pos x="T4" y="T5"/>
                </a:cxn>
                <a:cxn ang="0">
                  <a:pos x="T6" y="T7"/>
                </a:cxn>
                <a:cxn ang="0">
                  <a:pos x="T8" y="T9"/>
                </a:cxn>
              </a:cxnLst>
              <a:rect l="0" t="0" r="r" b="b"/>
              <a:pathLst>
                <a:path w="32" h="20">
                  <a:moveTo>
                    <a:pt x="32" y="10"/>
                  </a:moveTo>
                  <a:cubicBezTo>
                    <a:pt x="31" y="4"/>
                    <a:pt x="23" y="0"/>
                    <a:pt x="15" y="0"/>
                  </a:cubicBezTo>
                  <a:cubicBezTo>
                    <a:pt x="6" y="0"/>
                    <a:pt x="0" y="4"/>
                    <a:pt x="0" y="10"/>
                  </a:cubicBezTo>
                  <a:cubicBezTo>
                    <a:pt x="1" y="16"/>
                    <a:pt x="9" y="20"/>
                    <a:pt x="17" y="20"/>
                  </a:cubicBezTo>
                  <a:cubicBezTo>
                    <a:pt x="26" y="20"/>
                    <a:pt x="32" y="16"/>
                    <a:pt x="32" y="10"/>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157" name="î$ḷïḋé"/>
            <p:cNvSpPr/>
            <p:nvPr/>
          </p:nvSpPr>
          <p:spPr bwMode="auto">
            <a:xfrm>
              <a:off x="6875671" y="2623494"/>
              <a:ext cx="120350" cy="72519"/>
            </a:xfrm>
            <a:custGeom>
              <a:avLst/>
              <a:gdLst>
                <a:gd name="T0" fmla="*/ 32 w 33"/>
                <a:gd name="T1" fmla="*/ 10 h 20"/>
                <a:gd name="T2" fmla="*/ 15 w 33"/>
                <a:gd name="T3" fmla="*/ 0 h 20"/>
                <a:gd name="T4" fmla="*/ 1 w 33"/>
                <a:gd name="T5" fmla="*/ 10 h 20"/>
                <a:gd name="T6" fmla="*/ 18 w 33"/>
                <a:gd name="T7" fmla="*/ 20 h 20"/>
                <a:gd name="T8" fmla="*/ 32 w 33"/>
                <a:gd name="T9" fmla="*/ 10 h 20"/>
              </a:gdLst>
              <a:ahLst/>
              <a:cxnLst>
                <a:cxn ang="0">
                  <a:pos x="T0" y="T1"/>
                </a:cxn>
                <a:cxn ang="0">
                  <a:pos x="T2" y="T3"/>
                </a:cxn>
                <a:cxn ang="0">
                  <a:pos x="T4" y="T5"/>
                </a:cxn>
                <a:cxn ang="0">
                  <a:pos x="T6" y="T7"/>
                </a:cxn>
                <a:cxn ang="0">
                  <a:pos x="T8" y="T9"/>
                </a:cxn>
              </a:cxnLst>
              <a:rect l="0" t="0" r="r" b="b"/>
              <a:pathLst>
                <a:path w="33" h="20">
                  <a:moveTo>
                    <a:pt x="32" y="10"/>
                  </a:moveTo>
                  <a:cubicBezTo>
                    <a:pt x="31" y="4"/>
                    <a:pt x="23" y="0"/>
                    <a:pt x="15" y="0"/>
                  </a:cubicBezTo>
                  <a:cubicBezTo>
                    <a:pt x="6" y="0"/>
                    <a:pt x="0" y="4"/>
                    <a:pt x="1" y="10"/>
                  </a:cubicBezTo>
                  <a:cubicBezTo>
                    <a:pt x="1" y="16"/>
                    <a:pt x="9" y="20"/>
                    <a:pt x="18" y="20"/>
                  </a:cubicBezTo>
                  <a:cubicBezTo>
                    <a:pt x="26" y="20"/>
                    <a:pt x="33" y="16"/>
                    <a:pt x="32" y="10"/>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158" name="i$lïḋê"/>
            <p:cNvSpPr/>
            <p:nvPr/>
          </p:nvSpPr>
          <p:spPr bwMode="auto">
            <a:xfrm>
              <a:off x="7014537" y="2623494"/>
              <a:ext cx="120350" cy="72519"/>
            </a:xfrm>
            <a:custGeom>
              <a:avLst/>
              <a:gdLst>
                <a:gd name="T0" fmla="*/ 32 w 33"/>
                <a:gd name="T1" fmla="*/ 10 h 20"/>
                <a:gd name="T2" fmla="*/ 14 w 33"/>
                <a:gd name="T3" fmla="*/ 0 h 20"/>
                <a:gd name="T4" fmla="*/ 1 w 33"/>
                <a:gd name="T5" fmla="*/ 10 h 20"/>
                <a:gd name="T6" fmla="*/ 18 w 33"/>
                <a:gd name="T7" fmla="*/ 20 h 20"/>
                <a:gd name="T8" fmla="*/ 32 w 33"/>
                <a:gd name="T9" fmla="*/ 10 h 20"/>
              </a:gdLst>
              <a:ahLst/>
              <a:cxnLst>
                <a:cxn ang="0">
                  <a:pos x="T0" y="T1"/>
                </a:cxn>
                <a:cxn ang="0">
                  <a:pos x="T2" y="T3"/>
                </a:cxn>
                <a:cxn ang="0">
                  <a:pos x="T4" y="T5"/>
                </a:cxn>
                <a:cxn ang="0">
                  <a:pos x="T6" y="T7"/>
                </a:cxn>
                <a:cxn ang="0">
                  <a:pos x="T8" y="T9"/>
                </a:cxn>
              </a:cxnLst>
              <a:rect l="0" t="0" r="r" b="b"/>
              <a:pathLst>
                <a:path w="33" h="20">
                  <a:moveTo>
                    <a:pt x="32" y="10"/>
                  </a:moveTo>
                  <a:cubicBezTo>
                    <a:pt x="31" y="4"/>
                    <a:pt x="23" y="0"/>
                    <a:pt x="14" y="0"/>
                  </a:cubicBezTo>
                  <a:cubicBezTo>
                    <a:pt x="6" y="0"/>
                    <a:pt x="0" y="4"/>
                    <a:pt x="1" y="10"/>
                  </a:cubicBezTo>
                  <a:cubicBezTo>
                    <a:pt x="2" y="16"/>
                    <a:pt x="9" y="20"/>
                    <a:pt x="18" y="20"/>
                  </a:cubicBezTo>
                  <a:cubicBezTo>
                    <a:pt x="27" y="20"/>
                    <a:pt x="33" y="16"/>
                    <a:pt x="32" y="10"/>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159" name="ïşļíḓè"/>
            <p:cNvSpPr/>
            <p:nvPr/>
          </p:nvSpPr>
          <p:spPr bwMode="auto">
            <a:xfrm>
              <a:off x="6605656" y="2714528"/>
              <a:ext cx="120350" cy="80233"/>
            </a:xfrm>
            <a:custGeom>
              <a:avLst/>
              <a:gdLst>
                <a:gd name="T0" fmla="*/ 33 w 33"/>
                <a:gd name="T1" fmla="*/ 11 h 22"/>
                <a:gd name="T2" fmla="*/ 16 w 33"/>
                <a:gd name="T3" fmla="*/ 0 h 22"/>
                <a:gd name="T4" fmla="*/ 1 w 33"/>
                <a:gd name="T5" fmla="*/ 11 h 22"/>
                <a:gd name="T6" fmla="*/ 18 w 33"/>
                <a:gd name="T7" fmla="*/ 22 h 22"/>
                <a:gd name="T8" fmla="*/ 33 w 33"/>
                <a:gd name="T9" fmla="*/ 11 h 22"/>
              </a:gdLst>
              <a:ahLst/>
              <a:cxnLst>
                <a:cxn ang="0">
                  <a:pos x="T0" y="T1"/>
                </a:cxn>
                <a:cxn ang="0">
                  <a:pos x="T2" y="T3"/>
                </a:cxn>
                <a:cxn ang="0">
                  <a:pos x="T4" y="T5"/>
                </a:cxn>
                <a:cxn ang="0">
                  <a:pos x="T6" y="T7"/>
                </a:cxn>
                <a:cxn ang="0">
                  <a:pos x="T8" y="T9"/>
                </a:cxn>
              </a:cxnLst>
              <a:rect l="0" t="0" r="r" b="b"/>
              <a:pathLst>
                <a:path w="33" h="22">
                  <a:moveTo>
                    <a:pt x="33" y="11"/>
                  </a:moveTo>
                  <a:cubicBezTo>
                    <a:pt x="32" y="5"/>
                    <a:pt x="24" y="0"/>
                    <a:pt x="16" y="0"/>
                  </a:cubicBezTo>
                  <a:cubicBezTo>
                    <a:pt x="7" y="0"/>
                    <a:pt x="0" y="5"/>
                    <a:pt x="1" y="11"/>
                  </a:cubicBezTo>
                  <a:cubicBezTo>
                    <a:pt x="2" y="17"/>
                    <a:pt x="9" y="22"/>
                    <a:pt x="18" y="22"/>
                  </a:cubicBezTo>
                  <a:cubicBezTo>
                    <a:pt x="27" y="22"/>
                    <a:pt x="33" y="17"/>
                    <a:pt x="33" y="11"/>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160" name="iŝliḓê"/>
            <p:cNvSpPr/>
            <p:nvPr/>
          </p:nvSpPr>
          <p:spPr bwMode="auto">
            <a:xfrm>
              <a:off x="6747607" y="2714528"/>
              <a:ext cx="120350" cy="80233"/>
            </a:xfrm>
            <a:custGeom>
              <a:avLst/>
              <a:gdLst>
                <a:gd name="T0" fmla="*/ 32 w 33"/>
                <a:gd name="T1" fmla="*/ 11 h 22"/>
                <a:gd name="T2" fmla="*/ 15 w 33"/>
                <a:gd name="T3" fmla="*/ 0 h 22"/>
                <a:gd name="T4" fmla="*/ 1 w 33"/>
                <a:gd name="T5" fmla="*/ 11 h 22"/>
                <a:gd name="T6" fmla="*/ 18 w 33"/>
                <a:gd name="T7" fmla="*/ 22 h 22"/>
                <a:gd name="T8" fmla="*/ 32 w 33"/>
                <a:gd name="T9" fmla="*/ 11 h 22"/>
              </a:gdLst>
              <a:ahLst/>
              <a:cxnLst>
                <a:cxn ang="0">
                  <a:pos x="T0" y="T1"/>
                </a:cxn>
                <a:cxn ang="0">
                  <a:pos x="T2" y="T3"/>
                </a:cxn>
                <a:cxn ang="0">
                  <a:pos x="T4" y="T5"/>
                </a:cxn>
                <a:cxn ang="0">
                  <a:pos x="T6" y="T7"/>
                </a:cxn>
                <a:cxn ang="0">
                  <a:pos x="T8" y="T9"/>
                </a:cxn>
              </a:cxnLst>
              <a:rect l="0" t="0" r="r" b="b"/>
              <a:pathLst>
                <a:path w="33" h="22">
                  <a:moveTo>
                    <a:pt x="32" y="11"/>
                  </a:moveTo>
                  <a:cubicBezTo>
                    <a:pt x="31" y="5"/>
                    <a:pt x="24" y="0"/>
                    <a:pt x="15" y="0"/>
                  </a:cubicBezTo>
                  <a:cubicBezTo>
                    <a:pt x="6" y="0"/>
                    <a:pt x="0" y="5"/>
                    <a:pt x="1" y="11"/>
                  </a:cubicBezTo>
                  <a:cubicBezTo>
                    <a:pt x="1" y="17"/>
                    <a:pt x="9" y="22"/>
                    <a:pt x="18" y="22"/>
                  </a:cubicBezTo>
                  <a:cubicBezTo>
                    <a:pt x="27" y="22"/>
                    <a:pt x="33" y="17"/>
                    <a:pt x="32" y="11"/>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161" name="ïṩḷîḑe"/>
            <p:cNvSpPr/>
            <p:nvPr/>
          </p:nvSpPr>
          <p:spPr bwMode="auto">
            <a:xfrm>
              <a:off x="6886473" y="2714528"/>
              <a:ext cx="123436" cy="80233"/>
            </a:xfrm>
            <a:custGeom>
              <a:avLst/>
              <a:gdLst>
                <a:gd name="T0" fmla="*/ 33 w 34"/>
                <a:gd name="T1" fmla="*/ 11 h 22"/>
                <a:gd name="T2" fmla="*/ 15 w 34"/>
                <a:gd name="T3" fmla="*/ 0 h 22"/>
                <a:gd name="T4" fmla="*/ 1 w 34"/>
                <a:gd name="T5" fmla="*/ 11 h 22"/>
                <a:gd name="T6" fmla="*/ 19 w 34"/>
                <a:gd name="T7" fmla="*/ 22 h 22"/>
                <a:gd name="T8" fmla="*/ 33 w 34"/>
                <a:gd name="T9" fmla="*/ 11 h 22"/>
              </a:gdLst>
              <a:ahLst/>
              <a:cxnLst>
                <a:cxn ang="0">
                  <a:pos x="T0" y="T1"/>
                </a:cxn>
                <a:cxn ang="0">
                  <a:pos x="T2" y="T3"/>
                </a:cxn>
                <a:cxn ang="0">
                  <a:pos x="T4" y="T5"/>
                </a:cxn>
                <a:cxn ang="0">
                  <a:pos x="T6" y="T7"/>
                </a:cxn>
                <a:cxn ang="0">
                  <a:pos x="T8" y="T9"/>
                </a:cxn>
              </a:cxnLst>
              <a:rect l="0" t="0" r="r" b="b"/>
              <a:pathLst>
                <a:path w="34" h="22">
                  <a:moveTo>
                    <a:pt x="33" y="11"/>
                  </a:moveTo>
                  <a:cubicBezTo>
                    <a:pt x="32" y="5"/>
                    <a:pt x="24" y="0"/>
                    <a:pt x="15" y="0"/>
                  </a:cubicBezTo>
                  <a:cubicBezTo>
                    <a:pt x="7" y="0"/>
                    <a:pt x="0" y="5"/>
                    <a:pt x="1" y="11"/>
                  </a:cubicBezTo>
                  <a:cubicBezTo>
                    <a:pt x="2" y="17"/>
                    <a:pt x="10" y="22"/>
                    <a:pt x="19" y="22"/>
                  </a:cubicBezTo>
                  <a:cubicBezTo>
                    <a:pt x="28" y="22"/>
                    <a:pt x="34" y="17"/>
                    <a:pt x="33" y="11"/>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162" name="îṩḻíḍê"/>
            <p:cNvSpPr/>
            <p:nvPr/>
          </p:nvSpPr>
          <p:spPr bwMode="auto">
            <a:xfrm>
              <a:off x="7028424" y="2714528"/>
              <a:ext cx="124979" cy="80233"/>
            </a:xfrm>
            <a:custGeom>
              <a:avLst/>
              <a:gdLst>
                <a:gd name="T0" fmla="*/ 33 w 34"/>
                <a:gd name="T1" fmla="*/ 11 h 22"/>
                <a:gd name="T2" fmla="*/ 15 w 34"/>
                <a:gd name="T3" fmla="*/ 0 h 22"/>
                <a:gd name="T4" fmla="*/ 1 w 34"/>
                <a:gd name="T5" fmla="*/ 11 h 22"/>
                <a:gd name="T6" fmla="*/ 19 w 34"/>
                <a:gd name="T7" fmla="*/ 22 h 22"/>
                <a:gd name="T8" fmla="*/ 33 w 34"/>
                <a:gd name="T9" fmla="*/ 11 h 22"/>
              </a:gdLst>
              <a:ahLst/>
              <a:cxnLst>
                <a:cxn ang="0">
                  <a:pos x="T0" y="T1"/>
                </a:cxn>
                <a:cxn ang="0">
                  <a:pos x="T2" y="T3"/>
                </a:cxn>
                <a:cxn ang="0">
                  <a:pos x="T4" y="T5"/>
                </a:cxn>
                <a:cxn ang="0">
                  <a:pos x="T6" y="T7"/>
                </a:cxn>
                <a:cxn ang="0">
                  <a:pos x="T8" y="T9"/>
                </a:cxn>
              </a:cxnLst>
              <a:rect l="0" t="0" r="r" b="b"/>
              <a:pathLst>
                <a:path w="34" h="22">
                  <a:moveTo>
                    <a:pt x="33" y="11"/>
                  </a:moveTo>
                  <a:cubicBezTo>
                    <a:pt x="31" y="5"/>
                    <a:pt x="24" y="0"/>
                    <a:pt x="15" y="0"/>
                  </a:cubicBezTo>
                  <a:cubicBezTo>
                    <a:pt x="6" y="0"/>
                    <a:pt x="0" y="5"/>
                    <a:pt x="1" y="11"/>
                  </a:cubicBezTo>
                  <a:cubicBezTo>
                    <a:pt x="2" y="17"/>
                    <a:pt x="10" y="22"/>
                    <a:pt x="19" y="22"/>
                  </a:cubicBezTo>
                  <a:cubicBezTo>
                    <a:pt x="27" y="22"/>
                    <a:pt x="34" y="17"/>
                    <a:pt x="33" y="11"/>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163" name="îslïde"/>
            <p:cNvSpPr/>
            <p:nvPr/>
          </p:nvSpPr>
          <p:spPr bwMode="auto">
            <a:xfrm>
              <a:off x="6616456" y="2810191"/>
              <a:ext cx="123436" cy="80233"/>
            </a:xfrm>
            <a:custGeom>
              <a:avLst/>
              <a:gdLst>
                <a:gd name="T0" fmla="*/ 33 w 34"/>
                <a:gd name="T1" fmla="*/ 11 h 22"/>
                <a:gd name="T2" fmla="*/ 16 w 34"/>
                <a:gd name="T3" fmla="*/ 0 h 22"/>
                <a:gd name="T4" fmla="*/ 1 w 34"/>
                <a:gd name="T5" fmla="*/ 11 h 22"/>
                <a:gd name="T6" fmla="*/ 18 w 34"/>
                <a:gd name="T7" fmla="*/ 22 h 22"/>
                <a:gd name="T8" fmla="*/ 33 w 34"/>
                <a:gd name="T9" fmla="*/ 11 h 22"/>
              </a:gdLst>
              <a:ahLst/>
              <a:cxnLst>
                <a:cxn ang="0">
                  <a:pos x="T0" y="T1"/>
                </a:cxn>
                <a:cxn ang="0">
                  <a:pos x="T2" y="T3"/>
                </a:cxn>
                <a:cxn ang="0">
                  <a:pos x="T4" y="T5"/>
                </a:cxn>
                <a:cxn ang="0">
                  <a:pos x="T6" y="T7"/>
                </a:cxn>
                <a:cxn ang="0">
                  <a:pos x="T8" y="T9"/>
                </a:cxn>
              </a:cxnLst>
              <a:rect l="0" t="0" r="r" b="b"/>
              <a:pathLst>
                <a:path w="34" h="22">
                  <a:moveTo>
                    <a:pt x="33" y="11"/>
                  </a:moveTo>
                  <a:cubicBezTo>
                    <a:pt x="32" y="5"/>
                    <a:pt x="24" y="0"/>
                    <a:pt x="16" y="0"/>
                  </a:cubicBezTo>
                  <a:cubicBezTo>
                    <a:pt x="7" y="0"/>
                    <a:pt x="0" y="5"/>
                    <a:pt x="1" y="11"/>
                  </a:cubicBezTo>
                  <a:cubicBezTo>
                    <a:pt x="2" y="17"/>
                    <a:pt x="9" y="22"/>
                    <a:pt x="18" y="22"/>
                  </a:cubicBezTo>
                  <a:cubicBezTo>
                    <a:pt x="27" y="22"/>
                    <a:pt x="34" y="17"/>
                    <a:pt x="33" y="11"/>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164" name="iṣḻíḍè"/>
            <p:cNvSpPr/>
            <p:nvPr/>
          </p:nvSpPr>
          <p:spPr bwMode="auto">
            <a:xfrm>
              <a:off x="6758407" y="2810191"/>
              <a:ext cx="124979" cy="80233"/>
            </a:xfrm>
            <a:custGeom>
              <a:avLst/>
              <a:gdLst>
                <a:gd name="T0" fmla="*/ 33 w 34"/>
                <a:gd name="T1" fmla="*/ 11 h 22"/>
                <a:gd name="T2" fmla="*/ 16 w 34"/>
                <a:gd name="T3" fmla="*/ 0 h 22"/>
                <a:gd name="T4" fmla="*/ 1 w 34"/>
                <a:gd name="T5" fmla="*/ 11 h 22"/>
                <a:gd name="T6" fmla="*/ 19 w 34"/>
                <a:gd name="T7" fmla="*/ 22 h 22"/>
                <a:gd name="T8" fmla="*/ 33 w 34"/>
                <a:gd name="T9" fmla="*/ 11 h 22"/>
              </a:gdLst>
              <a:ahLst/>
              <a:cxnLst>
                <a:cxn ang="0">
                  <a:pos x="T0" y="T1"/>
                </a:cxn>
                <a:cxn ang="0">
                  <a:pos x="T2" y="T3"/>
                </a:cxn>
                <a:cxn ang="0">
                  <a:pos x="T4" y="T5"/>
                </a:cxn>
                <a:cxn ang="0">
                  <a:pos x="T6" y="T7"/>
                </a:cxn>
                <a:cxn ang="0">
                  <a:pos x="T8" y="T9"/>
                </a:cxn>
              </a:cxnLst>
              <a:rect l="0" t="0" r="r" b="b"/>
              <a:pathLst>
                <a:path w="34" h="22">
                  <a:moveTo>
                    <a:pt x="33" y="11"/>
                  </a:moveTo>
                  <a:cubicBezTo>
                    <a:pt x="32" y="5"/>
                    <a:pt x="24" y="0"/>
                    <a:pt x="16" y="0"/>
                  </a:cubicBezTo>
                  <a:cubicBezTo>
                    <a:pt x="7" y="0"/>
                    <a:pt x="0" y="5"/>
                    <a:pt x="1" y="11"/>
                  </a:cubicBezTo>
                  <a:cubicBezTo>
                    <a:pt x="2" y="17"/>
                    <a:pt x="10" y="22"/>
                    <a:pt x="19" y="22"/>
                  </a:cubicBezTo>
                  <a:cubicBezTo>
                    <a:pt x="27" y="22"/>
                    <a:pt x="34" y="17"/>
                    <a:pt x="33" y="11"/>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165" name="îşḻîḓé"/>
            <p:cNvSpPr/>
            <p:nvPr/>
          </p:nvSpPr>
          <p:spPr bwMode="auto">
            <a:xfrm>
              <a:off x="6900359" y="2810191"/>
              <a:ext cx="124979" cy="80233"/>
            </a:xfrm>
            <a:custGeom>
              <a:avLst/>
              <a:gdLst>
                <a:gd name="T0" fmla="*/ 33 w 34"/>
                <a:gd name="T1" fmla="*/ 11 h 22"/>
                <a:gd name="T2" fmla="*/ 16 w 34"/>
                <a:gd name="T3" fmla="*/ 0 h 22"/>
                <a:gd name="T4" fmla="*/ 1 w 34"/>
                <a:gd name="T5" fmla="*/ 11 h 22"/>
                <a:gd name="T6" fmla="*/ 19 w 34"/>
                <a:gd name="T7" fmla="*/ 22 h 22"/>
                <a:gd name="T8" fmla="*/ 33 w 34"/>
                <a:gd name="T9" fmla="*/ 11 h 22"/>
              </a:gdLst>
              <a:ahLst/>
              <a:cxnLst>
                <a:cxn ang="0">
                  <a:pos x="T0" y="T1"/>
                </a:cxn>
                <a:cxn ang="0">
                  <a:pos x="T2" y="T3"/>
                </a:cxn>
                <a:cxn ang="0">
                  <a:pos x="T4" y="T5"/>
                </a:cxn>
                <a:cxn ang="0">
                  <a:pos x="T6" y="T7"/>
                </a:cxn>
                <a:cxn ang="0">
                  <a:pos x="T8" y="T9"/>
                </a:cxn>
              </a:cxnLst>
              <a:rect l="0" t="0" r="r" b="b"/>
              <a:pathLst>
                <a:path w="34" h="22">
                  <a:moveTo>
                    <a:pt x="33" y="11"/>
                  </a:moveTo>
                  <a:cubicBezTo>
                    <a:pt x="32" y="5"/>
                    <a:pt x="24" y="0"/>
                    <a:pt x="16" y="0"/>
                  </a:cubicBezTo>
                  <a:cubicBezTo>
                    <a:pt x="7" y="0"/>
                    <a:pt x="0" y="5"/>
                    <a:pt x="1" y="11"/>
                  </a:cubicBezTo>
                  <a:cubicBezTo>
                    <a:pt x="2" y="17"/>
                    <a:pt x="10" y="22"/>
                    <a:pt x="19" y="22"/>
                  </a:cubicBezTo>
                  <a:cubicBezTo>
                    <a:pt x="28" y="22"/>
                    <a:pt x="34" y="17"/>
                    <a:pt x="33" y="11"/>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166" name="ïṥľïdê"/>
            <p:cNvSpPr/>
            <p:nvPr/>
          </p:nvSpPr>
          <p:spPr bwMode="auto">
            <a:xfrm>
              <a:off x="6627257" y="2907396"/>
              <a:ext cx="123436" cy="84863"/>
            </a:xfrm>
            <a:custGeom>
              <a:avLst/>
              <a:gdLst>
                <a:gd name="T0" fmla="*/ 33 w 34"/>
                <a:gd name="T1" fmla="*/ 11 h 23"/>
                <a:gd name="T2" fmla="*/ 16 w 34"/>
                <a:gd name="T3" fmla="*/ 0 h 23"/>
                <a:gd name="T4" fmla="*/ 1 w 34"/>
                <a:gd name="T5" fmla="*/ 11 h 23"/>
                <a:gd name="T6" fmla="*/ 18 w 34"/>
                <a:gd name="T7" fmla="*/ 23 h 23"/>
                <a:gd name="T8" fmla="*/ 33 w 34"/>
                <a:gd name="T9" fmla="*/ 11 h 23"/>
              </a:gdLst>
              <a:ahLst/>
              <a:cxnLst>
                <a:cxn ang="0">
                  <a:pos x="T0" y="T1"/>
                </a:cxn>
                <a:cxn ang="0">
                  <a:pos x="T2" y="T3"/>
                </a:cxn>
                <a:cxn ang="0">
                  <a:pos x="T4" y="T5"/>
                </a:cxn>
                <a:cxn ang="0">
                  <a:pos x="T6" y="T7"/>
                </a:cxn>
                <a:cxn ang="0">
                  <a:pos x="T8" y="T9"/>
                </a:cxn>
              </a:cxnLst>
              <a:rect l="0" t="0" r="r" b="b"/>
              <a:pathLst>
                <a:path w="34" h="23">
                  <a:moveTo>
                    <a:pt x="33" y="11"/>
                  </a:moveTo>
                  <a:cubicBezTo>
                    <a:pt x="32" y="5"/>
                    <a:pt x="25" y="0"/>
                    <a:pt x="16" y="0"/>
                  </a:cubicBezTo>
                  <a:cubicBezTo>
                    <a:pt x="7" y="0"/>
                    <a:pt x="0" y="5"/>
                    <a:pt x="1" y="11"/>
                  </a:cubicBezTo>
                  <a:cubicBezTo>
                    <a:pt x="2" y="18"/>
                    <a:pt x="9" y="23"/>
                    <a:pt x="18" y="23"/>
                  </a:cubicBezTo>
                  <a:cubicBezTo>
                    <a:pt x="27" y="23"/>
                    <a:pt x="34" y="18"/>
                    <a:pt x="33" y="11"/>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167" name="ïṣļiḋé"/>
            <p:cNvSpPr/>
            <p:nvPr/>
          </p:nvSpPr>
          <p:spPr bwMode="auto">
            <a:xfrm>
              <a:off x="6773837" y="2907396"/>
              <a:ext cx="123436" cy="84863"/>
            </a:xfrm>
            <a:custGeom>
              <a:avLst/>
              <a:gdLst>
                <a:gd name="T0" fmla="*/ 33 w 34"/>
                <a:gd name="T1" fmla="*/ 11 h 23"/>
                <a:gd name="T2" fmla="*/ 15 w 34"/>
                <a:gd name="T3" fmla="*/ 0 h 23"/>
                <a:gd name="T4" fmla="*/ 1 w 34"/>
                <a:gd name="T5" fmla="*/ 11 h 23"/>
                <a:gd name="T6" fmla="*/ 18 w 34"/>
                <a:gd name="T7" fmla="*/ 23 h 23"/>
                <a:gd name="T8" fmla="*/ 33 w 34"/>
                <a:gd name="T9" fmla="*/ 11 h 23"/>
              </a:gdLst>
              <a:ahLst/>
              <a:cxnLst>
                <a:cxn ang="0">
                  <a:pos x="T0" y="T1"/>
                </a:cxn>
                <a:cxn ang="0">
                  <a:pos x="T2" y="T3"/>
                </a:cxn>
                <a:cxn ang="0">
                  <a:pos x="T4" y="T5"/>
                </a:cxn>
                <a:cxn ang="0">
                  <a:pos x="T6" y="T7"/>
                </a:cxn>
                <a:cxn ang="0">
                  <a:pos x="T8" y="T9"/>
                </a:cxn>
              </a:cxnLst>
              <a:rect l="0" t="0" r="r" b="b"/>
              <a:pathLst>
                <a:path w="34" h="23">
                  <a:moveTo>
                    <a:pt x="33" y="11"/>
                  </a:moveTo>
                  <a:cubicBezTo>
                    <a:pt x="32" y="5"/>
                    <a:pt x="24" y="0"/>
                    <a:pt x="15" y="0"/>
                  </a:cubicBezTo>
                  <a:cubicBezTo>
                    <a:pt x="6" y="0"/>
                    <a:pt x="0" y="5"/>
                    <a:pt x="1" y="11"/>
                  </a:cubicBezTo>
                  <a:cubicBezTo>
                    <a:pt x="1" y="18"/>
                    <a:pt x="9" y="23"/>
                    <a:pt x="18" y="23"/>
                  </a:cubicBezTo>
                  <a:cubicBezTo>
                    <a:pt x="27" y="23"/>
                    <a:pt x="34" y="18"/>
                    <a:pt x="33" y="11"/>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168" name="ïṩļîḓé"/>
            <p:cNvSpPr/>
            <p:nvPr/>
          </p:nvSpPr>
          <p:spPr bwMode="auto">
            <a:xfrm>
              <a:off x="6915788" y="2907396"/>
              <a:ext cx="128065" cy="84863"/>
            </a:xfrm>
            <a:custGeom>
              <a:avLst/>
              <a:gdLst>
                <a:gd name="T0" fmla="*/ 34 w 35"/>
                <a:gd name="T1" fmla="*/ 11 h 23"/>
                <a:gd name="T2" fmla="*/ 16 w 35"/>
                <a:gd name="T3" fmla="*/ 0 h 23"/>
                <a:gd name="T4" fmla="*/ 1 w 35"/>
                <a:gd name="T5" fmla="*/ 11 h 23"/>
                <a:gd name="T6" fmla="*/ 19 w 35"/>
                <a:gd name="T7" fmla="*/ 23 h 23"/>
                <a:gd name="T8" fmla="*/ 34 w 35"/>
                <a:gd name="T9" fmla="*/ 11 h 23"/>
              </a:gdLst>
              <a:ahLst/>
              <a:cxnLst>
                <a:cxn ang="0">
                  <a:pos x="T0" y="T1"/>
                </a:cxn>
                <a:cxn ang="0">
                  <a:pos x="T2" y="T3"/>
                </a:cxn>
                <a:cxn ang="0">
                  <a:pos x="T4" y="T5"/>
                </a:cxn>
                <a:cxn ang="0">
                  <a:pos x="T6" y="T7"/>
                </a:cxn>
                <a:cxn ang="0">
                  <a:pos x="T8" y="T9"/>
                </a:cxn>
              </a:cxnLst>
              <a:rect l="0" t="0" r="r" b="b"/>
              <a:pathLst>
                <a:path w="35" h="23">
                  <a:moveTo>
                    <a:pt x="34" y="11"/>
                  </a:moveTo>
                  <a:cubicBezTo>
                    <a:pt x="33" y="5"/>
                    <a:pt x="25" y="0"/>
                    <a:pt x="16" y="0"/>
                  </a:cubicBezTo>
                  <a:cubicBezTo>
                    <a:pt x="7" y="0"/>
                    <a:pt x="0" y="5"/>
                    <a:pt x="1" y="11"/>
                  </a:cubicBezTo>
                  <a:cubicBezTo>
                    <a:pt x="2" y="18"/>
                    <a:pt x="10" y="23"/>
                    <a:pt x="19" y="23"/>
                  </a:cubicBezTo>
                  <a:cubicBezTo>
                    <a:pt x="28" y="23"/>
                    <a:pt x="35" y="18"/>
                    <a:pt x="34" y="11"/>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169" name="i$ḷïde"/>
            <p:cNvSpPr/>
            <p:nvPr/>
          </p:nvSpPr>
          <p:spPr bwMode="auto">
            <a:xfrm>
              <a:off x="7060825" y="2907396"/>
              <a:ext cx="128065" cy="84863"/>
            </a:xfrm>
            <a:custGeom>
              <a:avLst/>
              <a:gdLst>
                <a:gd name="T0" fmla="*/ 33 w 35"/>
                <a:gd name="T1" fmla="*/ 11 h 23"/>
                <a:gd name="T2" fmla="*/ 15 w 35"/>
                <a:gd name="T3" fmla="*/ 0 h 23"/>
                <a:gd name="T4" fmla="*/ 1 w 35"/>
                <a:gd name="T5" fmla="*/ 11 h 23"/>
                <a:gd name="T6" fmla="*/ 19 w 35"/>
                <a:gd name="T7" fmla="*/ 23 h 23"/>
                <a:gd name="T8" fmla="*/ 33 w 35"/>
                <a:gd name="T9" fmla="*/ 11 h 23"/>
              </a:gdLst>
              <a:ahLst/>
              <a:cxnLst>
                <a:cxn ang="0">
                  <a:pos x="T0" y="T1"/>
                </a:cxn>
                <a:cxn ang="0">
                  <a:pos x="T2" y="T3"/>
                </a:cxn>
                <a:cxn ang="0">
                  <a:pos x="T4" y="T5"/>
                </a:cxn>
                <a:cxn ang="0">
                  <a:pos x="T6" y="T7"/>
                </a:cxn>
                <a:cxn ang="0">
                  <a:pos x="T8" y="T9"/>
                </a:cxn>
              </a:cxnLst>
              <a:rect l="0" t="0" r="r" b="b"/>
              <a:pathLst>
                <a:path w="35" h="23">
                  <a:moveTo>
                    <a:pt x="33" y="11"/>
                  </a:moveTo>
                  <a:cubicBezTo>
                    <a:pt x="32" y="5"/>
                    <a:pt x="24" y="0"/>
                    <a:pt x="15" y="0"/>
                  </a:cubicBezTo>
                  <a:cubicBezTo>
                    <a:pt x="6" y="0"/>
                    <a:pt x="0" y="5"/>
                    <a:pt x="1" y="11"/>
                  </a:cubicBezTo>
                  <a:cubicBezTo>
                    <a:pt x="2" y="18"/>
                    <a:pt x="10" y="23"/>
                    <a:pt x="19" y="23"/>
                  </a:cubicBezTo>
                  <a:cubicBezTo>
                    <a:pt x="28" y="23"/>
                    <a:pt x="35" y="18"/>
                    <a:pt x="33" y="11"/>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170" name="ïṡḻiďé"/>
            <p:cNvSpPr/>
            <p:nvPr/>
          </p:nvSpPr>
          <p:spPr bwMode="auto">
            <a:xfrm>
              <a:off x="7207405" y="2907396"/>
              <a:ext cx="123436" cy="84863"/>
            </a:xfrm>
            <a:custGeom>
              <a:avLst/>
              <a:gdLst>
                <a:gd name="T0" fmla="*/ 33 w 34"/>
                <a:gd name="T1" fmla="*/ 11 h 23"/>
                <a:gd name="T2" fmla="*/ 15 w 34"/>
                <a:gd name="T3" fmla="*/ 0 h 23"/>
                <a:gd name="T4" fmla="*/ 1 w 34"/>
                <a:gd name="T5" fmla="*/ 11 h 23"/>
                <a:gd name="T6" fmla="*/ 19 w 34"/>
                <a:gd name="T7" fmla="*/ 23 h 23"/>
                <a:gd name="T8" fmla="*/ 33 w 34"/>
                <a:gd name="T9" fmla="*/ 11 h 23"/>
              </a:gdLst>
              <a:ahLst/>
              <a:cxnLst>
                <a:cxn ang="0">
                  <a:pos x="T0" y="T1"/>
                </a:cxn>
                <a:cxn ang="0">
                  <a:pos x="T2" y="T3"/>
                </a:cxn>
                <a:cxn ang="0">
                  <a:pos x="T4" y="T5"/>
                </a:cxn>
                <a:cxn ang="0">
                  <a:pos x="T6" y="T7"/>
                </a:cxn>
                <a:cxn ang="0">
                  <a:pos x="T8" y="T9"/>
                </a:cxn>
              </a:cxnLst>
              <a:rect l="0" t="0" r="r" b="b"/>
              <a:pathLst>
                <a:path w="34" h="23">
                  <a:moveTo>
                    <a:pt x="33" y="11"/>
                  </a:moveTo>
                  <a:cubicBezTo>
                    <a:pt x="32" y="5"/>
                    <a:pt x="24" y="0"/>
                    <a:pt x="15" y="0"/>
                  </a:cubicBezTo>
                  <a:cubicBezTo>
                    <a:pt x="6" y="0"/>
                    <a:pt x="0" y="5"/>
                    <a:pt x="1" y="11"/>
                  </a:cubicBezTo>
                  <a:cubicBezTo>
                    <a:pt x="2" y="18"/>
                    <a:pt x="10" y="23"/>
                    <a:pt x="19" y="23"/>
                  </a:cubicBezTo>
                  <a:cubicBezTo>
                    <a:pt x="28" y="23"/>
                    <a:pt x="34" y="18"/>
                    <a:pt x="33" y="11"/>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171" name="iṧḷiḑê"/>
            <p:cNvSpPr/>
            <p:nvPr/>
          </p:nvSpPr>
          <p:spPr bwMode="auto">
            <a:xfrm>
              <a:off x="6784638" y="3010774"/>
              <a:ext cx="128065" cy="83319"/>
            </a:xfrm>
            <a:custGeom>
              <a:avLst/>
              <a:gdLst>
                <a:gd name="T0" fmla="*/ 34 w 35"/>
                <a:gd name="T1" fmla="*/ 11 h 23"/>
                <a:gd name="T2" fmla="*/ 16 w 35"/>
                <a:gd name="T3" fmla="*/ 0 h 23"/>
                <a:gd name="T4" fmla="*/ 1 w 35"/>
                <a:gd name="T5" fmla="*/ 11 h 23"/>
                <a:gd name="T6" fmla="*/ 19 w 35"/>
                <a:gd name="T7" fmla="*/ 23 h 23"/>
                <a:gd name="T8" fmla="*/ 34 w 35"/>
                <a:gd name="T9" fmla="*/ 11 h 23"/>
              </a:gdLst>
              <a:ahLst/>
              <a:cxnLst>
                <a:cxn ang="0">
                  <a:pos x="T0" y="T1"/>
                </a:cxn>
                <a:cxn ang="0">
                  <a:pos x="T2" y="T3"/>
                </a:cxn>
                <a:cxn ang="0">
                  <a:pos x="T4" y="T5"/>
                </a:cxn>
                <a:cxn ang="0">
                  <a:pos x="T6" y="T7"/>
                </a:cxn>
                <a:cxn ang="0">
                  <a:pos x="T8" y="T9"/>
                </a:cxn>
              </a:cxnLst>
              <a:rect l="0" t="0" r="r" b="b"/>
              <a:pathLst>
                <a:path w="35" h="23">
                  <a:moveTo>
                    <a:pt x="34" y="11"/>
                  </a:moveTo>
                  <a:cubicBezTo>
                    <a:pt x="33" y="5"/>
                    <a:pt x="25" y="0"/>
                    <a:pt x="16" y="0"/>
                  </a:cubicBezTo>
                  <a:cubicBezTo>
                    <a:pt x="7" y="0"/>
                    <a:pt x="0" y="5"/>
                    <a:pt x="1" y="11"/>
                  </a:cubicBezTo>
                  <a:cubicBezTo>
                    <a:pt x="2" y="18"/>
                    <a:pt x="10" y="23"/>
                    <a:pt x="19" y="23"/>
                  </a:cubicBezTo>
                  <a:cubicBezTo>
                    <a:pt x="28" y="23"/>
                    <a:pt x="35" y="18"/>
                    <a:pt x="34" y="11"/>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172" name="îŝ1ídè"/>
            <p:cNvSpPr/>
            <p:nvPr/>
          </p:nvSpPr>
          <p:spPr bwMode="auto">
            <a:xfrm>
              <a:off x="6929675" y="3010774"/>
              <a:ext cx="128065" cy="83319"/>
            </a:xfrm>
            <a:custGeom>
              <a:avLst/>
              <a:gdLst>
                <a:gd name="T0" fmla="*/ 34 w 35"/>
                <a:gd name="T1" fmla="*/ 11 h 23"/>
                <a:gd name="T2" fmla="*/ 16 w 35"/>
                <a:gd name="T3" fmla="*/ 0 h 23"/>
                <a:gd name="T4" fmla="*/ 1 w 35"/>
                <a:gd name="T5" fmla="*/ 11 h 23"/>
                <a:gd name="T6" fmla="*/ 20 w 35"/>
                <a:gd name="T7" fmla="*/ 23 h 23"/>
                <a:gd name="T8" fmla="*/ 34 w 35"/>
                <a:gd name="T9" fmla="*/ 11 h 23"/>
              </a:gdLst>
              <a:ahLst/>
              <a:cxnLst>
                <a:cxn ang="0">
                  <a:pos x="T0" y="T1"/>
                </a:cxn>
                <a:cxn ang="0">
                  <a:pos x="T2" y="T3"/>
                </a:cxn>
                <a:cxn ang="0">
                  <a:pos x="T4" y="T5"/>
                </a:cxn>
                <a:cxn ang="0">
                  <a:pos x="T6" y="T7"/>
                </a:cxn>
                <a:cxn ang="0">
                  <a:pos x="T8" y="T9"/>
                </a:cxn>
              </a:cxnLst>
              <a:rect l="0" t="0" r="r" b="b"/>
              <a:pathLst>
                <a:path w="35" h="23">
                  <a:moveTo>
                    <a:pt x="34" y="11"/>
                  </a:moveTo>
                  <a:cubicBezTo>
                    <a:pt x="33" y="5"/>
                    <a:pt x="25" y="0"/>
                    <a:pt x="16" y="0"/>
                  </a:cubicBezTo>
                  <a:cubicBezTo>
                    <a:pt x="7" y="0"/>
                    <a:pt x="0" y="5"/>
                    <a:pt x="1" y="11"/>
                  </a:cubicBezTo>
                  <a:cubicBezTo>
                    <a:pt x="2" y="18"/>
                    <a:pt x="10" y="23"/>
                    <a:pt x="20" y="23"/>
                  </a:cubicBezTo>
                  <a:cubicBezTo>
                    <a:pt x="29" y="23"/>
                    <a:pt x="35" y="18"/>
                    <a:pt x="34" y="11"/>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173" name="îşliḍe"/>
            <p:cNvSpPr/>
            <p:nvPr/>
          </p:nvSpPr>
          <p:spPr bwMode="auto">
            <a:xfrm>
              <a:off x="7079340" y="3010774"/>
              <a:ext cx="128065" cy="83319"/>
            </a:xfrm>
            <a:custGeom>
              <a:avLst/>
              <a:gdLst>
                <a:gd name="T0" fmla="*/ 33 w 35"/>
                <a:gd name="T1" fmla="*/ 11 h 23"/>
                <a:gd name="T2" fmla="*/ 15 w 35"/>
                <a:gd name="T3" fmla="*/ 0 h 23"/>
                <a:gd name="T4" fmla="*/ 1 w 35"/>
                <a:gd name="T5" fmla="*/ 11 h 23"/>
                <a:gd name="T6" fmla="*/ 19 w 35"/>
                <a:gd name="T7" fmla="*/ 23 h 23"/>
                <a:gd name="T8" fmla="*/ 33 w 35"/>
                <a:gd name="T9" fmla="*/ 11 h 23"/>
              </a:gdLst>
              <a:ahLst/>
              <a:cxnLst>
                <a:cxn ang="0">
                  <a:pos x="T0" y="T1"/>
                </a:cxn>
                <a:cxn ang="0">
                  <a:pos x="T2" y="T3"/>
                </a:cxn>
                <a:cxn ang="0">
                  <a:pos x="T4" y="T5"/>
                </a:cxn>
                <a:cxn ang="0">
                  <a:pos x="T6" y="T7"/>
                </a:cxn>
                <a:cxn ang="0">
                  <a:pos x="T8" y="T9"/>
                </a:cxn>
              </a:cxnLst>
              <a:rect l="0" t="0" r="r" b="b"/>
              <a:pathLst>
                <a:path w="35" h="23">
                  <a:moveTo>
                    <a:pt x="33" y="11"/>
                  </a:moveTo>
                  <a:cubicBezTo>
                    <a:pt x="32" y="5"/>
                    <a:pt x="24" y="0"/>
                    <a:pt x="15" y="0"/>
                  </a:cubicBezTo>
                  <a:cubicBezTo>
                    <a:pt x="6" y="0"/>
                    <a:pt x="0" y="5"/>
                    <a:pt x="1" y="11"/>
                  </a:cubicBezTo>
                  <a:cubicBezTo>
                    <a:pt x="2" y="18"/>
                    <a:pt x="10" y="23"/>
                    <a:pt x="19" y="23"/>
                  </a:cubicBezTo>
                  <a:cubicBezTo>
                    <a:pt x="28" y="23"/>
                    <a:pt x="35" y="18"/>
                    <a:pt x="33" y="11"/>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174" name="ïsliḑè"/>
            <p:cNvSpPr/>
            <p:nvPr/>
          </p:nvSpPr>
          <p:spPr bwMode="auto">
            <a:xfrm>
              <a:off x="7225921" y="3010774"/>
              <a:ext cx="128065" cy="83319"/>
            </a:xfrm>
            <a:custGeom>
              <a:avLst/>
              <a:gdLst>
                <a:gd name="T0" fmla="*/ 34 w 35"/>
                <a:gd name="T1" fmla="*/ 11 h 23"/>
                <a:gd name="T2" fmla="*/ 15 w 35"/>
                <a:gd name="T3" fmla="*/ 0 h 23"/>
                <a:gd name="T4" fmla="*/ 1 w 35"/>
                <a:gd name="T5" fmla="*/ 11 h 23"/>
                <a:gd name="T6" fmla="*/ 20 w 35"/>
                <a:gd name="T7" fmla="*/ 23 h 23"/>
                <a:gd name="T8" fmla="*/ 34 w 35"/>
                <a:gd name="T9" fmla="*/ 11 h 23"/>
              </a:gdLst>
              <a:ahLst/>
              <a:cxnLst>
                <a:cxn ang="0">
                  <a:pos x="T0" y="T1"/>
                </a:cxn>
                <a:cxn ang="0">
                  <a:pos x="T2" y="T3"/>
                </a:cxn>
                <a:cxn ang="0">
                  <a:pos x="T4" y="T5"/>
                </a:cxn>
                <a:cxn ang="0">
                  <a:pos x="T6" y="T7"/>
                </a:cxn>
                <a:cxn ang="0">
                  <a:pos x="T8" y="T9"/>
                </a:cxn>
              </a:cxnLst>
              <a:rect l="0" t="0" r="r" b="b"/>
              <a:pathLst>
                <a:path w="35" h="23">
                  <a:moveTo>
                    <a:pt x="34" y="11"/>
                  </a:moveTo>
                  <a:cubicBezTo>
                    <a:pt x="32" y="5"/>
                    <a:pt x="24" y="0"/>
                    <a:pt x="15" y="0"/>
                  </a:cubicBezTo>
                  <a:cubicBezTo>
                    <a:pt x="6" y="0"/>
                    <a:pt x="0" y="5"/>
                    <a:pt x="1" y="11"/>
                  </a:cubicBezTo>
                  <a:cubicBezTo>
                    <a:pt x="2" y="18"/>
                    <a:pt x="10" y="23"/>
                    <a:pt x="20" y="23"/>
                  </a:cubicBezTo>
                  <a:cubicBezTo>
                    <a:pt x="29" y="23"/>
                    <a:pt x="35" y="18"/>
                    <a:pt x="34" y="11"/>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175" name="ïšľídé"/>
            <p:cNvSpPr/>
            <p:nvPr/>
          </p:nvSpPr>
          <p:spPr bwMode="auto">
            <a:xfrm>
              <a:off x="7664118" y="3010774"/>
              <a:ext cx="131151" cy="83319"/>
            </a:xfrm>
            <a:custGeom>
              <a:avLst/>
              <a:gdLst>
                <a:gd name="T0" fmla="*/ 35 w 36"/>
                <a:gd name="T1" fmla="*/ 11 h 23"/>
                <a:gd name="T2" fmla="*/ 15 w 36"/>
                <a:gd name="T3" fmla="*/ 0 h 23"/>
                <a:gd name="T4" fmla="*/ 2 w 36"/>
                <a:gd name="T5" fmla="*/ 11 h 23"/>
                <a:gd name="T6" fmla="*/ 21 w 36"/>
                <a:gd name="T7" fmla="*/ 23 h 23"/>
                <a:gd name="T8" fmla="*/ 35 w 36"/>
                <a:gd name="T9" fmla="*/ 11 h 23"/>
              </a:gdLst>
              <a:ahLst/>
              <a:cxnLst>
                <a:cxn ang="0">
                  <a:pos x="T0" y="T1"/>
                </a:cxn>
                <a:cxn ang="0">
                  <a:pos x="T2" y="T3"/>
                </a:cxn>
                <a:cxn ang="0">
                  <a:pos x="T4" y="T5"/>
                </a:cxn>
                <a:cxn ang="0">
                  <a:pos x="T6" y="T7"/>
                </a:cxn>
                <a:cxn ang="0">
                  <a:pos x="T8" y="T9"/>
                </a:cxn>
              </a:cxnLst>
              <a:rect l="0" t="0" r="r" b="b"/>
              <a:pathLst>
                <a:path w="36" h="23">
                  <a:moveTo>
                    <a:pt x="35" y="11"/>
                  </a:moveTo>
                  <a:cubicBezTo>
                    <a:pt x="33" y="5"/>
                    <a:pt x="24" y="0"/>
                    <a:pt x="15" y="0"/>
                  </a:cubicBezTo>
                  <a:cubicBezTo>
                    <a:pt x="6" y="0"/>
                    <a:pt x="0" y="5"/>
                    <a:pt x="2" y="11"/>
                  </a:cubicBezTo>
                  <a:cubicBezTo>
                    <a:pt x="3" y="18"/>
                    <a:pt x="12" y="23"/>
                    <a:pt x="21" y="23"/>
                  </a:cubicBezTo>
                  <a:cubicBezTo>
                    <a:pt x="30" y="23"/>
                    <a:pt x="36" y="18"/>
                    <a:pt x="35" y="11"/>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176" name="ïŝļiďé"/>
            <p:cNvSpPr/>
            <p:nvPr/>
          </p:nvSpPr>
          <p:spPr bwMode="auto">
            <a:xfrm>
              <a:off x="6798524" y="3112609"/>
              <a:ext cx="128065" cy="87948"/>
            </a:xfrm>
            <a:custGeom>
              <a:avLst/>
              <a:gdLst>
                <a:gd name="T0" fmla="*/ 34 w 35"/>
                <a:gd name="T1" fmla="*/ 12 h 24"/>
                <a:gd name="T2" fmla="*/ 16 w 35"/>
                <a:gd name="T3" fmla="*/ 0 h 24"/>
                <a:gd name="T4" fmla="*/ 1 w 35"/>
                <a:gd name="T5" fmla="*/ 12 h 24"/>
                <a:gd name="T6" fmla="*/ 19 w 35"/>
                <a:gd name="T7" fmla="*/ 24 h 24"/>
                <a:gd name="T8" fmla="*/ 34 w 35"/>
                <a:gd name="T9" fmla="*/ 12 h 24"/>
              </a:gdLst>
              <a:ahLst/>
              <a:cxnLst>
                <a:cxn ang="0">
                  <a:pos x="T0" y="T1"/>
                </a:cxn>
                <a:cxn ang="0">
                  <a:pos x="T2" y="T3"/>
                </a:cxn>
                <a:cxn ang="0">
                  <a:pos x="T4" y="T5"/>
                </a:cxn>
                <a:cxn ang="0">
                  <a:pos x="T6" y="T7"/>
                </a:cxn>
                <a:cxn ang="0">
                  <a:pos x="T8" y="T9"/>
                </a:cxn>
              </a:cxnLst>
              <a:rect l="0" t="0" r="r" b="b"/>
              <a:pathLst>
                <a:path w="35" h="24">
                  <a:moveTo>
                    <a:pt x="34" y="12"/>
                  </a:moveTo>
                  <a:cubicBezTo>
                    <a:pt x="33" y="6"/>
                    <a:pt x="25" y="0"/>
                    <a:pt x="16" y="0"/>
                  </a:cubicBezTo>
                  <a:cubicBezTo>
                    <a:pt x="7" y="0"/>
                    <a:pt x="0" y="6"/>
                    <a:pt x="1" y="12"/>
                  </a:cubicBezTo>
                  <a:cubicBezTo>
                    <a:pt x="2" y="19"/>
                    <a:pt x="10" y="24"/>
                    <a:pt x="19" y="24"/>
                  </a:cubicBezTo>
                  <a:cubicBezTo>
                    <a:pt x="28" y="24"/>
                    <a:pt x="35" y="19"/>
                    <a:pt x="34" y="12"/>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177" name="ïŝḻïďê"/>
            <p:cNvSpPr/>
            <p:nvPr/>
          </p:nvSpPr>
          <p:spPr bwMode="auto">
            <a:xfrm>
              <a:off x="6948190" y="3112609"/>
              <a:ext cx="128065" cy="87948"/>
            </a:xfrm>
            <a:custGeom>
              <a:avLst/>
              <a:gdLst>
                <a:gd name="T0" fmla="*/ 34 w 35"/>
                <a:gd name="T1" fmla="*/ 12 h 24"/>
                <a:gd name="T2" fmla="*/ 15 w 35"/>
                <a:gd name="T3" fmla="*/ 0 h 24"/>
                <a:gd name="T4" fmla="*/ 1 w 35"/>
                <a:gd name="T5" fmla="*/ 12 h 24"/>
                <a:gd name="T6" fmla="*/ 19 w 35"/>
                <a:gd name="T7" fmla="*/ 24 h 24"/>
                <a:gd name="T8" fmla="*/ 34 w 35"/>
                <a:gd name="T9" fmla="*/ 12 h 24"/>
              </a:gdLst>
              <a:ahLst/>
              <a:cxnLst>
                <a:cxn ang="0">
                  <a:pos x="T0" y="T1"/>
                </a:cxn>
                <a:cxn ang="0">
                  <a:pos x="T2" y="T3"/>
                </a:cxn>
                <a:cxn ang="0">
                  <a:pos x="T4" y="T5"/>
                </a:cxn>
                <a:cxn ang="0">
                  <a:pos x="T6" y="T7"/>
                </a:cxn>
                <a:cxn ang="0">
                  <a:pos x="T8" y="T9"/>
                </a:cxn>
              </a:cxnLst>
              <a:rect l="0" t="0" r="r" b="b"/>
              <a:pathLst>
                <a:path w="35" h="24">
                  <a:moveTo>
                    <a:pt x="34" y="12"/>
                  </a:moveTo>
                  <a:cubicBezTo>
                    <a:pt x="33" y="6"/>
                    <a:pt x="25" y="0"/>
                    <a:pt x="15" y="0"/>
                  </a:cubicBezTo>
                  <a:cubicBezTo>
                    <a:pt x="6" y="0"/>
                    <a:pt x="0" y="6"/>
                    <a:pt x="1" y="12"/>
                  </a:cubicBezTo>
                  <a:cubicBezTo>
                    <a:pt x="2" y="19"/>
                    <a:pt x="10" y="24"/>
                    <a:pt x="19" y="24"/>
                  </a:cubicBezTo>
                  <a:cubicBezTo>
                    <a:pt x="28" y="24"/>
                    <a:pt x="35" y="19"/>
                    <a:pt x="34" y="12"/>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178" name="îṧlíḋe"/>
            <p:cNvSpPr/>
            <p:nvPr/>
          </p:nvSpPr>
          <p:spPr bwMode="auto">
            <a:xfrm>
              <a:off x="7637887" y="2907396"/>
              <a:ext cx="131151" cy="84863"/>
            </a:xfrm>
            <a:custGeom>
              <a:avLst/>
              <a:gdLst>
                <a:gd name="T0" fmla="*/ 34 w 36"/>
                <a:gd name="T1" fmla="*/ 11 h 23"/>
                <a:gd name="T2" fmla="*/ 15 w 36"/>
                <a:gd name="T3" fmla="*/ 0 h 23"/>
                <a:gd name="T4" fmla="*/ 2 w 36"/>
                <a:gd name="T5" fmla="*/ 11 h 23"/>
                <a:gd name="T6" fmla="*/ 21 w 36"/>
                <a:gd name="T7" fmla="*/ 23 h 23"/>
                <a:gd name="T8" fmla="*/ 34 w 36"/>
                <a:gd name="T9" fmla="*/ 11 h 23"/>
              </a:gdLst>
              <a:ahLst/>
              <a:cxnLst>
                <a:cxn ang="0">
                  <a:pos x="T0" y="T1"/>
                </a:cxn>
                <a:cxn ang="0">
                  <a:pos x="T2" y="T3"/>
                </a:cxn>
                <a:cxn ang="0">
                  <a:pos x="T4" y="T5"/>
                </a:cxn>
                <a:cxn ang="0">
                  <a:pos x="T6" y="T7"/>
                </a:cxn>
                <a:cxn ang="0">
                  <a:pos x="T8" y="T9"/>
                </a:cxn>
              </a:cxnLst>
              <a:rect l="0" t="0" r="r" b="b"/>
              <a:pathLst>
                <a:path w="36" h="23">
                  <a:moveTo>
                    <a:pt x="34" y="11"/>
                  </a:moveTo>
                  <a:cubicBezTo>
                    <a:pt x="33" y="5"/>
                    <a:pt x="24" y="0"/>
                    <a:pt x="15" y="0"/>
                  </a:cubicBezTo>
                  <a:cubicBezTo>
                    <a:pt x="6" y="0"/>
                    <a:pt x="0" y="5"/>
                    <a:pt x="2" y="11"/>
                  </a:cubicBezTo>
                  <a:cubicBezTo>
                    <a:pt x="3" y="18"/>
                    <a:pt x="12" y="23"/>
                    <a:pt x="21" y="23"/>
                  </a:cubicBezTo>
                  <a:cubicBezTo>
                    <a:pt x="30" y="23"/>
                    <a:pt x="36" y="18"/>
                    <a:pt x="34" y="11"/>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179" name="ïṣḻïḍê"/>
            <p:cNvSpPr/>
            <p:nvPr/>
          </p:nvSpPr>
          <p:spPr bwMode="auto">
            <a:xfrm>
              <a:off x="7784467" y="2907396"/>
              <a:ext cx="131151" cy="84863"/>
            </a:xfrm>
            <a:custGeom>
              <a:avLst/>
              <a:gdLst>
                <a:gd name="T0" fmla="*/ 34 w 36"/>
                <a:gd name="T1" fmla="*/ 11 h 23"/>
                <a:gd name="T2" fmla="*/ 15 w 36"/>
                <a:gd name="T3" fmla="*/ 0 h 23"/>
                <a:gd name="T4" fmla="*/ 2 w 36"/>
                <a:gd name="T5" fmla="*/ 11 h 23"/>
                <a:gd name="T6" fmla="*/ 21 w 36"/>
                <a:gd name="T7" fmla="*/ 23 h 23"/>
                <a:gd name="T8" fmla="*/ 34 w 36"/>
                <a:gd name="T9" fmla="*/ 11 h 23"/>
              </a:gdLst>
              <a:ahLst/>
              <a:cxnLst>
                <a:cxn ang="0">
                  <a:pos x="T0" y="T1"/>
                </a:cxn>
                <a:cxn ang="0">
                  <a:pos x="T2" y="T3"/>
                </a:cxn>
                <a:cxn ang="0">
                  <a:pos x="T4" y="T5"/>
                </a:cxn>
                <a:cxn ang="0">
                  <a:pos x="T6" y="T7"/>
                </a:cxn>
                <a:cxn ang="0">
                  <a:pos x="T8" y="T9"/>
                </a:cxn>
              </a:cxnLst>
              <a:rect l="0" t="0" r="r" b="b"/>
              <a:pathLst>
                <a:path w="36" h="23">
                  <a:moveTo>
                    <a:pt x="34" y="11"/>
                  </a:moveTo>
                  <a:cubicBezTo>
                    <a:pt x="32" y="5"/>
                    <a:pt x="24" y="0"/>
                    <a:pt x="15" y="0"/>
                  </a:cubicBezTo>
                  <a:cubicBezTo>
                    <a:pt x="6" y="0"/>
                    <a:pt x="0" y="5"/>
                    <a:pt x="2" y="11"/>
                  </a:cubicBezTo>
                  <a:cubicBezTo>
                    <a:pt x="3" y="18"/>
                    <a:pt x="12" y="23"/>
                    <a:pt x="21" y="23"/>
                  </a:cubicBezTo>
                  <a:cubicBezTo>
                    <a:pt x="30" y="23"/>
                    <a:pt x="36" y="18"/>
                    <a:pt x="34" y="11"/>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180" name="íslíḋé"/>
            <p:cNvSpPr/>
            <p:nvPr/>
          </p:nvSpPr>
          <p:spPr bwMode="auto">
            <a:xfrm>
              <a:off x="7926418" y="2907396"/>
              <a:ext cx="134237" cy="84863"/>
            </a:xfrm>
            <a:custGeom>
              <a:avLst/>
              <a:gdLst>
                <a:gd name="T0" fmla="*/ 35 w 37"/>
                <a:gd name="T1" fmla="*/ 11 h 23"/>
                <a:gd name="T2" fmla="*/ 15 w 37"/>
                <a:gd name="T3" fmla="*/ 0 h 23"/>
                <a:gd name="T4" fmla="*/ 2 w 37"/>
                <a:gd name="T5" fmla="*/ 11 h 23"/>
                <a:gd name="T6" fmla="*/ 22 w 37"/>
                <a:gd name="T7" fmla="*/ 23 h 23"/>
                <a:gd name="T8" fmla="*/ 35 w 37"/>
                <a:gd name="T9" fmla="*/ 11 h 23"/>
              </a:gdLst>
              <a:ahLst/>
              <a:cxnLst>
                <a:cxn ang="0">
                  <a:pos x="T0" y="T1"/>
                </a:cxn>
                <a:cxn ang="0">
                  <a:pos x="T2" y="T3"/>
                </a:cxn>
                <a:cxn ang="0">
                  <a:pos x="T4" y="T5"/>
                </a:cxn>
                <a:cxn ang="0">
                  <a:pos x="T6" y="T7"/>
                </a:cxn>
                <a:cxn ang="0">
                  <a:pos x="T8" y="T9"/>
                </a:cxn>
              </a:cxnLst>
              <a:rect l="0" t="0" r="r" b="b"/>
              <a:pathLst>
                <a:path w="37" h="23">
                  <a:moveTo>
                    <a:pt x="35" y="11"/>
                  </a:moveTo>
                  <a:cubicBezTo>
                    <a:pt x="33" y="5"/>
                    <a:pt x="24" y="0"/>
                    <a:pt x="15" y="0"/>
                  </a:cubicBezTo>
                  <a:cubicBezTo>
                    <a:pt x="6" y="0"/>
                    <a:pt x="0" y="5"/>
                    <a:pt x="2" y="11"/>
                  </a:cubicBezTo>
                  <a:cubicBezTo>
                    <a:pt x="4" y="18"/>
                    <a:pt x="13" y="23"/>
                    <a:pt x="22" y="23"/>
                  </a:cubicBezTo>
                  <a:cubicBezTo>
                    <a:pt x="31" y="23"/>
                    <a:pt x="37" y="18"/>
                    <a:pt x="35" y="11"/>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181" name="íśḷíḍè"/>
            <p:cNvSpPr/>
            <p:nvPr/>
          </p:nvSpPr>
          <p:spPr bwMode="auto">
            <a:xfrm>
              <a:off x="8072998" y="2907396"/>
              <a:ext cx="131151" cy="84863"/>
            </a:xfrm>
            <a:custGeom>
              <a:avLst/>
              <a:gdLst>
                <a:gd name="T0" fmla="*/ 34 w 36"/>
                <a:gd name="T1" fmla="*/ 11 h 23"/>
                <a:gd name="T2" fmla="*/ 15 w 36"/>
                <a:gd name="T3" fmla="*/ 0 h 23"/>
                <a:gd name="T4" fmla="*/ 2 w 36"/>
                <a:gd name="T5" fmla="*/ 11 h 23"/>
                <a:gd name="T6" fmla="*/ 22 w 36"/>
                <a:gd name="T7" fmla="*/ 23 h 23"/>
                <a:gd name="T8" fmla="*/ 34 w 36"/>
                <a:gd name="T9" fmla="*/ 11 h 23"/>
              </a:gdLst>
              <a:ahLst/>
              <a:cxnLst>
                <a:cxn ang="0">
                  <a:pos x="T0" y="T1"/>
                </a:cxn>
                <a:cxn ang="0">
                  <a:pos x="T2" y="T3"/>
                </a:cxn>
                <a:cxn ang="0">
                  <a:pos x="T4" y="T5"/>
                </a:cxn>
                <a:cxn ang="0">
                  <a:pos x="T6" y="T7"/>
                </a:cxn>
                <a:cxn ang="0">
                  <a:pos x="T8" y="T9"/>
                </a:cxn>
              </a:cxnLst>
              <a:rect l="0" t="0" r="r" b="b"/>
              <a:pathLst>
                <a:path w="36" h="23">
                  <a:moveTo>
                    <a:pt x="34" y="11"/>
                  </a:moveTo>
                  <a:cubicBezTo>
                    <a:pt x="32" y="5"/>
                    <a:pt x="24" y="0"/>
                    <a:pt x="15" y="0"/>
                  </a:cubicBezTo>
                  <a:cubicBezTo>
                    <a:pt x="6" y="0"/>
                    <a:pt x="0" y="5"/>
                    <a:pt x="2" y="11"/>
                  </a:cubicBezTo>
                  <a:cubicBezTo>
                    <a:pt x="4" y="18"/>
                    <a:pt x="13" y="23"/>
                    <a:pt x="22" y="23"/>
                  </a:cubicBezTo>
                  <a:cubicBezTo>
                    <a:pt x="31" y="23"/>
                    <a:pt x="36" y="18"/>
                    <a:pt x="34" y="11"/>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182" name="ïṣḻïḋê"/>
            <p:cNvSpPr/>
            <p:nvPr/>
          </p:nvSpPr>
          <p:spPr bwMode="auto">
            <a:xfrm>
              <a:off x="8218035" y="2907396"/>
              <a:ext cx="131151" cy="84863"/>
            </a:xfrm>
            <a:custGeom>
              <a:avLst/>
              <a:gdLst>
                <a:gd name="T0" fmla="*/ 34 w 36"/>
                <a:gd name="T1" fmla="*/ 11 h 23"/>
                <a:gd name="T2" fmla="*/ 14 w 36"/>
                <a:gd name="T3" fmla="*/ 0 h 23"/>
                <a:gd name="T4" fmla="*/ 2 w 36"/>
                <a:gd name="T5" fmla="*/ 11 h 23"/>
                <a:gd name="T6" fmla="*/ 22 w 36"/>
                <a:gd name="T7" fmla="*/ 23 h 23"/>
                <a:gd name="T8" fmla="*/ 34 w 36"/>
                <a:gd name="T9" fmla="*/ 11 h 23"/>
              </a:gdLst>
              <a:ahLst/>
              <a:cxnLst>
                <a:cxn ang="0">
                  <a:pos x="T0" y="T1"/>
                </a:cxn>
                <a:cxn ang="0">
                  <a:pos x="T2" y="T3"/>
                </a:cxn>
                <a:cxn ang="0">
                  <a:pos x="T4" y="T5"/>
                </a:cxn>
                <a:cxn ang="0">
                  <a:pos x="T6" y="T7"/>
                </a:cxn>
                <a:cxn ang="0">
                  <a:pos x="T8" y="T9"/>
                </a:cxn>
              </a:cxnLst>
              <a:rect l="0" t="0" r="r" b="b"/>
              <a:pathLst>
                <a:path w="36" h="23">
                  <a:moveTo>
                    <a:pt x="34" y="11"/>
                  </a:moveTo>
                  <a:cubicBezTo>
                    <a:pt x="32" y="5"/>
                    <a:pt x="23" y="0"/>
                    <a:pt x="14" y="0"/>
                  </a:cubicBezTo>
                  <a:cubicBezTo>
                    <a:pt x="5" y="0"/>
                    <a:pt x="0" y="5"/>
                    <a:pt x="2" y="11"/>
                  </a:cubicBezTo>
                  <a:cubicBezTo>
                    <a:pt x="4" y="18"/>
                    <a:pt x="13" y="23"/>
                    <a:pt x="22" y="23"/>
                  </a:cubicBezTo>
                  <a:cubicBezTo>
                    <a:pt x="31" y="23"/>
                    <a:pt x="36" y="18"/>
                    <a:pt x="34" y="11"/>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183" name="is1íḍé"/>
            <p:cNvSpPr/>
            <p:nvPr/>
          </p:nvSpPr>
          <p:spPr bwMode="auto">
            <a:xfrm>
              <a:off x="8359986" y="2907396"/>
              <a:ext cx="135779" cy="84863"/>
            </a:xfrm>
            <a:custGeom>
              <a:avLst/>
              <a:gdLst>
                <a:gd name="T0" fmla="*/ 35 w 37"/>
                <a:gd name="T1" fmla="*/ 11 h 23"/>
                <a:gd name="T2" fmla="*/ 15 w 37"/>
                <a:gd name="T3" fmla="*/ 0 h 23"/>
                <a:gd name="T4" fmla="*/ 2 w 37"/>
                <a:gd name="T5" fmla="*/ 11 h 23"/>
                <a:gd name="T6" fmla="*/ 23 w 37"/>
                <a:gd name="T7" fmla="*/ 23 h 23"/>
                <a:gd name="T8" fmla="*/ 35 w 37"/>
                <a:gd name="T9" fmla="*/ 11 h 23"/>
              </a:gdLst>
              <a:ahLst/>
              <a:cxnLst>
                <a:cxn ang="0">
                  <a:pos x="T0" y="T1"/>
                </a:cxn>
                <a:cxn ang="0">
                  <a:pos x="T2" y="T3"/>
                </a:cxn>
                <a:cxn ang="0">
                  <a:pos x="T4" y="T5"/>
                </a:cxn>
                <a:cxn ang="0">
                  <a:pos x="T6" y="T7"/>
                </a:cxn>
                <a:cxn ang="0">
                  <a:pos x="T8" y="T9"/>
                </a:cxn>
              </a:cxnLst>
              <a:rect l="0" t="0" r="r" b="b"/>
              <a:pathLst>
                <a:path w="37" h="23">
                  <a:moveTo>
                    <a:pt x="35" y="11"/>
                  </a:moveTo>
                  <a:cubicBezTo>
                    <a:pt x="33" y="5"/>
                    <a:pt x="24" y="0"/>
                    <a:pt x="15" y="0"/>
                  </a:cubicBezTo>
                  <a:cubicBezTo>
                    <a:pt x="6" y="0"/>
                    <a:pt x="0" y="5"/>
                    <a:pt x="2" y="11"/>
                  </a:cubicBezTo>
                  <a:cubicBezTo>
                    <a:pt x="5" y="18"/>
                    <a:pt x="14" y="23"/>
                    <a:pt x="23" y="23"/>
                  </a:cubicBezTo>
                  <a:cubicBezTo>
                    <a:pt x="32" y="23"/>
                    <a:pt x="37" y="18"/>
                    <a:pt x="35" y="11"/>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184" name="iŝļiḍè"/>
            <p:cNvSpPr/>
            <p:nvPr/>
          </p:nvSpPr>
          <p:spPr bwMode="auto">
            <a:xfrm>
              <a:off x="8506566" y="2907396"/>
              <a:ext cx="135779" cy="84863"/>
            </a:xfrm>
            <a:custGeom>
              <a:avLst/>
              <a:gdLst>
                <a:gd name="T0" fmla="*/ 35 w 37"/>
                <a:gd name="T1" fmla="*/ 11 h 23"/>
                <a:gd name="T2" fmla="*/ 14 w 37"/>
                <a:gd name="T3" fmla="*/ 0 h 23"/>
                <a:gd name="T4" fmla="*/ 2 w 37"/>
                <a:gd name="T5" fmla="*/ 11 h 23"/>
                <a:gd name="T6" fmla="*/ 23 w 37"/>
                <a:gd name="T7" fmla="*/ 23 h 23"/>
                <a:gd name="T8" fmla="*/ 35 w 37"/>
                <a:gd name="T9" fmla="*/ 11 h 23"/>
              </a:gdLst>
              <a:ahLst/>
              <a:cxnLst>
                <a:cxn ang="0">
                  <a:pos x="T0" y="T1"/>
                </a:cxn>
                <a:cxn ang="0">
                  <a:pos x="T2" y="T3"/>
                </a:cxn>
                <a:cxn ang="0">
                  <a:pos x="T4" y="T5"/>
                </a:cxn>
                <a:cxn ang="0">
                  <a:pos x="T6" y="T7"/>
                </a:cxn>
                <a:cxn ang="0">
                  <a:pos x="T8" y="T9"/>
                </a:cxn>
              </a:cxnLst>
              <a:rect l="0" t="0" r="r" b="b"/>
              <a:pathLst>
                <a:path w="37" h="23">
                  <a:moveTo>
                    <a:pt x="35" y="11"/>
                  </a:moveTo>
                  <a:cubicBezTo>
                    <a:pt x="32" y="5"/>
                    <a:pt x="23" y="0"/>
                    <a:pt x="14" y="0"/>
                  </a:cubicBezTo>
                  <a:cubicBezTo>
                    <a:pt x="5" y="0"/>
                    <a:pt x="0" y="5"/>
                    <a:pt x="2" y="11"/>
                  </a:cubicBezTo>
                  <a:cubicBezTo>
                    <a:pt x="4" y="18"/>
                    <a:pt x="14" y="23"/>
                    <a:pt x="23" y="23"/>
                  </a:cubicBezTo>
                  <a:cubicBezTo>
                    <a:pt x="32" y="23"/>
                    <a:pt x="37" y="18"/>
                    <a:pt x="35" y="11"/>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185" name="ïşľîḓê"/>
            <p:cNvSpPr/>
            <p:nvPr/>
          </p:nvSpPr>
          <p:spPr bwMode="auto">
            <a:xfrm>
              <a:off x="8648517" y="2907396"/>
              <a:ext cx="138865" cy="84863"/>
            </a:xfrm>
            <a:custGeom>
              <a:avLst/>
              <a:gdLst>
                <a:gd name="T0" fmla="*/ 35 w 38"/>
                <a:gd name="T1" fmla="*/ 11 h 23"/>
                <a:gd name="T2" fmla="*/ 15 w 38"/>
                <a:gd name="T3" fmla="*/ 0 h 23"/>
                <a:gd name="T4" fmla="*/ 3 w 38"/>
                <a:gd name="T5" fmla="*/ 11 h 23"/>
                <a:gd name="T6" fmla="*/ 23 w 38"/>
                <a:gd name="T7" fmla="*/ 23 h 23"/>
                <a:gd name="T8" fmla="*/ 35 w 38"/>
                <a:gd name="T9" fmla="*/ 11 h 23"/>
              </a:gdLst>
              <a:ahLst/>
              <a:cxnLst>
                <a:cxn ang="0">
                  <a:pos x="T0" y="T1"/>
                </a:cxn>
                <a:cxn ang="0">
                  <a:pos x="T2" y="T3"/>
                </a:cxn>
                <a:cxn ang="0">
                  <a:pos x="T4" y="T5"/>
                </a:cxn>
                <a:cxn ang="0">
                  <a:pos x="T6" y="T7"/>
                </a:cxn>
                <a:cxn ang="0">
                  <a:pos x="T8" y="T9"/>
                </a:cxn>
              </a:cxnLst>
              <a:rect l="0" t="0" r="r" b="b"/>
              <a:pathLst>
                <a:path w="38" h="23">
                  <a:moveTo>
                    <a:pt x="35" y="11"/>
                  </a:moveTo>
                  <a:cubicBezTo>
                    <a:pt x="33" y="5"/>
                    <a:pt x="24" y="0"/>
                    <a:pt x="15" y="0"/>
                  </a:cubicBezTo>
                  <a:cubicBezTo>
                    <a:pt x="6" y="0"/>
                    <a:pt x="0" y="5"/>
                    <a:pt x="3" y="11"/>
                  </a:cubicBezTo>
                  <a:cubicBezTo>
                    <a:pt x="5" y="18"/>
                    <a:pt x="14" y="23"/>
                    <a:pt x="23" y="23"/>
                  </a:cubicBezTo>
                  <a:cubicBezTo>
                    <a:pt x="33" y="23"/>
                    <a:pt x="38" y="18"/>
                    <a:pt x="35" y="11"/>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186" name="íŝľíḍé"/>
            <p:cNvSpPr/>
            <p:nvPr/>
          </p:nvSpPr>
          <p:spPr bwMode="auto">
            <a:xfrm>
              <a:off x="8795097" y="2907396"/>
              <a:ext cx="138865" cy="84863"/>
            </a:xfrm>
            <a:custGeom>
              <a:avLst/>
              <a:gdLst>
                <a:gd name="T0" fmla="*/ 35 w 38"/>
                <a:gd name="T1" fmla="*/ 11 h 23"/>
                <a:gd name="T2" fmla="*/ 14 w 38"/>
                <a:gd name="T3" fmla="*/ 0 h 23"/>
                <a:gd name="T4" fmla="*/ 3 w 38"/>
                <a:gd name="T5" fmla="*/ 11 h 23"/>
                <a:gd name="T6" fmla="*/ 23 w 38"/>
                <a:gd name="T7" fmla="*/ 23 h 23"/>
                <a:gd name="T8" fmla="*/ 35 w 38"/>
                <a:gd name="T9" fmla="*/ 11 h 23"/>
              </a:gdLst>
              <a:ahLst/>
              <a:cxnLst>
                <a:cxn ang="0">
                  <a:pos x="T0" y="T1"/>
                </a:cxn>
                <a:cxn ang="0">
                  <a:pos x="T2" y="T3"/>
                </a:cxn>
                <a:cxn ang="0">
                  <a:pos x="T4" y="T5"/>
                </a:cxn>
                <a:cxn ang="0">
                  <a:pos x="T6" y="T7"/>
                </a:cxn>
                <a:cxn ang="0">
                  <a:pos x="T8" y="T9"/>
                </a:cxn>
              </a:cxnLst>
              <a:rect l="0" t="0" r="r" b="b"/>
              <a:pathLst>
                <a:path w="38" h="23">
                  <a:moveTo>
                    <a:pt x="35" y="11"/>
                  </a:moveTo>
                  <a:cubicBezTo>
                    <a:pt x="32" y="5"/>
                    <a:pt x="23" y="0"/>
                    <a:pt x="14" y="0"/>
                  </a:cubicBezTo>
                  <a:cubicBezTo>
                    <a:pt x="5" y="0"/>
                    <a:pt x="0" y="5"/>
                    <a:pt x="3" y="11"/>
                  </a:cubicBezTo>
                  <a:cubicBezTo>
                    <a:pt x="5" y="18"/>
                    <a:pt x="14" y="23"/>
                    <a:pt x="23" y="23"/>
                  </a:cubicBezTo>
                  <a:cubicBezTo>
                    <a:pt x="32" y="23"/>
                    <a:pt x="38" y="18"/>
                    <a:pt x="35" y="11"/>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187" name="íṡľïḍé"/>
            <p:cNvSpPr/>
            <p:nvPr/>
          </p:nvSpPr>
          <p:spPr bwMode="auto">
            <a:xfrm>
              <a:off x="7134886" y="2532461"/>
              <a:ext cx="120350" cy="72519"/>
            </a:xfrm>
            <a:custGeom>
              <a:avLst/>
              <a:gdLst>
                <a:gd name="T0" fmla="*/ 32 w 33"/>
                <a:gd name="T1" fmla="*/ 10 h 20"/>
                <a:gd name="T2" fmla="*/ 15 w 33"/>
                <a:gd name="T3" fmla="*/ 0 h 20"/>
                <a:gd name="T4" fmla="*/ 1 w 33"/>
                <a:gd name="T5" fmla="*/ 10 h 20"/>
                <a:gd name="T6" fmla="*/ 19 w 33"/>
                <a:gd name="T7" fmla="*/ 20 h 20"/>
                <a:gd name="T8" fmla="*/ 32 w 33"/>
                <a:gd name="T9" fmla="*/ 10 h 20"/>
              </a:gdLst>
              <a:ahLst/>
              <a:cxnLst>
                <a:cxn ang="0">
                  <a:pos x="T0" y="T1"/>
                </a:cxn>
                <a:cxn ang="0">
                  <a:pos x="T2" y="T3"/>
                </a:cxn>
                <a:cxn ang="0">
                  <a:pos x="T4" y="T5"/>
                </a:cxn>
                <a:cxn ang="0">
                  <a:pos x="T6" y="T7"/>
                </a:cxn>
                <a:cxn ang="0">
                  <a:pos x="T8" y="T9"/>
                </a:cxn>
              </a:cxnLst>
              <a:rect l="0" t="0" r="r" b="b"/>
              <a:pathLst>
                <a:path w="33" h="20">
                  <a:moveTo>
                    <a:pt x="32" y="10"/>
                  </a:moveTo>
                  <a:cubicBezTo>
                    <a:pt x="31" y="4"/>
                    <a:pt x="23" y="0"/>
                    <a:pt x="15" y="0"/>
                  </a:cubicBezTo>
                  <a:cubicBezTo>
                    <a:pt x="6" y="0"/>
                    <a:pt x="0" y="4"/>
                    <a:pt x="1" y="10"/>
                  </a:cubicBezTo>
                  <a:cubicBezTo>
                    <a:pt x="2" y="15"/>
                    <a:pt x="10" y="20"/>
                    <a:pt x="19" y="20"/>
                  </a:cubicBezTo>
                  <a:cubicBezTo>
                    <a:pt x="27" y="20"/>
                    <a:pt x="33" y="15"/>
                    <a:pt x="32" y="10"/>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188" name="iSľiḓe"/>
            <p:cNvSpPr/>
            <p:nvPr/>
          </p:nvSpPr>
          <p:spPr bwMode="auto">
            <a:xfrm>
              <a:off x="7273752" y="2532461"/>
              <a:ext cx="120350" cy="72519"/>
            </a:xfrm>
            <a:custGeom>
              <a:avLst/>
              <a:gdLst>
                <a:gd name="T0" fmla="*/ 32 w 33"/>
                <a:gd name="T1" fmla="*/ 10 h 20"/>
                <a:gd name="T2" fmla="*/ 14 w 33"/>
                <a:gd name="T3" fmla="*/ 0 h 20"/>
                <a:gd name="T4" fmla="*/ 1 w 33"/>
                <a:gd name="T5" fmla="*/ 10 h 20"/>
                <a:gd name="T6" fmla="*/ 18 w 33"/>
                <a:gd name="T7" fmla="*/ 20 h 20"/>
                <a:gd name="T8" fmla="*/ 32 w 33"/>
                <a:gd name="T9" fmla="*/ 10 h 20"/>
              </a:gdLst>
              <a:ahLst/>
              <a:cxnLst>
                <a:cxn ang="0">
                  <a:pos x="T0" y="T1"/>
                </a:cxn>
                <a:cxn ang="0">
                  <a:pos x="T2" y="T3"/>
                </a:cxn>
                <a:cxn ang="0">
                  <a:pos x="T4" y="T5"/>
                </a:cxn>
                <a:cxn ang="0">
                  <a:pos x="T6" y="T7"/>
                </a:cxn>
                <a:cxn ang="0">
                  <a:pos x="T8" y="T9"/>
                </a:cxn>
              </a:cxnLst>
              <a:rect l="0" t="0" r="r" b="b"/>
              <a:pathLst>
                <a:path w="33" h="20">
                  <a:moveTo>
                    <a:pt x="32" y="10"/>
                  </a:moveTo>
                  <a:cubicBezTo>
                    <a:pt x="30" y="4"/>
                    <a:pt x="23" y="0"/>
                    <a:pt x="14" y="0"/>
                  </a:cubicBezTo>
                  <a:cubicBezTo>
                    <a:pt x="6" y="0"/>
                    <a:pt x="0" y="4"/>
                    <a:pt x="1" y="10"/>
                  </a:cubicBezTo>
                  <a:cubicBezTo>
                    <a:pt x="2" y="15"/>
                    <a:pt x="10" y="20"/>
                    <a:pt x="18" y="20"/>
                  </a:cubicBezTo>
                  <a:cubicBezTo>
                    <a:pt x="27" y="20"/>
                    <a:pt x="33" y="15"/>
                    <a:pt x="32" y="10"/>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189" name="ïSļídé"/>
            <p:cNvSpPr/>
            <p:nvPr/>
          </p:nvSpPr>
          <p:spPr bwMode="auto">
            <a:xfrm>
              <a:off x="7407988" y="2532461"/>
              <a:ext cx="124979" cy="72519"/>
            </a:xfrm>
            <a:custGeom>
              <a:avLst/>
              <a:gdLst>
                <a:gd name="T0" fmla="*/ 32 w 34"/>
                <a:gd name="T1" fmla="*/ 10 h 20"/>
                <a:gd name="T2" fmla="*/ 15 w 34"/>
                <a:gd name="T3" fmla="*/ 0 h 20"/>
                <a:gd name="T4" fmla="*/ 2 w 34"/>
                <a:gd name="T5" fmla="*/ 10 h 20"/>
                <a:gd name="T6" fmla="*/ 19 w 34"/>
                <a:gd name="T7" fmla="*/ 20 h 20"/>
                <a:gd name="T8" fmla="*/ 32 w 34"/>
                <a:gd name="T9" fmla="*/ 10 h 20"/>
              </a:gdLst>
              <a:ahLst/>
              <a:cxnLst>
                <a:cxn ang="0">
                  <a:pos x="T0" y="T1"/>
                </a:cxn>
                <a:cxn ang="0">
                  <a:pos x="T2" y="T3"/>
                </a:cxn>
                <a:cxn ang="0">
                  <a:pos x="T4" y="T5"/>
                </a:cxn>
                <a:cxn ang="0">
                  <a:pos x="T6" y="T7"/>
                </a:cxn>
                <a:cxn ang="0">
                  <a:pos x="T8" y="T9"/>
                </a:cxn>
              </a:cxnLst>
              <a:rect l="0" t="0" r="r" b="b"/>
              <a:pathLst>
                <a:path w="34" h="20">
                  <a:moveTo>
                    <a:pt x="32" y="10"/>
                  </a:moveTo>
                  <a:cubicBezTo>
                    <a:pt x="31" y="4"/>
                    <a:pt x="23" y="0"/>
                    <a:pt x="15" y="0"/>
                  </a:cubicBezTo>
                  <a:cubicBezTo>
                    <a:pt x="6" y="0"/>
                    <a:pt x="0" y="4"/>
                    <a:pt x="2" y="10"/>
                  </a:cubicBezTo>
                  <a:cubicBezTo>
                    <a:pt x="3" y="15"/>
                    <a:pt x="11" y="20"/>
                    <a:pt x="19" y="20"/>
                  </a:cubicBezTo>
                  <a:cubicBezTo>
                    <a:pt x="28" y="20"/>
                    <a:pt x="34" y="15"/>
                    <a:pt x="32" y="10"/>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190" name="i$ḷiḑè"/>
            <p:cNvSpPr/>
            <p:nvPr/>
          </p:nvSpPr>
          <p:spPr bwMode="auto">
            <a:xfrm>
              <a:off x="7546854" y="2532461"/>
              <a:ext cx="120350" cy="72519"/>
            </a:xfrm>
            <a:custGeom>
              <a:avLst/>
              <a:gdLst>
                <a:gd name="T0" fmla="*/ 32 w 33"/>
                <a:gd name="T1" fmla="*/ 10 h 20"/>
                <a:gd name="T2" fmla="*/ 14 w 33"/>
                <a:gd name="T3" fmla="*/ 0 h 20"/>
                <a:gd name="T4" fmla="*/ 1 w 33"/>
                <a:gd name="T5" fmla="*/ 10 h 20"/>
                <a:gd name="T6" fmla="*/ 19 w 33"/>
                <a:gd name="T7" fmla="*/ 20 h 20"/>
                <a:gd name="T8" fmla="*/ 32 w 33"/>
                <a:gd name="T9" fmla="*/ 10 h 20"/>
              </a:gdLst>
              <a:ahLst/>
              <a:cxnLst>
                <a:cxn ang="0">
                  <a:pos x="T0" y="T1"/>
                </a:cxn>
                <a:cxn ang="0">
                  <a:pos x="T2" y="T3"/>
                </a:cxn>
                <a:cxn ang="0">
                  <a:pos x="T4" y="T5"/>
                </a:cxn>
                <a:cxn ang="0">
                  <a:pos x="T6" y="T7"/>
                </a:cxn>
                <a:cxn ang="0">
                  <a:pos x="T8" y="T9"/>
                </a:cxn>
              </a:cxnLst>
              <a:rect l="0" t="0" r="r" b="b"/>
              <a:pathLst>
                <a:path w="33" h="20">
                  <a:moveTo>
                    <a:pt x="32" y="10"/>
                  </a:moveTo>
                  <a:cubicBezTo>
                    <a:pt x="30" y="4"/>
                    <a:pt x="22" y="0"/>
                    <a:pt x="14" y="0"/>
                  </a:cubicBezTo>
                  <a:cubicBezTo>
                    <a:pt x="6" y="0"/>
                    <a:pt x="0" y="4"/>
                    <a:pt x="1" y="10"/>
                  </a:cubicBezTo>
                  <a:cubicBezTo>
                    <a:pt x="3" y="15"/>
                    <a:pt x="11" y="20"/>
                    <a:pt x="19" y="20"/>
                  </a:cubicBezTo>
                  <a:cubicBezTo>
                    <a:pt x="28" y="20"/>
                    <a:pt x="33" y="15"/>
                    <a:pt x="32" y="10"/>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191" name="ïSḻiḍé"/>
            <p:cNvSpPr/>
            <p:nvPr/>
          </p:nvSpPr>
          <p:spPr bwMode="auto">
            <a:xfrm>
              <a:off x="7682633" y="2532461"/>
              <a:ext cx="123436" cy="72519"/>
            </a:xfrm>
            <a:custGeom>
              <a:avLst/>
              <a:gdLst>
                <a:gd name="T0" fmla="*/ 33 w 34"/>
                <a:gd name="T1" fmla="*/ 10 h 20"/>
                <a:gd name="T2" fmla="*/ 14 w 34"/>
                <a:gd name="T3" fmla="*/ 0 h 20"/>
                <a:gd name="T4" fmla="*/ 2 w 34"/>
                <a:gd name="T5" fmla="*/ 10 h 20"/>
                <a:gd name="T6" fmla="*/ 20 w 34"/>
                <a:gd name="T7" fmla="*/ 20 h 20"/>
                <a:gd name="T8" fmla="*/ 33 w 34"/>
                <a:gd name="T9" fmla="*/ 10 h 20"/>
              </a:gdLst>
              <a:ahLst/>
              <a:cxnLst>
                <a:cxn ang="0">
                  <a:pos x="T0" y="T1"/>
                </a:cxn>
                <a:cxn ang="0">
                  <a:pos x="T2" y="T3"/>
                </a:cxn>
                <a:cxn ang="0">
                  <a:pos x="T4" y="T5"/>
                </a:cxn>
                <a:cxn ang="0">
                  <a:pos x="T6" y="T7"/>
                </a:cxn>
                <a:cxn ang="0">
                  <a:pos x="T8" y="T9"/>
                </a:cxn>
              </a:cxnLst>
              <a:rect l="0" t="0" r="r" b="b"/>
              <a:pathLst>
                <a:path w="34" h="20">
                  <a:moveTo>
                    <a:pt x="33" y="10"/>
                  </a:moveTo>
                  <a:cubicBezTo>
                    <a:pt x="31" y="4"/>
                    <a:pt x="23" y="0"/>
                    <a:pt x="14" y="0"/>
                  </a:cubicBezTo>
                  <a:cubicBezTo>
                    <a:pt x="6" y="0"/>
                    <a:pt x="0" y="4"/>
                    <a:pt x="2" y="10"/>
                  </a:cubicBezTo>
                  <a:cubicBezTo>
                    <a:pt x="3" y="15"/>
                    <a:pt x="11" y="20"/>
                    <a:pt x="20" y="20"/>
                  </a:cubicBezTo>
                  <a:cubicBezTo>
                    <a:pt x="29" y="20"/>
                    <a:pt x="34" y="15"/>
                    <a:pt x="33" y="10"/>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192" name="íṧḷíde"/>
            <p:cNvSpPr/>
            <p:nvPr/>
          </p:nvSpPr>
          <p:spPr bwMode="auto">
            <a:xfrm>
              <a:off x="7819955" y="2532461"/>
              <a:ext cx="124979" cy="72519"/>
            </a:xfrm>
            <a:custGeom>
              <a:avLst/>
              <a:gdLst>
                <a:gd name="T0" fmla="*/ 32 w 34"/>
                <a:gd name="T1" fmla="*/ 10 h 20"/>
                <a:gd name="T2" fmla="*/ 14 w 34"/>
                <a:gd name="T3" fmla="*/ 0 h 20"/>
                <a:gd name="T4" fmla="*/ 2 w 34"/>
                <a:gd name="T5" fmla="*/ 10 h 20"/>
                <a:gd name="T6" fmla="*/ 20 w 34"/>
                <a:gd name="T7" fmla="*/ 20 h 20"/>
                <a:gd name="T8" fmla="*/ 32 w 34"/>
                <a:gd name="T9" fmla="*/ 10 h 20"/>
              </a:gdLst>
              <a:ahLst/>
              <a:cxnLst>
                <a:cxn ang="0">
                  <a:pos x="T0" y="T1"/>
                </a:cxn>
                <a:cxn ang="0">
                  <a:pos x="T2" y="T3"/>
                </a:cxn>
                <a:cxn ang="0">
                  <a:pos x="T4" y="T5"/>
                </a:cxn>
                <a:cxn ang="0">
                  <a:pos x="T6" y="T7"/>
                </a:cxn>
                <a:cxn ang="0">
                  <a:pos x="T8" y="T9"/>
                </a:cxn>
              </a:cxnLst>
              <a:rect l="0" t="0" r="r" b="b"/>
              <a:pathLst>
                <a:path w="34" h="20">
                  <a:moveTo>
                    <a:pt x="32" y="10"/>
                  </a:moveTo>
                  <a:cubicBezTo>
                    <a:pt x="31" y="4"/>
                    <a:pt x="22" y="0"/>
                    <a:pt x="14" y="0"/>
                  </a:cubicBezTo>
                  <a:cubicBezTo>
                    <a:pt x="6" y="0"/>
                    <a:pt x="0" y="4"/>
                    <a:pt x="2" y="10"/>
                  </a:cubicBezTo>
                  <a:cubicBezTo>
                    <a:pt x="3" y="15"/>
                    <a:pt x="11" y="20"/>
                    <a:pt x="20" y="20"/>
                  </a:cubicBezTo>
                  <a:cubicBezTo>
                    <a:pt x="28" y="20"/>
                    <a:pt x="34" y="15"/>
                    <a:pt x="32" y="10"/>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193" name="íṡlïdè"/>
            <p:cNvSpPr/>
            <p:nvPr/>
          </p:nvSpPr>
          <p:spPr bwMode="auto">
            <a:xfrm>
              <a:off x="7958820" y="2532461"/>
              <a:ext cx="124979" cy="72519"/>
            </a:xfrm>
            <a:custGeom>
              <a:avLst/>
              <a:gdLst>
                <a:gd name="T0" fmla="*/ 32 w 34"/>
                <a:gd name="T1" fmla="*/ 10 h 20"/>
                <a:gd name="T2" fmla="*/ 13 w 34"/>
                <a:gd name="T3" fmla="*/ 0 h 20"/>
                <a:gd name="T4" fmla="*/ 1 w 34"/>
                <a:gd name="T5" fmla="*/ 10 h 20"/>
                <a:gd name="T6" fmla="*/ 20 w 34"/>
                <a:gd name="T7" fmla="*/ 20 h 20"/>
                <a:gd name="T8" fmla="*/ 32 w 34"/>
                <a:gd name="T9" fmla="*/ 10 h 20"/>
              </a:gdLst>
              <a:ahLst/>
              <a:cxnLst>
                <a:cxn ang="0">
                  <a:pos x="T0" y="T1"/>
                </a:cxn>
                <a:cxn ang="0">
                  <a:pos x="T2" y="T3"/>
                </a:cxn>
                <a:cxn ang="0">
                  <a:pos x="T4" y="T5"/>
                </a:cxn>
                <a:cxn ang="0">
                  <a:pos x="T6" y="T7"/>
                </a:cxn>
                <a:cxn ang="0">
                  <a:pos x="T8" y="T9"/>
                </a:cxn>
              </a:cxnLst>
              <a:rect l="0" t="0" r="r" b="b"/>
              <a:pathLst>
                <a:path w="34" h="20">
                  <a:moveTo>
                    <a:pt x="32" y="10"/>
                  </a:moveTo>
                  <a:cubicBezTo>
                    <a:pt x="30" y="4"/>
                    <a:pt x="22" y="0"/>
                    <a:pt x="13" y="0"/>
                  </a:cubicBezTo>
                  <a:cubicBezTo>
                    <a:pt x="5" y="0"/>
                    <a:pt x="0" y="4"/>
                    <a:pt x="1" y="10"/>
                  </a:cubicBezTo>
                  <a:cubicBezTo>
                    <a:pt x="3" y="15"/>
                    <a:pt x="11" y="20"/>
                    <a:pt x="20" y="20"/>
                  </a:cubicBezTo>
                  <a:cubicBezTo>
                    <a:pt x="28" y="20"/>
                    <a:pt x="34" y="15"/>
                    <a:pt x="32" y="10"/>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194" name="iṣ1iďé"/>
            <p:cNvSpPr/>
            <p:nvPr/>
          </p:nvSpPr>
          <p:spPr bwMode="auto">
            <a:xfrm>
              <a:off x="8094599" y="2532461"/>
              <a:ext cx="128065" cy="72519"/>
            </a:xfrm>
            <a:custGeom>
              <a:avLst/>
              <a:gdLst>
                <a:gd name="T0" fmla="*/ 33 w 35"/>
                <a:gd name="T1" fmla="*/ 10 h 20"/>
                <a:gd name="T2" fmla="*/ 14 w 35"/>
                <a:gd name="T3" fmla="*/ 0 h 20"/>
                <a:gd name="T4" fmla="*/ 2 w 35"/>
                <a:gd name="T5" fmla="*/ 10 h 20"/>
                <a:gd name="T6" fmla="*/ 21 w 35"/>
                <a:gd name="T7" fmla="*/ 20 h 20"/>
                <a:gd name="T8" fmla="*/ 33 w 35"/>
                <a:gd name="T9" fmla="*/ 10 h 20"/>
              </a:gdLst>
              <a:ahLst/>
              <a:cxnLst>
                <a:cxn ang="0">
                  <a:pos x="T0" y="T1"/>
                </a:cxn>
                <a:cxn ang="0">
                  <a:pos x="T2" y="T3"/>
                </a:cxn>
                <a:cxn ang="0">
                  <a:pos x="T4" y="T5"/>
                </a:cxn>
                <a:cxn ang="0">
                  <a:pos x="T6" y="T7"/>
                </a:cxn>
                <a:cxn ang="0">
                  <a:pos x="T8" y="T9"/>
                </a:cxn>
              </a:cxnLst>
              <a:rect l="0" t="0" r="r" b="b"/>
              <a:pathLst>
                <a:path w="35" h="20">
                  <a:moveTo>
                    <a:pt x="33" y="10"/>
                  </a:moveTo>
                  <a:cubicBezTo>
                    <a:pt x="31" y="4"/>
                    <a:pt x="22" y="0"/>
                    <a:pt x="14" y="0"/>
                  </a:cubicBezTo>
                  <a:cubicBezTo>
                    <a:pt x="5" y="0"/>
                    <a:pt x="0" y="4"/>
                    <a:pt x="2" y="10"/>
                  </a:cubicBezTo>
                  <a:cubicBezTo>
                    <a:pt x="4" y="15"/>
                    <a:pt x="12" y="20"/>
                    <a:pt x="21" y="20"/>
                  </a:cubicBezTo>
                  <a:cubicBezTo>
                    <a:pt x="29" y="20"/>
                    <a:pt x="35" y="15"/>
                    <a:pt x="33" y="10"/>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195" name="išļïḋe"/>
            <p:cNvSpPr/>
            <p:nvPr/>
          </p:nvSpPr>
          <p:spPr bwMode="auto">
            <a:xfrm>
              <a:off x="8233464" y="2532461"/>
              <a:ext cx="123436" cy="72519"/>
            </a:xfrm>
            <a:custGeom>
              <a:avLst/>
              <a:gdLst>
                <a:gd name="T0" fmla="*/ 32 w 34"/>
                <a:gd name="T1" fmla="*/ 10 h 20"/>
                <a:gd name="T2" fmla="*/ 13 w 34"/>
                <a:gd name="T3" fmla="*/ 0 h 20"/>
                <a:gd name="T4" fmla="*/ 2 w 34"/>
                <a:gd name="T5" fmla="*/ 10 h 20"/>
                <a:gd name="T6" fmla="*/ 21 w 34"/>
                <a:gd name="T7" fmla="*/ 20 h 20"/>
                <a:gd name="T8" fmla="*/ 32 w 34"/>
                <a:gd name="T9" fmla="*/ 10 h 20"/>
              </a:gdLst>
              <a:ahLst/>
              <a:cxnLst>
                <a:cxn ang="0">
                  <a:pos x="T0" y="T1"/>
                </a:cxn>
                <a:cxn ang="0">
                  <a:pos x="T2" y="T3"/>
                </a:cxn>
                <a:cxn ang="0">
                  <a:pos x="T4" y="T5"/>
                </a:cxn>
                <a:cxn ang="0">
                  <a:pos x="T6" y="T7"/>
                </a:cxn>
                <a:cxn ang="0">
                  <a:pos x="T8" y="T9"/>
                </a:cxn>
              </a:cxnLst>
              <a:rect l="0" t="0" r="r" b="b"/>
              <a:pathLst>
                <a:path w="34" h="20">
                  <a:moveTo>
                    <a:pt x="32" y="10"/>
                  </a:moveTo>
                  <a:cubicBezTo>
                    <a:pt x="30" y="4"/>
                    <a:pt x="22" y="0"/>
                    <a:pt x="13" y="0"/>
                  </a:cubicBezTo>
                  <a:cubicBezTo>
                    <a:pt x="5" y="0"/>
                    <a:pt x="0" y="4"/>
                    <a:pt x="2" y="10"/>
                  </a:cubicBezTo>
                  <a:cubicBezTo>
                    <a:pt x="3" y="15"/>
                    <a:pt x="12" y="20"/>
                    <a:pt x="21" y="20"/>
                  </a:cubicBezTo>
                  <a:cubicBezTo>
                    <a:pt x="29" y="20"/>
                    <a:pt x="34" y="15"/>
                    <a:pt x="32" y="10"/>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196" name="ïsḷïďè"/>
            <p:cNvSpPr/>
            <p:nvPr/>
          </p:nvSpPr>
          <p:spPr bwMode="auto">
            <a:xfrm>
              <a:off x="8367701" y="2532461"/>
              <a:ext cx="128065" cy="72519"/>
            </a:xfrm>
            <a:custGeom>
              <a:avLst/>
              <a:gdLst>
                <a:gd name="T0" fmla="*/ 33 w 35"/>
                <a:gd name="T1" fmla="*/ 10 h 20"/>
                <a:gd name="T2" fmla="*/ 14 w 35"/>
                <a:gd name="T3" fmla="*/ 0 h 20"/>
                <a:gd name="T4" fmla="*/ 2 w 35"/>
                <a:gd name="T5" fmla="*/ 10 h 20"/>
                <a:gd name="T6" fmla="*/ 21 w 35"/>
                <a:gd name="T7" fmla="*/ 20 h 20"/>
                <a:gd name="T8" fmla="*/ 33 w 35"/>
                <a:gd name="T9" fmla="*/ 10 h 20"/>
              </a:gdLst>
              <a:ahLst/>
              <a:cxnLst>
                <a:cxn ang="0">
                  <a:pos x="T0" y="T1"/>
                </a:cxn>
                <a:cxn ang="0">
                  <a:pos x="T2" y="T3"/>
                </a:cxn>
                <a:cxn ang="0">
                  <a:pos x="T4" y="T5"/>
                </a:cxn>
                <a:cxn ang="0">
                  <a:pos x="T6" y="T7"/>
                </a:cxn>
                <a:cxn ang="0">
                  <a:pos x="T8" y="T9"/>
                </a:cxn>
              </a:cxnLst>
              <a:rect l="0" t="0" r="r" b="b"/>
              <a:pathLst>
                <a:path w="35" h="20">
                  <a:moveTo>
                    <a:pt x="33" y="10"/>
                  </a:moveTo>
                  <a:cubicBezTo>
                    <a:pt x="31" y="4"/>
                    <a:pt x="22" y="0"/>
                    <a:pt x="14" y="0"/>
                  </a:cubicBezTo>
                  <a:cubicBezTo>
                    <a:pt x="5" y="0"/>
                    <a:pt x="0" y="4"/>
                    <a:pt x="2" y="10"/>
                  </a:cubicBezTo>
                  <a:cubicBezTo>
                    <a:pt x="4" y="15"/>
                    <a:pt x="13" y="20"/>
                    <a:pt x="21" y="20"/>
                  </a:cubicBezTo>
                  <a:cubicBezTo>
                    <a:pt x="30" y="20"/>
                    <a:pt x="35" y="15"/>
                    <a:pt x="33" y="10"/>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197" name="ïsļïḓe"/>
            <p:cNvSpPr/>
            <p:nvPr/>
          </p:nvSpPr>
          <p:spPr bwMode="auto">
            <a:xfrm>
              <a:off x="8506566" y="2532461"/>
              <a:ext cx="128065" cy="72519"/>
            </a:xfrm>
            <a:custGeom>
              <a:avLst/>
              <a:gdLst>
                <a:gd name="T0" fmla="*/ 33 w 35"/>
                <a:gd name="T1" fmla="*/ 10 h 20"/>
                <a:gd name="T2" fmla="*/ 13 w 35"/>
                <a:gd name="T3" fmla="*/ 0 h 20"/>
                <a:gd name="T4" fmla="*/ 2 w 35"/>
                <a:gd name="T5" fmla="*/ 10 h 20"/>
                <a:gd name="T6" fmla="*/ 21 w 35"/>
                <a:gd name="T7" fmla="*/ 20 h 20"/>
                <a:gd name="T8" fmla="*/ 33 w 35"/>
                <a:gd name="T9" fmla="*/ 10 h 20"/>
              </a:gdLst>
              <a:ahLst/>
              <a:cxnLst>
                <a:cxn ang="0">
                  <a:pos x="T0" y="T1"/>
                </a:cxn>
                <a:cxn ang="0">
                  <a:pos x="T2" y="T3"/>
                </a:cxn>
                <a:cxn ang="0">
                  <a:pos x="T4" y="T5"/>
                </a:cxn>
                <a:cxn ang="0">
                  <a:pos x="T6" y="T7"/>
                </a:cxn>
                <a:cxn ang="0">
                  <a:pos x="T8" y="T9"/>
                </a:cxn>
              </a:cxnLst>
              <a:rect l="0" t="0" r="r" b="b"/>
              <a:pathLst>
                <a:path w="35" h="20">
                  <a:moveTo>
                    <a:pt x="33" y="10"/>
                  </a:moveTo>
                  <a:cubicBezTo>
                    <a:pt x="30" y="4"/>
                    <a:pt x="22" y="0"/>
                    <a:pt x="13" y="0"/>
                  </a:cubicBezTo>
                  <a:cubicBezTo>
                    <a:pt x="5" y="0"/>
                    <a:pt x="0" y="4"/>
                    <a:pt x="2" y="10"/>
                  </a:cubicBezTo>
                  <a:cubicBezTo>
                    <a:pt x="4" y="15"/>
                    <a:pt x="13" y="20"/>
                    <a:pt x="21" y="20"/>
                  </a:cubicBezTo>
                  <a:cubicBezTo>
                    <a:pt x="30" y="20"/>
                    <a:pt x="35" y="15"/>
                    <a:pt x="33" y="10"/>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198" name="îṩ1îdé"/>
            <p:cNvSpPr/>
            <p:nvPr/>
          </p:nvSpPr>
          <p:spPr bwMode="auto">
            <a:xfrm>
              <a:off x="8642346" y="2532461"/>
              <a:ext cx="131151" cy="72519"/>
            </a:xfrm>
            <a:custGeom>
              <a:avLst/>
              <a:gdLst>
                <a:gd name="T0" fmla="*/ 33 w 36"/>
                <a:gd name="T1" fmla="*/ 10 h 20"/>
                <a:gd name="T2" fmla="*/ 14 w 36"/>
                <a:gd name="T3" fmla="*/ 0 h 20"/>
                <a:gd name="T4" fmla="*/ 3 w 36"/>
                <a:gd name="T5" fmla="*/ 10 h 20"/>
                <a:gd name="T6" fmla="*/ 22 w 36"/>
                <a:gd name="T7" fmla="*/ 20 h 20"/>
                <a:gd name="T8" fmla="*/ 33 w 36"/>
                <a:gd name="T9" fmla="*/ 10 h 20"/>
              </a:gdLst>
              <a:ahLst/>
              <a:cxnLst>
                <a:cxn ang="0">
                  <a:pos x="T0" y="T1"/>
                </a:cxn>
                <a:cxn ang="0">
                  <a:pos x="T2" y="T3"/>
                </a:cxn>
                <a:cxn ang="0">
                  <a:pos x="T4" y="T5"/>
                </a:cxn>
                <a:cxn ang="0">
                  <a:pos x="T6" y="T7"/>
                </a:cxn>
                <a:cxn ang="0">
                  <a:pos x="T8" y="T9"/>
                </a:cxn>
              </a:cxnLst>
              <a:rect l="0" t="0" r="r" b="b"/>
              <a:pathLst>
                <a:path w="36" h="20">
                  <a:moveTo>
                    <a:pt x="33" y="10"/>
                  </a:moveTo>
                  <a:cubicBezTo>
                    <a:pt x="31" y="4"/>
                    <a:pt x="22" y="0"/>
                    <a:pt x="14" y="0"/>
                  </a:cubicBezTo>
                  <a:cubicBezTo>
                    <a:pt x="5" y="0"/>
                    <a:pt x="0" y="4"/>
                    <a:pt x="3" y="10"/>
                  </a:cubicBezTo>
                  <a:cubicBezTo>
                    <a:pt x="5" y="15"/>
                    <a:pt x="14" y="20"/>
                    <a:pt x="22" y="20"/>
                  </a:cubicBezTo>
                  <a:cubicBezTo>
                    <a:pt x="31" y="20"/>
                    <a:pt x="36" y="15"/>
                    <a:pt x="33" y="10"/>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199" name="í$1ídê"/>
            <p:cNvSpPr/>
            <p:nvPr/>
          </p:nvSpPr>
          <p:spPr bwMode="auto">
            <a:xfrm>
              <a:off x="7153402" y="2623494"/>
              <a:ext cx="120350" cy="72519"/>
            </a:xfrm>
            <a:custGeom>
              <a:avLst/>
              <a:gdLst>
                <a:gd name="T0" fmla="*/ 32 w 33"/>
                <a:gd name="T1" fmla="*/ 10 h 20"/>
                <a:gd name="T2" fmla="*/ 14 w 33"/>
                <a:gd name="T3" fmla="*/ 0 h 20"/>
                <a:gd name="T4" fmla="*/ 1 w 33"/>
                <a:gd name="T5" fmla="*/ 10 h 20"/>
                <a:gd name="T6" fmla="*/ 18 w 33"/>
                <a:gd name="T7" fmla="*/ 20 h 20"/>
                <a:gd name="T8" fmla="*/ 32 w 33"/>
                <a:gd name="T9" fmla="*/ 10 h 20"/>
              </a:gdLst>
              <a:ahLst/>
              <a:cxnLst>
                <a:cxn ang="0">
                  <a:pos x="T0" y="T1"/>
                </a:cxn>
                <a:cxn ang="0">
                  <a:pos x="T2" y="T3"/>
                </a:cxn>
                <a:cxn ang="0">
                  <a:pos x="T4" y="T5"/>
                </a:cxn>
                <a:cxn ang="0">
                  <a:pos x="T6" y="T7"/>
                </a:cxn>
                <a:cxn ang="0">
                  <a:pos x="T8" y="T9"/>
                </a:cxn>
              </a:cxnLst>
              <a:rect l="0" t="0" r="r" b="b"/>
              <a:pathLst>
                <a:path w="33" h="20">
                  <a:moveTo>
                    <a:pt x="32" y="10"/>
                  </a:moveTo>
                  <a:cubicBezTo>
                    <a:pt x="31" y="4"/>
                    <a:pt x="23" y="0"/>
                    <a:pt x="14" y="0"/>
                  </a:cubicBezTo>
                  <a:cubicBezTo>
                    <a:pt x="6" y="0"/>
                    <a:pt x="0" y="4"/>
                    <a:pt x="1" y="10"/>
                  </a:cubicBezTo>
                  <a:cubicBezTo>
                    <a:pt x="2" y="16"/>
                    <a:pt x="10" y="20"/>
                    <a:pt x="18" y="20"/>
                  </a:cubicBezTo>
                  <a:cubicBezTo>
                    <a:pt x="27" y="20"/>
                    <a:pt x="33" y="16"/>
                    <a:pt x="32" y="10"/>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200" name="íš1íďé"/>
            <p:cNvSpPr/>
            <p:nvPr/>
          </p:nvSpPr>
          <p:spPr bwMode="auto">
            <a:xfrm>
              <a:off x="7290725" y="2623494"/>
              <a:ext cx="121893" cy="72519"/>
            </a:xfrm>
            <a:custGeom>
              <a:avLst/>
              <a:gdLst>
                <a:gd name="T0" fmla="*/ 32 w 33"/>
                <a:gd name="T1" fmla="*/ 10 h 20"/>
                <a:gd name="T2" fmla="*/ 14 w 33"/>
                <a:gd name="T3" fmla="*/ 0 h 20"/>
                <a:gd name="T4" fmla="*/ 1 w 33"/>
                <a:gd name="T5" fmla="*/ 10 h 20"/>
                <a:gd name="T6" fmla="*/ 19 w 33"/>
                <a:gd name="T7" fmla="*/ 20 h 20"/>
                <a:gd name="T8" fmla="*/ 32 w 33"/>
                <a:gd name="T9" fmla="*/ 10 h 20"/>
              </a:gdLst>
              <a:ahLst/>
              <a:cxnLst>
                <a:cxn ang="0">
                  <a:pos x="T0" y="T1"/>
                </a:cxn>
                <a:cxn ang="0">
                  <a:pos x="T2" y="T3"/>
                </a:cxn>
                <a:cxn ang="0">
                  <a:pos x="T4" y="T5"/>
                </a:cxn>
                <a:cxn ang="0">
                  <a:pos x="T6" y="T7"/>
                </a:cxn>
                <a:cxn ang="0">
                  <a:pos x="T8" y="T9"/>
                </a:cxn>
              </a:cxnLst>
              <a:rect l="0" t="0" r="r" b="b"/>
              <a:pathLst>
                <a:path w="33" h="20">
                  <a:moveTo>
                    <a:pt x="32" y="10"/>
                  </a:moveTo>
                  <a:cubicBezTo>
                    <a:pt x="31" y="4"/>
                    <a:pt x="23" y="0"/>
                    <a:pt x="14" y="0"/>
                  </a:cubicBezTo>
                  <a:cubicBezTo>
                    <a:pt x="6" y="0"/>
                    <a:pt x="0" y="4"/>
                    <a:pt x="1" y="10"/>
                  </a:cubicBezTo>
                  <a:cubicBezTo>
                    <a:pt x="2" y="16"/>
                    <a:pt x="10" y="20"/>
                    <a:pt x="19" y="20"/>
                  </a:cubicBezTo>
                  <a:cubicBezTo>
                    <a:pt x="27" y="20"/>
                    <a:pt x="33" y="16"/>
                    <a:pt x="32" y="10"/>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201" name="ïṩļîḍê"/>
            <p:cNvSpPr/>
            <p:nvPr/>
          </p:nvSpPr>
          <p:spPr bwMode="auto">
            <a:xfrm>
              <a:off x="7429590" y="2623494"/>
              <a:ext cx="124979" cy="72519"/>
            </a:xfrm>
            <a:custGeom>
              <a:avLst/>
              <a:gdLst>
                <a:gd name="T0" fmla="*/ 32 w 34"/>
                <a:gd name="T1" fmla="*/ 10 h 20"/>
                <a:gd name="T2" fmla="*/ 14 w 34"/>
                <a:gd name="T3" fmla="*/ 0 h 20"/>
                <a:gd name="T4" fmla="*/ 1 w 34"/>
                <a:gd name="T5" fmla="*/ 10 h 20"/>
                <a:gd name="T6" fmla="*/ 19 w 34"/>
                <a:gd name="T7" fmla="*/ 20 h 20"/>
                <a:gd name="T8" fmla="*/ 32 w 34"/>
                <a:gd name="T9" fmla="*/ 10 h 20"/>
              </a:gdLst>
              <a:ahLst/>
              <a:cxnLst>
                <a:cxn ang="0">
                  <a:pos x="T0" y="T1"/>
                </a:cxn>
                <a:cxn ang="0">
                  <a:pos x="T2" y="T3"/>
                </a:cxn>
                <a:cxn ang="0">
                  <a:pos x="T4" y="T5"/>
                </a:cxn>
                <a:cxn ang="0">
                  <a:pos x="T6" y="T7"/>
                </a:cxn>
                <a:cxn ang="0">
                  <a:pos x="T8" y="T9"/>
                </a:cxn>
              </a:cxnLst>
              <a:rect l="0" t="0" r="r" b="b"/>
              <a:pathLst>
                <a:path w="34" h="20">
                  <a:moveTo>
                    <a:pt x="32" y="10"/>
                  </a:moveTo>
                  <a:cubicBezTo>
                    <a:pt x="31" y="4"/>
                    <a:pt x="23" y="0"/>
                    <a:pt x="14" y="0"/>
                  </a:cubicBezTo>
                  <a:cubicBezTo>
                    <a:pt x="6" y="0"/>
                    <a:pt x="0" y="4"/>
                    <a:pt x="1" y="10"/>
                  </a:cubicBezTo>
                  <a:cubicBezTo>
                    <a:pt x="2" y="16"/>
                    <a:pt x="11" y="20"/>
                    <a:pt x="19" y="20"/>
                  </a:cubicBezTo>
                  <a:cubicBezTo>
                    <a:pt x="28" y="20"/>
                    <a:pt x="34" y="16"/>
                    <a:pt x="32" y="10"/>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202" name="íṡľïdê"/>
            <p:cNvSpPr/>
            <p:nvPr/>
          </p:nvSpPr>
          <p:spPr bwMode="auto">
            <a:xfrm>
              <a:off x="7568455" y="2623494"/>
              <a:ext cx="124979" cy="72519"/>
            </a:xfrm>
            <a:custGeom>
              <a:avLst/>
              <a:gdLst>
                <a:gd name="T0" fmla="*/ 33 w 34"/>
                <a:gd name="T1" fmla="*/ 10 h 20"/>
                <a:gd name="T2" fmla="*/ 14 w 34"/>
                <a:gd name="T3" fmla="*/ 0 h 20"/>
                <a:gd name="T4" fmla="*/ 1 w 34"/>
                <a:gd name="T5" fmla="*/ 10 h 20"/>
                <a:gd name="T6" fmla="*/ 20 w 34"/>
                <a:gd name="T7" fmla="*/ 20 h 20"/>
                <a:gd name="T8" fmla="*/ 33 w 34"/>
                <a:gd name="T9" fmla="*/ 10 h 20"/>
              </a:gdLst>
              <a:ahLst/>
              <a:cxnLst>
                <a:cxn ang="0">
                  <a:pos x="T0" y="T1"/>
                </a:cxn>
                <a:cxn ang="0">
                  <a:pos x="T2" y="T3"/>
                </a:cxn>
                <a:cxn ang="0">
                  <a:pos x="T4" y="T5"/>
                </a:cxn>
                <a:cxn ang="0">
                  <a:pos x="T6" y="T7"/>
                </a:cxn>
                <a:cxn ang="0">
                  <a:pos x="T8" y="T9"/>
                </a:cxn>
              </a:cxnLst>
              <a:rect l="0" t="0" r="r" b="b"/>
              <a:pathLst>
                <a:path w="34" h="20">
                  <a:moveTo>
                    <a:pt x="33" y="10"/>
                  </a:moveTo>
                  <a:cubicBezTo>
                    <a:pt x="31" y="4"/>
                    <a:pt x="23" y="0"/>
                    <a:pt x="14" y="0"/>
                  </a:cubicBezTo>
                  <a:cubicBezTo>
                    <a:pt x="6" y="0"/>
                    <a:pt x="0" y="4"/>
                    <a:pt x="1" y="10"/>
                  </a:cubicBezTo>
                  <a:cubicBezTo>
                    <a:pt x="3" y="16"/>
                    <a:pt x="11" y="20"/>
                    <a:pt x="20" y="20"/>
                  </a:cubicBezTo>
                  <a:cubicBezTo>
                    <a:pt x="28" y="20"/>
                    <a:pt x="34" y="16"/>
                    <a:pt x="33" y="10"/>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203" name="ïṡḻiḑè"/>
            <p:cNvSpPr/>
            <p:nvPr/>
          </p:nvSpPr>
          <p:spPr bwMode="auto">
            <a:xfrm>
              <a:off x="7707320" y="2623494"/>
              <a:ext cx="123436" cy="72519"/>
            </a:xfrm>
            <a:custGeom>
              <a:avLst/>
              <a:gdLst>
                <a:gd name="T0" fmla="*/ 33 w 34"/>
                <a:gd name="T1" fmla="*/ 10 h 20"/>
                <a:gd name="T2" fmla="*/ 14 w 34"/>
                <a:gd name="T3" fmla="*/ 0 h 20"/>
                <a:gd name="T4" fmla="*/ 2 w 34"/>
                <a:gd name="T5" fmla="*/ 10 h 20"/>
                <a:gd name="T6" fmla="*/ 20 w 34"/>
                <a:gd name="T7" fmla="*/ 20 h 20"/>
                <a:gd name="T8" fmla="*/ 33 w 34"/>
                <a:gd name="T9" fmla="*/ 10 h 20"/>
              </a:gdLst>
              <a:ahLst/>
              <a:cxnLst>
                <a:cxn ang="0">
                  <a:pos x="T0" y="T1"/>
                </a:cxn>
                <a:cxn ang="0">
                  <a:pos x="T2" y="T3"/>
                </a:cxn>
                <a:cxn ang="0">
                  <a:pos x="T4" y="T5"/>
                </a:cxn>
                <a:cxn ang="0">
                  <a:pos x="T6" y="T7"/>
                </a:cxn>
                <a:cxn ang="0">
                  <a:pos x="T8" y="T9"/>
                </a:cxn>
              </a:cxnLst>
              <a:rect l="0" t="0" r="r" b="b"/>
              <a:pathLst>
                <a:path w="34" h="20">
                  <a:moveTo>
                    <a:pt x="33" y="10"/>
                  </a:moveTo>
                  <a:cubicBezTo>
                    <a:pt x="31" y="4"/>
                    <a:pt x="23" y="0"/>
                    <a:pt x="14" y="0"/>
                  </a:cubicBezTo>
                  <a:cubicBezTo>
                    <a:pt x="6" y="0"/>
                    <a:pt x="0" y="4"/>
                    <a:pt x="2" y="10"/>
                  </a:cubicBezTo>
                  <a:cubicBezTo>
                    <a:pt x="3" y="16"/>
                    <a:pt x="11" y="20"/>
                    <a:pt x="20" y="20"/>
                  </a:cubicBezTo>
                  <a:cubicBezTo>
                    <a:pt x="29" y="20"/>
                    <a:pt x="34" y="16"/>
                    <a:pt x="33" y="10"/>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204" name="îŝḷïḑe"/>
            <p:cNvSpPr/>
            <p:nvPr/>
          </p:nvSpPr>
          <p:spPr bwMode="auto">
            <a:xfrm>
              <a:off x="7846185" y="2623494"/>
              <a:ext cx="128065" cy="72519"/>
            </a:xfrm>
            <a:custGeom>
              <a:avLst/>
              <a:gdLst>
                <a:gd name="T0" fmla="*/ 33 w 35"/>
                <a:gd name="T1" fmla="*/ 10 h 20"/>
                <a:gd name="T2" fmla="*/ 14 w 35"/>
                <a:gd name="T3" fmla="*/ 0 h 20"/>
                <a:gd name="T4" fmla="*/ 2 w 35"/>
                <a:gd name="T5" fmla="*/ 10 h 20"/>
                <a:gd name="T6" fmla="*/ 20 w 35"/>
                <a:gd name="T7" fmla="*/ 20 h 20"/>
                <a:gd name="T8" fmla="*/ 33 w 35"/>
                <a:gd name="T9" fmla="*/ 10 h 20"/>
              </a:gdLst>
              <a:ahLst/>
              <a:cxnLst>
                <a:cxn ang="0">
                  <a:pos x="T0" y="T1"/>
                </a:cxn>
                <a:cxn ang="0">
                  <a:pos x="T2" y="T3"/>
                </a:cxn>
                <a:cxn ang="0">
                  <a:pos x="T4" y="T5"/>
                </a:cxn>
                <a:cxn ang="0">
                  <a:pos x="T6" y="T7"/>
                </a:cxn>
                <a:cxn ang="0">
                  <a:pos x="T8" y="T9"/>
                </a:cxn>
              </a:cxnLst>
              <a:rect l="0" t="0" r="r" b="b"/>
              <a:pathLst>
                <a:path w="35" h="20">
                  <a:moveTo>
                    <a:pt x="33" y="10"/>
                  </a:moveTo>
                  <a:cubicBezTo>
                    <a:pt x="31" y="4"/>
                    <a:pt x="23" y="0"/>
                    <a:pt x="14" y="0"/>
                  </a:cubicBezTo>
                  <a:cubicBezTo>
                    <a:pt x="6" y="0"/>
                    <a:pt x="0" y="4"/>
                    <a:pt x="2" y="10"/>
                  </a:cubicBezTo>
                  <a:cubicBezTo>
                    <a:pt x="3" y="16"/>
                    <a:pt x="12" y="20"/>
                    <a:pt x="20" y="20"/>
                  </a:cubicBezTo>
                  <a:cubicBezTo>
                    <a:pt x="29" y="20"/>
                    <a:pt x="35" y="16"/>
                    <a:pt x="33" y="10"/>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205" name="iṩ1ïḑe"/>
            <p:cNvSpPr/>
            <p:nvPr/>
          </p:nvSpPr>
          <p:spPr bwMode="auto">
            <a:xfrm>
              <a:off x="7985050" y="2623494"/>
              <a:ext cx="128065" cy="72519"/>
            </a:xfrm>
            <a:custGeom>
              <a:avLst/>
              <a:gdLst>
                <a:gd name="T0" fmla="*/ 33 w 35"/>
                <a:gd name="T1" fmla="*/ 10 h 20"/>
                <a:gd name="T2" fmla="*/ 14 w 35"/>
                <a:gd name="T3" fmla="*/ 0 h 20"/>
                <a:gd name="T4" fmla="*/ 2 w 35"/>
                <a:gd name="T5" fmla="*/ 10 h 20"/>
                <a:gd name="T6" fmla="*/ 21 w 35"/>
                <a:gd name="T7" fmla="*/ 20 h 20"/>
                <a:gd name="T8" fmla="*/ 33 w 35"/>
                <a:gd name="T9" fmla="*/ 10 h 20"/>
              </a:gdLst>
              <a:ahLst/>
              <a:cxnLst>
                <a:cxn ang="0">
                  <a:pos x="T0" y="T1"/>
                </a:cxn>
                <a:cxn ang="0">
                  <a:pos x="T2" y="T3"/>
                </a:cxn>
                <a:cxn ang="0">
                  <a:pos x="T4" y="T5"/>
                </a:cxn>
                <a:cxn ang="0">
                  <a:pos x="T6" y="T7"/>
                </a:cxn>
                <a:cxn ang="0">
                  <a:pos x="T8" y="T9"/>
                </a:cxn>
              </a:cxnLst>
              <a:rect l="0" t="0" r="r" b="b"/>
              <a:pathLst>
                <a:path w="35" h="20">
                  <a:moveTo>
                    <a:pt x="33" y="10"/>
                  </a:moveTo>
                  <a:cubicBezTo>
                    <a:pt x="31" y="4"/>
                    <a:pt x="23" y="0"/>
                    <a:pt x="14" y="0"/>
                  </a:cubicBezTo>
                  <a:cubicBezTo>
                    <a:pt x="6" y="0"/>
                    <a:pt x="0" y="4"/>
                    <a:pt x="2" y="10"/>
                  </a:cubicBezTo>
                  <a:cubicBezTo>
                    <a:pt x="4" y="16"/>
                    <a:pt x="12" y="20"/>
                    <a:pt x="21" y="20"/>
                  </a:cubicBezTo>
                  <a:cubicBezTo>
                    <a:pt x="29" y="20"/>
                    <a:pt x="35" y="16"/>
                    <a:pt x="33" y="10"/>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206" name="íṥliḓè"/>
            <p:cNvSpPr/>
            <p:nvPr/>
          </p:nvSpPr>
          <p:spPr bwMode="auto">
            <a:xfrm>
              <a:off x="8123916" y="2623494"/>
              <a:ext cx="126522" cy="72519"/>
            </a:xfrm>
            <a:custGeom>
              <a:avLst/>
              <a:gdLst>
                <a:gd name="T0" fmla="*/ 33 w 35"/>
                <a:gd name="T1" fmla="*/ 10 h 20"/>
                <a:gd name="T2" fmla="*/ 14 w 35"/>
                <a:gd name="T3" fmla="*/ 0 h 20"/>
                <a:gd name="T4" fmla="*/ 2 w 35"/>
                <a:gd name="T5" fmla="*/ 10 h 20"/>
                <a:gd name="T6" fmla="*/ 21 w 35"/>
                <a:gd name="T7" fmla="*/ 20 h 20"/>
                <a:gd name="T8" fmla="*/ 33 w 35"/>
                <a:gd name="T9" fmla="*/ 10 h 20"/>
              </a:gdLst>
              <a:ahLst/>
              <a:cxnLst>
                <a:cxn ang="0">
                  <a:pos x="T0" y="T1"/>
                </a:cxn>
                <a:cxn ang="0">
                  <a:pos x="T2" y="T3"/>
                </a:cxn>
                <a:cxn ang="0">
                  <a:pos x="T4" y="T5"/>
                </a:cxn>
                <a:cxn ang="0">
                  <a:pos x="T6" y="T7"/>
                </a:cxn>
                <a:cxn ang="0">
                  <a:pos x="T8" y="T9"/>
                </a:cxn>
              </a:cxnLst>
              <a:rect l="0" t="0" r="r" b="b"/>
              <a:pathLst>
                <a:path w="35" h="20">
                  <a:moveTo>
                    <a:pt x="33" y="10"/>
                  </a:moveTo>
                  <a:cubicBezTo>
                    <a:pt x="31" y="4"/>
                    <a:pt x="23" y="0"/>
                    <a:pt x="14" y="0"/>
                  </a:cubicBezTo>
                  <a:cubicBezTo>
                    <a:pt x="6" y="0"/>
                    <a:pt x="0" y="4"/>
                    <a:pt x="2" y="10"/>
                  </a:cubicBezTo>
                  <a:cubicBezTo>
                    <a:pt x="4" y="16"/>
                    <a:pt x="12" y="20"/>
                    <a:pt x="21" y="20"/>
                  </a:cubicBezTo>
                  <a:cubicBezTo>
                    <a:pt x="30" y="20"/>
                    <a:pt x="35" y="16"/>
                    <a:pt x="33" y="10"/>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207" name="íşḻiḋé"/>
            <p:cNvSpPr/>
            <p:nvPr/>
          </p:nvSpPr>
          <p:spPr bwMode="auto">
            <a:xfrm>
              <a:off x="8262781" y="2623494"/>
              <a:ext cx="126522" cy="72519"/>
            </a:xfrm>
            <a:custGeom>
              <a:avLst/>
              <a:gdLst>
                <a:gd name="T0" fmla="*/ 33 w 35"/>
                <a:gd name="T1" fmla="*/ 10 h 20"/>
                <a:gd name="T2" fmla="*/ 14 w 35"/>
                <a:gd name="T3" fmla="*/ 0 h 20"/>
                <a:gd name="T4" fmla="*/ 2 w 35"/>
                <a:gd name="T5" fmla="*/ 10 h 20"/>
                <a:gd name="T6" fmla="*/ 21 w 35"/>
                <a:gd name="T7" fmla="*/ 20 h 20"/>
                <a:gd name="T8" fmla="*/ 33 w 35"/>
                <a:gd name="T9" fmla="*/ 10 h 20"/>
              </a:gdLst>
              <a:ahLst/>
              <a:cxnLst>
                <a:cxn ang="0">
                  <a:pos x="T0" y="T1"/>
                </a:cxn>
                <a:cxn ang="0">
                  <a:pos x="T2" y="T3"/>
                </a:cxn>
                <a:cxn ang="0">
                  <a:pos x="T4" y="T5"/>
                </a:cxn>
                <a:cxn ang="0">
                  <a:pos x="T6" y="T7"/>
                </a:cxn>
                <a:cxn ang="0">
                  <a:pos x="T8" y="T9"/>
                </a:cxn>
              </a:cxnLst>
              <a:rect l="0" t="0" r="r" b="b"/>
              <a:pathLst>
                <a:path w="35" h="20">
                  <a:moveTo>
                    <a:pt x="33" y="10"/>
                  </a:moveTo>
                  <a:cubicBezTo>
                    <a:pt x="31" y="4"/>
                    <a:pt x="23" y="0"/>
                    <a:pt x="14" y="0"/>
                  </a:cubicBezTo>
                  <a:cubicBezTo>
                    <a:pt x="6" y="0"/>
                    <a:pt x="0" y="4"/>
                    <a:pt x="2" y="10"/>
                  </a:cubicBezTo>
                  <a:cubicBezTo>
                    <a:pt x="4" y="16"/>
                    <a:pt x="13" y="20"/>
                    <a:pt x="21" y="20"/>
                  </a:cubicBezTo>
                  <a:cubicBezTo>
                    <a:pt x="30" y="20"/>
                    <a:pt x="35" y="16"/>
                    <a:pt x="33" y="10"/>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208" name="iṩ1iḑé"/>
            <p:cNvSpPr/>
            <p:nvPr/>
          </p:nvSpPr>
          <p:spPr bwMode="auto">
            <a:xfrm>
              <a:off x="8400103" y="2623494"/>
              <a:ext cx="132693" cy="72519"/>
            </a:xfrm>
            <a:custGeom>
              <a:avLst/>
              <a:gdLst>
                <a:gd name="T0" fmla="*/ 33 w 36"/>
                <a:gd name="T1" fmla="*/ 10 h 20"/>
                <a:gd name="T2" fmla="*/ 14 w 36"/>
                <a:gd name="T3" fmla="*/ 0 h 20"/>
                <a:gd name="T4" fmla="*/ 2 w 36"/>
                <a:gd name="T5" fmla="*/ 10 h 20"/>
                <a:gd name="T6" fmla="*/ 22 w 36"/>
                <a:gd name="T7" fmla="*/ 20 h 20"/>
                <a:gd name="T8" fmla="*/ 33 w 36"/>
                <a:gd name="T9" fmla="*/ 10 h 20"/>
              </a:gdLst>
              <a:ahLst/>
              <a:cxnLst>
                <a:cxn ang="0">
                  <a:pos x="T0" y="T1"/>
                </a:cxn>
                <a:cxn ang="0">
                  <a:pos x="T2" y="T3"/>
                </a:cxn>
                <a:cxn ang="0">
                  <a:pos x="T4" y="T5"/>
                </a:cxn>
                <a:cxn ang="0">
                  <a:pos x="T6" y="T7"/>
                </a:cxn>
                <a:cxn ang="0">
                  <a:pos x="T8" y="T9"/>
                </a:cxn>
              </a:cxnLst>
              <a:rect l="0" t="0" r="r" b="b"/>
              <a:pathLst>
                <a:path w="36" h="20">
                  <a:moveTo>
                    <a:pt x="33" y="10"/>
                  </a:moveTo>
                  <a:cubicBezTo>
                    <a:pt x="31" y="4"/>
                    <a:pt x="23" y="0"/>
                    <a:pt x="14" y="0"/>
                  </a:cubicBezTo>
                  <a:cubicBezTo>
                    <a:pt x="6" y="0"/>
                    <a:pt x="0" y="4"/>
                    <a:pt x="2" y="10"/>
                  </a:cubicBezTo>
                  <a:cubicBezTo>
                    <a:pt x="4" y="16"/>
                    <a:pt x="13" y="20"/>
                    <a:pt x="22" y="20"/>
                  </a:cubicBezTo>
                  <a:cubicBezTo>
                    <a:pt x="30" y="20"/>
                    <a:pt x="36" y="16"/>
                    <a:pt x="33" y="10"/>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209" name="islîḑe"/>
            <p:cNvSpPr/>
            <p:nvPr/>
          </p:nvSpPr>
          <p:spPr bwMode="auto">
            <a:xfrm>
              <a:off x="8538968" y="2623494"/>
              <a:ext cx="131151" cy="72519"/>
            </a:xfrm>
            <a:custGeom>
              <a:avLst/>
              <a:gdLst>
                <a:gd name="T0" fmla="*/ 34 w 36"/>
                <a:gd name="T1" fmla="*/ 10 h 20"/>
                <a:gd name="T2" fmla="*/ 14 w 36"/>
                <a:gd name="T3" fmla="*/ 0 h 20"/>
                <a:gd name="T4" fmla="*/ 3 w 36"/>
                <a:gd name="T5" fmla="*/ 10 h 20"/>
                <a:gd name="T6" fmla="*/ 22 w 36"/>
                <a:gd name="T7" fmla="*/ 20 h 20"/>
                <a:gd name="T8" fmla="*/ 34 w 36"/>
                <a:gd name="T9" fmla="*/ 10 h 20"/>
              </a:gdLst>
              <a:ahLst/>
              <a:cxnLst>
                <a:cxn ang="0">
                  <a:pos x="T0" y="T1"/>
                </a:cxn>
                <a:cxn ang="0">
                  <a:pos x="T2" y="T3"/>
                </a:cxn>
                <a:cxn ang="0">
                  <a:pos x="T4" y="T5"/>
                </a:cxn>
                <a:cxn ang="0">
                  <a:pos x="T6" y="T7"/>
                </a:cxn>
                <a:cxn ang="0">
                  <a:pos x="T8" y="T9"/>
                </a:cxn>
              </a:cxnLst>
              <a:rect l="0" t="0" r="r" b="b"/>
              <a:pathLst>
                <a:path w="36" h="20">
                  <a:moveTo>
                    <a:pt x="34" y="10"/>
                  </a:moveTo>
                  <a:cubicBezTo>
                    <a:pt x="31" y="4"/>
                    <a:pt x="23" y="0"/>
                    <a:pt x="14" y="0"/>
                  </a:cubicBezTo>
                  <a:cubicBezTo>
                    <a:pt x="5" y="0"/>
                    <a:pt x="0" y="4"/>
                    <a:pt x="3" y="10"/>
                  </a:cubicBezTo>
                  <a:cubicBezTo>
                    <a:pt x="5" y="16"/>
                    <a:pt x="14" y="20"/>
                    <a:pt x="22" y="20"/>
                  </a:cubicBezTo>
                  <a:cubicBezTo>
                    <a:pt x="31" y="20"/>
                    <a:pt x="36" y="16"/>
                    <a:pt x="34" y="10"/>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210" name="ïşḷîḑê"/>
            <p:cNvSpPr/>
            <p:nvPr/>
          </p:nvSpPr>
          <p:spPr bwMode="auto">
            <a:xfrm>
              <a:off x="8677833" y="2623494"/>
              <a:ext cx="131151" cy="72519"/>
            </a:xfrm>
            <a:custGeom>
              <a:avLst/>
              <a:gdLst>
                <a:gd name="T0" fmla="*/ 34 w 36"/>
                <a:gd name="T1" fmla="*/ 10 h 20"/>
                <a:gd name="T2" fmla="*/ 14 w 36"/>
                <a:gd name="T3" fmla="*/ 0 h 20"/>
                <a:gd name="T4" fmla="*/ 3 w 36"/>
                <a:gd name="T5" fmla="*/ 10 h 20"/>
                <a:gd name="T6" fmla="*/ 23 w 36"/>
                <a:gd name="T7" fmla="*/ 20 h 20"/>
                <a:gd name="T8" fmla="*/ 34 w 36"/>
                <a:gd name="T9" fmla="*/ 10 h 20"/>
              </a:gdLst>
              <a:ahLst/>
              <a:cxnLst>
                <a:cxn ang="0">
                  <a:pos x="T0" y="T1"/>
                </a:cxn>
                <a:cxn ang="0">
                  <a:pos x="T2" y="T3"/>
                </a:cxn>
                <a:cxn ang="0">
                  <a:pos x="T4" y="T5"/>
                </a:cxn>
                <a:cxn ang="0">
                  <a:pos x="T6" y="T7"/>
                </a:cxn>
                <a:cxn ang="0">
                  <a:pos x="T8" y="T9"/>
                </a:cxn>
              </a:cxnLst>
              <a:rect l="0" t="0" r="r" b="b"/>
              <a:pathLst>
                <a:path w="36" h="20">
                  <a:moveTo>
                    <a:pt x="34" y="10"/>
                  </a:moveTo>
                  <a:cubicBezTo>
                    <a:pt x="31" y="4"/>
                    <a:pt x="23" y="0"/>
                    <a:pt x="14" y="0"/>
                  </a:cubicBezTo>
                  <a:cubicBezTo>
                    <a:pt x="5" y="0"/>
                    <a:pt x="0" y="4"/>
                    <a:pt x="3" y="10"/>
                  </a:cubicBezTo>
                  <a:cubicBezTo>
                    <a:pt x="5" y="16"/>
                    <a:pt x="14" y="20"/>
                    <a:pt x="23" y="20"/>
                  </a:cubicBezTo>
                  <a:cubicBezTo>
                    <a:pt x="31" y="20"/>
                    <a:pt x="36" y="16"/>
                    <a:pt x="34" y="10"/>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211" name="ïṩḷíḑé"/>
            <p:cNvSpPr/>
            <p:nvPr/>
          </p:nvSpPr>
          <p:spPr bwMode="auto">
            <a:xfrm>
              <a:off x="7170375" y="2714528"/>
              <a:ext cx="120350" cy="80233"/>
            </a:xfrm>
            <a:custGeom>
              <a:avLst/>
              <a:gdLst>
                <a:gd name="T0" fmla="*/ 32 w 33"/>
                <a:gd name="T1" fmla="*/ 11 h 22"/>
                <a:gd name="T2" fmla="*/ 14 w 33"/>
                <a:gd name="T3" fmla="*/ 0 h 22"/>
                <a:gd name="T4" fmla="*/ 1 w 33"/>
                <a:gd name="T5" fmla="*/ 11 h 22"/>
                <a:gd name="T6" fmla="*/ 19 w 33"/>
                <a:gd name="T7" fmla="*/ 22 h 22"/>
                <a:gd name="T8" fmla="*/ 32 w 33"/>
                <a:gd name="T9" fmla="*/ 11 h 22"/>
              </a:gdLst>
              <a:ahLst/>
              <a:cxnLst>
                <a:cxn ang="0">
                  <a:pos x="T0" y="T1"/>
                </a:cxn>
                <a:cxn ang="0">
                  <a:pos x="T2" y="T3"/>
                </a:cxn>
                <a:cxn ang="0">
                  <a:pos x="T4" y="T5"/>
                </a:cxn>
                <a:cxn ang="0">
                  <a:pos x="T6" y="T7"/>
                </a:cxn>
                <a:cxn ang="0">
                  <a:pos x="T8" y="T9"/>
                </a:cxn>
              </a:cxnLst>
              <a:rect l="0" t="0" r="r" b="b"/>
              <a:pathLst>
                <a:path w="33" h="22">
                  <a:moveTo>
                    <a:pt x="32" y="11"/>
                  </a:moveTo>
                  <a:cubicBezTo>
                    <a:pt x="31" y="5"/>
                    <a:pt x="23" y="0"/>
                    <a:pt x="14" y="0"/>
                  </a:cubicBezTo>
                  <a:cubicBezTo>
                    <a:pt x="6" y="0"/>
                    <a:pt x="0" y="5"/>
                    <a:pt x="1" y="11"/>
                  </a:cubicBezTo>
                  <a:cubicBezTo>
                    <a:pt x="2" y="17"/>
                    <a:pt x="10" y="22"/>
                    <a:pt x="19" y="22"/>
                  </a:cubicBezTo>
                  <a:cubicBezTo>
                    <a:pt x="27" y="22"/>
                    <a:pt x="33" y="17"/>
                    <a:pt x="32" y="11"/>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212" name="îŝļîḓé"/>
            <p:cNvSpPr/>
            <p:nvPr/>
          </p:nvSpPr>
          <p:spPr bwMode="auto">
            <a:xfrm>
              <a:off x="7309240" y="2714528"/>
              <a:ext cx="124979" cy="80233"/>
            </a:xfrm>
            <a:custGeom>
              <a:avLst/>
              <a:gdLst>
                <a:gd name="T0" fmla="*/ 33 w 34"/>
                <a:gd name="T1" fmla="*/ 11 h 22"/>
                <a:gd name="T2" fmla="*/ 15 w 34"/>
                <a:gd name="T3" fmla="*/ 0 h 22"/>
                <a:gd name="T4" fmla="*/ 1 w 34"/>
                <a:gd name="T5" fmla="*/ 11 h 22"/>
                <a:gd name="T6" fmla="*/ 19 w 34"/>
                <a:gd name="T7" fmla="*/ 22 h 22"/>
                <a:gd name="T8" fmla="*/ 33 w 34"/>
                <a:gd name="T9" fmla="*/ 11 h 22"/>
              </a:gdLst>
              <a:ahLst/>
              <a:cxnLst>
                <a:cxn ang="0">
                  <a:pos x="T0" y="T1"/>
                </a:cxn>
                <a:cxn ang="0">
                  <a:pos x="T2" y="T3"/>
                </a:cxn>
                <a:cxn ang="0">
                  <a:pos x="T4" y="T5"/>
                </a:cxn>
                <a:cxn ang="0">
                  <a:pos x="T6" y="T7"/>
                </a:cxn>
                <a:cxn ang="0">
                  <a:pos x="T8" y="T9"/>
                </a:cxn>
              </a:cxnLst>
              <a:rect l="0" t="0" r="r" b="b"/>
              <a:pathLst>
                <a:path w="34" h="22">
                  <a:moveTo>
                    <a:pt x="33" y="11"/>
                  </a:moveTo>
                  <a:cubicBezTo>
                    <a:pt x="32" y="5"/>
                    <a:pt x="24" y="0"/>
                    <a:pt x="15" y="0"/>
                  </a:cubicBezTo>
                  <a:cubicBezTo>
                    <a:pt x="6" y="0"/>
                    <a:pt x="0" y="5"/>
                    <a:pt x="1" y="11"/>
                  </a:cubicBezTo>
                  <a:cubicBezTo>
                    <a:pt x="3" y="17"/>
                    <a:pt x="11" y="22"/>
                    <a:pt x="19" y="22"/>
                  </a:cubicBezTo>
                  <a:cubicBezTo>
                    <a:pt x="28" y="22"/>
                    <a:pt x="34" y="17"/>
                    <a:pt x="33" y="11"/>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213" name="íṥļiḓe"/>
            <p:cNvSpPr/>
            <p:nvPr/>
          </p:nvSpPr>
          <p:spPr bwMode="auto">
            <a:xfrm>
              <a:off x="7452733" y="2714528"/>
              <a:ext cx="123436" cy="80233"/>
            </a:xfrm>
            <a:custGeom>
              <a:avLst/>
              <a:gdLst>
                <a:gd name="T0" fmla="*/ 33 w 34"/>
                <a:gd name="T1" fmla="*/ 11 h 22"/>
                <a:gd name="T2" fmla="*/ 14 w 34"/>
                <a:gd name="T3" fmla="*/ 0 h 22"/>
                <a:gd name="T4" fmla="*/ 1 w 34"/>
                <a:gd name="T5" fmla="*/ 11 h 22"/>
                <a:gd name="T6" fmla="*/ 19 w 34"/>
                <a:gd name="T7" fmla="*/ 22 h 22"/>
                <a:gd name="T8" fmla="*/ 33 w 34"/>
                <a:gd name="T9" fmla="*/ 11 h 22"/>
              </a:gdLst>
              <a:ahLst/>
              <a:cxnLst>
                <a:cxn ang="0">
                  <a:pos x="T0" y="T1"/>
                </a:cxn>
                <a:cxn ang="0">
                  <a:pos x="T2" y="T3"/>
                </a:cxn>
                <a:cxn ang="0">
                  <a:pos x="T4" y="T5"/>
                </a:cxn>
                <a:cxn ang="0">
                  <a:pos x="T6" y="T7"/>
                </a:cxn>
                <a:cxn ang="0">
                  <a:pos x="T8" y="T9"/>
                </a:cxn>
              </a:cxnLst>
              <a:rect l="0" t="0" r="r" b="b"/>
              <a:pathLst>
                <a:path w="34" h="22">
                  <a:moveTo>
                    <a:pt x="33" y="11"/>
                  </a:moveTo>
                  <a:cubicBezTo>
                    <a:pt x="31" y="5"/>
                    <a:pt x="23" y="0"/>
                    <a:pt x="14" y="0"/>
                  </a:cubicBezTo>
                  <a:cubicBezTo>
                    <a:pt x="6" y="0"/>
                    <a:pt x="0" y="5"/>
                    <a:pt x="1" y="11"/>
                  </a:cubicBezTo>
                  <a:cubicBezTo>
                    <a:pt x="2" y="17"/>
                    <a:pt x="11" y="22"/>
                    <a:pt x="19" y="22"/>
                  </a:cubicBezTo>
                  <a:cubicBezTo>
                    <a:pt x="28" y="22"/>
                    <a:pt x="34" y="17"/>
                    <a:pt x="33" y="11"/>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214" name="ïšḻíďé"/>
            <p:cNvSpPr/>
            <p:nvPr/>
          </p:nvSpPr>
          <p:spPr bwMode="auto">
            <a:xfrm>
              <a:off x="7590056" y="2714528"/>
              <a:ext cx="128065" cy="80233"/>
            </a:xfrm>
            <a:custGeom>
              <a:avLst/>
              <a:gdLst>
                <a:gd name="T0" fmla="*/ 33 w 35"/>
                <a:gd name="T1" fmla="*/ 11 h 22"/>
                <a:gd name="T2" fmla="*/ 15 w 35"/>
                <a:gd name="T3" fmla="*/ 0 h 22"/>
                <a:gd name="T4" fmla="*/ 2 w 35"/>
                <a:gd name="T5" fmla="*/ 11 h 22"/>
                <a:gd name="T6" fmla="*/ 20 w 35"/>
                <a:gd name="T7" fmla="*/ 22 h 22"/>
                <a:gd name="T8" fmla="*/ 33 w 35"/>
                <a:gd name="T9" fmla="*/ 11 h 22"/>
              </a:gdLst>
              <a:ahLst/>
              <a:cxnLst>
                <a:cxn ang="0">
                  <a:pos x="T0" y="T1"/>
                </a:cxn>
                <a:cxn ang="0">
                  <a:pos x="T2" y="T3"/>
                </a:cxn>
                <a:cxn ang="0">
                  <a:pos x="T4" y="T5"/>
                </a:cxn>
                <a:cxn ang="0">
                  <a:pos x="T6" y="T7"/>
                </a:cxn>
                <a:cxn ang="0">
                  <a:pos x="T8" y="T9"/>
                </a:cxn>
              </a:cxnLst>
              <a:rect l="0" t="0" r="r" b="b"/>
              <a:pathLst>
                <a:path w="35" h="22">
                  <a:moveTo>
                    <a:pt x="33" y="11"/>
                  </a:moveTo>
                  <a:cubicBezTo>
                    <a:pt x="32" y="5"/>
                    <a:pt x="23" y="0"/>
                    <a:pt x="15" y="0"/>
                  </a:cubicBezTo>
                  <a:cubicBezTo>
                    <a:pt x="6" y="0"/>
                    <a:pt x="0" y="5"/>
                    <a:pt x="2" y="11"/>
                  </a:cubicBezTo>
                  <a:cubicBezTo>
                    <a:pt x="3" y="17"/>
                    <a:pt x="11" y="22"/>
                    <a:pt x="20" y="22"/>
                  </a:cubicBezTo>
                  <a:cubicBezTo>
                    <a:pt x="29" y="22"/>
                    <a:pt x="35" y="17"/>
                    <a:pt x="33" y="11"/>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215" name="ïṥḻiḋê"/>
            <p:cNvSpPr/>
            <p:nvPr/>
          </p:nvSpPr>
          <p:spPr bwMode="auto">
            <a:xfrm>
              <a:off x="7733550" y="2714528"/>
              <a:ext cx="126522" cy="80233"/>
            </a:xfrm>
            <a:custGeom>
              <a:avLst/>
              <a:gdLst>
                <a:gd name="T0" fmla="*/ 33 w 35"/>
                <a:gd name="T1" fmla="*/ 11 h 22"/>
                <a:gd name="T2" fmla="*/ 14 w 35"/>
                <a:gd name="T3" fmla="*/ 0 h 22"/>
                <a:gd name="T4" fmla="*/ 1 w 35"/>
                <a:gd name="T5" fmla="*/ 11 h 22"/>
                <a:gd name="T6" fmla="*/ 20 w 35"/>
                <a:gd name="T7" fmla="*/ 22 h 22"/>
                <a:gd name="T8" fmla="*/ 33 w 35"/>
                <a:gd name="T9" fmla="*/ 11 h 22"/>
              </a:gdLst>
              <a:ahLst/>
              <a:cxnLst>
                <a:cxn ang="0">
                  <a:pos x="T0" y="T1"/>
                </a:cxn>
                <a:cxn ang="0">
                  <a:pos x="T2" y="T3"/>
                </a:cxn>
                <a:cxn ang="0">
                  <a:pos x="T4" y="T5"/>
                </a:cxn>
                <a:cxn ang="0">
                  <a:pos x="T6" y="T7"/>
                </a:cxn>
                <a:cxn ang="0">
                  <a:pos x="T8" y="T9"/>
                </a:cxn>
              </a:cxnLst>
              <a:rect l="0" t="0" r="r" b="b"/>
              <a:pathLst>
                <a:path w="35" h="22">
                  <a:moveTo>
                    <a:pt x="33" y="11"/>
                  </a:moveTo>
                  <a:cubicBezTo>
                    <a:pt x="31" y="5"/>
                    <a:pt x="23" y="0"/>
                    <a:pt x="14" y="0"/>
                  </a:cubicBezTo>
                  <a:cubicBezTo>
                    <a:pt x="6" y="0"/>
                    <a:pt x="0" y="5"/>
                    <a:pt x="1" y="11"/>
                  </a:cubicBezTo>
                  <a:cubicBezTo>
                    <a:pt x="3" y="17"/>
                    <a:pt x="11" y="22"/>
                    <a:pt x="20" y="22"/>
                  </a:cubicBezTo>
                  <a:cubicBezTo>
                    <a:pt x="29" y="22"/>
                    <a:pt x="35" y="17"/>
                    <a:pt x="33" y="11"/>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216" name="îşľïḋê"/>
            <p:cNvSpPr/>
            <p:nvPr/>
          </p:nvSpPr>
          <p:spPr bwMode="auto">
            <a:xfrm>
              <a:off x="7872415" y="2714528"/>
              <a:ext cx="126522" cy="80233"/>
            </a:xfrm>
            <a:custGeom>
              <a:avLst/>
              <a:gdLst>
                <a:gd name="T0" fmla="*/ 34 w 35"/>
                <a:gd name="T1" fmla="*/ 11 h 22"/>
                <a:gd name="T2" fmla="*/ 15 w 35"/>
                <a:gd name="T3" fmla="*/ 0 h 22"/>
                <a:gd name="T4" fmla="*/ 2 w 35"/>
                <a:gd name="T5" fmla="*/ 11 h 22"/>
                <a:gd name="T6" fmla="*/ 21 w 35"/>
                <a:gd name="T7" fmla="*/ 22 h 22"/>
                <a:gd name="T8" fmla="*/ 34 w 35"/>
                <a:gd name="T9" fmla="*/ 11 h 22"/>
              </a:gdLst>
              <a:ahLst/>
              <a:cxnLst>
                <a:cxn ang="0">
                  <a:pos x="T0" y="T1"/>
                </a:cxn>
                <a:cxn ang="0">
                  <a:pos x="T2" y="T3"/>
                </a:cxn>
                <a:cxn ang="0">
                  <a:pos x="T4" y="T5"/>
                </a:cxn>
                <a:cxn ang="0">
                  <a:pos x="T6" y="T7"/>
                </a:cxn>
                <a:cxn ang="0">
                  <a:pos x="T8" y="T9"/>
                </a:cxn>
              </a:cxnLst>
              <a:rect l="0" t="0" r="r" b="b"/>
              <a:pathLst>
                <a:path w="35" h="22">
                  <a:moveTo>
                    <a:pt x="34" y="11"/>
                  </a:moveTo>
                  <a:cubicBezTo>
                    <a:pt x="32" y="5"/>
                    <a:pt x="23" y="0"/>
                    <a:pt x="15" y="0"/>
                  </a:cubicBezTo>
                  <a:cubicBezTo>
                    <a:pt x="6" y="0"/>
                    <a:pt x="0" y="5"/>
                    <a:pt x="2" y="11"/>
                  </a:cubicBezTo>
                  <a:cubicBezTo>
                    <a:pt x="4" y="17"/>
                    <a:pt x="12" y="22"/>
                    <a:pt x="21" y="22"/>
                  </a:cubicBezTo>
                  <a:cubicBezTo>
                    <a:pt x="30" y="22"/>
                    <a:pt x="35" y="17"/>
                    <a:pt x="34" y="11"/>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217" name="iṧḻíḍê"/>
            <p:cNvSpPr/>
            <p:nvPr/>
          </p:nvSpPr>
          <p:spPr bwMode="auto">
            <a:xfrm>
              <a:off x="8014366" y="2714528"/>
              <a:ext cx="128065" cy="80233"/>
            </a:xfrm>
            <a:custGeom>
              <a:avLst/>
              <a:gdLst>
                <a:gd name="T0" fmla="*/ 33 w 35"/>
                <a:gd name="T1" fmla="*/ 11 h 22"/>
                <a:gd name="T2" fmla="*/ 14 w 35"/>
                <a:gd name="T3" fmla="*/ 0 h 22"/>
                <a:gd name="T4" fmla="*/ 2 w 35"/>
                <a:gd name="T5" fmla="*/ 11 h 22"/>
                <a:gd name="T6" fmla="*/ 21 w 35"/>
                <a:gd name="T7" fmla="*/ 22 h 22"/>
                <a:gd name="T8" fmla="*/ 33 w 35"/>
                <a:gd name="T9" fmla="*/ 11 h 22"/>
              </a:gdLst>
              <a:ahLst/>
              <a:cxnLst>
                <a:cxn ang="0">
                  <a:pos x="T0" y="T1"/>
                </a:cxn>
                <a:cxn ang="0">
                  <a:pos x="T2" y="T3"/>
                </a:cxn>
                <a:cxn ang="0">
                  <a:pos x="T4" y="T5"/>
                </a:cxn>
                <a:cxn ang="0">
                  <a:pos x="T6" y="T7"/>
                </a:cxn>
                <a:cxn ang="0">
                  <a:pos x="T8" y="T9"/>
                </a:cxn>
              </a:cxnLst>
              <a:rect l="0" t="0" r="r" b="b"/>
              <a:pathLst>
                <a:path w="35" h="22">
                  <a:moveTo>
                    <a:pt x="33" y="11"/>
                  </a:moveTo>
                  <a:cubicBezTo>
                    <a:pt x="31" y="5"/>
                    <a:pt x="23" y="0"/>
                    <a:pt x="14" y="0"/>
                  </a:cubicBezTo>
                  <a:cubicBezTo>
                    <a:pt x="5" y="0"/>
                    <a:pt x="0" y="5"/>
                    <a:pt x="2" y="11"/>
                  </a:cubicBezTo>
                  <a:cubicBezTo>
                    <a:pt x="3" y="17"/>
                    <a:pt x="12" y="22"/>
                    <a:pt x="21" y="22"/>
                  </a:cubicBezTo>
                  <a:cubicBezTo>
                    <a:pt x="30" y="22"/>
                    <a:pt x="35" y="17"/>
                    <a:pt x="33" y="11"/>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218" name="iṥľîḋe"/>
            <p:cNvSpPr/>
            <p:nvPr/>
          </p:nvSpPr>
          <p:spPr bwMode="auto">
            <a:xfrm>
              <a:off x="8153231" y="2714528"/>
              <a:ext cx="131151" cy="80233"/>
            </a:xfrm>
            <a:custGeom>
              <a:avLst/>
              <a:gdLst>
                <a:gd name="T0" fmla="*/ 34 w 36"/>
                <a:gd name="T1" fmla="*/ 11 h 22"/>
                <a:gd name="T2" fmla="*/ 15 w 36"/>
                <a:gd name="T3" fmla="*/ 0 h 22"/>
                <a:gd name="T4" fmla="*/ 2 w 36"/>
                <a:gd name="T5" fmla="*/ 11 h 22"/>
                <a:gd name="T6" fmla="*/ 22 w 36"/>
                <a:gd name="T7" fmla="*/ 22 h 22"/>
                <a:gd name="T8" fmla="*/ 34 w 36"/>
                <a:gd name="T9" fmla="*/ 11 h 22"/>
              </a:gdLst>
              <a:ahLst/>
              <a:cxnLst>
                <a:cxn ang="0">
                  <a:pos x="T0" y="T1"/>
                </a:cxn>
                <a:cxn ang="0">
                  <a:pos x="T2" y="T3"/>
                </a:cxn>
                <a:cxn ang="0">
                  <a:pos x="T4" y="T5"/>
                </a:cxn>
                <a:cxn ang="0">
                  <a:pos x="T6" y="T7"/>
                </a:cxn>
                <a:cxn ang="0">
                  <a:pos x="T8" y="T9"/>
                </a:cxn>
              </a:cxnLst>
              <a:rect l="0" t="0" r="r" b="b"/>
              <a:pathLst>
                <a:path w="36" h="22">
                  <a:moveTo>
                    <a:pt x="34" y="11"/>
                  </a:moveTo>
                  <a:cubicBezTo>
                    <a:pt x="32" y="5"/>
                    <a:pt x="23" y="0"/>
                    <a:pt x="15" y="0"/>
                  </a:cubicBezTo>
                  <a:cubicBezTo>
                    <a:pt x="6" y="0"/>
                    <a:pt x="0" y="5"/>
                    <a:pt x="2" y="11"/>
                  </a:cubicBezTo>
                  <a:cubicBezTo>
                    <a:pt x="4" y="17"/>
                    <a:pt x="13" y="22"/>
                    <a:pt x="22" y="22"/>
                  </a:cubicBezTo>
                  <a:cubicBezTo>
                    <a:pt x="30" y="22"/>
                    <a:pt x="36" y="17"/>
                    <a:pt x="34" y="11"/>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219" name="îṧlîḑé"/>
            <p:cNvSpPr/>
            <p:nvPr/>
          </p:nvSpPr>
          <p:spPr bwMode="auto">
            <a:xfrm>
              <a:off x="8295182" y="2714528"/>
              <a:ext cx="131151" cy="80233"/>
            </a:xfrm>
            <a:custGeom>
              <a:avLst/>
              <a:gdLst>
                <a:gd name="T0" fmla="*/ 34 w 36"/>
                <a:gd name="T1" fmla="*/ 11 h 22"/>
                <a:gd name="T2" fmla="*/ 14 w 36"/>
                <a:gd name="T3" fmla="*/ 0 h 22"/>
                <a:gd name="T4" fmla="*/ 2 w 36"/>
                <a:gd name="T5" fmla="*/ 11 h 22"/>
                <a:gd name="T6" fmla="*/ 22 w 36"/>
                <a:gd name="T7" fmla="*/ 22 h 22"/>
                <a:gd name="T8" fmla="*/ 34 w 36"/>
                <a:gd name="T9" fmla="*/ 11 h 22"/>
              </a:gdLst>
              <a:ahLst/>
              <a:cxnLst>
                <a:cxn ang="0">
                  <a:pos x="T0" y="T1"/>
                </a:cxn>
                <a:cxn ang="0">
                  <a:pos x="T2" y="T3"/>
                </a:cxn>
                <a:cxn ang="0">
                  <a:pos x="T4" y="T5"/>
                </a:cxn>
                <a:cxn ang="0">
                  <a:pos x="T6" y="T7"/>
                </a:cxn>
                <a:cxn ang="0">
                  <a:pos x="T8" y="T9"/>
                </a:cxn>
              </a:cxnLst>
              <a:rect l="0" t="0" r="r" b="b"/>
              <a:pathLst>
                <a:path w="36" h="22">
                  <a:moveTo>
                    <a:pt x="34" y="11"/>
                  </a:moveTo>
                  <a:cubicBezTo>
                    <a:pt x="31" y="5"/>
                    <a:pt x="23" y="0"/>
                    <a:pt x="14" y="0"/>
                  </a:cubicBezTo>
                  <a:cubicBezTo>
                    <a:pt x="5" y="0"/>
                    <a:pt x="0" y="5"/>
                    <a:pt x="2" y="11"/>
                  </a:cubicBezTo>
                  <a:cubicBezTo>
                    <a:pt x="4" y="17"/>
                    <a:pt x="13" y="22"/>
                    <a:pt x="22" y="22"/>
                  </a:cubicBezTo>
                  <a:cubicBezTo>
                    <a:pt x="30" y="22"/>
                    <a:pt x="36" y="17"/>
                    <a:pt x="34" y="11"/>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220" name="iṩļiḑê"/>
            <p:cNvSpPr/>
            <p:nvPr/>
          </p:nvSpPr>
          <p:spPr bwMode="auto">
            <a:xfrm>
              <a:off x="8437133" y="2714528"/>
              <a:ext cx="128065" cy="80233"/>
            </a:xfrm>
            <a:custGeom>
              <a:avLst/>
              <a:gdLst>
                <a:gd name="T0" fmla="*/ 33 w 35"/>
                <a:gd name="T1" fmla="*/ 11 h 22"/>
                <a:gd name="T2" fmla="*/ 14 w 35"/>
                <a:gd name="T3" fmla="*/ 0 h 22"/>
                <a:gd name="T4" fmla="*/ 2 w 35"/>
                <a:gd name="T5" fmla="*/ 11 h 22"/>
                <a:gd name="T6" fmla="*/ 21 w 35"/>
                <a:gd name="T7" fmla="*/ 22 h 22"/>
                <a:gd name="T8" fmla="*/ 33 w 35"/>
                <a:gd name="T9" fmla="*/ 11 h 22"/>
              </a:gdLst>
              <a:ahLst/>
              <a:cxnLst>
                <a:cxn ang="0">
                  <a:pos x="T0" y="T1"/>
                </a:cxn>
                <a:cxn ang="0">
                  <a:pos x="T2" y="T3"/>
                </a:cxn>
                <a:cxn ang="0">
                  <a:pos x="T4" y="T5"/>
                </a:cxn>
                <a:cxn ang="0">
                  <a:pos x="T6" y="T7"/>
                </a:cxn>
                <a:cxn ang="0">
                  <a:pos x="T8" y="T9"/>
                </a:cxn>
              </a:cxnLst>
              <a:rect l="0" t="0" r="r" b="b"/>
              <a:pathLst>
                <a:path w="35" h="22">
                  <a:moveTo>
                    <a:pt x="33" y="11"/>
                  </a:moveTo>
                  <a:cubicBezTo>
                    <a:pt x="31" y="5"/>
                    <a:pt x="22" y="0"/>
                    <a:pt x="14" y="0"/>
                  </a:cubicBezTo>
                  <a:cubicBezTo>
                    <a:pt x="5" y="0"/>
                    <a:pt x="0" y="5"/>
                    <a:pt x="2" y="11"/>
                  </a:cubicBezTo>
                  <a:cubicBezTo>
                    <a:pt x="4" y="17"/>
                    <a:pt x="13" y="22"/>
                    <a:pt x="21" y="22"/>
                  </a:cubicBezTo>
                  <a:cubicBezTo>
                    <a:pt x="30" y="22"/>
                    <a:pt x="35" y="17"/>
                    <a:pt x="33" y="11"/>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221" name="îŝľîďê"/>
            <p:cNvSpPr/>
            <p:nvPr/>
          </p:nvSpPr>
          <p:spPr bwMode="auto">
            <a:xfrm>
              <a:off x="8575998" y="2714528"/>
              <a:ext cx="131151" cy="80233"/>
            </a:xfrm>
            <a:custGeom>
              <a:avLst/>
              <a:gdLst>
                <a:gd name="T0" fmla="*/ 34 w 36"/>
                <a:gd name="T1" fmla="*/ 11 h 22"/>
                <a:gd name="T2" fmla="*/ 14 w 36"/>
                <a:gd name="T3" fmla="*/ 0 h 22"/>
                <a:gd name="T4" fmla="*/ 2 w 36"/>
                <a:gd name="T5" fmla="*/ 11 h 22"/>
                <a:gd name="T6" fmla="*/ 22 w 36"/>
                <a:gd name="T7" fmla="*/ 22 h 22"/>
                <a:gd name="T8" fmla="*/ 34 w 36"/>
                <a:gd name="T9" fmla="*/ 11 h 22"/>
              </a:gdLst>
              <a:ahLst/>
              <a:cxnLst>
                <a:cxn ang="0">
                  <a:pos x="T0" y="T1"/>
                </a:cxn>
                <a:cxn ang="0">
                  <a:pos x="T2" y="T3"/>
                </a:cxn>
                <a:cxn ang="0">
                  <a:pos x="T4" y="T5"/>
                </a:cxn>
                <a:cxn ang="0">
                  <a:pos x="T6" y="T7"/>
                </a:cxn>
                <a:cxn ang="0">
                  <a:pos x="T8" y="T9"/>
                </a:cxn>
              </a:cxnLst>
              <a:rect l="0" t="0" r="r" b="b"/>
              <a:pathLst>
                <a:path w="36" h="22">
                  <a:moveTo>
                    <a:pt x="34" y="11"/>
                  </a:moveTo>
                  <a:cubicBezTo>
                    <a:pt x="32" y="5"/>
                    <a:pt x="23" y="0"/>
                    <a:pt x="14" y="0"/>
                  </a:cubicBezTo>
                  <a:cubicBezTo>
                    <a:pt x="5" y="0"/>
                    <a:pt x="0" y="5"/>
                    <a:pt x="2" y="11"/>
                  </a:cubicBezTo>
                  <a:cubicBezTo>
                    <a:pt x="5" y="17"/>
                    <a:pt x="14" y="22"/>
                    <a:pt x="22" y="22"/>
                  </a:cubicBezTo>
                  <a:cubicBezTo>
                    <a:pt x="31" y="22"/>
                    <a:pt x="36" y="17"/>
                    <a:pt x="34" y="11"/>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222" name="íṩlïďê"/>
            <p:cNvSpPr/>
            <p:nvPr/>
          </p:nvSpPr>
          <p:spPr bwMode="auto">
            <a:xfrm>
              <a:off x="8717951" y="2714528"/>
              <a:ext cx="131151" cy="80233"/>
            </a:xfrm>
            <a:custGeom>
              <a:avLst/>
              <a:gdLst>
                <a:gd name="T0" fmla="*/ 34 w 36"/>
                <a:gd name="T1" fmla="*/ 11 h 22"/>
                <a:gd name="T2" fmla="*/ 13 w 36"/>
                <a:gd name="T3" fmla="*/ 0 h 22"/>
                <a:gd name="T4" fmla="*/ 2 w 36"/>
                <a:gd name="T5" fmla="*/ 11 h 22"/>
                <a:gd name="T6" fmla="*/ 22 w 36"/>
                <a:gd name="T7" fmla="*/ 22 h 22"/>
                <a:gd name="T8" fmla="*/ 34 w 36"/>
                <a:gd name="T9" fmla="*/ 11 h 22"/>
              </a:gdLst>
              <a:ahLst/>
              <a:cxnLst>
                <a:cxn ang="0">
                  <a:pos x="T0" y="T1"/>
                </a:cxn>
                <a:cxn ang="0">
                  <a:pos x="T2" y="T3"/>
                </a:cxn>
                <a:cxn ang="0">
                  <a:pos x="T4" y="T5"/>
                </a:cxn>
                <a:cxn ang="0">
                  <a:pos x="T6" y="T7"/>
                </a:cxn>
                <a:cxn ang="0">
                  <a:pos x="T8" y="T9"/>
                </a:cxn>
              </a:cxnLst>
              <a:rect l="0" t="0" r="r" b="b"/>
              <a:pathLst>
                <a:path w="36" h="22">
                  <a:moveTo>
                    <a:pt x="34" y="11"/>
                  </a:moveTo>
                  <a:cubicBezTo>
                    <a:pt x="31" y="5"/>
                    <a:pt x="22" y="0"/>
                    <a:pt x="13" y="0"/>
                  </a:cubicBezTo>
                  <a:cubicBezTo>
                    <a:pt x="5" y="0"/>
                    <a:pt x="0" y="5"/>
                    <a:pt x="2" y="11"/>
                  </a:cubicBezTo>
                  <a:cubicBezTo>
                    <a:pt x="4" y="17"/>
                    <a:pt x="13" y="22"/>
                    <a:pt x="22" y="22"/>
                  </a:cubicBezTo>
                  <a:cubicBezTo>
                    <a:pt x="31" y="22"/>
                    <a:pt x="36" y="17"/>
                    <a:pt x="34" y="11"/>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223" name="íṩľïḋè"/>
            <p:cNvSpPr/>
            <p:nvPr/>
          </p:nvSpPr>
          <p:spPr bwMode="auto">
            <a:xfrm>
              <a:off x="7185804" y="2810191"/>
              <a:ext cx="128065" cy="80233"/>
            </a:xfrm>
            <a:custGeom>
              <a:avLst/>
              <a:gdLst>
                <a:gd name="T0" fmla="*/ 34 w 35"/>
                <a:gd name="T1" fmla="*/ 11 h 22"/>
                <a:gd name="T2" fmla="*/ 15 w 35"/>
                <a:gd name="T3" fmla="*/ 0 h 22"/>
                <a:gd name="T4" fmla="*/ 2 w 35"/>
                <a:gd name="T5" fmla="*/ 11 h 22"/>
                <a:gd name="T6" fmla="*/ 20 w 35"/>
                <a:gd name="T7" fmla="*/ 22 h 22"/>
                <a:gd name="T8" fmla="*/ 34 w 35"/>
                <a:gd name="T9" fmla="*/ 11 h 22"/>
              </a:gdLst>
              <a:ahLst/>
              <a:cxnLst>
                <a:cxn ang="0">
                  <a:pos x="T0" y="T1"/>
                </a:cxn>
                <a:cxn ang="0">
                  <a:pos x="T2" y="T3"/>
                </a:cxn>
                <a:cxn ang="0">
                  <a:pos x="T4" y="T5"/>
                </a:cxn>
                <a:cxn ang="0">
                  <a:pos x="T6" y="T7"/>
                </a:cxn>
                <a:cxn ang="0">
                  <a:pos x="T8" y="T9"/>
                </a:cxn>
              </a:cxnLst>
              <a:rect l="0" t="0" r="r" b="b"/>
              <a:pathLst>
                <a:path w="35" h="22">
                  <a:moveTo>
                    <a:pt x="34" y="11"/>
                  </a:moveTo>
                  <a:cubicBezTo>
                    <a:pt x="32" y="5"/>
                    <a:pt x="24" y="0"/>
                    <a:pt x="15" y="0"/>
                  </a:cubicBezTo>
                  <a:cubicBezTo>
                    <a:pt x="7" y="0"/>
                    <a:pt x="0" y="5"/>
                    <a:pt x="2" y="11"/>
                  </a:cubicBezTo>
                  <a:cubicBezTo>
                    <a:pt x="3" y="17"/>
                    <a:pt x="11" y="22"/>
                    <a:pt x="20" y="22"/>
                  </a:cubicBezTo>
                  <a:cubicBezTo>
                    <a:pt x="29" y="22"/>
                    <a:pt x="35" y="17"/>
                    <a:pt x="34" y="11"/>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224" name="iśľïḍé"/>
            <p:cNvSpPr/>
            <p:nvPr/>
          </p:nvSpPr>
          <p:spPr bwMode="auto">
            <a:xfrm>
              <a:off x="7330841" y="2810191"/>
              <a:ext cx="124979" cy="80233"/>
            </a:xfrm>
            <a:custGeom>
              <a:avLst/>
              <a:gdLst>
                <a:gd name="T0" fmla="*/ 33 w 34"/>
                <a:gd name="T1" fmla="*/ 11 h 22"/>
                <a:gd name="T2" fmla="*/ 14 w 34"/>
                <a:gd name="T3" fmla="*/ 0 h 22"/>
                <a:gd name="T4" fmla="*/ 1 w 34"/>
                <a:gd name="T5" fmla="*/ 11 h 22"/>
                <a:gd name="T6" fmla="*/ 19 w 34"/>
                <a:gd name="T7" fmla="*/ 22 h 22"/>
                <a:gd name="T8" fmla="*/ 33 w 34"/>
                <a:gd name="T9" fmla="*/ 11 h 22"/>
              </a:gdLst>
              <a:ahLst/>
              <a:cxnLst>
                <a:cxn ang="0">
                  <a:pos x="T0" y="T1"/>
                </a:cxn>
                <a:cxn ang="0">
                  <a:pos x="T2" y="T3"/>
                </a:cxn>
                <a:cxn ang="0">
                  <a:pos x="T4" y="T5"/>
                </a:cxn>
                <a:cxn ang="0">
                  <a:pos x="T6" y="T7"/>
                </a:cxn>
                <a:cxn ang="0">
                  <a:pos x="T8" y="T9"/>
                </a:cxn>
              </a:cxnLst>
              <a:rect l="0" t="0" r="r" b="b"/>
              <a:pathLst>
                <a:path w="34" h="22">
                  <a:moveTo>
                    <a:pt x="33" y="11"/>
                  </a:moveTo>
                  <a:cubicBezTo>
                    <a:pt x="31" y="5"/>
                    <a:pt x="23" y="0"/>
                    <a:pt x="14" y="0"/>
                  </a:cubicBezTo>
                  <a:cubicBezTo>
                    <a:pt x="6" y="0"/>
                    <a:pt x="0" y="5"/>
                    <a:pt x="1" y="11"/>
                  </a:cubicBezTo>
                  <a:cubicBezTo>
                    <a:pt x="2" y="17"/>
                    <a:pt x="10" y="22"/>
                    <a:pt x="19" y="22"/>
                  </a:cubicBezTo>
                  <a:cubicBezTo>
                    <a:pt x="28" y="22"/>
                    <a:pt x="34" y="17"/>
                    <a:pt x="33" y="11"/>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225" name="îşľîďê"/>
            <p:cNvSpPr/>
            <p:nvPr/>
          </p:nvSpPr>
          <p:spPr bwMode="auto">
            <a:xfrm>
              <a:off x="7474336" y="2810191"/>
              <a:ext cx="123436" cy="80233"/>
            </a:xfrm>
            <a:custGeom>
              <a:avLst/>
              <a:gdLst>
                <a:gd name="T0" fmla="*/ 33 w 34"/>
                <a:gd name="T1" fmla="*/ 11 h 22"/>
                <a:gd name="T2" fmla="*/ 14 w 34"/>
                <a:gd name="T3" fmla="*/ 0 h 22"/>
                <a:gd name="T4" fmla="*/ 1 w 34"/>
                <a:gd name="T5" fmla="*/ 11 h 22"/>
                <a:gd name="T6" fmla="*/ 20 w 34"/>
                <a:gd name="T7" fmla="*/ 22 h 22"/>
                <a:gd name="T8" fmla="*/ 33 w 34"/>
                <a:gd name="T9" fmla="*/ 11 h 22"/>
              </a:gdLst>
              <a:ahLst/>
              <a:cxnLst>
                <a:cxn ang="0">
                  <a:pos x="T0" y="T1"/>
                </a:cxn>
                <a:cxn ang="0">
                  <a:pos x="T2" y="T3"/>
                </a:cxn>
                <a:cxn ang="0">
                  <a:pos x="T4" y="T5"/>
                </a:cxn>
                <a:cxn ang="0">
                  <a:pos x="T6" y="T7"/>
                </a:cxn>
                <a:cxn ang="0">
                  <a:pos x="T8" y="T9"/>
                </a:cxn>
              </a:cxnLst>
              <a:rect l="0" t="0" r="r" b="b"/>
              <a:pathLst>
                <a:path w="34" h="22">
                  <a:moveTo>
                    <a:pt x="33" y="11"/>
                  </a:moveTo>
                  <a:cubicBezTo>
                    <a:pt x="31" y="5"/>
                    <a:pt x="23" y="0"/>
                    <a:pt x="14" y="0"/>
                  </a:cubicBezTo>
                  <a:cubicBezTo>
                    <a:pt x="6" y="0"/>
                    <a:pt x="0" y="5"/>
                    <a:pt x="1" y="11"/>
                  </a:cubicBezTo>
                  <a:cubicBezTo>
                    <a:pt x="2" y="17"/>
                    <a:pt x="11" y="22"/>
                    <a:pt x="20" y="22"/>
                  </a:cubicBezTo>
                  <a:cubicBezTo>
                    <a:pt x="28" y="22"/>
                    <a:pt x="34" y="17"/>
                    <a:pt x="33" y="11"/>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226" name="iṧlïḓê"/>
            <p:cNvSpPr/>
            <p:nvPr/>
          </p:nvSpPr>
          <p:spPr bwMode="auto">
            <a:xfrm>
              <a:off x="7616287" y="2810191"/>
              <a:ext cx="128065" cy="80233"/>
            </a:xfrm>
            <a:custGeom>
              <a:avLst/>
              <a:gdLst>
                <a:gd name="T0" fmla="*/ 33 w 35"/>
                <a:gd name="T1" fmla="*/ 11 h 22"/>
                <a:gd name="T2" fmla="*/ 14 w 35"/>
                <a:gd name="T3" fmla="*/ 0 h 22"/>
                <a:gd name="T4" fmla="*/ 1 w 35"/>
                <a:gd name="T5" fmla="*/ 11 h 22"/>
                <a:gd name="T6" fmla="*/ 20 w 35"/>
                <a:gd name="T7" fmla="*/ 22 h 22"/>
                <a:gd name="T8" fmla="*/ 33 w 35"/>
                <a:gd name="T9" fmla="*/ 11 h 22"/>
              </a:gdLst>
              <a:ahLst/>
              <a:cxnLst>
                <a:cxn ang="0">
                  <a:pos x="T0" y="T1"/>
                </a:cxn>
                <a:cxn ang="0">
                  <a:pos x="T2" y="T3"/>
                </a:cxn>
                <a:cxn ang="0">
                  <a:pos x="T4" y="T5"/>
                </a:cxn>
                <a:cxn ang="0">
                  <a:pos x="T6" y="T7"/>
                </a:cxn>
                <a:cxn ang="0">
                  <a:pos x="T8" y="T9"/>
                </a:cxn>
              </a:cxnLst>
              <a:rect l="0" t="0" r="r" b="b"/>
              <a:pathLst>
                <a:path w="35" h="22">
                  <a:moveTo>
                    <a:pt x="33" y="11"/>
                  </a:moveTo>
                  <a:cubicBezTo>
                    <a:pt x="32" y="5"/>
                    <a:pt x="23" y="0"/>
                    <a:pt x="14" y="0"/>
                  </a:cubicBezTo>
                  <a:cubicBezTo>
                    <a:pt x="6" y="0"/>
                    <a:pt x="0" y="5"/>
                    <a:pt x="1" y="11"/>
                  </a:cubicBezTo>
                  <a:cubicBezTo>
                    <a:pt x="3" y="17"/>
                    <a:pt x="11" y="22"/>
                    <a:pt x="20" y="22"/>
                  </a:cubicBezTo>
                  <a:cubicBezTo>
                    <a:pt x="29" y="22"/>
                    <a:pt x="35" y="17"/>
                    <a:pt x="33" y="11"/>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227" name="íṩļîḋé"/>
            <p:cNvSpPr/>
            <p:nvPr/>
          </p:nvSpPr>
          <p:spPr bwMode="auto">
            <a:xfrm>
              <a:off x="7758238" y="2810191"/>
              <a:ext cx="128065" cy="80233"/>
            </a:xfrm>
            <a:custGeom>
              <a:avLst/>
              <a:gdLst>
                <a:gd name="T0" fmla="*/ 33 w 35"/>
                <a:gd name="T1" fmla="*/ 11 h 22"/>
                <a:gd name="T2" fmla="*/ 14 w 35"/>
                <a:gd name="T3" fmla="*/ 0 h 22"/>
                <a:gd name="T4" fmla="*/ 1 w 35"/>
                <a:gd name="T5" fmla="*/ 11 h 22"/>
                <a:gd name="T6" fmla="*/ 20 w 35"/>
                <a:gd name="T7" fmla="*/ 22 h 22"/>
                <a:gd name="T8" fmla="*/ 33 w 35"/>
                <a:gd name="T9" fmla="*/ 11 h 22"/>
              </a:gdLst>
              <a:ahLst/>
              <a:cxnLst>
                <a:cxn ang="0">
                  <a:pos x="T0" y="T1"/>
                </a:cxn>
                <a:cxn ang="0">
                  <a:pos x="T2" y="T3"/>
                </a:cxn>
                <a:cxn ang="0">
                  <a:pos x="T4" y="T5"/>
                </a:cxn>
                <a:cxn ang="0">
                  <a:pos x="T6" y="T7"/>
                </a:cxn>
                <a:cxn ang="0">
                  <a:pos x="T8" y="T9"/>
                </a:cxn>
              </a:cxnLst>
              <a:rect l="0" t="0" r="r" b="b"/>
              <a:pathLst>
                <a:path w="35" h="22">
                  <a:moveTo>
                    <a:pt x="33" y="11"/>
                  </a:moveTo>
                  <a:cubicBezTo>
                    <a:pt x="32" y="5"/>
                    <a:pt x="23" y="0"/>
                    <a:pt x="14" y="0"/>
                  </a:cubicBezTo>
                  <a:cubicBezTo>
                    <a:pt x="6" y="0"/>
                    <a:pt x="0" y="5"/>
                    <a:pt x="1" y="11"/>
                  </a:cubicBezTo>
                  <a:cubicBezTo>
                    <a:pt x="3" y="17"/>
                    <a:pt x="11" y="22"/>
                    <a:pt x="20" y="22"/>
                  </a:cubicBezTo>
                  <a:cubicBezTo>
                    <a:pt x="29" y="22"/>
                    <a:pt x="35" y="17"/>
                    <a:pt x="33" y="11"/>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228" name="ïšḷíḍe"/>
            <p:cNvSpPr/>
            <p:nvPr/>
          </p:nvSpPr>
          <p:spPr bwMode="auto">
            <a:xfrm>
              <a:off x="7900189" y="2810191"/>
              <a:ext cx="128065" cy="80233"/>
            </a:xfrm>
            <a:custGeom>
              <a:avLst/>
              <a:gdLst>
                <a:gd name="T0" fmla="*/ 34 w 35"/>
                <a:gd name="T1" fmla="*/ 11 h 22"/>
                <a:gd name="T2" fmla="*/ 14 w 35"/>
                <a:gd name="T3" fmla="*/ 0 h 22"/>
                <a:gd name="T4" fmla="*/ 2 w 35"/>
                <a:gd name="T5" fmla="*/ 11 h 22"/>
                <a:gd name="T6" fmla="*/ 21 w 35"/>
                <a:gd name="T7" fmla="*/ 22 h 22"/>
                <a:gd name="T8" fmla="*/ 34 w 35"/>
                <a:gd name="T9" fmla="*/ 11 h 22"/>
              </a:gdLst>
              <a:ahLst/>
              <a:cxnLst>
                <a:cxn ang="0">
                  <a:pos x="T0" y="T1"/>
                </a:cxn>
                <a:cxn ang="0">
                  <a:pos x="T2" y="T3"/>
                </a:cxn>
                <a:cxn ang="0">
                  <a:pos x="T4" y="T5"/>
                </a:cxn>
                <a:cxn ang="0">
                  <a:pos x="T6" y="T7"/>
                </a:cxn>
                <a:cxn ang="0">
                  <a:pos x="T8" y="T9"/>
                </a:cxn>
              </a:cxnLst>
              <a:rect l="0" t="0" r="r" b="b"/>
              <a:pathLst>
                <a:path w="35" h="22">
                  <a:moveTo>
                    <a:pt x="34" y="11"/>
                  </a:moveTo>
                  <a:cubicBezTo>
                    <a:pt x="32" y="5"/>
                    <a:pt x="23" y="0"/>
                    <a:pt x="14" y="0"/>
                  </a:cubicBezTo>
                  <a:cubicBezTo>
                    <a:pt x="6" y="0"/>
                    <a:pt x="0" y="5"/>
                    <a:pt x="2" y="11"/>
                  </a:cubicBezTo>
                  <a:cubicBezTo>
                    <a:pt x="3" y="17"/>
                    <a:pt x="12" y="22"/>
                    <a:pt x="21" y="22"/>
                  </a:cubicBezTo>
                  <a:cubicBezTo>
                    <a:pt x="30" y="22"/>
                    <a:pt x="35" y="17"/>
                    <a:pt x="34" y="11"/>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229" name="íslídè"/>
            <p:cNvSpPr/>
            <p:nvPr/>
          </p:nvSpPr>
          <p:spPr bwMode="auto">
            <a:xfrm>
              <a:off x="8043682" y="2810191"/>
              <a:ext cx="131151" cy="80233"/>
            </a:xfrm>
            <a:custGeom>
              <a:avLst/>
              <a:gdLst>
                <a:gd name="T0" fmla="*/ 34 w 36"/>
                <a:gd name="T1" fmla="*/ 11 h 22"/>
                <a:gd name="T2" fmla="*/ 14 w 36"/>
                <a:gd name="T3" fmla="*/ 0 h 22"/>
                <a:gd name="T4" fmla="*/ 2 w 36"/>
                <a:gd name="T5" fmla="*/ 11 h 22"/>
                <a:gd name="T6" fmla="*/ 21 w 36"/>
                <a:gd name="T7" fmla="*/ 22 h 22"/>
                <a:gd name="T8" fmla="*/ 34 w 36"/>
                <a:gd name="T9" fmla="*/ 11 h 22"/>
              </a:gdLst>
              <a:ahLst/>
              <a:cxnLst>
                <a:cxn ang="0">
                  <a:pos x="T0" y="T1"/>
                </a:cxn>
                <a:cxn ang="0">
                  <a:pos x="T2" y="T3"/>
                </a:cxn>
                <a:cxn ang="0">
                  <a:pos x="T4" y="T5"/>
                </a:cxn>
                <a:cxn ang="0">
                  <a:pos x="T6" y="T7"/>
                </a:cxn>
                <a:cxn ang="0">
                  <a:pos x="T8" y="T9"/>
                </a:cxn>
              </a:cxnLst>
              <a:rect l="0" t="0" r="r" b="b"/>
              <a:pathLst>
                <a:path w="36" h="22">
                  <a:moveTo>
                    <a:pt x="34" y="11"/>
                  </a:moveTo>
                  <a:cubicBezTo>
                    <a:pt x="32" y="5"/>
                    <a:pt x="23" y="0"/>
                    <a:pt x="14" y="0"/>
                  </a:cubicBezTo>
                  <a:cubicBezTo>
                    <a:pt x="6" y="0"/>
                    <a:pt x="0" y="5"/>
                    <a:pt x="2" y="11"/>
                  </a:cubicBezTo>
                  <a:cubicBezTo>
                    <a:pt x="4" y="17"/>
                    <a:pt x="12" y="22"/>
                    <a:pt x="21" y="22"/>
                  </a:cubicBezTo>
                  <a:cubicBezTo>
                    <a:pt x="30" y="22"/>
                    <a:pt x="36" y="17"/>
                    <a:pt x="34" y="11"/>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230" name="îṧlïdê"/>
            <p:cNvSpPr/>
            <p:nvPr/>
          </p:nvSpPr>
          <p:spPr bwMode="auto">
            <a:xfrm>
              <a:off x="8185633" y="2810191"/>
              <a:ext cx="131151" cy="80233"/>
            </a:xfrm>
            <a:custGeom>
              <a:avLst/>
              <a:gdLst>
                <a:gd name="T0" fmla="*/ 34 w 36"/>
                <a:gd name="T1" fmla="*/ 11 h 22"/>
                <a:gd name="T2" fmla="*/ 14 w 36"/>
                <a:gd name="T3" fmla="*/ 0 h 22"/>
                <a:gd name="T4" fmla="*/ 2 w 36"/>
                <a:gd name="T5" fmla="*/ 11 h 22"/>
                <a:gd name="T6" fmla="*/ 22 w 36"/>
                <a:gd name="T7" fmla="*/ 22 h 22"/>
                <a:gd name="T8" fmla="*/ 34 w 36"/>
                <a:gd name="T9" fmla="*/ 11 h 22"/>
              </a:gdLst>
              <a:ahLst/>
              <a:cxnLst>
                <a:cxn ang="0">
                  <a:pos x="T0" y="T1"/>
                </a:cxn>
                <a:cxn ang="0">
                  <a:pos x="T2" y="T3"/>
                </a:cxn>
                <a:cxn ang="0">
                  <a:pos x="T4" y="T5"/>
                </a:cxn>
                <a:cxn ang="0">
                  <a:pos x="T6" y="T7"/>
                </a:cxn>
                <a:cxn ang="0">
                  <a:pos x="T8" y="T9"/>
                </a:cxn>
              </a:cxnLst>
              <a:rect l="0" t="0" r="r" b="b"/>
              <a:pathLst>
                <a:path w="36" h="22">
                  <a:moveTo>
                    <a:pt x="34" y="11"/>
                  </a:moveTo>
                  <a:cubicBezTo>
                    <a:pt x="32" y="5"/>
                    <a:pt x="23" y="0"/>
                    <a:pt x="14" y="0"/>
                  </a:cubicBezTo>
                  <a:cubicBezTo>
                    <a:pt x="5" y="0"/>
                    <a:pt x="0" y="5"/>
                    <a:pt x="2" y="11"/>
                  </a:cubicBezTo>
                  <a:cubicBezTo>
                    <a:pt x="4" y="17"/>
                    <a:pt x="13" y="22"/>
                    <a:pt x="22" y="22"/>
                  </a:cubicBezTo>
                  <a:cubicBezTo>
                    <a:pt x="30" y="22"/>
                    <a:pt x="36" y="17"/>
                    <a:pt x="34" y="11"/>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231" name="íṣļíḑe"/>
            <p:cNvSpPr/>
            <p:nvPr/>
          </p:nvSpPr>
          <p:spPr bwMode="auto">
            <a:xfrm>
              <a:off x="8327585" y="2810191"/>
              <a:ext cx="131151" cy="80233"/>
            </a:xfrm>
            <a:custGeom>
              <a:avLst/>
              <a:gdLst>
                <a:gd name="T0" fmla="*/ 34 w 36"/>
                <a:gd name="T1" fmla="*/ 11 h 22"/>
                <a:gd name="T2" fmla="*/ 14 w 36"/>
                <a:gd name="T3" fmla="*/ 0 h 22"/>
                <a:gd name="T4" fmla="*/ 2 w 36"/>
                <a:gd name="T5" fmla="*/ 11 h 22"/>
                <a:gd name="T6" fmla="*/ 22 w 36"/>
                <a:gd name="T7" fmla="*/ 22 h 22"/>
                <a:gd name="T8" fmla="*/ 34 w 36"/>
                <a:gd name="T9" fmla="*/ 11 h 22"/>
              </a:gdLst>
              <a:ahLst/>
              <a:cxnLst>
                <a:cxn ang="0">
                  <a:pos x="T0" y="T1"/>
                </a:cxn>
                <a:cxn ang="0">
                  <a:pos x="T2" y="T3"/>
                </a:cxn>
                <a:cxn ang="0">
                  <a:pos x="T4" y="T5"/>
                </a:cxn>
                <a:cxn ang="0">
                  <a:pos x="T6" y="T7"/>
                </a:cxn>
                <a:cxn ang="0">
                  <a:pos x="T8" y="T9"/>
                </a:cxn>
              </a:cxnLst>
              <a:rect l="0" t="0" r="r" b="b"/>
              <a:pathLst>
                <a:path w="36" h="22">
                  <a:moveTo>
                    <a:pt x="34" y="11"/>
                  </a:moveTo>
                  <a:cubicBezTo>
                    <a:pt x="32" y="5"/>
                    <a:pt x="23" y="0"/>
                    <a:pt x="14" y="0"/>
                  </a:cubicBezTo>
                  <a:cubicBezTo>
                    <a:pt x="5" y="0"/>
                    <a:pt x="0" y="5"/>
                    <a:pt x="2" y="11"/>
                  </a:cubicBezTo>
                  <a:cubicBezTo>
                    <a:pt x="4" y="17"/>
                    <a:pt x="13" y="22"/>
                    <a:pt x="22" y="22"/>
                  </a:cubicBezTo>
                  <a:cubicBezTo>
                    <a:pt x="31" y="22"/>
                    <a:pt x="36" y="17"/>
                    <a:pt x="34" y="11"/>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232" name="îṡḷîḍê"/>
            <p:cNvSpPr/>
            <p:nvPr/>
          </p:nvSpPr>
          <p:spPr bwMode="auto">
            <a:xfrm>
              <a:off x="8469536" y="2810191"/>
              <a:ext cx="135779" cy="80233"/>
            </a:xfrm>
            <a:custGeom>
              <a:avLst/>
              <a:gdLst>
                <a:gd name="T0" fmla="*/ 34 w 37"/>
                <a:gd name="T1" fmla="*/ 11 h 22"/>
                <a:gd name="T2" fmla="*/ 14 w 37"/>
                <a:gd name="T3" fmla="*/ 0 h 22"/>
                <a:gd name="T4" fmla="*/ 2 w 37"/>
                <a:gd name="T5" fmla="*/ 11 h 22"/>
                <a:gd name="T6" fmla="*/ 22 w 37"/>
                <a:gd name="T7" fmla="*/ 22 h 22"/>
                <a:gd name="T8" fmla="*/ 34 w 37"/>
                <a:gd name="T9" fmla="*/ 11 h 22"/>
              </a:gdLst>
              <a:ahLst/>
              <a:cxnLst>
                <a:cxn ang="0">
                  <a:pos x="T0" y="T1"/>
                </a:cxn>
                <a:cxn ang="0">
                  <a:pos x="T2" y="T3"/>
                </a:cxn>
                <a:cxn ang="0">
                  <a:pos x="T4" y="T5"/>
                </a:cxn>
                <a:cxn ang="0">
                  <a:pos x="T6" y="T7"/>
                </a:cxn>
                <a:cxn ang="0">
                  <a:pos x="T8" y="T9"/>
                </a:cxn>
              </a:cxnLst>
              <a:rect l="0" t="0" r="r" b="b"/>
              <a:pathLst>
                <a:path w="37" h="22">
                  <a:moveTo>
                    <a:pt x="34" y="11"/>
                  </a:moveTo>
                  <a:cubicBezTo>
                    <a:pt x="32" y="5"/>
                    <a:pt x="23" y="0"/>
                    <a:pt x="14" y="0"/>
                  </a:cubicBezTo>
                  <a:cubicBezTo>
                    <a:pt x="5" y="0"/>
                    <a:pt x="0" y="5"/>
                    <a:pt x="2" y="11"/>
                  </a:cubicBezTo>
                  <a:cubicBezTo>
                    <a:pt x="4" y="17"/>
                    <a:pt x="14" y="22"/>
                    <a:pt x="22" y="22"/>
                  </a:cubicBezTo>
                  <a:cubicBezTo>
                    <a:pt x="31" y="22"/>
                    <a:pt x="37" y="17"/>
                    <a:pt x="34" y="11"/>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233" name="îṡ1îdé"/>
            <p:cNvSpPr/>
            <p:nvPr/>
          </p:nvSpPr>
          <p:spPr bwMode="auto">
            <a:xfrm>
              <a:off x="8613030" y="2810191"/>
              <a:ext cx="134237" cy="80233"/>
            </a:xfrm>
            <a:custGeom>
              <a:avLst/>
              <a:gdLst>
                <a:gd name="T0" fmla="*/ 34 w 37"/>
                <a:gd name="T1" fmla="*/ 11 h 22"/>
                <a:gd name="T2" fmla="*/ 14 w 37"/>
                <a:gd name="T3" fmla="*/ 0 h 22"/>
                <a:gd name="T4" fmla="*/ 2 w 37"/>
                <a:gd name="T5" fmla="*/ 11 h 22"/>
                <a:gd name="T6" fmla="*/ 23 w 37"/>
                <a:gd name="T7" fmla="*/ 22 h 22"/>
                <a:gd name="T8" fmla="*/ 34 w 37"/>
                <a:gd name="T9" fmla="*/ 11 h 22"/>
              </a:gdLst>
              <a:ahLst/>
              <a:cxnLst>
                <a:cxn ang="0">
                  <a:pos x="T0" y="T1"/>
                </a:cxn>
                <a:cxn ang="0">
                  <a:pos x="T2" y="T3"/>
                </a:cxn>
                <a:cxn ang="0">
                  <a:pos x="T4" y="T5"/>
                </a:cxn>
                <a:cxn ang="0">
                  <a:pos x="T6" y="T7"/>
                </a:cxn>
                <a:cxn ang="0">
                  <a:pos x="T8" y="T9"/>
                </a:cxn>
              </a:cxnLst>
              <a:rect l="0" t="0" r="r" b="b"/>
              <a:pathLst>
                <a:path w="37" h="22">
                  <a:moveTo>
                    <a:pt x="34" y="11"/>
                  </a:moveTo>
                  <a:cubicBezTo>
                    <a:pt x="32" y="5"/>
                    <a:pt x="23" y="0"/>
                    <a:pt x="14" y="0"/>
                  </a:cubicBezTo>
                  <a:cubicBezTo>
                    <a:pt x="5" y="0"/>
                    <a:pt x="0" y="5"/>
                    <a:pt x="2" y="11"/>
                  </a:cubicBezTo>
                  <a:cubicBezTo>
                    <a:pt x="5" y="17"/>
                    <a:pt x="14" y="22"/>
                    <a:pt x="23" y="22"/>
                  </a:cubicBezTo>
                  <a:cubicBezTo>
                    <a:pt x="32" y="22"/>
                    <a:pt x="37" y="17"/>
                    <a:pt x="34" y="11"/>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234" name="î$ļíḋé"/>
            <p:cNvSpPr/>
            <p:nvPr/>
          </p:nvSpPr>
          <p:spPr bwMode="auto">
            <a:xfrm>
              <a:off x="8754981" y="2810191"/>
              <a:ext cx="134237" cy="80233"/>
            </a:xfrm>
            <a:custGeom>
              <a:avLst/>
              <a:gdLst>
                <a:gd name="T0" fmla="*/ 35 w 37"/>
                <a:gd name="T1" fmla="*/ 11 h 22"/>
                <a:gd name="T2" fmla="*/ 14 w 37"/>
                <a:gd name="T3" fmla="*/ 0 h 22"/>
                <a:gd name="T4" fmla="*/ 3 w 37"/>
                <a:gd name="T5" fmla="*/ 11 h 22"/>
                <a:gd name="T6" fmla="*/ 23 w 37"/>
                <a:gd name="T7" fmla="*/ 22 h 22"/>
                <a:gd name="T8" fmla="*/ 35 w 37"/>
                <a:gd name="T9" fmla="*/ 11 h 22"/>
              </a:gdLst>
              <a:ahLst/>
              <a:cxnLst>
                <a:cxn ang="0">
                  <a:pos x="T0" y="T1"/>
                </a:cxn>
                <a:cxn ang="0">
                  <a:pos x="T2" y="T3"/>
                </a:cxn>
                <a:cxn ang="0">
                  <a:pos x="T4" y="T5"/>
                </a:cxn>
                <a:cxn ang="0">
                  <a:pos x="T6" y="T7"/>
                </a:cxn>
                <a:cxn ang="0">
                  <a:pos x="T8" y="T9"/>
                </a:cxn>
              </a:cxnLst>
              <a:rect l="0" t="0" r="r" b="b"/>
              <a:pathLst>
                <a:path w="37" h="22">
                  <a:moveTo>
                    <a:pt x="35" y="11"/>
                  </a:moveTo>
                  <a:cubicBezTo>
                    <a:pt x="32" y="5"/>
                    <a:pt x="23" y="0"/>
                    <a:pt x="14" y="0"/>
                  </a:cubicBezTo>
                  <a:cubicBezTo>
                    <a:pt x="5" y="0"/>
                    <a:pt x="0" y="5"/>
                    <a:pt x="3" y="11"/>
                  </a:cubicBezTo>
                  <a:cubicBezTo>
                    <a:pt x="5" y="17"/>
                    <a:pt x="14" y="22"/>
                    <a:pt x="23" y="22"/>
                  </a:cubicBezTo>
                  <a:cubicBezTo>
                    <a:pt x="32" y="22"/>
                    <a:pt x="37" y="17"/>
                    <a:pt x="35" y="11"/>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235" name="îşļïḋê"/>
            <p:cNvSpPr/>
            <p:nvPr/>
          </p:nvSpPr>
          <p:spPr bwMode="auto">
            <a:xfrm>
              <a:off x="9889046" y="2108150"/>
              <a:ext cx="128065" cy="64804"/>
            </a:xfrm>
            <a:custGeom>
              <a:avLst/>
              <a:gdLst>
                <a:gd name="T0" fmla="*/ 32 w 35"/>
                <a:gd name="T1" fmla="*/ 9 h 18"/>
                <a:gd name="T2" fmla="*/ 12 w 35"/>
                <a:gd name="T3" fmla="*/ 0 h 18"/>
                <a:gd name="T4" fmla="*/ 3 w 35"/>
                <a:gd name="T5" fmla="*/ 9 h 18"/>
                <a:gd name="T6" fmla="*/ 23 w 35"/>
                <a:gd name="T7" fmla="*/ 18 h 18"/>
                <a:gd name="T8" fmla="*/ 32 w 35"/>
                <a:gd name="T9" fmla="*/ 9 h 18"/>
              </a:gdLst>
              <a:ahLst/>
              <a:cxnLst>
                <a:cxn ang="0">
                  <a:pos x="T0" y="T1"/>
                </a:cxn>
                <a:cxn ang="0">
                  <a:pos x="T2" y="T3"/>
                </a:cxn>
                <a:cxn ang="0">
                  <a:pos x="T4" y="T5"/>
                </a:cxn>
                <a:cxn ang="0">
                  <a:pos x="T6" y="T7"/>
                </a:cxn>
                <a:cxn ang="0">
                  <a:pos x="T8" y="T9"/>
                </a:cxn>
              </a:cxnLst>
              <a:rect l="0" t="0" r="r" b="b"/>
              <a:pathLst>
                <a:path w="35" h="18">
                  <a:moveTo>
                    <a:pt x="32" y="9"/>
                  </a:moveTo>
                  <a:cubicBezTo>
                    <a:pt x="29" y="4"/>
                    <a:pt x="20" y="0"/>
                    <a:pt x="12" y="0"/>
                  </a:cubicBezTo>
                  <a:cubicBezTo>
                    <a:pt x="4" y="0"/>
                    <a:pt x="0" y="4"/>
                    <a:pt x="3" y="9"/>
                  </a:cubicBezTo>
                  <a:cubicBezTo>
                    <a:pt x="6" y="14"/>
                    <a:pt x="15" y="18"/>
                    <a:pt x="23" y="18"/>
                  </a:cubicBezTo>
                  <a:cubicBezTo>
                    <a:pt x="31" y="18"/>
                    <a:pt x="35" y="14"/>
                    <a:pt x="32"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236" name="îṥlîḋé"/>
            <p:cNvSpPr/>
            <p:nvPr/>
          </p:nvSpPr>
          <p:spPr bwMode="auto">
            <a:xfrm>
              <a:off x="9808813" y="2188383"/>
              <a:ext cx="128065" cy="69433"/>
            </a:xfrm>
            <a:custGeom>
              <a:avLst/>
              <a:gdLst>
                <a:gd name="T0" fmla="*/ 32 w 35"/>
                <a:gd name="T1" fmla="*/ 9 h 19"/>
                <a:gd name="T2" fmla="*/ 12 w 35"/>
                <a:gd name="T3" fmla="*/ 0 h 19"/>
                <a:gd name="T4" fmla="*/ 3 w 35"/>
                <a:gd name="T5" fmla="*/ 9 h 19"/>
                <a:gd name="T6" fmla="*/ 23 w 35"/>
                <a:gd name="T7" fmla="*/ 19 h 19"/>
                <a:gd name="T8" fmla="*/ 32 w 35"/>
                <a:gd name="T9" fmla="*/ 9 h 19"/>
              </a:gdLst>
              <a:ahLst/>
              <a:cxnLst>
                <a:cxn ang="0">
                  <a:pos x="T0" y="T1"/>
                </a:cxn>
                <a:cxn ang="0">
                  <a:pos x="T2" y="T3"/>
                </a:cxn>
                <a:cxn ang="0">
                  <a:pos x="T4" y="T5"/>
                </a:cxn>
                <a:cxn ang="0">
                  <a:pos x="T6" y="T7"/>
                </a:cxn>
                <a:cxn ang="0">
                  <a:pos x="T8" y="T9"/>
                </a:cxn>
              </a:cxnLst>
              <a:rect l="0" t="0" r="r" b="b"/>
              <a:pathLst>
                <a:path w="35" h="19">
                  <a:moveTo>
                    <a:pt x="32" y="9"/>
                  </a:moveTo>
                  <a:cubicBezTo>
                    <a:pt x="29" y="4"/>
                    <a:pt x="20" y="0"/>
                    <a:pt x="12" y="0"/>
                  </a:cubicBezTo>
                  <a:cubicBezTo>
                    <a:pt x="4" y="0"/>
                    <a:pt x="0" y="4"/>
                    <a:pt x="3" y="9"/>
                  </a:cubicBezTo>
                  <a:cubicBezTo>
                    <a:pt x="6" y="14"/>
                    <a:pt x="15" y="19"/>
                    <a:pt x="23" y="19"/>
                  </a:cubicBezTo>
                  <a:cubicBezTo>
                    <a:pt x="31" y="19"/>
                    <a:pt x="35" y="14"/>
                    <a:pt x="32"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237" name="iślîḓe"/>
            <p:cNvSpPr/>
            <p:nvPr/>
          </p:nvSpPr>
          <p:spPr bwMode="auto">
            <a:xfrm>
              <a:off x="9939964" y="2188383"/>
              <a:ext cx="128065" cy="69433"/>
            </a:xfrm>
            <a:custGeom>
              <a:avLst/>
              <a:gdLst>
                <a:gd name="T0" fmla="*/ 32 w 35"/>
                <a:gd name="T1" fmla="*/ 9 h 19"/>
                <a:gd name="T2" fmla="*/ 12 w 35"/>
                <a:gd name="T3" fmla="*/ 0 h 19"/>
                <a:gd name="T4" fmla="*/ 3 w 35"/>
                <a:gd name="T5" fmla="*/ 9 h 19"/>
                <a:gd name="T6" fmla="*/ 23 w 35"/>
                <a:gd name="T7" fmla="*/ 19 h 19"/>
                <a:gd name="T8" fmla="*/ 32 w 35"/>
                <a:gd name="T9" fmla="*/ 9 h 19"/>
              </a:gdLst>
              <a:ahLst/>
              <a:cxnLst>
                <a:cxn ang="0">
                  <a:pos x="T0" y="T1"/>
                </a:cxn>
                <a:cxn ang="0">
                  <a:pos x="T2" y="T3"/>
                </a:cxn>
                <a:cxn ang="0">
                  <a:pos x="T4" y="T5"/>
                </a:cxn>
                <a:cxn ang="0">
                  <a:pos x="T6" y="T7"/>
                </a:cxn>
                <a:cxn ang="0">
                  <a:pos x="T8" y="T9"/>
                </a:cxn>
              </a:cxnLst>
              <a:rect l="0" t="0" r="r" b="b"/>
              <a:pathLst>
                <a:path w="35" h="19">
                  <a:moveTo>
                    <a:pt x="32" y="9"/>
                  </a:moveTo>
                  <a:cubicBezTo>
                    <a:pt x="29" y="4"/>
                    <a:pt x="20" y="0"/>
                    <a:pt x="12" y="0"/>
                  </a:cubicBezTo>
                  <a:cubicBezTo>
                    <a:pt x="4" y="0"/>
                    <a:pt x="0" y="4"/>
                    <a:pt x="3" y="9"/>
                  </a:cubicBezTo>
                  <a:cubicBezTo>
                    <a:pt x="6" y="14"/>
                    <a:pt x="15" y="19"/>
                    <a:pt x="23" y="19"/>
                  </a:cubicBezTo>
                  <a:cubicBezTo>
                    <a:pt x="31" y="19"/>
                    <a:pt x="35" y="14"/>
                    <a:pt x="32"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238" name="íŝḷíḑê"/>
            <p:cNvSpPr/>
            <p:nvPr/>
          </p:nvSpPr>
          <p:spPr bwMode="auto">
            <a:xfrm>
              <a:off x="9506396" y="2356565"/>
              <a:ext cx="131151" cy="69433"/>
            </a:xfrm>
            <a:custGeom>
              <a:avLst/>
              <a:gdLst>
                <a:gd name="T0" fmla="*/ 33 w 36"/>
                <a:gd name="T1" fmla="*/ 9 h 19"/>
                <a:gd name="T2" fmla="*/ 13 w 36"/>
                <a:gd name="T3" fmla="*/ 0 h 19"/>
                <a:gd name="T4" fmla="*/ 3 w 36"/>
                <a:gd name="T5" fmla="*/ 9 h 19"/>
                <a:gd name="T6" fmla="*/ 24 w 36"/>
                <a:gd name="T7" fmla="*/ 19 h 19"/>
                <a:gd name="T8" fmla="*/ 33 w 36"/>
                <a:gd name="T9" fmla="*/ 9 h 19"/>
              </a:gdLst>
              <a:ahLst/>
              <a:cxnLst>
                <a:cxn ang="0">
                  <a:pos x="T0" y="T1"/>
                </a:cxn>
                <a:cxn ang="0">
                  <a:pos x="T2" y="T3"/>
                </a:cxn>
                <a:cxn ang="0">
                  <a:pos x="T4" y="T5"/>
                </a:cxn>
                <a:cxn ang="0">
                  <a:pos x="T6" y="T7"/>
                </a:cxn>
                <a:cxn ang="0">
                  <a:pos x="T8" y="T9"/>
                </a:cxn>
              </a:cxnLst>
              <a:rect l="0" t="0" r="r" b="b"/>
              <a:pathLst>
                <a:path w="36" h="19">
                  <a:moveTo>
                    <a:pt x="33" y="9"/>
                  </a:moveTo>
                  <a:cubicBezTo>
                    <a:pt x="30" y="4"/>
                    <a:pt x="21" y="0"/>
                    <a:pt x="13" y="0"/>
                  </a:cubicBezTo>
                  <a:cubicBezTo>
                    <a:pt x="5" y="0"/>
                    <a:pt x="0" y="4"/>
                    <a:pt x="3" y="9"/>
                  </a:cubicBezTo>
                  <a:cubicBezTo>
                    <a:pt x="6" y="15"/>
                    <a:pt x="15" y="19"/>
                    <a:pt x="24" y="19"/>
                  </a:cubicBezTo>
                  <a:cubicBezTo>
                    <a:pt x="32" y="19"/>
                    <a:pt x="36" y="15"/>
                    <a:pt x="33"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239" name="işḷîḋê"/>
            <p:cNvSpPr/>
            <p:nvPr/>
          </p:nvSpPr>
          <p:spPr bwMode="auto">
            <a:xfrm>
              <a:off x="9554228" y="2439884"/>
              <a:ext cx="131151" cy="74061"/>
            </a:xfrm>
            <a:custGeom>
              <a:avLst/>
              <a:gdLst>
                <a:gd name="T0" fmla="*/ 33 w 36"/>
                <a:gd name="T1" fmla="*/ 10 h 20"/>
                <a:gd name="T2" fmla="*/ 13 w 36"/>
                <a:gd name="T3" fmla="*/ 0 h 20"/>
                <a:gd name="T4" fmla="*/ 3 w 36"/>
                <a:gd name="T5" fmla="*/ 10 h 20"/>
                <a:gd name="T6" fmla="*/ 24 w 36"/>
                <a:gd name="T7" fmla="*/ 20 h 20"/>
                <a:gd name="T8" fmla="*/ 33 w 36"/>
                <a:gd name="T9" fmla="*/ 10 h 20"/>
              </a:gdLst>
              <a:ahLst/>
              <a:cxnLst>
                <a:cxn ang="0">
                  <a:pos x="T0" y="T1"/>
                </a:cxn>
                <a:cxn ang="0">
                  <a:pos x="T2" y="T3"/>
                </a:cxn>
                <a:cxn ang="0">
                  <a:pos x="T4" y="T5"/>
                </a:cxn>
                <a:cxn ang="0">
                  <a:pos x="T6" y="T7"/>
                </a:cxn>
                <a:cxn ang="0">
                  <a:pos x="T8" y="T9"/>
                </a:cxn>
              </a:cxnLst>
              <a:rect l="0" t="0" r="r" b="b"/>
              <a:pathLst>
                <a:path w="36" h="20">
                  <a:moveTo>
                    <a:pt x="33" y="10"/>
                  </a:moveTo>
                  <a:cubicBezTo>
                    <a:pt x="30" y="5"/>
                    <a:pt x="21" y="0"/>
                    <a:pt x="13" y="0"/>
                  </a:cubicBezTo>
                  <a:cubicBezTo>
                    <a:pt x="5" y="0"/>
                    <a:pt x="0" y="5"/>
                    <a:pt x="3" y="10"/>
                  </a:cubicBezTo>
                  <a:cubicBezTo>
                    <a:pt x="6" y="16"/>
                    <a:pt x="15" y="20"/>
                    <a:pt x="24" y="20"/>
                  </a:cubicBezTo>
                  <a:cubicBezTo>
                    <a:pt x="32" y="20"/>
                    <a:pt x="36" y="16"/>
                    <a:pt x="33" y="10"/>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240" name="ísľïďé"/>
            <p:cNvSpPr/>
            <p:nvPr/>
          </p:nvSpPr>
          <p:spPr bwMode="auto">
            <a:xfrm>
              <a:off x="9600516" y="2532461"/>
              <a:ext cx="135779" cy="72519"/>
            </a:xfrm>
            <a:custGeom>
              <a:avLst/>
              <a:gdLst>
                <a:gd name="T0" fmla="*/ 34 w 37"/>
                <a:gd name="T1" fmla="*/ 10 h 20"/>
                <a:gd name="T2" fmla="*/ 13 w 37"/>
                <a:gd name="T3" fmla="*/ 0 h 20"/>
                <a:gd name="T4" fmla="*/ 3 w 37"/>
                <a:gd name="T5" fmla="*/ 10 h 20"/>
                <a:gd name="T6" fmla="*/ 24 w 37"/>
                <a:gd name="T7" fmla="*/ 20 h 20"/>
                <a:gd name="T8" fmla="*/ 34 w 37"/>
                <a:gd name="T9" fmla="*/ 10 h 20"/>
              </a:gdLst>
              <a:ahLst/>
              <a:cxnLst>
                <a:cxn ang="0">
                  <a:pos x="T0" y="T1"/>
                </a:cxn>
                <a:cxn ang="0">
                  <a:pos x="T2" y="T3"/>
                </a:cxn>
                <a:cxn ang="0">
                  <a:pos x="T4" y="T5"/>
                </a:cxn>
                <a:cxn ang="0">
                  <a:pos x="T6" y="T7"/>
                </a:cxn>
                <a:cxn ang="0">
                  <a:pos x="T8" y="T9"/>
                </a:cxn>
              </a:cxnLst>
              <a:rect l="0" t="0" r="r" b="b"/>
              <a:pathLst>
                <a:path w="37" h="20">
                  <a:moveTo>
                    <a:pt x="34" y="10"/>
                  </a:moveTo>
                  <a:cubicBezTo>
                    <a:pt x="31" y="4"/>
                    <a:pt x="22" y="0"/>
                    <a:pt x="13" y="0"/>
                  </a:cubicBezTo>
                  <a:cubicBezTo>
                    <a:pt x="5" y="0"/>
                    <a:pt x="0" y="4"/>
                    <a:pt x="3" y="10"/>
                  </a:cubicBezTo>
                  <a:cubicBezTo>
                    <a:pt x="6" y="15"/>
                    <a:pt x="16" y="20"/>
                    <a:pt x="24" y="20"/>
                  </a:cubicBezTo>
                  <a:cubicBezTo>
                    <a:pt x="33" y="20"/>
                    <a:pt x="37" y="15"/>
                    <a:pt x="34" y="10"/>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241" name="îŝ1îdê"/>
            <p:cNvSpPr/>
            <p:nvPr/>
          </p:nvSpPr>
          <p:spPr bwMode="auto">
            <a:xfrm>
              <a:off x="9375246" y="2623494"/>
              <a:ext cx="134237" cy="72519"/>
            </a:xfrm>
            <a:custGeom>
              <a:avLst/>
              <a:gdLst>
                <a:gd name="T0" fmla="*/ 34 w 37"/>
                <a:gd name="T1" fmla="*/ 10 h 20"/>
                <a:gd name="T2" fmla="*/ 13 w 37"/>
                <a:gd name="T3" fmla="*/ 0 h 20"/>
                <a:gd name="T4" fmla="*/ 2 w 37"/>
                <a:gd name="T5" fmla="*/ 10 h 20"/>
                <a:gd name="T6" fmla="*/ 23 w 37"/>
                <a:gd name="T7" fmla="*/ 20 h 20"/>
                <a:gd name="T8" fmla="*/ 34 w 37"/>
                <a:gd name="T9" fmla="*/ 10 h 20"/>
              </a:gdLst>
              <a:ahLst/>
              <a:cxnLst>
                <a:cxn ang="0">
                  <a:pos x="T0" y="T1"/>
                </a:cxn>
                <a:cxn ang="0">
                  <a:pos x="T2" y="T3"/>
                </a:cxn>
                <a:cxn ang="0">
                  <a:pos x="T4" y="T5"/>
                </a:cxn>
                <a:cxn ang="0">
                  <a:pos x="T6" y="T7"/>
                </a:cxn>
                <a:cxn ang="0">
                  <a:pos x="T8" y="T9"/>
                </a:cxn>
              </a:cxnLst>
              <a:rect l="0" t="0" r="r" b="b"/>
              <a:pathLst>
                <a:path w="37" h="20">
                  <a:moveTo>
                    <a:pt x="34" y="10"/>
                  </a:moveTo>
                  <a:cubicBezTo>
                    <a:pt x="31" y="4"/>
                    <a:pt x="21" y="0"/>
                    <a:pt x="13" y="0"/>
                  </a:cubicBezTo>
                  <a:cubicBezTo>
                    <a:pt x="4" y="0"/>
                    <a:pt x="0" y="4"/>
                    <a:pt x="2" y="10"/>
                  </a:cubicBezTo>
                  <a:cubicBezTo>
                    <a:pt x="5" y="16"/>
                    <a:pt x="15" y="20"/>
                    <a:pt x="23" y="20"/>
                  </a:cubicBezTo>
                  <a:cubicBezTo>
                    <a:pt x="32" y="20"/>
                    <a:pt x="37" y="16"/>
                    <a:pt x="34" y="10"/>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242" name="îs1íḑé"/>
            <p:cNvSpPr/>
            <p:nvPr/>
          </p:nvSpPr>
          <p:spPr bwMode="auto">
            <a:xfrm>
              <a:off x="9514111" y="2623494"/>
              <a:ext cx="134237" cy="72519"/>
            </a:xfrm>
            <a:custGeom>
              <a:avLst/>
              <a:gdLst>
                <a:gd name="T0" fmla="*/ 34 w 37"/>
                <a:gd name="T1" fmla="*/ 10 h 20"/>
                <a:gd name="T2" fmla="*/ 13 w 37"/>
                <a:gd name="T3" fmla="*/ 0 h 20"/>
                <a:gd name="T4" fmla="*/ 3 w 37"/>
                <a:gd name="T5" fmla="*/ 10 h 20"/>
                <a:gd name="T6" fmla="*/ 24 w 37"/>
                <a:gd name="T7" fmla="*/ 20 h 20"/>
                <a:gd name="T8" fmla="*/ 34 w 37"/>
                <a:gd name="T9" fmla="*/ 10 h 20"/>
              </a:gdLst>
              <a:ahLst/>
              <a:cxnLst>
                <a:cxn ang="0">
                  <a:pos x="T0" y="T1"/>
                </a:cxn>
                <a:cxn ang="0">
                  <a:pos x="T2" y="T3"/>
                </a:cxn>
                <a:cxn ang="0">
                  <a:pos x="T4" y="T5"/>
                </a:cxn>
                <a:cxn ang="0">
                  <a:pos x="T6" y="T7"/>
                </a:cxn>
                <a:cxn ang="0">
                  <a:pos x="T8" y="T9"/>
                </a:cxn>
              </a:cxnLst>
              <a:rect l="0" t="0" r="r" b="b"/>
              <a:pathLst>
                <a:path w="37" h="20">
                  <a:moveTo>
                    <a:pt x="34" y="10"/>
                  </a:moveTo>
                  <a:cubicBezTo>
                    <a:pt x="31" y="4"/>
                    <a:pt x="21" y="0"/>
                    <a:pt x="13" y="0"/>
                  </a:cubicBezTo>
                  <a:cubicBezTo>
                    <a:pt x="4" y="0"/>
                    <a:pt x="0" y="4"/>
                    <a:pt x="3" y="10"/>
                  </a:cubicBezTo>
                  <a:cubicBezTo>
                    <a:pt x="6" y="16"/>
                    <a:pt x="15" y="20"/>
                    <a:pt x="24" y="20"/>
                  </a:cubicBezTo>
                  <a:cubicBezTo>
                    <a:pt x="32" y="20"/>
                    <a:pt x="37" y="16"/>
                    <a:pt x="34" y="10"/>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243" name="ísļîďé"/>
            <p:cNvSpPr/>
            <p:nvPr/>
          </p:nvSpPr>
          <p:spPr bwMode="auto">
            <a:xfrm>
              <a:off x="9375246" y="2108150"/>
              <a:ext cx="123436" cy="64804"/>
            </a:xfrm>
            <a:custGeom>
              <a:avLst/>
              <a:gdLst>
                <a:gd name="T0" fmla="*/ 31 w 34"/>
                <a:gd name="T1" fmla="*/ 9 h 18"/>
                <a:gd name="T2" fmla="*/ 12 w 34"/>
                <a:gd name="T3" fmla="*/ 0 h 18"/>
                <a:gd name="T4" fmla="*/ 3 w 34"/>
                <a:gd name="T5" fmla="*/ 9 h 18"/>
                <a:gd name="T6" fmla="*/ 22 w 34"/>
                <a:gd name="T7" fmla="*/ 18 h 18"/>
                <a:gd name="T8" fmla="*/ 31 w 34"/>
                <a:gd name="T9" fmla="*/ 9 h 18"/>
              </a:gdLst>
              <a:ahLst/>
              <a:cxnLst>
                <a:cxn ang="0">
                  <a:pos x="T0" y="T1"/>
                </a:cxn>
                <a:cxn ang="0">
                  <a:pos x="T2" y="T3"/>
                </a:cxn>
                <a:cxn ang="0">
                  <a:pos x="T4" y="T5"/>
                </a:cxn>
                <a:cxn ang="0">
                  <a:pos x="T6" y="T7"/>
                </a:cxn>
                <a:cxn ang="0">
                  <a:pos x="T8" y="T9"/>
                </a:cxn>
              </a:cxnLst>
              <a:rect l="0" t="0" r="r" b="b"/>
              <a:pathLst>
                <a:path w="34" h="18">
                  <a:moveTo>
                    <a:pt x="31" y="9"/>
                  </a:moveTo>
                  <a:cubicBezTo>
                    <a:pt x="29" y="4"/>
                    <a:pt x="20" y="0"/>
                    <a:pt x="12" y="0"/>
                  </a:cubicBezTo>
                  <a:cubicBezTo>
                    <a:pt x="4" y="0"/>
                    <a:pt x="0" y="4"/>
                    <a:pt x="3" y="9"/>
                  </a:cubicBezTo>
                  <a:cubicBezTo>
                    <a:pt x="5" y="14"/>
                    <a:pt x="14" y="18"/>
                    <a:pt x="22" y="18"/>
                  </a:cubicBezTo>
                  <a:cubicBezTo>
                    <a:pt x="30" y="18"/>
                    <a:pt x="34" y="14"/>
                    <a:pt x="31"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244" name="isľïḓè"/>
            <p:cNvSpPr/>
            <p:nvPr/>
          </p:nvSpPr>
          <p:spPr bwMode="auto">
            <a:xfrm>
              <a:off x="9418448" y="2188383"/>
              <a:ext cx="128065" cy="69433"/>
            </a:xfrm>
            <a:custGeom>
              <a:avLst/>
              <a:gdLst>
                <a:gd name="T0" fmla="*/ 32 w 35"/>
                <a:gd name="T1" fmla="*/ 9 h 19"/>
                <a:gd name="T2" fmla="*/ 12 w 35"/>
                <a:gd name="T3" fmla="*/ 0 h 19"/>
                <a:gd name="T4" fmla="*/ 2 w 35"/>
                <a:gd name="T5" fmla="*/ 9 h 19"/>
                <a:gd name="T6" fmla="*/ 22 w 35"/>
                <a:gd name="T7" fmla="*/ 19 h 19"/>
                <a:gd name="T8" fmla="*/ 32 w 35"/>
                <a:gd name="T9" fmla="*/ 9 h 19"/>
              </a:gdLst>
              <a:ahLst/>
              <a:cxnLst>
                <a:cxn ang="0">
                  <a:pos x="T0" y="T1"/>
                </a:cxn>
                <a:cxn ang="0">
                  <a:pos x="T2" y="T3"/>
                </a:cxn>
                <a:cxn ang="0">
                  <a:pos x="T4" y="T5"/>
                </a:cxn>
                <a:cxn ang="0">
                  <a:pos x="T6" y="T7"/>
                </a:cxn>
                <a:cxn ang="0">
                  <a:pos x="T8" y="T9"/>
                </a:cxn>
              </a:cxnLst>
              <a:rect l="0" t="0" r="r" b="b"/>
              <a:pathLst>
                <a:path w="35" h="19">
                  <a:moveTo>
                    <a:pt x="32" y="9"/>
                  </a:moveTo>
                  <a:cubicBezTo>
                    <a:pt x="29" y="4"/>
                    <a:pt x="20" y="0"/>
                    <a:pt x="12" y="0"/>
                  </a:cubicBezTo>
                  <a:cubicBezTo>
                    <a:pt x="4" y="0"/>
                    <a:pt x="0" y="4"/>
                    <a:pt x="2" y="9"/>
                  </a:cubicBezTo>
                  <a:cubicBezTo>
                    <a:pt x="5" y="14"/>
                    <a:pt x="14" y="19"/>
                    <a:pt x="22" y="19"/>
                  </a:cubicBezTo>
                  <a:cubicBezTo>
                    <a:pt x="30" y="19"/>
                    <a:pt x="35" y="14"/>
                    <a:pt x="32"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245" name="işľíḋe"/>
            <p:cNvSpPr/>
            <p:nvPr/>
          </p:nvSpPr>
          <p:spPr bwMode="auto">
            <a:xfrm>
              <a:off x="9463193" y="2271702"/>
              <a:ext cx="126522" cy="69433"/>
            </a:xfrm>
            <a:custGeom>
              <a:avLst/>
              <a:gdLst>
                <a:gd name="T0" fmla="*/ 32 w 35"/>
                <a:gd name="T1" fmla="*/ 9 h 19"/>
                <a:gd name="T2" fmla="*/ 12 w 35"/>
                <a:gd name="T3" fmla="*/ 0 h 19"/>
                <a:gd name="T4" fmla="*/ 3 w 35"/>
                <a:gd name="T5" fmla="*/ 9 h 19"/>
                <a:gd name="T6" fmla="*/ 23 w 35"/>
                <a:gd name="T7" fmla="*/ 19 h 19"/>
                <a:gd name="T8" fmla="*/ 32 w 35"/>
                <a:gd name="T9" fmla="*/ 9 h 19"/>
              </a:gdLst>
              <a:ahLst/>
              <a:cxnLst>
                <a:cxn ang="0">
                  <a:pos x="T0" y="T1"/>
                </a:cxn>
                <a:cxn ang="0">
                  <a:pos x="T2" y="T3"/>
                </a:cxn>
                <a:cxn ang="0">
                  <a:pos x="T4" y="T5"/>
                </a:cxn>
                <a:cxn ang="0">
                  <a:pos x="T6" y="T7"/>
                </a:cxn>
                <a:cxn ang="0">
                  <a:pos x="T8" y="T9"/>
                </a:cxn>
              </a:cxnLst>
              <a:rect l="0" t="0" r="r" b="b"/>
              <a:pathLst>
                <a:path w="35" h="19">
                  <a:moveTo>
                    <a:pt x="32" y="9"/>
                  </a:moveTo>
                  <a:cubicBezTo>
                    <a:pt x="29" y="4"/>
                    <a:pt x="21" y="0"/>
                    <a:pt x="12" y="0"/>
                  </a:cubicBezTo>
                  <a:cubicBezTo>
                    <a:pt x="4" y="0"/>
                    <a:pt x="0" y="4"/>
                    <a:pt x="3" y="9"/>
                  </a:cubicBezTo>
                  <a:cubicBezTo>
                    <a:pt x="6" y="14"/>
                    <a:pt x="14" y="19"/>
                    <a:pt x="23" y="19"/>
                  </a:cubicBezTo>
                  <a:cubicBezTo>
                    <a:pt x="31" y="19"/>
                    <a:pt x="35" y="14"/>
                    <a:pt x="32"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246" name="i$ľîdê"/>
            <p:cNvSpPr/>
            <p:nvPr/>
          </p:nvSpPr>
          <p:spPr bwMode="auto">
            <a:xfrm>
              <a:off x="8199520" y="1734757"/>
              <a:ext cx="114178" cy="58632"/>
            </a:xfrm>
            <a:custGeom>
              <a:avLst/>
              <a:gdLst>
                <a:gd name="T0" fmla="*/ 29 w 31"/>
                <a:gd name="T1" fmla="*/ 8 h 16"/>
                <a:gd name="T2" fmla="*/ 13 w 31"/>
                <a:gd name="T3" fmla="*/ 0 h 16"/>
                <a:gd name="T4" fmla="*/ 2 w 31"/>
                <a:gd name="T5" fmla="*/ 8 h 16"/>
                <a:gd name="T6" fmla="*/ 19 w 31"/>
                <a:gd name="T7" fmla="*/ 16 h 16"/>
                <a:gd name="T8" fmla="*/ 29 w 31"/>
                <a:gd name="T9" fmla="*/ 8 h 16"/>
              </a:gdLst>
              <a:ahLst/>
              <a:cxnLst>
                <a:cxn ang="0">
                  <a:pos x="T0" y="T1"/>
                </a:cxn>
                <a:cxn ang="0">
                  <a:pos x="T2" y="T3"/>
                </a:cxn>
                <a:cxn ang="0">
                  <a:pos x="T4" y="T5"/>
                </a:cxn>
                <a:cxn ang="0">
                  <a:pos x="T6" y="T7"/>
                </a:cxn>
                <a:cxn ang="0">
                  <a:pos x="T8" y="T9"/>
                </a:cxn>
              </a:cxnLst>
              <a:rect l="0" t="0" r="r" b="b"/>
              <a:pathLst>
                <a:path w="31" h="16">
                  <a:moveTo>
                    <a:pt x="29" y="8"/>
                  </a:moveTo>
                  <a:cubicBezTo>
                    <a:pt x="27" y="3"/>
                    <a:pt x="20" y="0"/>
                    <a:pt x="13" y="0"/>
                  </a:cubicBezTo>
                  <a:cubicBezTo>
                    <a:pt x="5" y="0"/>
                    <a:pt x="0" y="3"/>
                    <a:pt x="2" y="8"/>
                  </a:cubicBezTo>
                  <a:cubicBezTo>
                    <a:pt x="4" y="12"/>
                    <a:pt x="11" y="16"/>
                    <a:pt x="19" y="16"/>
                  </a:cubicBezTo>
                  <a:cubicBezTo>
                    <a:pt x="26" y="16"/>
                    <a:pt x="31" y="12"/>
                    <a:pt x="29" y="8"/>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247" name="ïŝḷîďè"/>
            <p:cNvSpPr/>
            <p:nvPr/>
          </p:nvSpPr>
          <p:spPr bwMode="auto">
            <a:xfrm>
              <a:off x="7108657" y="1734757"/>
              <a:ext cx="106464" cy="58632"/>
            </a:xfrm>
            <a:custGeom>
              <a:avLst/>
              <a:gdLst>
                <a:gd name="T0" fmla="*/ 28 w 29"/>
                <a:gd name="T1" fmla="*/ 8 h 16"/>
                <a:gd name="T2" fmla="*/ 13 w 29"/>
                <a:gd name="T3" fmla="*/ 0 h 16"/>
                <a:gd name="T4" fmla="*/ 1 w 29"/>
                <a:gd name="T5" fmla="*/ 8 h 16"/>
                <a:gd name="T6" fmla="*/ 16 w 29"/>
                <a:gd name="T7" fmla="*/ 16 h 16"/>
                <a:gd name="T8" fmla="*/ 28 w 29"/>
                <a:gd name="T9" fmla="*/ 8 h 16"/>
              </a:gdLst>
              <a:ahLst/>
              <a:cxnLst>
                <a:cxn ang="0">
                  <a:pos x="T0" y="T1"/>
                </a:cxn>
                <a:cxn ang="0">
                  <a:pos x="T2" y="T3"/>
                </a:cxn>
                <a:cxn ang="0">
                  <a:pos x="T4" y="T5"/>
                </a:cxn>
                <a:cxn ang="0">
                  <a:pos x="T6" y="T7"/>
                </a:cxn>
                <a:cxn ang="0">
                  <a:pos x="T8" y="T9"/>
                </a:cxn>
              </a:cxnLst>
              <a:rect l="0" t="0" r="r" b="b"/>
              <a:pathLst>
                <a:path w="29" h="16">
                  <a:moveTo>
                    <a:pt x="28" y="8"/>
                  </a:moveTo>
                  <a:cubicBezTo>
                    <a:pt x="27" y="3"/>
                    <a:pt x="20" y="0"/>
                    <a:pt x="13" y="0"/>
                  </a:cubicBezTo>
                  <a:cubicBezTo>
                    <a:pt x="5" y="0"/>
                    <a:pt x="0" y="3"/>
                    <a:pt x="1" y="8"/>
                  </a:cubicBezTo>
                  <a:cubicBezTo>
                    <a:pt x="2" y="12"/>
                    <a:pt x="8" y="16"/>
                    <a:pt x="16" y="16"/>
                  </a:cubicBezTo>
                  <a:cubicBezTo>
                    <a:pt x="23" y="16"/>
                    <a:pt x="29" y="12"/>
                    <a:pt x="28" y="8"/>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248" name="îṧľiḋe"/>
            <p:cNvSpPr/>
            <p:nvPr/>
          </p:nvSpPr>
          <p:spPr bwMode="auto">
            <a:xfrm>
              <a:off x="7229007" y="1734757"/>
              <a:ext cx="106464" cy="58632"/>
            </a:xfrm>
            <a:custGeom>
              <a:avLst/>
              <a:gdLst>
                <a:gd name="T0" fmla="*/ 28 w 29"/>
                <a:gd name="T1" fmla="*/ 8 h 16"/>
                <a:gd name="T2" fmla="*/ 13 w 29"/>
                <a:gd name="T3" fmla="*/ 0 h 16"/>
                <a:gd name="T4" fmla="*/ 1 w 29"/>
                <a:gd name="T5" fmla="*/ 8 h 16"/>
                <a:gd name="T6" fmla="*/ 16 w 29"/>
                <a:gd name="T7" fmla="*/ 16 h 16"/>
                <a:gd name="T8" fmla="*/ 28 w 29"/>
                <a:gd name="T9" fmla="*/ 8 h 16"/>
              </a:gdLst>
              <a:ahLst/>
              <a:cxnLst>
                <a:cxn ang="0">
                  <a:pos x="T0" y="T1"/>
                </a:cxn>
                <a:cxn ang="0">
                  <a:pos x="T2" y="T3"/>
                </a:cxn>
                <a:cxn ang="0">
                  <a:pos x="T4" y="T5"/>
                </a:cxn>
                <a:cxn ang="0">
                  <a:pos x="T6" y="T7"/>
                </a:cxn>
                <a:cxn ang="0">
                  <a:pos x="T8" y="T9"/>
                </a:cxn>
              </a:cxnLst>
              <a:rect l="0" t="0" r="r" b="b"/>
              <a:pathLst>
                <a:path w="29" h="16">
                  <a:moveTo>
                    <a:pt x="28" y="8"/>
                  </a:moveTo>
                  <a:cubicBezTo>
                    <a:pt x="27" y="3"/>
                    <a:pt x="20" y="0"/>
                    <a:pt x="13" y="0"/>
                  </a:cubicBezTo>
                  <a:cubicBezTo>
                    <a:pt x="5" y="0"/>
                    <a:pt x="0" y="3"/>
                    <a:pt x="1" y="8"/>
                  </a:cubicBezTo>
                  <a:cubicBezTo>
                    <a:pt x="2" y="12"/>
                    <a:pt x="9" y="16"/>
                    <a:pt x="16" y="16"/>
                  </a:cubicBezTo>
                  <a:cubicBezTo>
                    <a:pt x="24" y="16"/>
                    <a:pt x="29" y="12"/>
                    <a:pt x="28" y="8"/>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249" name="íŝlîďê"/>
            <p:cNvSpPr/>
            <p:nvPr/>
          </p:nvSpPr>
          <p:spPr bwMode="auto">
            <a:xfrm>
              <a:off x="6875672" y="1804190"/>
              <a:ext cx="109550" cy="61718"/>
            </a:xfrm>
            <a:custGeom>
              <a:avLst/>
              <a:gdLst>
                <a:gd name="T0" fmla="*/ 29 w 30"/>
                <a:gd name="T1" fmla="*/ 9 h 17"/>
                <a:gd name="T2" fmla="*/ 13 w 30"/>
                <a:gd name="T3" fmla="*/ 0 h 17"/>
                <a:gd name="T4" fmla="*/ 1 w 30"/>
                <a:gd name="T5" fmla="*/ 9 h 17"/>
                <a:gd name="T6" fmla="*/ 16 w 30"/>
                <a:gd name="T7" fmla="*/ 17 h 17"/>
                <a:gd name="T8" fmla="*/ 29 w 30"/>
                <a:gd name="T9" fmla="*/ 9 h 17"/>
              </a:gdLst>
              <a:ahLst/>
              <a:cxnLst>
                <a:cxn ang="0">
                  <a:pos x="T0" y="T1"/>
                </a:cxn>
                <a:cxn ang="0">
                  <a:pos x="T2" y="T3"/>
                </a:cxn>
                <a:cxn ang="0">
                  <a:pos x="T4" y="T5"/>
                </a:cxn>
                <a:cxn ang="0">
                  <a:pos x="T6" y="T7"/>
                </a:cxn>
                <a:cxn ang="0">
                  <a:pos x="T8" y="T9"/>
                </a:cxn>
              </a:cxnLst>
              <a:rect l="0" t="0" r="r" b="b"/>
              <a:pathLst>
                <a:path w="30" h="17">
                  <a:moveTo>
                    <a:pt x="29" y="9"/>
                  </a:moveTo>
                  <a:cubicBezTo>
                    <a:pt x="28" y="4"/>
                    <a:pt x="21" y="0"/>
                    <a:pt x="13" y="0"/>
                  </a:cubicBezTo>
                  <a:cubicBezTo>
                    <a:pt x="6" y="0"/>
                    <a:pt x="0" y="4"/>
                    <a:pt x="1" y="9"/>
                  </a:cubicBezTo>
                  <a:cubicBezTo>
                    <a:pt x="2" y="13"/>
                    <a:pt x="9" y="17"/>
                    <a:pt x="16" y="17"/>
                  </a:cubicBezTo>
                  <a:cubicBezTo>
                    <a:pt x="24" y="17"/>
                    <a:pt x="30" y="13"/>
                    <a:pt x="29"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250" name="iŝ1îḑe"/>
            <p:cNvSpPr/>
            <p:nvPr/>
          </p:nvSpPr>
          <p:spPr bwMode="auto">
            <a:xfrm>
              <a:off x="6999108" y="1804190"/>
              <a:ext cx="106464" cy="61718"/>
            </a:xfrm>
            <a:custGeom>
              <a:avLst/>
              <a:gdLst>
                <a:gd name="T0" fmla="*/ 28 w 29"/>
                <a:gd name="T1" fmla="*/ 9 h 17"/>
                <a:gd name="T2" fmla="*/ 13 w 29"/>
                <a:gd name="T3" fmla="*/ 0 h 17"/>
                <a:gd name="T4" fmla="*/ 1 w 29"/>
                <a:gd name="T5" fmla="*/ 9 h 17"/>
                <a:gd name="T6" fmla="*/ 16 w 29"/>
                <a:gd name="T7" fmla="*/ 17 h 17"/>
                <a:gd name="T8" fmla="*/ 28 w 29"/>
                <a:gd name="T9" fmla="*/ 9 h 17"/>
              </a:gdLst>
              <a:ahLst/>
              <a:cxnLst>
                <a:cxn ang="0">
                  <a:pos x="T0" y="T1"/>
                </a:cxn>
                <a:cxn ang="0">
                  <a:pos x="T2" y="T3"/>
                </a:cxn>
                <a:cxn ang="0">
                  <a:pos x="T4" y="T5"/>
                </a:cxn>
                <a:cxn ang="0">
                  <a:pos x="T6" y="T7"/>
                </a:cxn>
                <a:cxn ang="0">
                  <a:pos x="T8" y="T9"/>
                </a:cxn>
              </a:cxnLst>
              <a:rect l="0" t="0" r="r" b="b"/>
              <a:pathLst>
                <a:path w="29" h="17">
                  <a:moveTo>
                    <a:pt x="28" y="9"/>
                  </a:moveTo>
                  <a:cubicBezTo>
                    <a:pt x="28" y="4"/>
                    <a:pt x="21" y="0"/>
                    <a:pt x="13" y="0"/>
                  </a:cubicBezTo>
                  <a:cubicBezTo>
                    <a:pt x="6" y="0"/>
                    <a:pt x="0" y="4"/>
                    <a:pt x="1" y="9"/>
                  </a:cubicBezTo>
                  <a:cubicBezTo>
                    <a:pt x="2" y="13"/>
                    <a:pt x="9" y="17"/>
                    <a:pt x="16" y="17"/>
                  </a:cubicBezTo>
                  <a:cubicBezTo>
                    <a:pt x="24" y="17"/>
                    <a:pt x="29" y="13"/>
                    <a:pt x="28"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251" name="î$ḻïḋè"/>
            <p:cNvSpPr/>
            <p:nvPr/>
          </p:nvSpPr>
          <p:spPr bwMode="auto">
            <a:xfrm>
              <a:off x="6889558" y="1878251"/>
              <a:ext cx="106464" cy="61718"/>
            </a:xfrm>
            <a:custGeom>
              <a:avLst/>
              <a:gdLst>
                <a:gd name="T0" fmla="*/ 28 w 29"/>
                <a:gd name="T1" fmla="*/ 9 h 17"/>
                <a:gd name="T2" fmla="*/ 13 w 29"/>
                <a:gd name="T3" fmla="*/ 0 h 17"/>
                <a:gd name="T4" fmla="*/ 1 w 29"/>
                <a:gd name="T5" fmla="*/ 9 h 17"/>
                <a:gd name="T6" fmla="*/ 16 w 29"/>
                <a:gd name="T7" fmla="*/ 17 h 17"/>
                <a:gd name="T8" fmla="*/ 28 w 29"/>
                <a:gd name="T9" fmla="*/ 9 h 17"/>
              </a:gdLst>
              <a:ahLst/>
              <a:cxnLst>
                <a:cxn ang="0">
                  <a:pos x="T0" y="T1"/>
                </a:cxn>
                <a:cxn ang="0">
                  <a:pos x="T2" y="T3"/>
                </a:cxn>
                <a:cxn ang="0">
                  <a:pos x="T4" y="T5"/>
                </a:cxn>
                <a:cxn ang="0">
                  <a:pos x="T6" y="T7"/>
                </a:cxn>
                <a:cxn ang="0">
                  <a:pos x="T8" y="T9"/>
                </a:cxn>
              </a:cxnLst>
              <a:rect l="0" t="0" r="r" b="b"/>
              <a:pathLst>
                <a:path w="29" h="17">
                  <a:moveTo>
                    <a:pt x="28" y="9"/>
                  </a:moveTo>
                  <a:cubicBezTo>
                    <a:pt x="28" y="4"/>
                    <a:pt x="21" y="0"/>
                    <a:pt x="13" y="0"/>
                  </a:cubicBezTo>
                  <a:cubicBezTo>
                    <a:pt x="5" y="0"/>
                    <a:pt x="0" y="4"/>
                    <a:pt x="1" y="9"/>
                  </a:cubicBezTo>
                  <a:cubicBezTo>
                    <a:pt x="1" y="13"/>
                    <a:pt x="8" y="17"/>
                    <a:pt x="16" y="17"/>
                  </a:cubicBezTo>
                  <a:cubicBezTo>
                    <a:pt x="24" y="17"/>
                    <a:pt x="29" y="13"/>
                    <a:pt x="28"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252" name="íŝ1îḑe"/>
            <p:cNvSpPr/>
            <p:nvPr/>
          </p:nvSpPr>
          <p:spPr bwMode="auto">
            <a:xfrm>
              <a:off x="7137973" y="1878251"/>
              <a:ext cx="109550" cy="61718"/>
            </a:xfrm>
            <a:custGeom>
              <a:avLst/>
              <a:gdLst>
                <a:gd name="T0" fmla="*/ 29 w 30"/>
                <a:gd name="T1" fmla="*/ 9 h 17"/>
                <a:gd name="T2" fmla="*/ 13 w 30"/>
                <a:gd name="T3" fmla="*/ 0 h 17"/>
                <a:gd name="T4" fmla="*/ 1 w 30"/>
                <a:gd name="T5" fmla="*/ 9 h 17"/>
                <a:gd name="T6" fmla="*/ 17 w 30"/>
                <a:gd name="T7" fmla="*/ 17 h 17"/>
                <a:gd name="T8" fmla="*/ 29 w 30"/>
                <a:gd name="T9" fmla="*/ 9 h 17"/>
              </a:gdLst>
              <a:ahLst/>
              <a:cxnLst>
                <a:cxn ang="0">
                  <a:pos x="T0" y="T1"/>
                </a:cxn>
                <a:cxn ang="0">
                  <a:pos x="T2" y="T3"/>
                </a:cxn>
                <a:cxn ang="0">
                  <a:pos x="T4" y="T5"/>
                </a:cxn>
                <a:cxn ang="0">
                  <a:pos x="T6" y="T7"/>
                </a:cxn>
                <a:cxn ang="0">
                  <a:pos x="T8" y="T9"/>
                </a:cxn>
              </a:cxnLst>
              <a:rect l="0" t="0" r="r" b="b"/>
              <a:pathLst>
                <a:path w="30" h="17">
                  <a:moveTo>
                    <a:pt x="29" y="9"/>
                  </a:moveTo>
                  <a:cubicBezTo>
                    <a:pt x="28" y="4"/>
                    <a:pt x="21" y="0"/>
                    <a:pt x="13" y="0"/>
                  </a:cubicBezTo>
                  <a:cubicBezTo>
                    <a:pt x="5" y="0"/>
                    <a:pt x="0" y="4"/>
                    <a:pt x="1" y="9"/>
                  </a:cubicBezTo>
                  <a:cubicBezTo>
                    <a:pt x="2" y="13"/>
                    <a:pt x="9" y="17"/>
                    <a:pt x="17" y="17"/>
                  </a:cubicBezTo>
                  <a:cubicBezTo>
                    <a:pt x="24" y="17"/>
                    <a:pt x="30" y="13"/>
                    <a:pt x="29"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253" name="ïślidê"/>
            <p:cNvSpPr/>
            <p:nvPr/>
          </p:nvSpPr>
          <p:spPr bwMode="auto">
            <a:xfrm>
              <a:off x="7262951" y="1878251"/>
              <a:ext cx="109550" cy="61718"/>
            </a:xfrm>
            <a:custGeom>
              <a:avLst/>
              <a:gdLst>
                <a:gd name="T0" fmla="*/ 29 w 30"/>
                <a:gd name="T1" fmla="*/ 9 h 17"/>
                <a:gd name="T2" fmla="*/ 13 w 30"/>
                <a:gd name="T3" fmla="*/ 0 h 17"/>
                <a:gd name="T4" fmla="*/ 1 w 30"/>
                <a:gd name="T5" fmla="*/ 9 h 17"/>
                <a:gd name="T6" fmla="*/ 17 w 30"/>
                <a:gd name="T7" fmla="*/ 17 h 17"/>
                <a:gd name="T8" fmla="*/ 29 w 30"/>
                <a:gd name="T9" fmla="*/ 9 h 17"/>
              </a:gdLst>
              <a:ahLst/>
              <a:cxnLst>
                <a:cxn ang="0">
                  <a:pos x="T0" y="T1"/>
                </a:cxn>
                <a:cxn ang="0">
                  <a:pos x="T2" y="T3"/>
                </a:cxn>
                <a:cxn ang="0">
                  <a:pos x="T4" y="T5"/>
                </a:cxn>
                <a:cxn ang="0">
                  <a:pos x="T6" y="T7"/>
                </a:cxn>
                <a:cxn ang="0">
                  <a:pos x="T8" y="T9"/>
                </a:cxn>
              </a:cxnLst>
              <a:rect l="0" t="0" r="r" b="b"/>
              <a:pathLst>
                <a:path w="30" h="17">
                  <a:moveTo>
                    <a:pt x="29" y="9"/>
                  </a:moveTo>
                  <a:cubicBezTo>
                    <a:pt x="28" y="4"/>
                    <a:pt x="21" y="0"/>
                    <a:pt x="13" y="0"/>
                  </a:cubicBezTo>
                  <a:cubicBezTo>
                    <a:pt x="5" y="0"/>
                    <a:pt x="0" y="4"/>
                    <a:pt x="1" y="9"/>
                  </a:cubicBezTo>
                  <a:cubicBezTo>
                    <a:pt x="2" y="13"/>
                    <a:pt x="9" y="17"/>
                    <a:pt x="17" y="17"/>
                  </a:cubicBezTo>
                  <a:cubicBezTo>
                    <a:pt x="25" y="17"/>
                    <a:pt x="30" y="13"/>
                    <a:pt x="29"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254" name="ïsḷíďé"/>
            <p:cNvSpPr/>
            <p:nvPr/>
          </p:nvSpPr>
          <p:spPr bwMode="auto">
            <a:xfrm>
              <a:off x="7386387" y="1878251"/>
              <a:ext cx="109550" cy="61718"/>
            </a:xfrm>
            <a:custGeom>
              <a:avLst/>
              <a:gdLst>
                <a:gd name="T0" fmla="*/ 29 w 30"/>
                <a:gd name="T1" fmla="*/ 9 h 17"/>
                <a:gd name="T2" fmla="*/ 13 w 30"/>
                <a:gd name="T3" fmla="*/ 0 h 17"/>
                <a:gd name="T4" fmla="*/ 1 w 30"/>
                <a:gd name="T5" fmla="*/ 9 h 17"/>
                <a:gd name="T6" fmla="*/ 17 w 30"/>
                <a:gd name="T7" fmla="*/ 17 h 17"/>
                <a:gd name="T8" fmla="*/ 29 w 30"/>
                <a:gd name="T9" fmla="*/ 9 h 17"/>
              </a:gdLst>
              <a:ahLst/>
              <a:cxnLst>
                <a:cxn ang="0">
                  <a:pos x="T0" y="T1"/>
                </a:cxn>
                <a:cxn ang="0">
                  <a:pos x="T2" y="T3"/>
                </a:cxn>
                <a:cxn ang="0">
                  <a:pos x="T4" y="T5"/>
                </a:cxn>
                <a:cxn ang="0">
                  <a:pos x="T6" y="T7"/>
                </a:cxn>
                <a:cxn ang="0">
                  <a:pos x="T8" y="T9"/>
                </a:cxn>
              </a:cxnLst>
              <a:rect l="0" t="0" r="r" b="b"/>
              <a:pathLst>
                <a:path w="30" h="17">
                  <a:moveTo>
                    <a:pt x="29" y="9"/>
                  </a:moveTo>
                  <a:cubicBezTo>
                    <a:pt x="28" y="4"/>
                    <a:pt x="21" y="0"/>
                    <a:pt x="13" y="0"/>
                  </a:cubicBezTo>
                  <a:cubicBezTo>
                    <a:pt x="5" y="0"/>
                    <a:pt x="0" y="4"/>
                    <a:pt x="1" y="9"/>
                  </a:cubicBezTo>
                  <a:cubicBezTo>
                    <a:pt x="2" y="13"/>
                    <a:pt x="9" y="17"/>
                    <a:pt x="17" y="17"/>
                  </a:cubicBezTo>
                  <a:cubicBezTo>
                    <a:pt x="25" y="17"/>
                    <a:pt x="30" y="13"/>
                    <a:pt x="29"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255" name="iṩľîḍè"/>
            <p:cNvSpPr/>
            <p:nvPr/>
          </p:nvSpPr>
          <p:spPr bwMode="auto">
            <a:xfrm>
              <a:off x="7634802" y="1878251"/>
              <a:ext cx="112636" cy="61718"/>
            </a:xfrm>
            <a:custGeom>
              <a:avLst/>
              <a:gdLst>
                <a:gd name="T0" fmla="*/ 29 w 31"/>
                <a:gd name="T1" fmla="*/ 9 h 17"/>
                <a:gd name="T2" fmla="*/ 13 w 31"/>
                <a:gd name="T3" fmla="*/ 0 h 17"/>
                <a:gd name="T4" fmla="*/ 1 w 31"/>
                <a:gd name="T5" fmla="*/ 9 h 17"/>
                <a:gd name="T6" fmla="*/ 18 w 31"/>
                <a:gd name="T7" fmla="*/ 17 h 17"/>
                <a:gd name="T8" fmla="*/ 29 w 31"/>
                <a:gd name="T9" fmla="*/ 9 h 17"/>
              </a:gdLst>
              <a:ahLst/>
              <a:cxnLst>
                <a:cxn ang="0">
                  <a:pos x="T0" y="T1"/>
                </a:cxn>
                <a:cxn ang="0">
                  <a:pos x="T2" y="T3"/>
                </a:cxn>
                <a:cxn ang="0">
                  <a:pos x="T4" y="T5"/>
                </a:cxn>
                <a:cxn ang="0">
                  <a:pos x="T6" y="T7"/>
                </a:cxn>
                <a:cxn ang="0">
                  <a:pos x="T8" y="T9"/>
                </a:cxn>
              </a:cxnLst>
              <a:rect l="0" t="0" r="r" b="b"/>
              <a:pathLst>
                <a:path w="31" h="17">
                  <a:moveTo>
                    <a:pt x="29" y="9"/>
                  </a:moveTo>
                  <a:cubicBezTo>
                    <a:pt x="28" y="4"/>
                    <a:pt x="21" y="0"/>
                    <a:pt x="13" y="0"/>
                  </a:cubicBezTo>
                  <a:cubicBezTo>
                    <a:pt x="5" y="0"/>
                    <a:pt x="0" y="4"/>
                    <a:pt x="1" y="9"/>
                  </a:cubicBezTo>
                  <a:cubicBezTo>
                    <a:pt x="3" y="13"/>
                    <a:pt x="10" y="17"/>
                    <a:pt x="18" y="17"/>
                  </a:cubicBezTo>
                  <a:cubicBezTo>
                    <a:pt x="26" y="17"/>
                    <a:pt x="31" y="13"/>
                    <a:pt x="29"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256" name="ï$lîdé"/>
            <p:cNvSpPr/>
            <p:nvPr/>
          </p:nvSpPr>
          <p:spPr bwMode="auto">
            <a:xfrm>
              <a:off x="7736637" y="1804190"/>
              <a:ext cx="109550" cy="61718"/>
            </a:xfrm>
            <a:custGeom>
              <a:avLst/>
              <a:gdLst>
                <a:gd name="T0" fmla="*/ 29 w 30"/>
                <a:gd name="T1" fmla="*/ 9 h 17"/>
                <a:gd name="T2" fmla="*/ 13 w 30"/>
                <a:gd name="T3" fmla="*/ 0 h 17"/>
                <a:gd name="T4" fmla="*/ 1 w 30"/>
                <a:gd name="T5" fmla="*/ 9 h 17"/>
                <a:gd name="T6" fmla="*/ 18 w 30"/>
                <a:gd name="T7" fmla="*/ 17 h 17"/>
                <a:gd name="T8" fmla="*/ 29 w 30"/>
                <a:gd name="T9" fmla="*/ 9 h 17"/>
              </a:gdLst>
              <a:ahLst/>
              <a:cxnLst>
                <a:cxn ang="0">
                  <a:pos x="T0" y="T1"/>
                </a:cxn>
                <a:cxn ang="0">
                  <a:pos x="T2" y="T3"/>
                </a:cxn>
                <a:cxn ang="0">
                  <a:pos x="T4" y="T5"/>
                </a:cxn>
                <a:cxn ang="0">
                  <a:pos x="T6" y="T7"/>
                </a:cxn>
                <a:cxn ang="0">
                  <a:pos x="T8" y="T9"/>
                </a:cxn>
              </a:cxnLst>
              <a:rect l="0" t="0" r="r" b="b"/>
              <a:pathLst>
                <a:path w="30" h="17">
                  <a:moveTo>
                    <a:pt x="29" y="9"/>
                  </a:moveTo>
                  <a:cubicBezTo>
                    <a:pt x="28" y="4"/>
                    <a:pt x="20" y="0"/>
                    <a:pt x="13" y="0"/>
                  </a:cubicBezTo>
                  <a:cubicBezTo>
                    <a:pt x="5" y="0"/>
                    <a:pt x="0" y="4"/>
                    <a:pt x="1" y="9"/>
                  </a:cubicBezTo>
                  <a:cubicBezTo>
                    <a:pt x="3" y="13"/>
                    <a:pt x="10" y="17"/>
                    <a:pt x="18" y="17"/>
                  </a:cubicBezTo>
                  <a:cubicBezTo>
                    <a:pt x="25" y="17"/>
                    <a:pt x="30" y="13"/>
                    <a:pt x="29"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257" name="îṧļiḓé"/>
            <p:cNvSpPr/>
            <p:nvPr/>
          </p:nvSpPr>
          <p:spPr bwMode="auto">
            <a:xfrm>
              <a:off x="7860072" y="1804190"/>
              <a:ext cx="109550" cy="61718"/>
            </a:xfrm>
            <a:custGeom>
              <a:avLst/>
              <a:gdLst>
                <a:gd name="T0" fmla="*/ 29 w 30"/>
                <a:gd name="T1" fmla="*/ 9 h 17"/>
                <a:gd name="T2" fmla="*/ 12 w 30"/>
                <a:gd name="T3" fmla="*/ 0 h 17"/>
                <a:gd name="T4" fmla="*/ 1 w 30"/>
                <a:gd name="T5" fmla="*/ 9 h 17"/>
                <a:gd name="T6" fmla="*/ 18 w 30"/>
                <a:gd name="T7" fmla="*/ 17 h 17"/>
                <a:gd name="T8" fmla="*/ 29 w 30"/>
                <a:gd name="T9" fmla="*/ 9 h 17"/>
              </a:gdLst>
              <a:ahLst/>
              <a:cxnLst>
                <a:cxn ang="0">
                  <a:pos x="T0" y="T1"/>
                </a:cxn>
                <a:cxn ang="0">
                  <a:pos x="T2" y="T3"/>
                </a:cxn>
                <a:cxn ang="0">
                  <a:pos x="T4" y="T5"/>
                </a:cxn>
                <a:cxn ang="0">
                  <a:pos x="T6" y="T7"/>
                </a:cxn>
                <a:cxn ang="0">
                  <a:pos x="T8" y="T9"/>
                </a:cxn>
              </a:cxnLst>
              <a:rect l="0" t="0" r="r" b="b"/>
              <a:pathLst>
                <a:path w="30" h="17">
                  <a:moveTo>
                    <a:pt x="29" y="9"/>
                  </a:moveTo>
                  <a:cubicBezTo>
                    <a:pt x="27" y="4"/>
                    <a:pt x="20" y="0"/>
                    <a:pt x="12" y="0"/>
                  </a:cubicBezTo>
                  <a:cubicBezTo>
                    <a:pt x="5" y="0"/>
                    <a:pt x="0" y="4"/>
                    <a:pt x="1" y="9"/>
                  </a:cubicBezTo>
                  <a:cubicBezTo>
                    <a:pt x="3" y="13"/>
                    <a:pt x="10" y="17"/>
                    <a:pt x="18" y="17"/>
                  </a:cubicBezTo>
                  <a:cubicBezTo>
                    <a:pt x="25" y="17"/>
                    <a:pt x="30" y="13"/>
                    <a:pt x="29"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258" name="ïṧ1ïḓé"/>
            <p:cNvSpPr/>
            <p:nvPr/>
          </p:nvSpPr>
          <p:spPr bwMode="auto">
            <a:xfrm>
              <a:off x="7980422" y="1804190"/>
              <a:ext cx="114178" cy="61718"/>
            </a:xfrm>
            <a:custGeom>
              <a:avLst/>
              <a:gdLst>
                <a:gd name="T0" fmla="*/ 30 w 31"/>
                <a:gd name="T1" fmla="*/ 9 h 17"/>
                <a:gd name="T2" fmla="*/ 13 w 31"/>
                <a:gd name="T3" fmla="*/ 0 h 17"/>
                <a:gd name="T4" fmla="*/ 2 w 31"/>
                <a:gd name="T5" fmla="*/ 9 h 17"/>
                <a:gd name="T6" fmla="*/ 19 w 31"/>
                <a:gd name="T7" fmla="*/ 17 h 17"/>
                <a:gd name="T8" fmla="*/ 30 w 31"/>
                <a:gd name="T9" fmla="*/ 9 h 17"/>
              </a:gdLst>
              <a:ahLst/>
              <a:cxnLst>
                <a:cxn ang="0">
                  <a:pos x="T0" y="T1"/>
                </a:cxn>
                <a:cxn ang="0">
                  <a:pos x="T2" y="T3"/>
                </a:cxn>
                <a:cxn ang="0">
                  <a:pos x="T4" y="T5"/>
                </a:cxn>
                <a:cxn ang="0">
                  <a:pos x="T6" y="T7"/>
                </a:cxn>
                <a:cxn ang="0">
                  <a:pos x="T8" y="T9"/>
                </a:cxn>
              </a:cxnLst>
              <a:rect l="0" t="0" r="r" b="b"/>
              <a:pathLst>
                <a:path w="31" h="17">
                  <a:moveTo>
                    <a:pt x="30" y="9"/>
                  </a:moveTo>
                  <a:cubicBezTo>
                    <a:pt x="28" y="4"/>
                    <a:pt x="20" y="0"/>
                    <a:pt x="13" y="0"/>
                  </a:cubicBezTo>
                  <a:cubicBezTo>
                    <a:pt x="5" y="0"/>
                    <a:pt x="0" y="4"/>
                    <a:pt x="2" y="9"/>
                  </a:cubicBezTo>
                  <a:cubicBezTo>
                    <a:pt x="4" y="13"/>
                    <a:pt x="11" y="17"/>
                    <a:pt x="19" y="17"/>
                  </a:cubicBezTo>
                  <a:cubicBezTo>
                    <a:pt x="26" y="17"/>
                    <a:pt x="31" y="13"/>
                    <a:pt x="30"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259" name="îsļiďè"/>
            <p:cNvSpPr/>
            <p:nvPr/>
          </p:nvSpPr>
          <p:spPr bwMode="auto">
            <a:xfrm>
              <a:off x="8105400" y="1804190"/>
              <a:ext cx="112636" cy="61718"/>
            </a:xfrm>
            <a:custGeom>
              <a:avLst/>
              <a:gdLst>
                <a:gd name="T0" fmla="*/ 29 w 31"/>
                <a:gd name="T1" fmla="*/ 9 h 17"/>
                <a:gd name="T2" fmla="*/ 13 w 31"/>
                <a:gd name="T3" fmla="*/ 0 h 17"/>
                <a:gd name="T4" fmla="*/ 2 w 31"/>
                <a:gd name="T5" fmla="*/ 9 h 17"/>
                <a:gd name="T6" fmla="*/ 19 w 31"/>
                <a:gd name="T7" fmla="*/ 17 h 17"/>
                <a:gd name="T8" fmla="*/ 29 w 31"/>
                <a:gd name="T9" fmla="*/ 9 h 17"/>
              </a:gdLst>
              <a:ahLst/>
              <a:cxnLst>
                <a:cxn ang="0">
                  <a:pos x="T0" y="T1"/>
                </a:cxn>
                <a:cxn ang="0">
                  <a:pos x="T2" y="T3"/>
                </a:cxn>
                <a:cxn ang="0">
                  <a:pos x="T4" y="T5"/>
                </a:cxn>
                <a:cxn ang="0">
                  <a:pos x="T6" y="T7"/>
                </a:cxn>
                <a:cxn ang="0">
                  <a:pos x="T8" y="T9"/>
                </a:cxn>
              </a:cxnLst>
              <a:rect l="0" t="0" r="r" b="b"/>
              <a:pathLst>
                <a:path w="31" h="17">
                  <a:moveTo>
                    <a:pt x="29" y="9"/>
                  </a:moveTo>
                  <a:cubicBezTo>
                    <a:pt x="28" y="4"/>
                    <a:pt x="20" y="0"/>
                    <a:pt x="13" y="0"/>
                  </a:cubicBezTo>
                  <a:cubicBezTo>
                    <a:pt x="5" y="0"/>
                    <a:pt x="0" y="4"/>
                    <a:pt x="2" y="9"/>
                  </a:cubicBezTo>
                  <a:cubicBezTo>
                    <a:pt x="3" y="13"/>
                    <a:pt x="11" y="17"/>
                    <a:pt x="19" y="17"/>
                  </a:cubicBezTo>
                  <a:cubicBezTo>
                    <a:pt x="26" y="17"/>
                    <a:pt x="31" y="13"/>
                    <a:pt x="29"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260" name="íślíďê"/>
            <p:cNvSpPr/>
            <p:nvPr/>
          </p:nvSpPr>
          <p:spPr bwMode="auto">
            <a:xfrm>
              <a:off x="8228836" y="1804190"/>
              <a:ext cx="114178" cy="61718"/>
            </a:xfrm>
            <a:custGeom>
              <a:avLst/>
              <a:gdLst>
                <a:gd name="T0" fmla="*/ 29 w 31"/>
                <a:gd name="T1" fmla="*/ 9 h 17"/>
                <a:gd name="T2" fmla="*/ 12 w 31"/>
                <a:gd name="T3" fmla="*/ 0 h 17"/>
                <a:gd name="T4" fmla="*/ 2 w 31"/>
                <a:gd name="T5" fmla="*/ 9 h 17"/>
                <a:gd name="T6" fmla="*/ 18 w 31"/>
                <a:gd name="T7" fmla="*/ 17 h 17"/>
                <a:gd name="T8" fmla="*/ 29 w 31"/>
                <a:gd name="T9" fmla="*/ 9 h 17"/>
              </a:gdLst>
              <a:ahLst/>
              <a:cxnLst>
                <a:cxn ang="0">
                  <a:pos x="T0" y="T1"/>
                </a:cxn>
                <a:cxn ang="0">
                  <a:pos x="T2" y="T3"/>
                </a:cxn>
                <a:cxn ang="0">
                  <a:pos x="T4" y="T5"/>
                </a:cxn>
                <a:cxn ang="0">
                  <a:pos x="T6" y="T7"/>
                </a:cxn>
                <a:cxn ang="0">
                  <a:pos x="T8" y="T9"/>
                </a:cxn>
              </a:cxnLst>
              <a:rect l="0" t="0" r="r" b="b"/>
              <a:pathLst>
                <a:path w="31" h="17">
                  <a:moveTo>
                    <a:pt x="29" y="9"/>
                  </a:moveTo>
                  <a:cubicBezTo>
                    <a:pt x="27" y="4"/>
                    <a:pt x="20" y="0"/>
                    <a:pt x="12" y="0"/>
                  </a:cubicBezTo>
                  <a:cubicBezTo>
                    <a:pt x="5" y="0"/>
                    <a:pt x="0" y="4"/>
                    <a:pt x="2" y="9"/>
                  </a:cubicBezTo>
                  <a:cubicBezTo>
                    <a:pt x="3" y="13"/>
                    <a:pt x="11" y="17"/>
                    <a:pt x="18" y="17"/>
                  </a:cubicBezTo>
                  <a:cubicBezTo>
                    <a:pt x="26" y="17"/>
                    <a:pt x="31" y="13"/>
                    <a:pt x="29"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261" name="ïṧlïḑè"/>
            <p:cNvSpPr/>
            <p:nvPr/>
          </p:nvSpPr>
          <p:spPr bwMode="auto">
            <a:xfrm>
              <a:off x="8349186" y="1804190"/>
              <a:ext cx="117264" cy="61718"/>
            </a:xfrm>
            <a:custGeom>
              <a:avLst/>
              <a:gdLst>
                <a:gd name="T0" fmla="*/ 30 w 32"/>
                <a:gd name="T1" fmla="*/ 9 h 17"/>
                <a:gd name="T2" fmla="*/ 13 w 32"/>
                <a:gd name="T3" fmla="*/ 0 h 17"/>
                <a:gd name="T4" fmla="*/ 2 w 32"/>
                <a:gd name="T5" fmla="*/ 9 h 17"/>
                <a:gd name="T6" fmla="*/ 19 w 32"/>
                <a:gd name="T7" fmla="*/ 17 h 17"/>
                <a:gd name="T8" fmla="*/ 30 w 32"/>
                <a:gd name="T9" fmla="*/ 9 h 17"/>
              </a:gdLst>
              <a:ahLst/>
              <a:cxnLst>
                <a:cxn ang="0">
                  <a:pos x="T0" y="T1"/>
                </a:cxn>
                <a:cxn ang="0">
                  <a:pos x="T2" y="T3"/>
                </a:cxn>
                <a:cxn ang="0">
                  <a:pos x="T4" y="T5"/>
                </a:cxn>
                <a:cxn ang="0">
                  <a:pos x="T6" y="T7"/>
                </a:cxn>
                <a:cxn ang="0">
                  <a:pos x="T8" y="T9"/>
                </a:cxn>
              </a:cxnLst>
              <a:rect l="0" t="0" r="r" b="b"/>
              <a:pathLst>
                <a:path w="32" h="17">
                  <a:moveTo>
                    <a:pt x="30" y="9"/>
                  </a:moveTo>
                  <a:cubicBezTo>
                    <a:pt x="28" y="4"/>
                    <a:pt x="20" y="0"/>
                    <a:pt x="13" y="0"/>
                  </a:cubicBezTo>
                  <a:cubicBezTo>
                    <a:pt x="5" y="0"/>
                    <a:pt x="0" y="4"/>
                    <a:pt x="2" y="9"/>
                  </a:cubicBezTo>
                  <a:cubicBezTo>
                    <a:pt x="4" y="13"/>
                    <a:pt x="12" y="17"/>
                    <a:pt x="19" y="17"/>
                  </a:cubicBezTo>
                  <a:cubicBezTo>
                    <a:pt x="27" y="17"/>
                    <a:pt x="32" y="13"/>
                    <a:pt x="30"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262" name="iślîḑè"/>
            <p:cNvSpPr/>
            <p:nvPr/>
          </p:nvSpPr>
          <p:spPr bwMode="auto">
            <a:xfrm>
              <a:off x="8474165" y="1804190"/>
              <a:ext cx="115721" cy="61718"/>
            </a:xfrm>
            <a:custGeom>
              <a:avLst/>
              <a:gdLst>
                <a:gd name="T0" fmla="*/ 30 w 32"/>
                <a:gd name="T1" fmla="*/ 9 h 17"/>
                <a:gd name="T2" fmla="*/ 12 w 32"/>
                <a:gd name="T3" fmla="*/ 0 h 17"/>
                <a:gd name="T4" fmla="*/ 2 w 32"/>
                <a:gd name="T5" fmla="*/ 9 h 17"/>
                <a:gd name="T6" fmla="*/ 19 w 32"/>
                <a:gd name="T7" fmla="*/ 17 h 17"/>
                <a:gd name="T8" fmla="*/ 30 w 32"/>
                <a:gd name="T9" fmla="*/ 9 h 17"/>
              </a:gdLst>
              <a:ahLst/>
              <a:cxnLst>
                <a:cxn ang="0">
                  <a:pos x="T0" y="T1"/>
                </a:cxn>
                <a:cxn ang="0">
                  <a:pos x="T2" y="T3"/>
                </a:cxn>
                <a:cxn ang="0">
                  <a:pos x="T4" y="T5"/>
                </a:cxn>
                <a:cxn ang="0">
                  <a:pos x="T6" y="T7"/>
                </a:cxn>
                <a:cxn ang="0">
                  <a:pos x="T8" y="T9"/>
                </a:cxn>
              </a:cxnLst>
              <a:rect l="0" t="0" r="r" b="b"/>
              <a:pathLst>
                <a:path w="32" h="17">
                  <a:moveTo>
                    <a:pt x="30" y="9"/>
                  </a:moveTo>
                  <a:cubicBezTo>
                    <a:pt x="28" y="4"/>
                    <a:pt x="20" y="0"/>
                    <a:pt x="12" y="0"/>
                  </a:cubicBezTo>
                  <a:cubicBezTo>
                    <a:pt x="5" y="0"/>
                    <a:pt x="0" y="4"/>
                    <a:pt x="2" y="9"/>
                  </a:cubicBezTo>
                  <a:cubicBezTo>
                    <a:pt x="4" y="13"/>
                    <a:pt x="12" y="17"/>
                    <a:pt x="19" y="17"/>
                  </a:cubicBezTo>
                  <a:cubicBezTo>
                    <a:pt x="27" y="17"/>
                    <a:pt x="32" y="13"/>
                    <a:pt x="30"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263" name="íṣliḋe"/>
            <p:cNvSpPr/>
            <p:nvPr/>
          </p:nvSpPr>
          <p:spPr bwMode="auto">
            <a:xfrm>
              <a:off x="9290383" y="1953855"/>
              <a:ext cx="120350" cy="63261"/>
            </a:xfrm>
            <a:custGeom>
              <a:avLst/>
              <a:gdLst>
                <a:gd name="T0" fmla="*/ 31 w 33"/>
                <a:gd name="T1" fmla="*/ 8 h 17"/>
                <a:gd name="T2" fmla="*/ 12 w 33"/>
                <a:gd name="T3" fmla="*/ 0 h 17"/>
                <a:gd name="T4" fmla="*/ 3 w 33"/>
                <a:gd name="T5" fmla="*/ 8 h 17"/>
                <a:gd name="T6" fmla="*/ 21 w 33"/>
                <a:gd name="T7" fmla="*/ 17 h 17"/>
                <a:gd name="T8" fmla="*/ 31 w 33"/>
                <a:gd name="T9" fmla="*/ 8 h 17"/>
              </a:gdLst>
              <a:ahLst/>
              <a:cxnLst>
                <a:cxn ang="0">
                  <a:pos x="T0" y="T1"/>
                </a:cxn>
                <a:cxn ang="0">
                  <a:pos x="T2" y="T3"/>
                </a:cxn>
                <a:cxn ang="0">
                  <a:pos x="T4" y="T5"/>
                </a:cxn>
                <a:cxn ang="0">
                  <a:pos x="T6" y="T7"/>
                </a:cxn>
                <a:cxn ang="0">
                  <a:pos x="T8" y="T9"/>
                </a:cxn>
              </a:cxnLst>
              <a:rect l="0" t="0" r="r" b="b"/>
              <a:pathLst>
                <a:path w="33" h="17">
                  <a:moveTo>
                    <a:pt x="31" y="8"/>
                  </a:moveTo>
                  <a:cubicBezTo>
                    <a:pt x="28" y="4"/>
                    <a:pt x="20" y="0"/>
                    <a:pt x="12" y="0"/>
                  </a:cubicBezTo>
                  <a:cubicBezTo>
                    <a:pt x="4" y="0"/>
                    <a:pt x="0" y="4"/>
                    <a:pt x="3" y="8"/>
                  </a:cubicBezTo>
                  <a:cubicBezTo>
                    <a:pt x="5" y="13"/>
                    <a:pt x="14" y="17"/>
                    <a:pt x="21" y="17"/>
                  </a:cubicBezTo>
                  <a:cubicBezTo>
                    <a:pt x="29" y="17"/>
                    <a:pt x="33" y="13"/>
                    <a:pt x="31" y="8"/>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264" name="íSḷïďè"/>
            <p:cNvSpPr/>
            <p:nvPr/>
          </p:nvSpPr>
          <p:spPr bwMode="auto">
            <a:xfrm>
              <a:off x="9415362" y="1953855"/>
              <a:ext cx="123436" cy="63261"/>
            </a:xfrm>
            <a:custGeom>
              <a:avLst/>
              <a:gdLst>
                <a:gd name="T0" fmla="*/ 31 w 34"/>
                <a:gd name="T1" fmla="*/ 8 h 17"/>
                <a:gd name="T2" fmla="*/ 12 w 34"/>
                <a:gd name="T3" fmla="*/ 0 h 17"/>
                <a:gd name="T4" fmla="*/ 3 w 34"/>
                <a:gd name="T5" fmla="*/ 8 h 17"/>
                <a:gd name="T6" fmla="*/ 22 w 34"/>
                <a:gd name="T7" fmla="*/ 17 h 17"/>
                <a:gd name="T8" fmla="*/ 31 w 34"/>
                <a:gd name="T9" fmla="*/ 8 h 17"/>
              </a:gdLst>
              <a:ahLst/>
              <a:cxnLst>
                <a:cxn ang="0">
                  <a:pos x="T0" y="T1"/>
                </a:cxn>
                <a:cxn ang="0">
                  <a:pos x="T2" y="T3"/>
                </a:cxn>
                <a:cxn ang="0">
                  <a:pos x="T4" y="T5"/>
                </a:cxn>
                <a:cxn ang="0">
                  <a:pos x="T6" y="T7"/>
                </a:cxn>
                <a:cxn ang="0">
                  <a:pos x="T8" y="T9"/>
                </a:cxn>
              </a:cxnLst>
              <a:rect l="0" t="0" r="r" b="b"/>
              <a:pathLst>
                <a:path w="34" h="17">
                  <a:moveTo>
                    <a:pt x="31" y="8"/>
                  </a:moveTo>
                  <a:cubicBezTo>
                    <a:pt x="29" y="4"/>
                    <a:pt x="20" y="0"/>
                    <a:pt x="12" y="0"/>
                  </a:cubicBezTo>
                  <a:cubicBezTo>
                    <a:pt x="5" y="0"/>
                    <a:pt x="0" y="4"/>
                    <a:pt x="3" y="8"/>
                  </a:cubicBezTo>
                  <a:cubicBezTo>
                    <a:pt x="6" y="13"/>
                    <a:pt x="14" y="17"/>
                    <a:pt x="22" y="17"/>
                  </a:cubicBezTo>
                  <a:cubicBezTo>
                    <a:pt x="30" y="17"/>
                    <a:pt x="34" y="13"/>
                    <a:pt x="31" y="8"/>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265" name="ïšľïḋê"/>
            <p:cNvSpPr/>
            <p:nvPr/>
          </p:nvSpPr>
          <p:spPr bwMode="auto">
            <a:xfrm>
              <a:off x="9543426" y="1953855"/>
              <a:ext cx="123436" cy="63261"/>
            </a:xfrm>
            <a:custGeom>
              <a:avLst/>
              <a:gdLst>
                <a:gd name="T0" fmla="*/ 31 w 34"/>
                <a:gd name="T1" fmla="*/ 8 h 17"/>
                <a:gd name="T2" fmla="*/ 12 w 34"/>
                <a:gd name="T3" fmla="*/ 0 h 17"/>
                <a:gd name="T4" fmla="*/ 3 w 34"/>
                <a:gd name="T5" fmla="*/ 8 h 17"/>
                <a:gd name="T6" fmla="*/ 22 w 34"/>
                <a:gd name="T7" fmla="*/ 17 h 17"/>
                <a:gd name="T8" fmla="*/ 31 w 34"/>
                <a:gd name="T9" fmla="*/ 8 h 17"/>
              </a:gdLst>
              <a:ahLst/>
              <a:cxnLst>
                <a:cxn ang="0">
                  <a:pos x="T0" y="T1"/>
                </a:cxn>
                <a:cxn ang="0">
                  <a:pos x="T2" y="T3"/>
                </a:cxn>
                <a:cxn ang="0">
                  <a:pos x="T4" y="T5"/>
                </a:cxn>
                <a:cxn ang="0">
                  <a:pos x="T6" y="T7"/>
                </a:cxn>
                <a:cxn ang="0">
                  <a:pos x="T8" y="T9"/>
                </a:cxn>
              </a:cxnLst>
              <a:rect l="0" t="0" r="r" b="b"/>
              <a:pathLst>
                <a:path w="34" h="17">
                  <a:moveTo>
                    <a:pt x="31" y="8"/>
                  </a:moveTo>
                  <a:cubicBezTo>
                    <a:pt x="28" y="4"/>
                    <a:pt x="20" y="0"/>
                    <a:pt x="12" y="0"/>
                  </a:cubicBezTo>
                  <a:cubicBezTo>
                    <a:pt x="4" y="0"/>
                    <a:pt x="0" y="4"/>
                    <a:pt x="3" y="8"/>
                  </a:cubicBezTo>
                  <a:cubicBezTo>
                    <a:pt x="5" y="13"/>
                    <a:pt x="14" y="17"/>
                    <a:pt x="22" y="17"/>
                  </a:cubicBezTo>
                  <a:cubicBezTo>
                    <a:pt x="30" y="17"/>
                    <a:pt x="34" y="13"/>
                    <a:pt x="31" y="8"/>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266" name="îsḻïḋe"/>
            <p:cNvSpPr/>
            <p:nvPr/>
          </p:nvSpPr>
          <p:spPr bwMode="auto">
            <a:xfrm>
              <a:off x="9666862" y="1953855"/>
              <a:ext cx="123436" cy="63261"/>
            </a:xfrm>
            <a:custGeom>
              <a:avLst/>
              <a:gdLst>
                <a:gd name="T0" fmla="*/ 31 w 34"/>
                <a:gd name="T1" fmla="*/ 8 h 17"/>
                <a:gd name="T2" fmla="*/ 12 w 34"/>
                <a:gd name="T3" fmla="*/ 0 h 17"/>
                <a:gd name="T4" fmla="*/ 3 w 34"/>
                <a:gd name="T5" fmla="*/ 8 h 17"/>
                <a:gd name="T6" fmla="*/ 23 w 34"/>
                <a:gd name="T7" fmla="*/ 17 h 17"/>
                <a:gd name="T8" fmla="*/ 31 w 34"/>
                <a:gd name="T9" fmla="*/ 8 h 17"/>
              </a:gdLst>
              <a:ahLst/>
              <a:cxnLst>
                <a:cxn ang="0">
                  <a:pos x="T0" y="T1"/>
                </a:cxn>
                <a:cxn ang="0">
                  <a:pos x="T2" y="T3"/>
                </a:cxn>
                <a:cxn ang="0">
                  <a:pos x="T4" y="T5"/>
                </a:cxn>
                <a:cxn ang="0">
                  <a:pos x="T6" y="T7"/>
                </a:cxn>
                <a:cxn ang="0">
                  <a:pos x="T8" y="T9"/>
                </a:cxn>
              </a:cxnLst>
              <a:rect l="0" t="0" r="r" b="b"/>
              <a:pathLst>
                <a:path w="34" h="17">
                  <a:moveTo>
                    <a:pt x="31" y="8"/>
                  </a:moveTo>
                  <a:cubicBezTo>
                    <a:pt x="29" y="4"/>
                    <a:pt x="20" y="0"/>
                    <a:pt x="12" y="0"/>
                  </a:cubicBezTo>
                  <a:cubicBezTo>
                    <a:pt x="4" y="0"/>
                    <a:pt x="0" y="4"/>
                    <a:pt x="3" y="8"/>
                  </a:cubicBezTo>
                  <a:cubicBezTo>
                    <a:pt x="6" y="13"/>
                    <a:pt x="15" y="17"/>
                    <a:pt x="23" y="17"/>
                  </a:cubicBezTo>
                  <a:cubicBezTo>
                    <a:pt x="30" y="17"/>
                    <a:pt x="34" y="13"/>
                    <a:pt x="31" y="8"/>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267" name="íslîďè"/>
            <p:cNvSpPr/>
            <p:nvPr/>
          </p:nvSpPr>
          <p:spPr bwMode="auto">
            <a:xfrm>
              <a:off x="9794927" y="1953855"/>
              <a:ext cx="123436" cy="63261"/>
            </a:xfrm>
            <a:custGeom>
              <a:avLst/>
              <a:gdLst>
                <a:gd name="T0" fmla="*/ 31 w 34"/>
                <a:gd name="T1" fmla="*/ 8 h 17"/>
                <a:gd name="T2" fmla="*/ 12 w 34"/>
                <a:gd name="T3" fmla="*/ 0 h 17"/>
                <a:gd name="T4" fmla="*/ 3 w 34"/>
                <a:gd name="T5" fmla="*/ 8 h 17"/>
                <a:gd name="T6" fmla="*/ 22 w 34"/>
                <a:gd name="T7" fmla="*/ 17 h 17"/>
                <a:gd name="T8" fmla="*/ 31 w 34"/>
                <a:gd name="T9" fmla="*/ 8 h 17"/>
              </a:gdLst>
              <a:ahLst/>
              <a:cxnLst>
                <a:cxn ang="0">
                  <a:pos x="T0" y="T1"/>
                </a:cxn>
                <a:cxn ang="0">
                  <a:pos x="T2" y="T3"/>
                </a:cxn>
                <a:cxn ang="0">
                  <a:pos x="T4" y="T5"/>
                </a:cxn>
                <a:cxn ang="0">
                  <a:pos x="T6" y="T7"/>
                </a:cxn>
                <a:cxn ang="0">
                  <a:pos x="T8" y="T9"/>
                </a:cxn>
              </a:cxnLst>
              <a:rect l="0" t="0" r="r" b="b"/>
              <a:pathLst>
                <a:path w="34" h="17">
                  <a:moveTo>
                    <a:pt x="31" y="8"/>
                  </a:moveTo>
                  <a:cubicBezTo>
                    <a:pt x="28" y="4"/>
                    <a:pt x="19" y="0"/>
                    <a:pt x="12" y="0"/>
                  </a:cubicBezTo>
                  <a:cubicBezTo>
                    <a:pt x="4" y="0"/>
                    <a:pt x="0" y="4"/>
                    <a:pt x="3" y="8"/>
                  </a:cubicBezTo>
                  <a:cubicBezTo>
                    <a:pt x="6" y="13"/>
                    <a:pt x="14" y="17"/>
                    <a:pt x="22" y="17"/>
                  </a:cubicBezTo>
                  <a:cubicBezTo>
                    <a:pt x="30" y="17"/>
                    <a:pt x="34" y="13"/>
                    <a:pt x="31" y="8"/>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268" name="íSļíḑe"/>
            <p:cNvSpPr/>
            <p:nvPr/>
          </p:nvSpPr>
          <p:spPr bwMode="auto">
            <a:xfrm>
              <a:off x="9918363" y="1953855"/>
              <a:ext cx="128065" cy="63261"/>
            </a:xfrm>
            <a:custGeom>
              <a:avLst/>
              <a:gdLst>
                <a:gd name="T0" fmla="*/ 32 w 35"/>
                <a:gd name="T1" fmla="*/ 8 h 17"/>
                <a:gd name="T2" fmla="*/ 12 w 35"/>
                <a:gd name="T3" fmla="*/ 0 h 17"/>
                <a:gd name="T4" fmla="*/ 3 w 35"/>
                <a:gd name="T5" fmla="*/ 8 h 17"/>
                <a:gd name="T6" fmla="*/ 23 w 35"/>
                <a:gd name="T7" fmla="*/ 17 h 17"/>
                <a:gd name="T8" fmla="*/ 32 w 35"/>
                <a:gd name="T9" fmla="*/ 8 h 17"/>
              </a:gdLst>
              <a:ahLst/>
              <a:cxnLst>
                <a:cxn ang="0">
                  <a:pos x="T0" y="T1"/>
                </a:cxn>
                <a:cxn ang="0">
                  <a:pos x="T2" y="T3"/>
                </a:cxn>
                <a:cxn ang="0">
                  <a:pos x="T4" y="T5"/>
                </a:cxn>
                <a:cxn ang="0">
                  <a:pos x="T6" y="T7"/>
                </a:cxn>
                <a:cxn ang="0">
                  <a:pos x="T8" y="T9"/>
                </a:cxn>
              </a:cxnLst>
              <a:rect l="0" t="0" r="r" b="b"/>
              <a:pathLst>
                <a:path w="35" h="17">
                  <a:moveTo>
                    <a:pt x="32" y="8"/>
                  </a:moveTo>
                  <a:cubicBezTo>
                    <a:pt x="28" y="4"/>
                    <a:pt x="20" y="0"/>
                    <a:pt x="12" y="0"/>
                  </a:cubicBezTo>
                  <a:cubicBezTo>
                    <a:pt x="4" y="0"/>
                    <a:pt x="0" y="4"/>
                    <a:pt x="3" y="8"/>
                  </a:cubicBezTo>
                  <a:cubicBezTo>
                    <a:pt x="6" y="13"/>
                    <a:pt x="15" y="17"/>
                    <a:pt x="23" y="17"/>
                  </a:cubicBezTo>
                  <a:cubicBezTo>
                    <a:pt x="31" y="17"/>
                    <a:pt x="35" y="13"/>
                    <a:pt x="32" y="8"/>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269" name="i$ḻiďê"/>
            <p:cNvSpPr/>
            <p:nvPr/>
          </p:nvSpPr>
          <p:spPr bwMode="auto">
            <a:xfrm>
              <a:off x="10046427" y="1953855"/>
              <a:ext cx="123436" cy="63261"/>
            </a:xfrm>
            <a:custGeom>
              <a:avLst/>
              <a:gdLst>
                <a:gd name="T0" fmla="*/ 31 w 34"/>
                <a:gd name="T1" fmla="*/ 8 h 17"/>
                <a:gd name="T2" fmla="*/ 11 w 34"/>
                <a:gd name="T3" fmla="*/ 0 h 17"/>
                <a:gd name="T4" fmla="*/ 3 w 34"/>
                <a:gd name="T5" fmla="*/ 8 h 17"/>
                <a:gd name="T6" fmla="*/ 23 w 34"/>
                <a:gd name="T7" fmla="*/ 17 h 17"/>
                <a:gd name="T8" fmla="*/ 31 w 34"/>
                <a:gd name="T9" fmla="*/ 8 h 17"/>
              </a:gdLst>
              <a:ahLst/>
              <a:cxnLst>
                <a:cxn ang="0">
                  <a:pos x="T0" y="T1"/>
                </a:cxn>
                <a:cxn ang="0">
                  <a:pos x="T2" y="T3"/>
                </a:cxn>
                <a:cxn ang="0">
                  <a:pos x="T4" y="T5"/>
                </a:cxn>
                <a:cxn ang="0">
                  <a:pos x="T6" y="T7"/>
                </a:cxn>
                <a:cxn ang="0">
                  <a:pos x="T8" y="T9"/>
                </a:cxn>
              </a:cxnLst>
              <a:rect l="0" t="0" r="r" b="b"/>
              <a:pathLst>
                <a:path w="34" h="17">
                  <a:moveTo>
                    <a:pt x="31" y="8"/>
                  </a:moveTo>
                  <a:cubicBezTo>
                    <a:pt x="28" y="4"/>
                    <a:pt x="19" y="0"/>
                    <a:pt x="11" y="0"/>
                  </a:cubicBezTo>
                  <a:cubicBezTo>
                    <a:pt x="4" y="0"/>
                    <a:pt x="0" y="4"/>
                    <a:pt x="3" y="8"/>
                  </a:cubicBezTo>
                  <a:cubicBezTo>
                    <a:pt x="6" y="13"/>
                    <a:pt x="15" y="17"/>
                    <a:pt x="23" y="17"/>
                  </a:cubicBezTo>
                  <a:cubicBezTo>
                    <a:pt x="31" y="17"/>
                    <a:pt x="34" y="13"/>
                    <a:pt x="31" y="8"/>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270" name="isḷïdé"/>
            <p:cNvSpPr/>
            <p:nvPr/>
          </p:nvSpPr>
          <p:spPr bwMode="auto">
            <a:xfrm>
              <a:off x="10169863" y="1953855"/>
              <a:ext cx="128065" cy="63261"/>
            </a:xfrm>
            <a:custGeom>
              <a:avLst/>
              <a:gdLst>
                <a:gd name="T0" fmla="*/ 32 w 35"/>
                <a:gd name="T1" fmla="*/ 8 h 17"/>
                <a:gd name="T2" fmla="*/ 12 w 35"/>
                <a:gd name="T3" fmla="*/ 0 h 17"/>
                <a:gd name="T4" fmla="*/ 3 w 35"/>
                <a:gd name="T5" fmla="*/ 8 h 17"/>
                <a:gd name="T6" fmla="*/ 23 w 35"/>
                <a:gd name="T7" fmla="*/ 17 h 17"/>
                <a:gd name="T8" fmla="*/ 32 w 35"/>
                <a:gd name="T9" fmla="*/ 8 h 17"/>
              </a:gdLst>
              <a:ahLst/>
              <a:cxnLst>
                <a:cxn ang="0">
                  <a:pos x="T0" y="T1"/>
                </a:cxn>
                <a:cxn ang="0">
                  <a:pos x="T2" y="T3"/>
                </a:cxn>
                <a:cxn ang="0">
                  <a:pos x="T4" y="T5"/>
                </a:cxn>
                <a:cxn ang="0">
                  <a:pos x="T6" y="T7"/>
                </a:cxn>
                <a:cxn ang="0">
                  <a:pos x="T8" y="T9"/>
                </a:cxn>
              </a:cxnLst>
              <a:rect l="0" t="0" r="r" b="b"/>
              <a:pathLst>
                <a:path w="35" h="17">
                  <a:moveTo>
                    <a:pt x="32" y="8"/>
                  </a:moveTo>
                  <a:cubicBezTo>
                    <a:pt x="28" y="4"/>
                    <a:pt x="19" y="0"/>
                    <a:pt x="12" y="0"/>
                  </a:cubicBezTo>
                  <a:cubicBezTo>
                    <a:pt x="4" y="0"/>
                    <a:pt x="0" y="4"/>
                    <a:pt x="3" y="8"/>
                  </a:cubicBezTo>
                  <a:cubicBezTo>
                    <a:pt x="7" y="13"/>
                    <a:pt x="16" y="17"/>
                    <a:pt x="23" y="17"/>
                  </a:cubicBezTo>
                  <a:cubicBezTo>
                    <a:pt x="31" y="17"/>
                    <a:pt x="35" y="13"/>
                    <a:pt x="32" y="8"/>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271" name="iś1íďè"/>
            <p:cNvSpPr/>
            <p:nvPr/>
          </p:nvSpPr>
          <p:spPr bwMode="auto">
            <a:xfrm>
              <a:off x="10297928" y="1953855"/>
              <a:ext cx="128065" cy="63261"/>
            </a:xfrm>
            <a:custGeom>
              <a:avLst/>
              <a:gdLst>
                <a:gd name="T0" fmla="*/ 31 w 35"/>
                <a:gd name="T1" fmla="*/ 8 h 17"/>
                <a:gd name="T2" fmla="*/ 11 w 35"/>
                <a:gd name="T3" fmla="*/ 0 h 17"/>
                <a:gd name="T4" fmla="*/ 3 w 35"/>
                <a:gd name="T5" fmla="*/ 8 h 17"/>
                <a:gd name="T6" fmla="*/ 23 w 35"/>
                <a:gd name="T7" fmla="*/ 17 h 17"/>
                <a:gd name="T8" fmla="*/ 31 w 35"/>
                <a:gd name="T9" fmla="*/ 8 h 17"/>
              </a:gdLst>
              <a:ahLst/>
              <a:cxnLst>
                <a:cxn ang="0">
                  <a:pos x="T0" y="T1"/>
                </a:cxn>
                <a:cxn ang="0">
                  <a:pos x="T2" y="T3"/>
                </a:cxn>
                <a:cxn ang="0">
                  <a:pos x="T4" y="T5"/>
                </a:cxn>
                <a:cxn ang="0">
                  <a:pos x="T6" y="T7"/>
                </a:cxn>
                <a:cxn ang="0">
                  <a:pos x="T8" y="T9"/>
                </a:cxn>
              </a:cxnLst>
              <a:rect l="0" t="0" r="r" b="b"/>
              <a:pathLst>
                <a:path w="35" h="17">
                  <a:moveTo>
                    <a:pt x="31" y="8"/>
                  </a:moveTo>
                  <a:cubicBezTo>
                    <a:pt x="28" y="4"/>
                    <a:pt x="19" y="0"/>
                    <a:pt x="11" y="0"/>
                  </a:cubicBezTo>
                  <a:cubicBezTo>
                    <a:pt x="3" y="0"/>
                    <a:pt x="0" y="4"/>
                    <a:pt x="3" y="8"/>
                  </a:cubicBezTo>
                  <a:cubicBezTo>
                    <a:pt x="6" y="13"/>
                    <a:pt x="15" y="17"/>
                    <a:pt x="23" y="17"/>
                  </a:cubicBezTo>
                  <a:cubicBezTo>
                    <a:pt x="31" y="17"/>
                    <a:pt x="35" y="13"/>
                    <a:pt x="31" y="8"/>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272" name="íṣľíḓe"/>
            <p:cNvSpPr/>
            <p:nvPr/>
          </p:nvSpPr>
          <p:spPr bwMode="auto">
            <a:xfrm>
              <a:off x="9330500" y="2031003"/>
              <a:ext cx="124979" cy="61718"/>
            </a:xfrm>
            <a:custGeom>
              <a:avLst/>
              <a:gdLst>
                <a:gd name="T0" fmla="*/ 31 w 34"/>
                <a:gd name="T1" fmla="*/ 9 h 17"/>
                <a:gd name="T2" fmla="*/ 12 w 34"/>
                <a:gd name="T3" fmla="*/ 0 h 17"/>
                <a:gd name="T4" fmla="*/ 3 w 34"/>
                <a:gd name="T5" fmla="*/ 9 h 17"/>
                <a:gd name="T6" fmla="*/ 22 w 34"/>
                <a:gd name="T7" fmla="*/ 17 h 17"/>
                <a:gd name="T8" fmla="*/ 31 w 34"/>
                <a:gd name="T9" fmla="*/ 9 h 17"/>
              </a:gdLst>
              <a:ahLst/>
              <a:cxnLst>
                <a:cxn ang="0">
                  <a:pos x="T0" y="T1"/>
                </a:cxn>
                <a:cxn ang="0">
                  <a:pos x="T2" y="T3"/>
                </a:cxn>
                <a:cxn ang="0">
                  <a:pos x="T4" y="T5"/>
                </a:cxn>
                <a:cxn ang="0">
                  <a:pos x="T6" y="T7"/>
                </a:cxn>
                <a:cxn ang="0">
                  <a:pos x="T8" y="T9"/>
                </a:cxn>
              </a:cxnLst>
              <a:rect l="0" t="0" r="r" b="b"/>
              <a:pathLst>
                <a:path w="34" h="17">
                  <a:moveTo>
                    <a:pt x="31" y="9"/>
                  </a:moveTo>
                  <a:cubicBezTo>
                    <a:pt x="29" y="4"/>
                    <a:pt x="20" y="0"/>
                    <a:pt x="12" y="0"/>
                  </a:cubicBezTo>
                  <a:cubicBezTo>
                    <a:pt x="5" y="0"/>
                    <a:pt x="0" y="4"/>
                    <a:pt x="3" y="9"/>
                  </a:cubicBezTo>
                  <a:cubicBezTo>
                    <a:pt x="6" y="13"/>
                    <a:pt x="14" y="17"/>
                    <a:pt x="22" y="17"/>
                  </a:cubicBezTo>
                  <a:cubicBezTo>
                    <a:pt x="30" y="17"/>
                    <a:pt x="34" y="13"/>
                    <a:pt x="31"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273" name="ïŝ1iḍê"/>
            <p:cNvSpPr/>
            <p:nvPr/>
          </p:nvSpPr>
          <p:spPr bwMode="auto">
            <a:xfrm>
              <a:off x="9458565" y="2031003"/>
              <a:ext cx="124979" cy="61718"/>
            </a:xfrm>
            <a:custGeom>
              <a:avLst/>
              <a:gdLst>
                <a:gd name="T0" fmla="*/ 31 w 34"/>
                <a:gd name="T1" fmla="*/ 9 h 17"/>
                <a:gd name="T2" fmla="*/ 12 w 34"/>
                <a:gd name="T3" fmla="*/ 0 h 17"/>
                <a:gd name="T4" fmla="*/ 3 w 34"/>
                <a:gd name="T5" fmla="*/ 9 h 17"/>
                <a:gd name="T6" fmla="*/ 22 w 34"/>
                <a:gd name="T7" fmla="*/ 17 h 17"/>
                <a:gd name="T8" fmla="*/ 31 w 34"/>
                <a:gd name="T9" fmla="*/ 9 h 17"/>
              </a:gdLst>
              <a:ahLst/>
              <a:cxnLst>
                <a:cxn ang="0">
                  <a:pos x="T0" y="T1"/>
                </a:cxn>
                <a:cxn ang="0">
                  <a:pos x="T2" y="T3"/>
                </a:cxn>
                <a:cxn ang="0">
                  <a:pos x="T4" y="T5"/>
                </a:cxn>
                <a:cxn ang="0">
                  <a:pos x="T6" y="T7"/>
                </a:cxn>
                <a:cxn ang="0">
                  <a:pos x="T8" y="T9"/>
                </a:cxn>
              </a:cxnLst>
              <a:rect l="0" t="0" r="r" b="b"/>
              <a:pathLst>
                <a:path w="34" h="17">
                  <a:moveTo>
                    <a:pt x="31" y="9"/>
                  </a:moveTo>
                  <a:cubicBezTo>
                    <a:pt x="29" y="4"/>
                    <a:pt x="20" y="0"/>
                    <a:pt x="12" y="0"/>
                  </a:cubicBezTo>
                  <a:cubicBezTo>
                    <a:pt x="4" y="0"/>
                    <a:pt x="0" y="4"/>
                    <a:pt x="3" y="9"/>
                  </a:cubicBezTo>
                  <a:cubicBezTo>
                    <a:pt x="6" y="13"/>
                    <a:pt x="14" y="17"/>
                    <a:pt x="22" y="17"/>
                  </a:cubicBezTo>
                  <a:cubicBezTo>
                    <a:pt x="30" y="17"/>
                    <a:pt x="34" y="13"/>
                    <a:pt x="31"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274" name="îṥliḑe"/>
            <p:cNvSpPr/>
            <p:nvPr/>
          </p:nvSpPr>
          <p:spPr bwMode="auto">
            <a:xfrm>
              <a:off x="9586629" y="2031003"/>
              <a:ext cx="123436" cy="61718"/>
            </a:xfrm>
            <a:custGeom>
              <a:avLst/>
              <a:gdLst>
                <a:gd name="T0" fmla="*/ 31 w 34"/>
                <a:gd name="T1" fmla="*/ 9 h 17"/>
                <a:gd name="T2" fmla="*/ 12 w 34"/>
                <a:gd name="T3" fmla="*/ 0 h 17"/>
                <a:gd name="T4" fmla="*/ 3 w 34"/>
                <a:gd name="T5" fmla="*/ 9 h 17"/>
                <a:gd name="T6" fmla="*/ 22 w 34"/>
                <a:gd name="T7" fmla="*/ 17 h 17"/>
                <a:gd name="T8" fmla="*/ 31 w 34"/>
                <a:gd name="T9" fmla="*/ 9 h 17"/>
              </a:gdLst>
              <a:ahLst/>
              <a:cxnLst>
                <a:cxn ang="0">
                  <a:pos x="T0" y="T1"/>
                </a:cxn>
                <a:cxn ang="0">
                  <a:pos x="T2" y="T3"/>
                </a:cxn>
                <a:cxn ang="0">
                  <a:pos x="T4" y="T5"/>
                </a:cxn>
                <a:cxn ang="0">
                  <a:pos x="T6" y="T7"/>
                </a:cxn>
                <a:cxn ang="0">
                  <a:pos x="T8" y="T9"/>
                </a:cxn>
              </a:cxnLst>
              <a:rect l="0" t="0" r="r" b="b"/>
              <a:pathLst>
                <a:path w="34" h="17">
                  <a:moveTo>
                    <a:pt x="31" y="9"/>
                  </a:moveTo>
                  <a:cubicBezTo>
                    <a:pt x="29" y="4"/>
                    <a:pt x="20" y="0"/>
                    <a:pt x="12" y="0"/>
                  </a:cubicBezTo>
                  <a:cubicBezTo>
                    <a:pt x="4" y="0"/>
                    <a:pt x="0" y="4"/>
                    <a:pt x="3" y="9"/>
                  </a:cubicBezTo>
                  <a:cubicBezTo>
                    <a:pt x="6" y="13"/>
                    <a:pt x="14" y="17"/>
                    <a:pt x="22" y="17"/>
                  </a:cubicBezTo>
                  <a:cubicBezTo>
                    <a:pt x="30" y="17"/>
                    <a:pt x="34" y="13"/>
                    <a:pt x="31"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275" name="ïṥliḓe"/>
            <p:cNvSpPr/>
            <p:nvPr/>
          </p:nvSpPr>
          <p:spPr bwMode="auto">
            <a:xfrm>
              <a:off x="9714694" y="2031003"/>
              <a:ext cx="123436" cy="61718"/>
            </a:xfrm>
            <a:custGeom>
              <a:avLst/>
              <a:gdLst>
                <a:gd name="T0" fmla="*/ 31 w 34"/>
                <a:gd name="T1" fmla="*/ 9 h 17"/>
                <a:gd name="T2" fmla="*/ 12 w 34"/>
                <a:gd name="T3" fmla="*/ 0 h 17"/>
                <a:gd name="T4" fmla="*/ 3 w 34"/>
                <a:gd name="T5" fmla="*/ 9 h 17"/>
                <a:gd name="T6" fmla="*/ 22 w 34"/>
                <a:gd name="T7" fmla="*/ 17 h 17"/>
                <a:gd name="T8" fmla="*/ 31 w 34"/>
                <a:gd name="T9" fmla="*/ 9 h 17"/>
              </a:gdLst>
              <a:ahLst/>
              <a:cxnLst>
                <a:cxn ang="0">
                  <a:pos x="T0" y="T1"/>
                </a:cxn>
                <a:cxn ang="0">
                  <a:pos x="T2" y="T3"/>
                </a:cxn>
                <a:cxn ang="0">
                  <a:pos x="T4" y="T5"/>
                </a:cxn>
                <a:cxn ang="0">
                  <a:pos x="T6" y="T7"/>
                </a:cxn>
                <a:cxn ang="0">
                  <a:pos x="T8" y="T9"/>
                </a:cxn>
              </a:cxnLst>
              <a:rect l="0" t="0" r="r" b="b"/>
              <a:pathLst>
                <a:path w="34" h="17">
                  <a:moveTo>
                    <a:pt x="31" y="9"/>
                  </a:moveTo>
                  <a:cubicBezTo>
                    <a:pt x="28" y="4"/>
                    <a:pt x="20" y="0"/>
                    <a:pt x="12" y="0"/>
                  </a:cubicBezTo>
                  <a:cubicBezTo>
                    <a:pt x="4" y="0"/>
                    <a:pt x="0" y="4"/>
                    <a:pt x="3" y="9"/>
                  </a:cubicBezTo>
                  <a:cubicBezTo>
                    <a:pt x="6" y="13"/>
                    <a:pt x="14" y="17"/>
                    <a:pt x="22" y="17"/>
                  </a:cubicBezTo>
                  <a:cubicBezTo>
                    <a:pt x="30" y="17"/>
                    <a:pt x="34" y="13"/>
                    <a:pt x="31"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276" name="iṩ1îḑé"/>
            <p:cNvSpPr/>
            <p:nvPr/>
          </p:nvSpPr>
          <p:spPr bwMode="auto">
            <a:xfrm>
              <a:off x="9842758" y="2031003"/>
              <a:ext cx="123436" cy="61718"/>
            </a:xfrm>
            <a:custGeom>
              <a:avLst/>
              <a:gdLst>
                <a:gd name="T0" fmla="*/ 31 w 34"/>
                <a:gd name="T1" fmla="*/ 9 h 17"/>
                <a:gd name="T2" fmla="*/ 12 w 34"/>
                <a:gd name="T3" fmla="*/ 0 h 17"/>
                <a:gd name="T4" fmla="*/ 3 w 34"/>
                <a:gd name="T5" fmla="*/ 9 h 17"/>
                <a:gd name="T6" fmla="*/ 23 w 34"/>
                <a:gd name="T7" fmla="*/ 17 h 17"/>
                <a:gd name="T8" fmla="*/ 31 w 34"/>
                <a:gd name="T9" fmla="*/ 9 h 17"/>
              </a:gdLst>
              <a:ahLst/>
              <a:cxnLst>
                <a:cxn ang="0">
                  <a:pos x="T0" y="T1"/>
                </a:cxn>
                <a:cxn ang="0">
                  <a:pos x="T2" y="T3"/>
                </a:cxn>
                <a:cxn ang="0">
                  <a:pos x="T4" y="T5"/>
                </a:cxn>
                <a:cxn ang="0">
                  <a:pos x="T6" y="T7"/>
                </a:cxn>
                <a:cxn ang="0">
                  <a:pos x="T8" y="T9"/>
                </a:cxn>
              </a:cxnLst>
              <a:rect l="0" t="0" r="r" b="b"/>
              <a:pathLst>
                <a:path w="34" h="17">
                  <a:moveTo>
                    <a:pt x="31" y="9"/>
                  </a:moveTo>
                  <a:cubicBezTo>
                    <a:pt x="28" y="4"/>
                    <a:pt x="19" y="0"/>
                    <a:pt x="12" y="0"/>
                  </a:cubicBezTo>
                  <a:cubicBezTo>
                    <a:pt x="4" y="0"/>
                    <a:pt x="0" y="4"/>
                    <a:pt x="3" y="9"/>
                  </a:cubicBezTo>
                  <a:cubicBezTo>
                    <a:pt x="6" y="13"/>
                    <a:pt x="15" y="17"/>
                    <a:pt x="23" y="17"/>
                  </a:cubicBezTo>
                  <a:cubicBezTo>
                    <a:pt x="30" y="17"/>
                    <a:pt x="34" y="13"/>
                    <a:pt x="31"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277" name="íS1iďê"/>
            <p:cNvSpPr/>
            <p:nvPr/>
          </p:nvSpPr>
          <p:spPr bwMode="auto">
            <a:xfrm>
              <a:off x="9969280" y="2031003"/>
              <a:ext cx="124979" cy="61718"/>
            </a:xfrm>
            <a:custGeom>
              <a:avLst/>
              <a:gdLst>
                <a:gd name="T0" fmla="*/ 31 w 34"/>
                <a:gd name="T1" fmla="*/ 9 h 17"/>
                <a:gd name="T2" fmla="*/ 11 w 34"/>
                <a:gd name="T3" fmla="*/ 0 h 17"/>
                <a:gd name="T4" fmla="*/ 3 w 34"/>
                <a:gd name="T5" fmla="*/ 9 h 17"/>
                <a:gd name="T6" fmla="*/ 23 w 34"/>
                <a:gd name="T7" fmla="*/ 17 h 17"/>
                <a:gd name="T8" fmla="*/ 31 w 34"/>
                <a:gd name="T9" fmla="*/ 9 h 17"/>
              </a:gdLst>
              <a:ahLst/>
              <a:cxnLst>
                <a:cxn ang="0">
                  <a:pos x="T0" y="T1"/>
                </a:cxn>
                <a:cxn ang="0">
                  <a:pos x="T2" y="T3"/>
                </a:cxn>
                <a:cxn ang="0">
                  <a:pos x="T4" y="T5"/>
                </a:cxn>
                <a:cxn ang="0">
                  <a:pos x="T6" y="T7"/>
                </a:cxn>
                <a:cxn ang="0">
                  <a:pos x="T8" y="T9"/>
                </a:cxn>
              </a:cxnLst>
              <a:rect l="0" t="0" r="r" b="b"/>
              <a:pathLst>
                <a:path w="34" h="17">
                  <a:moveTo>
                    <a:pt x="31" y="9"/>
                  </a:moveTo>
                  <a:cubicBezTo>
                    <a:pt x="28" y="4"/>
                    <a:pt x="19" y="0"/>
                    <a:pt x="11" y="0"/>
                  </a:cubicBezTo>
                  <a:cubicBezTo>
                    <a:pt x="4" y="0"/>
                    <a:pt x="0" y="4"/>
                    <a:pt x="3" y="9"/>
                  </a:cubicBezTo>
                  <a:cubicBezTo>
                    <a:pt x="6" y="13"/>
                    <a:pt x="15" y="17"/>
                    <a:pt x="23" y="17"/>
                  </a:cubicBezTo>
                  <a:cubicBezTo>
                    <a:pt x="31" y="17"/>
                    <a:pt x="34" y="13"/>
                    <a:pt x="31"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278" name="ïṧľïdè"/>
            <p:cNvSpPr/>
            <p:nvPr/>
          </p:nvSpPr>
          <p:spPr bwMode="auto">
            <a:xfrm>
              <a:off x="10097345" y="2031003"/>
              <a:ext cx="128065" cy="61718"/>
            </a:xfrm>
            <a:custGeom>
              <a:avLst/>
              <a:gdLst>
                <a:gd name="T0" fmla="*/ 31 w 35"/>
                <a:gd name="T1" fmla="*/ 9 h 17"/>
                <a:gd name="T2" fmla="*/ 11 w 35"/>
                <a:gd name="T3" fmla="*/ 0 h 17"/>
                <a:gd name="T4" fmla="*/ 3 w 35"/>
                <a:gd name="T5" fmla="*/ 9 h 17"/>
                <a:gd name="T6" fmla="*/ 23 w 35"/>
                <a:gd name="T7" fmla="*/ 17 h 17"/>
                <a:gd name="T8" fmla="*/ 31 w 35"/>
                <a:gd name="T9" fmla="*/ 9 h 17"/>
              </a:gdLst>
              <a:ahLst/>
              <a:cxnLst>
                <a:cxn ang="0">
                  <a:pos x="T0" y="T1"/>
                </a:cxn>
                <a:cxn ang="0">
                  <a:pos x="T2" y="T3"/>
                </a:cxn>
                <a:cxn ang="0">
                  <a:pos x="T4" y="T5"/>
                </a:cxn>
                <a:cxn ang="0">
                  <a:pos x="T6" y="T7"/>
                </a:cxn>
                <a:cxn ang="0">
                  <a:pos x="T8" y="T9"/>
                </a:cxn>
              </a:cxnLst>
              <a:rect l="0" t="0" r="r" b="b"/>
              <a:pathLst>
                <a:path w="35" h="17">
                  <a:moveTo>
                    <a:pt x="31" y="9"/>
                  </a:moveTo>
                  <a:cubicBezTo>
                    <a:pt x="28" y="4"/>
                    <a:pt x="19" y="0"/>
                    <a:pt x="11" y="0"/>
                  </a:cubicBezTo>
                  <a:cubicBezTo>
                    <a:pt x="3" y="0"/>
                    <a:pt x="0" y="4"/>
                    <a:pt x="3" y="9"/>
                  </a:cubicBezTo>
                  <a:cubicBezTo>
                    <a:pt x="6" y="13"/>
                    <a:pt x="15" y="17"/>
                    <a:pt x="23" y="17"/>
                  </a:cubicBezTo>
                  <a:cubicBezTo>
                    <a:pt x="31" y="17"/>
                    <a:pt x="35" y="13"/>
                    <a:pt x="31"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279" name="îšḷïdè"/>
            <p:cNvSpPr/>
            <p:nvPr/>
          </p:nvSpPr>
          <p:spPr bwMode="auto">
            <a:xfrm>
              <a:off x="10222323" y="2031003"/>
              <a:ext cx="131151" cy="61718"/>
            </a:xfrm>
            <a:custGeom>
              <a:avLst/>
              <a:gdLst>
                <a:gd name="T0" fmla="*/ 32 w 36"/>
                <a:gd name="T1" fmla="*/ 9 h 17"/>
                <a:gd name="T2" fmla="*/ 12 w 36"/>
                <a:gd name="T3" fmla="*/ 0 h 17"/>
                <a:gd name="T4" fmla="*/ 4 w 36"/>
                <a:gd name="T5" fmla="*/ 9 h 17"/>
                <a:gd name="T6" fmla="*/ 24 w 36"/>
                <a:gd name="T7" fmla="*/ 17 h 17"/>
                <a:gd name="T8" fmla="*/ 32 w 36"/>
                <a:gd name="T9" fmla="*/ 9 h 17"/>
              </a:gdLst>
              <a:ahLst/>
              <a:cxnLst>
                <a:cxn ang="0">
                  <a:pos x="T0" y="T1"/>
                </a:cxn>
                <a:cxn ang="0">
                  <a:pos x="T2" y="T3"/>
                </a:cxn>
                <a:cxn ang="0">
                  <a:pos x="T4" y="T5"/>
                </a:cxn>
                <a:cxn ang="0">
                  <a:pos x="T6" y="T7"/>
                </a:cxn>
                <a:cxn ang="0">
                  <a:pos x="T8" y="T9"/>
                </a:cxn>
              </a:cxnLst>
              <a:rect l="0" t="0" r="r" b="b"/>
              <a:pathLst>
                <a:path w="36" h="17">
                  <a:moveTo>
                    <a:pt x="32" y="9"/>
                  </a:moveTo>
                  <a:cubicBezTo>
                    <a:pt x="29" y="4"/>
                    <a:pt x="20" y="0"/>
                    <a:pt x="12" y="0"/>
                  </a:cubicBezTo>
                  <a:cubicBezTo>
                    <a:pt x="4" y="0"/>
                    <a:pt x="0" y="4"/>
                    <a:pt x="4" y="9"/>
                  </a:cubicBezTo>
                  <a:cubicBezTo>
                    <a:pt x="7" y="13"/>
                    <a:pt x="16" y="17"/>
                    <a:pt x="24" y="17"/>
                  </a:cubicBezTo>
                  <a:cubicBezTo>
                    <a:pt x="32" y="17"/>
                    <a:pt x="36" y="13"/>
                    <a:pt x="32"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280" name="íşļiḑè"/>
            <p:cNvSpPr/>
            <p:nvPr/>
          </p:nvSpPr>
          <p:spPr bwMode="auto">
            <a:xfrm>
              <a:off x="7758238" y="1878251"/>
              <a:ext cx="114178" cy="61718"/>
            </a:xfrm>
            <a:custGeom>
              <a:avLst/>
              <a:gdLst>
                <a:gd name="T0" fmla="*/ 29 w 31"/>
                <a:gd name="T1" fmla="*/ 9 h 17"/>
                <a:gd name="T2" fmla="*/ 13 w 31"/>
                <a:gd name="T3" fmla="*/ 0 h 17"/>
                <a:gd name="T4" fmla="*/ 2 w 31"/>
                <a:gd name="T5" fmla="*/ 9 h 17"/>
                <a:gd name="T6" fmla="*/ 18 w 31"/>
                <a:gd name="T7" fmla="*/ 17 h 17"/>
                <a:gd name="T8" fmla="*/ 29 w 31"/>
                <a:gd name="T9" fmla="*/ 9 h 17"/>
              </a:gdLst>
              <a:ahLst/>
              <a:cxnLst>
                <a:cxn ang="0">
                  <a:pos x="T0" y="T1"/>
                </a:cxn>
                <a:cxn ang="0">
                  <a:pos x="T2" y="T3"/>
                </a:cxn>
                <a:cxn ang="0">
                  <a:pos x="T4" y="T5"/>
                </a:cxn>
                <a:cxn ang="0">
                  <a:pos x="T6" y="T7"/>
                </a:cxn>
                <a:cxn ang="0">
                  <a:pos x="T8" y="T9"/>
                </a:cxn>
              </a:cxnLst>
              <a:rect l="0" t="0" r="r" b="b"/>
              <a:pathLst>
                <a:path w="31" h="17">
                  <a:moveTo>
                    <a:pt x="29" y="9"/>
                  </a:moveTo>
                  <a:cubicBezTo>
                    <a:pt x="28" y="4"/>
                    <a:pt x="21" y="0"/>
                    <a:pt x="13" y="0"/>
                  </a:cubicBezTo>
                  <a:cubicBezTo>
                    <a:pt x="5" y="0"/>
                    <a:pt x="0" y="4"/>
                    <a:pt x="2" y="9"/>
                  </a:cubicBezTo>
                  <a:cubicBezTo>
                    <a:pt x="3" y="13"/>
                    <a:pt x="10" y="17"/>
                    <a:pt x="18" y="17"/>
                  </a:cubicBezTo>
                  <a:cubicBezTo>
                    <a:pt x="26" y="17"/>
                    <a:pt x="31" y="13"/>
                    <a:pt x="29"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281" name="iśḻídè"/>
            <p:cNvSpPr/>
            <p:nvPr/>
          </p:nvSpPr>
          <p:spPr bwMode="auto">
            <a:xfrm>
              <a:off x="7883216" y="1878251"/>
              <a:ext cx="112636" cy="61718"/>
            </a:xfrm>
            <a:custGeom>
              <a:avLst/>
              <a:gdLst>
                <a:gd name="T0" fmla="*/ 30 w 31"/>
                <a:gd name="T1" fmla="*/ 9 h 17"/>
                <a:gd name="T2" fmla="*/ 13 w 31"/>
                <a:gd name="T3" fmla="*/ 0 h 17"/>
                <a:gd name="T4" fmla="*/ 2 w 31"/>
                <a:gd name="T5" fmla="*/ 9 h 17"/>
                <a:gd name="T6" fmla="*/ 18 w 31"/>
                <a:gd name="T7" fmla="*/ 17 h 17"/>
                <a:gd name="T8" fmla="*/ 30 w 31"/>
                <a:gd name="T9" fmla="*/ 9 h 17"/>
              </a:gdLst>
              <a:ahLst/>
              <a:cxnLst>
                <a:cxn ang="0">
                  <a:pos x="T0" y="T1"/>
                </a:cxn>
                <a:cxn ang="0">
                  <a:pos x="T2" y="T3"/>
                </a:cxn>
                <a:cxn ang="0">
                  <a:pos x="T4" y="T5"/>
                </a:cxn>
                <a:cxn ang="0">
                  <a:pos x="T6" y="T7"/>
                </a:cxn>
                <a:cxn ang="0">
                  <a:pos x="T8" y="T9"/>
                </a:cxn>
              </a:cxnLst>
              <a:rect l="0" t="0" r="r" b="b"/>
              <a:pathLst>
                <a:path w="31" h="17">
                  <a:moveTo>
                    <a:pt x="30" y="9"/>
                  </a:moveTo>
                  <a:cubicBezTo>
                    <a:pt x="28" y="4"/>
                    <a:pt x="21" y="0"/>
                    <a:pt x="13" y="0"/>
                  </a:cubicBezTo>
                  <a:cubicBezTo>
                    <a:pt x="5" y="0"/>
                    <a:pt x="0" y="4"/>
                    <a:pt x="2" y="9"/>
                  </a:cubicBezTo>
                  <a:cubicBezTo>
                    <a:pt x="3" y="13"/>
                    <a:pt x="11" y="17"/>
                    <a:pt x="18" y="17"/>
                  </a:cubicBezTo>
                  <a:cubicBezTo>
                    <a:pt x="26" y="17"/>
                    <a:pt x="31" y="13"/>
                    <a:pt x="30"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282" name="iṡ1íḓè"/>
            <p:cNvSpPr/>
            <p:nvPr/>
          </p:nvSpPr>
          <p:spPr bwMode="auto">
            <a:xfrm>
              <a:off x="8006652" y="1878251"/>
              <a:ext cx="112636" cy="61718"/>
            </a:xfrm>
            <a:custGeom>
              <a:avLst/>
              <a:gdLst>
                <a:gd name="T0" fmla="*/ 30 w 31"/>
                <a:gd name="T1" fmla="*/ 9 h 17"/>
                <a:gd name="T2" fmla="*/ 13 w 31"/>
                <a:gd name="T3" fmla="*/ 0 h 17"/>
                <a:gd name="T4" fmla="*/ 2 w 31"/>
                <a:gd name="T5" fmla="*/ 9 h 17"/>
                <a:gd name="T6" fmla="*/ 19 w 31"/>
                <a:gd name="T7" fmla="*/ 17 h 17"/>
                <a:gd name="T8" fmla="*/ 30 w 31"/>
                <a:gd name="T9" fmla="*/ 9 h 17"/>
              </a:gdLst>
              <a:ahLst/>
              <a:cxnLst>
                <a:cxn ang="0">
                  <a:pos x="T0" y="T1"/>
                </a:cxn>
                <a:cxn ang="0">
                  <a:pos x="T2" y="T3"/>
                </a:cxn>
                <a:cxn ang="0">
                  <a:pos x="T4" y="T5"/>
                </a:cxn>
                <a:cxn ang="0">
                  <a:pos x="T6" y="T7"/>
                </a:cxn>
                <a:cxn ang="0">
                  <a:pos x="T8" y="T9"/>
                </a:cxn>
              </a:cxnLst>
              <a:rect l="0" t="0" r="r" b="b"/>
              <a:pathLst>
                <a:path w="31" h="17">
                  <a:moveTo>
                    <a:pt x="30" y="9"/>
                  </a:moveTo>
                  <a:cubicBezTo>
                    <a:pt x="28" y="4"/>
                    <a:pt x="21" y="0"/>
                    <a:pt x="13" y="0"/>
                  </a:cubicBezTo>
                  <a:cubicBezTo>
                    <a:pt x="5" y="0"/>
                    <a:pt x="0" y="4"/>
                    <a:pt x="2" y="9"/>
                  </a:cubicBezTo>
                  <a:cubicBezTo>
                    <a:pt x="3" y="13"/>
                    <a:pt x="11" y="17"/>
                    <a:pt x="19" y="17"/>
                  </a:cubicBezTo>
                  <a:cubicBezTo>
                    <a:pt x="27" y="17"/>
                    <a:pt x="31" y="13"/>
                    <a:pt x="30"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283" name="ïṥļiḋê"/>
            <p:cNvSpPr/>
            <p:nvPr/>
          </p:nvSpPr>
          <p:spPr bwMode="auto">
            <a:xfrm>
              <a:off x="8130087" y="1878251"/>
              <a:ext cx="117264" cy="61718"/>
            </a:xfrm>
            <a:custGeom>
              <a:avLst/>
              <a:gdLst>
                <a:gd name="T0" fmla="*/ 30 w 32"/>
                <a:gd name="T1" fmla="*/ 9 h 17"/>
                <a:gd name="T2" fmla="*/ 13 w 32"/>
                <a:gd name="T3" fmla="*/ 0 h 17"/>
                <a:gd name="T4" fmla="*/ 2 w 32"/>
                <a:gd name="T5" fmla="*/ 9 h 17"/>
                <a:gd name="T6" fmla="*/ 19 w 32"/>
                <a:gd name="T7" fmla="*/ 17 h 17"/>
                <a:gd name="T8" fmla="*/ 30 w 32"/>
                <a:gd name="T9" fmla="*/ 9 h 17"/>
              </a:gdLst>
              <a:ahLst/>
              <a:cxnLst>
                <a:cxn ang="0">
                  <a:pos x="T0" y="T1"/>
                </a:cxn>
                <a:cxn ang="0">
                  <a:pos x="T2" y="T3"/>
                </a:cxn>
                <a:cxn ang="0">
                  <a:pos x="T4" y="T5"/>
                </a:cxn>
                <a:cxn ang="0">
                  <a:pos x="T6" y="T7"/>
                </a:cxn>
                <a:cxn ang="0">
                  <a:pos x="T8" y="T9"/>
                </a:cxn>
              </a:cxnLst>
              <a:rect l="0" t="0" r="r" b="b"/>
              <a:pathLst>
                <a:path w="32" h="17">
                  <a:moveTo>
                    <a:pt x="30" y="9"/>
                  </a:moveTo>
                  <a:cubicBezTo>
                    <a:pt x="28" y="4"/>
                    <a:pt x="21" y="0"/>
                    <a:pt x="13" y="0"/>
                  </a:cubicBezTo>
                  <a:cubicBezTo>
                    <a:pt x="5" y="0"/>
                    <a:pt x="0" y="4"/>
                    <a:pt x="2" y="9"/>
                  </a:cubicBezTo>
                  <a:cubicBezTo>
                    <a:pt x="4" y="13"/>
                    <a:pt x="11" y="17"/>
                    <a:pt x="19" y="17"/>
                  </a:cubicBezTo>
                  <a:cubicBezTo>
                    <a:pt x="27" y="17"/>
                    <a:pt x="32" y="13"/>
                    <a:pt x="30"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284" name="îşľïḍê"/>
            <p:cNvSpPr/>
            <p:nvPr/>
          </p:nvSpPr>
          <p:spPr bwMode="auto">
            <a:xfrm>
              <a:off x="8255067" y="1878251"/>
              <a:ext cx="115721" cy="61718"/>
            </a:xfrm>
            <a:custGeom>
              <a:avLst/>
              <a:gdLst>
                <a:gd name="T0" fmla="*/ 30 w 32"/>
                <a:gd name="T1" fmla="*/ 9 h 17"/>
                <a:gd name="T2" fmla="*/ 13 w 32"/>
                <a:gd name="T3" fmla="*/ 0 h 17"/>
                <a:gd name="T4" fmla="*/ 2 w 32"/>
                <a:gd name="T5" fmla="*/ 9 h 17"/>
                <a:gd name="T6" fmla="*/ 19 w 32"/>
                <a:gd name="T7" fmla="*/ 17 h 17"/>
                <a:gd name="T8" fmla="*/ 30 w 32"/>
                <a:gd name="T9" fmla="*/ 9 h 17"/>
              </a:gdLst>
              <a:ahLst/>
              <a:cxnLst>
                <a:cxn ang="0">
                  <a:pos x="T0" y="T1"/>
                </a:cxn>
                <a:cxn ang="0">
                  <a:pos x="T2" y="T3"/>
                </a:cxn>
                <a:cxn ang="0">
                  <a:pos x="T4" y="T5"/>
                </a:cxn>
                <a:cxn ang="0">
                  <a:pos x="T6" y="T7"/>
                </a:cxn>
                <a:cxn ang="0">
                  <a:pos x="T8" y="T9"/>
                </a:cxn>
              </a:cxnLst>
              <a:rect l="0" t="0" r="r" b="b"/>
              <a:pathLst>
                <a:path w="32" h="17">
                  <a:moveTo>
                    <a:pt x="30" y="9"/>
                  </a:moveTo>
                  <a:cubicBezTo>
                    <a:pt x="28" y="4"/>
                    <a:pt x="21" y="0"/>
                    <a:pt x="13" y="0"/>
                  </a:cubicBezTo>
                  <a:cubicBezTo>
                    <a:pt x="5" y="0"/>
                    <a:pt x="0" y="4"/>
                    <a:pt x="2" y="9"/>
                  </a:cubicBezTo>
                  <a:cubicBezTo>
                    <a:pt x="4" y="13"/>
                    <a:pt x="12" y="17"/>
                    <a:pt x="19" y="17"/>
                  </a:cubicBezTo>
                  <a:cubicBezTo>
                    <a:pt x="27" y="17"/>
                    <a:pt x="32" y="13"/>
                    <a:pt x="30"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285" name="íślîdé"/>
            <p:cNvSpPr/>
            <p:nvPr/>
          </p:nvSpPr>
          <p:spPr bwMode="auto">
            <a:xfrm>
              <a:off x="8383131" y="1878251"/>
              <a:ext cx="112636" cy="61718"/>
            </a:xfrm>
            <a:custGeom>
              <a:avLst/>
              <a:gdLst>
                <a:gd name="T0" fmla="*/ 29 w 31"/>
                <a:gd name="T1" fmla="*/ 9 h 17"/>
                <a:gd name="T2" fmla="*/ 12 w 31"/>
                <a:gd name="T3" fmla="*/ 0 h 17"/>
                <a:gd name="T4" fmla="*/ 1 w 31"/>
                <a:gd name="T5" fmla="*/ 9 h 17"/>
                <a:gd name="T6" fmla="*/ 19 w 31"/>
                <a:gd name="T7" fmla="*/ 17 h 17"/>
                <a:gd name="T8" fmla="*/ 29 w 31"/>
                <a:gd name="T9" fmla="*/ 9 h 17"/>
              </a:gdLst>
              <a:ahLst/>
              <a:cxnLst>
                <a:cxn ang="0">
                  <a:pos x="T0" y="T1"/>
                </a:cxn>
                <a:cxn ang="0">
                  <a:pos x="T2" y="T3"/>
                </a:cxn>
                <a:cxn ang="0">
                  <a:pos x="T4" y="T5"/>
                </a:cxn>
                <a:cxn ang="0">
                  <a:pos x="T6" y="T7"/>
                </a:cxn>
                <a:cxn ang="0">
                  <a:pos x="T8" y="T9"/>
                </a:cxn>
              </a:cxnLst>
              <a:rect l="0" t="0" r="r" b="b"/>
              <a:pathLst>
                <a:path w="31" h="17">
                  <a:moveTo>
                    <a:pt x="29" y="9"/>
                  </a:moveTo>
                  <a:cubicBezTo>
                    <a:pt x="27" y="4"/>
                    <a:pt x="20" y="0"/>
                    <a:pt x="12" y="0"/>
                  </a:cubicBezTo>
                  <a:cubicBezTo>
                    <a:pt x="4" y="0"/>
                    <a:pt x="0" y="4"/>
                    <a:pt x="1" y="9"/>
                  </a:cubicBezTo>
                  <a:cubicBezTo>
                    <a:pt x="3" y="13"/>
                    <a:pt x="11" y="17"/>
                    <a:pt x="19" y="17"/>
                  </a:cubicBezTo>
                  <a:cubicBezTo>
                    <a:pt x="26" y="17"/>
                    <a:pt x="31" y="13"/>
                    <a:pt x="29"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286" name="iṡľîďé"/>
            <p:cNvSpPr/>
            <p:nvPr/>
          </p:nvSpPr>
          <p:spPr bwMode="auto">
            <a:xfrm>
              <a:off x="8506566" y="1878251"/>
              <a:ext cx="112636" cy="61718"/>
            </a:xfrm>
            <a:custGeom>
              <a:avLst/>
              <a:gdLst>
                <a:gd name="T0" fmla="*/ 29 w 31"/>
                <a:gd name="T1" fmla="*/ 9 h 17"/>
                <a:gd name="T2" fmla="*/ 12 w 31"/>
                <a:gd name="T3" fmla="*/ 0 h 17"/>
                <a:gd name="T4" fmla="*/ 2 w 31"/>
                <a:gd name="T5" fmla="*/ 9 h 17"/>
                <a:gd name="T6" fmla="*/ 19 w 31"/>
                <a:gd name="T7" fmla="*/ 17 h 17"/>
                <a:gd name="T8" fmla="*/ 29 w 31"/>
                <a:gd name="T9" fmla="*/ 9 h 17"/>
              </a:gdLst>
              <a:ahLst/>
              <a:cxnLst>
                <a:cxn ang="0">
                  <a:pos x="T0" y="T1"/>
                </a:cxn>
                <a:cxn ang="0">
                  <a:pos x="T2" y="T3"/>
                </a:cxn>
                <a:cxn ang="0">
                  <a:pos x="T4" y="T5"/>
                </a:cxn>
                <a:cxn ang="0">
                  <a:pos x="T6" y="T7"/>
                </a:cxn>
                <a:cxn ang="0">
                  <a:pos x="T8" y="T9"/>
                </a:cxn>
              </a:cxnLst>
              <a:rect l="0" t="0" r="r" b="b"/>
              <a:pathLst>
                <a:path w="31" h="17">
                  <a:moveTo>
                    <a:pt x="29" y="9"/>
                  </a:moveTo>
                  <a:cubicBezTo>
                    <a:pt x="27" y="4"/>
                    <a:pt x="20" y="0"/>
                    <a:pt x="12" y="0"/>
                  </a:cubicBezTo>
                  <a:cubicBezTo>
                    <a:pt x="4" y="0"/>
                    <a:pt x="0" y="4"/>
                    <a:pt x="2" y="9"/>
                  </a:cubicBezTo>
                  <a:cubicBezTo>
                    <a:pt x="3" y="13"/>
                    <a:pt x="11" y="17"/>
                    <a:pt x="19" y="17"/>
                  </a:cubicBezTo>
                  <a:cubicBezTo>
                    <a:pt x="27" y="17"/>
                    <a:pt x="31" y="13"/>
                    <a:pt x="29"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287" name="iṥḷiḓé"/>
            <p:cNvSpPr/>
            <p:nvPr/>
          </p:nvSpPr>
          <p:spPr bwMode="auto">
            <a:xfrm>
              <a:off x="8630002" y="1878251"/>
              <a:ext cx="117264" cy="61718"/>
            </a:xfrm>
            <a:custGeom>
              <a:avLst/>
              <a:gdLst>
                <a:gd name="T0" fmla="*/ 30 w 32"/>
                <a:gd name="T1" fmla="*/ 9 h 17"/>
                <a:gd name="T2" fmla="*/ 12 w 32"/>
                <a:gd name="T3" fmla="*/ 0 h 17"/>
                <a:gd name="T4" fmla="*/ 2 w 32"/>
                <a:gd name="T5" fmla="*/ 9 h 17"/>
                <a:gd name="T6" fmla="*/ 19 w 32"/>
                <a:gd name="T7" fmla="*/ 17 h 17"/>
                <a:gd name="T8" fmla="*/ 30 w 32"/>
                <a:gd name="T9" fmla="*/ 9 h 17"/>
              </a:gdLst>
              <a:ahLst/>
              <a:cxnLst>
                <a:cxn ang="0">
                  <a:pos x="T0" y="T1"/>
                </a:cxn>
                <a:cxn ang="0">
                  <a:pos x="T2" y="T3"/>
                </a:cxn>
                <a:cxn ang="0">
                  <a:pos x="T4" y="T5"/>
                </a:cxn>
                <a:cxn ang="0">
                  <a:pos x="T6" y="T7"/>
                </a:cxn>
                <a:cxn ang="0">
                  <a:pos x="T8" y="T9"/>
                </a:cxn>
              </a:cxnLst>
              <a:rect l="0" t="0" r="r" b="b"/>
              <a:pathLst>
                <a:path w="32" h="17">
                  <a:moveTo>
                    <a:pt x="30" y="9"/>
                  </a:moveTo>
                  <a:cubicBezTo>
                    <a:pt x="27" y="4"/>
                    <a:pt x="20" y="0"/>
                    <a:pt x="12" y="0"/>
                  </a:cubicBezTo>
                  <a:cubicBezTo>
                    <a:pt x="4" y="0"/>
                    <a:pt x="0" y="4"/>
                    <a:pt x="2" y="9"/>
                  </a:cubicBezTo>
                  <a:cubicBezTo>
                    <a:pt x="4" y="13"/>
                    <a:pt x="12" y="17"/>
                    <a:pt x="19" y="17"/>
                  </a:cubicBezTo>
                  <a:cubicBezTo>
                    <a:pt x="27" y="17"/>
                    <a:pt x="32" y="13"/>
                    <a:pt x="30"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288" name="iś1ídé"/>
            <p:cNvSpPr/>
            <p:nvPr/>
          </p:nvSpPr>
          <p:spPr bwMode="auto">
            <a:xfrm>
              <a:off x="8754981" y="1878251"/>
              <a:ext cx="115721" cy="61718"/>
            </a:xfrm>
            <a:custGeom>
              <a:avLst/>
              <a:gdLst>
                <a:gd name="T0" fmla="*/ 30 w 32"/>
                <a:gd name="T1" fmla="*/ 9 h 17"/>
                <a:gd name="T2" fmla="*/ 12 w 32"/>
                <a:gd name="T3" fmla="*/ 0 h 17"/>
                <a:gd name="T4" fmla="*/ 2 w 32"/>
                <a:gd name="T5" fmla="*/ 9 h 17"/>
                <a:gd name="T6" fmla="*/ 20 w 32"/>
                <a:gd name="T7" fmla="*/ 17 h 17"/>
                <a:gd name="T8" fmla="*/ 30 w 32"/>
                <a:gd name="T9" fmla="*/ 9 h 17"/>
              </a:gdLst>
              <a:ahLst/>
              <a:cxnLst>
                <a:cxn ang="0">
                  <a:pos x="T0" y="T1"/>
                </a:cxn>
                <a:cxn ang="0">
                  <a:pos x="T2" y="T3"/>
                </a:cxn>
                <a:cxn ang="0">
                  <a:pos x="T4" y="T5"/>
                </a:cxn>
                <a:cxn ang="0">
                  <a:pos x="T6" y="T7"/>
                </a:cxn>
                <a:cxn ang="0">
                  <a:pos x="T8" y="T9"/>
                </a:cxn>
              </a:cxnLst>
              <a:rect l="0" t="0" r="r" b="b"/>
              <a:pathLst>
                <a:path w="32" h="17">
                  <a:moveTo>
                    <a:pt x="30" y="9"/>
                  </a:moveTo>
                  <a:cubicBezTo>
                    <a:pt x="28" y="4"/>
                    <a:pt x="20" y="0"/>
                    <a:pt x="12" y="0"/>
                  </a:cubicBezTo>
                  <a:cubicBezTo>
                    <a:pt x="4" y="0"/>
                    <a:pt x="0" y="4"/>
                    <a:pt x="2" y="9"/>
                  </a:cubicBezTo>
                  <a:cubicBezTo>
                    <a:pt x="4" y="13"/>
                    <a:pt x="12" y="17"/>
                    <a:pt x="20" y="17"/>
                  </a:cubicBezTo>
                  <a:cubicBezTo>
                    <a:pt x="27" y="17"/>
                    <a:pt x="32" y="13"/>
                    <a:pt x="30"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289" name="ïśḷïḍé"/>
            <p:cNvSpPr/>
            <p:nvPr/>
          </p:nvSpPr>
          <p:spPr bwMode="auto">
            <a:xfrm>
              <a:off x="8878417" y="1878251"/>
              <a:ext cx="117264" cy="61718"/>
            </a:xfrm>
            <a:custGeom>
              <a:avLst/>
              <a:gdLst>
                <a:gd name="T0" fmla="*/ 30 w 32"/>
                <a:gd name="T1" fmla="*/ 9 h 17"/>
                <a:gd name="T2" fmla="*/ 12 w 32"/>
                <a:gd name="T3" fmla="*/ 0 h 17"/>
                <a:gd name="T4" fmla="*/ 2 w 32"/>
                <a:gd name="T5" fmla="*/ 9 h 17"/>
                <a:gd name="T6" fmla="*/ 20 w 32"/>
                <a:gd name="T7" fmla="*/ 17 h 17"/>
                <a:gd name="T8" fmla="*/ 30 w 32"/>
                <a:gd name="T9" fmla="*/ 9 h 17"/>
              </a:gdLst>
              <a:ahLst/>
              <a:cxnLst>
                <a:cxn ang="0">
                  <a:pos x="T0" y="T1"/>
                </a:cxn>
                <a:cxn ang="0">
                  <a:pos x="T2" y="T3"/>
                </a:cxn>
                <a:cxn ang="0">
                  <a:pos x="T4" y="T5"/>
                </a:cxn>
                <a:cxn ang="0">
                  <a:pos x="T6" y="T7"/>
                </a:cxn>
                <a:cxn ang="0">
                  <a:pos x="T8" y="T9"/>
                </a:cxn>
              </a:cxnLst>
              <a:rect l="0" t="0" r="r" b="b"/>
              <a:pathLst>
                <a:path w="32" h="17">
                  <a:moveTo>
                    <a:pt x="30" y="9"/>
                  </a:moveTo>
                  <a:cubicBezTo>
                    <a:pt x="28" y="4"/>
                    <a:pt x="20" y="0"/>
                    <a:pt x="12" y="0"/>
                  </a:cubicBezTo>
                  <a:cubicBezTo>
                    <a:pt x="4" y="0"/>
                    <a:pt x="0" y="4"/>
                    <a:pt x="2" y="9"/>
                  </a:cubicBezTo>
                  <a:cubicBezTo>
                    <a:pt x="4" y="13"/>
                    <a:pt x="12" y="17"/>
                    <a:pt x="20" y="17"/>
                  </a:cubicBezTo>
                  <a:cubicBezTo>
                    <a:pt x="28" y="17"/>
                    <a:pt x="32" y="13"/>
                    <a:pt x="30"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290" name="iśḻidê"/>
            <p:cNvSpPr/>
            <p:nvPr/>
          </p:nvSpPr>
          <p:spPr bwMode="auto">
            <a:xfrm>
              <a:off x="9003395" y="1878251"/>
              <a:ext cx="115721" cy="61718"/>
            </a:xfrm>
            <a:custGeom>
              <a:avLst/>
              <a:gdLst>
                <a:gd name="T0" fmla="*/ 30 w 32"/>
                <a:gd name="T1" fmla="*/ 9 h 17"/>
                <a:gd name="T2" fmla="*/ 12 w 32"/>
                <a:gd name="T3" fmla="*/ 0 h 17"/>
                <a:gd name="T4" fmla="*/ 2 w 32"/>
                <a:gd name="T5" fmla="*/ 9 h 17"/>
                <a:gd name="T6" fmla="*/ 20 w 32"/>
                <a:gd name="T7" fmla="*/ 17 h 17"/>
                <a:gd name="T8" fmla="*/ 30 w 32"/>
                <a:gd name="T9" fmla="*/ 9 h 17"/>
              </a:gdLst>
              <a:ahLst/>
              <a:cxnLst>
                <a:cxn ang="0">
                  <a:pos x="T0" y="T1"/>
                </a:cxn>
                <a:cxn ang="0">
                  <a:pos x="T2" y="T3"/>
                </a:cxn>
                <a:cxn ang="0">
                  <a:pos x="T4" y="T5"/>
                </a:cxn>
                <a:cxn ang="0">
                  <a:pos x="T6" y="T7"/>
                </a:cxn>
                <a:cxn ang="0">
                  <a:pos x="T8" y="T9"/>
                </a:cxn>
              </a:cxnLst>
              <a:rect l="0" t="0" r="r" b="b"/>
              <a:pathLst>
                <a:path w="32" h="17">
                  <a:moveTo>
                    <a:pt x="30" y="9"/>
                  </a:moveTo>
                  <a:cubicBezTo>
                    <a:pt x="28" y="4"/>
                    <a:pt x="20" y="0"/>
                    <a:pt x="12" y="0"/>
                  </a:cubicBezTo>
                  <a:cubicBezTo>
                    <a:pt x="4" y="0"/>
                    <a:pt x="0" y="4"/>
                    <a:pt x="2" y="9"/>
                  </a:cubicBezTo>
                  <a:cubicBezTo>
                    <a:pt x="4" y="13"/>
                    <a:pt x="13" y="17"/>
                    <a:pt x="20" y="17"/>
                  </a:cubicBezTo>
                  <a:cubicBezTo>
                    <a:pt x="28" y="17"/>
                    <a:pt x="32" y="13"/>
                    <a:pt x="30"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291" name="ïṡľíḋè"/>
            <p:cNvSpPr/>
            <p:nvPr/>
          </p:nvSpPr>
          <p:spPr bwMode="auto">
            <a:xfrm>
              <a:off x="9126831" y="1878251"/>
              <a:ext cx="120350" cy="61718"/>
            </a:xfrm>
            <a:custGeom>
              <a:avLst/>
              <a:gdLst>
                <a:gd name="T0" fmla="*/ 30 w 33"/>
                <a:gd name="T1" fmla="*/ 9 h 17"/>
                <a:gd name="T2" fmla="*/ 12 w 33"/>
                <a:gd name="T3" fmla="*/ 0 h 17"/>
                <a:gd name="T4" fmla="*/ 2 w 33"/>
                <a:gd name="T5" fmla="*/ 9 h 17"/>
                <a:gd name="T6" fmla="*/ 21 w 33"/>
                <a:gd name="T7" fmla="*/ 17 h 17"/>
                <a:gd name="T8" fmla="*/ 30 w 33"/>
                <a:gd name="T9" fmla="*/ 9 h 17"/>
              </a:gdLst>
              <a:ahLst/>
              <a:cxnLst>
                <a:cxn ang="0">
                  <a:pos x="T0" y="T1"/>
                </a:cxn>
                <a:cxn ang="0">
                  <a:pos x="T2" y="T3"/>
                </a:cxn>
                <a:cxn ang="0">
                  <a:pos x="T4" y="T5"/>
                </a:cxn>
                <a:cxn ang="0">
                  <a:pos x="T6" y="T7"/>
                </a:cxn>
                <a:cxn ang="0">
                  <a:pos x="T8" y="T9"/>
                </a:cxn>
              </a:cxnLst>
              <a:rect l="0" t="0" r="r" b="b"/>
              <a:pathLst>
                <a:path w="33" h="17">
                  <a:moveTo>
                    <a:pt x="30" y="9"/>
                  </a:moveTo>
                  <a:cubicBezTo>
                    <a:pt x="28" y="4"/>
                    <a:pt x="20" y="0"/>
                    <a:pt x="12" y="0"/>
                  </a:cubicBezTo>
                  <a:cubicBezTo>
                    <a:pt x="4" y="0"/>
                    <a:pt x="0" y="4"/>
                    <a:pt x="2" y="9"/>
                  </a:cubicBezTo>
                  <a:cubicBezTo>
                    <a:pt x="5" y="13"/>
                    <a:pt x="13" y="17"/>
                    <a:pt x="21" y="17"/>
                  </a:cubicBezTo>
                  <a:cubicBezTo>
                    <a:pt x="28" y="17"/>
                    <a:pt x="33" y="13"/>
                    <a:pt x="30"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292" name="ïsļïḋé"/>
            <p:cNvSpPr/>
            <p:nvPr/>
          </p:nvSpPr>
          <p:spPr bwMode="auto">
            <a:xfrm>
              <a:off x="9250267" y="1878251"/>
              <a:ext cx="120350" cy="61718"/>
            </a:xfrm>
            <a:custGeom>
              <a:avLst/>
              <a:gdLst>
                <a:gd name="T0" fmla="*/ 30 w 33"/>
                <a:gd name="T1" fmla="*/ 9 h 17"/>
                <a:gd name="T2" fmla="*/ 12 w 33"/>
                <a:gd name="T3" fmla="*/ 0 h 17"/>
                <a:gd name="T4" fmla="*/ 2 w 33"/>
                <a:gd name="T5" fmla="*/ 9 h 17"/>
                <a:gd name="T6" fmla="*/ 21 w 33"/>
                <a:gd name="T7" fmla="*/ 17 h 17"/>
                <a:gd name="T8" fmla="*/ 30 w 33"/>
                <a:gd name="T9" fmla="*/ 9 h 17"/>
              </a:gdLst>
              <a:ahLst/>
              <a:cxnLst>
                <a:cxn ang="0">
                  <a:pos x="T0" y="T1"/>
                </a:cxn>
                <a:cxn ang="0">
                  <a:pos x="T2" y="T3"/>
                </a:cxn>
                <a:cxn ang="0">
                  <a:pos x="T4" y="T5"/>
                </a:cxn>
                <a:cxn ang="0">
                  <a:pos x="T6" y="T7"/>
                </a:cxn>
                <a:cxn ang="0">
                  <a:pos x="T8" y="T9"/>
                </a:cxn>
              </a:cxnLst>
              <a:rect l="0" t="0" r="r" b="b"/>
              <a:pathLst>
                <a:path w="33" h="17">
                  <a:moveTo>
                    <a:pt x="30" y="9"/>
                  </a:moveTo>
                  <a:cubicBezTo>
                    <a:pt x="28" y="4"/>
                    <a:pt x="20" y="0"/>
                    <a:pt x="12" y="0"/>
                  </a:cubicBezTo>
                  <a:cubicBezTo>
                    <a:pt x="4" y="0"/>
                    <a:pt x="0" y="4"/>
                    <a:pt x="2" y="9"/>
                  </a:cubicBezTo>
                  <a:cubicBezTo>
                    <a:pt x="5" y="13"/>
                    <a:pt x="13" y="17"/>
                    <a:pt x="21" y="17"/>
                  </a:cubicBezTo>
                  <a:cubicBezTo>
                    <a:pt x="29" y="17"/>
                    <a:pt x="33" y="13"/>
                    <a:pt x="30"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293" name="iṩlîḓe"/>
            <p:cNvSpPr/>
            <p:nvPr/>
          </p:nvSpPr>
          <p:spPr bwMode="auto">
            <a:xfrm>
              <a:off x="9375246" y="1878251"/>
              <a:ext cx="120350" cy="61718"/>
            </a:xfrm>
            <a:custGeom>
              <a:avLst/>
              <a:gdLst>
                <a:gd name="T0" fmla="*/ 30 w 33"/>
                <a:gd name="T1" fmla="*/ 9 h 17"/>
                <a:gd name="T2" fmla="*/ 12 w 33"/>
                <a:gd name="T3" fmla="*/ 0 h 17"/>
                <a:gd name="T4" fmla="*/ 3 w 33"/>
                <a:gd name="T5" fmla="*/ 9 h 17"/>
                <a:gd name="T6" fmla="*/ 21 w 33"/>
                <a:gd name="T7" fmla="*/ 17 h 17"/>
                <a:gd name="T8" fmla="*/ 30 w 33"/>
                <a:gd name="T9" fmla="*/ 9 h 17"/>
              </a:gdLst>
              <a:ahLst/>
              <a:cxnLst>
                <a:cxn ang="0">
                  <a:pos x="T0" y="T1"/>
                </a:cxn>
                <a:cxn ang="0">
                  <a:pos x="T2" y="T3"/>
                </a:cxn>
                <a:cxn ang="0">
                  <a:pos x="T4" y="T5"/>
                </a:cxn>
                <a:cxn ang="0">
                  <a:pos x="T6" y="T7"/>
                </a:cxn>
                <a:cxn ang="0">
                  <a:pos x="T8" y="T9"/>
                </a:cxn>
              </a:cxnLst>
              <a:rect l="0" t="0" r="r" b="b"/>
              <a:pathLst>
                <a:path w="33" h="17">
                  <a:moveTo>
                    <a:pt x="30" y="9"/>
                  </a:moveTo>
                  <a:cubicBezTo>
                    <a:pt x="28" y="4"/>
                    <a:pt x="19" y="0"/>
                    <a:pt x="12" y="0"/>
                  </a:cubicBezTo>
                  <a:cubicBezTo>
                    <a:pt x="4" y="0"/>
                    <a:pt x="0" y="4"/>
                    <a:pt x="3" y="9"/>
                  </a:cubicBezTo>
                  <a:cubicBezTo>
                    <a:pt x="5" y="13"/>
                    <a:pt x="14" y="17"/>
                    <a:pt x="21" y="17"/>
                  </a:cubicBezTo>
                  <a:cubicBezTo>
                    <a:pt x="29" y="17"/>
                    <a:pt x="33" y="13"/>
                    <a:pt x="30"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294" name="îṧ1îḓê"/>
            <p:cNvSpPr/>
            <p:nvPr/>
          </p:nvSpPr>
          <p:spPr bwMode="auto">
            <a:xfrm>
              <a:off x="9498681" y="1878251"/>
              <a:ext cx="120350" cy="61718"/>
            </a:xfrm>
            <a:custGeom>
              <a:avLst/>
              <a:gdLst>
                <a:gd name="T0" fmla="*/ 31 w 33"/>
                <a:gd name="T1" fmla="*/ 9 h 17"/>
                <a:gd name="T2" fmla="*/ 12 w 33"/>
                <a:gd name="T3" fmla="*/ 0 h 17"/>
                <a:gd name="T4" fmla="*/ 3 w 33"/>
                <a:gd name="T5" fmla="*/ 9 h 17"/>
                <a:gd name="T6" fmla="*/ 22 w 33"/>
                <a:gd name="T7" fmla="*/ 17 h 17"/>
                <a:gd name="T8" fmla="*/ 31 w 33"/>
                <a:gd name="T9" fmla="*/ 9 h 17"/>
              </a:gdLst>
              <a:ahLst/>
              <a:cxnLst>
                <a:cxn ang="0">
                  <a:pos x="T0" y="T1"/>
                </a:cxn>
                <a:cxn ang="0">
                  <a:pos x="T2" y="T3"/>
                </a:cxn>
                <a:cxn ang="0">
                  <a:pos x="T4" y="T5"/>
                </a:cxn>
                <a:cxn ang="0">
                  <a:pos x="T6" y="T7"/>
                </a:cxn>
                <a:cxn ang="0">
                  <a:pos x="T8" y="T9"/>
                </a:cxn>
              </a:cxnLst>
              <a:rect l="0" t="0" r="r" b="b"/>
              <a:pathLst>
                <a:path w="33" h="17">
                  <a:moveTo>
                    <a:pt x="31" y="9"/>
                  </a:moveTo>
                  <a:cubicBezTo>
                    <a:pt x="28" y="4"/>
                    <a:pt x="19" y="0"/>
                    <a:pt x="12" y="0"/>
                  </a:cubicBezTo>
                  <a:cubicBezTo>
                    <a:pt x="4" y="0"/>
                    <a:pt x="0" y="4"/>
                    <a:pt x="3" y="9"/>
                  </a:cubicBezTo>
                  <a:cubicBezTo>
                    <a:pt x="5" y="13"/>
                    <a:pt x="14" y="17"/>
                    <a:pt x="22" y="17"/>
                  </a:cubicBezTo>
                  <a:cubicBezTo>
                    <a:pt x="29" y="17"/>
                    <a:pt x="33" y="13"/>
                    <a:pt x="31"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295" name="ïṡḻïḑé"/>
            <p:cNvSpPr/>
            <p:nvPr/>
          </p:nvSpPr>
          <p:spPr bwMode="auto">
            <a:xfrm>
              <a:off x="9623660" y="1878251"/>
              <a:ext cx="123436" cy="61718"/>
            </a:xfrm>
            <a:custGeom>
              <a:avLst/>
              <a:gdLst>
                <a:gd name="T0" fmla="*/ 31 w 34"/>
                <a:gd name="T1" fmla="*/ 9 h 17"/>
                <a:gd name="T2" fmla="*/ 12 w 34"/>
                <a:gd name="T3" fmla="*/ 0 h 17"/>
                <a:gd name="T4" fmla="*/ 3 w 34"/>
                <a:gd name="T5" fmla="*/ 9 h 17"/>
                <a:gd name="T6" fmla="*/ 22 w 34"/>
                <a:gd name="T7" fmla="*/ 17 h 17"/>
                <a:gd name="T8" fmla="*/ 31 w 34"/>
                <a:gd name="T9" fmla="*/ 9 h 17"/>
              </a:gdLst>
              <a:ahLst/>
              <a:cxnLst>
                <a:cxn ang="0">
                  <a:pos x="T0" y="T1"/>
                </a:cxn>
                <a:cxn ang="0">
                  <a:pos x="T2" y="T3"/>
                </a:cxn>
                <a:cxn ang="0">
                  <a:pos x="T4" y="T5"/>
                </a:cxn>
                <a:cxn ang="0">
                  <a:pos x="T6" y="T7"/>
                </a:cxn>
                <a:cxn ang="0">
                  <a:pos x="T8" y="T9"/>
                </a:cxn>
              </a:cxnLst>
              <a:rect l="0" t="0" r="r" b="b"/>
              <a:pathLst>
                <a:path w="34" h="17">
                  <a:moveTo>
                    <a:pt x="31" y="9"/>
                  </a:moveTo>
                  <a:cubicBezTo>
                    <a:pt x="28" y="4"/>
                    <a:pt x="19" y="0"/>
                    <a:pt x="12" y="0"/>
                  </a:cubicBezTo>
                  <a:cubicBezTo>
                    <a:pt x="4" y="0"/>
                    <a:pt x="0" y="4"/>
                    <a:pt x="3" y="9"/>
                  </a:cubicBezTo>
                  <a:cubicBezTo>
                    <a:pt x="6" y="13"/>
                    <a:pt x="14" y="17"/>
                    <a:pt x="22" y="17"/>
                  </a:cubicBezTo>
                  <a:cubicBezTo>
                    <a:pt x="30" y="17"/>
                    <a:pt x="34" y="13"/>
                    <a:pt x="31"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296" name="ïṧľiḋè"/>
            <p:cNvSpPr/>
            <p:nvPr/>
          </p:nvSpPr>
          <p:spPr bwMode="auto">
            <a:xfrm>
              <a:off x="9747095" y="1878251"/>
              <a:ext cx="123436" cy="61718"/>
            </a:xfrm>
            <a:custGeom>
              <a:avLst/>
              <a:gdLst>
                <a:gd name="T0" fmla="*/ 31 w 34"/>
                <a:gd name="T1" fmla="*/ 9 h 17"/>
                <a:gd name="T2" fmla="*/ 12 w 34"/>
                <a:gd name="T3" fmla="*/ 0 h 17"/>
                <a:gd name="T4" fmla="*/ 3 w 34"/>
                <a:gd name="T5" fmla="*/ 9 h 17"/>
                <a:gd name="T6" fmla="*/ 22 w 34"/>
                <a:gd name="T7" fmla="*/ 17 h 17"/>
                <a:gd name="T8" fmla="*/ 31 w 34"/>
                <a:gd name="T9" fmla="*/ 9 h 17"/>
              </a:gdLst>
              <a:ahLst/>
              <a:cxnLst>
                <a:cxn ang="0">
                  <a:pos x="T0" y="T1"/>
                </a:cxn>
                <a:cxn ang="0">
                  <a:pos x="T2" y="T3"/>
                </a:cxn>
                <a:cxn ang="0">
                  <a:pos x="T4" y="T5"/>
                </a:cxn>
                <a:cxn ang="0">
                  <a:pos x="T6" y="T7"/>
                </a:cxn>
                <a:cxn ang="0">
                  <a:pos x="T8" y="T9"/>
                </a:cxn>
              </a:cxnLst>
              <a:rect l="0" t="0" r="r" b="b"/>
              <a:pathLst>
                <a:path w="34" h="17">
                  <a:moveTo>
                    <a:pt x="31" y="9"/>
                  </a:moveTo>
                  <a:cubicBezTo>
                    <a:pt x="28" y="4"/>
                    <a:pt x="19" y="0"/>
                    <a:pt x="12" y="0"/>
                  </a:cubicBezTo>
                  <a:cubicBezTo>
                    <a:pt x="4" y="0"/>
                    <a:pt x="0" y="4"/>
                    <a:pt x="3" y="9"/>
                  </a:cubicBezTo>
                  <a:cubicBezTo>
                    <a:pt x="6" y="13"/>
                    <a:pt x="14" y="17"/>
                    <a:pt x="22" y="17"/>
                  </a:cubicBezTo>
                  <a:cubicBezTo>
                    <a:pt x="30" y="17"/>
                    <a:pt x="34" y="13"/>
                    <a:pt x="31"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297" name="íš1îḑê"/>
            <p:cNvSpPr/>
            <p:nvPr/>
          </p:nvSpPr>
          <p:spPr bwMode="auto">
            <a:xfrm>
              <a:off x="9870531" y="1878251"/>
              <a:ext cx="124979" cy="61718"/>
            </a:xfrm>
            <a:custGeom>
              <a:avLst/>
              <a:gdLst>
                <a:gd name="T0" fmla="*/ 31 w 34"/>
                <a:gd name="T1" fmla="*/ 9 h 17"/>
                <a:gd name="T2" fmla="*/ 12 w 34"/>
                <a:gd name="T3" fmla="*/ 0 h 17"/>
                <a:gd name="T4" fmla="*/ 3 w 34"/>
                <a:gd name="T5" fmla="*/ 9 h 17"/>
                <a:gd name="T6" fmla="*/ 23 w 34"/>
                <a:gd name="T7" fmla="*/ 17 h 17"/>
                <a:gd name="T8" fmla="*/ 31 w 34"/>
                <a:gd name="T9" fmla="*/ 9 h 17"/>
              </a:gdLst>
              <a:ahLst/>
              <a:cxnLst>
                <a:cxn ang="0">
                  <a:pos x="T0" y="T1"/>
                </a:cxn>
                <a:cxn ang="0">
                  <a:pos x="T2" y="T3"/>
                </a:cxn>
                <a:cxn ang="0">
                  <a:pos x="T4" y="T5"/>
                </a:cxn>
                <a:cxn ang="0">
                  <a:pos x="T6" y="T7"/>
                </a:cxn>
                <a:cxn ang="0">
                  <a:pos x="T8" y="T9"/>
                </a:cxn>
              </a:cxnLst>
              <a:rect l="0" t="0" r="r" b="b"/>
              <a:pathLst>
                <a:path w="34" h="17">
                  <a:moveTo>
                    <a:pt x="31" y="9"/>
                  </a:moveTo>
                  <a:cubicBezTo>
                    <a:pt x="28" y="4"/>
                    <a:pt x="19" y="0"/>
                    <a:pt x="12" y="0"/>
                  </a:cubicBezTo>
                  <a:cubicBezTo>
                    <a:pt x="4" y="0"/>
                    <a:pt x="0" y="4"/>
                    <a:pt x="3" y="9"/>
                  </a:cubicBezTo>
                  <a:cubicBezTo>
                    <a:pt x="6" y="13"/>
                    <a:pt x="15" y="17"/>
                    <a:pt x="23" y="17"/>
                  </a:cubicBezTo>
                  <a:cubicBezTo>
                    <a:pt x="30" y="17"/>
                    <a:pt x="34" y="13"/>
                    <a:pt x="31"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298" name="iš1ïḓe"/>
            <p:cNvSpPr/>
            <p:nvPr/>
          </p:nvSpPr>
          <p:spPr bwMode="auto">
            <a:xfrm>
              <a:off x="9995510" y="1878251"/>
              <a:ext cx="123436" cy="61718"/>
            </a:xfrm>
            <a:custGeom>
              <a:avLst/>
              <a:gdLst>
                <a:gd name="T0" fmla="*/ 31 w 34"/>
                <a:gd name="T1" fmla="*/ 9 h 17"/>
                <a:gd name="T2" fmla="*/ 12 w 34"/>
                <a:gd name="T3" fmla="*/ 0 h 17"/>
                <a:gd name="T4" fmla="*/ 3 w 34"/>
                <a:gd name="T5" fmla="*/ 9 h 17"/>
                <a:gd name="T6" fmla="*/ 23 w 34"/>
                <a:gd name="T7" fmla="*/ 17 h 17"/>
                <a:gd name="T8" fmla="*/ 31 w 34"/>
                <a:gd name="T9" fmla="*/ 9 h 17"/>
              </a:gdLst>
              <a:ahLst/>
              <a:cxnLst>
                <a:cxn ang="0">
                  <a:pos x="T0" y="T1"/>
                </a:cxn>
                <a:cxn ang="0">
                  <a:pos x="T2" y="T3"/>
                </a:cxn>
                <a:cxn ang="0">
                  <a:pos x="T4" y="T5"/>
                </a:cxn>
                <a:cxn ang="0">
                  <a:pos x="T6" y="T7"/>
                </a:cxn>
                <a:cxn ang="0">
                  <a:pos x="T8" y="T9"/>
                </a:cxn>
              </a:cxnLst>
              <a:rect l="0" t="0" r="r" b="b"/>
              <a:pathLst>
                <a:path w="34" h="17">
                  <a:moveTo>
                    <a:pt x="31" y="9"/>
                  </a:moveTo>
                  <a:cubicBezTo>
                    <a:pt x="28" y="4"/>
                    <a:pt x="19" y="0"/>
                    <a:pt x="12" y="0"/>
                  </a:cubicBezTo>
                  <a:cubicBezTo>
                    <a:pt x="4" y="0"/>
                    <a:pt x="0" y="4"/>
                    <a:pt x="3" y="9"/>
                  </a:cubicBezTo>
                  <a:cubicBezTo>
                    <a:pt x="6" y="13"/>
                    <a:pt x="15" y="17"/>
                    <a:pt x="23" y="17"/>
                  </a:cubicBezTo>
                  <a:cubicBezTo>
                    <a:pt x="31" y="17"/>
                    <a:pt x="34" y="13"/>
                    <a:pt x="31"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299" name="íṡļïḑe"/>
            <p:cNvSpPr/>
            <p:nvPr/>
          </p:nvSpPr>
          <p:spPr bwMode="auto">
            <a:xfrm>
              <a:off x="10118946" y="1878251"/>
              <a:ext cx="128065" cy="61718"/>
            </a:xfrm>
            <a:custGeom>
              <a:avLst/>
              <a:gdLst>
                <a:gd name="T0" fmla="*/ 31 w 35"/>
                <a:gd name="T1" fmla="*/ 9 h 17"/>
                <a:gd name="T2" fmla="*/ 12 w 35"/>
                <a:gd name="T3" fmla="*/ 0 h 17"/>
                <a:gd name="T4" fmla="*/ 4 w 35"/>
                <a:gd name="T5" fmla="*/ 9 h 17"/>
                <a:gd name="T6" fmla="*/ 23 w 35"/>
                <a:gd name="T7" fmla="*/ 17 h 17"/>
                <a:gd name="T8" fmla="*/ 31 w 35"/>
                <a:gd name="T9" fmla="*/ 9 h 17"/>
              </a:gdLst>
              <a:ahLst/>
              <a:cxnLst>
                <a:cxn ang="0">
                  <a:pos x="T0" y="T1"/>
                </a:cxn>
                <a:cxn ang="0">
                  <a:pos x="T2" y="T3"/>
                </a:cxn>
                <a:cxn ang="0">
                  <a:pos x="T4" y="T5"/>
                </a:cxn>
                <a:cxn ang="0">
                  <a:pos x="T6" y="T7"/>
                </a:cxn>
                <a:cxn ang="0">
                  <a:pos x="T8" y="T9"/>
                </a:cxn>
              </a:cxnLst>
              <a:rect l="0" t="0" r="r" b="b"/>
              <a:pathLst>
                <a:path w="35" h="17">
                  <a:moveTo>
                    <a:pt x="31" y="9"/>
                  </a:moveTo>
                  <a:cubicBezTo>
                    <a:pt x="28" y="4"/>
                    <a:pt x="19" y="0"/>
                    <a:pt x="12" y="0"/>
                  </a:cubicBezTo>
                  <a:cubicBezTo>
                    <a:pt x="4" y="0"/>
                    <a:pt x="0" y="4"/>
                    <a:pt x="4" y="9"/>
                  </a:cubicBezTo>
                  <a:cubicBezTo>
                    <a:pt x="7" y="13"/>
                    <a:pt x="15" y="17"/>
                    <a:pt x="23" y="17"/>
                  </a:cubicBezTo>
                  <a:cubicBezTo>
                    <a:pt x="31" y="17"/>
                    <a:pt x="35" y="13"/>
                    <a:pt x="31"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00" name="îśļîḍê"/>
            <p:cNvSpPr/>
            <p:nvPr/>
          </p:nvSpPr>
          <p:spPr bwMode="auto">
            <a:xfrm>
              <a:off x="6648859" y="1953855"/>
              <a:ext cx="109550" cy="63261"/>
            </a:xfrm>
            <a:custGeom>
              <a:avLst/>
              <a:gdLst>
                <a:gd name="T0" fmla="*/ 29 w 30"/>
                <a:gd name="T1" fmla="*/ 8 h 17"/>
                <a:gd name="T2" fmla="*/ 14 w 30"/>
                <a:gd name="T3" fmla="*/ 0 h 17"/>
                <a:gd name="T4" fmla="*/ 1 w 30"/>
                <a:gd name="T5" fmla="*/ 8 h 17"/>
                <a:gd name="T6" fmla="*/ 16 w 30"/>
                <a:gd name="T7" fmla="*/ 17 h 17"/>
                <a:gd name="T8" fmla="*/ 29 w 30"/>
                <a:gd name="T9" fmla="*/ 8 h 17"/>
              </a:gdLst>
              <a:ahLst/>
              <a:cxnLst>
                <a:cxn ang="0">
                  <a:pos x="T0" y="T1"/>
                </a:cxn>
                <a:cxn ang="0">
                  <a:pos x="T2" y="T3"/>
                </a:cxn>
                <a:cxn ang="0">
                  <a:pos x="T4" y="T5"/>
                </a:cxn>
                <a:cxn ang="0">
                  <a:pos x="T6" y="T7"/>
                </a:cxn>
                <a:cxn ang="0">
                  <a:pos x="T8" y="T9"/>
                </a:cxn>
              </a:cxnLst>
              <a:rect l="0" t="0" r="r" b="b"/>
              <a:pathLst>
                <a:path w="30" h="17">
                  <a:moveTo>
                    <a:pt x="29" y="8"/>
                  </a:moveTo>
                  <a:cubicBezTo>
                    <a:pt x="28" y="4"/>
                    <a:pt x="22" y="0"/>
                    <a:pt x="14" y="0"/>
                  </a:cubicBezTo>
                  <a:cubicBezTo>
                    <a:pt x="6" y="0"/>
                    <a:pt x="0" y="4"/>
                    <a:pt x="1" y="8"/>
                  </a:cubicBezTo>
                  <a:cubicBezTo>
                    <a:pt x="1" y="13"/>
                    <a:pt x="8" y="17"/>
                    <a:pt x="16" y="17"/>
                  </a:cubicBezTo>
                  <a:cubicBezTo>
                    <a:pt x="24" y="17"/>
                    <a:pt x="30" y="13"/>
                    <a:pt x="29" y="8"/>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01" name="îşļïḋè"/>
            <p:cNvSpPr/>
            <p:nvPr/>
          </p:nvSpPr>
          <p:spPr bwMode="auto">
            <a:xfrm>
              <a:off x="6776924" y="1953855"/>
              <a:ext cx="106464" cy="63261"/>
            </a:xfrm>
            <a:custGeom>
              <a:avLst/>
              <a:gdLst>
                <a:gd name="T0" fmla="*/ 29 w 29"/>
                <a:gd name="T1" fmla="*/ 8 h 17"/>
                <a:gd name="T2" fmla="*/ 13 w 29"/>
                <a:gd name="T3" fmla="*/ 0 h 17"/>
                <a:gd name="T4" fmla="*/ 0 w 29"/>
                <a:gd name="T5" fmla="*/ 8 h 17"/>
                <a:gd name="T6" fmla="*/ 16 w 29"/>
                <a:gd name="T7" fmla="*/ 17 h 17"/>
                <a:gd name="T8" fmla="*/ 29 w 29"/>
                <a:gd name="T9" fmla="*/ 8 h 17"/>
              </a:gdLst>
              <a:ahLst/>
              <a:cxnLst>
                <a:cxn ang="0">
                  <a:pos x="T0" y="T1"/>
                </a:cxn>
                <a:cxn ang="0">
                  <a:pos x="T2" y="T3"/>
                </a:cxn>
                <a:cxn ang="0">
                  <a:pos x="T4" y="T5"/>
                </a:cxn>
                <a:cxn ang="0">
                  <a:pos x="T6" y="T7"/>
                </a:cxn>
                <a:cxn ang="0">
                  <a:pos x="T8" y="T9"/>
                </a:cxn>
              </a:cxnLst>
              <a:rect l="0" t="0" r="r" b="b"/>
              <a:pathLst>
                <a:path w="29" h="17">
                  <a:moveTo>
                    <a:pt x="29" y="8"/>
                  </a:moveTo>
                  <a:cubicBezTo>
                    <a:pt x="28" y="4"/>
                    <a:pt x="21" y="0"/>
                    <a:pt x="13" y="0"/>
                  </a:cubicBezTo>
                  <a:cubicBezTo>
                    <a:pt x="5" y="0"/>
                    <a:pt x="0" y="4"/>
                    <a:pt x="0" y="8"/>
                  </a:cubicBezTo>
                  <a:cubicBezTo>
                    <a:pt x="1" y="13"/>
                    <a:pt x="8" y="17"/>
                    <a:pt x="16" y="17"/>
                  </a:cubicBezTo>
                  <a:cubicBezTo>
                    <a:pt x="24" y="17"/>
                    <a:pt x="29" y="13"/>
                    <a:pt x="29" y="8"/>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02" name="íSlîḍê"/>
            <p:cNvSpPr/>
            <p:nvPr/>
          </p:nvSpPr>
          <p:spPr bwMode="auto">
            <a:xfrm>
              <a:off x="6900360" y="1953855"/>
              <a:ext cx="109550" cy="63261"/>
            </a:xfrm>
            <a:custGeom>
              <a:avLst/>
              <a:gdLst>
                <a:gd name="T0" fmla="*/ 29 w 30"/>
                <a:gd name="T1" fmla="*/ 8 h 17"/>
                <a:gd name="T2" fmla="*/ 14 w 30"/>
                <a:gd name="T3" fmla="*/ 0 h 17"/>
                <a:gd name="T4" fmla="*/ 1 w 30"/>
                <a:gd name="T5" fmla="*/ 8 h 17"/>
                <a:gd name="T6" fmla="*/ 17 w 30"/>
                <a:gd name="T7" fmla="*/ 17 h 17"/>
                <a:gd name="T8" fmla="*/ 29 w 30"/>
                <a:gd name="T9" fmla="*/ 8 h 17"/>
              </a:gdLst>
              <a:ahLst/>
              <a:cxnLst>
                <a:cxn ang="0">
                  <a:pos x="T0" y="T1"/>
                </a:cxn>
                <a:cxn ang="0">
                  <a:pos x="T2" y="T3"/>
                </a:cxn>
                <a:cxn ang="0">
                  <a:pos x="T4" y="T5"/>
                </a:cxn>
                <a:cxn ang="0">
                  <a:pos x="T6" y="T7"/>
                </a:cxn>
                <a:cxn ang="0">
                  <a:pos x="T8" y="T9"/>
                </a:cxn>
              </a:cxnLst>
              <a:rect l="0" t="0" r="r" b="b"/>
              <a:pathLst>
                <a:path w="30" h="17">
                  <a:moveTo>
                    <a:pt x="29" y="8"/>
                  </a:moveTo>
                  <a:cubicBezTo>
                    <a:pt x="28" y="4"/>
                    <a:pt x="21" y="0"/>
                    <a:pt x="14" y="0"/>
                  </a:cubicBezTo>
                  <a:cubicBezTo>
                    <a:pt x="6" y="0"/>
                    <a:pt x="0" y="4"/>
                    <a:pt x="1" y="8"/>
                  </a:cubicBezTo>
                  <a:cubicBezTo>
                    <a:pt x="2" y="13"/>
                    <a:pt x="9" y="17"/>
                    <a:pt x="17" y="17"/>
                  </a:cubicBezTo>
                  <a:cubicBezTo>
                    <a:pt x="24" y="17"/>
                    <a:pt x="30" y="13"/>
                    <a:pt x="29" y="8"/>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03" name="işliḑê"/>
            <p:cNvSpPr/>
            <p:nvPr/>
          </p:nvSpPr>
          <p:spPr bwMode="auto">
            <a:xfrm>
              <a:off x="7028424" y="1953855"/>
              <a:ext cx="109550" cy="63261"/>
            </a:xfrm>
            <a:custGeom>
              <a:avLst/>
              <a:gdLst>
                <a:gd name="T0" fmla="*/ 29 w 30"/>
                <a:gd name="T1" fmla="*/ 8 h 17"/>
                <a:gd name="T2" fmla="*/ 13 w 30"/>
                <a:gd name="T3" fmla="*/ 0 h 17"/>
                <a:gd name="T4" fmla="*/ 0 w 30"/>
                <a:gd name="T5" fmla="*/ 8 h 17"/>
                <a:gd name="T6" fmla="*/ 16 w 30"/>
                <a:gd name="T7" fmla="*/ 17 h 17"/>
                <a:gd name="T8" fmla="*/ 29 w 30"/>
                <a:gd name="T9" fmla="*/ 8 h 17"/>
              </a:gdLst>
              <a:ahLst/>
              <a:cxnLst>
                <a:cxn ang="0">
                  <a:pos x="T0" y="T1"/>
                </a:cxn>
                <a:cxn ang="0">
                  <a:pos x="T2" y="T3"/>
                </a:cxn>
                <a:cxn ang="0">
                  <a:pos x="T4" y="T5"/>
                </a:cxn>
                <a:cxn ang="0">
                  <a:pos x="T6" y="T7"/>
                </a:cxn>
                <a:cxn ang="0">
                  <a:pos x="T8" y="T9"/>
                </a:cxn>
              </a:cxnLst>
              <a:rect l="0" t="0" r="r" b="b"/>
              <a:pathLst>
                <a:path w="30" h="17">
                  <a:moveTo>
                    <a:pt x="29" y="8"/>
                  </a:moveTo>
                  <a:cubicBezTo>
                    <a:pt x="28" y="4"/>
                    <a:pt x="21" y="0"/>
                    <a:pt x="13" y="0"/>
                  </a:cubicBezTo>
                  <a:cubicBezTo>
                    <a:pt x="5" y="0"/>
                    <a:pt x="0" y="4"/>
                    <a:pt x="0" y="8"/>
                  </a:cubicBezTo>
                  <a:cubicBezTo>
                    <a:pt x="1" y="13"/>
                    <a:pt x="8" y="17"/>
                    <a:pt x="16" y="17"/>
                  </a:cubicBezTo>
                  <a:cubicBezTo>
                    <a:pt x="24" y="17"/>
                    <a:pt x="30" y="13"/>
                    <a:pt x="29" y="8"/>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04" name="îSļïḍe"/>
            <p:cNvSpPr/>
            <p:nvPr/>
          </p:nvSpPr>
          <p:spPr bwMode="auto">
            <a:xfrm>
              <a:off x="7153403" y="1953855"/>
              <a:ext cx="109550" cy="63261"/>
            </a:xfrm>
            <a:custGeom>
              <a:avLst/>
              <a:gdLst>
                <a:gd name="T0" fmla="*/ 29 w 30"/>
                <a:gd name="T1" fmla="*/ 8 h 17"/>
                <a:gd name="T2" fmla="*/ 13 w 30"/>
                <a:gd name="T3" fmla="*/ 0 h 17"/>
                <a:gd name="T4" fmla="*/ 1 w 30"/>
                <a:gd name="T5" fmla="*/ 8 h 17"/>
                <a:gd name="T6" fmla="*/ 17 w 30"/>
                <a:gd name="T7" fmla="*/ 17 h 17"/>
                <a:gd name="T8" fmla="*/ 29 w 30"/>
                <a:gd name="T9" fmla="*/ 8 h 17"/>
              </a:gdLst>
              <a:ahLst/>
              <a:cxnLst>
                <a:cxn ang="0">
                  <a:pos x="T0" y="T1"/>
                </a:cxn>
                <a:cxn ang="0">
                  <a:pos x="T2" y="T3"/>
                </a:cxn>
                <a:cxn ang="0">
                  <a:pos x="T4" y="T5"/>
                </a:cxn>
                <a:cxn ang="0">
                  <a:pos x="T6" y="T7"/>
                </a:cxn>
                <a:cxn ang="0">
                  <a:pos x="T8" y="T9"/>
                </a:cxn>
              </a:cxnLst>
              <a:rect l="0" t="0" r="r" b="b"/>
              <a:pathLst>
                <a:path w="30" h="17">
                  <a:moveTo>
                    <a:pt x="29" y="8"/>
                  </a:moveTo>
                  <a:cubicBezTo>
                    <a:pt x="28" y="4"/>
                    <a:pt x="21" y="0"/>
                    <a:pt x="13" y="0"/>
                  </a:cubicBezTo>
                  <a:cubicBezTo>
                    <a:pt x="6" y="0"/>
                    <a:pt x="0" y="4"/>
                    <a:pt x="1" y="8"/>
                  </a:cubicBezTo>
                  <a:cubicBezTo>
                    <a:pt x="2" y="13"/>
                    <a:pt x="9" y="17"/>
                    <a:pt x="17" y="17"/>
                  </a:cubicBezTo>
                  <a:cubicBezTo>
                    <a:pt x="25" y="17"/>
                    <a:pt x="30" y="13"/>
                    <a:pt x="29" y="8"/>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05" name="işliḍê"/>
            <p:cNvSpPr/>
            <p:nvPr/>
          </p:nvSpPr>
          <p:spPr bwMode="auto">
            <a:xfrm>
              <a:off x="7279924" y="1953855"/>
              <a:ext cx="109550" cy="63261"/>
            </a:xfrm>
            <a:custGeom>
              <a:avLst/>
              <a:gdLst>
                <a:gd name="T0" fmla="*/ 29 w 30"/>
                <a:gd name="T1" fmla="*/ 8 h 17"/>
                <a:gd name="T2" fmla="*/ 13 w 30"/>
                <a:gd name="T3" fmla="*/ 0 h 17"/>
                <a:gd name="T4" fmla="*/ 1 w 30"/>
                <a:gd name="T5" fmla="*/ 8 h 17"/>
                <a:gd name="T6" fmla="*/ 17 w 30"/>
                <a:gd name="T7" fmla="*/ 17 h 17"/>
                <a:gd name="T8" fmla="*/ 29 w 30"/>
                <a:gd name="T9" fmla="*/ 8 h 17"/>
              </a:gdLst>
              <a:ahLst/>
              <a:cxnLst>
                <a:cxn ang="0">
                  <a:pos x="T0" y="T1"/>
                </a:cxn>
                <a:cxn ang="0">
                  <a:pos x="T2" y="T3"/>
                </a:cxn>
                <a:cxn ang="0">
                  <a:pos x="T4" y="T5"/>
                </a:cxn>
                <a:cxn ang="0">
                  <a:pos x="T6" y="T7"/>
                </a:cxn>
                <a:cxn ang="0">
                  <a:pos x="T8" y="T9"/>
                </a:cxn>
              </a:cxnLst>
              <a:rect l="0" t="0" r="r" b="b"/>
              <a:pathLst>
                <a:path w="30" h="17">
                  <a:moveTo>
                    <a:pt x="29" y="8"/>
                  </a:moveTo>
                  <a:cubicBezTo>
                    <a:pt x="28" y="4"/>
                    <a:pt x="20" y="0"/>
                    <a:pt x="13" y="0"/>
                  </a:cubicBezTo>
                  <a:cubicBezTo>
                    <a:pt x="5" y="0"/>
                    <a:pt x="0" y="4"/>
                    <a:pt x="1" y="8"/>
                  </a:cubicBezTo>
                  <a:cubicBezTo>
                    <a:pt x="2" y="13"/>
                    <a:pt x="9" y="17"/>
                    <a:pt x="17" y="17"/>
                  </a:cubicBezTo>
                  <a:cubicBezTo>
                    <a:pt x="25" y="17"/>
                    <a:pt x="30" y="13"/>
                    <a:pt x="29" y="8"/>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06" name="ïŝľidé"/>
            <p:cNvSpPr/>
            <p:nvPr/>
          </p:nvSpPr>
          <p:spPr bwMode="auto">
            <a:xfrm>
              <a:off x="7404903" y="1953855"/>
              <a:ext cx="112636" cy="63261"/>
            </a:xfrm>
            <a:custGeom>
              <a:avLst/>
              <a:gdLst>
                <a:gd name="T0" fmla="*/ 29 w 31"/>
                <a:gd name="T1" fmla="*/ 8 h 17"/>
                <a:gd name="T2" fmla="*/ 13 w 31"/>
                <a:gd name="T3" fmla="*/ 0 h 17"/>
                <a:gd name="T4" fmla="*/ 1 w 31"/>
                <a:gd name="T5" fmla="*/ 8 h 17"/>
                <a:gd name="T6" fmla="*/ 17 w 31"/>
                <a:gd name="T7" fmla="*/ 17 h 17"/>
                <a:gd name="T8" fmla="*/ 29 w 31"/>
                <a:gd name="T9" fmla="*/ 8 h 17"/>
              </a:gdLst>
              <a:ahLst/>
              <a:cxnLst>
                <a:cxn ang="0">
                  <a:pos x="T0" y="T1"/>
                </a:cxn>
                <a:cxn ang="0">
                  <a:pos x="T2" y="T3"/>
                </a:cxn>
                <a:cxn ang="0">
                  <a:pos x="T4" y="T5"/>
                </a:cxn>
                <a:cxn ang="0">
                  <a:pos x="T6" y="T7"/>
                </a:cxn>
                <a:cxn ang="0">
                  <a:pos x="T8" y="T9"/>
                </a:cxn>
              </a:cxnLst>
              <a:rect l="0" t="0" r="r" b="b"/>
              <a:pathLst>
                <a:path w="31" h="17">
                  <a:moveTo>
                    <a:pt x="29" y="8"/>
                  </a:moveTo>
                  <a:cubicBezTo>
                    <a:pt x="28" y="4"/>
                    <a:pt x="21" y="0"/>
                    <a:pt x="13" y="0"/>
                  </a:cubicBezTo>
                  <a:cubicBezTo>
                    <a:pt x="5" y="0"/>
                    <a:pt x="0" y="4"/>
                    <a:pt x="1" y="8"/>
                  </a:cubicBezTo>
                  <a:cubicBezTo>
                    <a:pt x="2" y="13"/>
                    <a:pt x="10" y="17"/>
                    <a:pt x="17" y="17"/>
                  </a:cubicBezTo>
                  <a:cubicBezTo>
                    <a:pt x="25" y="17"/>
                    <a:pt x="31" y="13"/>
                    <a:pt x="29" y="8"/>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07" name="ísļîḓé"/>
            <p:cNvSpPr/>
            <p:nvPr/>
          </p:nvSpPr>
          <p:spPr bwMode="auto">
            <a:xfrm>
              <a:off x="7528338" y="1953855"/>
              <a:ext cx="114178" cy="63261"/>
            </a:xfrm>
            <a:custGeom>
              <a:avLst/>
              <a:gdLst>
                <a:gd name="T0" fmla="*/ 30 w 31"/>
                <a:gd name="T1" fmla="*/ 8 h 17"/>
                <a:gd name="T2" fmla="*/ 14 w 31"/>
                <a:gd name="T3" fmla="*/ 0 h 17"/>
                <a:gd name="T4" fmla="*/ 2 w 31"/>
                <a:gd name="T5" fmla="*/ 8 h 17"/>
                <a:gd name="T6" fmla="*/ 18 w 31"/>
                <a:gd name="T7" fmla="*/ 17 h 17"/>
                <a:gd name="T8" fmla="*/ 30 w 31"/>
                <a:gd name="T9" fmla="*/ 8 h 17"/>
              </a:gdLst>
              <a:ahLst/>
              <a:cxnLst>
                <a:cxn ang="0">
                  <a:pos x="T0" y="T1"/>
                </a:cxn>
                <a:cxn ang="0">
                  <a:pos x="T2" y="T3"/>
                </a:cxn>
                <a:cxn ang="0">
                  <a:pos x="T4" y="T5"/>
                </a:cxn>
                <a:cxn ang="0">
                  <a:pos x="T6" y="T7"/>
                </a:cxn>
                <a:cxn ang="0">
                  <a:pos x="T8" y="T9"/>
                </a:cxn>
              </a:cxnLst>
              <a:rect l="0" t="0" r="r" b="b"/>
              <a:pathLst>
                <a:path w="31" h="17">
                  <a:moveTo>
                    <a:pt x="30" y="8"/>
                  </a:moveTo>
                  <a:cubicBezTo>
                    <a:pt x="29" y="4"/>
                    <a:pt x="21" y="0"/>
                    <a:pt x="14" y="0"/>
                  </a:cubicBezTo>
                  <a:cubicBezTo>
                    <a:pt x="6" y="0"/>
                    <a:pt x="0" y="4"/>
                    <a:pt x="2" y="8"/>
                  </a:cubicBezTo>
                  <a:cubicBezTo>
                    <a:pt x="3" y="13"/>
                    <a:pt x="10" y="17"/>
                    <a:pt x="18" y="17"/>
                  </a:cubicBezTo>
                  <a:cubicBezTo>
                    <a:pt x="26" y="17"/>
                    <a:pt x="31" y="13"/>
                    <a:pt x="30" y="8"/>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08" name="îŝḻïḓé"/>
            <p:cNvSpPr/>
            <p:nvPr/>
          </p:nvSpPr>
          <p:spPr bwMode="auto">
            <a:xfrm>
              <a:off x="7656403" y="1953855"/>
              <a:ext cx="112636" cy="63261"/>
            </a:xfrm>
            <a:custGeom>
              <a:avLst/>
              <a:gdLst>
                <a:gd name="T0" fmla="*/ 29 w 31"/>
                <a:gd name="T1" fmla="*/ 8 h 17"/>
                <a:gd name="T2" fmla="*/ 13 w 31"/>
                <a:gd name="T3" fmla="*/ 0 h 17"/>
                <a:gd name="T4" fmla="*/ 1 w 31"/>
                <a:gd name="T5" fmla="*/ 8 h 17"/>
                <a:gd name="T6" fmla="*/ 18 w 31"/>
                <a:gd name="T7" fmla="*/ 17 h 17"/>
                <a:gd name="T8" fmla="*/ 29 w 31"/>
                <a:gd name="T9" fmla="*/ 8 h 17"/>
              </a:gdLst>
              <a:ahLst/>
              <a:cxnLst>
                <a:cxn ang="0">
                  <a:pos x="T0" y="T1"/>
                </a:cxn>
                <a:cxn ang="0">
                  <a:pos x="T2" y="T3"/>
                </a:cxn>
                <a:cxn ang="0">
                  <a:pos x="T4" y="T5"/>
                </a:cxn>
                <a:cxn ang="0">
                  <a:pos x="T6" y="T7"/>
                </a:cxn>
                <a:cxn ang="0">
                  <a:pos x="T8" y="T9"/>
                </a:cxn>
              </a:cxnLst>
              <a:rect l="0" t="0" r="r" b="b"/>
              <a:pathLst>
                <a:path w="31" h="17">
                  <a:moveTo>
                    <a:pt x="29" y="8"/>
                  </a:moveTo>
                  <a:cubicBezTo>
                    <a:pt x="28" y="4"/>
                    <a:pt x="21" y="0"/>
                    <a:pt x="13" y="0"/>
                  </a:cubicBezTo>
                  <a:cubicBezTo>
                    <a:pt x="5" y="0"/>
                    <a:pt x="0" y="4"/>
                    <a:pt x="1" y="8"/>
                  </a:cubicBezTo>
                  <a:cubicBezTo>
                    <a:pt x="3" y="13"/>
                    <a:pt x="10" y="17"/>
                    <a:pt x="18" y="17"/>
                  </a:cubicBezTo>
                  <a:cubicBezTo>
                    <a:pt x="26" y="17"/>
                    <a:pt x="31" y="13"/>
                    <a:pt x="29" y="8"/>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09" name="ïṡļîďè"/>
            <p:cNvSpPr/>
            <p:nvPr/>
          </p:nvSpPr>
          <p:spPr bwMode="auto">
            <a:xfrm>
              <a:off x="7779839" y="1953855"/>
              <a:ext cx="117264" cy="63261"/>
            </a:xfrm>
            <a:custGeom>
              <a:avLst/>
              <a:gdLst>
                <a:gd name="T0" fmla="*/ 30 w 32"/>
                <a:gd name="T1" fmla="*/ 8 h 17"/>
                <a:gd name="T2" fmla="*/ 13 w 32"/>
                <a:gd name="T3" fmla="*/ 0 h 17"/>
                <a:gd name="T4" fmla="*/ 2 w 32"/>
                <a:gd name="T5" fmla="*/ 8 h 17"/>
                <a:gd name="T6" fmla="*/ 19 w 32"/>
                <a:gd name="T7" fmla="*/ 17 h 17"/>
                <a:gd name="T8" fmla="*/ 30 w 32"/>
                <a:gd name="T9" fmla="*/ 8 h 17"/>
              </a:gdLst>
              <a:ahLst/>
              <a:cxnLst>
                <a:cxn ang="0">
                  <a:pos x="T0" y="T1"/>
                </a:cxn>
                <a:cxn ang="0">
                  <a:pos x="T2" y="T3"/>
                </a:cxn>
                <a:cxn ang="0">
                  <a:pos x="T4" y="T5"/>
                </a:cxn>
                <a:cxn ang="0">
                  <a:pos x="T6" y="T7"/>
                </a:cxn>
                <a:cxn ang="0">
                  <a:pos x="T8" y="T9"/>
                </a:cxn>
              </a:cxnLst>
              <a:rect l="0" t="0" r="r" b="b"/>
              <a:pathLst>
                <a:path w="32" h="17">
                  <a:moveTo>
                    <a:pt x="30" y="8"/>
                  </a:moveTo>
                  <a:cubicBezTo>
                    <a:pt x="29" y="4"/>
                    <a:pt x="21" y="0"/>
                    <a:pt x="13" y="0"/>
                  </a:cubicBezTo>
                  <a:cubicBezTo>
                    <a:pt x="6" y="0"/>
                    <a:pt x="0" y="4"/>
                    <a:pt x="2" y="8"/>
                  </a:cubicBezTo>
                  <a:cubicBezTo>
                    <a:pt x="3" y="13"/>
                    <a:pt x="11" y="17"/>
                    <a:pt x="19" y="17"/>
                  </a:cubicBezTo>
                  <a:cubicBezTo>
                    <a:pt x="26" y="17"/>
                    <a:pt x="32" y="13"/>
                    <a:pt x="30" y="8"/>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10" name="íṣľíďè"/>
            <p:cNvSpPr/>
            <p:nvPr/>
          </p:nvSpPr>
          <p:spPr bwMode="auto">
            <a:xfrm>
              <a:off x="7907903" y="1953855"/>
              <a:ext cx="112636" cy="63261"/>
            </a:xfrm>
            <a:custGeom>
              <a:avLst/>
              <a:gdLst>
                <a:gd name="T0" fmla="*/ 30 w 31"/>
                <a:gd name="T1" fmla="*/ 8 h 17"/>
                <a:gd name="T2" fmla="*/ 13 w 31"/>
                <a:gd name="T3" fmla="*/ 0 h 17"/>
                <a:gd name="T4" fmla="*/ 1 w 31"/>
                <a:gd name="T5" fmla="*/ 8 h 17"/>
                <a:gd name="T6" fmla="*/ 18 w 31"/>
                <a:gd name="T7" fmla="*/ 17 h 17"/>
                <a:gd name="T8" fmla="*/ 30 w 31"/>
                <a:gd name="T9" fmla="*/ 8 h 17"/>
              </a:gdLst>
              <a:ahLst/>
              <a:cxnLst>
                <a:cxn ang="0">
                  <a:pos x="T0" y="T1"/>
                </a:cxn>
                <a:cxn ang="0">
                  <a:pos x="T2" y="T3"/>
                </a:cxn>
                <a:cxn ang="0">
                  <a:pos x="T4" y="T5"/>
                </a:cxn>
                <a:cxn ang="0">
                  <a:pos x="T6" y="T7"/>
                </a:cxn>
                <a:cxn ang="0">
                  <a:pos x="T8" y="T9"/>
                </a:cxn>
              </a:cxnLst>
              <a:rect l="0" t="0" r="r" b="b"/>
              <a:pathLst>
                <a:path w="31" h="17">
                  <a:moveTo>
                    <a:pt x="30" y="8"/>
                  </a:moveTo>
                  <a:cubicBezTo>
                    <a:pt x="28" y="4"/>
                    <a:pt x="20" y="0"/>
                    <a:pt x="13" y="0"/>
                  </a:cubicBezTo>
                  <a:cubicBezTo>
                    <a:pt x="5" y="0"/>
                    <a:pt x="0" y="4"/>
                    <a:pt x="1" y="8"/>
                  </a:cubicBezTo>
                  <a:cubicBezTo>
                    <a:pt x="3" y="13"/>
                    <a:pt x="11" y="17"/>
                    <a:pt x="18" y="17"/>
                  </a:cubicBezTo>
                  <a:cubicBezTo>
                    <a:pt x="26" y="17"/>
                    <a:pt x="31" y="13"/>
                    <a:pt x="30" y="8"/>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11" name="iSļíḓé"/>
            <p:cNvSpPr/>
            <p:nvPr/>
          </p:nvSpPr>
          <p:spPr bwMode="auto">
            <a:xfrm>
              <a:off x="8032882" y="1953855"/>
              <a:ext cx="115721" cy="63261"/>
            </a:xfrm>
            <a:custGeom>
              <a:avLst/>
              <a:gdLst>
                <a:gd name="T0" fmla="*/ 30 w 32"/>
                <a:gd name="T1" fmla="*/ 8 h 17"/>
                <a:gd name="T2" fmla="*/ 13 w 32"/>
                <a:gd name="T3" fmla="*/ 0 h 17"/>
                <a:gd name="T4" fmla="*/ 2 w 32"/>
                <a:gd name="T5" fmla="*/ 8 h 17"/>
                <a:gd name="T6" fmla="*/ 19 w 32"/>
                <a:gd name="T7" fmla="*/ 17 h 17"/>
                <a:gd name="T8" fmla="*/ 30 w 32"/>
                <a:gd name="T9" fmla="*/ 8 h 17"/>
              </a:gdLst>
              <a:ahLst/>
              <a:cxnLst>
                <a:cxn ang="0">
                  <a:pos x="T0" y="T1"/>
                </a:cxn>
                <a:cxn ang="0">
                  <a:pos x="T2" y="T3"/>
                </a:cxn>
                <a:cxn ang="0">
                  <a:pos x="T4" y="T5"/>
                </a:cxn>
                <a:cxn ang="0">
                  <a:pos x="T6" y="T7"/>
                </a:cxn>
                <a:cxn ang="0">
                  <a:pos x="T8" y="T9"/>
                </a:cxn>
              </a:cxnLst>
              <a:rect l="0" t="0" r="r" b="b"/>
              <a:pathLst>
                <a:path w="32" h="17">
                  <a:moveTo>
                    <a:pt x="30" y="8"/>
                  </a:moveTo>
                  <a:cubicBezTo>
                    <a:pt x="28" y="4"/>
                    <a:pt x="21" y="0"/>
                    <a:pt x="13" y="0"/>
                  </a:cubicBezTo>
                  <a:cubicBezTo>
                    <a:pt x="5" y="0"/>
                    <a:pt x="0" y="4"/>
                    <a:pt x="2" y="8"/>
                  </a:cubicBezTo>
                  <a:cubicBezTo>
                    <a:pt x="4" y="13"/>
                    <a:pt x="11" y="17"/>
                    <a:pt x="19" y="17"/>
                  </a:cubicBezTo>
                  <a:cubicBezTo>
                    <a:pt x="27" y="17"/>
                    <a:pt x="32" y="13"/>
                    <a:pt x="30" y="8"/>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12" name="íSḷîḓé"/>
            <p:cNvSpPr/>
            <p:nvPr/>
          </p:nvSpPr>
          <p:spPr bwMode="auto">
            <a:xfrm>
              <a:off x="8159404" y="1953855"/>
              <a:ext cx="117264" cy="63261"/>
            </a:xfrm>
            <a:custGeom>
              <a:avLst/>
              <a:gdLst>
                <a:gd name="T0" fmla="*/ 30 w 32"/>
                <a:gd name="T1" fmla="*/ 8 h 17"/>
                <a:gd name="T2" fmla="*/ 12 w 32"/>
                <a:gd name="T3" fmla="*/ 0 h 17"/>
                <a:gd name="T4" fmla="*/ 2 w 32"/>
                <a:gd name="T5" fmla="*/ 8 h 17"/>
                <a:gd name="T6" fmla="*/ 19 w 32"/>
                <a:gd name="T7" fmla="*/ 17 h 17"/>
                <a:gd name="T8" fmla="*/ 30 w 32"/>
                <a:gd name="T9" fmla="*/ 8 h 17"/>
              </a:gdLst>
              <a:ahLst/>
              <a:cxnLst>
                <a:cxn ang="0">
                  <a:pos x="T0" y="T1"/>
                </a:cxn>
                <a:cxn ang="0">
                  <a:pos x="T2" y="T3"/>
                </a:cxn>
                <a:cxn ang="0">
                  <a:pos x="T4" y="T5"/>
                </a:cxn>
                <a:cxn ang="0">
                  <a:pos x="T6" y="T7"/>
                </a:cxn>
                <a:cxn ang="0">
                  <a:pos x="T8" y="T9"/>
                </a:cxn>
              </a:cxnLst>
              <a:rect l="0" t="0" r="r" b="b"/>
              <a:pathLst>
                <a:path w="32" h="17">
                  <a:moveTo>
                    <a:pt x="30" y="8"/>
                  </a:moveTo>
                  <a:cubicBezTo>
                    <a:pt x="28" y="4"/>
                    <a:pt x="20" y="0"/>
                    <a:pt x="12" y="0"/>
                  </a:cubicBezTo>
                  <a:cubicBezTo>
                    <a:pt x="5" y="0"/>
                    <a:pt x="0" y="4"/>
                    <a:pt x="2" y="8"/>
                  </a:cubicBezTo>
                  <a:cubicBezTo>
                    <a:pt x="3" y="13"/>
                    <a:pt x="11" y="17"/>
                    <a:pt x="19" y="17"/>
                  </a:cubicBezTo>
                  <a:cubicBezTo>
                    <a:pt x="27" y="17"/>
                    <a:pt x="32" y="13"/>
                    <a:pt x="30" y="8"/>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13" name="islïdê"/>
            <p:cNvSpPr/>
            <p:nvPr/>
          </p:nvSpPr>
          <p:spPr bwMode="auto">
            <a:xfrm>
              <a:off x="8284382" y="1953855"/>
              <a:ext cx="115721" cy="63261"/>
            </a:xfrm>
            <a:custGeom>
              <a:avLst/>
              <a:gdLst>
                <a:gd name="T0" fmla="*/ 30 w 32"/>
                <a:gd name="T1" fmla="*/ 8 h 17"/>
                <a:gd name="T2" fmla="*/ 13 w 32"/>
                <a:gd name="T3" fmla="*/ 0 h 17"/>
                <a:gd name="T4" fmla="*/ 2 w 32"/>
                <a:gd name="T5" fmla="*/ 8 h 17"/>
                <a:gd name="T6" fmla="*/ 20 w 32"/>
                <a:gd name="T7" fmla="*/ 17 h 17"/>
                <a:gd name="T8" fmla="*/ 30 w 32"/>
                <a:gd name="T9" fmla="*/ 8 h 17"/>
              </a:gdLst>
              <a:ahLst/>
              <a:cxnLst>
                <a:cxn ang="0">
                  <a:pos x="T0" y="T1"/>
                </a:cxn>
                <a:cxn ang="0">
                  <a:pos x="T2" y="T3"/>
                </a:cxn>
                <a:cxn ang="0">
                  <a:pos x="T4" y="T5"/>
                </a:cxn>
                <a:cxn ang="0">
                  <a:pos x="T6" y="T7"/>
                </a:cxn>
                <a:cxn ang="0">
                  <a:pos x="T8" y="T9"/>
                </a:cxn>
              </a:cxnLst>
              <a:rect l="0" t="0" r="r" b="b"/>
              <a:pathLst>
                <a:path w="32" h="17">
                  <a:moveTo>
                    <a:pt x="30" y="8"/>
                  </a:moveTo>
                  <a:cubicBezTo>
                    <a:pt x="28" y="4"/>
                    <a:pt x="21" y="0"/>
                    <a:pt x="13" y="0"/>
                  </a:cubicBezTo>
                  <a:cubicBezTo>
                    <a:pt x="5" y="0"/>
                    <a:pt x="0" y="4"/>
                    <a:pt x="2" y="8"/>
                  </a:cubicBezTo>
                  <a:cubicBezTo>
                    <a:pt x="4" y="13"/>
                    <a:pt x="12" y="17"/>
                    <a:pt x="20" y="17"/>
                  </a:cubicBezTo>
                  <a:cubicBezTo>
                    <a:pt x="27" y="17"/>
                    <a:pt x="32" y="13"/>
                    <a:pt x="30" y="8"/>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14" name="í$1ïḋe"/>
            <p:cNvSpPr/>
            <p:nvPr/>
          </p:nvSpPr>
          <p:spPr bwMode="auto">
            <a:xfrm>
              <a:off x="8412447" y="1953855"/>
              <a:ext cx="115721" cy="63261"/>
            </a:xfrm>
            <a:custGeom>
              <a:avLst/>
              <a:gdLst>
                <a:gd name="T0" fmla="*/ 30 w 32"/>
                <a:gd name="T1" fmla="*/ 8 h 17"/>
                <a:gd name="T2" fmla="*/ 12 w 32"/>
                <a:gd name="T3" fmla="*/ 0 h 17"/>
                <a:gd name="T4" fmla="*/ 2 w 32"/>
                <a:gd name="T5" fmla="*/ 8 h 17"/>
                <a:gd name="T6" fmla="*/ 19 w 32"/>
                <a:gd name="T7" fmla="*/ 17 h 17"/>
                <a:gd name="T8" fmla="*/ 30 w 32"/>
                <a:gd name="T9" fmla="*/ 8 h 17"/>
              </a:gdLst>
              <a:ahLst/>
              <a:cxnLst>
                <a:cxn ang="0">
                  <a:pos x="T0" y="T1"/>
                </a:cxn>
                <a:cxn ang="0">
                  <a:pos x="T2" y="T3"/>
                </a:cxn>
                <a:cxn ang="0">
                  <a:pos x="T4" y="T5"/>
                </a:cxn>
                <a:cxn ang="0">
                  <a:pos x="T6" y="T7"/>
                </a:cxn>
                <a:cxn ang="0">
                  <a:pos x="T8" y="T9"/>
                </a:cxn>
              </a:cxnLst>
              <a:rect l="0" t="0" r="r" b="b"/>
              <a:pathLst>
                <a:path w="32" h="17">
                  <a:moveTo>
                    <a:pt x="30" y="8"/>
                  </a:moveTo>
                  <a:cubicBezTo>
                    <a:pt x="28" y="4"/>
                    <a:pt x="20" y="0"/>
                    <a:pt x="12" y="0"/>
                  </a:cubicBezTo>
                  <a:cubicBezTo>
                    <a:pt x="5" y="0"/>
                    <a:pt x="0" y="4"/>
                    <a:pt x="2" y="8"/>
                  </a:cubicBezTo>
                  <a:cubicBezTo>
                    <a:pt x="4" y="13"/>
                    <a:pt x="11" y="17"/>
                    <a:pt x="19" y="17"/>
                  </a:cubicBezTo>
                  <a:cubicBezTo>
                    <a:pt x="27" y="17"/>
                    <a:pt x="32" y="13"/>
                    <a:pt x="30" y="8"/>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15" name="í$ḻiḓé"/>
            <p:cNvSpPr/>
            <p:nvPr/>
          </p:nvSpPr>
          <p:spPr bwMode="auto">
            <a:xfrm>
              <a:off x="8535883" y="1953855"/>
              <a:ext cx="117264" cy="63261"/>
            </a:xfrm>
            <a:custGeom>
              <a:avLst/>
              <a:gdLst>
                <a:gd name="T0" fmla="*/ 30 w 32"/>
                <a:gd name="T1" fmla="*/ 8 h 17"/>
                <a:gd name="T2" fmla="*/ 13 w 32"/>
                <a:gd name="T3" fmla="*/ 0 h 17"/>
                <a:gd name="T4" fmla="*/ 2 w 32"/>
                <a:gd name="T5" fmla="*/ 8 h 17"/>
                <a:gd name="T6" fmla="*/ 20 w 32"/>
                <a:gd name="T7" fmla="*/ 17 h 17"/>
                <a:gd name="T8" fmla="*/ 30 w 32"/>
                <a:gd name="T9" fmla="*/ 8 h 17"/>
              </a:gdLst>
              <a:ahLst/>
              <a:cxnLst>
                <a:cxn ang="0">
                  <a:pos x="T0" y="T1"/>
                </a:cxn>
                <a:cxn ang="0">
                  <a:pos x="T2" y="T3"/>
                </a:cxn>
                <a:cxn ang="0">
                  <a:pos x="T4" y="T5"/>
                </a:cxn>
                <a:cxn ang="0">
                  <a:pos x="T6" y="T7"/>
                </a:cxn>
                <a:cxn ang="0">
                  <a:pos x="T8" y="T9"/>
                </a:cxn>
              </a:cxnLst>
              <a:rect l="0" t="0" r="r" b="b"/>
              <a:pathLst>
                <a:path w="32" h="17">
                  <a:moveTo>
                    <a:pt x="30" y="8"/>
                  </a:moveTo>
                  <a:cubicBezTo>
                    <a:pt x="28" y="4"/>
                    <a:pt x="20" y="0"/>
                    <a:pt x="13" y="0"/>
                  </a:cubicBezTo>
                  <a:cubicBezTo>
                    <a:pt x="5" y="0"/>
                    <a:pt x="0" y="4"/>
                    <a:pt x="2" y="8"/>
                  </a:cubicBezTo>
                  <a:cubicBezTo>
                    <a:pt x="4" y="13"/>
                    <a:pt x="12" y="17"/>
                    <a:pt x="20" y="17"/>
                  </a:cubicBezTo>
                  <a:cubicBezTo>
                    <a:pt x="28" y="17"/>
                    <a:pt x="32" y="13"/>
                    <a:pt x="30" y="8"/>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16" name="iS1íḑé"/>
            <p:cNvSpPr/>
            <p:nvPr/>
          </p:nvSpPr>
          <p:spPr bwMode="auto">
            <a:xfrm>
              <a:off x="8663947" y="1953855"/>
              <a:ext cx="115721" cy="63261"/>
            </a:xfrm>
            <a:custGeom>
              <a:avLst/>
              <a:gdLst>
                <a:gd name="T0" fmla="*/ 30 w 32"/>
                <a:gd name="T1" fmla="*/ 8 h 17"/>
                <a:gd name="T2" fmla="*/ 12 w 32"/>
                <a:gd name="T3" fmla="*/ 0 h 17"/>
                <a:gd name="T4" fmla="*/ 2 w 32"/>
                <a:gd name="T5" fmla="*/ 8 h 17"/>
                <a:gd name="T6" fmla="*/ 20 w 32"/>
                <a:gd name="T7" fmla="*/ 17 h 17"/>
                <a:gd name="T8" fmla="*/ 30 w 32"/>
                <a:gd name="T9" fmla="*/ 8 h 17"/>
              </a:gdLst>
              <a:ahLst/>
              <a:cxnLst>
                <a:cxn ang="0">
                  <a:pos x="T0" y="T1"/>
                </a:cxn>
                <a:cxn ang="0">
                  <a:pos x="T2" y="T3"/>
                </a:cxn>
                <a:cxn ang="0">
                  <a:pos x="T4" y="T5"/>
                </a:cxn>
                <a:cxn ang="0">
                  <a:pos x="T6" y="T7"/>
                </a:cxn>
                <a:cxn ang="0">
                  <a:pos x="T8" y="T9"/>
                </a:cxn>
              </a:cxnLst>
              <a:rect l="0" t="0" r="r" b="b"/>
              <a:pathLst>
                <a:path w="32" h="17">
                  <a:moveTo>
                    <a:pt x="30" y="8"/>
                  </a:moveTo>
                  <a:cubicBezTo>
                    <a:pt x="28" y="4"/>
                    <a:pt x="20" y="0"/>
                    <a:pt x="12" y="0"/>
                  </a:cubicBezTo>
                  <a:cubicBezTo>
                    <a:pt x="4" y="0"/>
                    <a:pt x="0" y="4"/>
                    <a:pt x="2" y="8"/>
                  </a:cubicBezTo>
                  <a:cubicBezTo>
                    <a:pt x="4" y="13"/>
                    <a:pt x="12" y="17"/>
                    <a:pt x="20" y="17"/>
                  </a:cubicBezTo>
                  <a:cubicBezTo>
                    <a:pt x="28" y="17"/>
                    <a:pt x="32" y="13"/>
                    <a:pt x="30" y="8"/>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17" name="iṡḻíḍê"/>
            <p:cNvSpPr/>
            <p:nvPr/>
          </p:nvSpPr>
          <p:spPr bwMode="auto">
            <a:xfrm>
              <a:off x="8787383" y="1953855"/>
              <a:ext cx="120350" cy="63261"/>
            </a:xfrm>
            <a:custGeom>
              <a:avLst/>
              <a:gdLst>
                <a:gd name="T0" fmla="*/ 31 w 33"/>
                <a:gd name="T1" fmla="*/ 8 h 17"/>
                <a:gd name="T2" fmla="*/ 12 w 33"/>
                <a:gd name="T3" fmla="*/ 0 h 17"/>
                <a:gd name="T4" fmla="*/ 2 w 33"/>
                <a:gd name="T5" fmla="*/ 8 h 17"/>
                <a:gd name="T6" fmla="*/ 20 w 33"/>
                <a:gd name="T7" fmla="*/ 17 h 17"/>
                <a:gd name="T8" fmla="*/ 31 w 33"/>
                <a:gd name="T9" fmla="*/ 8 h 17"/>
              </a:gdLst>
              <a:ahLst/>
              <a:cxnLst>
                <a:cxn ang="0">
                  <a:pos x="T0" y="T1"/>
                </a:cxn>
                <a:cxn ang="0">
                  <a:pos x="T2" y="T3"/>
                </a:cxn>
                <a:cxn ang="0">
                  <a:pos x="T4" y="T5"/>
                </a:cxn>
                <a:cxn ang="0">
                  <a:pos x="T6" y="T7"/>
                </a:cxn>
                <a:cxn ang="0">
                  <a:pos x="T8" y="T9"/>
                </a:cxn>
              </a:cxnLst>
              <a:rect l="0" t="0" r="r" b="b"/>
              <a:pathLst>
                <a:path w="33" h="17">
                  <a:moveTo>
                    <a:pt x="31" y="8"/>
                  </a:moveTo>
                  <a:cubicBezTo>
                    <a:pt x="28" y="4"/>
                    <a:pt x="20" y="0"/>
                    <a:pt x="12" y="0"/>
                  </a:cubicBezTo>
                  <a:cubicBezTo>
                    <a:pt x="5" y="0"/>
                    <a:pt x="0" y="4"/>
                    <a:pt x="2" y="8"/>
                  </a:cubicBezTo>
                  <a:cubicBezTo>
                    <a:pt x="4" y="13"/>
                    <a:pt x="13" y="17"/>
                    <a:pt x="20" y="17"/>
                  </a:cubicBezTo>
                  <a:cubicBezTo>
                    <a:pt x="28" y="17"/>
                    <a:pt x="33" y="13"/>
                    <a:pt x="31" y="8"/>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18" name="îṡļiḍê"/>
            <p:cNvSpPr/>
            <p:nvPr/>
          </p:nvSpPr>
          <p:spPr bwMode="auto">
            <a:xfrm>
              <a:off x="8915448" y="1953855"/>
              <a:ext cx="117264" cy="63261"/>
            </a:xfrm>
            <a:custGeom>
              <a:avLst/>
              <a:gdLst>
                <a:gd name="T0" fmla="*/ 30 w 32"/>
                <a:gd name="T1" fmla="*/ 8 h 17"/>
                <a:gd name="T2" fmla="*/ 12 w 32"/>
                <a:gd name="T3" fmla="*/ 0 h 17"/>
                <a:gd name="T4" fmla="*/ 2 w 32"/>
                <a:gd name="T5" fmla="*/ 8 h 17"/>
                <a:gd name="T6" fmla="*/ 20 w 32"/>
                <a:gd name="T7" fmla="*/ 17 h 17"/>
                <a:gd name="T8" fmla="*/ 30 w 32"/>
                <a:gd name="T9" fmla="*/ 8 h 17"/>
              </a:gdLst>
              <a:ahLst/>
              <a:cxnLst>
                <a:cxn ang="0">
                  <a:pos x="T0" y="T1"/>
                </a:cxn>
                <a:cxn ang="0">
                  <a:pos x="T2" y="T3"/>
                </a:cxn>
                <a:cxn ang="0">
                  <a:pos x="T4" y="T5"/>
                </a:cxn>
                <a:cxn ang="0">
                  <a:pos x="T6" y="T7"/>
                </a:cxn>
                <a:cxn ang="0">
                  <a:pos x="T8" y="T9"/>
                </a:cxn>
              </a:cxnLst>
              <a:rect l="0" t="0" r="r" b="b"/>
              <a:pathLst>
                <a:path w="32" h="17">
                  <a:moveTo>
                    <a:pt x="30" y="8"/>
                  </a:moveTo>
                  <a:cubicBezTo>
                    <a:pt x="28" y="4"/>
                    <a:pt x="20" y="0"/>
                    <a:pt x="12" y="0"/>
                  </a:cubicBezTo>
                  <a:cubicBezTo>
                    <a:pt x="4" y="0"/>
                    <a:pt x="0" y="4"/>
                    <a:pt x="2" y="8"/>
                  </a:cubicBezTo>
                  <a:cubicBezTo>
                    <a:pt x="4" y="13"/>
                    <a:pt x="12" y="17"/>
                    <a:pt x="20" y="17"/>
                  </a:cubicBezTo>
                  <a:cubicBezTo>
                    <a:pt x="28" y="17"/>
                    <a:pt x="32" y="13"/>
                    <a:pt x="30" y="8"/>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19" name="iṡļîdé"/>
            <p:cNvSpPr/>
            <p:nvPr/>
          </p:nvSpPr>
          <p:spPr bwMode="auto">
            <a:xfrm>
              <a:off x="9038883" y="1953855"/>
              <a:ext cx="120350" cy="63261"/>
            </a:xfrm>
            <a:custGeom>
              <a:avLst/>
              <a:gdLst>
                <a:gd name="T0" fmla="*/ 31 w 33"/>
                <a:gd name="T1" fmla="*/ 8 h 17"/>
                <a:gd name="T2" fmla="*/ 12 w 33"/>
                <a:gd name="T3" fmla="*/ 0 h 17"/>
                <a:gd name="T4" fmla="*/ 2 w 33"/>
                <a:gd name="T5" fmla="*/ 8 h 17"/>
                <a:gd name="T6" fmla="*/ 21 w 33"/>
                <a:gd name="T7" fmla="*/ 17 h 17"/>
                <a:gd name="T8" fmla="*/ 31 w 33"/>
                <a:gd name="T9" fmla="*/ 8 h 17"/>
              </a:gdLst>
              <a:ahLst/>
              <a:cxnLst>
                <a:cxn ang="0">
                  <a:pos x="T0" y="T1"/>
                </a:cxn>
                <a:cxn ang="0">
                  <a:pos x="T2" y="T3"/>
                </a:cxn>
                <a:cxn ang="0">
                  <a:pos x="T4" y="T5"/>
                </a:cxn>
                <a:cxn ang="0">
                  <a:pos x="T6" y="T7"/>
                </a:cxn>
                <a:cxn ang="0">
                  <a:pos x="T8" y="T9"/>
                </a:cxn>
              </a:cxnLst>
              <a:rect l="0" t="0" r="r" b="b"/>
              <a:pathLst>
                <a:path w="33" h="17">
                  <a:moveTo>
                    <a:pt x="31" y="8"/>
                  </a:moveTo>
                  <a:cubicBezTo>
                    <a:pt x="28" y="4"/>
                    <a:pt x="20" y="0"/>
                    <a:pt x="12" y="0"/>
                  </a:cubicBezTo>
                  <a:cubicBezTo>
                    <a:pt x="4" y="0"/>
                    <a:pt x="0" y="4"/>
                    <a:pt x="2" y="8"/>
                  </a:cubicBezTo>
                  <a:cubicBezTo>
                    <a:pt x="5" y="13"/>
                    <a:pt x="13" y="17"/>
                    <a:pt x="21" y="17"/>
                  </a:cubicBezTo>
                  <a:cubicBezTo>
                    <a:pt x="29" y="17"/>
                    <a:pt x="33" y="13"/>
                    <a:pt x="31" y="8"/>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20" name="iṡḷîdé"/>
            <p:cNvSpPr/>
            <p:nvPr/>
          </p:nvSpPr>
          <p:spPr bwMode="auto">
            <a:xfrm>
              <a:off x="9166947" y="1953855"/>
              <a:ext cx="120350" cy="63261"/>
            </a:xfrm>
            <a:custGeom>
              <a:avLst/>
              <a:gdLst>
                <a:gd name="T0" fmla="*/ 30 w 33"/>
                <a:gd name="T1" fmla="*/ 8 h 17"/>
                <a:gd name="T2" fmla="*/ 12 w 33"/>
                <a:gd name="T3" fmla="*/ 0 h 17"/>
                <a:gd name="T4" fmla="*/ 2 w 33"/>
                <a:gd name="T5" fmla="*/ 8 h 17"/>
                <a:gd name="T6" fmla="*/ 21 w 33"/>
                <a:gd name="T7" fmla="*/ 17 h 17"/>
                <a:gd name="T8" fmla="*/ 30 w 33"/>
                <a:gd name="T9" fmla="*/ 8 h 17"/>
              </a:gdLst>
              <a:ahLst/>
              <a:cxnLst>
                <a:cxn ang="0">
                  <a:pos x="T0" y="T1"/>
                </a:cxn>
                <a:cxn ang="0">
                  <a:pos x="T2" y="T3"/>
                </a:cxn>
                <a:cxn ang="0">
                  <a:pos x="T4" y="T5"/>
                </a:cxn>
                <a:cxn ang="0">
                  <a:pos x="T6" y="T7"/>
                </a:cxn>
                <a:cxn ang="0">
                  <a:pos x="T8" y="T9"/>
                </a:cxn>
              </a:cxnLst>
              <a:rect l="0" t="0" r="r" b="b"/>
              <a:pathLst>
                <a:path w="33" h="17">
                  <a:moveTo>
                    <a:pt x="30" y="8"/>
                  </a:moveTo>
                  <a:cubicBezTo>
                    <a:pt x="28" y="4"/>
                    <a:pt x="19" y="0"/>
                    <a:pt x="12" y="0"/>
                  </a:cubicBezTo>
                  <a:cubicBezTo>
                    <a:pt x="4" y="0"/>
                    <a:pt x="0" y="4"/>
                    <a:pt x="2" y="8"/>
                  </a:cubicBezTo>
                  <a:cubicBezTo>
                    <a:pt x="4" y="13"/>
                    <a:pt x="13" y="17"/>
                    <a:pt x="21" y="17"/>
                  </a:cubicBezTo>
                  <a:cubicBezTo>
                    <a:pt x="28" y="17"/>
                    <a:pt x="33" y="13"/>
                    <a:pt x="30" y="8"/>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21" name="ï$líḍé"/>
            <p:cNvSpPr/>
            <p:nvPr/>
          </p:nvSpPr>
          <p:spPr bwMode="auto">
            <a:xfrm>
              <a:off x="6659660" y="2031003"/>
              <a:ext cx="109550" cy="61718"/>
            </a:xfrm>
            <a:custGeom>
              <a:avLst/>
              <a:gdLst>
                <a:gd name="T0" fmla="*/ 29 w 30"/>
                <a:gd name="T1" fmla="*/ 9 h 17"/>
                <a:gd name="T2" fmla="*/ 14 w 30"/>
                <a:gd name="T3" fmla="*/ 0 h 17"/>
                <a:gd name="T4" fmla="*/ 1 w 30"/>
                <a:gd name="T5" fmla="*/ 9 h 17"/>
                <a:gd name="T6" fmla="*/ 16 w 30"/>
                <a:gd name="T7" fmla="*/ 17 h 17"/>
                <a:gd name="T8" fmla="*/ 29 w 30"/>
                <a:gd name="T9" fmla="*/ 9 h 17"/>
              </a:gdLst>
              <a:ahLst/>
              <a:cxnLst>
                <a:cxn ang="0">
                  <a:pos x="T0" y="T1"/>
                </a:cxn>
                <a:cxn ang="0">
                  <a:pos x="T2" y="T3"/>
                </a:cxn>
                <a:cxn ang="0">
                  <a:pos x="T4" y="T5"/>
                </a:cxn>
                <a:cxn ang="0">
                  <a:pos x="T6" y="T7"/>
                </a:cxn>
                <a:cxn ang="0">
                  <a:pos x="T8" y="T9"/>
                </a:cxn>
              </a:cxnLst>
              <a:rect l="0" t="0" r="r" b="b"/>
              <a:pathLst>
                <a:path w="30" h="17">
                  <a:moveTo>
                    <a:pt x="29" y="9"/>
                  </a:moveTo>
                  <a:cubicBezTo>
                    <a:pt x="28" y="4"/>
                    <a:pt x="21" y="0"/>
                    <a:pt x="14" y="0"/>
                  </a:cubicBezTo>
                  <a:cubicBezTo>
                    <a:pt x="6" y="0"/>
                    <a:pt x="0" y="4"/>
                    <a:pt x="1" y="9"/>
                  </a:cubicBezTo>
                  <a:cubicBezTo>
                    <a:pt x="1" y="13"/>
                    <a:pt x="8" y="17"/>
                    <a:pt x="16" y="17"/>
                  </a:cubicBezTo>
                  <a:cubicBezTo>
                    <a:pt x="24" y="17"/>
                    <a:pt x="30" y="13"/>
                    <a:pt x="29"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22" name="íšļîďê"/>
            <p:cNvSpPr/>
            <p:nvPr/>
          </p:nvSpPr>
          <p:spPr bwMode="auto">
            <a:xfrm>
              <a:off x="6787724" y="2031003"/>
              <a:ext cx="109550" cy="61718"/>
            </a:xfrm>
            <a:custGeom>
              <a:avLst/>
              <a:gdLst>
                <a:gd name="T0" fmla="*/ 29 w 30"/>
                <a:gd name="T1" fmla="*/ 9 h 17"/>
                <a:gd name="T2" fmla="*/ 13 w 30"/>
                <a:gd name="T3" fmla="*/ 0 h 17"/>
                <a:gd name="T4" fmla="*/ 1 w 30"/>
                <a:gd name="T5" fmla="*/ 9 h 17"/>
                <a:gd name="T6" fmla="*/ 16 w 30"/>
                <a:gd name="T7" fmla="*/ 17 h 17"/>
                <a:gd name="T8" fmla="*/ 29 w 30"/>
                <a:gd name="T9" fmla="*/ 9 h 17"/>
              </a:gdLst>
              <a:ahLst/>
              <a:cxnLst>
                <a:cxn ang="0">
                  <a:pos x="T0" y="T1"/>
                </a:cxn>
                <a:cxn ang="0">
                  <a:pos x="T2" y="T3"/>
                </a:cxn>
                <a:cxn ang="0">
                  <a:pos x="T4" y="T5"/>
                </a:cxn>
                <a:cxn ang="0">
                  <a:pos x="T6" y="T7"/>
                </a:cxn>
                <a:cxn ang="0">
                  <a:pos x="T8" y="T9"/>
                </a:cxn>
              </a:cxnLst>
              <a:rect l="0" t="0" r="r" b="b"/>
              <a:pathLst>
                <a:path w="30" h="17">
                  <a:moveTo>
                    <a:pt x="29" y="9"/>
                  </a:moveTo>
                  <a:cubicBezTo>
                    <a:pt x="28" y="4"/>
                    <a:pt x="21" y="0"/>
                    <a:pt x="13" y="0"/>
                  </a:cubicBezTo>
                  <a:cubicBezTo>
                    <a:pt x="6" y="0"/>
                    <a:pt x="0" y="4"/>
                    <a:pt x="1" y="9"/>
                  </a:cubicBezTo>
                  <a:cubicBezTo>
                    <a:pt x="1" y="13"/>
                    <a:pt x="8" y="17"/>
                    <a:pt x="16" y="17"/>
                  </a:cubicBezTo>
                  <a:cubicBezTo>
                    <a:pt x="24" y="17"/>
                    <a:pt x="30" y="13"/>
                    <a:pt x="29"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23" name="ïşḷídê"/>
            <p:cNvSpPr/>
            <p:nvPr/>
          </p:nvSpPr>
          <p:spPr bwMode="auto">
            <a:xfrm>
              <a:off x="6915789" y="2031003"/>
              <a:ext cx="109550" cy="61718"/>
            </a:xfrm>
            <a:custGeom>
              <a:avLst/>
              <a:gdLst>
                <a:gd name="T0" fmla="*/ 29 w 30"/>
                <a:gd name="T1" fmla="*/ 9 h 17"/>
                <a:gd name="T2" fmla="*/ 13 w 30"/>
                <a:gd name="T3" fmla="*/ 0 h 17"/>
                <a:gd name="T4" fmla="*/ 0 w 30"/>
                <a:gd name="T5" fmla="*/ 9 h 17"/>
                <a:gd name="T6" fmla="*/ 16 w 30"/>
                <a:gd name="T7" fmla="*/ 17 h 17"/>
                <a:gd name="T8" fmla="*/ 29 w 30"/>
                <a:gd name="T9" fmla="*/ 9 h 17"/>
              </a:gdLst>
              <a:ahLst/>
              <a:cxnLst>
                <a:cxn ang="0">
                  <a:pos x="T0" y="T1"/>
                </a:cxn>
                <a:cxn ang="0">
                  <a:pos x="T2" y="T3"/>
                </a:cxn>
                <a:cxn ang="0">
                  <a:pos x="T4" y="T5"/>
                </a:cxn>
                <a:cxn ang="0">
                  <a:pos x="T6" y="T7"/>
                </a:cxn>
                <a:cxn ang="0">
                  <a:pos x="T8" y="T9"/>
                </a:cxn>
              </a:cxnLst>
              <a:rect l="0" t="0" r="r" b="b"/>
              <a:pathLst>
                <a:path w="30" h="17">
                  <a:moveTo>
                    <a:pt x="29" y="9"/>
                  </a:moveTo>
                  <a:cubicBezTo>
                    <a:pt x="28" y="4"/>
                    <a:pt x="21" y="0"/>
                    <a:pt x="13" y="0"/>
                  </a:cubicBezTo>
                  <a:cubicBezTo>
                    <a:pt x="5" y="0"/>
                    <a:pt x="0" y="4"/>
                    <a:pt x="0" y="9"/>
                  </a:cubicBezTo>
                  <a:cubicBezTo>
                    <a:pt x="1" y="13"/>
                    <a:pt x="8" y="17"/>
                    <a:pt x="16" y="17"/>
                  </a:cubicBezTo>
                  <a:cubicBezTo>
                    <a:pt x="24" y="17"/>
                    <a:pt x="30" y="13"/>
                    <a:pt x="29"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24" name="íśḷidè"/>
            <p:cNvSpPr/>
            <p:nvPr/>
          </p:nvSpPr>
          <p:spPr bwMode="auto">
            <a:xfrm>
              <a:off x="7043853" y="2031003"/>
              <a:ext cx="109550" cy="61718"/>
            </a:xfrm>
            <a:custGeom>
              <a:avLst/>
              <a:gdLst>
                <a:gd name="T0" fmla="*/ 29 w 30"/>
                <a:gd name="T1" fmla="*/ 9 h 17"/>
                <a:gd name="T2" fmla="*/ 13 w 30"/>
                <a:gd name="T3" fmla="*/ 0 h 17"/>
                <a:gd name="T4" fmla="*/ 0 w 30"/>
                <a:gd name="T5" fmla="*/ 9 h 17"/>
                <a:gd name="T6" fmla="*/ 16 w 30"/>
                <a:gd name="T7" fmla="*/ 17 h 17"/>
                <a:gd name="T8" fmla="*/ 29 w 30"/>
                <a:gd name="T9" fmla="*/ 9 h 17"/>
              </a:gdLst>
              <a:ahLst/>
              <a:cxnLst>
                <a:cxn ang="0">
                  <a:pos x="T0" y="T1"/>
                </a:cxn>
                <a:cxn ang="0">
                  <a:pos x="T2" y="T3"/>
                </a:cxn>
                <a:cxn ang="0">
                  <a:pos x="T4" y="T5"/>
                </a:cxn>
                <a:cxn ang="0">
                  <a:pos x="T6" y="T7"/>
                </a:cxn>
                <a:cxn ang="0">
                  <a:pos x="T8" y="T9"/>
                </a:cxn>
              </a:cxnLst>
              <a:rect l="0" t="0" r="r" b="b"/>
              <a:pathLst>
                <a:path w="30" h="17">
                  <a:moveTo>
                    <a:pt x="29" y="9"/>
                  </a:moveTo>
                  <a:cubicBezTo>
                    <a:pt x="28" y="4"/>
                    <a:pt x="21" y="0"/>
                    <a:pt x="13" y="0"/>
                  </a:cubicBezTo>
                  <a:cubicBezTo>
                    <a:pt x="5" y="0"/>
                    <a:pt x="0" y="4"/>
                    <a:pt x="0" y="9"/>
                  </a:cubicBezTo>
                  <a:cubicBezTo>
                    <a:pt x="1" y="13"/>
                    <a:pt x="9" y="17"/>
                    <a:pt x="16" y="17"/>
                  </a:cubicBezTo>
                  <a:cubicBezTo>
                    <a:pt x="24" y="17"/>
                    <a:pt x="30" y="13"/>
                    <a:pt x="29"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25" name="iṩ1íde"/>
            <p:cNvSpPr/>
            <p:nvPr/>
          </p:nvSpPr>
          <p:spPr bwMode="auto">
            <a:xfrm>
              <a:off x="7167289" y="2031003"/>
              <a:ext cx="112636" cy="61718"/>
            </a:xfrm>
            <a:custGeom>
              <a:avLst/>
              <a:gdLst>
                <a:gd name="T0" fmla="*/ 30 w 31"/>
                <a:gd name="T1" fmla="*/ 9 h 17"/>
                <a:gd name="T2" fmla="*/ 14 w 31"/>
                <a:gd name="T3" fmla="*/ 0 h 17"/>
                <a:gd name="T4" fmla="*/ 1 w 31"/>
                <a:gd name="T5" fmla="*/ 9 h 17"/>
                <a:gd name="T6" fmla="*/ 18 w 31"/>
                <a:gd name="T7" fmla="*/ 17 h 17"/>
                <a:gd name="T8" fmla="*/ 30 w 31"/>
                <a:gd name="T9" fmla="*/ 9 h 17"/>
              </a:gdLst>
              <a:ahLst/>
              <a:cxnLst>
                <a:cxn ang="0">
                  <a:pos x="T0" y="T1"/>
                </a:cxn>
                <a:cxn ang="0">
                  <a:pos x="T2" y="T3"/>
                </a:cxn>
                <a:cxn ang="0">
                  <a:pos x="T4" y="T5"/>
                </a:cxn>
                <a:cxn ang="0">
                  <a:pos x="T6" y="T7"/>
                </a:cxn>
                <a:cxn ang="0">
                  <a:pos x="T8" y="T9"/>
                </a:cxn>
              </a:cxnLst>
              <a:rect l="0" t="0" r="r" b="b"/>
              <a:pathLst>
                <a:path w="31" h="17">
                  <a:moveTo>
                    <a:pt x="30" y="9"/>
                  </a:moveTo>
                  <a:cubicBezTo>
                    <a:pt x="29" y="4"/>
                    <a:pt x="22" y="0"/>
                    <a:pt x="14" y="0"/>
                  </a:cubicBezTo>
                  <a:cubicBezTo>
                    <a:pt x="6" y="0"/>
                    <a:pt x="0" y="4"/>
                    <a:pt x="1" y="9"/>
                  </a:cubicBezTo>
                  <a:cubicBezTo>
                    <a:pt x="2" y="13"/>
                    <a:pt x="10" y="17"/>
                    <a:pt x="18" y="17"/>
                  </a:cubicBezTo>
                  <a:cubicBezTo>
                    <a:pt x="25" y="17"/>
                    <a:pt x="31" y="13"/>
                    <a:pt x="30"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26" name="ïṥlíḑe"/>
            <p:cNvSpPr/>
            <p:nvPr/>
          </p:nvSpPr>
          <p:spPr bwMode="auto">
            <a:xfrm>
              <a:off x="7295354" y="2031003"/>
              <a:ext cx="112636" cy="61718"/>
            </a:xfrm>
            <a:custGeom>
              <a:avLst/>
              <a:gdLst>
                <a:gd name="T0" fmla="*/ 30 w 31"/>
                <a:gd name="T1" fmla="*/ 9 h 17"/>
                <a:gd name="T2" fmla="*/ 14 w 31"/>
                <a:gd name="T3" fmla="*/ 0 h 17"/>
                <a:gd name="T4" fmla="*/ 1 w 31"/>
                <a:gd name="T5" fmla="*/ 9 h 17"/>
                <a:gd name="T6" fmla="*/ 18 w 31"/>
                <a:gd name="T7" fmla="*/ 17 h 17"/>
                <a:gd name="T8" fmla="*/ 30 w 31"/>
                <a:gd name="T9" fmla="*/ 9 h 17"/>
              </a:gdLst>
              <a:ahLst/>
              <a:cxnLst>
                <a:cxn ang="0">
                  <a:pos x="T0" y="T1"/>
                </a:cxn>
                <a:cxn ang="0">
                  <a:pos x="T2" y="T3"/>
                </a:cxn>
                <a:cxn ang="0">
                  <a:pos x="T4" y="T5"/>
                </a:cxn>
                <a:cxn ang="0">
                  <a:pos x="T6" y="T7"/>
                </a:cxn>
                <a:cxn ang="0">
                  <a:pos x="T8" y="T9"/>
                </a:cxn>
              </a:cxnLst>
              <a:rect l="0" t="0" r="r" b="b"/>
              <a:pathLst>
                <a:path w="31" h="17">
                  <a:moveTo>
                    <a:pt x="30" y="9"/>
                  </a:moveTo>
                  <a:cubicBezTo>
                    <a:pt x="29" y="4"/>
                    <a:pt x="21" y="0"/>
                    <a:pt x="14" y="0"/>
                  </a:cubicBezTo>
                  <a:cubicBezTo>
                    <a:pt x="6" y="0"/>
                    <a:pt x="0" y="4"/>
                    <a:pt x="1" y="9"/>
                  </a:cubicBezTo>
                  <a:cubicBezTo>
                    <a:pt x="2" y="13"/>
                    <a:pt x="10" y="17"/>
                    <a:pt x="18" y="17"/>
                  </a:cubicBezTo>
                  <a:cubicBezTo>
                    <a:pt x="26" y="17"/>
                    <a:pt x="31" y="13"/>
                    <a:pt x="30"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27" name="íṡḻïḑé"/>
            <p:cNvSpPr/>
            <p:nvPr/>
          </p:nvSpPr>
          <p:spPr bwMode="auto">
            <a:xfrm>
              <a:off x="7423418" y="2031003"/>
              <a:ext cx="112636" cy="61718"/>
            </a:xfrm>
            <a:custGeom>
              <a:avLst/>
              <a:gdLst>
                <a:gd name="T0" fmla="*/ 30 w 31"/>
                <a:gd name="T1" fmla="*/ 9 h 17"/>
                <a:gd name="T2" fmla="*/ 13 w 31"/>
                <a:gd name="T3" fmla="*/ 0 h 17"/>
                <a:gd name="T4" fmla="*/ 1 w 31"/>
                <a:gd name="T5" fmla="*/ 9 h 17"/>
                <a:gd name="T6" fmla="*/ 18 w 31"/>
                <a:gd name="T7" fmla="*/ 17 h 17"/>
                <a:gd name="T8" fmla="*/ 30 w 31"/>
                <a:gd name="T9" fmla="*/ 9 h 17"/>
              </a:gdLst>
              <a:ahLst/>
              <a:cxnLst>
                <a:cxn ang="0">
                  <a:pos x="T0" y="T1"/>
                </a:cxn>
                <a:cxn ang="0">
                  <a:pos x="T2" y="T3"/>
                </a:cxn>
                <a:cxn ang="0">
                  <a:pos x="T4" y="T5"/>
                </a:cxn>
                <a:cxn ang="0">
                  <a:pos x="T6" y="T7"/>
                </a:cxn>
                <a:cxn ang="0">
                  <a:pos x="T8" y="T9"/>
                </a:cxn>
              </a:cxnLst>
              <a:rect l="0" t="0" r="r" b="b"/>
              <a:pathLst>
                <a:path w="31" h="17">
                  <a:moveTo>
                    <a:pt x="30" y="9"/>
                  </a:moveTo>
                  <a:cubicBezTo>
                    <a:pt x="29" y="4"/>
                    <a:pt x="21" y="0"/>
                    <a:pt x="13" y="0"/>
                  </a:cubicBezTo>
                  <a:cubicBezTo>
                    <a:pt x="6" y="0"/>
                    <a:pt x="0" y="4"/>
                    <a:pt x="1" y="9"/>
                  </a:cubicBezTo>
                  <a:cubicBezTo>
                    <a:pt x="3" y="13"/>
                    <a:pt x="10" y="17"/>
                    <a:pt x="18" y="17"/>
                  </a:cubicBezTo>
                  <a:cubicBezTo>
                    <a:pt x="26" y="17"/>
                    <a:pt x="31" y="13"/>
                    <a:pt x="30"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28" name="iśļîḓe"/>
            <p:cNvSpPr/>
            <p:nvPr/>
          </p:nvSpPr>
          <p:spPr bwMode="auto">
            <a:xfrm>
              <a:off x="7549940" y="2031003"/>
              <a:ext cx="114178" cy="61718"/>
            </a:xfrm>
            <a:custGeom>
              <a:avLst/>
              <a:gdLst>
                <a:gd name="T0" fmla="*/ 30 w 31"/>
                <a:gd name="T1" fmla="*/ 9 h 17"/>
                <a:gd name="T2" fmla="*/ 13 w 31"/>
                <a:gd name="T3" fmla="*/ 0 h 17"/>
                <a:gd name="T4" fmla="*/ 1 w 31"/>
                <a:gd name="T5" fmla="*/ 9 h 17"/>
                <a:gd name="T6" fmla="*/ 18 w 31"/>
                <a:gd name="T7" fmla="*/ 17 h 17"/>
                <a:gd name="T8" fmla="*/ 30 w 31"/>
                <a:gd name="T9" fmla="*/ 9 h 17"/>
              </a:gdLst>
              <a:ahLst/>
              <a:cxnLst>
                <a:cxn ang="0">
                  <a:pos x="T0" y="T1"/>
                </a:cxn>
                <a:cxn ang="0">
                  <a:pos x="T2" y="T3"/>
                </a:cxn>
                <a:cxn ang="0">
                  <a:pos x="T4" y="T5"/>
                </a:cxn>
                <a:cxn ang="0">
                  <a:pos x="T6" y="T7"/>
                </a:cxn>
                <a:cxn ang="0">
                  <a:pos x="T8" y="T9"/>
                </a:cxn>
              </a:cxnLst>
              <a:rect l="0" t="0" r="r" b="b"/>
              <a:pathLst>
                <a:path w="31" h="17">
                  <a:moveTo>
                    <a:pt x="30" y="9"/>
                  </a:moveTo>
                  <a:cubicBezTo>
                    <a:pt x="29" y="4"/>
                    <a:pt x="21" y="0"/>
                    <a:pt x="13" y="0"/>
                  </a:cubicBezTo>
                  <a:cubicBezTo>
                    <a:pt x="5" y="0"/>
                    <a:pt x="0" y="4"/>
                    <a:pt x="1" y="9"/>
                  </a:cubicBezTo>
                  <a:cubicBezTo>
                    <a:pt x="3" y="13"/>
                    <a:pt x="10" y="17"/>
                    <a:pt x="18" y="17"/>
                  </a:cubicBezTo>
                  <a:cubicBezTo>
                    <a:pt x="26" y="17"/>
                    <a:pt x="31" y="13"/>
                    <a:pt x="30"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29" name="ïšlïdê"/>
            <p:cNvSpPr/>
            <p:nvPr/>
          </p:nvSpPr>
          <p:spPr bwMode="auto">
            <a:xfrm>
              <a:off x="7678005" y="2031003"/>
              <a:ext cx="112636" cy="61718"/>
            </a:xfrm>
            <a:custGeom>
              <a:avLst/>
              <a:gdLst>
                <a:gd name="T0" fmla="*/ 30 w 31"/>
                <a:gd name="T1" fmla="*/ 9 h 17"/>
                <a:gd name="T2" fmla="*/ 13 w 31"/>
                <a:gd name="T3" fmla="*/ 0 h 17"/>
                <a:gd name="T4" fmla="*/ 1 w 31"/>
                <a:gd name="T5" fmla="*/ 9 h 17"/>
                <a:gd name="T6" fmla="*/ 18 w 31"/>
                <a:gd name="T7" fmla="*/ 17 h 17"/>
                <a:gd name="T8" fmla="*/ 30 w 31"/>
                <a:gd name="T9" fmla="*/ 9 h 17"/>
              </a:gdLst>
              <a:ahLst/>
              <a:cxnLst>
                <a:cxn ang="0">
                  <a:pos x="T0" y="T1"/>
                </a:cxn>
                <a:cxn ang="0">
                  <a:pos x="T2" y="T3"/>
                </a:cxn>
                <a:cxn ang="0">
                  <a:pos x="T4" y="T5"/>
                </a:cxn>
                <a:cxn ang="0">
                  <a:pos x="T6" y="T7"/>
                </a:cxn>
                <a:cxn ang="0">
                  <a:pos x="T8" y="T9"/>
                </a:cxn>
              </a:cxnLst>
              <a:rect l="0" t="0" r="r" b="b"/>
              <a:pathLst>
                <a:path w="31" h="17">
                  <a:moveTo>
                    <a:pt x="30" y="9"/>
                  </a:moveTo>
                  <a:cubicBezTo>
                    <a:pt x="28" y="4"/>
                    <a:pt x="21" y="0"/>
                    <a:pt x="13" y="0"/>
                  </a:cubicBezTo>
                  <a:cubicBezTo>
                    <a:pt x="5" y="0"/>
                    <a:pt x="0" y="4"/>
                    <a:pt x="1" y="9"/>
                  </a:cubicBezTo>
                  <a:cubicBezTo>
                    <a:pt x="3" y="13"/>
                    <a:pt x="10" y="17"/>
                    <a:pt x="18" y="17"/>
                  </a:cubicBezTo>
                  <a:cubicBezTo>
                    <a:pt x="26" y="17"/>
                    <a:pt x="31" y="13"/>
                    <a:pt x="30"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30" name="ïṣliḋê"/>
            <p:cNvSpPr/>
            <p:nvPr/>
          </p:nvSpPr>
          <p:spPr bwMode="auto">
            <a:xfrm>
              <a:off x="7806069" y="2031003"/>
              <a:ext cx="112636" cy="61718"/>
            </a:xfrm>
            <a:custGeom>
              <a:avLst/>
              <a:gdLst>
                <a:gd name="T0" fmla="*/ 30 w 31"/>
                <a:gd name="T1" fmla="*/ 9 h 17"/>
                <a:gd name="T2" fmla="*/ 13 w 31"/>
                <a:gd name="T3" fmla="*/ 0 h 17"/>
                <a:gd name="T4" fmla="*/ 1 w 31"/>
                <a:gd name="T5" fmla="*/ 9 h 17"/>
                <a:gd name="T6" fmla="*/ 18 w 31"/>
                <a:gd name="T7" fmla="*/ 17 h 17"/>
                <a:gd name="T8" fmla="*/ 30 w 31"/>
                <a:gd name="T9" fmla="*/ 9 h 17"/>
              </a:gdLst>
              <a:ahLst/>
              <a:cxnLst>
                <a:cxn ang="0">
                  <a:pos x="T0" y="T1"/>
                </a:cxn>
                <a:cxn ang="0">
                  <a:pos x="T2" y="T3"/>
                </a:cxn>
                <a:cxn ang="0">
                  <a:pos x="T4" y="T5"/>
                </a:cxn>
                <a:cxn ang="0">
                  <a:pos x="T6" y="T7"/>
                </a:cxn>
                <a:cxn ang="0">
                  <a:pos x="T8" y="T9"/>
                </a:cxn>
              </a:cxnLst>
              <a:rect l="0" t="0" r="r" b="b"/>
              <a:pathLst>
                <a:path w="31" h="17">
                  <a:moveTo>
                    <a:pt x="30" y="9"/>
                  </a:moveTo>
                  <a:cubicBezTo>
                    <a:pt x="28" y="4"/>
                    <a:pt x="21" y="0"/>
                    <a:pt x="13" y="0"/>
                  </a:cubicBezTo>
                  <a:cubicBezTo>
                    <a:pt x="5" y="0"/>
                    <a:pt x="0" y="4"/>
                    <a:pt x="1" y="9"/>
                  </a:cubicBezTo>
                  <a:cubicBezTo>
                    <a:pt x="3" y="13"/>
                    <a:pt x="10" y="17"/>
                    <a:pt x="18" y="17"/>
                  </a:cubicBezTo>
                  <a:cubicBezTo>
                    <a:pt x="26" y="17"/>
                    <a:pt x="31" y="13"/>
                    <a:pt x="30"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31" name="îSḷíďè"/>
            <p:cNvSpPr/>
            <p:nvPr/>
          </p:nvSpPr>
          <p:spPr bwMode="auto">
            <a:xfrm>
              <a:off x="7934134" y="2031003"/>
              <a:ext cx="112636" cy="61718"/>
            </a:xfrm>
            <a:custGeom>
              <a:avLst/>
              <a:gdLst>
                <a:gd name="T0" fmla="*/ 30 w 31"/>
                <a:gd name="T1" fmla="*/ 9 h 17"/>
                <a:gd name="T2" fmla="*/ 13 w 31"/>
                <a:gd name="T3" fmla="*/ 0 h 17"/>
                <a:gd name="T4" fmla="*/ 1 w 31"/>
                <a:gd name="T5" fmla="*/ 9 h 17"/>
                <a:gd name="T6" fmla="*/ 18 w 31"/>
                <a:gd name="T7" fmla="*/ 17 h 17"/>
                <a:gd name="T8" fmla="*/ 30 w 31"/>
                <a:gd name="T9" fmla="*/ 9 h 17"/>
              </a:gdLst>
              <a:ahLst/>
              <a:cxnLst>
                <a:cxn ang="0">
                  <a:pos x="T0" y="T1"/>
                </a:cxn>
                <a:cxn ang="0">
                  <a:pos x="T2" y="T3"/>
                </a:cxn>
                <a:cxn ang="0">
                  <a:pos x="T4" y="T5"/>
                </a:cxn>
                <a:cxn ang="0">
                  <a:pos x="T6" y="T7"/>
                </a:cxn>
                <a:cxn ang="0">
                  <a:pos x="T8" y="T9"/>
                </a:cxn>
              </a:cxnLst>
              <a:rect l="0" t="0" r="r" b="b"/>
              <a:pathLst>
                <a:path w="31" h="17">
                  <a:moveTo>
                    <a:pt x="30" y="9"/>
                  </a:moveTo>
                  <a:cubicBezTo>
                    <a:pt x="28" y="4"/>
                    <a:pt x="20" y="0"/>
                    <a:pt x="13" y="0"/>
                  </a:cubicBezTo>
                  <a:cubicBezTo>
                    <a:pt x="5" y="0"/>
                    <a:pt x="0" y="4"/>
                    <a:pt x="1" y="9"/>
                  </a:cubicBezTo>
                  <a:cubicBezTo>
                    <a:pt x="3" y="13"/>
                    <a:pt x="11" y="17"/>
                    <a:pt x="18" y="17"/>
                  </a:cubicBezTo>
                  <a:cubicBezTo>
                    <a:pt x="26" y="17"/>
                    <a:pt x="31" y="13"/>
                    <a:pt x="30"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32" name="íṣľîďé"/>
            <p:cNvSpPr/>
            <p:nvPr/>
          </p:nvSpPr>
          <p:spPr bwMode="auto">
            <a:xfrm>
              <a:off x="8060655" y="2031003"/>
              <a:ext cx="114178" cy="61718"/>
            </a:xfrm>
            <a:custGeom>
              <a:avLst/>
              <a:gdLst>
                <a:gd name="T0" fmla="*/ 30 w 31"/>
                <a:gd name="T1" fmla="*/ 9 h 17"/>
                <a:gd name="T2" fmla="*/ 12 w 31"/>
                <a:gd name="T3" fmla="*/ 0 h 17"/>
                <a:gd name="T4" fmla="*/ 1 w 31"/>
                <a:gd name="T5" fmla="*/ 9 h 17"/>
                <a:gd name="T6" fmla="*/ 19 w 31"/>
                <a:gd name="T7" fmla="*/ 17 h 17"/>
                <a:gd name="T8" fmla="*/ 30 w 31"/>
                <a:gd name="T9" fmla="*/ 9 h 17"/>
              </a:gdLst>
              <a:ahLst/>
              <a:cxnLst>
                <a:cxn ang="0">
                  <a:pos x="T0" y="T1"/>
                </a:cxn>
                <a:cxn ang="0">
                  <a:pos x="T2" y="T3"/>
                </a:cxn>
                <a:cxn ang="0">
                  <a:pos x="T4" y="T5"/>
                </a:cxn>
                <a:cxn ang="0">
                  <a:pos x="T6" y="T7"/>
                </a:cxn>
                <a:cxn ang="0">
                  <a:pos x="T8" y="T9"/>
                </a:cxn>
              </a:cxnLst>
              <a:rect l="0" t="0" r="r" b="b"/>
              <a:pathLst>
                <a:path w="31" h="17">
                  <a:moveTo>
                    <a:pt x="30" y="9"/>
                  </a:moveTo>
                  <a:cubicBezTo>
                    <a:pt x="28" y="4"/>
                    <a:pt x="20" y="0"/>
                    <a:pt x="12" y="0"/>
                  </a:cubicBezTo>
                  <a:cubicBezTo>
                    <a:pt x="5" y="0"/>
                    <a:pt x="0" y="4"/>
                    <a:pt x="1" y="9"/>
                  </a:cubicBezTo>
                  <a:cubicBezTo>
                    <a:pt x="3" y="13"/>
                    <a:pt x="11" y="17"/>
                    <a:pt x="19" y="17"/>
                  </a:cubicBezTo>
                  <a:cubicBezTo>
                    <a:pt x="26" y="17"/>
                    <a:pt x="31" y="13"/>
                    <a:pt x="30"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33" name="ïṩḷíďé"/>
            <p:cNvSpPr/>
            <p:nvPr/>
          </p:nvSpPr>
          <p:spPr bwMode="auto">
            <a:xfrm>
              <a:off x="8185633" y="2031003"/>
              <a:ext cx="120350" cy="61718"/>
            </a:xfrm>
            <a:custGeom>
              <a:avLst/>
              <a:gdLst>
                <a:gd name="T0" fmla="*/ 31 w 33"/>
                <a:gd name="T1" fmla="*/ 9 h 17"/>
                <a:gd name="T2" fmla="*/ 13 w 33"/>
                <a:gd name="T3" fmla="*/ 0 h 17"/>
                <a:gd name="T4" fmla="*/ 2 w 33"/>
                <a:gd name="T5" fmla="*/ 9 h 17"/>
                <a:gd name="T6" fmla="*/ 20 w 33"/>
                <a:gd name="T7" fmla="*/ 17 h 17"/>
                <a:gd name="T8" fmla="*/ 31 w 33"/>
                <a:gd name="T9" fmla="*/ 9 h 17"/>
              </a:gdLst>
              <a:ahLst/>
              <a:cxnLst>
                <a:cxn ang="0">
                  <a:pos x="T0" y="T1"/>
                </a:cxn>
                <a:cxn ang="0">
                  <a:pos x="T2" y="T3"/>
                </a:cxn>
                <a:cxn ang="0">
                  <a:pos x="T4" y="T5"/>
                </a:cxn>
                <a:cxn ang="0">
                  <a:pos x="T6" y="T7"/>
                </a:cxn>
                <a:cxn ang="0">
                  <a:pos x="T8" y="T9"/>
                </a:cxn>
              </a:cxnLst>
              <a:rect l="0" t="0" r="r" b="b"/>
              <a:pathLst>
                <a:path w="33" h="17">
                  <a:moveTo>
                    <a:pt x="31" y="9"/>
                  </a:moveTo>
                  <a:cubicBezTo>
                    <a:pt x="29" y="4"/>
                    <a:pt x="21" y="0"/>
                    <a:pt x="13" y="0"/>
                  </a:cubicBezTo>
                  <a:cubicBezTo>
                    <a:pt x="5" y="0"/>
                    <a:pt x="0" y="4"/>
                    <a:pt x="2" y="9"/>
                  </a:cubicBezTo>
                  <a:cubicBezTo>
                    <a:pt x="4" y="13"/>
                    <a:pt x="12" y="17"/>
                    <a:pt x="20" y="17"/>
                  </a:cubicBezTo>
                  <a:cubicBezTo>
                    <a:pt x="28" y="17"/>
                    <a:pt x="33" y="13"/>
                    <a:pt x="31"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34" name="îśḷïḍè"/>
            <p:cNvSpPr/>
            <p:nvPr/>
          </p:nvSpPr>
          <p:spPr bwMode="auto">
            <a:xfrm>
              <a:off x="8313699" y="2031003"/>
              <a:ext cx="120350" cy="61718"/>
            </a:xfrm>
            <a:custGeom>
              <a:avLst/>
              <a:gdLst>
                <a:gd name="T0" fmla="*/ 31 w 33"/>
                <a:gd name="T1" fmla="*/ 9 h 17"/>
                <a:gd name="T2" fmla="*/ 13 w 33"/>
                <a:gd name="T3" fmla="*/ 0 h 17"/>
                <a:gd name="T4" fmla="*/ 2 w 33"/>
                <a:gd name="T5" fmla="*/ 9 h 17"/>
                <a:gd name="T6" fmla="*/ 20 w 33"/>
                <a:gd name="T7" fmla="*/ 17 h 17"/>
                <a:gd name="T8" fmla="*/ 31 w 33"/>
                <a:gd name="T9" fmla="*/ 9 h 17"/>
              </a:gdLst>
              <a:ahLst/>
              <a:cxnLst>
                <a:cxn ang="0">
                  <a:pos x="T0" y="T1"/>
                </a:cxn>
                <a:cxn ang="0">
                  <a:pos x="T2" y="T3"/>
                </a:cxn>
                <a:cxn ang="0">
                  <a:pos x="T4" y="T5"/>
                </a:cxn>
                <a:cxn ang="0">
                  <a:pos x="T6" y="T7"/>
                </a:cxn>
                <a:cxn ang="0">
                  <a:pos x="T8" y="T9"/>
                </a:cxn>
              </a:cxnLst>
              <a:rect l="0" t="0" r="r" b="b"/>
              <a:pathLst>
                <a:path w="33" h="17">
                  <a:moveTo>
                    <a:pt x="31" y="9"/>
                  </a:moveTo>
                  <a:cubicBezTo>
                    <a:pt x="29" y="4"/>
                    <a:pt x="21" y="0"/>
                    <a:pt x="13" y="0"/>
                  </a:cubicBezTo>
                  <a:cubicBezTo>
                    <a:pt x="5" y="0"/>
                    <a:pt x="0" y="4"/>
                    <a:pt x="2" y="9"/>
                  </a:cubicBezTo>
                  <a:cubicBezTo>
                    <a:pt x="4" y="13"/>
                    <a:pt x="12" y="17"/>
                    <a:pt x="20" y="17"/>
                  </a:cubicBezTo>
                  <a:cubicBezTo>
                    <a:pt x="28" y="17"/>
                    <a:pt x="33" y="13"/>
                    <a:pt x="31"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35" name="ïşľîḍê"/>
            <p:cNvSpPr/>
            <p:nvPr/>
          </p:nvSpPr>
          <p:spPr bwMode="auto">
            <a:xfrm>
              <a:off x="8440220" y="2031003"/>
              <a:ext cx="120350" cy="61718"/>
            </a:xfrm>
            <a:custGeom>
              <a:avLst/>
              <a:gdLst>
                <a:gd name="T0" fmla="*/ 31 w 33"/>
                <a:gd name="T1" fmla="*/ 9 h 17"/>
                <a:gd name="T2" fmla="*/ 13 w 33"/>
                <a:gd name="T3" fmla="*/ 0 h 17"/>
                <a:gd name="T4" fmla="*/ 2 w 33"/>
                <a:gd name="T5" fmla="*/ 9 h 17"/>
                <a:gd name="T6" fmla="*/ 20 w 33"/>
                <a:gd name="T7" fmla="*/ 17 h 17"/>
                <a:gd name="T8" fmla="*/ 31 w 33"/>
                <a:gd name="T9" fmla="*/ 9 h 17"/>
              </a:gdLst>
              <a:ahLst/>
              <a:cxnLst>
                <a:cxn ang="0">
                  <a:pos x="T0" y="T1"/>
                </a:cxn>
                <a:cxn ang="0">
                  <a:pos x="T2" y="T3"/>
                </a:cxn>
                <a:cxn ang="0">
                  <a:pos x="T4" y="T5"/>
                </a:cxn>
                <a:cxn ang="0">
                  <a:pos x="T6" y="T7"/>
                </a:cxn>
                <a:cxn ang="0">
                  <a:pos x="T8" y="T9"/>
                </a:cxn>
              </a:cxnLst>
              <a:rect l="0" t="0" r="r" b="b"/>
              <a:pathLst>
                <a:path w="33" h="17">
                  <a:moveTo>
                    <a:pt x="31" y="9"/>
                  </a:moveTo>
                  <a:cubicBezTo>
                    <a:pt x="29" y="4"/>
                    <a:pt x="21" y="0"/>
                    <a:pt x="13" y="0"/>
                  </a:cubicBezTo>
                  <a:cubicBezTo>
                    <a:pt x="5" y="0"/>
                    <a:pt x="0" y="4"/>
                    <a:pt x="2" y="9"/>
                  </a:cubicBezTo>
                  <a:cubicBezTo>
                    <a:pt x="4" y="13"/>
                    <a:pt x="12" y="17"/>
                    <a:pt x="20" y="17"/>
                  </a:cubicBezTo>
                  <a:cubicBezTo>
                    <a:pt x="28" y="17"/>
                    <a:pt x="33" y="13"/>
                    <a:pt x="31"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36" name="iṡ1iḋé"/>
            <p:cNvSpPr/>
            <p:nvPr/>
          </p:nvSpPr>
          <p:spPr bwMode="auto">
            <a:xfrm>
              <a:off x="8568284" y="2031003"/>
              <a:ext cx="120350" cy="61718"/>
            </a:xfrm>
            <a:custGeom>
              <a:avLst/>
              <a:gdLst>
                <a:gd name="T0" fmla="*/ 31 w 33"/>
                <a:gd name="T1" fmla="*/ 9 h 17"/>
                <a:gd name="T2" fmla="*/ 13 w 33"/>
                <a:gd name="T3" fmla="*/ 0 h 17"/>
                <a:gd name="T4" fmla="*/ 2 w 33"/>
                <a:gd name="T5" fmla="*/ 9 h 17"/>
                <a:gd name="T6" fmla="*/ 20 w 33"/>
                <a:gd name="T7" fmla="*/ 17 h 17"/>
                <a:gd name="T8" fmla="*/ 31 w 33"/>
                <a:gd name="T9" fmla="*/ 9 h 17"/>
              </a:gdLst>
              <a:ahLst/>
              <a:cxnLst>
                <a:cxn ang="0">
                  <a:pos x="T0" y="T1"/>
                </a:cxn>
                <a:cxn ang="0">
                  <a:pos x="T2" y="T3"/>
                </a:cxn>
                <a:cxn ang="0">
                  <a:pos x="T4" y="T5"/>
                </a:cxn>
                <a:cxn ang="0">
                  <a:pos x="T6" y="T7"/>
                </a:cxn>
                <a:cxn ang="0">
                  <a:pos x="T8" y="T9"/>
                </a:cxn>
              </a:cxnLst>
              <a:rect l="0" t="0" r="r" b="b"/>
              <a:pathLst>
                <a:path w="33" h="17">
                  <a:moveTo>
                    <a:pt x="31" y="9"/>
                  </a:moveTo>
                  <a:cubicBezTo>
                    <a:pt x="29" y="4"/>
                    <a:pt x="20" y="0"/>
                    <a:pt x="13" y="0"/>
                  </a:cubicBezTo>
                  <a:cubicBezTo>
                    <a:pt x="5" y="0"/>
                    <a:pt x="0" y="4"/>
                    <a:pt x="2" y="9"/>
                  </a:cubicBezTo>
                  <a:cubicBezTo>
                    <a:pt x="4" y="13"/>
                    <a:pt x="12" y="17"/>
                    <a:pt x="20" y="17"/>
                  </a:cubicBezTo>
                  <a:cubicBezTo>
                    <a:pt x="28" y="17"/>
                    <a:pt x="33" y="13"/>
                    <a:pt x="31"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37" name="ïṧľíḋe"/>
            <p:cNvSpPr/>
            <p:nvPr/>
          </p:nvSpPr>
          <p:spPr bwMode="auto">
            <a:xfrm>
              <a:off x="8696349" y="2031003"/>
              <a:ext cx="120350" cy="61718"/>
            </a:xfrm>
            <a:custGeom>
              <a:avLst/>
              <a:gdLst>
                <a:gd name="T0" fmla="*/ 31 w 33"/>
                <a:gd name="T1" fmla="*/ 9 h 17"/>
                <a:gd name="T2" fmla="*/ 12 w 33"/>
                <a:gd name="T3" fmla="*/ 0 h 17"/>
                <a:gd name="T4" fmla="*/ 2 w 33"/>
                <a:gd name="T5" fmla="*/ 9 h 17"/>
                <a:gd name="T6" fmla="*/ 20 w 33"/>
                <a:gd name="T7" fmla="*/ 17 h 17"/>
                <a:gd name="T8" fmla="*/ 31 w 33"/>
                <a:gd name="T9" fmla="*/ 9 h 17"/>
              </a:gdLst>
              <a:ahLst/>
              <a:cxnLst>
                <a:cxn ang="0">
                  <a:pos x="T0" y="T1"/>
                </a:cxn>
                <a:cxn ang="0">
                  <a:pos x="T2" y="T3"/>
                </a:cxn>
                <a:cxn ang="0">
                  <a:pos x="T4" y="T5"/>
                </a:cxn>
                <a:cxn ang="0">
                  <a:pos x="T6" y="T7"/>
                </a:cxn>
                <a:cxn ang="0">
                  <a:pos x="T8" y="T9"/>
                </a:cxn>
              </a:cxnLst>
              <a:rect l="0" t="0" r="r" b="b"/>
              <a:pathLst>
                <a:path w="33" h="17">
                  <a:moveTo>
                    <a:pt x="31" y="9"/>
                  </a:moveTo>
                  <a:cubicBezTo>
                    <a:pt x="28" y="4"/>
                    <a:pt x="20" y="0"/>
                    <a:pt x="12" y="0"/>
                  </a:cubicBezTo>
                  <a:cubicBezTo>
                    <a:pt x="5" y="0"/>
                    <a:pt x="0" y="4"/>
                    <a:pt x="2" y="9"/>
                  </a:cubicBezTo>
                  <a:cubicBezTo>
                    <a:pt x="4" y="13"/>
                    <a:pt x="12" y="17"/>
                    <a:pt x="20" y="17"/>
                  </a:cubicBezTo>
                  <a:cubicBezTo>
                    <a:pt x="28" y="17"/>
                    <a:pt x="33" y="13"/>
                    <a:pt x="31"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38" name="îṩ1îďé"/>
            <p:cNvSpPr/>
            <p:nvPr/>
          </p:nvSpPr>
          <p:spPr bwMode="auto">
            <a:xfrm>
              <a:off x="8824413" y="2031003"/>
              <a:ext cx="120350" cy="61718"/>
            </a:xfrm>
            <a:custGeom>
              <a:avLst/>
              <a:gdLst>
                <a:gd name="T0" fmla="*/ 31 w 33"/>
                <a:gd name="T1" fmla="*/ 9 h 17"/>
                <a:gd name="T2" fmla="*/ 12 w 33"/>
                <a:gd name="T3" fmla="*/ 0 h 17"/>
                <a:gd name="T4" fmla="*/ 2 w 33"/>
                <a:gd name="T5" fmla="*/ 9 h 17"/>
                <a:gd name="T6" fmla="*/ 20 w 33"/>
                <a:gd name="T7" fmla="*/ 17 h 17"/>
                <a:gd name="T8" fmla="*/ 31 w 33"/>
                <a:gd name="T9" fmla="*/ 9 h 17"/>
              </a:gdLst>
              <a:ahLst/>
              <a:cxnLst>
                <a:cxn ang="0">
                  <a:pos x="T0" y="T1"/>
                </a:cxn>
                <a:cxn ang="0">
                  <a:pos x="T2" y="T3"/>
                </a:cxn>
                <a:cxn ang="0">
                  <a:pos x="T4" y="T5"/>
                </a:cxn>
                <a:cxn ang="0">
                  <a:pos x="T6" y="T7"/>
                </a:cxn>
                <a:cxn ang="0">
                  <a:pos x="T8" y="T9"/>
                </a:cxn>
              </a:cxnLst>
              <a:rect l="0" t="0" r="r" b="b"/>
              <a:pathLst>
                <a:path w="33" h="17">
                  <a:moveTo>
                    <a:pt x="31" y="9"/>
                  </a:moveTo>
                  <a:cubicBezTo>
                    <a:pt x="28" y="4"/>
                    <a:pt x="20" y="0"/>
                    <a:pt x="12" y="0"/>
                  </a:cubicBezTo>
                  <a:cubicBezTo>
                    <a:pt x="4" y="0"/>
                    <a:pt x="0" y="4"/>
                    <a:pt x="2" y="9"/>
                  </a:cubicBezTo>
                  <a:cubicBezTo>
                    <a:pt x="4" y="13"/>
                    <a:pt x="12" y="17"/>
                    <a:pt x="20" y="17"/>
                  </a:cubicBezTo>
                  <a:cubicBezTo>
                    <a:pt x="28" y="17"/>
                    <a:pt x="33" y="13"/>
                    <a:pt x="31"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39" name="iṥḷíḍe"/>
            <p:cNvSpPr/>
            <p:nvPr/>
          </p:nvSpPr>
          <p:spPr bwMode="auto">
            <a:xfrm>
              <a:off x="8952478" y="2031003"/>
              <a:ext cx="120350" cy="61718"/>
            </a:xfrm>
            <a:custGeom>
              <a:avLst/>
              <a:gdLst>
                <a:gd name="T0" fmla="*/ 31 w 33"/>
                <a:gd name="T1" fmla="*/ 9 h 17"/>
                <a:gd name="T2" fmla="*/ 12 w 33"/>
                <a:gd name="T3" fmla="*/ 0 h 17"/>
                <a:gd name="T4" fmla="*/ 2 w 33"/>
                <a:gd name="T5" fmla="*/ 9 h 17"/>
                <a:gd name="T6" fmla="*/ 21 w 33"/>
                <a:gd name="T7" fmla="*/ 17 h 17"/>
                <a:gd name="T8" fmla="*/ 31 w 33"/>
                <a:gd name="T9" fmla="*/ 9 h 17"/>
              </a:gdLst>
              <a:ahLst/>
              <a:cxnLst>
                <a:cxn ang="0">
                  <a:pos x="T0" y="T1"/>
                </a:cxn>
                <a:cxn ang="0">
                  <a:pos x="T2" y="T3"/>
                </a:cxn>
                <a:cxn ang="0">
                  <a:pos x="T4" y="T5"/>
                </a:cxn>
                <a:cxn ang="0">
                  <a:pos x="T6" y="T7"/>
                </a:cxn>
                <a:cxn ang="0">
                  <a:pos x="T8" y="T9"/>
                </a:cxn>
              </a:cxnLst>
              <a:rect l="0" t="0" r="r" b="b"/>
              <a:pathLst>
                <a:path w="33" h="17">
                  <a:moveTo>
                    <a:pt x="31" y="9"/>
                  </a:moveTo>
                  <a:cubicBezTo>
                    <a:pt x="28" y="4"/>
                    <a:pt x="20" y="0"/>
                    <a:pt x="12" y="0"/>
                  </a:cubicBezTo>
                  <a:cubicBezTo>
                    <a:pt x="4" y="0"/>
                    <a:pt x="0" y="4"/>
                    <a:pt x="2" y="9"/>
                  </a:cubicBezTo>
                  <a:cubicBezTo>
                    <a:pt x="4" y="13"/>
                    <a:pt x="13" y="17"/>
                    <a:pt x="21" y="17"/>
                  </a:cubicBezTo>
                  <a:cubicBezTo>
                    <a:pt x="28" y="17"/>
                    <a:pt x="33" y="13"/>
                    <a:pt x="31"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40" name="iŝļîḑê"/>
            <p:cNvSpPr/>
            <p:nvPr/>
          </p:nvSpPr>
          <p:spPr bwMode="auto">
            <a:xfrm>
              <a:off x="9079000" y="2031003"/>
              <a:ext cx="120350" cy="61718"/>
            </a:xfrm>
            <a:custGeom>
              <a:avLst/>
              <a:gdLst>
                <a:gd name="T0" fmla="*/ 31 w 33"/>
                <a:gd name="T1" fmla="*/ 9 h 17"/>
                <a:gd name="T2" fmla="*/ 12 w 33"/>
                <a:gd name="T3" fmla="*/ 0 h 17"/>
                <a:gd name="T4" fmla="*/ 2 w 33"/>
                <a:gd name="T5" fmla="*/ 9 h 17"/>
                <a:gd name="T6" fmla="*/ 21 w 33"/>
                <a:gd name="T7" fmla="*/ 17 h 17"/>
                <a:gd name="T8" fmla="*/ 31 w 33"/>
                <a:gd name="T9" fmla="*/ 9 h 17"/>
              </a:gdLst>
              <a:ahLst/>
              <a:cxnLst>
                <a:cxn ang="0">
                  <a:pos x="T0" y="T1"/>
                </a:cxn>
                <a:cxn ang="0">
                  <a:pos x="T2" y="T3"/>
                </a:cxn>
                <a:cxn ang="0">
                  <a:pos x="T4" y="T5"/>
                </a:cxn>
                <a:cxn ang="0">
                  <a:pos x="T6" y="T7"/>
                </a:cxn>
                <a:cxn ang="0">
                  <a:pos x="T8" y="T9"/>
                </a:cxn>
              </a:cxnLst>
              <a:rect l="0" t="0" r="r" b="b"/>
              <a:pathLst>
                <a:path w="33" h="17">
                  <a:moveTo>
                    <a:pt x="31" y="9"/>
                  </a:moveTo>
                  <a:cubicBezTo>
                    <a:pt x="28" y="4"/>
                    <a:pt x="20" y="0"/>
                    <a:pt x="12" y="0"/>
                  </a:cubicBezTo>
                  <a:cubicBezTo>
                    <a:pt x="4" y="0"/>
                    <a:pt x="0" y="4"/>
                    <a:pt x="2" y="9"/>
                  </a:cubicBezTo>
                  <a:cubicBezTo>
                    <a:pt x="4" y="13"/>
                    <a:pt x="13" y="17"/>
                    <a:pt x="21" y="17"/>
                  </a:cubicBezTo>
                  <a:cubicBezTo>
                    <a:pt x="29" y="17"/>
                    <a:pt x="33" y="13"/>
                    <a:pt x="31"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41" name="ïş1íḑè"/>
            <p:cNvSpPr/>
            <p:nvPr/>
          </p:nvSpPr>
          <p:spPr bwMode="auto">
            <a:xfrm>
              <a:off x="9203978" y="2031003"/>
              <a:ext cx="123436" cy="61718"/>
            </a:xfrm>
            <a:custGeom>
              <a:avLst/>
              <a:gdLst>
                <a:gd name="T0" fmla="*/ 31 w 34"/>
                <a:gd name="T1" fmla="*/ 9 h 17"/>
                <a:gd name="T2" fmla="*/ 13 w 34"/>
                <a:gd name="T3" fmla="*/ 0 h 17"/>
                <a:gd name="T4" fmla="*/ 3 w 34"/>
                <a:gd name="T5" fmla="*/ 9 h 17"/>
                <a:gd name="T6" fmla="*/ 22 w 34"/>
                <a:gd name="T7" fmla="*/ 17 h 17"/>
                <a:gd name="T8" fmla="*/ 31 w 34"/>
                <a:gd name="T9" fmla="*/ 9 h 17"/>
              </a:gdLst>
              <a:ahLst/>
              <a:cxnLst>
                <a:cxn ang="0">
                  <a:pos x="T0" y="T1"/>
                </a:cxn>
                <a:cxn ang="0">
                  <a:pos x="T2" y="T3"/>
                </a:cxn>
                <a:cxn ang="0">
                  <a:pos x="T4" y="T5"/>
                </a:cxn>
                <a:cxn ang="0">
                  <a:pos x="T6" y="T7"/>
                </a:cxn>
                <a:cxn ang="0">
                  <a:pos x="T8" y="T9"/>
                </a:cxn>
              </a:cxnLst>
              <a:rect l="0" t="0" r="r" b="b"/>
              <a:pathLst>
                <a:path w="34" h="17">
                  <a:moveTo>
                    <a:pt x="31" y="9"/>
                  </a:moveTo>
                  <a:cubicBezTo>
                    <a:pt x="29" y="4"/>
                    <a:pt x="20" y="0"/>
                    <a:pt x="13" y="0"/>
                  </a:cubicBezTo>
                  <a:cubicBezTo>
                    <a:pt x="5" y="0"/>
                    <a:pt x="0" y="4"/>
                    <a:pt x="3" y="9"/>
                  </a:cubicBezTo>
                  <a:cubicBezTo>
                    <a:pt x="5" y="13"/>
                    <a:pt x="14" y="17"/>
                    <a:pt x="22" y="17"/>
                  </a:cubicBezTo>
                  <a:cubicBezTo>
                    <a:pt x="30" y="17"/>
                    <a:pt x="34" y="13"/>
                    <a:pt x="31"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42" name="íşliḑe"/>
            <p:cNvSpPr/>
            <p:nvPr/>
          </p:nvSpPr>
          <p:spPr bwMode="auto">
            <a:xfrm>
              <a:off x="6670460" y="2108150"/>
              <a:ext cx="109550" cy="64804"/>
            </a:xfrm>
            <a:custGeom>
              <a:avLst/>
              <a:gdLst>
                <a:gd name="T0" fmla="*/ 29 w 30"/>
                <a:gd name="T1" fmla="*/ 9 h 18"/>
                <a:gd name="T2" fmla="*/ 14 w 30"/>
                <a:gd name="T3" fmla="*/ 0 h 18"/>
                <a:gd name="T4" fmla="*/ 0 w 30"/>
                <a:gd name="T5" fmla="*/ 9 h 18"/>
                <a:gd name="T6" fmla="*/ 16 w 30"/>
                <a:gd name="T7" fmla="*/ 18 h 18"/>
                <a:gd name="T8" fmla="*/ 29 w 30"/>
                <a:gd name="T9" fmla="*/ 9 h 18"/>
              </a:gdLst>
              <a:ahLst/>
              <a:cxnLst>
                <a:cxn ang="0">
                  <a:pos x="T0" y="T1"/>
                </a:cxn>
                <a:cxn ang="0">
                  <a:pos x="T2" y="T3"/>
                </a:cxn>
                <a:cxn ang="0">
                  <a:pos x="T4" y="T5"/>
                </a:cxn>
                <a:cxn ang="0">
                  <a:pos x="T6" y="T7"/>
                </a:cxn>
                <a:cxn ang="0">
                  <a:pos x="T8" y="T9"/>
                </a:cxn>
              </a:cxnLst>
              <a:rect l="0" t="0" r="r" b="b"/>
              <a:pathLst>
                <a:path w="30" h="18">
                  <a:moveTo>
                    <a:pt x="29" y="9"/>
                  </a:moveTo>
                  <a:cubicBezTo>
                    <a:pt x="28" y="4"/>
                    <a:pt x="21" y="0"/>
                    <a:pt x="14" y="0"/>
                  </a:cubicBezTo>
                  <a:cubicBezTo>
                    <a:pt x="6" y="0"/>
                    <a:pt x="0" y="4"/>
                    <a:pt x="0" y="9"/>
                  </a:cubicBezTo>
                  <a:cubicBezTo>
                    <a:pt x="1" y="14"/>
                    <a:pt x="8" y="18"/>
                    <a:pt x="16" y="18"/>
                  </a:cubicBezTo>
                  <a:cubicBezTo>
                    <a:pt x="24" y="18"/>
                    <a:pt x="30" y="14"/>
                    <a:pt x="29"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43" name="íṡ1îḋe"/>
            <p:cNvSpPr/>
            <p:nvPr/>
          </p:nvSpPr>
          <p:spPr bwMode="auto">
            <a:xfrm>
              <a:off x="6798525" y="2108150"/>
              <a:ext cx="109550" cy="64804"/>
            </a:xfrm>
            <a:custGeom>
              <a:avLst/>
              <a:gdLst>
                <a:gd name="T0" fmla="*/ 30 w 30"/>
                <a:gd name="T1" fmla="*/ 9 h 18"/>
                <a:gd name="T2" fmla="*/ 14 w 30"/>
                <a:gd name="T3" fmla="*/ 0 h 18"/>
                <a:gd name="T4" fmla="*/ 1 w 30"/>
                <a:gd name="T5" fmla="*/ 9 h 18"/>
                <a:gd name="T6" fmla="*/ 17 w 30"/>
                <a:gd name="T7" fmla="*/ 18 h 18"/>
                <a:gd name="T8" fmla="*/ 30 w 30"/>
                <a:gd name="T9" fmla="*/ 9 h 18"/>
              </a:gdLst>
              <a:ahLst/>
              <a:cxnLst>
                <a:cxn ang="0">
                  <a:pos x="T0" y="T1"/>
                </a:cxn>
                <a:cxn ang="0">
                  <a:pos x="T2" y="T3"/>
                </a:cxn>
                <a:cxn ang="0">
                  <a:pos x="T4" y="T5"/>
                </a:cxn>
                <a:cxn ang="0">
                  <a:pos x="T6" y="T7"/>
                </a:cxn>
                <a:cxn ang="0">
                  <a:pos x="T8" y="T9"/>
                </a:cxn>
              </a:cxnLst>
              <a:rect l="0" t="0" r="r" b="b"/>
              <a:pathLst>
                <a:path w="30" h="18">
                  <a:moveTo>
                    <a:pt x="30" y="9"/>
                  </a:moveTo>
                  <a:cubicBezTo>
                    <a:pt x="29" y="4"/>
                    <a:pt x="22" y="0"/>
                    <a:pt x="14" y="0"/>
                  </a:cubicBezTo>
                  <a:cubicBezTo>
                    <a:pt x="6" y="0"/>
                    <a:pt x="0" y="4"/>
                    <a:pt x="1" y="9"/>
                  </a:cubicBezTo>
                  <a:cubicBezTo>
                    <a:pt x="1" y="14"/>
                    <a:pt x="9" y="18"/>
                    <a:pt x="17" y="18"/>
                  </a:cubicBezTo>
                  <a:cubicBezTo>
                    <a:pt x="25" y="18"/>
                    <a:pt x="30" y="14"/>
                    <a:pt x="30"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44" name="isḻîḍê"/>
            <p:cNvSpPr/>
            <p:nvPr/>
          </p:nvSpPr>
          <p:spPr bwMode="auto">
            <a:xfrm>
              <a:off x="6926589" y="2108150"/>
              <a:ext cx="112636" cy="64804"/>
            </a:xfrm>
            <a:custGeom>
              <a:avLst/>
              <a:gdLst>
                <a:gd name="T0" fmla="*/ 30 w 31"/>
                <a:gd name="T1" fmla="*/ 9 h 18"/>
                <a:gd name="T2" fmla="*/ 14 w 31"/>
                <a:gd name="T3" fmla="*/ 0 h 18"/>
                <a:gd name="T4" fmla="*/ 1 w 31"/>
                <a:gd name="T5" fmla="*/ 9 h 18"/>
                <a:gd name="T6" fmla="*/ 17 w 31"/>
                <a:gd name="T7" fmla="*/ 18 h 18"/>
                <a:gd name="T8" fmla="*/ 30 w 31"/>
                <a:gd name="T9" fmla="*/ 9 h 18"/>
              </a:gdLst>
              <a:ahLst/>
              <a:cxnLst>
                <a:cxn ang="0">
                  <a:pos x="T0" y="T1"/>
                </a:cxn>
                <a:cxn ang="0">
                  <a:pos x="T2" y="T3"/>
                </a:cxn>
                <a:cxn ang="0">
                  <a:pos x="T4" y="T5"/>
                </a:cxn>
                <a:cxn ang="0">
                  <a:pos x="T6" y="T7"/>
                </a:cxn>
                <a:cxn ang="0">
                  <a:pos x="T8" y="T9"/>
                </a:cxn>
              </a:cxnLst>
              <a:rect l="0" t="0" r="r" b="b"/>
              <a:pathLst>
                <a:path w="31" h="18">
                  <a:moveTo>
                    <a:pt x="30" y="9"/>
                  </a:moveTo>
                  <a:cubicBezTo>
                    <a:pt x="29" y="4"/>
                    <a:pt x="22" y="0"/>
                    <a:pt x="14" y="0"/>
                  </a:cubicBezTo>
                  <a:cubicBezTo>
                    <a:pt x="6" y="0"/>
                    <a:pt x="0" y="4"/>
                    <a:pt x="1" y="9"/>
                  </a:cubicBezTo>
                  <a:cubicBezTo>
                    <a:pt x="2" y="14"/>
                    <a:pt x="9" y="18"/>
                    <a:pt x="17" y="18"/>
                  </a:cubicBezTo>
                  <a:cubicBezTo>
                    <a:pt x="25" y="18"/>
                    <a:pt x="31" y="14"/>
                    <a:pt x="30"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45" name="iṣ1iḓé"/>
            <p:cNvSpPr/>
            <p:nvPr/>
          </p:nvSpPr>
          <p:spPr bwMode="auto">
            <a:xfrm>
              <a:off x="7057740" y="2108150"/>
              <a:ext cx="109550" cy="64804"/>
            </a:xfrm>
            <a:custGeom>
              <a:avLst/>
              <a:gdLst>
                <a:gd name="T0" fmla="*/ 29 w 30"/>
                <a:gd name="T1" fmla="*/ 9 h 18"/>
                <a:gd name="T2" fmla="*/ 13 w 30"/>
                <a:gd name="T3" fmla="*/ 0 h 18"/>
                <a:gd name="T4" fmla="*/ 0 w 30"/>
                <a:gd name="T5" fmla="*/ 9 h 18"/>
                <a:gd name="T6" fmla="*/ 17 w 30"/>
                <a:gd name="T7" fmla="*/ 18 h 18"/>
                <a:gd name="T8" fmla="*/ 29 w 30"/>
                <a:gd name="T9" fmla="*/ 9 h 18"/>
              </a:gdLst>
              <a:ahLst/>
              <a:cxnLst>
                <a:cxn ang="0">
                  <a:pos x="T0" y="T1"/>
                </a:cxn>
                <a:cxn ang="0">
                  <a:pos x="T2" y="T3"/>
                </a:cxn>
                <a:cxn ang="0">
                  <a:pos x="T4" y="T5"/>
                </a:cxn>
                <a:cxn ang="0">
                  <a:pos x="T6" y="T7"/>
                </a:cxn>
                <a:cxn ang="0">
                  <a:pos x="T8" y="T9"/>
                </a:cxn>
              </a:cxnLst>
              <a:rect l="0" t="0" r="r" b="b"/>
              <a:pathLst>
                <a:path w="30" h="18">
                  <a:moveTo>
                    <a:pt x="29" y="9"/>
                  </a:moveTo>
                  <a:cubicBezTo>
                    <a:pt x="28" y="4"/>
                    <a:pt x="21" y="0"/>
                    <a:pt x="13" y="0"/>
                  </a:cubicBezTo>
                  <a:cubicBezTo>
                    <a:pt x="5" y="0"/>
                    <a:pt x="0" y="4"/>
                    <a:pt x="0" y="9"/>
                  </a:cubicBezTo>
                  <a:cubicBezTo>
                    <a:pt x="1" y="14"/>
                    <a:pt x="9" y="18"/>
                    <a:pt x="17" y="18"/>
                  </a:cubicBezTo>
                  <a:cubicBezTo>
                    <a:pt x="25" y="18"/>
                    <a:pt x="30" y="14"/>
                    <a:pt x="29"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46" name="i$lîḍè"/>
            <p:cNvSpPr/>
            <p:nvPr/>
          </p:nvSpPr>
          <p:spPr bwMode="auto">
            <a:xfrm>
              <a:off x="7185804" y="2108150"/>
              <a:ext cx="112636" cy="64804"/>
            </a:xfrm>
            <a:custGeom>
              <a:avLst/>
              <a:gdLst>
                <a:gd name="T0" fmla="*/ 30 w 31"/>
                <a:gd name="T1" fmla="*/ 9 h 18"/>
                <a:gd name="T2" fmla="*/ 13 w 31"/>
                <a:gd name="T3" fmla="*/ 0 h 18"/>
                <a:gd name="T4" fmla="*/ 1 w 31"/>
                <a:gd name="T5" fmla="*/ 9 h 18"/>
                <a:gd name="T6" fmla="*/ 17 w 31"/>
                <a:gd name="T7" fmla="*/ 18 h 18"/>
                <a:gd name="T8" fmla="*/ 30 w 31"/>
                <a:gd name="T9" fmla="*/ 9 h 18"/>
              </a:gdLst>
              <a:ahLst/>
              <a:cxnLst>
                <a:cxn ang="0">
                  <a:pos x="T0" y="T1"/>
                </a:cxn>
                <a:cxn ang="0">
                  <a:pos x="T2" y="T3"/>
                </a:cxn>
                <a:cxn ang="0">
                  <a:pos x="T4" y="T5"/>
                </a:cxn>
                <a:cxn ang="0">
                  <a:pos x="T6" y="T7"/>
                </a:cxn>
                <a:cxn ang="0">
                  <a:pos x="T8" y="T9"/>
                </a:cxn>
              </a:cxnLst>
              <a:rect l="0" t="0" r="r" b="b"/>
              <a:pathLst>
                <a:path w="31" h="18">
                  <a:moveTo>
                    <a:pt x="30" y="9"/>
                  </a:moveTo>
                  <a:cubicBezTo>
                    <a:pt x="29" y="4"/>
                    <a:pt x="21" y="0"/>
                    <a:pt x="13" y="0"/>
                  </a:cubicBezTo>
                  <a:cubicBezTo>
                    <a:pt x="5" y="0"/>
                    <a:pt x="0" y="4"/>
                    <a:pt x="1" y="9"/>
                  </a:cubicBezTo>
                  <a:cubicBezTo>
                    <a:pt x="2" y="14"/>
                    <a:pt x="9" y="18"/>
                    <a:pt x="17" y="18"/>
                  </a:cubicBezTo>
                  <a:cubicBezTo>
                    <a:pt x="25" y="18"/>
                    <a:pt x="31" y="14"/>
                    <a:pt x="30"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47" name="ï$ḻîḋe"/>
            <p:cNvSpPr/>
            <p:nvPr/>
          </p:nvSpPr>
          <p:spPr bwMode="auto">
            <a:xfrm>
              <a:off x="7313869" y="2108150"/>
              <a:ext cx="112636" cy="64804"/>
            </a:xfrm>
            <a:custGeom>
              <a:avLst/>
              <a:gdLst>
                <a:gd name="T0" fmla="*/ 30 w 31"/>
                <a:gd name="T1" fmla="*/ 9 h 18"/>
                <a:gd name="T2" fmla="*/ 14 w 31"/>
                <a:gd name="T3" fmla="*/ 0 h 18"/>
                <a:gd name="T4" fmla="*/ 1 w 31"/>
                <a:gd name="T5" fmla="*/ 9 h 18"/>
                <a:gd name="T6" fmla="*/ 18 w 31"/>
                <a:gd name="T7" fmla="*/ 18 h 18"/>
                <a:gd name="T8" fmla="*/ 30 w 31"/>
                <a:gd name="T9" fmla="*/ 9 h 18"/>
              </a:gdLst>
              <a:ahLst/>
              <a:cxnLst>
                <a:cxn ang="0">
                  <a:pos x="T0" y="T1"/>
                </a:cxn>
                <a:cxn ang="0">
                  <a:pos x="T2" y="T3"/>
                </a:cxn>
                <a:cxn ang="0">
                  <a:pos x="T4" y="T5"/>
                </a:cxn>
                <a:cxn ang="0">
                  <a:pos x="T6" y="T7"/>
                </a:cxn>
                <a:cxn ang="0">
                  <a:pos x="T8" y="T9"/>
                </a:cxn>
              </a:cxnLst>
              <a:rect l="0" t="0" r="r" b="b"/>
              <a:pathLst>
                <a:path w="31" h="18">
                  <a:moveTo>
                    <a:pt x="30" y="9"/>
                  </a:moveTo>
                  <a:cubicBezTo>
                    <a:pt x="29" y="4"/>
                    <a:pt x="22" y="0"/>
                    <a:pt x="14" y="0"/>
                  </a:cubicBezTo>
                  <a:cubicBezTo>
                    <a:pt x="6" y="0"/>
                    <a:pt x="0" y="4"/>
                    <a:pt x="1" y="9"/>
                  </a:cubicBezTo>
                  <a:cubicBezTo>
                    <a:pt x="2" y="14"/>
                    <a:pt x="10" y="18"/>
                    <a:pt x="18" y="18"/>
                  </a:cubicBezTo>
                  <a:cubicBezTo>
                    <a:pt x="26" y="18"/>
                    <a:pt x="31" y="14"/>
                    <a:pt x="30"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48" name="îş1îdê"/>
            <p:cNvSpPr/>
            <p:nvPr/>
          </p:nvSpPr>
          <p:spPr bwMode="auto">
            <a:xfrm>
              <a:off x="7440391" y="2108150"/>
              <a:ext cx="117264" cy="64804"/>
            </a:xfrm>
            <a:custGeom>
              <a:avLst/>
              <a:gdLst>
                <a:gd name="T0" fmla="*/ 31 w 32"/>
                <a:gd name="T1" fmla="*/ 9 h 18"/>
                <a:gd name="T2" fmla="*/ 14 w 32"/>
                <a:gd name="T3" fmla="*/ 0 h 18"/>
                <a:gd name="T4" fmla="*/ 2 w 32"/>
                <a:gd name="T5" fmla="*/ 9 h 18"/>
                <a:gd name="T6" fmla="*/ 18 w 32"/>
                <a:gd name="T7" fmla="*/ 18 h 18"/>
                <a:gd name="T8" fmla="*/ 31 w 32"/>
                <a:gd name="T9" fmla="*/ 9 h 18"/>
              </a:gdLst>
              <a:ahLst/>
              <a:cxnLst>
                <a:cxn ang="0">
                  <a:pos x="T0" y="T1"/>
                </a:cxn>
                <a:cxn ang="0">
                  <a:pos x="T2" y="T3"/>
                </a:cxn>
                <a:cxn ang="0">
                  <a:pos x="T4" y="T5"/>
                </a:cxn>
                <a:cxn ang="0">
                  <a:pos x="T6" y="T7"/>
                </a:cxn>
                <a:cxn ang="0">
                  <a:pos x="T8" y="T9"/>
                </a:cxn>
              </a:cxnLst>
              <a:rect l="0" t="0" r="r" b="b"/>
              <a:pathLst>
                <a:path w="32" h="18">
                  <a:moveTo>
                    <a:pt x="31" y="9"/>
                  </a:moveTo>
                  <a:cubicBezTo>
                    <a:pt x="29" y="4"/>
                    <a:pt x="22" y="0"/>
                    <a:pt x="14" y="0"/>
                  </a:cubicBezTo>
                  <a:cubicBezTo>
                    <a:pt x="6" y="0"/>
                    <a:pt x="0" y="4"/>
                    <a:pt x="2" y="9"/>
                  </a:cubicBezTo>
                  <a:cubicBezTo>
                    <a:pt x="3" y="14"/>
                    <a:pt x="10" y="18"/>
                    <a:pt x="18" y="18"/>
                  </a:cubicBezTo>
                  <a:cubicBezTo>
                    <a:pt x="26" y="18"/>
                    <a:pt x="32" y="14"/>
                    <a:pt x="31"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49" name="ïṣļîḋè"/>
            <p:cNvSpPr/>
            <p:nvPr/>
          </p:nvSpPr>
          <p:spPr bwMode="auto">
            <a:xfrm>
              <a:off x="7573084" y="2108150"/>
              <a:ext cx="112636" cy="64804"/>
            </a:xfrm>
            <a:custGeom>
              <a:avLst/>
              <a:gdLst>
                <a:gd name="T0" fmla="*/ 30 w 31"/>
                <a:gd name="T1" fmla="*/ 9 h 18"/>
                <a:gd name="T2" fmla="*/ 13 w 31"/>
                <a:gd name="T3" fmla="*/ 0 h 18"/>
                <a:gd name="T4" fmla="*/ 1 w 31"/>
                <a:gd name="T5" fmla="*/ 9 h 18"/>
                <a:gd name="T6" fmla="*/ 18 w 31"/>
                <a:gd name="T7" fmla="*/ 18 h 18"/>
                <a:gd name="T8" fmla="*/ 30 w 31"/>
                <a:gd name="T9" fmla="*/ 9 h 18"/>
              </a:gdLst>
              <a:ahLst/>
              <a:cxnLst>
                <a:cxn ang="0">
                  <a:pos x="T0" y="T1"/>
                </a:cxn>
                <a:cxn ang="0">
                  <a:pos x="T2" y="T3"/>
                </a:cxn>
                <a:cxn ang="0">
                  <a:pos x="T4" y="T5"/>
                </a:cxn>
                <a:cxn ang="0">
                  <a:pos x="T6" y="T7"/>
                </a:cxn>
                <a:cxn ang="0">
                  <a:pos x="T8" y="T9"/>
                </a:cxn>
              </a:cxnLst>
              <a:rect l="0" t="0" r="r" b="b"/>
              <a:pathLst>
                <a:path w="31" h="18">
                  <a:moveTo>
                    <a:pt x="30" y="9"/>
                  </a:moveTo>
                  <a:cubicBezTo>
                    <a:pt x="29" y="4"/>
                    <a:pt x="21" y="0"/>
                    <a:pt x="13" y="0"/>
                  </a:cubicBezTo>
                  <a:cubicBezTo>
                    <a:pt x="5" y="0"/>
                    <a:pt x="0" y="4"/>
                    <a:pt x="1" y="9"/>
                  </a:cubicBezTo>
                  <a:cubicBezTo>
                    <a:pt x="2" y="14"/>
                    <a:pt x="10" y="18"/>
                    <a:pt x="18" y="18"/>
                  </a:cubicBezTo>
                  <a:cubicBezTo>
                    <a:pt x="26" y="18"/>
                    <a:pt x="31" y="14"/>
                    <a:pt x="30"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50" name="ï$ļiḋê"/>
            <p:cNvSpPr/>
            <p:nvPr/>
          </p:nvSpPr>
          <p:spPr bwMode="auto">
            <a:xfrm>
              <a:off x="7699606" y="2108150"/>
              <a:ext cx="117264" cy="64804"/>
            </a:xfrm>
            <a:custGeom>
              <a:avLst/>
              <a:gdLst>
                <a:gd name="T0" fmla="*/ 30 w 32"/>
                <a:gd name="T1" fmla="*/ 9 h 18"/>
                <a:gd name="T2" fmla="*/ 13 w 32"/>
                <a:gd name="T3" fmla="*/ 0 h 18"/>
                <a:gd name="T4" fmla="*/ 1 w 32"/>
                <a:gd name="T5" fmla="*/ 9 h 18"/>
                <a:gd name="T6" fmla="*/ 19 w 32"/>
                <a:gd name="T7" fmla="*/ 18 h 18"/>
                <a:gd name="T8" fmla="*/ 30 w 32"/>
                <a:gd name="T9" fmla="*/ 9 h 18"/>
              </a:gdLst>
              <a:ahLst/>
              <a:cxnLst>
                <a:cxn ang="0">
                  <a:pos x="T0" y="T1"/>
                </a:cxn>
                <a:cxn ang="0">
                  <a:pos x="T2" y="T3"/>
                </a:cxn>
                <a:cxn ang="0">
                  <a:pos x="T4" y="T5"/>
                </a:cxn>
                <a:cxn ang="0">
                  <a:pos x="T6" y="T7"/>
                </a:cxn>
                <a:cxn ang="0">
                  <a:pos x="T8" y="T9"/>
                </a:cxn>
              </a:cxnLst>
              <a:rect l="0" t="0" r="r" b="b"/>
              <a:pathLst>
                <a:path w="32" h="18">
                  <a:moveTo>
                    <a:pt x="30" y="9"/>
                  </a:moveTo>
                  <a:cubicBezTo>
                    <a:pt x="29" y="4"/>
                    <a:pt x="21" y="0"/>
                    <a:pt x="13" y="0"/>
                  </a:cubicBezTo>
                  <a:cubicBezTo>
                    <a:pt x="5" y="0"/>
                    <a:pt x="0" y="4"/>
                    <a:pt x="1" y="9"/>
                  </a:cubicBezTo>
                  <a:cubicBezTo>
                    <a:pt x="3" y="14"/>
                    <a:pt x="10" y="18"/>
                    <a:pt x="19" y="18"/>
                  </a:cubicBezTo>
                  <a:cubicBezTo>
                    <a:pt x="27" y="18"/>
                    <a:pt x="32" y="14"/>
                    <a:pt x="30"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51" name="íṡ1îdè"/>
            <p:cNvSpPr/>
            <p:nvPr/>
          </p:nvSpPr>
          <p:spPr bwMode="auto">
            <a:xfrm>
              <a:off x="7827670" y="2108150"/>
              <a:ext cx="117264" cy="64804"/>
            </a:xfrm>
            <a:custGeom>
              <a:avLst/>
              <a:gdLst>
                <a:gd name="T0" fmla="*/ 31 w 32"/>
                <a:gd name="T1" fmla="*/ 9 h 18"/>
                <a:gd name="T2" fmla="*/ 14 w 32"/>
                <a:gd name="T3" fmla="*/ 0 h 18"/>
                <a:gd name="T4" fmla="*/ 2 w 32"/>
                <a:gd name="T5" fmla="*/ 9 h 18"/>
                <a:gd name="T6" fmla="*/ 19 w 32"/>
                <a:gd name="T7" fmla="*/ 18 h 18"/>
                <a:gd name="T8" fmla="*/ 31 w 32"/>
                <a:gd name="T9" fmla="*/ 9 h 18"/>
              </a:gdLst>
              <a:ahLst/>
              <a:cxnLst>
                <a:cxn ang="0">
                  <a:pos x="T0" y="T1"/>
                </a:cxn>
                <a:cxn ang="0">
                  <a:pos x="T2" y="T3"/>
                </a:cxn>
                <a:cxn ang="0">
                  <a:pos x="T4" y="T5"/>
                </a:cxn>
                <a:cxn ang="0">
                  <a:pos x="T6" y="T7"/>
                </a:cxn>
                <a:cxn ang="0">
                  <a:pos x="T8" y="T9"/>
                </a:cxn>
              </a:cxnLst>
              <a:rect l="0" t="0" r="r" b="b"/>
              <a:pathLst>
                <a:path w="32" h="18">
                  <a:moveTo>
                    <a:pt x="31" y="9"/>
                  </a:moveTo>
                  <a:cubicBezTo>
                    <a:pt x="29" y="4"/>
                    <a:pt x="21" y="0"/>
                    <a:pt x="14" y="0"/>
                  </a:cubicBezTo>
                  <a:cubicBezTo>
                    <a:pt x="6" y="0"/>
                    <a:pt x="0" y="4"/>
                    <a:pt x="2" y="9"/>
                  </a:cubicBezTo>
                  <a:cubicBezTo>
                    <a:pt x="3" y="14"/>
                    <a:pt x="11" y="18"/>
                    <a:pt x="19" y="18"/>
                  </a:cubicBezTo>
                  <a:cubicBezTo>
                    <a:pt x="27" y="18"/>
                    <a:pt x="32" y="14"/>
                    <a:pt x="31"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52" name="ïṧ1îḑê"/>
            <p:cNvSpPr/>
            <p:nvPr/>
          </p:nvSpPr>
          <p:spPr bwMode="auto">
            <a:xfrm>
              <a:off x="7958821" y="2108150"/>
              <a:ext cx="117264" cy="64804"/>
            </a:xfrm>
            <a:custGeom>
              <a:avLst/>
              <a:gdLst>
                <a:gd name="T0" fmla="*/ 30 w 32"/>
                <a:gd name="T1" fmla="*/ 9 h 18"/>
                <a:gd name="T2" fmla="*/ 13 w 32"/>
                <a:gd name="T3" fmla="*/ 0 h 18"/>
                <a:gd name="T4" fmla="*/ 1 w 32"/>
                <a:gd name="T5" fmla="*/ 9 h 18"/>
                <a:gd name="T6" fmla="*/ 19 w 32"/>
                <a:gd name="T7" fmla="*/ 18 h 18"/>
                <a:gd name="T8" fmla="*/ 30 w 32"/>
                <a:gd name="T9" fmla="*/ 9 h 18"/>
              </a:gdLst>
              <a:ahLst/>
              <a:cxnLst>
                <a:cxn ang="0">
                  <a:pos x="T0" y="T1"/>
                </a:cxn>
                <a:cxn ang="0">
                  <a:pos x="T2" y="T3"/>
                </a:cxn>
                <a:cxn ang="0">
                  <a:pos x="T4" y="T5"/>
                </a:cxn>
                <a:cxn ang="0">
                  <a:pos x="T6" y="T7"/>
                </a:cxn>
                <a:cxn ang="0">
                  <a:pos x="T8" y="T9"/>
                </a:cxn>
              </a:cxnLst>
              <a:rect l="0" t="0" r="r" b="b"/>
              <a:pathLst>
                <a:path w="32" h="18">
                  <a:moveTo>
                    <a:pt x="30" y="9"/>
                  </a:moveTo>
                  <a:cubicBezTo>
                    <a:pt x="28" y="4"/>
                    <a:pt x="21" y="0"/>
                    <a:pt x="13" y="0"/>
                  </a:cubicBezTo>
                  <a:cubicBezTo>
                    <a:pt x="5" y="0"/>
                    <a:pt x="0" y="4"/>
                    <a:pt x="1" y="9"/>
                  </a:cubicBezTo>
                  <a:cubicBezTo>
                    <a:pt x="3" y="14"/>
                    <a:pt x="11" y="18"/>
                    <a:pt x="19" y="18"/>
                  </a:cubicBezTo>
                  <a:cubicBezTo>
                    <a:pt x="27" y="18"/>
                    <a:pt x="32" y="14"/>
                    <a:pt x="30"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53" name="iṣḻïḋè"/>
            <p:cNvSpPr/>
            <p:nvPr/>
          </p:nvSpPr>
          <p:spPr bwMode="auto">
            <a:xfrm>
              <a:off x="8086885" y="2108150"/>
              <a:ext cx="117264" cy="64804"/>
            </a:xfrm>
            <a:custGeom>
              <a:avLst/>
              <a:gdLst>
                <a:gd name="T0" fmla="*/ 30 w 32"/>
                <a:gd name="T1" fmla="*/ 9 h 18"/>
                <a:gd name="T2" fmla="*/ 13 w 32"/>
                <a:gd name="T3" fmla="*/ 0 h 18"/>
                <a:gd name="T4" fmla="*/ 2 w 32"/>
                <a:gd name="T5" fmla="*/ 9 h 18"/>
                <a:gd name="T6" fmla="*/ 19 w 32"/>
                <a:gd name="T7" fmla="*/ 18 h 18"/>
                <a:gd name="T8" fmla="*/ 30 w 32"/>
                <a:gd name="T9" fmla="*/ 9 h 18"/>
              </a:gdLst>
              <a:ahLst/>
              <a:cxnLst>
                <a:cxn ang="0">
                  <a:pos x="T0" y="T1"/>
                </a:cxn>
                <a:cxn ang="0">
                  <a:pos x="T2" y="T3"/>
                </a:cxn>
                <a:cxn ang="0">
                  <a:pos x="T4" y="T5"/>
                </a:cxn>
                <a:cxn ang="0">
                  <a:pos x="T6" y="T7"/>
                </a:cxn>
                <a:cxn ang="0">
                  <a:pos x="T8" y="T9"/>
                </a:cxn>
              </a:cxnLst>
              <a:rect l="0" t="0" r="r" b="b"/>
              <a:pathLst>
                <a:path w="32" h="18">
                  <a:moveTo>
                    <a:pt x="30" y="9"/>
                  </a:moveTo>
                  <a:cubicBezTo>
                    <a:pt x="29" y="4"/>
                    <a:pt x="21" y="0"/>
                    <a:pt x="13" y="0"/>
                  </a:cubicBezTo>
                  <a:cubicBezTo>
                    <a:pt x="5" y="0"/>
                    <a:pt x="0" y="4"/>
                    <a:pt x="2" y="9"/>
                  </a:cubicBezTo>
                  <a:cubicBezTo>
                    <a:pt x="3" y="14"/>
                    <a:pt x="11" y="18"/>
                    <a:pt x="19" y="18"/>
                  </a:cubicBezTo>
                  <a:cubicBezTo>
                    <a:pt x="27" y="18"/>
                    <a:pt x="32" y="14"/>
                    <a:pt x="30"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54" name="ïṥľide"/>
            <p:cNvSpPr/>
            <p:nvPr/>
          </p:nvSpPr>
          <p:spPr bwMode="auto">
            <a:xfrm>
              <a:off x="8214950" y="2108150"/>
              <a:ext cx="120350" cy="64804"/>
            </a:xfrm>
            <a:custGeom>
              <a:avLst/>
              <a:gdLst>
                <a:gd name="T0" fmla="*/ 31 w 33"/>
                <a:gd name="T1" fmla="*/ 9 h 18"/>
                <a:gd name="T2" fmla="*/ 13 w 33"/>
                <a:gd name="T3" fmla="*/ 0 h 18"/>
                <a:gd name="T4" fmla="*/ 2 w 33"/>
                <a:gd name="T5" fmla="*/ 9 h 18"/>
                <a:gd name="T6" fmla="*/ 20 w 33"/>
                <a:gd name="T7" fmla="*/ 18 h 18"/>
                <a:gd name="T8" fmla="*/ 31 w 33"/>
                <a:gd name="T9" fmla="*/ 9 h 18"/>
              </a:gdLst>
              <a:ahLst/>
              <a:cxnLst>
                <a:cxn ang="0">
                  <a:pos x="T0" y="T1"/>
                </a:cxn>
                <a:cxn ang="0">
                  <a:pos x="T2" y="T3"/>
                </a:cxn>
                <a:cxn ang="0">
                  <a:pos x="T4" y="T5"/>
                </a:cxn>
                <a:cxn ang="0">
                  <a:pos x="T6" y="T7"/>
                </a:cxn>
                <a:cxn ang="0">
                  <a:pos x="T8" y="T9"/>
                </a:cxn>
              </a:cxnLst>
              <a:rect l="0" t="0" r="r" b="b"/>
              <a:pathLst>
                <a:path w="33" h="18">
                  <a:moveTo>
                    <a:pt x="31" y="9"/>
                  </a:moveTo>
                  <a:cubicBezTo>
                    <a:pt x="29" y="4"/>
                    <a:pt x="21" y="0"/>
                    <a:pt x="13" y="0"/>
                  </a:cubicBezTo>
                  <a:cubicBezTo>
                    <a:pt x="5" y="0"/>
                    <a:pt x="0" y="4"/>
                    <a:pt x="2" y="9"/>
                  </a:cubicBezTo>
                  <a:cubicBezTo>
                    <a:pt x="4" y="14"/>
                    <a:pt x="12" y="18"/>
                    <a:pt x="20" y="18"/>
                  </a:cubicBezTo>
                  <a:cubicBezTo>
                    <a:pt x="28" y="18"/>
                    <a:pt x="33" y="14"/>
                    <a:pt x="31"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55" name="ïṩḻïḑe"/>
            <p:cNvSpPr/>
            <p:nvPr/>
          </p:nvSpPr>
          <p:spPr bwMode="auto">
            <a:xfrm>
              <a:off x="8346100" y="2108150"/>
              <a:ext cx="117264" cy="64804"/>
            </a:xfrm>
            <a:custGeom>
              <a:avLst/>
              <a:gdLst>
                <a:gd name="T0" fmla="*/ 30 w 32"/>
                <a:gd name="T1" fmla="*/ 9 h 18"/>
                <a:gd name="T2" fmla="*/ 12 w 32"/>
                <a:gd name="T3" fmla="*/ 0 h 18"/>
                <a:gd name="T4" fmla="*/ 1 w 32"/>
                <a:gd name="T5" fmla="*/ 9 h 18"/>
                <a:gd name="T6" fmla="*/ 19 w 32"/>
                <a:gd name="T7" fmla="*/ 18 h 18"/>
                <a:gd name="T8" fmla="*/ 30 w 32"/>
                <a:gd name="T9" fmla="*/ 9 h 18"/>
              </a:gdLst>
              <a:ahLst/>
              <a:cxnLst>
                <a:cxn ang="0">
                  <a:pos x="T0" y="T1"/>
                </a:cxn>
                <a:cxn ang="0">
                  <a:pos x="T2" y="T3"/>
                </a:cxn>
                <a:cxn ang="0">
                  <a:pos x="T4" y="T5"/>
                </a:cxn>
                <a:cxn ang="0">
                  <a:pos x="T6" y="T7"/>
                </a:cxn>
                <a:cxn ang="0">
                  <a:pos x="T8" y="T9"/>
                </a:cxn>
              </a:cxnLst>
              <a:rect l="0" t="0" r="r" b="b"/>
              <a:pathLst>
                <a:path w="32" h="18">
                  <a:moveTo>
                    <a:pt x="30" y="9"/>
                  </a:moveTo>
                  <a:cubicBezTo>
                    <a:pt x="28" y="4"/>
                    <a:pt x="20" y="0"/>
                    <a:pt x="12" y="0"/>
                  </a:cubicBezTo>
                  <a:cubicBezTo>
                    <a:pt x="4" y="0"/>
                    <a:pt x="0" y="4"/>
                    <a:pt x="1" y="9"/>
                  </a:cubicBezTo>
                  <a:cubicBezTo>
                    <a:pt x="3" y="14"/>
                    <a:pt x="11" y="18"/>
                    <a:pt x="19" y="18"/>
                  </a:cubicBezTo>
                  <a:cubicBezTo>
                    <a:pt x="27" y="18"/>
                    <a:pt x="32" y="14"/>
                    <a:pt x="30"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56" name="ïŝḻiḋê"/>
            <p:cNvSpPr/>
            <p:nvPr/>
          </p:nvSpPr>
          <p:spPr bwMode="auto">
            <a:xfrm>
              <a:off x="8474165" y="2108150"/>
              <a:ext cx="120350" cy="64804"/>
            </a:xfrm>
            <a:custGeom>
              <a:avLst/>
              <a:gdLst>
                <a:gd name="T0" fmla="*/ 31 w 33"/>
                <a:gd name="T1" fmla="*/ 9 h 18"/>
                <a:gd name="T2" fmla="*/ 13 w 33"/>
                <a:gd name="T3" fmla="*/ 0 h 18"/>
                <a:gd name="T4" fmla="*/ 2 w 33"/>
                <a:gd name="T5" fmla="*/ 9 h 18"/>
                <a:gd name="T6" fmla="*/ 20 w 33"/>
                <a:gd name="T7" fmla="*/ 18 h 18"/>
                <a:gd name="T8" fmla="*/ 31 w 33"/>
                <a:gd name="T9" fmla="*/ 9 h 18"/>
              </a:gdLst>
              <a:ahLst/>
              <a:cxnLst>
                <a:cxn ang="0">
                  <a:pos x="T0" y="T1"/>
                </a:cxn>
                <a:cxn ang="0">
                  <a:pos x="T2" y="T3"/>
                </a:cxn>
                <a:cxn ang="0">
                  <a:pos x="T4" y="T5"/>
                </a:cxn>
                <a:cxn ang="0">
                  <a:pos x="T6" y="T7"/>
                </a:cxn>
                <a:cxn ang="0">
                  <a:pos x="T8" y="T9"/>
                </a:cxn>
              </a:cxnLst>
              <a:rect l="0" t="0" r="r" b="b"/>
              <a:pathLst>
                <a:path w="33" h="18">
                  <a:moveTo>
                    <a:pt x="31" y="9"/>
                  </a:moveTo>
                  <a:cubicBezTo>
                    <a:pt x="29" y="4"/>
                    <a:pt x="21" y="0"/>
                    <a:pt x="13" y="0"/>
                  </a:cubicBezTo>
                  <a:cubicBezTo>
                    <a:pt x="5" y="0"/>
                    <a:pt x="0" y="4"/>
                    <a:pt x="2" y="9"/>
                  </a:cubicBezTo>
                  <a:cubicBezTo>
                    <a:pt x="4" y="14"/>
                    <a:pt x="12" y="18"/>
                    <a:pt x="20" y="18"/>
                  </a:cubicBezTo>
                  <a:cubicBezTo>
                    <a:pt x="28" y="18"/>
                    <a:pt x="33" y="14"/>
                    <a:pt x="31"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57" name="ïšḻîḓè"/>
            <p:cNvSpPr/>
            <p:nvPr/>
          </p:nvSpPr>
          <p:spPr bwMode="auto">
            <a:xfrm>
              <a:off x="8600687" y="2108150"/>
              <a:ext cx="121893" cy="64804"/>
            </a:xfrm>
            <a:custGeom>
              <a:avLst/>
              <a:gdLst>
                <a:gd name="T0" fmla="*/ 31 w 33"/>
                <a:gd name="T1" fmla="*/ 9 h 18"/>
                <a:gd name="T2" fmla="*/ 13 w 33"/>
                <a:gd name="T3" fmla="*/ 0 h 18"/>
                <a:gd name="T4" fmla="*/ 2 w 33"/>
                <a:gd name="T5" fmla="*/ 9 h 18"/>
                <a:gd name="T6" fmla="*/ 21 w 33"/>
                <a:gd name="T7" fmla="*/ 18 h 18"/>
                <a:gd name="T8" fmla="*/ 31 w 33"/>
                <a:gd name="T9" fmla="*/ 9 h 18"/>
              </a:gdLst>
              <a:ahLst/>
              <a:cxnLst>
                <a:cxn ang="0">
                  <a:pos x="T0" y="T1"/>
                </a:cxn>
                <a:cxn ang="0">
                  <a:pos x="T2" y="T3"/>
                </a:cxn>
                <a:cxn ang="0">
                  <a:pos x="T4" y="T5"/>
                </a:cxn>
                <a:cxn ang="0">
                  <a:pos x="T6" y="T7"/>
                </a:cxn>
                <a:cxn ang="0">
                  <a:pos x="T8" y="T9"/>
                </a:cxn>
              </a:cxnLst>
              <a:rect l="0" t="0" r="r" b="b"/>
              <a:pathLst>
                <a:path w="33" h="18">
                  <a:moveTo>
                    <a:pt x="31" y="9"/>
                  </a:moveTo>
                  <a:cubicBezTo>
                    <a:pt x="29" y="4"/>
                    <a:pt x="21" y="0"/>
                    <a:pt x="13" y="0"/>
                  </a:cubicBezTo>
                  <a:cubicBezTo>
                    <a:pt x="5" y="0"/>
                    <a:pt x="0" y="4"/>
                    <a:pt x="2" y="9"/>
                  </a:cubicBezTo>
                  <a:cubicBezTo>
                    <a:pt x="4" y="14"/>
                    <a:pt x="12" y="18"/>
                    <a:pt x="21" y="18"/>
                  </a:cubicBezTo>
                  <a:cubicBezTo>
                    <a:pt x="29" y="18"/>
                    <a:pt x="33" y="14"/>
                    <a:pt x="31"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58" name="ïśḻîḍé"/>
            <p:cNvSpPr/>
            <p:nvPr/>
          </p:nvSpPr>
          <p:spPr bwMode="auto">
            <a:xfrm>
              <a:off x="8728751" y="2108150"/>
              <a:ext cx="124979" cy="64804"/>
            </a:xfrm>
            <a:custGeom>
              <a:avLst/>
              <a:gdLst>
                <a:gd name="T0" fmla="*/ 31 w 34"/>
                <a:gd name="T1" fmla="*/ 9 h 18"/>
                <a:gd name="T2" fmla="*/ 13 w 34"/>
                <a:gd name="T3" fmla="*/ 0 h 18"/>
                <a:gd name="T4" fmla="*/ 3 w 34"/>
                <a:gd name="T5" fmla="*/ 9 h 18"/>
                <a:gd name="T6" fmla="*/ 21 w 34"/>
                <a:gd name="T7" fmla="*/ 18 h 18"/>
                <a:gd name="T8" fmla="*/ 31 w 34"/>
                <a:gd name="T9" fmla="*/ 9 h 18"/>
              </a:gdLst>
              <a:ahLst/>
              <a:cxnLst>
                <a:cxn ang="0">
                  <a:pos x="T0" y="T1"/>
                </a:cxn>
                <a:cxn ang="0">
                  <a:pos x="T2" y="T3"/>
                </a:cxn>
                <a:cxn ang="0">
                  <a:pos x="T4" y="T5"/>
                </a:cxn>
                <a:cxn ang="0">
                  <a:pos x="T6" y="T7"/>
                </a:cxn>
                <a:cxn ang="0">
                  <a:pos x="T8" y="T9"/>
                </a:cxn>
              </a:cxnLst>
              <a:rect l="0" t="0" r="r" b="b"/>
              <a:pathLst>
                <a:path w="34" h="18">
                  <a:moveTo>
                    <a:pt x="31" y="9"/>
                  </a:moveTo>
                  <a:cubicBezTo>
                    <a:pt x="29" y="4"/>
                    <a:pt x="21" y="0"/>
                    <a:pt x="13" y="0"/>
                  </a:cubicBezTo>
                  <a:cubicBezTo>
                    <a:pt x="5" y="0"/>
                    <a:pt x="0" y="4"/>
                    <a:pt x="3" y="9"/>
                  </a:cubicBezTo>
                  <a:cubicBezTo>
                    <a:pt x="5" y="14"/>
                    <a:pt x="13" y="18"/>
                    <a:pt x="21" y="18"/>
                  </a:cubicBezTo>
                  <a:cubicBezTo>
                    <a:pt x="29" y="18"/>
                    <a:pt x="34" y="14"/>
                    <a:pt x="31"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59" name="îS1iḋé"/>
            <p:cNvSpPr/>
            <p:nvPr/>
          </p:nvSpPr>
          <p:spPr bwMode="auto">
            <a:xfrm>
              <a:off x="8859902" y="2108150"/>
              <a:ext cx="120350" cy="64804"/>
            </a:xfrm>
            <a:custGeom>
              <a:avLst/>
              <a:gdLst>
                <a:gd name="T0" fmla="*/ 31 w 33"/>
                <a:gd name="T1" fmla="*/ 9 h 18"/>
                <a:gd name="T2" fmla="*/ 12 w 33"/>
                <a:gd name="T3" fmla="*/ 0 h 18"/>
                <a:gd name="T4" fmla="*/ 2 w 33"/>
                <a:gd name="T5" fmla="*/ 9 h 18"/>
                <a:gd name="T6" fmla="*/ 21 w 33"/>
                <a:gd name="T7" fmla="*/ 18 h 18"/>
                <a:gd name="T8" fmla="*/ 31 w 33"/>
                <a:gd name="T9" fmla="*/ 9 h 18"/>
              </a:gdLst>
              <a:ahLst/>
              <a:cxnLst>
                <a:cxn ang="0">
                  <a:pos x="T0" y="T1"/>
                </a:cxn>
                <a:cxn ang="0">
                  <a:pos x="T2" y="T3"/>
                </a:cxn>
                <a:cxn ang="0">
                  <a:pos x="T4" y="T5"/>
                </a:cxn>
                <a:cxn ang="0">
                  <a:pos x="T6" y="T7"/>
                </a:cxn>
                <a:cxn ang="0">
                  <a:pos x="T8" y="T9"/>
                </a:cxn>
              </a:cxnLst>
              <a:rect l="0" t="0" r="r" b="b"/>
              <a:pathLst>
                <a:path w="33" h="18">
                  <a:moveTo>
                    <a:pt x="31" y="9"/>
                  </a:moveTo>
                  <a:cubicBezTo>
                    <a:pt x="29" y="4"/>
                    <a:pt x="20" y="0"/>
                    <a:pt x="12" y="0"/>
                  </a:cubicBezTo>
                  <a:cubicBezTo>
                    <a:pt x="4" y="0"/>
                    <a:pt x="0" y="4"/>
                    <a:pt x="2" y="9"/>
                  </a:cubicBezTo>
                  <a:cubicBezTo>
                    <a:pt x="4" y="14"/>
                    <a:pt x="13" y="18"/>
                    <a:pt x="21" y="18"/>
                  </a:cubicBezTo>
                  <a:cubicBezTo>
                    <a:pt x="29" y="18"/>
                    <a:pt x="33" y="14"/>
                    <a:pt x="31"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60" name="íślïḓé"/>
            <p:cNvSpPr/>
            <p:nvPr/>
          </p:nvSpPr>
          <p:spPr bwMode="auto">
            <a:xfrm>
              <a:off x="8987966" y="2108150"/>
              <a:ext cx="124979" cy="64804"/>
            </a:xfrm>
            <a:custGeom>
              <a:avLst/>
              <a:gdLst>
                <a:gd name="T0" fmla="*/ 31 w 34"/>
                <a:gd name="T1" fmla="*/ 9 h 18"/>
                <a:gd name="T2" fmla="*/ 12 w 34"/>
                <a:gd name="T3" fmla="*/ 0 h 18"/>
                <a:gd name="T4" fmla="*/ 2 w 34"/>
                <a:gd name="T5" fmla="*/ 9 h 18"/>
                <a:gd name="T6" fmla="*/ 21 w 34"/>
                <a:gd name="T7" fmla="*/ 18 h 18"/>
                <a:gd name="T8" fmla="*/ 31 w 34"/>
                <a:gd name="T9" fmla="*/ 9 h 18"/>
              </a:gdLst>
              <a:ahLst/>
              <a:cxnLst>
                <a:cxn ang="0">
                  <a:pos x="T0" y="T1"/>
                </a:cxn>
                <a:cxn ang="0">
                  <a:pos x="T2" y="T3"/>
                </a:cxn>
                <a:cxn ang="0">
                  <a:pos x="T4" y="T5"/>
                </a:cxn>
                <a:cxn ang="0">
                  <a:pos x="T6" y="T7"/>
                </a:cxn>
                <a:cxn ang="0">
                  <a:pos x="T8" y="T9"/>
                </a:cxn>
              </a:cxnLst>
              <a:rect l="0" t="0" r="r" b="b"/>
              <a:pathLst>
                <a:path w="34" h="18">
                  <a:moveTo>
                    <a:pt x="31" y="9"/>
                  </a:moveTo>
                  <a:cubicBezTo>
                    <a:pt x="29" y="4"/>
                    <a:pt x="20" y="0"/>
                    <a:pt x="12" y="0"/>
                  </a:cubicBezTo>
                  <a:cubicBezTo>
                    <a:pt x="5" y="0"/>
                    <a:pt x="0" y="4"/>
                    <a:pt x="2" y="9"/>
                  </a:cubicBezTo>
                  <a:cubicBezTo>
                    <a:pt x="5" y="14"/>
                    <a:pt x="13" y="18"/>
                    <a:pt x="21" y="18"/>
                  </a:cubicBezTo>
                  <a:cubicBezTo>
                    <a:pt x="29" y="18"/>
                    <a:pt x="34" y="14"/>
                    <a:pt x="31"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61" name="íSlïďê"/>
            <p:cNvSpPr/>
            <p:nvPr/>
          </p:nvSpPr>
          <p:spPr bwMode="auto">
            <a:xfrm>
              <a:off x="9116031" y="2108150"/>
              <a:ext cx="123436" cy="64804"/>
            </a:xfrm>
            <a:custGeom>
              <a:avLst/>
              <a:gdLst>
                <a:gd name="T0" fmla="*/ 32 w 34"/>
                <a:gd name="T1" fmla="*/ 9 h 18"/>
                <a:gd name="T2" fmla="*/ 13 w 34"/>
                <a:gd name="T3" fmla="*/ 0 h 18"/>
                <a:gd name="T4" fmla="*/ 3 w 34"/>
                <a:gd name="T5" fmla="*/ 9 h 18"/>
                <a:gd name="T6" fmla="*/ 22 w 34"/>
                <a:gd name="T7" fmla="*/ 18 h 18"/>
                <a:gd name="T8" fmla="*/ 32 w 34"/>
                <a:gd name="T9" fmla="*/ 9 h 18"/>
              </a:gdLst>
              <a:ahLst/>
              <a:cxnLst>
                <a:cxn ang="0">
                  <a:pos x="T0" y="T1"/>
                </a:cxn>
                <a:cxn ang="0">
                  <a:pos x="T2" y="T3"/>
                </a:cxn>
                <a:cxn ang="0">
                  <a:pos x="T4" y="T5"/>
                </a:cxn>
                <a:cxn ang="0">
                  <a:pos x="T6" y="T7"/>
                </a:cxn>
                <a:cxn ang="0">
                  <a:pos x="T8" y="T9"/>
                </a:cxn>
              </a:cxnLst>
              <a:rect l="0" t="0" r="r" b="b"/>
              <a:pathLst>
                <a:path w="34" h="18">
                  <a:moveTo>
                    <a:pt x="32" y="9"/>
                  </a:moveTo>
                  <a:cubicBezTo>
                    <a:pt x="29" y="4"/>
                    <a:pt x="21" y="0"/>
                    <a:pt x="13" y="0"/>
                  </a:cubicBezTo>
                  <a:cubicBezTo>
                    <a:pt x="5" y="0"/>
                    <a:pt x="0" y="4"/>
                    <a:pt x="3" y="9"/>
                  </a:cubicBezTo>
                  <a:cubicBezTo>
                    <a:pt x="5" y="14"/>
                    <a:pt x="14" y="18"/>
                    <a:pt x="22" y="18"/>
                  </a:cubicBezTo>
                  <a:cubicBezTo>
                    <a:pt x="30" y="18"/>
                    <a:pt x="34" y="14"/>
                    <a:pt x="32"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62" name="isľidè"/>
            <p:cNvSpPr/>
            <p:nvPr/>
          </p:nvSpPr>
          <p:spPr bwMode="auto">
            <a:xfrm>
              <a:off x="9247181" y="2108150"/>
              <a:ext cx="123436" cy="64804"/>
            </a:xfrm>
            <a:custGeom>
              <a:avLst/>
              <a:gdLst>
                <a:gd name="T0" fmla="*/ 31 w 34"/>
                <a:gd name="T1" fmla="*/ 9 h 18"/>
                <a:gd name="T2" fmla="*/ 12 w 34"/>
                <a:gd name="T3" fmla="*/ 0 h 18"/>
                <a:gd name="T4" fmla="*/ 2 w 34"/>
                <a:gd name="T5" fmla="*/ 9 h 18"/>
                <a:gd name="T6" fmla="*/ 21 w 34"/>
                <a:gd name="T7" fmla="*/ 18 h 18"/>
                <a:gd name="T8" fmla="*/ 31 w 34"/>
                <a:gd name="T9" fmla="*/ 9 h 18"/>
              </a:gdLst>
              <a:ahLst/>
              <a:cxnLst>
                <a:cxn ang="0">
                  <a:pos x="T0" y="T1"/>
                </a:cxn>
                <a:cxn ang="0">
                  <a:pos x="T2" y="T3"/>
                </a:cxn>
                <a:cxn ang="0">
                  <a:pos x="T4" y="T5"/>
                </a:cxn>
                <a:cxn ang="0">
                  <a:pos x="T6" y="T7"/>
                </a:cxn>
                <a:cxn ang="0">
                  <a:pos x="T8" y="T9"/>
                </a:cxn>
              </a:cxnLst>
              <a:rect l="0" t="0" r="r" b="b"/>
              <a:pathLst>
                <a:path w="34" h="18">
                  <a:moveTo>
                    <a:pt x="31" y="9"/>
                  </a:moveTo>
                  <a:cubicBezTo>
                    <a:pt x="28" y="4"/>
                    <a:pt x="20" y="0"/>
                    <a:pt x="12" y="0"/>
                  </a:cubicBezTo>
                  <a:cubicBezTo>
                    <a:pt x="4" y="0"/>
                    <a:pt x="0" y="4"/>
                    <a:pt x="2" y="9"/>
                  </a:cubicBezTo>
                  <a:cubicBezTo>
                    <a:pt x="5" y="14"/>
                    <a:pt x="13" y="18"/>
                    <a:pt x="21" y="18"/>
                  </a:cubicBezTo>
                  <a:cubicBezTo>
                    <a:pt x="29" y="18"/>
                    <a:pt x="34" y="14"/>
                    <a:pt x="31"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63" name="î$ḷidê"/>
            <p:cNvSpPr/>
            <p:nvPr/>
          </p:nvSpPr>
          <p:spPr bwMode="auto">
            <a:xfrm>
              <a:off x="6678175" y="2188383"/>
              <a:ext cx="112636" cy="69433"/>
            </a:xfrm>
            <a:custGeom>
              <a:avLst/>
              <a:gdLst>
                <a:gd name="T0" fmla="*/ 30 w 31"/>
                <a:gd name="T1" fmla="*/ 9 h 19"/>
                <a:gd name="T2" fmla="*/ 14 w 31"/>
                <a:gd name="T3" fmla="*/ 0 h 19"/>
                <a:gd name="T4" fmla="*/ 1 w 31"/>
                <a:gd name="T5" fmla="*/ 9 h 19"/>
                <a:gd name="T6" fmla="*/ 17 w 31"/>
                <a:gd name="T7" fmla="*/ 19 h 19"/>
                <a:gd name="T8" fmla="*/ 30 w 31"/>
                <a:gd name="T9" fmla="*/ 9 h 19"/>
              </a:gdLst>
              <a:ahLst/>
              <a:cxnLst>
                <a:cxn ang="0">
                  <a:pos x="T0" y="T1"/>
                </a:cxn>
                <a:cxn ang="0">
                  <a:pos x="T2" y="T3"/>
                </a:cxn>
                <a:cxn ang="0">
                  <a:pos x="T4" y="T5"/>
                </a:cxn>
                <a:cxn ang="0">
                  <a:pos x="T6" y="T7"/>
                </a:cxn>
                <a:cxn ang="0">
                  <a:pos x="T8" y="T9"/>
                </a:cxn>
              </a:cxnLst>
              <a:rect l="0" t="0" r="r" b="b"/>
              <a:pathLst>
                <a:path w="31" h="19">
                  <a:moveTo>
                    <a:pt x="30" y="9"/>
                  </a:moveTo>
                  <a:cubicBezTo>
                    <a:pt x="30" y="4"/>
                    <a:pt x="23" y="0"/>
                    <a:pt x="14" y="0"/>
                  </a:cubicBezTo>
                  <a:cubicBezTo>
                    <a:pt x="6" y="0"/>
                    <a:pt x="0" y="4"/>
                    <a:pt x="1" y="9"/>
                  </a:cubicBezTo>
                  <a:cubicBezTo>
                    <a:pt x="2" y="14"/>
                    <a:pt x="9" y="19"/>
                    <a:pt x="17" y="19"/>
                  </a:cubicBezTo>
                  <a:cubicBezTo>
                    <a:pt x="25" y="19"/>
                    <a:pt x="31" y="14"/>
                    <a:pt x="30"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64" name="iṩḻíḋè"/>
            <p:cNvSpPr/>
            <p:nvPr/>
          </p:nvSpPr>
          <p:spPr bwMode="auto">
            <a:xfrm>
              <a:off x="6809325" y="2188383"/>
              <a:ext cx="114178" cy="69433"/>
            </a:xfrm>
            <a:custGeom>
              <a:avLst/>
              <a:gdLst>
                <a:gd name="T0" fmla="*/ 30 w 31"/>
                <a:gd name="T1" fmla="*/ 9 h 19"/>
                <a:gd name="T2" fmla="*/ 14 w 31"/>
                <a:gd name="T3" fmla="*/ 0 h 19"/>
                <a:gd name="T4" fmla="*/ 1 w 31"/>
                <a:gd name="T5" fmla="*/ 9 h 19"/>
                <a:gd name="T6" fmla="*/ 17 w 31"/>
                <a:gd name="T7" fmla="*/ 19 h 19"/>
                <a:gd name="T8" fmla="*/ 30 w 31"/>
                <a:gd name="T9" fmla="*/ 9 h 19"/>
              </a:gdLst>
              <a:ahLst/>
              <a:cxnLst>
                <a:cxn ang="0">
                  <a:pos x="T0" y="T1"/>
                </a:cxn>
                <a:cxn ang="0">
                  <a:pos x="T2" y="T3"/>
                </a:cxn>
                <a:cxn ang="0">
                  <a:pos x="T4" y="T5"/>
                </a:cxn>
                <a:cxn ang="0">
                  <a:pos x="T6" y="T7"/>
                </a:cxn>
                <a:cxn ang="0">
                  <a:pos x="T8" y="T9"/>
                </a:cxn>
              </a:cxnLst>
              <a:rect l="0" t="0" r="r" b="b"/>
              <a:pathLst>
                <a:path w="31" h="19">
                  <a:moveTo>
                    <a:pt x="30" y="9"/>
                  </a:moveTo>
                  <a:cubicBezTo>
                    <a:pt x="29" y="4"/>
                    <a:pt x="22" y="0"/>
                    <a:pt x="14" y="0"/>
                  </a:cubicBezTo>
                  <a:cubicBezTo>
                    <a:pt x="6" y="0"/>
                    <a:pt x="0" y="4"/>
                    <a:pt x="1" y="9"/>
                  </a:cubicBezTo>
                  <a:cubicBezTo>
                    <a:pt x="2" y="14"/>
                    <a:pt x="9" y="19"/>
                    <a:pt x="17" y="19"/>
                  </a:cubicBezTo>
                  <a:cubicBezTo>
                    <a:pt x="25" y="19"/>
                    <a:pt x="31" y="14"/>
                    <a:pt x="30"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65" name="iṧľíḑê"/>
            <p:cNvSpPr/>
            <p:nvPr/>
          </p:nvSpPr>
          <p:spPr bwMode="auto">
            <a:xfrm>
              <a:off x="6940476" y="2188383"/>
              <a:ext cx="114178" cy="69433"/>
            </a:xfrm>
            <a:custGeom>
              <a:avLst/>
              <a:gdLst>
                <a:gd name="T0" fmla="*/ 30 w 31"/>
                <a:gd name="T1" fmla="*/ 9 h 19"/>
                <a:gd name="T2" fmla="*/ 14 w 31"/>
                <a:gd name="T3" fmla="*/ 0 h 19"/>
                <a:gd name="T4" fmla="*/ 1 w 31"/>
                <a:gd name="T5" fmla="*/ 9 h 19"/>
                <a:gd name="T6" fmla="*/ 17 w 31"/>
                <a:gd name="T7" fmla="*/ 19 h 19"/>
                <a:gd name="T8" fmla="*/ 30 w 31"/>
                <a:gd name="T9" fmla="*/ 9 h 19"/>
              </a:gdLst>
              <a:ahLst/>
              <a:cxnLst>
                <a:cxn ang="0">
                  <a:pos x="T0" y="T1"/>
                </a:cxn>
                <a:cxn ang="0">
                  <a:pos x="T2" y="T3"/>
                </a:cxn>
                <a:cxn ang="0">
                  <a:pos x="T4" y="T5"/>
                </a:cxn>
                <a:cxn ang="0">
                  <a:pos x="T6" y="T7"/>
                </a:cxn>
                <a:cxn ang="0">
                  <a:pos x="T8" y="T9"/>
                </a:cxn>
              </a:cxnLst>
              <a:rect l="0" t="0" r="r" b="b"/>
              <a:pathLst>
                <a:path w="31" h="19">
                  <a:moveTo>
                    <a:pt x="30" y="9"/>
                  </a:moveTo>
                  <a:cubicBezTo>
                    <a:pt x="29" y="4"/>
                    <a:pt x="22" y="0"/>
                    <a:pt x="14" y="0"/>
                  </a:cubicBezTo>
                  <a:cubicBezTo>
                    <a:pt x="6" y="0"/>
                    <a:pt x="0" y="4"/>
                    <a:pt x="1" y="9"/>
                  </a:cubicBezTo>
                  <a:cubicBezTo>
                    <a:pt x="2" y="14"/>
                    <a:pt x="9" y="19"/>
                    <a:pt x="17" y="19"/>
                  </a:cubicBezTo>
                  <a:cubicBezTo>
                    <a:pt x="25" y="19"/>
                    <a:pt x="31" y="14"/>
                    <a:pt x="30"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66" name="îS1iḍé"/>
            <p:cNvSpPr/>
            <p:nvPr/>
          </p:nvSpPr>
          <p:spPr bwMode="auto">
            <a:xfrm>
              <a:off x="7073170" y="2188383"/>
              <a:ext cx="112636" cy="69433"/>
            </a:xfrm>
            <a:custGeom>
              <a:avLst/>
              <a:gdLst>
                <a:gd name="T0" fmla="*/ 30 w 31"/>
                <a:gd name="T1" fmla="*/ 9 h 19"/>
                <a:gd name="T2" fmla="*/ 13 w 31"/>
                <a:gd name="T3" fmla="*/ 0 h 19"/>
                <a:gd name="T4" fmla="*/ 1 w 31"/>
                <a:gd name="T5" fmla="*/ 9 h 19"/>
                <a:gd name="T6" fmla="*/ 17 w 31"/>
                <a:gd name="T7" fmla="*/ 19 h 19"/>
                <a:gd name="T8" fmla="*/ 30 w 31"/>
                <a:gd name="T9" fmla="*/ 9 h 19"/>
              </a:gdLst>
              <a:ahLst/>
              <a:cxnLst>
                <a:cxn ang="0">
                  <a:pos x="T0" y="T1"/>
                </a:cxn>
                <a:cxn ang="0">
                  <a:pos x="T2" y="T3"/>
                </a:cxn>
                <a:cxn ang="0">
                  <a:pos x="T4" y="T5"/>
                </a:cxn>
                <a:cxn ang="0">
                  <a:pos x="T6" y="T7"/>
                </a:cxn>
                <a:cxn ang="0">
                  <a:pos x="T8" y="T9"/>
                </a:cxn>
              </a:cxnLst>
              <a:rect l="0" t="0" r="r" b="b"/>
              <a:pathLst>
                <a:path w="31" h="19">
                  <a:moveTo>
                    <a:pt x="30" y="9"/>
                  </a:moveTo>
                  <a:cubicBezTo>
                    <a:pt x="29" y="4"/>
                    <a:pt x="21" y="0"/>
                    <a:pt x="13" y="0"/>
                  </a:cubicBezTo>
                  <a:cubicBezTo>
                    <a:pt x="5" y="0"/>
                    <a:pt x="0" y="4"/>
                    <a:pt x="1" y="9"/>
                  </a:cubicBezTo>
                  <a:cubicBezTo>
                    <a:pt x="2" y="14"/>
                    <a:pt x="9" y="19"/>
                    <a:pt x="17" y="19"/>
                  </a:cubicBezTo>
                  <a:cubicBezTo>
                    <a:pt x="25" y="19"/>
                    <a:pt x="31" y="14"/>
                    <a:pt x="30"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67" name="isliḑè"/>
            <p:cNvSpPr/>
            <p:nvPr/>
          </p:nvSpPr>
          <p:spPr bwMode="auto">
            <a:xfrm>
              <a:off x="7199691" y="2188383"/>
              <a:ext cx="117264" cy="69433"/>
            </a:xfrm>
            <a:custGeom>
              <a:avLst/>
              <a:gdLst>
                <a:gd name="T0" fmla="*/ 31 w 32"/>
                <a:gd name="T1" fmla="*/ 9 h 19"/>
                <a:gd name="T2" fmla="*/ 14 w 32"/>
                <a:gd name="T3" fmla="*/ 0 h 19"/>
                <a:gd name="T4" fmla="*/ 1 w 32"/>
                <a:gd name="T5" fmla="*/ 9 h 19"/>
                <a:gd name="T6" fmla="*/ 18 w 32"/>
                <a:gd name="T7" fmla="*/ 19 h 19"/>
                <a:gd name="T8" fmla="*/ 31 w 32"/>
                <a:gd name="T9" fmla="*/ 9 h 19"/>
              </a:gdLst>
              <a:ahLst/>
              <a:cxnLst>
                <a:cxn ang="0">
                  <a:pos x="T0" y="T1"/>
                </a:cxn>
                <a:cxn ang="0">
                  <a:pos x="T2" y="T3"/>
                </a:cxn>
                <a:cxn ang="0">
                  <a:pos x="T4" y="T5"/>
                </a:cxn>
                <a:cxn ang="0">
                  <a:pos x="T6" y="T7"/>
                </a:cxn>
                <a:cxn ang="0">
                  <a:pos x="T8" y="T9"/>
                </a:cxn>
              </a:cxnLst>
              <a:rect l="0" t="0" r="r" b="b"/>
              <a:pathLst>
                <a:path w="32" h="19">
                  <a:moveTo>
                    <a:pt x="31" y="9"/>
                  </a:moveTo>
                  <a:cubicBezTo>
                    <a:pt x="30" y="4"/>
                    <a:pt x="22" y="0"/>
                    <a:pt x="14" y="0"/>
                  </a:cubicBezTo>
                  <a:cubicBezTo>
                    <a:pt x="6" y="0"/>
                    <a:pt x="0" y="4"/>
                    <a:pt x="1" y="9"/>
                  </a:cubicBezTo>
                  <a:cubicBezTo>
                    <a:pt x="2" y="14"/>
                    <a:pt x="10" y="19"/>
                    <a:pt x="18" y="19"/>
                  </a:cubicBezTo>
                  <a:cubicBezTo>
                    <a:pt x="26" y="19"/>
                    <a:pt x="32" y="14"/>
                    <a:pt x="31"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68" name="íṡ1îḍe"/>
            <p:cNvSpPr/>
            <p:nvPr/>
          </p:nvSpPr>
          <p:spPr bwMode="auto">
            <a:xfrm>
              <a:off x="7330841" y="2188383"/>
              <a:ext cx="117264" cy="69433"/>
            </a:xfrm>
            <a:custGeom>
              <a:avLst/>
              <a:gdLst>
                <a:gd name="T0" fmla="*/ 30 w 32"/>
                <a:gd name="T1" fmla="*/ 9 h 19"/>
                <a:gd name="T2" fmla="*/ 14 w 32"/>
                <a:gd name="T3" fmla="*/ 0 h 19"/>
                <a:gd name="T4" fmla="*/ 1 w 32"/>
                <a:gd name="T5" fmla="*/ 9 h 19"/>
                <a:gd name="T6" fmla="*/ 18 w 32"/>
                <a:gd name="T7" fmla="*/ 19 h 19"/>
                <a:gd name="T8" fmla="*/ 30 w 32"/>
                <a:gd name="T9" fmla="*/ 9 h 19"/>
              </a:gdLst>
              <a:ahLst/>
              <a:cxnLst>
                <a:cxn ang="0">
                  <a:pos x="T0" y="T1"/>
                </a:cxn>
                <a:cxn ang="0">
                  <a:pos x="T2" y="T3"/>
                </a:cxn>
                <a:cxn ang="0">
                  <a:pos x="T4" y="T5"/>
                </a:cxn>
                <a:cxn ang="0">
                  <a:pos x="T6" y="T7"/>
                </a:cxn>
                <a:cxn ang="0">
                  <a:pos x="T8" y="T9"/>
                </a:cxn>
              </a:cxnLst>
              <a:rect l="0" t="0" r="r" b="b"/>
              <a:pathLst>
                <a:path w="32" h="19">
                  <a:moveTo>
                    <a:pt x="30" y="9"/>
                  </a:moveTo>
                  <a:cubicBezTo>
                    <a:pt x="29" y="4"/>
                    <a:pt x="22" y="0"/>
                    <a:pt x="14" y="0"/>
                  </a:cubicBezTo>
                  <a:cubicBezTo>
                    <a:pt x="6" y="0"/>
                    <a:pt x="0" y="4"/>
                    <a:pt x="1" y="9"/>
                  </a:cubicBezTo>
                  <a:cubicBezTo>
                    <a:pt x="2" y="14"/>
                    <a:pt x="10" y="19"/>
                    <a:pt x="18" y="19"/>
                  </a:cubicBezTo>
                  <a:cubicBezTo>
                    <a:pt x="26" y="19"/>
                    <a:pt x="32" y="14"/>
                    <a:pt x="30"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69" name="ïṩlíḓe"/>
            <p:cNvSpPr/>
            <p:nvPr/>
          </p:nvSpPr>
          <p:spPr bwMode="auto">
            <a:xfrm>
              <a:off x="7463535" y="2188383"/>
              <a:ext cx="115721" cy="69433"/>
            </a:xfrm>
            <a:custGeom>
              <a:avLst/>
              <a:gdLst>
                <a:gd name="T0" fmla="*/ 30 w 32"/>
                <a:gd name="T1" fmla="*/ 9 h 19"/>
                <a:gd name="T2" fmla="*/ 13 w 32"/>
                <a:gd name="T3" fmla="*/ 0 h 19"/>
                <a:gd name="T4" fmla="*/ 1 w 32"/>
                <a:gd name="T5" fmla="*/ 9 h 19"/>
                <a:gd name="T6" fmla="*/ 18 w 32"/>
                <a:gd name="T7" fmla="*/ 19 h 19"/>
                <a:gd name="T8" fmla="*/ 30 w 32"/>
                <a:gd name="T9" fmla="*/ 9 h 19"/>
              </a:gdLst>
              <a:ahLst/>
              <a:cxnLst>
                <a:cxn ang="0">
                  <a:pos x="T0" y="T1"/>
                </a:cxn>
                <a:cxn ang="0">
                  <a:pos x="T2" y="T3"/>
                </a:cxn>
                <a:cxn ang="0">
                  <a:pos x="T4" y="T5"/>
                </a:cxn>
                <a:cxn ang="0">
                  <a:pos x="T6" y="T7"/>
                </a:cxn>
                <a:cxn ang="0">
                  <a:pos x="T8" y="T9"/>
                </a:cxn>
              </a:cxnLst>
              <a:rect l="0" t="0" r="r" b="b"/>
              <a:pathLst>
                <a:path w="32" h="19">
                  <a:moveTo>
                    <a:pt x="30" y="9"/>
                  </a:moveTo>
                  <a:cubicBezTo>
                    <a:pt x="29" y="4"/>
                    <a:pt x="21" y="0"/>
                    <a:pt x="13" y="0"/>
                  </a:cubicBezTo>
                  <a:cubicBezTo>
                    <a:pt x="5" y="0"/>
                    <a:pt x="0" y="4"/>
                    <a:pt x="1" y="9"/>
                  </a:cubicBezTo>
                  <a:cubicBezTo>
                    <a:pt x="2" y="14"/>
                    <a:pt x="10" y="19"/>
                    <a:pt x="18" y="19"/>
                  </a:cubicBezTo>
                  <a:cubicBezTo>
                    <a:pt x="26" y="19"/>
                    <a:pt x="32" y="14"/>
                    <a:pt x="30"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70" name="îSḷïḑe"/>
            <p:cNvSpPr/>
            <p:nvPr/>
          </p:nvSpPr>
          <p:spPr bwMode="auto">
            <a:xfrm>
              <a:off x="7594685" y="2188383"/>
              <a:ext cx="115721" cy="69433"/>
            </a:xfrm>
            <a:custGeom>
              <a:avLst/>
              <a:gdLst>
                <a:gd name="T0" fmla="*/ 30 w 32"/>
                <a:gd name="T1" fmla="*/ 9 h 19"/>
                <a:gd name="T2" fmla="*/ 13 w 32"/>
                <a:gd name="T3" fmla="*/ 0 h 19"/>
                <a:gd name="T4" fmla="*/ 1 w 32"/>
                <a:gd name="T5" fmla="*/ 9 h 19"/>
                <a:gd name="T6" fmla="*/ 18 w 32"/>
                <a:gd name="T7" fmla="*/ 19 h 19"/>
                <a:gd name="T8" fmla="*/ 30 w 32"/>
                <a:gd name="T9" fmla="*/ 9 h 19"/>
              </a:gdLst>
              <a:ahLst/>
              <a:cxnLst>
                <a:cxn ang="0">
                  <a:pos x="T0" y="T1"/>
                </a:cxn>
                <a:cxn ang="0">
                  <a:pos x="T2" y="T3"/>
                </a:cxn>
                <a:cxn ang="0">
                  <a:pos x="T4" y="T5"/>
                </a:cxn>
                <a:cxn ang="0">
                  <a:pos x="T6" y="T7"/>
                </a:cxn>
                <a:cxn ang="0">
                  <a:pos x="T8" y="T9"/>
                </a:cxn>
              </a:cxnLst>
              <a:rect l="0" t="0" r="r" b="b"/>
              <a:pathLst>
                <a:path w="32" h="19">
                  <a:moveTo>
                    <a:pt x="30" y="9"/>
                  </a:moveTo>
                  <a:cubicBezTo>
                    <a:pt x="29" y="4"/>
                    <a:pt x="21" y="0"/>
                    <a:pt x="13" y="0"/>
                  </a:cubicBezTo>
                  <a:cubicBezTo>
                    <a:pt x="5" y="0"/>
                    <a:pt x="0" y="4"/>
                    <a:pt x="1" y="9"/>
                  </a:cubicBezTo>
                  <a:cubicBezTo>
                    <a:pt x="2" y="14"/>
                    <a:pt x="10" y="19"/>
                    <a:pt x="18" y="19"/>
                  </a:cubicBezTo>
                  <a:cubicBezTo>
                    <a:pt x="26" y="19"/>
                    <a:pt x="32" y="14"/>
                    <a:pt x="30"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71" name="íŝļíḍe"/>
            <p:cNvSpPr/>
            <p:nvPr/>
          </p:nvSpPr>
          <p:spPr bwMode="auto">
            <a:xfrm>
              <a:off x="7722750" y="2188383"/>
              <a:ext cx="120350" cy="69433"/>
            </a:xfrm>
            <a:custGeom>
              <a:avLst/>
              <a:gdLst>
                <a:gd name="T0" fmla="*/ 31 w 33"/>
                <a:gd name="T1" fmla="*/ 9 h 19"/>
                <a:gd name="T2" fmla="*/ 14 w 33"/>
                <a:gd name="T3" fmla="*/ 0 h 19"/>
                <a:gd name="T4" fmla="*/ 2 w 33"/>
                <a:gd name="T5" fmla="*/ 9 h 19"/>
                <a:gd name="T6" fmla="*/ 19 w 33"/>
                <a:gd name="T7" fmla="*/ 19 h 19"/>
                <a:gd name="T8" fmla="*/ 31 w 33"/>
                <a:gd name="T9" fmla="*/ 9 h 19"/>
              </a:gdLst>
              <a:ahLst/>
              <a:cxnLst>
                <a:cxn ang="0">
                  <a:pos x="T0" y="T1"/>
                </a:cxn>
                <a:cxn ang="0">
                  <a:pos x="T2" y="T3"/>
                </a:cxn>
                <a:cxn ang="0">
                  <a:pos x="T4" y="T5"/>
                </a:cxn>
                <a:cxn ang="0">
                  <a:pos x="T6" y="T7"/>
                </a:cxn>
                <a:cxn ang="0">
                  <a:pos x="T8" y="T9"/>
                </a:cxn>
              </a:cxnLst>
              <a:rect l="0" t="0" r="r" b="b"/>
              <a:pathLst>
                <a:path w="33" h="19">
                  <a:moveTo>
                    <a:pt x="31" y="9"/>
                  </a:moveTo>
                  <a:cubicBezTo>
                    <a:pt x="29" y="4"/>
                    <a:pt x="22" y="0"/>
                    <a:pt x="14" y="0"/>
                  </a:cubicBezTo>
                  <a:cubicBezTo>
                    <a:pt x="6" y="0"/>
                    <a:pt x="0" y="4"/>
                    <a:pt x="2" y="9"/>
                  </a:cubicBezTo>
                  <a:cubicBezTo>
                    <a:pt x="3" y="14"/>
                    <a:pt x="11" y="19"/>
                    <a:pt x="19" y="19"/>
                  </a:cubicBezTo>
                  <a:cubicBezTo>
                    <a:pt x="27" y="19"/>
                    <a:pt x="33" y="14"/>
                    <a:pt x="31"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72" name="iśḷiďe"/>
            <p:cNvSpPr/>
            <p:nvPr/>
          </p:nvSpPr>
          <p:spPr bwMode="auto">
            <a:xfrm>
              <a:off x="7853900" y="2188383"/>
              <a:ext cx="115721" cy="69433"/>
            </a:xfrm>
            <a:custGeom>
              <a:avLst/>
              <a:gdLst>
                <a:gd name="T0" fmla="*/ 31 w 32"/>
                <a:gd name="T1" fmla="*/ 9 h 19"/>
                <a:gd name="T2" fmla="*/ 13 w 32"/>
                <a:gd name="T3" fmla="*/ 0 h 19"/>
                <a:gd name="T4" fmla="*/ 2 w 32"/>
                <a:gd name="T5" fmla="*/ 9 h 19"/>
                <a:gd name="T6" fmla="*/ 19 w 32"/>
                <a:gd name="T7" fmla="*/ 19 h 19"/>
                <a:gd name="T8" fmla="*/ 31 w 32"/>
                <a:gd name="T9" fmla="*/ 9 h 19"/>
              </a:gdLst>
              <a:ahLst/>
              <a:cxnLst>
                <a:cxn ang="0">
                  <a:pos x="T0" y="T1"/>
                </a:cxn>
                <a:cxn ang="0">
                  <a:pos x="T2" y="T3"/>
                </a:cxn>
                <a:cxn ang="0">
                  <a:pos x="T4" y="T5"/>
                </a:cxn>
                <a:cxn ang="0">
                  <a:pos x="T6" y="T7"/>
                </a:cxn>
                <a:cxn ang="0">
                  <a:pos x="T8" y="T9"/>
                </a:cxn>
              </a:cxnLst>
              <a:rect l="0" t="0" r="r" b="b"/>
              <a:pathLst>
                <a:path w="32" h="19">
                  <a:moveTo>
                    <a:pt x="31" y="9"/>
                  </a:moveTo>
                  <a:cubicBezTo>
                    <a:pt x="29" y="4"/>
                    <a:pt x="21" y="0"/>
                    <a:pt x="13" y="0"/>
                  </a:cubicBezTo>
                  <a:cubicBezTo>
                    <a:pt x="5" y="0"/>
                    <a:pt x="0" y="4"/>
                    <a:pt x="2" y="9"/>
                  </a:cubicBezTo>
                  <a:cubicBezTo>
                    <a:pt x="3" y="14"/>
                    <a:pt x="11" y="19"/>
                    <a:pt x="19" y="19"/>
                  </a:cubicBezTo>
                  <a:cubicBezTo>
                    <a:pt x="27" y="19"/>
                    <a:pt x="32" y="14"/>
                    <a:pt x="31"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73" name="î$ḻîdê"/>
            <p:cNvSpPr/>
            <p:nvPr/>
          </p:nvSpPr>
          <p:spPr bwMode="auto">
            <a:xfrm>
              <a:off x="7985050" y="2188383"/>
              <a:ext cx="115721" cy="69433"/>
            </a:xfrm>
            <a:custGeom>
              <a:avLst/>
              <a:gdLst>
                <a:gd name="T0" fmla="*/ 31 w 32"/>
                <a:gd name="T1" fmla="*/ 9 h 19"/>
                <a:gd name="T2" fmla="*/ 13 w 32"/>
                <a:gd name="T3" fmla="*/ 0 h 19"/>
                <a:gd name="T4" fmla="*/ 1 w 32"/>
                <a:gd name="T5" fmla="*/ 9 h 19"/>
                <a:gd name="T6" fmla="*/ 19 w 32"/>
                <a:gd name="T7" fmla="*/ 19 h 19"/>
                <a:gd name="T8" fmla="*/ 31 w 32"/>
                <a:gd name="T9" fmla="*/ 9 h 19"/>
              </a:gdLst>
              <a:ahLst/>
              <a:cxnLst>
                <a:cxn ang="0">
                  <a:pos x="T0" y="T1"/>
                </a:cxn>
                <a:cxn ang="0">
                  <a:pos x="T2" y="T3"/>
                </a:cxn>
                <a:cxn ang="0">
                  <a:pos x="T4" y="T5"/>
                </a:cxn>
                <a:cxn ang="0">
                  <a:pos x="T6" y="T7"/>
                </a:cxn>
                <a:cxn ang="0">
                  <a:pos x="T8" y="T9"/>
                </a:cxn>
              </a:cxnLst>
              <a:rect l="0" t="0" r="r" b="b"/>
              <a:pathLst>
                <a:path w="32" h="19">
                  <a:moveTo>
                    <a:pt x="31" y="9"/>
                  </a:moveTo>
                  <a:cubicBezTo>
                    <a:pt x="29" y="4"/>
                    <a:pt x="21" y="0"/>
                    <a:pt x="13" y="0"/>
                  </a:cubicBezTo>
                  <a:cubicBezTo>
                    <a:pt x="5" y="0"/>
                    <a:pt x="0" y="4"/>
                    <a:pt x="1" y="9"/>
                  </a:cubicBezTo>
                  <a:cubicBezTo>
                    <a:pt x="3" y="14"/>
                    <a:pt x="11" y="19"/>
                    <a:pt x="19" y="19"/>
                  </a:cubicBezTo>
                  <a:cubicBezTo>
                    <a:pt x="27" y="19"/>
                    <a:pt x="32" y="14"/>
                    <a:pt x="31"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74" name="íṥlíḍe"/>
            <p:cNvSpPr/>
            <p:nvPr/>
          </p:nvSpPr>
          <p:spPr bwMode="auto">
            <a:xfrm>
              <a:off x="8113115" y="2188383"/>
              <a:ext cx="120350" cy="69433"/>
            </a:xfrm>
            <a:custGeom>
              <a:avLst/>
              <a:gdLst>
                <a:gd name="T0" fmla="*/ 31 w 33"/>
                <a:gd name="T1" fmla="*/ 9 h 19"/>
                <a:gd name="T2" fmla="*/ 14 w 33"/>
                <a:gd name="T3" fmla="*/ 0 h 19"/>
                <a:gd name="T4" fmla="*/ 2 w 33"/>
                <a:gd name="T5" fmla="*/ 9 h 19"/>
                <a:gd name="T6" fmla="*/ 20 w 33"/>
                <a:gd name="T7" fmla="*/ 19 h 19"/>
                <a:gd name="T8" fmla="*/ 31 w 33"/>
                <a:gd name="T9" fmla="*/ 9 h 19"/>
              </a:gdLst>
              <a:ahLst/>
              <a:cxnLst>
                <a:cxn ang="0">
                  <a:pos x="T0" y="T1"/>
                </a:cxn>
                <a:cxn ang="0">
                  <a:pos x="T2" y="T3"/>
                </a:cxn>
                <a:cxn ang="0">
                  <a:pos x="T4" y="T5"/>
                </a:cxn>
                <a:cxn ang="0">
                  <a:pos x="T6" y="T7"/>
                </a:cxn>
                <a:cxn ang="0">
                  <a:pos x="T8" y="T9"/>
                </a:cxn>
              </a:cxnLst>
              <a:rect l="0" t="0" r="r" b="b"/>
              <a:pathLst>
                <a:path w="33" h="19">
                  <a:moveTo>
                    <a:pt x="31" y="9"/>
                  </a:moveTo>
                  <a:cubicBezTo>
                    <a:pt x="30" y="4"/>
                    <a:pt x="22" y="0"/>
                    <a:pt x="14" y="0"/>
                  </a:cubicBezTo>
                  <a:cubicBezTo>
                    <a:pt x="6" y="0"/>
                    <a:pt x="0" y="4"/>
                    <a:pt x="2" y="9"/>
                  </a:cubicBezTo>
                  <a:cubicBezTo>
                    <a:pt x="4" y="14"/>
                    <a:pt x="12" y="19"/>
                    <a:pt x="20" y="19"/>
                  </a:cubicBezTo>
                  <a:cubicBezTo>
                    <a:pt x="28" y="19"/>
                    <a:pt x="33" y="14"/>
                    <a:pt x="31"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75" name="îślïḑè"/>
            <p:cNvSpPr/>
            <p:nvPr/>
          </p:nvSpPr>
          <p:spPr bwMode="auto">
            <a:xfrm>
              <a:off x="8244265" y="2188383"/>
              <a:ext cx="120350" cy="69433"/>
            </a:xfrm>
            <a:custGeom>
              <a:avLst/>
              <a:gdLst>
                <a:gd name="T0" fmla="*/ 31 w 33"/>
                <a:gd name="T1" fmla="*/ 9 h 19"/>
                <a:gd name="T2" fmla="*/ 13 w 33"/>
                <a:gd name="T3" fmla="*/ 0 h 19"/>
                <a:gd name="T4" fmla="*/ 2 w 33"/>
                <a:gd name="T5" fmla="*/ 9 h 19"/>
                <a:gd name="T6" fmla="*/ 20 w 33"/>
                <a:gd name="T7" fmla="*/ 19 h 19"/>
                <a:gd name="T8" fmla="*/ 31 w 33"/>
                <a:gd name="T9" fmla="*/ 9 h 19"/>
              </a:gdLst>
              <a:ahLst/>
              <a:cxnLst>
                <a:cxn ang="0">
                  <a:pos x="T0" y="T1"/>
                </a:cxn>
                <a:cxn ang="0">
                  <a:pos x="T2" y="T3"/>
                </a:cxn>
                <a:cxn ang="0">
                  <a:pos x="T4" y="T5"/>
                </a:cxn>
                <a:cxn ang="0">
                  <a:pos x="T6" y="T7"/>
                </a:cxn>
                <a:cxn ang="0">
                  <a:pos x="T8" y="T9"/>
                </a:cxn>
              </a:cxnLst>
              <a:rect l="0" t="0" r="r" b="b"/>
              <a:pathLst>
                <a:path w="33" h="19">
                  <a:moveTo>
                    <a:pt x="31" y="9"/>
                  </a:moveTo>
                  <a:cubicBezTo>
                    <a:pt x="29" y="4"/>
                    <a:pt x="21" y="0"/>
                    <a:pt x="13" y="0"/>
                  </a:cubicBezTo>
                  <a:cubicBezTo>
                    <a:pt x="5" y="0"/>
                    <a:pt x="0" y="4"/>
                    <a:pt x="2" y="9"/>
                  </a:cubicBezTo>
                  <a:cubicBezTo>
                    <a:pt x="4" y="14"/>
                    <a:pt x="12" y="19"/>
                    <a:pt x="20" y="19"/>
                  </a:cubicBezTo>
                  <a:cubicBezTo>
                    <a:pt x="28" y="19"/>
                    <a:pt x="33" y="14"/>
                    <a:pt x="31"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76" name="ïṡľiḑê"/>
            <p:cNvSpPr/>
            <p:nvPr/>
          </p:nvSpPr>
          <p:spPr bwMode="auto">
            <a:xfrm>
              <a:off x="8375416" y="2188383"/>
              <a:ext cx="120350" cy="69433"/>
            </a:xfrm>
            <a:custGeom>
              <a:avLst/>
              <a:gdLst>
                <a:gd name="T0" fmla="*/ 31 w 33"/>
                <a:gd name="T1" fmla="*/ 9 h 19"/>
                <a:gd name="T2" fmla="*/ 13 w 33"/>
                <a:gd name="T3" fmla="*/ 0 h 19"/>
                <a:gd name="T4" fmla="*/ 2 w 33"/>
                <a:gd name="T5" fmla="*/ 9 h 19"/>
                <a:gd name="T6" fmla="*/ 20 w 33"/>
                <a:gd name="T7" fmla="*/ 19 h 19"/>
                <a:gd name="T8" fmla="*/ 31 w 33"/>
                <a:gd name="T9" fmla="*/ 9 h 19"/>
              </a:gdLst>
              <a:ahLst/>
              <a:cxnLst>
                <a:cxn ang="0">
                  <a:pos x="T0" y="T1"/>
                </a:cxn>
                <a:cxn ang="0">
                  <a:pos x="T2" y="T3"/>
                </a:cxn>
                <a:cxn ang="0">
                  <a:pos x="T4" y="T5"/>
                </a:cxn>
                <a:cxn ang="0">
                  <a:pos x="T6" y="T7"/>
                </a:cxn>
                <a:cxn ang="0">
                  <a:pos x="T8" y="T9"/>
                </a:cxn>
              </a:cxnLst>
              <a:rect l="0" t="0" r="r" b="b"/>
              <a:pathLst>
                <a:path w="33" h="19">
                  <a:moveTo>
                    <a:pt x="31" y="9"/>
                  </a:moveTo>
                  <a:cubicBezTo>
                    <a:pt x="29" y="4"/>
                    <a:pt x="21" y="0"/>
                    <a:pt x="13" y="0"/>
                  </a:cubicBezTo>
                  <a:cubicBezTo>
                    <a:pt x="5" y="0"/>
                    <a:pt x="0" y="4"/>
                    <a:pt x="2" y="9"/>
                  </a:cubicBezTo>
                  <a:cubicBezTo>
                    <a:pt x="4" y="14"/>
                    <a:pt x="12" y="19"/>
                    <a:pt x="20" y="19"/>
                  </a:cubicBezTo>
                  <a:cubicBezTo>
                    <a:pt x="28" y="19"/>
                    <a:pt x="33" y="14"/>
                    <a:pt x="31"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77" name="ïṧḻiḍe"/>
            <p:cNvSpPr/>
            <p:nvPr/>
          </p:nvSpPr>
          <p:spPr bwMode="auto">
            <a:xfrm>
              <a:off x="8506566" y="2188383"/>
              <a:ext cx="120350" cy="69433"/>
            </a:xfrm>
            <a:custGeom>
              <a:avLst/>
              <a:gdLst>
                <a:gd name="T0" fmla="*/ 31 w 33"/>
                <a:gd name="T1" fmla="*/ 9 h 19"/>
                <a:gd name="T2" fmla="*/ 13 w 33"/>
                <a:gd name="T3" fmla="*/ 0 h 19"/>
                <a:gd name="T4" fmla="*/ 2 w 33"/>
                <a:gd name="T5" fmla="*/ 9 h 19"/>
                <a:gd name="T6" fmla="*/ 20 w 33"/>
                <a:gd name="T7" fmla="*/ 19 h 19"/>
                <a:gd name="T8" fmla="*/ 31 w 33"/>
                <a:gd name="T9" fmla="*/ 9 h 19"/>
              </a:gdLst>
              <a:ahLst/>
              <a:cxnLst>
                <a:cxn ang="0">
                  <a:pos x="T0" y="T1"/>
                </a:cxn>
                <a:cxn ang="0">
                  <a:pos x="T2" y="T3"/>
                </a:cxn>
                <a:cxn ang="0">
                  <a:pos x="T4" y="T5"/>
                </a:cxn>
                <a:cxn ang="0">
                  <a:pos x="T6" y="T7"/>
                </a:cxn>
                <a:cxn ang="0">
                  <a:pos x="T8" y="T9"/>
                </a:cxn>
              </a:cxnLst>
              <a:rect l="0" t="0" r="r" b="b"/>
              <a:pathLst>
                <a:path w="33" h="19">
                  <a:moveTo>
                    <a:pt x="31" y="9"/>
                  </a:moveTo>
                  <a:cubicBezTo>
                    <a:pt x="29" y="4"/>
                    <a:pt x="21" y="0"/>
                    <a:pt x="13" y="0"/>
                  </a:cubicBezTo>
                  <a:cubicBezTo>
                    <a:pt x="5" y="0"/>
                    <a:pt x="0" y="4"/>
                    <a:pt x="2" y="9"/>
                  </a:cubicBezTo>
                  <a:cubicBezTo>
                    <a:pt x="4" y="14"/>
                    <a:pt x="12" y="19"/>
                    <a:pt x="20" y="19"/>
                  </a:cubicBezTo>
                  <a:cubicBezTo>
                    <a:pt x="28" y="19"/>
                    <a:pt x="33" y="14"/>
                    <a:pt x="31"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78" name="íṧļiḓé"/>
            <p:cNvSpPr/>
            <p:nvPr/>
          </p:nvSpPr>
          <p:spPr bwMode="auto">
            <a:xfrm>
              <a:off x="8634631" y="2188383"/>
              <a:ext cx="123436" cy="69433"/>
            </a:xfrm>
            <a:custGeom>
              <a:avLst/>
              <a:gdLst>
                <a:gd name="T0" fmla="*/ 32 w 34"/>
                <a:gd name="T1" fmla="*/ 9 h 19"/>
                <a:gd name="T2" fmla="*/ 13 w 34"/>
                <a:gd name="T3" fmla="*/ 0 h 19"/>
                <a:gd name="T4" fmla="*/ 3 w 34"/>
                <a:gd name="T5" fmla="*/ 9 h 19"/>
                <a:gd name="T6" fmla="*/ 21 w 34"/>
                <a:gd name="T7" fmla="*/ 19 h 19"/>
                <a:gd name="T8" fmla="*/ 32 w 34"/>
                <a:gd name="T9" fmla="*/ 9 h 19"/>
              </a:gdLst>
              <a:ahLst/>
              <a:cxnLst>
                <a:cxn ang="0">
                  <a:pos x="T0" y="T1"/>
                </a:cxn>
                <a:cxn ang="0">
                  <a:pos x="T2" y="T3"/>
                </a:cxn>
                <a:cxn ang="0">
                  <a:pos x="T4" y="T5"/>
                </a:cxn>
                <a:cxn ang="0">
                  <a:pos x="T6" y="T7"/>
                </a:cxn>
                <a:cxn ang="0">
                  <a:pos x="T8" y="T9"/>
                </a:cxn>
              </a:cxnLst>
              <a:rect l="0" t="0" r="r" b="b"/>
              <a:pathLst>
                <a:path w="34" h="19">
                  <a:moveTo>
                    <a:pt x="32" y="9"/>
                  </a:moveTo>
                  <a:cubicBezTo>
                    <a:pt x="30" y="4"/>
                    <a:pt x="21" y="0"/>
                    <a:pt x="13" y="0"/>
                  </a:cubicBezTo>
                  <a:cubicBezTo>
                    <a:pt x="5" y="0"/>
                    <a:pt x="0" y="4"/>
                    <a:pt x="3" y="9"/>
                  </a:cubicBezTo>
                  <a:cubicBezTo>
                    <a:pt x="5" y="14"/>
                    <a:pt x="13" y="19"/>
                    <a:pt x="21" y="19"/>
                  </a:cubicBezTo>
                  <a:cubicBezTo>
                    <a:pt x="29" y="19"/>
                    <a:pt x="34" y="14"/>
                    <a:pt x="32"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79" name="íS1ïḍe"/>
            <p:cNvSpPr/>
            <p:nvPr/>
          </p:nvSpPr>
          <p:spPr bwMode="auto">
            <a:xfrm>
              <a:off x="8765781" y="2188383"/>
              <a:ext cx="123436" cy="69433"/>
            </a:xfrm>
            <a:custGeom>
              <a:avLst/>
              <a:gdLst>
                <a:gd name="T0" fmla="*/ 32 w 34"/>
                <a:gd name="T1" fmla="*/ 9 h 19"/>
                <a:gd name="T2" fmla="*/ 13 w 34"/>
                <a:gd name="T3" fmla="*/ 0 h 19"/>
                <a:gd name="T4" fmla="*/ 2 w 34"/>
                <a:gd name="T5" fmla="*/ 9 h 19"/>
                <a:gd name="T6" fmla="*/ 21 w 34"/>
                <a:gd name="T7" fmla="*/ 19 h 19"/>
                <a:gd name="T8" fmla="*/ 32 w 34"/>
                <a:gd name="T9" fmla="*/ 9 h 19"/>
              </a:gdLst>
              <a:ahLst/>
              <a:cxnLst>
                <a:cxn ang="0">
                  <a:pos x="T0" y="T1"/>
                </a:cxn>
                <a:cxn ang="0">
                  <a:pos x="T2" y="T3"/>
                </a:cxn>
                <a:cxn ang="0">
                  <a:pos x="T4" y="T5"/>
                </a:cxn>
                <a:cxn ang="0">
                  <a:pos x="T6" y="T7"/>
                </a:cxn>
                <a:cxn ang="0">
                  <a:pos x="T8" y="T9"/>
                </a:cxn>
              </a:cxnLst>
              <a:rect l="0" t="0" r="r" b="b"/>
              <a:pathLst>
                <a:path w="34" h="19">
                  <a:moveTo>
                    <a:pt x="32" y="9"/>
                  </a:moveTo>
                  <a:cubicBezTo>
                    <a:pt x="29" y="4"/>
                    <a:pt x="21" y="0"/>
                    <a:pt x="13" y="0"/>
                  </a:cubicBezTo>
                  <a:cubicBezTo>
                    <a:pt x="5" y="0"/>
                    <a:pt x="0" y="4"/>
                    <a:pt x="2" y="9"/>
                  </a:cubicBezTo>
                  <a:cubicBezTo>
                    <a:pt x="5" y="14"/>
                    <a:pt x="13" y="19"/>
                    <a:pt x="21" y="19"/>
                  </a:cubicBezTo>
                  <a:cubicBezTo>
                    <a:pt x="29" y="19"/>
                    <a:pt x="34" y="14"/>
                    <a:pt x="32"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80" name="ïsľíḓe"/>
            <p:cNvSpPr/>
            <p:nvPr/>
          </p:nvSpPr>
          <p:spPr bwMode="auto">
            <a:xfrm>
              <a:off x="8896932" y="2188383"/>
              <a:ext cx="123436" cy="69433"/>
            </a:xfrm>
            <a:custGeom>
              <a:avLst/>
              <a:gdLst>
                <a:gd name="T0" fmla="*/ 31 w 34"/>
                <a:gd name="T1" fmla="*/ 9 h 19"/>
                <a:gd name="T2" fmla="*/ 13 w 34"/>
                <a:gd name="T3" fmla="*/ 0 h 19"/>
                <a:gd name="T4" fmla="*/ 2 w 34"/>
                <a:gd name="T5" fmla="*/ 9 h 19"/>
                <a:gd name="T6" fmla="*/ 21 w 34"/>
                <a:gd name="T7" fmla="*/ 19 h 19"/>
                <a:gd name="T8" fmla="*/ 31 w 34"/>
                <a:gd name="T9" fmla="*/ 9 h 19"/>
              </a:gdLst>
              <a:ahLst/>
              <a:cxnLst>
                <a:cxn ang="0">
                  <a:pos x="T0" y="T1"/>
                </a:cxn>
                <a:cxn ang="0">
                  <a:pos x="T2" y="T3"/>
                </a:cxn>
                <a:cxn ang="0">
                  <a:pos x="T4" y="T5"/>
                </a:cxn>
                <a:cxn ang="0">
                  <a:pos x="T6" y="T7"/>
                </a:cxn>
                <a:cxn ang="0">
                  <a:pos x="T8" y="T9"/>
                </a:cxn>
              </a:cxnLst>
              <a:rect l="0" t="0" r="r" b="b"/>
              <a:pathLst>
                <a:path w="34" h="19">
                  <a:moveTo>
                    <a:pt x="31" y="9"/>
                  </a:moveTo>
                  <a:cubicBezTo>
                    <a:pt x="29" y="4"/>
                    <a:pt x="21" y="0"/>
                    <a:pt x="13" y="0"/>
                  </a:cubicBezTo>
                  <a:cubicBezTo>
                    <a:pt x="4" y="0"/>
                    <a:pt x="0" y="4"/>
                    <a:pt x="2" y="9"/>
                  </a:cubicBezTo>
                  <a:cubicBezTo>
                    <a:pt x="5" y="14"/>
                    <a:pt x="13" y="19"/>
                    <a:pt x="21" y="19"/>
                  </a:cubicBezTo>
                  <a:cubicBezTo>
                    <a:pt x="29" y="19"/>
                    <a:pt x="34" y="14"/>
                    <a:pt x="31"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81" name="îśḷíḋé"/>
            <p:cNvSpPr/>
            <p:nvPr/>
          </p:nvSpPr>
          <p:spPr bwMode="auto">
            <a:xfrm>
              <a:off x="9028082" y="2188383"/>
              <a:ext cx="124979" cy="69433"/>
            </a:xfrm>
            <a:custGeom>
              <a:avLst/>
              <a:gdLst>
                <a:gd name="T0" fmla="*/ 31 w 34"/>
                <a:gd name="T1" fmla="*/ 9 h 19"/>
                <a:gd name="T2" fmla="*/ 12 w 34"/>
                <a:gd name="T3" fmla="*/ 0 h 19"/>
                <a:gd name="T4" fmla="*/ 2 w 34"/>
                <a:gd name="T5" fmla="*/ 9 h 19"/>
                <a:gd name="T6" fmla="*/ 21 w 34"/>
                <a:gd name="T7" fmla="*/ 19 h 19"/>
                <a:gd name="T8" fmla="*/ 31 w 34"/>
                <a:gd name="T9" fmla="*/ 9 h 19"/>
              </a:gdLst>
              <a:ahLst/>
              <a:cxnLst>
                <a:cxn ang="0">
                  <a:pos x="T0" y="T1"/>
                </a:cxn>
                <a:cxn ang="0">
                  <a:pos x="T2" y="T3"/>
                </a:cxn>
                <a:cxn ang="0">
                  <a:pos x="T4" y="T5"/>
                </a:cxn>
                <a:cxn ang="0">
                  <a:pos x="T6" y="T7"/>
                </a:cxn>
                <a:cxn ang="0">
                  <a:pos x="T8" y="T9"/>
                </a:cxn>
              </a:cxnLst>
              <a:rect l="0" t="0" r="r" b="b"/>
              <a:pathLst>
                <a:path w="34" h="19">
                  <a:moveTo>
                    <a:pt x="31" y="9"/>
                  </a:moveTo>
                  <a:cubicBezTo>
                    <a:pt x="29" y="4"/>
                    <a:pt x="20" y="0"/>
                    <a:pt x="12" y="0"/>
                  </a:cubicBezTo>
                  <a:cubicBezTo>
                    <a:pt x="4" y="0"/>
                    <a:pt x="0" y="4"/>
                    <a:pt x="2" y="9"/>
                  </a:cubicBezTo>
                  <a:cubicBezTo>
                    <a:pt x="4" y="14"/>
                    <a:pt x="13" y="19"/>
                    <a:pt x="21" y="19"/>
                  </a:cubicBezTo>
                  <a:cubicBezTo>
                    <a:pt x="29" y="19"/>
                    <a:pt x="34" y="14"/>
                    <a:pt x="31"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82" name="îṡļiḓè"/>
            <p:cNvSpPr/>
            <p:nvPr/>
          </p:nvSpPr>
          <p:spPr bwMode="auto">
            <a:xfrm>
              <a:off x="9156147" y="2188383"/>
              <a:ext cx="128065" cy="69433"/>
            </a:xfrm>
            <a:custGeom>
              <a:avLst/>
              <a:gdLst>
                <a:gd name="T0" fmla="*/ 32 w 35"/>
                <a:gd name="T1" fmla="*/ 9 h 19"/>
                <a:gd name="T2" fmla="*/ 13 w 35"/>
                <a:gd name="T3" fmla="*/ 0 h 19"/>
                <a:gd name="T4" fmla="*/ 3 w 35"/>
                <a:gd name="T5" fmla="*/ 9 h 19"/>
                <a:gd name="T6" fmla="*/ 22 w 35"/>
                <a:gd name="T7" fmla="*/ 19 h 19"/>
                <a:gd name="T8" fmla="*/ 32 w 35"/>
                <a:gd name="T9" fmla="*/ 9 h 19"/>
              </a:gdLst>
              <a:ahLst/>
              <a:cxnLst>
                <a:cxn ang="0">
                  <a:pos x="T0" y="T1"/>
                </a:cxn>
                <a:cxn ang="0">
                  <a:pos x="T2" y="T3"/>
                </a:cxn>
                <a:cxn ang="0">
                  <a:pos x="T4" y="T5"/>
                </a:cxn>
                <a:cxn ang="0">
                  <a:pos x="T6" y="T7"/>
                </a:cxn>
                <a:cxn ang="0">
                  <a:pos x="T8" y="T9"/>
                </a:cxn>
              </a:cxnLst>
              <a:rect l="0" t="0" r="r" b="b"/>
              <a:pathLst>
                <a:path w="35" h="19">
                  <a:moveTo>
                    <a:pt x="32" y="9"/>
                  </a:moveTo>
                  <a:cubicBezTo>
                    <a:pt x="29" y="4"/>
                    <a:pt x="21" y="0"/>
                    <a:pt x="13" y="0"/>
                  </a:cubicBezTo>
                  <a:cubicBezTo>
                    <a:pt x="5" y="0"/>
                    <a:pt x="0" y="4"/>
                    <a:pt x="3" y="9"/>
                  </a:cubicBezTo>
                  <a:cubicBezTo>
                    <a:pt x="5" y="14"/>
                    <a:pt x="14" y="19"/>
                    <a:pt x="22" y="19"/>
                  </a:cubicBezTo>
                  <a:cubicBezTo>
                    <a:pt x="30" y="19"/>
                    <a:pt x="35" y="14"/>
                    <a:pt x="32"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83" name="ïṡ1idé"/>
            <p:cNvSpPr/>
            <p:nvPr/>
          </p:nvSpPr>
          <p:spPr bwMode="auto">
            <a:xfrm>
              <a:off x="9287297" y="2188383"/>
              <a:ext cx="128065" cy="69433"/>
            </a:xfrm>
            <a:custGeom>
              <a:avLst/>
              <a:gdLst>
                <a:gd name="T0" fmla="*/ 32 w 35"/>
                <a:gd name="T1" fmla="*/ 9 h 19"/>
                <a:gd name="T2" fmla="*/ 12 w 35"/>
                <a:gd name="T3" fmla="*/ 0 h 19"/>
                <a:gd name="T4" fmla="*/ 3 w 35"/>
                <a:gd name="T5" fmla="*/ 9 h 19"/>
                <a:gd name="T6" fmla="*/ 22 w 35"/>
                <a:gd name="T7" fmla="*/ 19 h 19"/>
                <a:gd name="T8" fmla="*/ 32 w 35"/>
                <a:gd name="T9" fmla="*/ 9 h 19"/>
              </a:gdLst>
              <a:ahLst/>
              <a:cxnLst>
                <a:cxn ang="0">
                  <a:pos x="T0" y="T1"/>
                </a:cxn>
                <a:cxn ang="0">
                  <a:pos x="T2" y="T3"/>
                </a:cxn>
                <a:cxn ang="0">
                  <a:pos x="T4" y="T5"/>
                </a:cxn>
                <a:cxn ang="0">
                  <a:pos x="T6" y="T7"/>
                </a:cxn>
                <a:cxn ang="0">
                  <a:pos x="T8" y="T9"/>
                </a:cxn>
              </a:cxnLst>
              <a:rect l="0" t="0" r="r" b="b"/>
              <a:pathLst>
                <a:path w="35" h="19">
                  <a:moveTo>
                    <a:pt x="32" y="9"/>
                  </a:moveTo>
                  <a:cubicBezTo>
                    <a:pt x="29" y="4"/>
                    <a:pt x="21" y="0"/>
                    <a:pt x="12" y="0"/>
                  </a:cubicBezTo>
                  <a:cubicBezTo>
                    <a:pt x="4" y="0"/>
                    <a:pt x="0" y="4"/>
                    <a:pt x="3" y="9"/>
                  </a:cubicBezTo>
                  <a:cubicBezTo>
                    <a:pt x="5" y="14"/>
                    <a:pt x="14" y="19"/>
                    <a:pt x="22" y="19"/>
                  </a:cubicBezTo>
                  <a:cubicBezTo>
                    <a:pt x="30" y="19"/>
                    <a:pt x="35" y="14"/>
                    <a:pt x="32"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84" name="îṣļïḑé"/>
            <p:cNvSpPr/>
            <p:nvPr/>
          </p:nvSpPr>
          <p:spPr bwMode="auto">
            <a:xfrm>
              <a:off x="6688975" y="2271702"/>
              <a:ext cx="114178" cy="69433"/>
            </a:xfrm>
            <a:custGeom>
              <a:avLst/>
              <a:gdLst>
                <a:gd name="T0" fmla="*/ 31 w 31"/>
                <a:gd name="T1" fmla="*/ 9 h 19"/>
                <a:gd name="T2" fmla="*/ 15 w 31"/>
                <a:gd name="T3" fmla="*/ 0 h 19"/>
                <a:gd name="T4" fmla="*/ 1 w 31"/>
                <a:gd name="T5" fmla="*/ 9 h 19"/>
                <a:gd name="T6" fmla="*/ 17 w 31"/>
                <a:gd name="T7" fmla="*/ 19 h 19"/>
                <a:gd name="T8" fmla="*/ 31 w 31"/>
                <a:gd name="T9" fmla="*/ 9 h 19"/>
              </a:gdLst>
              <a:ahLst/>
              <a:cxnLst>
                <a:cxn ang="0">
                  <a:pos x="T0" y="T1"/>
                </a:cxn>
                <a:cxn ang="0">
                  <a:pos x="T2" y="T3"/>
                </a:cxn>
                <a:cxn ang="0">
                  <a:pos x="T4" y="T5"/>
                </a:cxn>
                <a:cxn ang="0">
                  <a:pos x="T6" y="T7"/>
                </a:cxn>
                <a:cxn ang="0">
                  <a:pos x="T8" y="T9"/>
                </a:cxn>
              </a:cxnLst>
              <a:rect l="0" t="0" r="r" b="b"/>
              <a:pathLst>
                <a:path w="31" h="19">
                  <a:moveTo>
                    <a:pt x="31" y="9"/>
                  </a:moveTo>
                  <a:cubicBezTo>
                    <a:pt x="30" y="4"/>
                    <a:pt x="23" y="0"/>
                    <a:pt x="15" y="0"/>
                  </a:cubicBezTo>
                  <a:cubicBezTo>
                    <a:pt x="6" y="0"/>
                    <a:pt x="0" y="4"/>
                    <a:pt x="1" y="9"/>
                  </a:cubicBezTo>
                  <a:cubicBezTo>
                    <a:pt x="2" y="14"/>
                    <a:pt x="9" y="19"/>
                    <a:pt x="17" y="19"/>
                  </a:cubicBezTo>
                  <a:cubicBezTo>
                    <a:pt x="25" y="19"/>
                    <a:pt x="31" y="14"/>
                    <a:pt x="31"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85" name="íSḻíḋè"/>
            <p:cNvSpPr/>
            <p:nvPr/>
          </p:nvSpPr>
          <p:spPr bwMode="auto">
            <a:xfrm>
              <a:off x="6824755" y="2271702"/>
              <a:ext cx="112636" cy="69433"/>
            </a:xfrm>
            <a:custGeom>
              <a:avLst/>
              <a:gdLst>
                <a:gd name="T0" fmla="*/ 30 w 31"/>
                <a:gd name="T1" fmla="*/ 9 h 19"/>
                <a:gd name="T2" fmla="*/ 14 w 31"/>
                <a:gd name="T3" fmla="*/ 0 h 19"/>
                <a:gd name="T4" fmla="*/ 0 w 31"/>
                <a:gd name="T5" fmla="*/ 9 h 19"/>
                <a:gd name="T6" fmla="*/ 17 w 31"/>
                <a:gd name="T7" fmla="*/ 19 h 19"/>
                <a:gd name="T8" fmla="*/ 30 w 31"/>
                <a:gd name="T9" fmla="*/ 9 h 19"/>
              </a:gdLst>
              <a:ahLst/>
              <a:cxnLst>
                <a:cxn ang="0">
                  <a:pos x="T0" y="T1"/>
                </a:cxn>
                <a:cxn ang="0">
                  <a:pos x="T2" y="T3"/>
                </a:cxn>
                <a:cxn ang="0">
                  <a:pos x="T4" y="T5"/>
                </a:cxn>
                <a:cxn ang="0">
                  <a:pos x="T6" y="T7"/>
                </a:cxn>
                <a:cxn ang="0">
                  <a:pos x="T8" y="T9"/>
                </a:cxn>
              </a:cxnLst>
              <a:rect l="0" t="0" r="r" b="b"/>
              <a:pathLst>
                <a:path w="31" h="19">
                  <a:moveTo>
                    <a:pt x="30" y="9"/>
                  </a:moveTo>
                  <a:cubicBezTo>
                    <a:pt x="29" y="4"/>
                    <a:pt x="22" y="0"/>
                    <a:pt x="14" y="0"/>
                  </a:cubicBezTo>
                  <a:cubicBezTo>
                    <a:pt x="6" y="0"/>
                    <a:pt x="0" y="4"/>
                    <a:pt x="0" y="9"/>
                  </a:cubicBezTo>
                  <a:cubicBezTo>
                    <a:pt x="1" y="14"/>
                    <a:pt x="8" y="19"/>
                    <a:pt x="17" y="19"/>
                  </a:cubicBezTo>
                  <a:cubicBezTo>
                    <a:pt x="25" y="19"/>
                    <a:pt x="31" y="14"/>
                    <a:pt x="30"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86" name="íṡ1îḍe"/>
            <p:cNvSpPr/>
            <p:nvPr/>
          </p:nvSpPr>
          <p:spPr bwMode="auto">
            <a:xfrm>
              <a:off x="6955906" y="2271702"/>
              <a:ext cx="112636" cy="69433"/>
            </a:xfrm>
            <a:custGeom>
              <a:avLst/>
              <a:gdLst>
                <a:gd name="T0" fmla="*/ 30 w 31"/>
                <a:gd name="T1" fmla="*/ 9 h 19"/>
                <a:gd name="T2" fmla="*/ 14 w 31"/>
                <a:gd name="T3" fmla="*/ 0 h 19"/>
                <a:gd name="T4" fmla="*/ 1 w 31"/>
                <a:gd name="T5" fmla="*/ 9 h 19"/>
                <a:gd name="T6" fmla="*/ 17 w 31"/>
                <a:gd name="T7" fmla="*/ 19 h 19"/>
                <a:gd name="T8" fmla="*/ 30 w 31"/>
                <a:gd name="T9" fmla="*/ 9 h 19"/>
              </a:gdLst>
              <a:ahLst/>
              <a:cxnLst>
                <a:cxn ang="0">
                  <a:pos x="T0" y="T1"/>
                </a:cxn>
                <a:cxn ang="0">
                  <a:pos x="T2" y="T3"/>
                </a:cxn>
                <a:cxn ang="0">
                  <a:pos x="T4" y="T5"/>
                </a:cxn>
                <a:cxn ang="0">
                  <a:pos x="T6" y="T7"/>
                </a:cxn>
                <a:cxn ang="0">
                  <a:pos x="T8" y="T9"/>
                </a:cxn>
              </a:cxnLst>
              <a:rect l="0" t="0" r="r" b="b"/>
              <a:pathLst>
                <a:path w="31" h="19">
                  <a:moveTo>
                    <a:pt x="30" y="9"/>
                  </a:moveTo>
                  <a:cubicBezTo>
                    <a:pt x="29" y="4"/>
                    <a:pt x="22" y="0"/>
                    <a:pt x="14" y="0"/>
                  </a:cubicBezTo>
                  <a:cubicBezTo>
                    <a:pt x="6" y="0"/>
                    <a:pt x="0" y="4"/>
                    <a:pt x="1" y="9"/>
                  </a:cubicBezTo>
                  <a:cubicBezTo>
                    <a:pt x="1" y="14"/>
                    <a:pt x="9" y="19"/>
                    <a:pt x="17" y="19"/>
                  </a:cubicBezTo>
                  <a:cubicBezTo>
                    <a:pt x="25" y="19"/>
                    <a:pt x="31" y="14"/>
                    <a:pt x="30"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87" name="íšļïḑè"/>
            <p:cNvSpPr/>
            <p:nvPr/>
          </p:nvSpPr>
          <p:spPr bwMode="auto">
            <a:xfrm>
              <a:off x="7087056" y="2271702"/>
              <a:ext cx="117264" cy="69433"/>
            </a:xfrm>
            <a:custGeom>
              <a:avLst/>
              <a:gdLst>
                <a:gd name="T0" fmla="*/ 30 w 32"/>
                <a:gd name="T1" fmla="*/ 9 h 19"/>
                <a:gd name="T2" fmla="*/ 14 w 32"/>
                <a:gd name="T3" fmla="*/ 0 h 19"/>
                <a:gd name="T4" fmla="*/ 1 w 32"/>
                <a:gd name="T5" fmla="*/ 9 h 19"/>
                <a:gd name="T6" fmla="*/ 17 w 32"/>
                <a:gd name="T7" fmla="*/ 19 h 19"/>
                <a:gd name="T8" fmla="*/ 30 w 32"/>
                <a:gd name="T9" fmla="*/ 9 h 19"/>
              </a:gdLst>
              <a:ahLst/>
              <a:cxnLst>
                <a:cxn ang="0">
                  <a:pos x="T0" y="T1"/>
                </a:cxn>
                <a:cxn ang="0">
                  <a:pos x="T2" y="T3"/>
                </a:cxn>
                <a:cxn ang="0">
                  <a:pos x="T4" y="T5"/>
                </a:cxn>
                <a:cxn ang="0">
                  <a:pos x="T6" y="T7"/>
                </a:cxn>
                <a:cxn ang="0">
                  <a:pos x="T8" y="T9"/>
                </a:cxn>
              </a:cxnLst>
              <a:rect l="0" t="0" r="r" b="b"/>
              <a:pathLst>
                <a:path w="32" h="19">
                  <a:moveTo>
                    <a:pt x="30" y="9"/>
                  </a:moveTo>
                  <a:cubicBezTo>
                    <a:pt x="29" y="4"/>
                    <a:pt x="22" y="0"/>
                    <a:pt x="14" y="0"/>
                  </a:cubicBezTo>
                  <a:cubicBezTo>
                    <a:pt x="6" y="0"/>
                    <a:pt x="0" y="4"/>
                    <a:pt x="1" y="9"/>
                  </a:cubicBezTo>
                  <a:cubicBezTo>
                    <a:pt x="2" y="14"/>
                    <a:pt x="9" y="19"/>
                    <a:pt x="17" y="19"/>
                  </a:cubicBezTo>
                  <a:cubicBezTo>
                    <a:pt x="26" y="19"/>
                    <a:pt x="32" y="14"/>
                    <a:pt x="30"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88" name="ïślîďe"/>
            <p:cNvSpPr/>
            <p:nvPr/>
          </p:nvSpPr>
          <p:spPr bwMode="auto">
            <a:xfrm>
              <a:off x="7218207" y="2271702"/>
              <a:ext cx="117264" cy="69433"/>
            </a:xfrm>
            <a:custGeom>
              <a:avLst/>
              <a:gdLst>
                <a:gd name="T0" fmla="*/ 31 w 32"/>
                <a:gd name="T1" fmla="*/ 9 h 19"/>
                <a:gd name="T2" fmla="*/ 14 w 32"/>
                <a:gd name="T3" fmla="*/ 0 h 19"/>
                <a:gd name="T4" fmla="*/ 1 w 32"/>
                <a:gd name="T5" fmla="*/ 9 h 19"/>
                <a:gd name="T6" fmla="*/ 18 w 32"/>
                <a:gd name="T7" fmla="*/ 19 h 19"/>
                <a:gd name="T8" fmla="*/ 31 w 32"/>
                <a:gd name="T9" fmla="*/ 9 h 19"/>
              </a:gdLst>
              <a:ahLst/>
              <a:cxnLst>
                <a:cxn ang="0">
                  <a:pos x="T0" y="T1"/>
                </a:cxn>
                <a:cxn ang="0">
                  <a:pos x="T2" y="T3"/>
                </a:cxn>
                <a:cxn ang="0">
                  <a:pos x="T4" y="T5"/>
                </a:cxn>
                <a:cxn ang="0">
                  <a:pos x="T6" y="T7"/>
                </a:cxn>
                <a:cxn ang="0">
                  <a:pos x="T8" y="T9"/>
                </a:cxn>
              </a:cxnLst>
              <a:rect l="0" t="0" r="r" b="b"/>
              <a:pathLst>
                <a:path w="32" h="19">
                  <a:moveTo>
                    <a:pt x="31" y="9"/>
                  </a:moveTo>
                  <a:cubicBezTo>
                    <a:pt x="30" y="4"/>
                    <a:pt x="22" y="0"/>
                    <a:pt x="14" y="0"/>
                  </a:cubicBezTo>
                  <a:cubicBezTo>
                    <a:pt x="6" y="0"/>
                    <a:pt x="0" y="4"/>
                    <a:pt x="1" y="9"/>
                  </a:cubicBezTo>
                  <a:cubicBezTo>
                    <a:pt x="2" y="14"/>
                    <a:pt x="10" y="19"/>
                    <a:pt x="18" y="19"/>
                  </a:cubicBezTo>
                  <a:cubicBezTo>
                    <a:pt x="26" y="19"/>
                    <a:pt x="32" y="14"/>
                    <a:pt x="31"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89" name="ïṧ1ïďe"/>
            <p:cNvSpPr/>
            <p:nvPr/>
          </p:nvSpPr>
          <p:spPr bwMode="auto">
            <a:xfrm>
              <a:off x="7349356" y="2271702"/>
              <a:ext cx="117264" cy="69433"/>
            </a:xfrm>
            <a:custGeom>
              <a:avLst/>
              <a:gdLst>
                <a:gd name="T0" fmla="*/ 31 w 32"/>
                <a:gd name="T1" fmla="*/ 9 h 19"/>
                <a:gd name="T2" fmla="*/ 14 w 32"/>
                <a:gd name="T3" fmla="*/ 0 h 19"/>
                <a:gd name="T4" fmla="*/ 1 w 32"/>
                <a:gd name="T5" fmla="*/ 9 h 19"/>
                <a:gd name="T6" fmla="*/ 18 w 32"/>
                <a:gd name="T7" fmla="*/ 19 h 19"/>
                <a:gd name="T8" fmla="*/ 31 w 32"/>
                <a:gd name="T9" fmla="*/ 9 h 19"/>
              </a:gdLst>
              <a:ahLst/>
              <a:cxnLst>
                <a:cxn ang="0">
                  <a:pos x="T0" y="T1"/>
                </a:cxn>
                <a:cxn ang="0">
                  <a:pos x="T2" y="T3"/>
                </a:cxn>
                <a:cxn ang="0">
                  <a:pos x="T4" y="T5"/>
                </a:cxn>
                <a:cxn ang="0">
                  <a:pos x="T6" y="T7"/>
                </a:cxn>
                <a:cxn ang="0">
                  <a:pos x="T8" y="T9"/>
                </a:cxn>
              </a:cxnLst>
              <a:rect l="0" t="0" r="r" b="b"/>
              <a:pathLst>
                <a:path w="32" h="19">
                  <a:moveTo>
                    <a:pt x="31" y="9"/>
                  </a:moveTo>
                  <a:cubicBezTo>
                    <a:pt x="30" y="4"/>
                    <a:pt x="22" y="0"/>
                    <a:pt x="14" y="0"/>
                  </a:cubicBezTo>
                  <a:cubicBezTo>
                    <a:pt x="6" y="0"/>
                    <a:pt x="0" y="4"/>
                    <a:pt x="1" y="9"/>
                  </a:cubicBezTo>
                  <a:cubicBezTo>
                    <a:pt x="3" y="14"/>
                    <a:pt x="10" y="19"/>
                    <a:pt x="18" y="19"/>
                  </a:cubicBezTo>
                  <a:cubicBezTo>
                    <a:pt x="27" y="19"/>
                    <a:pt x="32" y="14"/>
                    <a:pt x="31"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90" name="îšḷide"/>
            <p:cNvSpPr/>
            <p:nvPr/>
          </p:nvSpPr>
          <p:spPr bwMode="auto">
            <a:xfrm>
              <a:off x="7480507" y="2271702"/>
              <a:ext cx="120350" cy="69433"/>
            </a:xfrm>
            <a:custGeom>
              <a:avLst/>
              <a:gdLst>
                <a:gd name="T0" fmla="*/ 31 w 33"/>
                <a:gd name="T1" fmla="*/ 9 h 19"/>
                <a:gd name="T2" fmla="*/ 14 w 33"/>
                <a:gd name="T3" fmla="*/ 0 h 19"/>
                <a:gd name="T4" fmla="*/ 2 w 33"/>
                <a:gd name="T5" fmla="*/ 9 h 19"/>
                <a:gd name="T6" fmla="*/ 19 w 33"/>
                <a:gd name="T7" fmla="*/ 19 h 19"/>
                <a:gd name="T8" fmla="*/ 31 w 33"/>
                <a:gd name="T9" fmla="*/ 9 h 19"/>
              </a:gdLst>
              <a:ahLst/>
              <a:cxnLst>
                <a:cxn ang="0">
                  <a:pos x="T0" y="T1"/>
                </a:cxn>
                <a:cxn ang="0">
                  <a:pos x="T2" y="T3"/>
                </a:cxn>
                <a:cxn ang="0">
                  <a:pos x="T4" y="T5"/>
                </a:cxn>
                <a:cxn ang="0">
                  <a:pos x="T6" y="T7"/>
                </a:cxn>
                <a:cxn ang="0">
                  <a:pos x="T8" y="T9"/>
                </a:cxn>
              </a:cxnLst>
              <a:rect l="0" t="0" r="r" b="b"/>
              <a:pathLst>
                <a:path w="33" h="19">
                  <a:moveTo>
                    <a:pt x="31" y="9"/>
                  </a:moveTo>
                  <a:cubicBezTo>
                    <a:pt x="30" y="4"/>
                    <a:pt x="22" y="0"/>
                    <a:pt x="14" y="0"/>
                  </a:cubicBezTo>
                  <a:cubicBezTo>
                    <a:pt x="6" y="0"/>
                    <a:pt x="0" y="4"/>
                    <a:pt x="2" y="9"/>
                  </a:cubicBezTo>
                  <a:cubicBezTo>
                    <a:pt x="3" y="14"/>
                    <a:pt x="11" y="19"/>
                    <a:pt x="19" y="19"/>
                  </a:cubicBezTo>
                  <a:cubicBezTo>
                    <a:pt x="27" y="19"/>
                    <a:pt x="33" y="14"/>
                    <a:pt x="31"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91" name="îs1iḑè"/>
            <p:cNvSpPr/>
            <p:nvPr/>
          </p:nvSpPr>
          <p:spPr bwMode="auto">
            <a:xfrm>
              <a:off x="7616287" y="2271702"/>
              <a:ext cx="117264" cy="69433"/>
            </a:xfrm>
            <a:custGeom>
              <a:avLst/>
              <a:gdLst>
                <a:gd name="T0" fmla="*/ 31 w 32"/>
                <a:gd name="T1" fmla="*/ 9 h 19"/>
                <a:gd name="T2" fmla="*/ 13 w 32"/>
                <a:gd name="T3" fmla="*/ 0 h 19"/>
                <a:gd name="T4" fmla="*/ 1 w 32"/>
                <a:gd name="T5" fmla="*/ 9 h 19"/>
                <a:gd name="T6" fmla="*/ 18 w 32"/>
                <a:gd name="T7" fmla="*/ 19 h 19"/>
                <a:gd name="T8" fmla="*/ 31 w 32"/>
                <a:gd name="T9" fmla="*/ 9 h 19"/>
              </a:gdLst>
              <a:ahLst/>
              <a:cxnLst>
                <a:cxn ang="0">
                  <a:pos x="T0" y="T1"/>
                </a:cxn>
                <a:cxn ang="0">
                  <a:pos x="T2" y="T3"/>
                </a:cxn>
                <a:cxn ang="0">
                  <a:pos x="T4" y="T5"/>
                </a:cxn>
                <a:cxn ang="0">
                  <a:pos x="T6" y="T7"/>
                </a:cxn>
                <a:cxn ang="0">
                  <a:pos x="T8" y="T9"/>
                </a:cxn>
              </a:cxnLst>
              <a:rect l="0" t="0" r="r" b="b"/>
              <a:pathLst>
                <a:path w="32" h="19">
                  <a:moveTo>
                    <a:pt x="31" y="9"/>
                  </a:moveTo>
                  <a:cubicBezTo>
                    <a:pt x="29" y="4"/>
                    <a:pt x="21" y="0"/>
                    <a:pt x="13" y="0"/>
                  </a:cubicBezTo>
                  <a:cubicBezTo>
                    <a:pt x="5" y="0"/>
                    <a:pt x="0" y="4"/>
                    <a:pt x="1" y="9"/>
                  </a:cubicBezTo>
                  <a:cubicBezTo>
                    <a:pt x="2" y="14"/>
                    <a:pt x="10" y="19"/>
                    <a:pt x="18" y="19"/>
                  </a:cubicBezTo>
                  <a:cubicBezTo>
                    <a:pt x="27" y="19"/>
                    <a:pt x="32" y="14"/>
                    <a:pt x="31"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92" name="i$ḻïḓe"/>
            <p:cNvSpPr/>
            <p:nvPr/>
          </p:nvSpPr>
          <p:spPr bwMode="auto">
            <a:xfrm>
              <a:off x="7747437" y="2271702"/>
              <a:ext cx="117264" cy="69433"/>
            </a:xfrm>
            <a:custGeom>
              <a:avLst/>
              <a:gdLst>
                <a:gd name="T0" fmla="*/ 31 w 32"/>
                <a:gd name="T1" fmla="*/ 9 h 19"/>
                <a:gd name="T2" fmla="*/ 13 w 32"/>
                <a:gd name="T3" fmla="*/ 0 h 19"/>
                <a:gd name="T4" fmla="*/ 1 w 32"/>
                <a:gd name="T5" fmla="*/ 9 h 19"/>
                <a:gd name="T6" fmla="*/ 19 w 32"/>
                <a:gd name="T7" fmla="*/ 19 h 19"/>
                <a:gd name="T8" fmla="*/ 31 w 32"/>
                <a:gd name="T9" fmla="*/ 9 h 19"/>
              </a:gdLst>
              <a:ahLst/>
              <a:cxnLst>
                <a:cxn ang="0">
                  <a:pos x="T0" y="T1"/>
                </a:cxn>
                <a:cxn ang="0">
                  <a:pos x="T2" y="T3"/>
                </a:cxn>
                <a:cxn ang="0">
                  <a:pos x="T4" y="T5"/>
                </a:cxn>
                <a:cxn ang="0">
                  <a:pos x="T6" y="T7"/>
                </a:cxn>
                <a:cxn ang="0">
                  <a:pos x="T8" y="T9"/>
                </a:cxn>
              </a:cxnLst>
              <a:rect l="0" t="0" r="r" b="b"/>
              <a:pathLst>
                <a:path w="32" h="19">
                  <a:moveTo>
                    <a:pt x="31" y="9"/>
                  </a:moveTo>
                  <a:cubicBezTo>
                    <a:pt x="29" y="4"/>
                    <a:pt x="21" y="0"/>
                    <a:pt x="13" y="0"/>
                  </a:cubicBezTo>
                  <a:cubicBezTo>
                    <a:pt x="5" y="0"/>
                    <a:pt x="0" y="4"/>
                    <a:pt x="1" y="9"/>
                  </a:cubicBezTo>
                  <a:cubicBezTo>
                    <a:pt x="3" y="14"/>
                    <a:pt x="11" y="19"/>
                    <a:pt x="19" y="19"/>
                  </a:cubicBezTo>
                  <a:cubicBezTo>
                    <a:pt x="27" y="19"/>
                    <a:pt x="32" y="14"/>
                    <a:pt x="31"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93" name="iṣḻiďe"/>
            <p:cNvSpPr/>
            <p:nvPr/>
          </p:nvSpPr>
          <p:spPr bwMode="auto">
            <a:xfrm>
              <a:off x="7878588" y="2271702"/>
              <a:ext cx="120350" cy="69433"/>
            </a:xfrm>
            <a:custGeom>
              <a:avLst/>
              <a:gdLst>
                <a:gd name="T0" fmla="*/ 31 w 33"/>
                <a:gd name="T1" fmla="*/ 9 h 19"/>
                <a:gd name="T2" fmla="*/ 13 w 33"/>
                <a:gd name="T3" fmla="*/ 0 h 19"/>
                <a:gd name="T4" fmla="*/ 1 w 33"/>
                <a:gd name="T5" fmla="*/ 9 h 19"/>
                <a:gd name="T6" fmla="*/ 19 w 33"/>
                <a:gd name="T7" fmla="*/ 19 h 19"/>
                <a:gd name="T8" fmla="*/ 31 w 33"/>
                <a:gd name="T9" fmla="*/ 9 h 19"/>
              </a:gdLst>
              <a:ahLst/>
              <a:cxnLst>
                <a:cxn ang="0">
                  <a:pos x="T0" y="T1"/>
                </a:cxn>
                <a:cxn ang="0">
                  <a:pos x="T2" y="T3"/>
                </a:cxn>
                <a:cxn ang="0">
                  <a:pos x="T4" y="T5"/>
                </a:cxn>
                <a:cxn ang="0">
                  <a:pos x="T6" y="T7"/>
                </a:cxn>
                <a:cxn ang="0">
                  <a:pos x="T8" y="T9"/>
                </a:cxn>
              </a:cxnLst>
              <a:rect l="0" t="0" r="r" b="b"/>
              <a:pathLst>
                <a:path w="33" h="19">
                  <a:moveTo>
                    <a:pt x="31" y="9"/>
                  </a:moveTo>
                  <a:cubicBezTo>
                    <a:pt x="29" y="4"/>
                    <a:pt x="21" y="0"/>
                    <a:pt x="13" y="0"/>
                  </a:cubicBezTo>
                  <a:cubicBezTo>
                    <a:pt x="5" y="0"/>
                    <a:pt x="0" y="4"/>
                    <a:pt x="1" y="9"/>
                  </a:cubicBezTo>
                  <a:cubicBezTo>
                    <a:pt x="3" y="14"/>
                    <a:pt x="11" y="19"/>
                    <a:pt x="19" y="19"/>
                  </a:cubicBezTo>
                  <a:cubicBezTo>
                    <a:pt x="27" y="19"/>
                    <a:pt x="33" y="14"/>
                    <a:pt x="31"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94" name="íṣ1ïḍé"/>
            <p:cNvSpPr/>
            <p:nvPr/>
          </p:nvSpPr>
          <p:spPr bwMode="auto">
            <a:xfrm>
              <a:off x="8009738" y="2271702"/>
              <a:ext cx="120350" cy="69433"/>
            </a:xfrm>
            <a:custGeom>
              <a:avLst/>
              <a:gdLst>
                <a:gd name="T0" fmla="*/ 31 w 33"/>
                <a:gd name="T1" fmla="*/ 9 h 19"/>
                <a:gd name="T2" fmla="*/ 13 w 33"/>
                <a:gd name="T3" fmla="*/ 0 h 19"/>
                <a:gd name="T4" fmla="*/ 2 w 33"/>
                <a:gd name="T5" fmla="*/ 9 h 19"/>
                <a:gd name="T6" fmla="*/ 20 w 33"/>
                <a:gd name="T7" fmla="*/ 19 h 19"/>
                <a:gd name="T8" fmla="*/ 31 w 33"/>
                <a:gd name="T9" fmla="*/ 9 h 19"/>
              </a:gdLst>
              <a:ahLst/>
              <a:cxnLst>
                <a:cxn ang="0">
                  <a:pos x="T0" y="T1"/>
                </a:cxn>
                <a:cxn ang="0">
                  <a:pos x="T2" y="T3"/>
                </a:cxn>
                <a:cxn ang="0">
                  <a:pos x="T4" y="T5"/>
                </a:cxn>
                <a:cxn ang="0">
                  <a:pos x="T6" y="T7"/>
                </a:cxn>
                <a:cxn ang="0">
                  <a:pos x="T8" y="T9"/>
                </a:cxn>
              </a:cxnLst>
              <a:rect l="0" t="0" r="r" b="b"/>
              <a:pathLst>
                <a:path w="33" h="19">
                  <a:moveTo>
                    <a:pt x="31" y="9"/>
                  </a:moveTo>
                  <a:cubicBezTo>
                    <a:pt x="30" y="4"/>
                    <a:pt x="22" y="0"/>
                    <a:pt x="13" y="0"/>
                  </a:cubicBezTo>
                  <a:cubicBezTo>
                    <a:pt x="5" y="0"/>
                    <a:pt x="0" y="4"/>
                    <a:pt x="2" y="9"/>
                  </a:cubicBezTo>
                  <a:cubicBezTo>
                    <a:pt x="3" y="14"/>
                    <a:pt x="11" y="19"/>
                    <a:pt x="20" y="19"/>
                  </a:cubicBezTo>
                  <a:cubicBezTo>
                    <a:pt x="28" y="19"/>
                    <a:pt x="33" y="14"/>
                    <a:pt x="31"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95" name="íṣľïdè"/>
            <p:cNvSpPr/>
            <p:nvPr/>
          </p:nvSpPr>
          <p:spPr bwMode="auto">
            <a:xfrm>
              <a:off x="8142431" y="2271702"/>
              <a:ext cx="120350" cy="69433"/>
            </a:xfrm>
            <a:custGeom>
              <a:avLst/>
              <a:gdLst>
                <a:gd name="T0" fmla="*/ 32 w 33"/>
                <a:gd name="T1" fmla="*/ 9 h 19"/>
                <a:gd name="T2" fmla="*/ 14 w 33"/>
                <a:gd name="T3" fmla="*/ 0 h 19"/>
                <a:gd name="T4" fmla="*/ 2 w 33"/>
                <a:gd name="T5" fmla="*/ 9 h 19"/>
                <a:gd name="T6" fmla="*/ 20 w 33"/>
                <a:gd name="T7" fmla="*/ 19 h 19"/>
                <a:gd name="T8" fmla="*/ 32 w 33"/>
                <a:gd name="T9" fmla="*/ 9 h 19"/>
              </a:gdLst>
              <a:ahLst/>
              <a:cxnLst>
                <a:cxn ang="0">
                  <a:pos x="T0" y="T1"/>
                </a:cxn>
                <a:cxn ang="0">
                  <a:pos x="T2" y="T3"/>
                </a:cxn>
                <a:cxn ang="0">
                  <a:pos x="T4" y="T5"/>
                </a:cxn>
                <a:cxn ang="0">
                  <a:pos x="T6" y="T7"/>
                </a:cxn>
                <a:cxn ang="0">
                  <a:pos x="T8" y="T9"/>
                </a:cxn>
              </a:cxnLst>
              <a:rect l="0" t="0" r="r" b="b"/>
              <a:pathLst>
                <a:path w="33" h="19">
                  <a:moveTo>
                    <a:pt x="32" y="9"/>
                  </a:moveTo>
                  <a:cubicBezTo>
                    <a:pt x="30" y="4"/>
                    <a:pt x="22" y="0"/>
                    <a:pt x="14" y="0"/>
                  </a:cubicBezTo>
                  <a:cubicBezTo>
                    <a:pt x="5" y="0"/>
                    <a:pt x="0" y="4"/>
                    <a:pt x="2" y="9"/>
                  </a:cubicBezTo>
                  <a:cubicBezTo>
                    <a:pt x="4" y="14"/>
                    <a:pt x="12" y="19"/>
                    <a:pt x="20" y="19"/>
                  </a:cubicBezTo>
                  <a:cubicBezTo>
                    <a:pt x="28" y="19"/>
                    <a:pt x="33" y="14"/>
                    <a:pt x="32"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96" name="í$ḷíḍé"/>
            <p:cNvSpPr/>
            <p:nvPr/>
          </p:nvSpPr>
          <p:spPr bwMode="auto">
            <a:xfrm>
              <a:off x="8273582" y="2271702"/>
              <a:ext cx="123436" cy="69433"/>
            </a:xfrm>
            <a:custGeom>
              <a:avLst/>
              <a:gdLst>
                <a:gd name="T0" fmla="*/ 32 w 34"/>
                <a:gd name="T1" fmla="*/ 9 h 19"/>
                <a:gd name="T2" fmla="*/ 14 w 34"/>
                <a:gd name="T3" fmla="*/ 0 h 19"/>
                <a:gd name="T4" fmla="*/ 2 w 34"/>
                <a:gd name="T5" fmla="*/ 9 h 19"/>
                <a:gd name="T6" fmla="*/ 21 w 34"/>
                <a:gd name="T7" fmla="*/ 19 h 19"/>
                <a:gd name="T8" fmla="*/ 32 w 34"/>
                <a:gd name="T9" fmla="*/ 9 h 19"/>
              </a:gdLst>
              <a:ahLst/>
              <a:cxnLst>
                <a:cxn ang="0">
                  <a:pos x="T0" y="T1"/>
                </a:cxn>
                <a:cxn ang="0">
                  <a:pos x="T2" y="T3"/>
                </a:cxn>
                <a:cxn ang="0">
                  <a:pos x="T4" y="T5"/>
                </a:cxn>
                <a:cxn ang="0">
                  <a:pos x="T6" y="T7"/>
                </a:cxn>
                <a:cxn ang="0">
                  <a:pos x="T8" y="T9"/>
                </a:cxn>
              </a:cxnLst>
              <a:rect l="0" t="0" r="r" b="b"/>
              <a:pathLst>
                <a:path w="34" h="19">
                  <a:moveTo>
                    <a:pt x="32" y="9"/>
                  </a:moveTo>
                  <a:cubicBezTo>
                    <a:pt x="30" y="4"/>
                    <a:pt x="22" y="0"/>
                    <a:pt x="14" y="0"/>
                  </a:cubicBezTo>
                  <a:cubicBezTo>
                    <a:pt x="5" y="0"/>
                    <a:pt x="0" y="4"/>
                    <a:pt x="2" y="9"/>
                  </a:cubicBezTo>
                  <a:cubicBezTo>
                    <a:pt x="4" y="14"/>
                    <a:pt x="12" y="19"/>
                    <a:pt x="21" y="19"/>
                  </a:cubicBezTo>
                  <a:cubicBezTo>
                    <a:pt x="29" y="19"/>
                    <a:pt x="34" y="14"/>
                    <a:pt x="32"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97" name="išļïḑé"/>
            <p:cNvSpPr/>
            <p:nvPr/>
          </p:nvSpPr>
          <p:spPr bwMode="auto">
            <a:xfrm>
              <a:off x="8407818" y="2271702"/>
              <a:ext cx="120350" cy="69433"/>
            </a:xfrm>
            <a:custGeom>
              <a:avLst/>
              <a:gdLst>
                <a:gd name="T0" fmla="*/ 31 w 33"/>
                <a:gd name="T1" fmla="*/ 9 h 19"/>
                <a:gd name="T2" fmla="*/ 13 w 33"/>
                <a:gd name="T3" fmla="*/ 0 h 19"/>
                <a:gd name="T4" fmla="*/ 2 w 33"/>
                <a:gd name="T5" fmla="*/ 9 h 19"/>
                <a:gd name="T6" fmla="*/ 20 w 33"/>
                <a:gd name="T7" fmla="*/ 19 h 19"/>
                <a:gd name="T8" fmla="*/ 31 w 33"/>
                <a:gd name="T9" fmla="*/ 9 h 19"/>
              </a:gdLst>
              <a:ahLst/>
              <a:cxnLst>
                <a:cxn ang="0">
                  <a:pos x="T0" y="T1"/>
                </a:cxn>
                <a:cxn ang="0">
                  <a:pos x="T2" y="T3"/>
                </a:cxn>
                <a:cxn ang="0">
                  <a:pos x="T4" y="T5"/>
                </a:cxn>
                <a:cxn ang="0">
                  <a:pos x="T6" y="T7"/>
                </a:cxn>
                <a:cxn ang="0">
                  <a:pos x="T8" y="T9"/>
                </a:cxn>
              </a:cxnLst>
              <a:rect l="0" t="0" r="r" b="b"/>
              <a:pathLst>
                <a:path w="33" h="19">
                  <a:moveTo>
                    <a:pt x="31" y="9"/>
                  </a:moveTo>
                  <a:cubicBezTo>
                    <a:pt x="29" y="4"/>
                    <a:pt x="21" y="0"/>
                    <a:pt x="13" y="0"/>
                  </a:cubicBezTo>
                  <a:cubicBezTo>
                    <a:pt x="5" y="0"/>
                    <a:pt x="0" y="4"/>
                    <a:pt x="2" y="9"/>
                  </a:cubicBezTo>
                  <a:cubicBezTo>
                    <a:pt x="4" y="14"/>
                    <a:pt x="12" y="19"/>
                    <a:pt x="20" y="19"/>
                  </a:cubicBezTo>
                  <a:cubicBezTo>
                    <a:pt x="28" y="19"/>
                    <a:pt x="33" y="14"/>
                    <a:pt x="31"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98" name="is1ïḓe"/>
            <p:cNvSpPr/>
            <p:nvPr/>
          </p:nvSpPr>
          <p:spPr bwMode="auto">
            <a:xfrm>
              <a:off x="8538969" y="2271702"/>
              <a:ext cx="124979" cy="69433"/>
            </a:xfrm>
            <a:custGeom>
              <a:avLst/>
              <a:gdLst>
                <a:gd name="T0" fmla="*/ 31 w 34"/>
                <a:gd name="T1" fmla="*/ 9 h 19"/>
                <a:gd name="T2" fmla="*/ 13 w 34"/>
                <a:gd name="T3" fmla="*/ 0 h 19"/>
                <a:gd name="T4" fmla="*/ 2 w 34"/>
                <a:gd name="T5" fmla="*/ 9 h 19"/>
                <a:gd name="T6" fmla="*/ 20 w 34"/>
                <a:gd name="T7" fmla="*/ 19 h 19"/>
                <a:gd name="T8" fmla="*/ 31 w 34"/>
                <a:gd name="T9" fmla="*/ 9 h 19"/>
              </a:gdLst>
              <a:ahLst/>
              <a:cxnLst>
                <a:cxn ang="0">
                  <a:pos x="T0" y="T1"/>
                </a:cxn>
                <a:cxn ang="0">
                  <a:pos x="T2" y="T3"/>
                </a:cxn>
                <a:cxn ang="0">
                  <a:pos x="T4" y="T5"/>
                </a:cxn>
                <a:cxn ang="0">
                  <a:pos x="T6" y="T7"/>
                </a:cxn>
                <a:cxn ang="0">
                  <a:pos x="T8" y="T9"/>
                </a:cxn>
              </a:cxnLst>
              <a:rect l="0" t="0" r="r" b="b"/>
              <a:pathLst>
                <a:path w="34" h="19">
                  <a:moveTo>
                    <a:pt x="31" y="9"/>
                  </a:moveTo>
                  <a:cubicBezTo>
                    <a:pt x="29" y="4"/>
                    <a:pt x="21" y="0"/>
                    <a:pt x="13" y="0"/>
                  </a:cubicBezTo>
                  <a:cubicBezTo>
                    <a:pt x="5" y="0"/>
                    <a:pt x="0" y="4"/>
                    <a:pt x="2" y="9"/>
                  </a:cubicBezTo>
                  <a:cubicBezTo>
                    <a:pt x="4" y="14"/>
                    <a:pt x="12" y="19"/>
                    <a:pt x="20" y="19"/>
                  </a:cubicBezTo>
                  <a:cubicBezTo>
                    <a:pt x="29" y="19"/>
                    <a:pt x="34" y="14"/>
                    <a:pt x="31"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99" name="iṩ1íďè"/>
            <p:cNvSpPr/>
            <p:nvPr/>
          </p:nvSpPr>
          <p:spPr bwMode="auto">
            <a:xfrm>
              <a:off x="8670119" y="2271702"/>
              <a:ext cx="124979" cy="69433"/>
            </a:xfrm>
            <a:custGeom>
              <a:avLst/>
              <a:gdLst>
                <a:gd name="T0" fmla="*/ 32 w 34"/>
                <a:gd name="T1" fmla="*/ 9 h 19"/>
                <a:gd name="T2" fmla="*/ 13 w 34"/>
                <a:gd name="T3" fmla="*/ 0 h 19"/>
                <a:gd name="T4" fmla="*/ 2 w 34"/>
                <a:gd name="T5" fmla="*/ 9 h 19"/>
                <a:gd name="T6" fmla="*/ 21 w 34"/>
                <a:gd name="T7" fmla="*/ 19 h 19"/>
                <a:gd name="T8" fmla="*/ 32 w 34"/>
                <a:gd name="T9" fmla="*/ 9 h 19"/>
              </a:gdLst>
              <a:ahLst/>
              <a:cxnLst>
                <a:cxn ang="0">
                  <a:pos x="T0" y="T1"/>
                </a:cxn>
                <a:cxn ang="0">
                  <a:pos x="T2" y="T3"/>
                </a:cxn>
                <a:cxn ang="0">
                  <a:pos x="T4" y="T5"/>
                </a:cxn>
                <a:cxn ang="0">
                  <a:pos x="T6" y="T7"/>
                </a:cxn>
                <a:cxn ang="0">
                  <a:pos x="T8" y="T9"/>
                </a:cxn>
              </a:cxnLst>
              <a:rect l="0" t="0" r="r" b="b"/>
              <a:pathLst>
                <a:path w="34" h="19">
                  <a:moveTo>
                    <a:pt x="32" y="9"/>
                  </a:moveTo>
                  <a:cubicBezTo>
                    <a:pt x="29" y="4"/>
                    <a:pt x="21" y="0"/>
                    <a:pt x="13" y="0"/>
                  </a:cubicBezTo>
                  <a:cubicBezTo>
                    <a:pt x="5" y="0"/>
                    <a:pt x="0" y="4"/>
                    <a:pt x="2" y="9"/>
                  </a:cubicBezTo>
                  <a:cubicBezTo>
                    <a:pt x="4" y="14"/>
                    <a:pt x="13" y="19"/>
                    <a:pt x="21" y="19"/>
                  </a:cubicBezTo>
                  <a:cubicBezTo>
                    <a:pt x="29" y="19"/>
                    <a:pt x="34" y="14"/>
                    <a:pt x="32"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400" name="iṣḷîḓê"/>
            <p:cNvSpPr/>
            <p:nvPr/>
          </p:nvSpPr>
          <p:spPr bwMode="auto">
            <a:xfrm>
              <a:off x="8802812" y="2271702"/>
              <a:ext cx="123436" cy="69433"/>
            </a:xfrm>
            <a:custGeom>
              <a:avLst/>
              <a:gdLst>
                <a:gd name="T0" fmla="*/ 32 w 34"/>
                <a:gd name="T1" fmla="*/ 9 h 19"/>
                <a:gd name="T2" fmla="*/ 13 w 34"/>
                <a:gd name="T3" fmla="*/ 0 h 19"/>
                <a:gd name="T4" fmla="*/ 2 w 34"/>
                <a:gd name="T5" fmla="*/ 9 h 19"/>
                <a:gd name="T6" fmla="*/ 21 w 34"/>
                <a:gd name="T7" fmla="*/ 19 h 19"/>
                <a:gd name="T8" fmla="*/ 32 w 34"/>
                <a:gd name="T9" fmla="*/ 9 h 19"/>
              </a:gdLst>
              <a:ahLst/>
              <a:cxnLst>
                <a:cxn ang="0">
                  <a:pos x="T0" y="T1"/>
                </a:cxn>
                <a:cxn ang="0">
                  <a:pos x="T2" y="T3"/>
                </a:cxn>
                <a:cxn ang="0">
                  <a:pos x="T4" y="T5"/>
                </a:cxn>
                <a:cxn ang="0">
                  <a:pos x="T6" y="T7"/>
                </a:cxn>
                <a:cxn ang="0">
                  <a:pos x="T8" y="T9"/>
                </a:cxn>
              </a:cxnLst>
              <a:rect l="0" t="0" r="r" b="b"/>
              <a:pathLst>
                <a:path w="34" h="19">
                  <a:moveTo>
                    <a:pt x="32" y="9"/>
                  </a:moveTo>
                  <a:cubicBezTo>
                    <a:pt x="30" y="4"/>
                    <a:pt x="21" y="0"/>
                    <a:pt x="13" y="0"/>
                  </a:cubicBezTo>
                  <a:cubicBezTo>
                    <a:pt x="5" y="0"/>
                    <a:pt x="0" y="4"/>
                    <a:pt x="2" y="9"/>
                  </a:cubicBezTo>
                  <a:cubicBezTo>
                    <a:pt x="5" y="14"/>
                    <a:pt x="13" y="19"/>
                    <a:pt x="21" y="19"/>
                  </a:cubicBezTo>
                  <a:cubicBezTo>
                    <a:pt x="30" y="19"/>
                    <a:pt x="34" y="14"/>
                    <a:pt x="32"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401" name="ïṡ1íḍé"/>
            <p:cNvSpPr/>
            <p:nvPr/>
          </p:nvSpPr>
          <p:spPr bwMode="auto">
            <a:xfrm>
              <a:off x="8933963" y="2271702"/>
              <a:ext cx="126522" cy="69433"/>
            </a:xfrm>
            <a:custGeom>
              <a:avLst/>
              <a:gdLst>
                <a:gd name="T0" fmla="*/ 32 w 35"/>
                <a:gd name="T1" fmla="*/ 9 h 19"/>
                <a:gd name="T2" fmla="*/ 13 w 35"/>
                <a:gd name="T3" fmla="*/ 0 h 19"/>
                <a:gd name="T4" fmla="*/ 3 w 35"/>
                <a:gd name="T5" fmla="*/ 9 h 19"/>
                <a:gd name="T6" fmla="*/ 22 w 35"/>
                <a:gd name="T7" fmla="*/ 19 h 19"/>
                <a:gd name="T8" fmla="*/ 32 w 35"/>
                <a:gd name="T9" fmla="*/ 9 h 19"/>
              </a:gdLst>
              <a:ahLst/>
              <a:cxnLst>
                <a:cxn ang="0">
                  <a:pos x="T0" y="T1"/>
                </a:cxn>
                <a:cxn ang="0">
                  <a:pos x="T2" y="T3"/>
                </a:cxn>
                <a:cxn ang="0">
                  <a:pos x="T4" y="T5"/>
                </a:cxn>
                <a:cxn ang="0">
                  <a:pos x="T6" y="T7"/>
                </a:cxn>
                <a:cxn ang="0">
                  <a:pos x="T8" y="T9"/>
                </a:cxn>
              </a:cxnLst>
              <a:rect l="0" t="0" r="r" b="b"/>
              <a:pathLst>
                <a:path w="35" h="19">
                  <a:moveTo>
                    <a:pt x="32" y="9"/>
                  </a:moveTo>
                  <a:cubicBezTo>
                    <a:pt x="30" y="4"/>
                    <a:pt x="21" y="0"/>
                    <a:pt x="13" y="0"/>
                  </a:cubicBezTo>
                  <a:cubicBezTo>
                    <a:pt x="5" y="0"/>
                    <a:pt x="0" y="4"/>
                    <a:pt x="3" y="9"/>
                  </a:cubicBezTo>
                  <a:cubicBezTo>
                    <a:pt x="5" y="14"/>
                    <a:pt x="14" y="19"/>
                    <a:pt x="22" y="19"/>
                  </a:cubicBezTo>
                  <a:cubicBezTo>
                    <a:pt x="30" y="19"/>
                    <a:pt x="35" y="14"/>
                    <a:pt x="32"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402" name="íšlíďe"/>
            <p:cNvSpPr/>
            <p:nvPr/>
          </p:nvSpPr>
          <p:spPr bwMode="auto">
            <a:xfrm>
              <a:off x="9065113" y="2271702"/>
              <a:ext cx="128065" cy="69433"/>
            </a:xfrm>
            <a:custGeom>
              <a:avLst/>
              <a:gdLst>
                <a:gd name="T0" fmla="*/ 33 w 35"/>
                <a:gd name="T1" fmla="*/ 9 h 19"/>
                <a:gd name="T2" fmla="*/ 13 w 35"/>
                <a:gd name="T3" fmla="*/ 0 h 19"/>
                <a:gd name="T4" fmla="*/ 3 w 35"/>
                <a:gd name="T5" fmla="*/ 9 h 19"/>
                <a:gd name="T6" fmla="*/ 22 w 35"/>
                <a:gd name="T7" fmla="*/ 19 h 19"/>
                <a:gd name="T8" fmla="*/ 33 w 35"/>
                <a:gd name="T9" fmla="*/ 9 h 19"/>
              </a:gdLst>
              <a:ahLst/>
              <a:cxnLst>
                <a:cxn ang="0">
                  <a:pos x="T0" y="T1"/>
                </a:cxn>
                <a:cxn ang="0">
                  <a:pos x="T2" y="T3"/>
                </a:cxn>
                <a:cxn ang="0">
                  <a:pos x="T4" y="T5"/>
                </a:cxn>
                <a:cxn ang="0">
                  <a:pos x="T6" y="T7"/>
                </a:cxn>
                <a:cxn ang="0">
                  <a:pos x="T8" y="T9"/>
                </a:cxn>
              </a:cxnLst>
              <a:rect l="0" t="0" r="r" b="b"/>
              <a:pathLst>
                <a:path w="35" h="19">
                  <a:moveTo>
                    <a:pt x="33" y="9"/>
                  </a:moveTo>
                  <a:cubicBezTo>
                    <a:pt x="30" y="4"/>
                    <a:pt x="21" y="0"/>
                    <a:pt x="13" y="0"/>
                  </a:cubicBezTo>
                  <a:cubicBezTo>
                    <a:pt x="5" y="0"/>
                    <a:pt x="0" y="4"/>
                    <a:pt x="3" y="9"/>
                  </a:cubicBezTo>
                  <a:cubicBezTo>
                    <a:pt x="5" y="14"/>
                    <a:pt x="14" y="19"/>
                    <a:pt x="22" y="19"/>
                  </a:cubicBezTo>
                  <a:cubicBezTo>
                    <a:pt x="31" y="19"/>
                    <a:pt x="35" y="14"/>
                    <a:pt x="33"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403" name="îṡ1íďè"/>
            <p:cNvSpPr/>
            <p:nvPr/>
          </p:nvSpPr>
          <p:spPr bwMode="auto">
            <a:xfrm>
              <a:off x="9199350" y="2271702"/>
              <a:ext cx="124979" cy="69433"/>
            </a:xfrm>
            <a:custGeom>
              <a:avLst/>
              <a:gdLst>
                <a:gd name="T0" fmla="*/ 32 w 34"/>
                <a:gd name="T1" fmla="*/ 9 h 19"/>
                <a:gd name="T2" fmla="*/ 12 w 34"/>
                <a:gd name="T3" fmla="*/ 0 h 19"/>
                <a:gd name="T4" fmla="*/ 2 w 34"/>
                <a:gd name="T5" fmla="*/ 9 h 19"/>
                <a:gd name="T6" fmla="*/ 22 w 34"/>
                <a:gd name="T7" fmla="*/ 19 h 19"/>
                <a:gd name="T8" fmla="*/ 32 w 34"/>
                <a:gd name="T9" fmla="*/ 9 h 19"/>
              </a:gdLst>
              <a:ahLst/>
              <a:cxnLst>
                <a:cxn ang="0">
                  <a:pos x="T0" y="T1"/>
                </a:cxn>
                <a:cxn ang="0">
                  <a:pos x="T2" y="T3"/>
                </a:cxn>
                <a:cxn ang="0">
                  <a:pos x="T4" y="T5"/>
                </a:cxn>
                <a:cxn ang="0">
                  <a:pos x="T6" y="T7"/>
                </a:cxn>
                <a:cxn ang="0">
                  <a:pos x="T8" y="T9"/>
                </a:cxn>
              </a:cxnLst>
              <a:rect l="0" t="0" r="r" b="b"/>
              <a:pathLst>
                <a:path w="34" h="19">
                  <a:moveTo>
                    <a:pt x="32" y="9"/>
                  </a:moveTo>
                  <a:cubicBezTo>
                    <a:pt x="29" y="4"/>
                    <a:pt x="20" y="0"/>
                    <a:pt x="12" y="0"/>
                  </a:cubicBezTo>
                  <a:cubicBezTo>
                    <a:pt x="4" y="0"/>
                    <a:pt x="0" y="4"/>
                    <a:pt x="2" y="9"/>
                  </a:cubicBezTo>
                  <a:cubicBezTo>
                    <a:pt x="5" y="14"/>
                    <a:pt x="14" y="19"/>
                    <a:pt x="22" y="19"/>
                  </a:cubicBezTo>
                  <a:cubicBezTo>
                    <a:pt x="30" y="19"/>
                    <a:pt x="34" y="14"/>
                    <a:pt x="32"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404" name="íṥḻíḑé"/>
            <p:cNvSpPr/>
            <p:nvPr/>
          </p:nvSpPr>
          <p:spPr bwMode="auto">
            <a:xfrm>
              <a:off x="9330500" y="2271702"/>
              <a:ext cx="128065" cy="69433"/>
            </a:xfrm>
            <a:custGeom>
              <a:avLst/>
              <a:gdLst>
                <a:gd name="T0" fmla="*/ 32 w 35"/>
                <a:gd name="T1" fmla="*/ 9 h 19"/>
                <a:gd name="T2" fmla="*/ 12 w 35"/>
                <a:gd name="T3" fmla="*/ 0 h 19"/>
                <a:gd name="T4" fmla="*/ 2 w 35"/>
                <a:gd name="T5" fmla="*/ 9 h 19"/>
                <a:gd name="T6" fmla="*/ 22 w 35"/>
                <a:gd name="T7" fmla="*/ 19 h 19"/>
                <a:gd name="T8" fmla="*/ 32 w 35"/>
                <a:gd name="T9" fmla="*/ 9 h 19"/>
              </a:gdLst>
              <a:ahLst/>
              <a:cxnLst>
                <a:cxn ang="0">
                  <a:pos x="T0" y="T1"/>
                </a:cxn>
                <a:cxn ang="0">
                  <a:pos x="T2" y="T3"/>
                </a:cxn>
                <a:cxn ang="0">
                  <a:pos x="T4" y="T5"/>
                </a:cxn>
                <a:cxn ang="0">
                  <a:pos x="T6" y="T7"/>
                </a:cxn>
                <a:cxn ang="0">
                  <a:pos x="T8" y="T9"/>
                </a:cxn>
              </a:cxnLst>
              <a:rect l="0" t="0" r="r" b="b"/>
              <a:pathLst>
                <a:path w="35" h="19">
                  <a:moveTo>
                    <a:pt x="32" y="9"/>
                  </a:moveTo>
                  <a:cubicBezTo>
                    <a:pt x="29" y="4"/>
                    <a:pt x="20" y="0"/>
                    <a:pt x="12" y="0"/>
                  </a:cubicBezTo>
                  <a:cubicBezTo>
                    <a:pt x="4" y="0"/>
                    <a:pt x="0" y="4"/>
                    <a:pt x="2" y="9"/>
                  </a:cubicBezTo>
                  <a:cubicBezTo>
                    <a:pt x="5" y="14"/>
                    <a:pt x="14" y="19"/>
                    <a:pt x="22" y="19"/>
                  </a:cubicBezTo>
                  <a:cubicBezTo>
                    <a:pt x="30" y="19"/>
                    <a:pt x="35" y="14"/>
                    <a:pt x="32"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405" name="íşlídé"/>
            <p:cNvSpPr/>
            <p:nvPr/>
          </p:nvSpPr>
          <p:spPr bwMode="auto">
            <a:xfrm>
              <a:off x="9375246" y="2356565"/>
              <a:ext cx="128065" cy="69433"/>
            </a:xfrm>
            <a:custGeom>
              <a:avLst/>
              <a:gdLst>
                <a:gd name="T0" fmla="*/ 32 w 35"/>
                <a:gd name="T1" fmla="*/ 9 h 19"/>
                <a:gd name="T2" fmla="*/ 12 w 35"/>
                <a:gd name="T3" fmla="*/ 0 h 19"/>
                <a:gd name="T4" fmla="*/ 3 w 35"/>
                <a:gd name="T5" fmla="*/ 9 h 19"/>
                <a:gd name="T6" fmla="*/ 23 w 35"/>
                <a:gd name="T7" fmla="*/ 19 h 19"/>
                <a:gd name="T8" fmla="*/ 32 w 35"/>
                <a:gd name="T9" fmla="*/ 9 h 19"/>
              </a:gdLst>
              <a:ahLst/>
              <a:cxnLst>
                <a:cxn ang="0">
                  <a:pos x="T0" y="T1"/>
                </a:cxn>
                <a:cxn ang="0">
                  <a:pos x="T2" y="T3"/>
                </a:cxn>
                <a:cxn ang="0">
                  <a:pos x="T4" y="T5"/>
                </a:cxn>
                <a:cxn ang="0">
                  <a:pos x="T6" y="T7"/>
                </a:cxn>
                <a:cxn ang="0">
                  <a:pos x="T8" y="T9"/>
                </a:cxn>
              </a:cxnLst>
              <a:rect l="0" t="0" r="r" b="b"/>
              <a:pathLst>
                <a:path w="35" h="19">
                  <a:moveTo>
                    <a:pt x="32" y="9"/>
                  </a:moveTo>
                  <a:cubicBezTo>
                    <a:pt x="30" y="4"/>
                    <a:pt x="21" y="0"/>
                    <a:pt x="12" y="0"/>
                  </a:cubicBezTo>
                  <a:cubicBezTo>
                    <a:pt x="4" y="0"/>
                    <a:pt x="0" y="4"/>
                    <a:pt x="3" y="9"/>
                  </a:cubicBezTo>
                  <a:cubicBezTo>
                    <a:pt x="5" y="15"/>
                    <a:pt x="14" y="19"/>
                    <a:pt x="23" y="19"/>
                  </a:cubicBezTo>
                  <a:cubicBezTo>
                    <a:pt x="31" y="19"/>
                    <a:pt x="35" y="15"/>
                    <a:pt x="32"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406" name="ïṣ1îďe"/>
            <p:cNvSpPr/>
            <p:nvPr/>
          </p:nvSpPr>
          <p:spPr bwMode="auto">
            <a:xfrm>
              <a:off x="6969792" y="2356565"/>
              <a:ext cx="114178" cy="69433"/>
            </a:xfrm>
            <a:custGeom>
              <a:avLst/>
              <a:gdLst>
                <a:gd name="T0" fmla="*/ 30 w 31"/>
                <a:gd name="T1" fmla="*/ 9 h 19"/>
                <a:gd name="T2" fmla="*/ 14 w 31"/>
                <a:gd name="T3" fmla="*/ 0 h 19"/>
                <a:gd name="T4" fmla="*/ 0 w 31"/>
                <a:gd name="T5" fmla="*/ 9 h 19"/>
                <a:gd name="T6" fmla="*/ 17 w 31"/>
                <a:gd name="T7" fmla="*/ 19 h 19"/>
                <a:gd name="T8" fmla="*/ 30 w 31"/>
                <a:gd name="T9" fmla="*/ 9 h 19"/>
              </a:gdLst>
              <a:ahLst/>
              <a:cxnLst>
                <a:cxn ang="0">
                  <a:pos x="T0" y="T1"/>
                </a:cxn>
                <a:cxn ang="0">
                  <a:pos x="T2" y="T3"/>
                </a:cxn>
                <a:cxn ang="0">
                  <a:pos x="T4" y="T5"/>
                </a:cxn>
                <a:cxn ang="0">
                  <a:pos x="T6" y="T7"/>
                </a:cxn>
                <a:cxn ang="0">
                  <a:pos x="T8" y="T9"/>
                </a:cxn>
              </a:cxnLst>
              <a:rect l="0" t="0" r="r" b="b"/>
              <a:pathLst>
                <a:path w="31" h="19">
                  <a:moveTo>
                    <a:pt x="30" y="9"/>
                  </a:moveTo>
                  <a:cubicBezTo>
                    <a:pt x="29" y="4"/>
                    <a:pt x="22" y="0"/>
                    <a:pt x="14" y="0"/>
                  </a:cubicBezTo>
                  <a:cubicBezTo>
                    <a:pt x="6" y="0"/>
                    <a:pt x="0" y="4"/>
                    <a:pt x="0" y="9"/>
                  </a:cubicBezTo>
                  <a:cubicBezTo>
                    <a:pt x="1" y="15"/>
                    <a:pt x="9" y="19"/>
                    <a:pt x="17" y="19"/>
                  </a:cubicBezTo>
                  <a:cubicBezTo>
                    <a:pt x="25" y="19"/>
                    <a:pt x="31" y="15"/>
                    <a:pt x="30"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407" name="îṣļîḑê"/>
            <p:cNvSpPr/>
            <p:nvPr/>
          </p:nvSpPr>
          <p:spPr bwMode="auto">
            <a:xfrm>
              <a:off x="7102485" y="2356565"/>
              <a:ext cx="115721" cy="69433"/>
            </a:xfrm>
            <a:custGeom>
              <a:avLst/>
              <a:gdLst>
                <a:gd name="T0" fmla="*/ 31 w 32"/>
                <a:gd name="T1" fmla="*/ 9 h 19"/>
                <a:gd name="T2" fmla="*/ 14 w 32"/>
                <a:gd name="T3" fmla="*/ 0 h 19"/>
                <a:gd name="T4" fmla="*/ 1 w 32"/>
                <a:gd name="T5" fmla="*/ 9 h 19"/>
                <a:gd name="T6" fmla="*/ 18 w 32"/>
                <a:gd name="T7" fmla="*/ 19 h 19"/>
                <a:gd name="T8" fmla="*/ 31 w 32"/>
                <a:gd name="T9" fmla="*/ 9 h 19"/>
              </a:gdLst>
              <a:ahLst/>
              <a:cxnLst>
                <a:cxn ang="0">
                  <a:pos x="T0" y="T1"/>
                </a:cxn>
                <a:cxn ang="0">
                  <a:pos x="T2" y="T3"/>
                </a:cxn>
                <a:cxn ang="0">
                  <a:pos x="T4" y="T5"/>
                </a:cxn>
                <a:cxn ang="0">
                  <a:pos x="T6" y="T7"/>
                </a:cxn>
                <a:cxn ang="0">
                  <a:pos x="T8" y="T9"/>
                </a:cxn>
              </a:cxnLst>
              <a:rect l="0" t="0" r="r" b="b"/>
              <a:pathLst>
                <a:path w="32" h="19">
                  <a:moveTo>
                    <a:pt x="31" y="9"/>
                  </a:moveTo>
                  <a:cubicBezTo>
                    <a:pt x="30" y="4"/>
                    <a:pt x="23" y="0"/>
                    <a:pt x="14" y="0"/>
                  </a:cubicBezTo>
                  <a:cubicBezTo>
                    <a:pt x="6" y="0"/>
                    <a:pt x="0" y="4"/>
                    <a:pt x="1" y="9"/>
                  </a:cubicBezTo>
                  <a:cubicBezTo>
                    <a:pt x="2" y="15"/>
                    <a:pt x="10" y="19"/>
                    <a:pt x="18" y="19"/>
                  </a:cubicBezTo>
                  <a:cubicBezTo>
                    <a:pt x="26" y="19"/>
                    <a:pt x="32" y="15"/>
                    <a:pt x="31"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408" name="ïšļïďé"/>
            <p:cNvSpPr/>
            <p:nvPr/>
          </p:nvSpPr>
          <p:spPr bwMode="auto">
            <a:xfrm>
              <a:off x="7236722" y="2356565"/>
              <a:ext cx="117264" cy="69433"/>
            </a:xfrm>
            <a:custGeom>
              <a:avLst/>
              <a:gdLst>
                <a:gd name="T0" fmla="*/ 31 w 32"/>
                <a:gd name="T1" fmla="*/ 9 h 19"/>
                <a:gd name="T2" fmla="*/ 14 w 32"/>
                <a:gd name="T3" fmla="*/ 0 h 19"/>
                <a:gd name="T4" fmla="*/ 1 w 32"/>
                <a:gd name="T5" fmla="*/ 9 h 19"/>
                <a:gd name="T6" fmla="*/ 18 w 32"/>
                <a:gd name="T7" fmla="*/ 19 h 19"/>
                <a:gd name="T8" fmla="*/ 31 w 32"/>
                <a:gd name="T9" fmla="*/ 9 h 19"/>
              </a:gdLst>
              <a:ahLst/>
              <a:cxnLst>
                <a:cxn ang="0">
                  <a:pos x="T0" y="T1"/>
                </a:cxn>
                <a:cxn ang="0">
                  <a:pos x="T2" y="T3"/>
                </a:cxn>
                <a:cxn ang="0">
                  <a:pos x="T4" y="T5"/>
                </a:cxn>
                <a:cxn ang="0">
                  <a:pos x="T6" y="T7"/>
                </a:cxn>
                <a:cxn ang="0">
                  <a:pos x="T8" y="T9"/>
                </a:cxn>
              </a:cxnLst>
              <a:rect l="0" t="0" r="r" b="b"/>
              <a:pathLst>
                <a:path w="32" h="19">
                  <a:moveTo>
                    <a:pt x="31" y="9"/>
                  </a:moveTo>
                  <a:cubicBezTo>
                    <a:pt x="30" y="4"/>
                    <a:pt x="22" y="0"/>
                    <a:pt x="14" y="0"/>
                  </a:cubicBezTo>
                  <a:cubicBezTo>
                    <a:pt x="6" y="0"/>
                    <a:pt x="0" y="4"/>
                    <a:pt x="1" y="9"/>
                  </a:cubicBezTo>
                  <a:cubicBezTo>
                    <a:pt x="2" y="15"/>
                    <a:pt x="10" y="19"/>
                    <a:pt x="18" y="19"/>
                  </a:cubicBezTo>
                  <a:cubicBezTo>
                    <a:pt x="26" y="19"/>
                    <a:pt x="32" y="15"/>
                    <a:pt x="31"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409" name="íṧḷíde"/>
            <p:cNvSpPr/>
            <p:nvPr/>
          </p:nvSpPr>
          <p:spPr bwMode="auto">
            <a:xfrm>
              <a:off x="7367872" y="2356565"/>
              <a:ext cx="120350" cy="69433"/>
            </a:xfrm>
            <a:custGeom>
              <a:avLst/>
              <a:gdLst>
                <a:gd name="T0" fmla="*/ 32 w 33"/>
                <a:gd name="T1" fmla="*/ 9 h 19"/>
                <a:gd name="T2" fmla="*/ 14 w 33"/>
                <a:gd name="T3" fmla="*/ 0 h 19"/>
                <a:gd name="T4" fmla="*/ 2 w 33"/>
                <a:gd name="T5" fmla="*/ 9 h 19"/>
                <a:gd name="T6" fmla="*/ 19 w 33"/>
                <a:gd name="T7" fmla="*/ 19 h 19"/>
                <a:gd name="T8" fmla="*/ 32 w 33"/>
                <a:gd name="T9" fmla="*/ 9 h 19"/>
              </a:gdLst>
              <a:ahLst/>
              <a:cxnLst>
                <a:cxn ang="0">
                  <a:pos x="T0" y="T1"/>
                </a:cxn>
                <a:cxn ang="0">
                  <a:pos x="T2" y="T3"/>
                </a:cxn>
                <a:cxn ang="0">
                  <a:pos x="T4" y="T5"/>
                </a:cxn>
                <a:cxn ang="0">
                  <a:pos x="T6" y="T7"/>
                </a:cxn>
                <a:cxn ang="0">
                  <a:pos x="T8" y="T9"/>
                </a:cxn>
              </a:cxnLst>
              <a:rect l="0" t="0" r="r" b="b"/>
              <a:pathLst>
                <a:path w="33" h="19">
                  <a:moveTo>
                    <a:pt x="32" y="9"/>
                  </a:moveTo>
                  <a:cubicBezTo>
                    <a:pt x="30" y="4"/>
                    <a:pt x="23" y="0"/>
                    <a:pt x="14" y="0"/>
                  </a:cubicBezTo>
                  <a:cubicBezTo>
                    <a:pt x="6" y="0"/>
                    <a:pt x="0" y="4"/>
                    <a:pt x="2" y="9"/>
                  </a:cubicBezTo>
                  <a:cubicBezTo>
                    <a:pt x="3" y="15"/>
                    <a:pt x="11" y="19"/>
                    <a:pt x="19" y="19"/>
                  </a:cubicBezTo>
                  <a:cubicBezTo>
                    <a:pt x="27" y="19"/>
                    <a:pt x="33" y="15"/>
                    <a:pt x="32"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410" name="iṣḷîdè"/>
            <p:cNvSpPr/>
            <p:nvPr/>
          </p:nvSpPr>
          <p:spPr bwMode="auto">
            <a:xfrm>
              <a:off x="7503651" y="2356565"/>
              <a:ext cx="120350" cy="69433"/>
            </a:xfrm>
            <a:custGeom>
              <a:avLst/>
              <a:gdLst>
                <a:gd name="T0" fmla="*/ 31 w 33"/>
                <a:gd name="T1" fmla="*/ 9 h 19"/>
                <a:gd name="T2" fmla="*/ 14 w 33"/>
                <a:gd name="T3" fmla="*/ 0 h 19"/>
                <a:gd name="T4" fmla="*/ 1 w 33"/>
                <a:gd name="T5" fmla="*/ 9 h 19"/>
                <a:gd name="T6" fmla="*/ 19 w 33"/>
                <a:gd name="T7" fmla="*/ 19 h 19"/>
                <a:gd name="T8" fmla="*/ 31 w 33"/>
                <a:gd name="T9" fmla="*/ 9 h 19"/>
              </a:gdLst>
              <a:ahLst/>
              <a:cxnLst>
                <a:cxn ang="0">
                  <a:pos x="T0" y="T1"/>
                </a:cxn>
                <a:cxn ang="0">
                  <a:pos x="T2" y="T3"/>
                </a:cxn>
                <a:cxn ang="0">
                  <a:pos x="T4" y="T5"/>
                </a:cxn>
                <a:cxn ang="0">
                  <a:pos x="T6" y="T7"/>
                </a:cxn>
                <a:cxn ang="0">
                  <a:pos x="T8" y="T9"/>
                </a:cxn>
              </a:cxnLst>
              <a:rect l="0" t="0" r="r" b="b"/>
              <a:pathLst>
                <a:path w="33" h="19">
                  <a:moveTo>
                    <a:pt x="31" y="9"/>
                  </a:moveTo>
                  <a:cubicBezTo>
                    <a:pt x="30" y="4"/>
                    <a:pt x="22" y="0"/>
                    <a:pt x="14" y="0"/>
                  </a:cubicBezTo>
                  <a:cubicBezTo>
                    <a:pt x="6" y="0"/>
                    <a:pt x="0" y="4"/>
                    <a:pt x="1" y="9"/>
                  </a:cubicBezTo>
                  <a:cubicBezTo>
                    <a:pt x="3" y="15"/>
                    <a:pt x="10" y="19"/>
                    <a:pt x="19" y="19"/>
                  </a:cubicBezTo>
                  <a:cubicBezTo>
                    <a:pt x="27" y="19"/>
                    <a:pt x="33" y="15"/>
                    <a:pt x="31"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411" name="íşḷîḑè"/>
            <p:cNvSpPr/>
            <p:nvPr/>
          </p:nvSpPr>
          <p:spPr bwMode="auto">
            <a:xfrm>
              <a:off x="7637888" y="2356565"/>
              <a:ext cx="120350" cy="69433"/>
            </a:xfrm>
            <a:custGeom>
              <a:avLst/>
              <a:gdLst>
                <a:gd name="T0" fmla="*/ 31 w 33"/>
                <a:gd name="T1" fmla="*/ 9 h 19"/>
                <a:gd name="T2" fmla="*/ 13 w 33"/>
                <a:gd name="T3" fmla="*/ 0 h 19"/>
                <a:gd name="T4" fmla="*/ 1 w 33"/>
                <a:gd name="T5" fmla="*/ 9 h 19"/>
                <a:gd name="T6" fmla="*/ 19 w 33"/>
                <a:gd name="T7" fmla="*/ 19 h 19"/>
                <a:gd name="T8" fmla="*/ 31 w 33"/>
                <a:gd name="T9" fmla="*/ 9 h 19"/>
              </a:gdLst>
              <a:ahLst/>
              <a:cxnLst>
                <a:cxn ang="0">
                  <a:pos x="T0" y="T1"/>
                </a:cxn>
                <a:cxn ang="0">
                  <a:pos x="T2" y="T3"/>
                </a:cxn>
                <a:cxn ang="0">
                  <a:pos x="T4" y="T5"/>
                </a:cxn>
                <a:cxn ang="0">
                  <a:pos x="T6" y="T7"/>
                </a:cxn>
                <a:cxn ang="0">
                  <a:pos x="T8" y="T9"/>
                </a:cxn>
              </a:cxnLst>
              <a:rect l="0" t="0" r="r" b="b"/>
              <a:pathLst>
                <a:path w="33" h="19">
                  <a:moveTo>
                    <a:pt x="31" y="9"/>
                  </a:moveTo>
                  <a:cubicBezTo>
                    <a:pt x="30" y="4"/>
                    <a:pt x="22" y="0"/>
                    <a:pt x="13" y="0"/>
                  </a:cubicBezTo>
                  <a:cubicBezTo>
                    <a:pt x="5" y="0"/>
                    <a:pt x="0" y="4"/>
                    <a:pt x="1" y="9"/>
                  </a:cubicBezTo>
                  <a:cubicBezTo>
                    <a:pt x="2" y="15"/>
                    <a:pt x="10" y="19"/>
                    <a:pt x="19" y="19"/>
                  </a:cubicBezTo>
                  <a:cubicBezTo>
                    <a:pt x="27" y="19"/>
                    <a:pt x="33" y="15"/>
                    <a:pt x="31"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412" name="ïşľïḓè"/>
            <p:cNvSpPr/>
            <p:nvPr/>
          </p:nvSpPr>
          <p:spPr bwMode="auto">
            <a:xfrm>
              <a:off x="7769038" y="2356565"/>
              <a:ext cx="120350" cy="69433"/>
            </a:xfrm>
            <a:custGeom>
              <a:avLst/>
              <a:gdLst>
                <a:gd name="T0" fmla="*/ 32 w 33"/>
                <a:gd name="T1" fmla="*/ 9 h 19"/>
                <a:gd name="T2" fmla="*/ 14 w 33"/>
                <a:gd name="T3" fmla="*/ 0 h 19"/>
                <a:gd name="T4" fmla="*/ 2 w 33"/>
                <a:gd name="T5" fmla="*/ 9 h 19"/>
                <a:gd name="T6" fmla="*/ 20 w 33"/>
                <a:gd name="T7" fmla="*/ 19 h 19"/>
                <a:gd name="T8" fmla="*/ 32 w 33"/>
                <a:gd name="T9" fmla="*/ 9 h 19"/>
              </a:gdLst>
              <a:ahLst/>
              <a:cxnLst>
                <a:cxn ang="0">
                  <a:pos x="T0" y="T1"/>
                </a:cxn>
                <a:cxn ang="0">
                  <a:pos x="T2" y="T3"/>
                </a:cxn>
                <a:cxn ang="0">
                  <a:pos x="T4" y="T5"/>
                </a:cxn>
                <a:cxn ang="0">
                  <a:pos x="T6" y="T7"/>
                </a:cxn>
                <a:cxn ang="0">
                  <a:pos x="T8" y="T9"/>
                </a:cxn>
              </a:cxnLst>
              <a:rect l="0" t="0" r="r" b="b"/>
              <a:pathLst>
                <a:path w="33" h="19">
                  <a:moveTo>
                    <a:pt x="32" y="9"/>
                  </a:moveTo>
                  <a:cubicBezTo>
                    <a:pt x="30" y="4"/>
                    <a:pt x="22" y="0"/>
                    <a:pt x="14" y="0"/>
                  </a:cubicBezTo>
                  <a:cubicBezTo>
                    <a:pt x="6" y="0"/>
                    <a:pt x="0" y="4"/>
                    <a:pt x="2" y="9"/>
                  </a:cubicBezTo>
                  <a:cubicBezTo>
                    <a:pt x="3" y="15"/>
                    <a:pt x="11" y="19"/>
                    <a:pt x="20" y="19"/>
                  </a:cubicBezTo>
                  <a:cubicBezTo>
                    <a:pt x="28" y="19"/>
                    <a:pt x="33" y="15"/>
                    <a:pt x="32"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413" name="îş1iḋê"/>
            <p:cNvSpPr/>
            <p:nvPr/>
          </p:nvSpPr>
          <p:spPr bwMode="auto">
            <a:xfrm>
              <a:off x="7904817" y="2356565"/>
              <a:ext cx="120350" cy="69433"/>
            </a:xfrm>
            <a:custGeom>
              <a:avLst/>
              <a:gdLst>
                <a:gd name="T0" fmla="*/ 32 w 33"/>
                <a:gd name="T1" fmla="*/ 9 h 19"/>
                <a:gd name="T2" fmla="*/ 14 w 33"/>
                <a:gd name="T3" fmla="*/ 0 h 19"/>
                <a:gd name="T4" fmla="*/ 2 w 33"/>
                <a:gd name="T5" fmla="*/ 9 h 19"/>
                <a:gd name="T6" fmla="*/ 20 w 33"/>
                <a:gd name="T7" fmla="*/ 19 h 19"/>
                <a:gd name="T8" fmla="*/ 32 w 33"/>
                <a:gd name="T9" fmla="*/ 9 h 19"/>
              </a:gdLst>
              <a:ahLst/>
              <a:cxnLst>
                <a:cxn ang="0">
                  <a:pos x="T0" y="T1"/>
                </a:cxn>
                <a:cxn ang="0">
                  <a:pos x="T2" y="T3"/>
                </a:cxn>
                <a:cxn ang="0">
                  <a:pos x="T4" y="T5"/>
                </a:cxn>
                <a:cxn ang="0">
                  <a:pos x="T6" y="T7"/>
                </a:cxn>
                <a:cxn ang="0">
                  <a:pos x="T8" y="T9"/>
                </a:cxn>
              </a:cxnLst>
              <a:rect l="0" t="0" r="r" b="b"/>
              <a:pathLst>
                <a:path w="33" h="19">
                  <a:moveTo>
                    <a:pt x="32" y="9"/>
                  </a:moveTo>
                  <a:cubicBezTo>
                    <a:pt x="30" y="4"/>
                    <a:pt x="22" y="0"/>
                    <a:pt x="14" y="0"/>
                  </a:cubicBezTo>
                  <a:cubicBezTo>
                    <a:pt x="5" y="0"/>
                    <a:pt x="0" y="4"/>
                    <a:pt x="2" y="9"/>
                  </a:cubicBezTo>
                  <a:cubicBezTo>
                    <a:pt x="3" y="15"/>
                    <a:pt x="11" y="19"/>
                    <a:pt x="20" y="19"/>
                  </a:cubicBezTo>
                  <a:cubicBezTo>
                    <a:pt x="28" y="19"/>
                    <a:pt x="33" y="15"/>
                    <a:pt x="32"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414" name="iṩ1îdè"/>
            <p:cNvSpPr/>
            <p:nvPr/>
          </p:nvSpPr>
          <p:spPr bwMode="auto">
            <a:xfrm>
              <a:off x="8039054" y="2356565"/>
              <a:ext cx="120350" cy="69433"/>
            </a:xfrm>
            <a:custGeom>
              <a:avLst/>
              <a:gdLst>
                <a:gd name="T0" fmla="*/ 31 w 33"/>
                <a:gd name="T1" fmla="*/ 9 h 19"/>
                <a:gd name="T2" fmla="*/ 13 w 33"/>
                <a:gd name="T3" fmla="*/ 0 h 19"/>
                <a:gd name="T4" fmla="*/ 1 w 33"/>
                <a:gd name="T5" fmla="*/ 9 h 19"/>
                <a:gd name="T6" fmla="*/ 19 w 33"/>
                <a:gd name="T7" fmla="*/ 19 h 19"/>
                <a:gd name="T8" fmla="*/ 31 w 33"/>
                <a:gd name="T9" fmla="*/ 9 h 19"/>
              </a:gdLst>
              <a:ahLst/>
              <a:cxnLst>
                <a:cxn ang="0">
                  <a:pos x="T0" y="T1"/>
                </a:cxn>
                <a:cxn ang="0">
                  <a:pos x="T2" y="T3"/>
                </a:cxn>
                <a:cxn ang="0">
                  <a:pos x="T4" y="T5"/>
                </a:cxn>
                <a:cxn ang="0">
                  <a:pos x="T6" y="T7"/>
                </a:cxn>
                <a:cxn ang="0">
                  <a:pos x="T8" y="T9"/>
                </a:cxn>
              </a:cxnLst>
              <a:rect l="0" t="0" r="r" b="b"/>
              <a:pathLst>
                <a:path w="33" h="19">
                  <a:moveTo>
                    <a:pt x="31" y="9"/>
                  </a:moveTo>
                  <a:cubicBezTo>
                    <a:pt x="29" y="4"/>
                    <a:pt x="21" y="0"/>
                    <a:pt x="13" y="0"/>
                  </a:cubicBezTo>
                  <a:cubicBezTo>
                    <a:pt x="5" y="0"/>
                    <a:pt x="0" y="4"/>
                    <a:pt x="1" y="9"/>
                  </a:cubicBezTo>
                  <a:cubicBezTo>
                    <a:pt x="3" y="15"/>
                    <a:pt x="11" y="19"/>
                    <a:pt x="19" y="19"/>
                  </a:cubicBezTo>
                  <a:cubicBezTo>
                    <a:pt x="28" y="19"/>
                    <a:pt x="33" y="15"/>
                    <a:pt x="31"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415" name="ïṥľïḑè"/>
            <p:cNvSpPr/>
            <p:nvPr/>
          </p:nvSpPr>
          <p:spPr bwMode="auto">
            <a:xfrm>
              <a:off x="8170204" y="2356565"/>
              <a:ext cx="124979" cy="69433"/>
            </a:xfrm>
            <a:custGeom>
              <a:avLst/>
              <a:gdLst>
                <a:gd name="T0" fmla="*/ 32 w 34"/>
                <a:gd name="T1" fmla="*/ 9 h 19"/>
                <a:gd name="T2" fmla="*/ 14 w 34"/>
                <a:gd name="T3" fmla="*/ 0 h 19"/>
                <a:gd name="T4" fmla="*/ 2 w 34"/>
                <a:gd name="T5" fmla="*/ 9 h 19"/>
                <a:gd name="T6" fmla="*/ 20 w 34"/>
                <a:gd name="T7" fmla="*/ 19 h 19"/>
                <a:gd name="T8" fmla="*/ 32 w 34"/>
                <a:gd name="T9" fmla="*/ 9 h 19"/>
              </a:gdLst>
              <a:ahLst/>
              <a:cxnLst>
                <a:cxn ang="0">
                  <a:pos x="T0" y="T1"/>
                </a:cxn>
                <a:cxn ang="0">
                  <a:pos x="T2" y="T3"/>
                </a:cxn>
                <a:cxn ang="0">
                  <a:pos x="T4" y="T5"/>
                </a:cxn>
                <a:cxn ang="0">
                  <a:pos x="T6" y="T7"/>
                </a:cxn>
                <a:cxn ang="0">
                  <a:pos x="T8" y="T9"/>
                </a:cxn>
              </a:cxnLst>
              <a:rect l="0" t="0" r="r" b="b"/>
              <a:pathLst>
                <a:path w="34" h="19">
                  <a:moveTo>
                    <a:pt x="32" y="9"/>
                  </a:moveTo>
                  <a:cubicBezTo>
                    <a:pt x="30" y="4"/>
                    <a:pt x="22" y="0"/>
                    <a:pt x="14" y="0"/>
                  </a:cubicBezTo>
                  <a:cubicBezTo>
                    <a:pt x="5" y="0"/>
                    <a:pt x="0" y="4"/>
                    <a:pt x="2" y="9"/>
                  </a:cubicBezTo>
                  <a:cubicBezTo>
                    <a:pt x="4" y="15"/>
                    <a:pt x="12" y="19"/>
                    <a:pt x="20" y="19"/>
                  </a:cubicBezTo>
                  <a:cubicBezTo>
                    <a:pt x="29" y="19"/>
                    <a:pt x="34" y="15"/>
                    <a:pt x="32"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416" name="íSļiḋé"/>
            <p:cNvSpPr/>
            <p:nvPr/>
          </p:nvSpPr>
          <p:spPr bwMode="auto">
            <a:xfrm>
              <a:off x="8305983" y="2356565"/>
              <a:ext cx="123436" cy="69433"/>
            </a:xfrm>
            <a:custGeom>
              <a:avLst/>
              <a:gdLst>
                <a:gd name="T0" fmla="*/ 32 w 34"/>
                <a:gd name="T1" fmla="*/ 9 h 19"/>
                <a:gd name="T2" fmla="*/ 13 w 34"/>
                <a:gd name="T3" fmla="*/ 0 h 19"/>
                <a:gd name="T4" fmla="*/ 2 w 34"/>
                <a:gd name="T5" fmla="*/ 9 h 19"/>
                <a:gd name="T6" fmla="*/ 20 w 34"/>
                <a:gd name="T7" fmla="*/ 19 h 19"/>
                <a:gd name="T8" fmla="*/ 32 w 34"/>
                <a:gd name="T9" fmla="*/ 9 h 19"/>
              </a:gdLst>
              <a:ahLst/>
              <a:cxnLst>
                <a:cxn ang="0">
                  <a:pos x="T0" y="T1"/>
                </a:cxn>
                <a:cxn ang="0">
                  <a:pos x="T2" y="T3"/>
                </a:cxn>
                <a:cxn ang="0">
                  <a:pos x="T4" y="T5"/>
                </a:cxn>
                <a:cxn ang="0">
                  <a:pos x="T6" y="T7"/>
                </a:cxn>
                <a:cxn ang="0">
                  <a:pos x="T8" y="T9"/>
                </a:cxn>
              </a:cxnLst>
              <a:rect l="0" t="0" r="r" b="b"/>
              <a:pathLst>
                <a:path w="34" h="19">
                  <a:moveTo>
                    <a:pt x="32" y="9"/>
                  </a:moveTo>
                  <a:cubicBezTo>
                    <a:pt x="30" y="4"/>
                    <a:pt x="21" y="0"/>
                    <a:pt x="13" y="0"/>
                  </a:cubicBezTo>
                  <a:cubicBezTo>
                    <a:pt x="5" y="0"/>
                    <a:pt x="0" y="4"/>
                    <a:pt x="2" y="9"/>
                  </a:cubicBezTo>
                  <a:cubicBezTo>
                    <a:pt x="4" y="15"/>
                    <a:pt x="12" y="19"/>
                    <a:pt x="20" y="19"/>
                  </a:cubicBezTo>
                  <a:cubicBezTo>
                    <a:pt x="29" y="19"/>
                    <a:pt x="34" y="15"/>
                    <a:pt x="32"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417" name="iṡlídê"/>
            <p:cNvSpPr/>
            <p:nvPr/>
          </p:nvSpPr>
          <p:spPr bwMode="auto">
            <a:xfrm>
              <a:off x="8437134" y="2356565"/>
              <a:ext cx="128065" cy="69433"/>
            </a:xfrm>
            <a:custGeom>
              <a:avLst/>
              <a:gdLst>
                <a:gd name="T0" fmla="*/ 32 w 35"/>
                <a:gd name="T1" fmla="*/ 9 h 19"/>
                <a:gd name="T2" fmla="*/ 14 w 35"/>
                <a:gd name="T3" fmla="*/ 0 h 19"/>
                <a:gd name="T4" fmla="*/ 2 w 35"/>
                <a:gd name="T5" fmla="*/ 9 h 19"/>
                <a:gd name="T6" fmla="*/ 21 w 35"/>
                <a:gd name="T7" fmla="*/ 19 h 19"/>
                <a:gd name="T8" fmla="*/ 32 w 35"/>
                <a:gd name="T9" fmla="*/ 9 h 19"/>
              </a:gdLst>
              <a:ahLst/>
              <a:cxnLst>
                <a:cxn ang="0">
                  <a:pos x="T0" y="T1"/>
                </a:cxn>
                <a:cxn ang="0">
                  <a:pos x="T2" y="T3"/>
                </a:cxn>
                <a:cxn ang="0">
                  <a:pos x="T4" y="T5"/>
                </a:cxn>
                <a:cxn ang="0">
                  <a:pos x="T6" y="T7"/>
                </a:cxn>
                <a:cxn ang="0">
                  <a:pos x="T8" y="T9"/>
                </a:cxn>
              </a:cxnLst>
              <a:rect l="0" t="0" r="r" b="b"/>
              <a:pathLst>
                <a:path w="35" h="19">
                  <a:moveTo>
                    <a:pt x="32" y="9"/>
                  </a:moveTo>
                  <a:cubicBezTo>
                    <a:pt x="30" y="4"/>
                    <a:pt x="22" y="0"/>
                    <a:pt x="14" y="0"/>
                  </a:cubicBezTo>
                  <a:cubicBezTo>
                    <a:pt x="5" y="0"/>
                    <a:pt x="0" y="4"/>
                    <a:pt x="2" y="9"/>
                  </a:cubicBezTo>
                  <a:cubicBezTo>
                    <a:pt x="4" y="15"/>
                    <a:pt x="13" y="19"/>
                    <a:pt x="21" y="19"/>
                  </a:cubicBezTo>
                  <a:cubicBezTo>
                    <a:pt x="30" y="19"/>
                    <a:pt x="35" y="15"/>
                    <a:pt x="32"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418" name="iś1îḓe"/>
            <p:cNvSpPr/>
            <p:nvPr/>
          </p:nvSpPr>
          <p:spPr bwMode="auto">
            <a:xfrm>
              <a:off x="8572914" y="2356565"/>
              <a:ext cx="123436" cy="69433"/>
            </a:xfrm>
            <a:custGeom>
              <a:avLst/>
              <a:gdLst>
                <a:gd name="T0" fmla="*/ 32 w 34"/>
                <a:gd name="T1" fmla="*/ 9 h 19"/>
                <a:gd name="T2" fmla="*/ 13 w 34"/>
                <a:gd name="T3" fmla="*/ 0 h 19"/>
                <a:gd name="T4" fmla="*/ 2 w 34"/>
                <a:gd name="T5" fmla="*/ 9 h 19"/>
                <a:gd name="T6" fmla="*/ 21 w 34"/>
                <a:gd name="T7" fmla="*/ 19 h 19"/>
                <a:gd name="T8" fmla="*/ 32 w 34"/>
                <a:gd name="T9" fmla="*/ 9 h 19"/>
              </a:gdLst>
              <a:ahLst/>
              <a:cxnLst>
                <a:cxn ang="0">
                  <a:pos x="T0" y="T1"/>
                </a:cxn>
                <a:cxn ang="0">
                  <a:pos x="T2" y="T3"/>
                </a:cxn>
                <a:cxn ang="0">
                  <a:pos x="T4" y="T5"/>
                </a:cxn>
                <a:cxn ang="0">
                  <a:pos x="T6" y="T7"/>
                </a:cxn>
                <a:cxn ang="0">
                  <a:pos x="T8" y="T9"/>
                </a:cxn>
              </a:cxnLst>
              <a:rect l="0" t="0" r="r" b="b"/>
              <a:pathLst>
                <a:path w="34" h="19">
                  <a:moveTo>
                    <a:pt x="32" y="9"/>
                  </a:moveTo>
                  <a:cubicBezTo>
                    <a:pt x="30" y="4"/>
                    <a:pt x="21" y="0"/>
                    <a:pt x="13" y="0"/>
                  </a:cubicBezTo>
                  <a:cubicBezTo>
                    <a:pt x="5" y="0"/>
                    <a:pt x="0" y="4"/>
                    <a:pt x="2" y="9"/>
                  </a:cubicBezTo>
                  <a:cubicBezTo>
                    <a:pt x="4" y="15"/>
                    <a:pt x="13" y="19"/>
                    <a:pt x="21" y="19"/>
                  </a:cubicBezTo>
                  <a:cubicBezTo>
                    <a:pt x="29" y="19"/>
                    <a:pt x="34" y="15"/>
                    <a:pt x="32"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419" name="išľïḑé"/>
            <p:cNvSpPr/>
            <p:nvPr/>
          </p:nvSpPr>
          <p:spPr bwMode="auto">
            <a:xfrm>
              <a:off x="8707149" y="2356565"/>
              <a:ext cx="123436" cy="69433"/>
            </a:xfrm>
            <a:custGeom>
              <a:avLst/>
              <a:gdLst>
                <a:gd name="T0" fmla="*/ 32 w 34"/>
                <a:gd name="T1" fmla="*/ 9 h 19"/>
                <a:gd name="T2" fmla="*/ 13 w 34"/>
                <a:gd name="T3" fmla="*/ 0 h 19"/>
                <a:gd name="T4" fmla="*/ 2 w 34"/>
                <a:gd name="T5" fmla="*/ 9 h 19"/>
                <a:gd name="T6" fmla="*/ 21 w 34"/>
                <a:gd name="T7" fmla="*/ 19 h 19"/>
                <a:gd name="T8" fmla="*/ 32 w 34"/>
                <a:gd name="T9" fmla="*/ 9 h 19"/>
              </a:gdLst>
              <a:ahLst/>
              <a:cxnLst>
                <a:cxn ang="0">
                  <a:pos x="T0" y="T1"/>
                </a:cxn>
                <a:cxn ang="0">
                  <a:pos x="T2" y="T3"/>
                </a:cxn>
                <a:cxn ang="0">
                  <a:pos x="T4" y="T5"/>
                </a:cxn>
                <a:cxn ang="0">
                  <a:pos x="T6" y="T7"/>
                </a:cxn>
                <a:cxn ang="0">
                  <a:pos x="T8" y="T9"/>
                </a:cxn>
              </a:cxnLst>
              <a:rect l="0" t="0" r="r" b="b"/>
              <a:pathLst>
                <a:path w="34" h="19">
                  <a:moveTo>
                    <a:pt x="32" y="9"/>
                  </a:moveTo>
                  <a:cubicBezTo>
                    <a:pt x="30" y="4"/>
                    <a:pt x="21" y="0"/>
                    <a:pt x="13" y="0"/>
                  </a:cubicBezTo>
                  <a:cubicBezTo>
                    <a:pt x="5" y="0"/>
                    <a:pt x="0" y="4"/>
                    <a:pt x="2" y="9"/>
                  </a:cubicBezTo>
                  <a:cubicBezTo>
                    <a:pt x="4" y="15"/>
                    <a:pt x="13" y="19"/>
                    <a:pt x="21" y="19"/>
                  </a:cubicBezTo>
                  <a:cubicBezTo>
                    <a:pt x="29" y="19"/>
                    <a:pt x="34" y="15"/>
                    <a:pt x="32"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420" name="íṣḻíḓê"/>
            <p:cNvSpPr/>
            <p:nvPr/>
          </p:nvSpPr>
          <p:spPr bwMode="auto">
            <a:xfrm>
              <a:off x="8838300" y="2356565"/>
              <a:ext cx="128065" cy="69433"/>
            </a:xfrm>
            <a:custGeom>
              <a:avLst/>
              <a:gdLst>
                <a:gd name="T0" fmla="*/ 33 w 35"/>
                <a:gd name="T1" fmla="*/ 9 h 19"/>
                <a:gd name="T2" fmla="*/ 13 w 35"/>
                <a:gd name="T3" fmla="*/ 0 h 19"/>
                <a:gd name="T4" fmla="*/ 3 w 35"/>
                <a:gd name="T5" fmla="*/ 9 h 19"/>
                <a:gd name="T6" fmla="*/ 22 w 35"/>
                <a:gd name="T7" fmla="*/ 19 h 19"/>
                <a:gd name="T8" fmla="*/ 33 w 35"/>
                <a:gd name="T9" fmla="*/ 9 h 19"/>
              </a:gdLst>
              <a:ahLst/>
              <a:cxnLst>
                <a:cxn ang="0">
                  <a:pos x="T0" y="T1"/>
                </a:cxn>
                <a:cxn ang="0">
                  <a:pos x="T2" y="T3"/>
                </a:cxn>
                <a:cxn ang="0">
                  <a:pos x="T4" y="T5"/>
                </a:cxn>
                <a:cxn ang="0">
                  <a:pos x="T6" y="T7"/>
                </a:cxn>
                <a:cxn ang="0">
                  <a:pos x="T8" y="T9"/>
                </a:cxn>
              </a:cxnLst>
              <a:rect l="0" t="0" r="r" b="b"/>
              <a:pathLst>
                <a:path w="35" h="19">
                  <a:moveTo>
                    <a:pt x="33" y="9"/>
                  </a:moveTo>
                  <a:cubicBezTo>
                    <a:pt x="30" y="4"/>
                    <a:pt x="22" y="0"/>
                    <a:pt x="13" y="0"/>
                  </a:cubicBezTo>
                  <a:cubicBezTo>
                    <a:pt x="5" y="0"/>
                    <a:pt x="0" y="4"/>
                    <a:pt x="3" y="9"/>
                  </a:cubicBezTo>
                  <a:cubicBezTo>
                    <a:pt x="5" y="15"/>
                    <a:pt x="14" y="19"/>
                    <a:pt x="22" y="19"/>
                  </a:cubicBezTo>
                  <a:cubicBezTo>
                    <a:pt x="30" y="19"/>
                    <a:pt x="35" y="15"/>
                    <a:pt x="33"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421" name="ïšliḑé"/>
            <p:cNvSpPr/>
            <p:nvPr/>
          </p:nvSpPr>
          <p:spPr bwMode="auto">
            <a:xfrm>
              <a:off x="8974080" y="2356565"/>
              <a:ext cx="126522" cy="69433"/>
            </a:xfrm>
            <a:custGeom>
              <a:avLst/>
              <a:gdLst>
                <a:gd name="T0" fmla="*/ 32 w 35"/>
                <a:gd name="T1" fmla="*/ 9 h 19"/>
                <a:gd name="T2" fmla="*/ 13 w 35"/>
                <a:gd name="T3" fmla="*/ 0 h 19"/>
                <a:gd name="T4" fmla="*/ 2 w 35"/>
                <a:gd name="T5" fmla="*/ 9 h 19"/>
                <a:gd name="T6" fmla="*/ 22 w 35"/>
                <a:gd name="T7" fmla="*/ 19 h 19"/>
                <a:gd name="T8" fmla="*/ 32 w 35"/>
                <a:gd name="T9" fmla="*/ 9 h 19"/>
              </a:gdLst>
              <a:ahLst/>
              <a:cxnLst>
                <a:cxn ang="0">
                  <a:pos x="T0" y="T1"/>
                </a:cxn>
                <a:cxn ang="0">
                  <a:pos x="T2" y="T3"/>
                </a:cxn>
                <a:cxn ang="0">
                  <a:pos x="T4" y="T5"/>
                </a:cxn>
                <a:cxn ang="0">
                  <a:pos x="T6" y="T7"/>
                </a:cxn>
                <a:cxn ang="0">
                  <a:pos x="T8" y="T9"/>
                </a:cxn>
              </a:cxnLst>
              <a:rect l="0" t="0" r="r" b="b"/>
              <a:pathLst>
                <a:path w="35" h="19">
                  <a:moveTo>
                    <a:pt x="32" y="9"/>
                  </a:moveTo>
                  <a:cubicBezTo>
                    <a:pt x="30" y="4"/>
                    <a:pt x="21" y="0"/>
                    <a:pt x="13" y="0"/>
                  </a:cubicBezTo>
                  <a:cubicBezTo>
                    <a:pt x="5" y="0"/>
                    <a:pt x="0" y="4"/>
                    <a:pt x="2" y="9"/>
                  </a:cubicBezTo>
                  <a:cubicBezTo>
                    <a:pt x="5" y="15"/>
                    <a:pt x="14" y="19"/>
                    <a:pt x="22" y="19"/>
                  </a:cubicBezTo>
                  <a:cubicBezTo>
                    <a:pt x="30" y="19"/>
                    <a:pt x="35" y="15"/>
                    <a:pt x="32"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422" name="îṥḷídê"/>
            <p:cNvSpPr/>
            <p:nvPr/>
          </p:nvSpPr>
          <p:spPr bwMode="auto">
            <a:xfrm>
              <a:off x="9108316" y="2356565"/>
              <a:ext cx="128065" cy="69433"/>
            </a:xfrm>
            <a:custGeom>
              <a:avLst/>
              <a:gdLst>
                <a:gd name="T0" fmla="*/ 32 w 35"/>
                <a:gd name="T1" fmla="*/ 9 h 19"/>
                <a:gd name="T2" fmla="*/ 12 w 35"/>
                <a:gd name="T3" fmla="*/ 0 h 19"/>
                <a:gd name="T4" fmla="*/ 2 w 35"/>
                <a:gd name="T5" fmla="*/ 9 h 19"/>
                <a:gd name="T6" fmla="*/ 22 w 35"/>
                <a:gd name="T7" fmla="*/ 19 h 19"/>
                <a:gd name="T8" fmla="*/ 32 w 35"/>
                <a:gd name="T9" fmla="*/ 9 h 19"/>
              </a:gdLst>
              <a:ahLst/>
              <a:cxnLst>
                <a:cxn ang="0">
                  <a:pos x="T0" y="T1"/>
                </a:cxn>
                <a:cxn ang="0">
                  <a:pos x="T2" y="T3"/>
                </a:cxn>
                <a:cxn ang="0">
                  <a:pos x="T4" y="T5"/>
                </a:cxn>
                <a:cxn ang="0">
                  <a:pos x="T6" y="T7"/>
                </a:cxn>
                <a:cxn ang="0">
                  <a:pos x="T8" y="T9"/>
                </a:cxn>
              </a:cxnLst>
              <a:rect l="0" t="0" r="r" b="b"/>
              <a:pathLst>
                <a:path w="35" h="19">
                  <a:moveTo>
                    <a:pt x="32" y="9"/>
                  </a:moveTo>
                  <a:cubicBezTo>
                    <a:pt x="29" y="4"/>
                    <a:pt x="21" y="0"/>
                    <a:pt x="12" y="0"/>
                  </a:cubicBezTo>
                  <a:cubicBezTo>
                    <a:pt x="4" y="0"/>
                    <a:pt x="0" y="4"/>
                    <a:pt x="2" y="9"/>
                  </a:cubicBezTo>
                  <a:cubicBezTo>
                    <a:pt x="5" y="15"/>
                    <a:pt x="13" y="19"/>
                    <a:pt x="22" y="19"/>
                  </a:cubicBezTo>
                  <a:cubicBezTo>
                    <a:pt x="30" y="19"/>
                    <a:pt x="35" y="15"/>
                    <a:pt x="32"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423" name="íŝľiḑé"/>
            <p:cNvSpPr/>
            <p:nvPr/>
          </p:nvSpPr>
          <p:spPr bwMode="auto">
            <a:xfrm>
              <a:off x="9239466" y="2356565"/>
              <a:ext cx="131151" cy="69433"/>
            </a:xfrm>
            <a:custGeom>
              <a:avLst/>
              <a:gdLst>
                <a:gd name="T0" fmla="*/ 33 w 36"/>
                <a:gd name="T1" fmla="*/ 9 h 19"/>
                <a:gd name="T2" fmla="*/ 13 w 36"/>
                <a:gd name="T3" fmla="*/ 0 h 19"/>
                <a:gd name="T4" fmla="*/ 3 w 36"/>
                <a:gd name="T5" fmla="*/ 9 h 19"/>
                <a:gd name="T6" fmla="*/ 23 w 36"/>
                <a:gd name="T7" fmla="*/ 19 h 19"/>
                <a:gd name="T8" fmla="*/ 33 w 36"/>
                <a:gd name="T9" fmla="*/ 9 h 19"/>
              </a:gdLst>
              <a:ahLst/>
              <a:cxnLst>
                <a:cxn ang="0">
                  <a:pos x="T0" y="T1"/>
                </a:cxn>
                <a:cxn ang="0">
                  <a:pos x="T2" y="T3"/>
                </a:cxn>
                <a:cxn ang="0">
                  <a:pos x="T4" y="T5"/>
                </a:cxn>
                <a:cxn ang="0">
                  <a:pos x="T6" y="T7"/>
                </a:cxn>
                <a:cxn ang="0">
                  <a:pos x="T8" y="T9"/>
                </a:cxn>
              </a:cxnLst>
              <a:rect l="0" t="0" r="r" b="b"/>
              <a:pathLst>
                <a:path w="36" h="19">
                  <a:moveTo>
                    <a:pt x="33" y="9"/>
                  </a:moveTo>
                  <a:cubicBezTo>
                    <a:pt x="30" y="4"/>
                    <a:pt x="21" y="0"/>
                    <a:pt x="13" y="0"/>
                  </a:cubicBezTo>
                  <a:cubicBezTo>
                    <a:pt x="5" y="0"/>
                    <a:pt x="0" y="4"/>
                    <a:pt x="3" y="9"/>
                  </a:cubicBezTo>
                  <a:cubicBezTo>
                    <a:pt x="5" y="15"/>
                    <a:pt x="14" y="19"/>
                    <a:pt x="23" y="19"/>
                  </a:cubicBezTo>
                  <a:cubicBezTo>
                    <a:pt x="31" y="19"/>
                    <a:pt x="36" y="15"/>
                    <a:pt x="33"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424" name="iṡḻíḓé"/>
            <p:cNvSpPr/>
            <p:nvPr/>
          </p:nvSpPr>
          <p:spPr bwMode="auto">
            <a:xfrm>
              <a:off x="6985221" y="2439884"/>
              <a:ext cx="117264" cy="74061"/>
            </a:xfrm>
            <a:custGeom>
              <a:avLst/>
              <a:gdLst>
                <a:gd name="T0" fmla="*/ 31 w 32"/>
                <a:gd name="T1" fmla="*/ 10 h 20"/>
                <a:gd name="T2" fmla="*/ 14 w 32"/>
                <a:gd name="T3" fmla="*/ 0 h 20"/>
                <a:gd name="T4" fmla="*/ 0 w 32"/>
                <a:gd name="T5" fmla="*/ 10 h 20"/>
                <a:gd name="T6" fmla="*/ 17 w 32"/>
                <a:gd name="T7" fmla="*/ 20 h 20"/>
                <a:gd name="T8" fmla="*/ 31 w 32"/>
                <a:gd name="T9" fmla="*/ 10 h 20"/>
              </a:gdLst>
              <a:ahLst/>
              <a:cxnLst>
                <a:cxn ang="0">
                  <a:pos x="T0" y="T1"/>
                </a:cxn>
                <a:cxn ang="0">
                  <a:pos x="T2" y="T3"/>
                </a:cxn>
                <a:cxn ang="0">
                  <a:pos x="T4" y="T5"/>
                </a:cxn>
                <a:cxn ang="0">
                  <a:pos x="T6" y="T7"/>
                </a:cxn>
                <a:cxn ang="0">
                  <a:pos x="T8" y="T9"/>
                </a:cxn>
              </a:cxnLst>
              <a:rect l="0" t="0" r="r" b="b"/>
              <a:pathLst>
                <a:path w="32" h="20">
                  <a:moveTo>
                    <a:pt x="31" y="10"/>
                  </a:moveTo>
                  <a:cubicBezTo>
                    <a:pt x="30" y="5"/>
                    <a:pt x="22" y="0"/>
                    <a:pt x="14" y="0"/>
                  </a:cubicBezTo>
                  <a:cubicBezTo>
                    <a:pt x="6" y="0"/>
                    <a:pt x="0" y="5"/>
                    <a:pt x="0" y="10"/>
                  </a:cubicBezTo>
                  <a:cubicBezTo>
                    <a:pt x="1" y="16"/>
                    <a:pt x="9" y="20"/>
                    <a:pt x="17" y="20"/>
                  </a:cubicBezTo>
                  <a:cubicBezTo>
                    <a:pt x="26" y="20"/>
                    <a:pt x="32" y="16"/>
                    <a:pt x="31" y="10"/>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425" name="ïṡľiḓé"/>
            <p:cNvSpPr/>
            <p:nvPr/>
          </p:nvSpPr>
          <p:spPr bwMode="auto">
            <a:xfrm>
              <a:off x="7119458" y="2439884"/>
              <a:ext cx="117264" cy="74061"/>
            </a:xfrm>
            <a:custGeom>
              <a:avLst/>
              <a:gdLst>
                <a:gd name="T0" fmla="*/ 31 w 32"/>
                <a:gd name="T1" fmla="*/ 10 h 20"/>
                <a:gd name="T2" fmla="*/ 14 w 32"/>
                <a:gd name="T3" fmla="*/ 0 h 20"/>
                <a:gd name="T4" fmla="*/ 1 w 32"/>
                <a:gd name="T5" fmla="*/ 10 h 20"/>
                <a:gd name="T6" fmla="*/ 18 w 32"/>
                <a:gd name="T7" fmla="*/ 20 h 20"/>
                <a:gd name="T8" fmla="*/ 31 w 32"/>
                <a:gd name="T9" fmla="*/ 10 h 20"/>
              </a:gdLst>
              <a:ahLst/>
              <a:cxnLst>
                <a:cxn ang="0">
                  <a:pos x="T0" y="T1"/>
                </a:cxn>
                <a:cxn ang="0">
                  <a:pos x="T2" y="T3"/>
                </a:cxn>
                <a:cxn ang="0">
                  <a:pos x="T4" y="T5"/>
                </a:cxn>
                <a:cxn ang="0">
                  <a:pos x="T6" y="T7"/>
                </a:cxn>
                <a:cxn ang="0">
                  <a:pos x="T8" y="T9"/>
                </a:cxn>
              </a:cxnLst>
              <a:rect l="0" t="0" r="r" b="b"/>
              <a:pathLst>
                <a:path w="32" h="20">
                  <a:moveTo>
                    <a:pt x="31" y="10"/>
                  </a:moveTo>
                  <a:cubicBezTo>
                    <a:pt x="30" y="5"/>
                    <a:pt x="22" y="0"/>
                    <a:pt x="14" y="0"/>
                  </a:cubicBezTo>
                  <a:cubicBezTo>
                    <a:pt x="6" y="0"/>
                    <a:pt x="0" y="5"/>
                    <a:pt x="1" y="10"/>
                  </a:cubicBezTo>
                  <a:cubicBezTo>
                    <a:pt x="2" y="16"/>
                    <a:pt x="9" y="20"/>
                    <a:pt x="18" y="20"/>
                  </a:cubicBezTo>
                  <a:cubicBezTo>
                    <a:pt x="26" y="20"/>
                    <a:pt x="32" y="16"/>
                    <a:pt x="31" y="10"/>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426" name="îṥḷíḍe"/>
            <p:cNvSpPr/>
            <p:nvPr/>
          </p:nvSpPr>
          <p:spPr bwMode="auto">
            <a:xfrm>
              <a:off x="7255237" y="2439884"/>
              <a:ext cx="117264" cy="74061"/>
            </a:xfrm>
            <a:custGeom>
              <a:avLst/>
              <a:gdLst>
                <a:gd name="T0" fmla="*/ 31 w 32"/>
                <a:gd name="T1" fmla="*/ 10 h 20"/>
                <a:gd name="T2" fmla="*/ 14 w 32"/>
                <a:gd name="T3" fmla="*/ 0 h 20"/>
                <a:gd name="T4" fmla="*/ 1 w 32"/>
                <a:gd name="T5" fmla="*/ 10 h 20"/>
                <a:gd name="T6" fmla="*/ 18 w 32"/>
                <a:gd name="T7" fmla="*/ 20 h 20"/>
                <a:gd name="T8" fmla="*/ 31 w 32"/>
                <a:gd name="T9" fmla="*/ 10 h 20"/>
              </a:gdLst>
              <a:ahLst/>
              <a:cxnLst>
                <a:cxn ang="0">
                  <a:pos x="T0" y="T1"/>
                </a:cxn>
                <a:cxn ang="0">
                  <a:pos x="T2" y="T3"/>
                </a:cxn>
                <a:cxn ang="0">
                  <a:pos x="T4" y="T5"/>
                </a:cxn>
                <a:cxn ang="0">
                  <a:pos x="T6" y="T7"/>
                </a:cxn>
                <a:cxn ang="0">
                  <a:pos x="T8" y="T9"/>
                </a:cxn>
              </a:cxnLst>
              <a:rect l="0" t="0" r="r" b="b"/>
              <a:pathLst>
                <a:path w="32" h="20">
                  <a:moveTo>
                    <a:pt x="31" y="10"/>
                  </a:moveTo>
                  <a:cubicBezTo>
                    <a:pt x="30" y="5"/>
                    <a:pt x="22" y="0"/>
                    <a:pt x="14" y="0"/>
                  </a:cubicBezTo>
                  <a:cubicBezTo>
                    <a:pt x="6" y="0"/>
                    <a:pt x="0" y="5"/>
                    <a:pt x="1" y="10"/>
                  </a:cubicBezTo>
                  <a:cubicBezTo>
                    <a:pt x="2" y="16"/>
                    <a:pt x="10" y="20"/>
                    <a:pt x="18" y="20"/>
                  </a:cubicBezTo>
                  <a:cubicBezTo>
                    <a:pt x="27" y="20"/>
                    <a:pt x="32" y="16"/>
                    <a:pt x="31" y="10"/>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427" name="îṧḷíďe"/>
            <p:cNvSpPr/>
            <p:nvPr/>
          </p:nvSpPr>
          <p:spPr bwMode="auto">
            <a:xfrm>
              <a:off x="7389473" y="2439884"/>
              <a:ext cx="120350" cy="74061"/>
            </a:xfrm>
            <a:custGeom>
              <a:avLst/>
              <a:gdLst>
                <a:gd name="T0" fmla="*/ 31 w 33"/>
                <a:gd name="T1" fmla="*/ 10 h 20"/>
                <a:gd name="T2" fmla="*/ 14 w 33"/>
                <a:gd name="T3" fmla="*/ 0 h 20"/>
                <a:gd name="T4" fmla="*/ 1 w 33"/>
                <a:gd name="T5" fmla="*/ 10 h 20"/>
                <a:gd name="T6" fmla="*/ 19 w 33"/>
                <a:gd name="T7" fmla="*/ 20 h 20"/>
                <a:gd name="T8" fmla="*/ 31 w 33"/>
                <a:gd name="T9" fmla="*/ 10 h 20"/>
              </a:gdLst>
              <a:ahLst/>
              <a:cxnLst>
                <a:cxn ang="0">
                  <a:pos x="T0" y="T1"/>
                </a:cxn>
                <a:cxn ang="0">
                  <a:pos x="T2" y="T3"/>
                </a:cxn>
                <a:cxn ang="0">
                  <a:pos x="T4" y="T5"/>
                </a:cxn>
                <a:cxn ang="0">
                  <a:pos x="T6" y="T7"/>
                </a:cxn>
                <a:cxn ang="0">
                  <a:pos x="T8" y="T9"/>
                </a:cxn>
              </a:cxnLst>
              <a:rect l="0" t="0" r="r" b="b"/>
              <a:pathLst>
                <a:path w="33" h="20">
                  <a:moveTo>
                    <a:pt x="31" y="10"/>
                  </a:moveTo>
                  <a:cubicBezTo>
                    <a:pt x="30" y="5"/>
                    <a:pt x="22" y="0"/>
                    <a:pt x="14" y="0"/>
                  </a:cubicBezTo>
                  <a:cubicBezTo>
                    <a:pt x="6" y="0"/>
                    <a:pt x="0" y="5"/>
                    <a:pt x="1" y="10"/>
                  </a:cubicBezTo>
                  <a:cubicBezTo>
                    <a:pt x="2" y="16"/>
                    <a:pt x="10" y="20"/>
                    <a:pt x="19" y="20"/>
                  </a:cubicBezTo>
                  <a:cubicBezTo>
                    <a:pt x="27" y="20"/>
                    <a:pt x="33" y="16"/>
                    <a:pt x="31" y="10"/>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428" name="íŝḷíḑê"/>
            <p:cNvSpPr/>
            <p:nvPr/>
          </p:nvSpPr>
          <p:spPr bwMode="auto">
            <a:xfrm>
              <a:off x="7525252" y="2439884"/>
              <a:ext cx="120350" cy="74061"/>
            </a:xfrm>
            <a:custGeom>
              <a:avLst/>
              <a:gdLst>
                <a:gd name="T0" fmla="*/ 32 w 33"/>
                <a:gd name="T1" fmla="*/ 10 h 20"/>
                <a:gd name="T2" fmla="*/ 14 w 33"/>
                <a:gd name="T3" fmla="*/ 0 h 20"/>
                <a:gd name="T4" fmla="*/ 1 w 33"/>
                <a:gd name="T5" fmla="*/ 10 h 20"/>
                <a:gd name="T6" fmla="*/ 19 w 33"/>
                <a:gd name="T7" fmla="*/ 20 h 20"/>
                <a:gd name="T8" fmla="*/ 32 w 33"/>
                <a:gd name="T9" fmla="*/ 10 h 20"/>
              </a:gdLst>
              <a:ahLst/>
              <a:cxnLst>
                <a:cxn ang="0">
                  <a:pos x="T0" y="T1"/>
                </a:cxn>
                <a:cxn ang="0">
                  <a:pos x="T2" y="T3"/>
                </a:cxn>
                <a:cxn ang="0">
                  <a:pos x="T4" y="T5"/>
                </a:cxn>
                <a:cxn ang="0">
                  <a:pos x="T6" y="T7"/>
                </a:cxn>
                <a:cxn ang="0">
                  <a:pos x="T8" y="T9"/>
                </a:cxn>
              </a:cxnLst>
              <a:rect l="0" t="0" r="r" b="b"/>
              <a:pathLst>
                <a:path w="33" h="20">
                  <a:moveTo>
                    <a:pt x="32" y="10"/>
                  </a:moveTo>
                  <a:cubicBezTo>
                    <a:pt x="30" y="5"/>
                    <a:pt x="22" y="0"/>
                    <a:pt x="14" y="0"/>
                  </a:cubicBezTo>
                  <a:cubicBezTo>
                    <a:pt x="6" y="0"/>
                    <a:pt x="0" y="5"/>
                    <a:pt x="1" y="10"/>
                  </a:cubicBezTo>
                  <a:cubicBezTo>
                    <a:pt x="3" y="16"/>
                    <a:pt x="10" y="20"/>
                    <a:pt x="19" y="20"/>
                  </a:cubicBezTo>
                  <a:cubicBezTo>
                    <a:pt x="27" y="20"/>
                    <a:pt x="33" y="16"/>
                    <a:pt x="32" y="10"/>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429" name="iṡḻiḋè"/>
            <p:cNvSpPr/>
            <p:nvPr/>
          </p:nvSpPr>
          <p:spPr bwMode="auto">
            <a:xfrm>
              <a:off x="7659489" y="2439884"/>
              <a:ext cx="120350" cy="74061"/>
            </a:xfrm>
            <a:custGeom>
              <a:avLst/>
              <a:gdLst>
                <a:gd name="T0" fmla="*/ 32 w 33"/>
                <a:gd name="T1" fmla="*/ 10 h 20"/>
                <a:gd name="T2" fmla="*/ 14 w 33"/>
                <a:gd name="T3" fmla="*/ 0 h 20"/>
                <a:gd name="T4" fmla="*/ 1 w 33"/>
                <a:gd name="T5" fmla="*/ 10 h 20"/>
                <a:gd name="T6" fmla="*/ 19 w 33"/>
                <a:gd name="T7" fmla="*/ 20 h 20"/>
                <a:gd name="T8" fmla="*/ 32 w 33"/>
                <a:gd name="T9" fmla="*/ 10 h 20"/>
              </a:gdLst>
              <a:ahLst/>
              <a:cxnLst>
                <a:cxn ang="0">
                  <a:pos x="T0" y="T1"/>
                </a:cxn>
                <a:cxn ang="0">
                  <a:pos x="T2" y="T3"/>
                </a:cxn>
                <a:cxn ang="0">
                  <a:pos x="T4" y="T5"/>
                </a:cxn>
                <a:cxn ang="0">
                  <a:pos x="T6" y="T7"/>
                </a:cxn>
                <a:cxn ang="0">
                  <a:pos x="T8" y="T9"/>
                </a:cxn>
              </a:cxnLst>
              <a:rect l="0" t="0" r="r" b="b"/>
              <a:pathLst>
                <a:path w="33" h="20">
                  <a:moveTo>
                    <a:pt x="32" y="10"/>
                  </a:moveTo>
                  <a:cubicBezTo>
                    <a:pt x="30" y="5"/>
                    <a:pt x="22" y="0"/>
                    <a:pt x="14" y="0"/>
                  </a:cubicBezTo>
                  <a:cubicBezTo>
                    <a:pt x="6" y="0"/>
                    <a:pt x="0" y="5"/>
                    <a:pt x="1" y="10"/>
                  </a:cubicBezTo>
                  <a:cubicBezTo>
                    <a:pt x="3" y="16"/>
                    <a:pt x="11" y="20"/>
                    <a:pt x="19" y="20"/>
                  </a:cubicBezTo>
                  <a:cubicBezTo>
                    <a:pt x="28" y="20"/>
                    <a:pt x="33" y="16"/>
                    <a:pt x="32" y="10"/>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430" name="iṥ1îḋè"/>
            <p:cNvSpPr/>
            <p:nvPr/>
          </p:nvSpPr>
          <p:spPr bwMode="auto">
            <a:xfrm>
              <a:off x="7795269" y="2439884"/>
              <a:ext cx="123436" cy="74061"/>
            </a:xfrm>
            <a:custGeom>
              <a:avLst/>
              <a:gdLst>
                <a:gd name="T0" fmla="*/ 32 w 34"/>
                <a:gd name="T1" fmla="*/ 10 h 20"/>
                <a:gd name="T2" fmla="*/ 14 w 34"/>
                <a:gd name="T3" fmla="*/ 0 h 20"/>
                <a:gd name="T4" fmla="*/ 2 w 34"/>
                <a:gd name="T5" fmla="*/ 10 h 20"/>
                <a:gd name="T6" fmla="*/ 20 w 34"/>
                <a:gd name="T7" fmla="*/ 20 h 20"/>
                <a:gd name="T8" fmla="*/ 32 w 34"/>
                <a:gd name="T9" fmla="*/ 10 h 20"/>
              </a:gdLst>
              <a:ahLst/>
              <a:cxnLst>
                <a:cxn ang="0">
                  <a:pos x="T0" y="T1"/>
                </a:cxn>
                <a:cxn ang="0">
                  <a:pos x="T2" y="T3"/>
                </a:cxn>
                <a:cxn ang="0">
                  <a:pos x="T4" y="T5"/>
                </a:cxn>
                <a:cxn ang="0">
                  <a:pos x="T6" y="T7"/>
                </a:cxn>
                <a:cxn ang="0">
                  <a:pos x="T8" y="T9"/>
                </a:cxn>
              </a:cxnLst>
              <a:rect l="0" t="0" r="r" b="b"/>
              <a:pathLst>
                <a:path w="34" h="20">
                  <a:moveTo>
                    <a:pt x="32" y="10"/>
                  </a:moveTo>
                  <a:cubicBezTo>
                    <a:pt x="30" y="5"/>
                    <a:pt x="22" y="0"/>
                    <a:pt x="14" y="0"/>
                  </a:cubicBezTo>
                  <a:cubicBezTo>
                    <a:pt x="6" y="0"/>
                    <a:pt x="0" y="5"/>
                    <a:pt x="2" y="10"/>
                  </a:cubicBezTo>
                  <a:cubicBezTo>
                    <a:pt x="3" y="16"/>
                    <a:pt x="11" y="20"/>
                    <a:pt x="20" y="20"/>
                  </a:cubicBezTo>
                  <a:cubicBezTo>
                    <a:pt x="28" y="20"/>
                    <a:pt x="34" y="16"/>
                    <a:pt x="32" y="10"/>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431" name="iṣḷiďè"/>
            <p:cNvSpPr/>
            <p:nvPr/>
          </p:nvSpPr>
          <p:spPr bwMode="auto">
            <a:xfrm>
              <a:off x="7929504" y="2439884"/>
              <a:ext cx="124979" cy="74061"/>
            </a:xfrm>
            <a:custGeom>
              <a:avLst/>
              <a:gdLst>
                <a:gd name="T0" fmla="*/ 32 w 34"/>
                <a:gd name="T1" fmla="*/ 10 h 20"/>
                <a:gd name="T2" fmla="*/ 14 w 34"/>
                <a:gd name="T3" fmla="*/ 0 h 20"/>
                <a:gd name="T4" fmla="*/ 2 w 34"/>
                <a:gd name="T5" fmla="*/ 10 h 20"/>
                <a:gd name="T6" fmla="*/ 20 w 34"/>
                <a:gd name="T7" fmla="*/ 20 h 20"/>
                <a:gd name="T8" fmla="*/ 32 w 34"/>
                <a:gd name="T9" fmla="*/ 10 h 20"/>
              </a:gdLst>
              <a:ahLst/>
              <a:cxnLst>
                <a:cxn ang="0">
                  <a:pos x="T0" y="T1"/>
                </a:cxn>
                <a:cxn ang="0">
                  <a:pos x="T2" y="T3"/>
                </a:cxn>
                <a:cxn ang="0">
                  <a:pos x="T4" y="T5"/>
                </a:cxn>
                <a:cxn ang="0">
                  <a:pos x="T6" y="T7"/>
                </a:cxn>
                <a:cxn ang="0">
                  <a:pos x="T8" y="T9"/>
                </a:cxn>
              </a:cxnLst>
              <a:rect l="0" t="0" r="r" b="b"/>
              <a:pathLst>
                <a:path w="34" h="20">
                  <a:moveTo>
                    <a:pt x="32" y="10"/>
                  </a:moveTo>
                  <a:cubicBezTo>
                    <a:pt x="30" y="5"/>
                    <a:pt x="22" y="0"/>
                    <a:pt x="14" y="0"/>
                  </a:cubicBezTo>
                  <a:cubicBezTo>
                    <a:pt x="6" y="0"/>
                    <a:pt x="0" y="5"/>
                    <a:pt x="2" y="10"/>
                  </a:cubicBezTo>
                  <a:cubicBezTo>
                    <a:pt x="3" y="16"/>
                    <a:pt x="12" y="20"/>
                    <a:pt x="20" y="20"/>
                  </a:cubicBezTo>
                  <a:cubicBezTo>
                    <a:pt x="28" y="20"/>
                    <a:pt x="34" y="16"/>
                    <a:pt x="32" y="10"/>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432" name="isliḍê"/>
            <p:cNvSpPr/>
            <p:nvPr/>
          </p:nvSpPr>
          <p:spPr bwMode="auto">
            <a:xfrm>
              <a:off x="8065284" y="2439884"/>
              <a:ext cx="123436" cy="74061"/>
            </a:xfrm>
            <a:custGeom>
              <a:avLst/>
              <a:gdLst>
                <a:gd name="T0" fmla="*/ 32 w 34"/>
                <a:gd name="T1" fmla="*/ 10 h 20"/>
                <a:gd name="T2" fmla="*/ 14 w 34"/>
                <a:gd name="T3" fmla="*/ 0 h 20"/>
                <a:gd name="T4" fmla="*/ 2 w 34"/>
                <a:gd name="T5" fmla="*/ 10 h 20"/>
                <a:gd name="T6" fmla="*/ 20 w 34"/>
                <a:gd name="T7" fmla="*/ 20 h 20"/>
                <a:gd name="T8" fmla="*/ 32 w 34"/>
                <a:gd name="T9" fmla="*/ 10 h 20"/>
              </a:gdLst>
              <a:ahLst/>
              <a:cxnLst>
                <a:cxn ang="0">
                  <a:pos x="T0" y="T1"/>
                </a:cxn>
                <a:cxn ang="0">
                  <a:pos x="T2" y="T3"/>
                </a:cxn>
                <a:cxn ang="0">
                  <a:pos x="T4" y="T5"/>
                </a:cxn>
                <a:cxn ang="0">
                  <a:pos x="T6" y="T7"/>
                </a:cxn>
                <a:cxn ang="0">
                  <a:pos x="T8" y="T9"/>
                </a:cxn>
              </a:cxnLst>
              <a:rect l="0" t="0" r="r" b="b"/>
              <a:pathLst>
                <a:path w="34" h="20">
                  <a:moveTo>
                    <a:pt x="32" y="10"/>
                  </a:moveTo>
                  <a:cubicBezTo>
                    <a:pt x="30" y="5"/>
                    <a:pt x="22" y="0"/>
                    <a:pt x="14" y="0"/>
                  </a:cubicBezTo>
                  <a:cubicBezTo>
                    <a:pt x="6" y="0"/>
                    <a:pt x="0" y="5"/>
                    <a:pt x="2" y="10"/>
                  </a:cubicBezTo>
                  <a:cubicBezTo>
                    <a:pt x="4" y="16"/>
                    <a:pt x="12" y="20"/>
                    <a:pt x="20" y="20"/>
                  </a:cubicBezTo>
                  <a:cubicBezTo>
                    <a:pt x="29" y="20"/>
                    <a:pt x="34" y="16"/>
                    <a:pt x="32" y="10"/>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433" name="išľîḓe"/>
            <p:cNvSpPr/>
            <p:nvPr/>
          </p:nvSpPr>
          <p:spPr bwMode="auto">
            <a:xfrm>
              <a:off x="8199520" y="2439884"/>
              <a:ext cx="124979" cy="74061"/>
            </a:xfrm>
            <a:custGeom>
              <a:avLst/>
              <a:gdLst>
                <a:gd name="T0" fmla="*/ 33 w 34"/>
                <a:gd name="T1" fmla="*/ 10 h 20"/>
                <a:gd name="T2" fmla="*/ 14 w 34"/>
                <a:gd name="T3" fmla="*/ 0 h 20"/>
                <a:gd name="T4" fmla="*/ 2 w 34"/>
                <a:gd name="T5" fmla="*/ 10 h 20"/>
                <a:gd name="T6" fmla="*/ 21 w 34"/>
                <a:gd name="T7" fmla="*/ 20 h 20"/>
                <a:gd name="T8" fmla="*/ 33 w 34"/>
                <a:gd name="T9" fmla="*/ 10 h 20"/>
              </a:gdLst>
              <a:ahLst/>
              <a:cxnLst>
                <a:cxn ang="0">
                  <a:pos x="T0" y="T1"/>
                </a:cxn>
                <a:cxn ang="0">
                  <a:pos x="T2" y="T3"/>
                </a:cxn>
                <a:cxn ang="0">
                  <a:pos x="T4" y="T5"/>
                </a:cxn>
                <a:cxn ang="0">
                  <a:pos x="T6" y="T7"/>
                </a:cxn>
                <a:cxn ang="0">
                  <a:pos x="T8" y="T9"/>
                </a:cxn>
              </a:cxnLst>
              <a:rect l="0" t="0" r="r" b="b"/>
              <a:pathLst>
                <a:path w="34" h="20">
                  <a:moveTo>
                    <a:pt x="33" y="10"/>
                  </a:moveTo>
                  <a:cubicBezTo>
                    <a:pt x="31" y="5"/>
                    <a:pt x="22" y="0"/>
                    <a:pt x="14" y="0"/>
                  </a:cubicBezTo>
                  <a:cubicBezTo>
                    <a:pt x="6" y="0"/>
                    <a:pt x="0" y="5"/>
                    <a:pt x="2" y="10"/>
                  </a:cubicBezTo>
                  <a:cubicBezTo>
                    <a:pt x="4" y="16"/>
                    <a:pt x="12" y="20"/>
                    <a:pt x="21" y="20"/>
                  </a:cubicBezTo>
                  <a:cubicBezTo>
                    <a:pt x="29" y="20"/>
                    <a:pt x="34" y="16"/>
                    <a:pt x="33" y="10"/>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434" name="ïṩḻîďè"/>
            <p:cNvSpPr/>
            <p:nvPr/>
          </p:nvSpPr>
          <p:spPr bwMode="auto">
            <a:xfrm>
              <a:off x="8335300" y="2439884"/>
              <a:ext cx="128065" cy="74061"/>
            </a:xfrm>
            <a:custGeom>
              <a:avLst/>
              <a:gdLst>
                <a:gd name="T0" fmla="*/ 33 w 35"/>
                <a:gd name="T1" fmla="*/ 10 h 20"/>
                <a:gd name="T2" fmla="*/ 14 w 35"/>
                <a:gd name="T3" fmla="*/ 0 h 20"/>
                <a:gd name="T4" fmla="*/ 2 w 35"/>
                <a:gd name="T5" fmla="*/ 10 h 20"/>
                <a:gd name="T6" fmla="*/ 21 w 35"/>
                <a:gd name="T7" fmla="*/ 20 h 20"/>
                <a:gd name="T8" fmla="*/ 33 w 35"/>
                <a:gd name="T9" fmla="*/ 10 h 20"/>
              </a:gdLst>
              <a:ahLst/>
              <a:cxnLst>
                <a:cxn ang="0">
                  <a:pos x="T0" y="T1"/>
                </a:cxn>
                <a:cxn ang="0">
                  <a:pos x="T2" y="T3"/>
                </a:cxn>
                <a:cxn ang="0">
                  <a:pos x="T4" y="T5"/>
                </a:cxn>
                <a:cxn ang="0">
                  <a:pos x="T6" y="T7"/>
                </a:cxn>
                <a:cxn ang="0">
                  <a:pos x="T8" y="T9"/>
                </a:cxn>
              </a:cxnLst>
              <a:rect l="0" t="0" r="r" b="b"/>
              <a:pathLst>
                <a:path w="35" h="20">
                  <a:moveTo>
                    <a:pt x="33" y="10"/>
                  </a:moveTo>
                  <a:cubicBezTo>
                    <a:pt x="31" y="5"/>
                    <a:pt x="22" y="0"/>
                    <a:pt x="14" y="0"/>
                  </a:cubicBezTo>
                  <a:cubicBezTo>
                    <a:pt x="6" y="0"/>
                    <a:pt x="0" y="5"/>
                    <a:pt x="2" y="10"/>
                  </a:cubicBezTo>
                  <a:cubicBezTo>
                    <a:pt x="4" y="16"/>
                    <a:pt x="13" y="20"/>
                    <a:pt x="21" y="20"/>
                  </a:cubicBezTo>
                  <a:cubicBezTo>
                    <a:pt x="30" y="20"/>
                    <a:pt x="35" y="16"/>
                    <a:pt x="33" y="10"/>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435" name="îṡlíḋê"/>
            <p:cNvSpPr/>
            <p:nvPr/>
          </p:nvSpPr>
          <p:spPr bwMode="auto">
            <a:xfrm>
              <a:off x="8469536" y="2439884"/>
              <a:ext cx="128065" cy="74061"/>
            </a:xfrm>
            <a:custGeom>
              <a:avLst/>
              <a:gdLst>
                <a:gd name="T0" fmla="*/ 33 w 35"/>
                <a:gd name="T1" fmla="*/ 10 h 20"/>
                <a:gd name="T2" fmla="*/ 14 w 35"/>
                <a:gd name="T3" fmla="*/ 0 h 20"/>
                <a:gd name="T4" fmla="*/ 3 w 35"/>
                <a:gd name="T5" fmla="*/ 10 h 20"/>
                <a:gd name="T6" fmla="*/ 22 w 35"/>
                <a:gd name="T7" fmla="*/ 20 h 20"/>
                <a:gd name="T8" fmla="*/ 33 w 35"/>
                <a:gd name="T9" fmla="*/ 10 h 20"/>
              </a:gdLst>
              <a:ahLst/>
              <a:cxnLst>
                <a:cxn ang="0">
                  <a:pos x="T0" y="T1"/>
                </a:cxn>
                <a:cxn ang="0">
                  <a:pos x="T2" y="T3"/>
                </a:cxn>
                <a:cxn ang="0">
                  <a:pos x="T4" y="T5"/>
                </a:cxn>
                <a:cxn ang="0">
                  <a:pos x="T6" y="T7"/>
                </a:cxn>
                <a:cxn ang="0">
                  <a:pos x="T8" y="T9"/>
                </a:cxn>
              </a:cxnLst>
              <a:rect l="0" t="0" r="r" b="b"/>
              <a:pathLst>
                <a:path w="35" h="20">
                  <a:moveTo>
                    <a:pt x="33" y="10"/>
                  </a:moveTo>
                  <a:cubicBezTo>
                    <a:pt x="31" y="5"/>
                    <a:pt x="22" y="0"/>
                    <a:pt x="14" y="0"/>
                  </a:cubicBezTo>
                  <a:cubicBezTo>
                    <a:pt x="6" y="0"/>
                    <a:pt x="0" y="5"/>
                    <a:pt x="3" y="10"/>
                  </a:cubicBezTo>
                  <a:cubicBezTo>
                    <a:pt x="5" y="16"/>
                    <a:pt x="13" y="20"/>
                    <a:pt x="22" y="20"/>
                  </a:cubicBezTo>
                  <a:cubicBezTo>
                    <a:pt x="30" y="20"/>
                    <a:pt x="35" y="16"/>
                    <a:pt x="33" y="10"/>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436" name="i$ľídè"/>
            <p:cNvSpPr/>
            <p:nvPr/>
          </p:nvSpPr>
          <p:spPr bwMode="auto">
            <a:xfrm>
              <a:off x="8608401" y="2439884"/>
              <a:ext cx="124979" cy="74061"/>
            </a:xfrm>
            <a:custGeom>
              <a:avLst/>
              <a:gdLst>
                <a:gd name="T0" fmla="*/ 32 w 34"/>
                <a:gd name="T1" fmla="*/ 10 h 20"/>
                <a:gd name="T2" fmla="*/ 13 w 34"/>
                <a:gd name="T3" fmla="*/ 0 h 20"/>
                <a:gd name="T4" fmla="*/ 2 w 34"/>
                <a:gd name="T5" fmla="*/ 10 h 20"/>
                <a:gd name="T6" fmla="*/ 21 w 34"/>
                <a:gd name="T7" fmla="*/ 20 h 20"/>
                <a:gd name="T8" fmla="*/ 32 w 34"/>
                <a:gd name="T9" fmla="*/ 10 h 20"/>
              </a:gdLst>
              <a:ahLst/>
              <a:cxnLst>
                <a:cxn ang="0">
                  <a:pos x="T0" y="T1"/>
                </a:cxn>
                <a:cxn ang="0">
                  <a:pos x="T2" y="T3"/>
                </a:cxn>
                <a:cxn ang="0">
                  <a:pos x="T4" y="T5"/>
                </a:cxn>
                <a:cxn ang="0">
                  <a:pos x="T6" y="T7"/>
                </a:cxn>
                <a:cxn ang="0">
                  <a:pos x="T8" y="T9"/>
                </a:cxn>
              </a:cxnLst>
              <a:rect l="0" t="0" r="r" b="b"/>
              <a:pathLst>
                <a:path w="34" h="20">
                  <a:moveTo>
                    <a:pt x="32" y="10"/>
                  </a:moveTo>
                  <a:cubicBezTo>
                    <a:pt x="30" y="5"/>
                    <a:pt x="21" y="0"/>
                    <a:pt x="13" y="0"/>
                  </a:cubicBezTo>
                  <a:cubicBezTo>
                    <a:pt x="5" y="0"/>
                    <a:pt x="0" y="5"/>
                    <a:pt x="2" y="10"/>
                  </a:cubicBezTo>
                  <a:cubicBezTo>
                    <a:pt x="4" y="16"/>
                    <a:pt x="13" y="20"/>
                    <a:pt x="21" y="20"/>
                  </a:cubicBezTo>
                  <a:cubicBezTo>
                    <a:pt x="29" y="20"/>
                    <a:pt x="34" y="16"/>
                    <a:pt x="32" y="10"/>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437" name="íṡḷíḋè"/>
            <p:cNvSpPr/>
            <p:nvPr/>
          </p:nvSpPr>
          <p:spPr bwMode="auto">
            <a:xfrm>
              <a:off x="8744180" y="2439884"/>
              <a:ext cx="126522" cy="74061"/>
            </a:xfrm>
            <a:custGeom>
              <a:avLst/>
              <a:gdLst>
                <a:gd name="T0" fmla="*/ 32 w 35"/>
                <a:gd name="T1" fmla="*/ 10 h 20"/>
                <a:gd name="T2" fmla="*/ 13 w 35"/>
                <a:gd name="T3" fmla="*/ 0 h 20"/>
                <a:gd name="T4" fmla="*/ 2 w 35"/>
                <a:gd name="T5" fmla="*/ 10 h 20"/>
                <a:gd name="T6" fmla="*/ 21 w 35"/>
                <a:gd name="T7" fmla="*/ 20 h 20"/>
                <a:gd name="T8" fmla="*/ 32 w 35"/>
                <a:gd name="T9" fmla="*/ 10 h 20"/>
              </a:gdLst>
              <a:ahLst/>
              <a:cxnLst>
                <a:cxn ang="0">
                  <a:pos x="T0" y="T1"/>
                </a:cxn>
                <a:cxn ang="0">
                  <a:pos x="T2" y="T3"/>
                </a:cxn>
                <a:cxn ang="0">
                  <a:pos x="T4" y="T5"/>
                </a:cxn>
                <a:cxn ang="0">
                  <a:pos x="T6" y="T7"/>
                </a:cxn>
                <a:cxn ang="0">
                  <a:pos x="T8" y="T9"/>
                </a:cxn>
              </a:cxnLst>
              <a:rect l="0" t="0" r="r" b="b"/>
              <a:pathLst>
                <a:path w="35" h="20">
                  <a:moveTo>
                    <a:pt x="32" y="10"/>
                  </a:moveTo>
                  <a:cubicBezTo>
                    <a:pt x="30" y="5"/>
                    <a:pt x="21" y="0"/>
                    <a:pt x="13" y="0"/>
                  </a:cubicBezTo>
                  <a:cubicBezTo>
                    <a:pt x="5" y="0"/>
                    <a:pt x="0" y="5"/>
                    <a:pt x="2" y="10"/>
                  </a:cubicBezTo>
                  <a:cubicBezTo>
                    <a:pt x="4" y="16"/>
                    <a:pt x="13" y="20"/>
                    <a:pt x="21" y="20"/>
                  </a:cubicBezTo>
                  <a:cubicBezTo>
                    <a:pt x="30" y="20"/>
                    <a:pt x="35" y="16"/>
                    <a:pt x="32" y="10"/>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438" name="íş1idè"/>
            <p:cNvSpPr/>
            <p:nvPr/>
          </p:nvSpPr>
          <p:spPr bwMode="auto">
            <a:xfrm>
              <a:off x="8878417" y="2439884"/>
              <a:ext cx="128065" cy="74061"/>
            </a:xfrm>
            <a:custGeom>
              <a:avLst/>
              <a:gdLst>
                <a:gd name="T0" fmla="*/ 32 w 35"/>
                <a:gd name="T1" fmla="*/ 10 h 20"/>
                <a:gd name="T2" fmla="*/ 13 w 35"/>
                <a:gd name="T3" fmla="*/ 0 h 20"/>
                <a:gd name="T4" fmla="*/ 2 w 35"/>
                <a:gd name="T5" fmla="*/ 10 h 20"/>
                <a:gd name="T6" fmla="*/ 22 w 35"/>
                <a:gd name="T7" fmla="*/ 20 h 20"/>
                <a:gd name="T8" fmla="*/ 32 w 35"/>
                <a:gd name="T9" fmla="*/ 10 h 20"/>
              </a:gdLst>
              <a:ahLst/>
              <a:cxnLst>
                <a:cxn ang="0">
                  <a:pos x="T0" y="T1"/>
                </a:cxn>
                <a:cxn ang="0">
                  <a:pos x="T2" y="T3"/>
                </a:cxn>
                <a:cxn ang="0">
                  <a:pos x="T4" y="T5"/>
                </a:cxn>
                <a:cxn ang="0">
                  <a:pos x="T6" y="T7"/>
                </a:cxn>
                <a:cxn ang="0">
                  <a:pos x="T8" y="T9"/>
                </a:cxn>
              </a:cxnLst>
              <a:rect l="0" t="0" r="r" b="b"/>
              <a:pathLst>
                <a:path w="35" h="20">
                  <a:moveTo>
                    <a:pt x="32" y="10"/>
                  </a:moveTo>
                  <a:cubicBezTo>
                    <a:pt x="30" y="5"/>
                    <a:pt x="21" y="0"/>
                    <a:pt x="13" y="0"/>
                  </a:cubicBezTo>
                  <a:cubicBezTo>
                    <a:pt x="5" y="0"/>
                    <a:pt x="0" y="5"/>
                    <a:pt x="2" y="10"/>
                  </a:cubicBezTo>
                  <a:cubicBezTo>
                    <a:pt x="5" y="16"/>
                    <a:pt x="13" y="20"/>
                    <a:pt x="22" y="20"/>
                  </a:cubicBezTo>
                  <a:cubicBezTo>
                    <a:pt x="30" y="20"/>
                    <a:pt x="35" y="16"/>
                    <a:pt x="32" y="10"/>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439" name="ïṡḷïḑê"/>
            <p:cNvSpPr/>
            <p:nvPr/>
          </p:nvSpPr>
          <p:spPr bwMode="auto">
            <a:xfrm>
              <a:off x="9014196" y="2439884"/>
              <a:ext cx="126522" cy="74061"/>
            </a:xfrm>
            <a:custGeom>
              <a:avLst/>
              <a:gdLst>
                <a:gd name="T0" fmla="*/ 33 w 35"/>
                <a:gd name="T1" fmla="*/ 10 h 20"/>
                <a:gd name="T2" fmla="*/ 13 w 35"/>
                <a:gd name="T3" fmla="*/ 0 h 20"/>
                <a:gd name="T4" fmla="*/ 2 w 35"/>
                <a:gd name="T5" fmla="*/ 10 h 20"/>
                <a:gd name="T6" fmla="*/ 22 w 35"/>
                <a:gd name="T7" fmla="*/ 20 h 20"/>
                <a:gd name="T8" fmla="*/ 33 w 35"/>
                <a:gd name="T9" fmla="*/ 10 h 20"/>
              </a:gdLst>
              <a:ahLst/>
              <a:cxnLst>
                <a:cxn ang="0">
                  <a:pos x="T0" y="T1"/>
                </a:cxn>
                <a:cxn ang="0">
                  <a:pos x="T2" y="T3"/>
                </a:cxn>
                <a:cxn ang="0">
                  <a:pos x="T4" y="T5"/>
                </a:cxn>
                <a:cxn ang="0">
                  <a:pos x="T6" y="T7"/>
                </a:cxn>
                <a:cxn ang="0">
                  <a:pos x="T8" y="T9"/>
                </a:cxn>
              </a:cxnLst>
              <a:rect l="0" t="0" r="r" b="b"/>
              <a:pathLst>
                <a:path w="35" h="20">
                  <a:moveTo>
                    <a:pt x="33" y="10"/>
                  </a:moveTo>
                  <a:cubicBezTo>
                    <a:pt x="30" y="5"/>
                    <a:pt x="21" y="0"/>
                    <a:pt x="13" y="0"/>
                  </a:cubicBezTo>
                  <a:cubicBezTo>
                    <a:pt x="5" y="0"/>
                    <a:pt x="0" y="5"/>
                    <a:pt x="2" y="10"/>
                  </a:cubicBezTo>
                  <a:cubicBezTo>
                    <a:pt x="5" y="16"/>
                    <a:pt x="14" y="20"/>
                    <a:pt x="22" y="20"/>
                  </a:cubicBezTo>
                  <a:cubicBezTo>
                    <a:pt x="31" y="20"/>
                    <a:pt x="35" y="16"/>
                    <a:pt x="33" y="10"/>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440" name="íṥļíḍé"/>
            <p:cNvSpPr/>
            <p:nvPr/>
          </p:nvSpPr>
          <p:spPr bwMode="auto">
            <a:xfrm>
              <a:off x="9148432" y="2439884"/>
              <a:ext cx="131151" cy="74061"/>
            </a:xfrm>
            <a:custGeom>
              <a:avLst/>
              <a:gdLst>
                <a:gd name="T0" fmla="*/ 33 w 36"/>
                <a:gd name="T1" fmla="*/ 10 h 20"/>
                <a:gd name="T2" fmla="*/ 13 w 36"/>
                <a:gd name="T3" fmla="*/ 0 h 20"/>
                <a:gd name="T4" fmla="*/ 3 w 36"/>
                <a:gd name="T5" fmla="*/ 10 h 20"/>
                <a:gd name="T6" fmla="*/ 23 w 36"/>
                <a:gd name="T7" fmla="*/ 20 h 20"/>
                <a:gd name="T8" fmla="*/ 33 w 36"/>
                <a:gd name="T9" fmla="*/ 10 h 20"/>
              </a:gdLst>
              <a:ahLst/>
              <a:cxnLst>
                <a:cxn ang="0">
                  <a:pos x="T0" y="T1"/>
                </a:cxn>
                <a:cxn ang="0">
                  <a:pos x="T2" y="T3"/>
                </a:cxn>
                <a:cxn ang="0">
                  <a:pos x="T4" y="T5"/>
                </a:cxn>
                <a:cxn ang="0">
                  <a:pos x="T6" y="T7"/>
                </a:cxn>
                <a:cxn ang="0">
                  <a:pos x="T8" y="T9"/>
                </a:cxn>
              </a:cxnLst>
              <a:rect l="0" t="0" r="r" b="b"/>
              <a:pathLst>
                <a:path w="36" h="20">
                  <a:moveTo>
                    <a:pt x="33" y="10"/>
                  </a:moveTo>
                  <a:cubicBezTo>
                    <a:pt x="30" y="5"/>
                    <a:pt x="21" y="0"/>
                    <a:pt x="13" y="0"/>
                  </a:cubicBezTo>
                  <a:cubicBezTo>
                    <a:pt x="5" y="0"/>
                    <a:pt x="0" y="5"/>
                    <a:pt x="3" y="10"/>
                  </a:cubicBezTo>
                  <a:cubicBezTo>
                    <a:pt x="5" y="16"/>
                    <a:pt x="14" y="20"/>
                    <a:pt x="23" y="20"/>
                  </a:cubicBezTo>
                  <a:cubicBezTo>
                    <a:pt x="31" y="20"/>
                    <a:pt x="36" y="16"/>
                    <a:pt x="33" y="10"/>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441" name="iṧḻíde"/>
            <p:cNvSpPr/>
            <p:nvPr/>
          </p:nvSpPr>
          <p:spPr bwMode="auto">
            <a:xfrm>
              <a:off x="9284211" y="2439884"/>
              <a:ext cx="131151" cy="74061"/>
            </a:xfrm>
            <a:custGeom>
              <a:avLst/>
              <a:gdLst>
                <a:gd name="T0" fmla="*/ 33 w 36"/>
                <a:gd name="T1" fmla="*/ 10 h 20"/>
                <a:gd name="T2" fmla="*/ 13 w 36"/>
                <a:gd name="T3" fmla="*/ 0 h 20"/>
                <a:gd name="T4" fmla="*/ 3 w 36"/>
                <a:gd name="T5" fmla="*/ 10 h 20"/>
                <a:gd name="T6" fmla="*/ 23 w 36"/>
                <a:gd name="T7" fmla="*/ 20 h 20"/>
                <a:gd name="T8" fmla="*/ 33 w 36"/>
                <a:gd name="T9" fmla="*/ 10 h 20"/>
              </a:gdLst>
              <a:ahLst/>
              <a:cxnLst>
                <a:cxn ang="0">
                  <a:pos x="T0" y="T1"/>
                </a:cxn>
                <a:cxn ang="0">
                  <a:pos x="T2" y="T3"/>
                </a:cxn>
                <a:cxn ang="0">
                  <a:pos x="T4" y="T5"/>
                </a:cxn>
                <a:cxn ang="0">
                  <a:pos x="T6" y="T7"/>
                </a:cxn>
                <a:cxn ang="0">
                  <a:pos x="T8" y="T9"/>
                </a:cxn>
              </a:cxnLst>
              <a:rect l="0" t="0" r="r" b="b"/>
              <a:pathLst>
                <a:path w="36" h="20">
                  <a:moveTo>
                    <a:pt x="33" y="10"/>
                  </a:moveTo>
                  <a:cubicBezTo>
                    <a:pt x="30" y="5"/>
                    <a:pt x="21" y="0"/>
                    <a:pt x="13" y="0"/>
                  </a:cubicBezTo>
                  <a:cubicBezTo>
                    <a:pt x="5" y="0"/>
                    <a:pt x="0" y="5"/>
                    <a:pt x="3" y="10"/>
                  </a:cubicBezTo>
                  <a:cubicBezTo>
                    <a:pt x="5" y="16"/>
                    <a:pt x="14" y="20"/>
                    <a:pt x="23" y="20"/>
                  </a:cubicBezTo>
                  <a:cubicBezTo>
                    <a:pt x="31" y="20"/>
                    <a:pt x="36" y="16"/>
                    <a:pt x="33" y="10"/>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442" name="íṣḷiḍè"/>
            <p:cNvSpPr/>
            <p:nvPr/>
          </p:nvSpPr>
          <p:spPr bwMode="auto">
            <a:xfrm>
              <a:off x="8779668" y="2532461"/>
              <a:ext cx="128065" cy="72519"/>
            </a:xfrm>
            <a:custGeom>
              <a:avLst/>
              <a:gdLst>
                <a:gd name="T0" fmla="*/ 33 w 35"/>
                <a:gd name="T1" fmla="*/ 10 h 20"/>
                <a:gd name="T2" fmla="*/ 13 w 35"/>
                <a:gd name="T3" fmla="*/ 0 h 20"/>
                <a:gd name="T4" fmla="*/ 2 w 35"/>
                <a:gd name="T5" fmla="*/ 10 h 20"/>
                <a:gd name="T6" fmla="*/ 22 w 35"/>
                <a:gd name="T7" fmla="*/ 20 h 20"/>
                <a:gd name="T8" fmla="*/ 33 w 35"/>
                <a:gd name="T9" fmla="*/ 10 h 20"/>
              </a:gdLst>
              <a:ahLst/>
              <a:cxnLst>
                <a:cxn ang="0">
                  <a:pos x="T0" y="T1"/>
                </a:cxn>
                <a:cxn ang="0">
                  <a:pos x="T2" y="T3"/>
                </a:cxn>
                <a:cxn ang="0">
                  <a:pos x="T4" y="T5"/>
                </a:cxn>
                <a:cxn ang="0">
                  <a:pos x="T6" y="T7"/>
                </a:cxn>
                <a:cxn ang="0">
                  <a:pos x="T8" y="T9"/>
                </a:cxn>
              </a:cxnLst>
              <a:rect l="0" t="0" r="r" b="b"/>
              <a:pathLst>
                <a:path w="35" h="20">
                  <a:moveTo>
                    <a:pt x="33" y="10"/>
                  </a:moveTo>
                  <a:cubicBezTo>
                    <a:pt x="31" y="4"/>
                    <a:pt x="22" y="0"/>
                    <a:pt x="13" y="0"/>
                  </a:cubicBezTo>
                  <a:cubicBezTo>
                    <a:pt x="5" y="0"/>
                    <a:pt x="0" y="4"/>
                    <a:pt x="2" y="10"/>
                  </a:cubicBezTo>
                  <a:cubicBezTo>
                    <a:pt x="5" y="15"/>
                    <a:pt x="13" y="20"/>
                    <a:pt x="22" y="20"/>
                  </a:cubicBezTo>
                  <a:cubicBezTo>
                    <a:pt x="31" y="20"/>
                    <a:pt x="35" y="15"/>
                    <a:pt x="33" y="10"/>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443" name="íṥlíḋê"/>
            <p:cNvSpPr/>
            <p:nvPr/>
          </p:nvSpPr>
          <p:spPr bwMode="auto">
            <a:xfrm>
              <a:off x="8915448" y="2532461"/>
              <a:ext cx="131151" cy="72519"/>
            </a:xfrm>
            <a:custGeom>
              <a:avLst/>
              <a:gdLst>
                <a:gd name="T0" fmla="*/ 34 w 36"/>
                <a:gd name="T1" fmla="*/ 10 h 20"/>
                <a:gd name="T2" fmla="*/ 14 w 36"/>
                <a:gd name="T3" fmla="*/ 0 h 20"/>
                <a:gd name="T4" fmla="*/ 3 w 36"/>
                <a:gd name="T5" fmla="*/ 10 h 20"/>
                <a:gd name="T6" fmla="*/ 23 w 36"/>
                <a:gd name="T7" fmla="*/ 20 h 20"/>
                <a:gd name="T8" fmla="*/ 34 w 36"/>
                <a:gd name="T9" fmla="*/ 10 h 20"/>
              </a:gdLst>
              <a:ahLst/>
              <a:cxnLst>
                <a:cxn ang="0">
                  <a:pos x="T0" y="T1"/>
                </a:cxn>
                <a:cxn ang="0">
                  <a:pos x="T2" y="T3"/>
                </a:cxn>
                <a:cxn ang="0">
                  <a:pos x="T4" y="T5"/>
                </a:cxn>
                <a:cxn ang="0">
                  <a:pos x="T6" y="T7"/>
                </a:cxn>
                <a:cxn ang="0">
                  <a:pos x="T8" y="T9"/>
                </a:cxn>
              </a:cxnLst>
              <a:rect l="0" t="0" r="r" b="b"/>
              <a:pathLst>
                <a:path w="36" h="20">
                  <a:moveTo>
                    <a:pt x="34" y="10"/>
                  </a:moveTo>
                  <a:cubicBezTo>
                    <a:pt x="31" y="4"/>
                    <a:pt x="22" y="0"/>
                    <a:pt x="14" y="0"/>
                  </a:cubicBezTo>
                  <a:cubicBezTo>
                    <a:pt x="5" y="0"/>
                    <a:pt x="0" y="4"/>
                    <a:pt x="3" y="10"/>
                  </a:cubicBezTo>
                  <a:cubicBezTo>
                    <a:pt x="5" y="15"/>
                    <a:pt x="14" y="20"/>
                    <a:pt x="23" y="20"/>
                  </a:cubicBezTo>
                  <a:cubicBezTo>
                    <a:pt x="31" y="20"/>
                    <a:pt x="36" y="15"/>
                    <a:pt x="34" y="10"/>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444" name="íṩlïḑê"/>
            <p:cNvSpPr/>
            <p:nvPr/>
          </p:nvSpPr>
          <p:spPr bwMode="auto">
            <a:xfrm>
              <a:off x="9193178" y="2532461"/>
              <a:ext cx="131151" cy="72519"/>
            </a:xfrm>
            <a:custGeom>
              <a:avLst/>
              <a:gdLst>
                <a:gd name="T0" fmla="*/ 33 w 36"/>
                <a:gd name="T1" fmla="*/ 10 h 20"/>
                <a:gd name="T2" fmla="*/ 13 w 36"/>
                <a:gd name="T3" fmla="*/ 0 h 20"/>
                <a:gd name="T4" fmla="*/ 2 w 36"/>
                <a:gd name="T5" fmla="*/ 10 h 20"/>
                <a:gd name="T6" fmla="*/ 23 w 36"/>
                <a:gd name="T7" fmla="*/ 20 h 20"/>
                <a:gd name="T8" fmla="*/ 33 w 36"/>
                <a:gd name="T9" fmla="*/ 10 h 20"/>
              </a:gdLst>
              <a:ahLst/>
              <a:cxnLst>
                <a:cxn ang="0">
                  <a:pos x="T0" y="T1"/>
                </a:cxn>
                <a:cxn ang="0">
                  <a:pos x="T2" y="T3"/>
                </a:cxn>
                <a:cxn ang="0">
                  <a:pos x="T4" y="T5"/>
                </a:cxn>
                <a:cxn ang="0">
                  <a:pos x="T6" y="T7"/>
                </a:cxn>
                <a:cxn ang="0">
                  <a:pos x="T8" y="T9"/>
                </a:cxn>
              </a:cxnLst>
              <a:rect l="0" t="0" r="r" b="b"/>
              <a:pathLst>
                <a:path w="36" h="20">
                  <a:moveTo>
                    <a:pt x="33" y="10"/>
                  </a:moveTo>
                  <a:cubicBezTo>
                    <a:pt x="30" y="4"/>
                    <a:pt x="21" y="0"/>
                    <a:pt x="13" y="0"/>
                  </a:cubicBezTo>
                  <a:cubicBezTo>
                    <a:pt x="4" y="0"/>
                    <a:pt x="0" y="4"/>
                    <a:pt x="2" y="10"/>
                  </a:cubicBezTo>
                  <a:cubicBezTo>
                    <a:pt x="5" y="15"/>
                    <a:pt x="14" y="20"/>
                    <a:pt x="23" y="20"/>
                  </a:cubicBezTo>
                  <a:cubicBezTo>
                    <a:pt x="31" y="20"/>
                    <a:pt x="36" y="15"/>
                    <a:pt x="33" y="10"/>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445" name="isļîďé"/>
            <p:cNvSpPr/>
            <p:nvPr/>
          </p:nvSpPr>
          <p:spPr bwMode="auto">
            <a:xfrm>
              <a:off x="8816699" y="2623495"/>
              <a:ext cx="131151" cy="72519"/>
            </a:xfrm>
            <a:custGeom>
              <a:avLst/>
              <a:gdLst>
                <a:gd name="T0" fmla="*/ 34 w 36"/>
                <a:gd name="T1" fmla="*/ 10 h 20"/>
                <a:gd name="T2" fmla="*/ 14 w 36"/>
                <a:gd name="T3" fmla="*/ 0 h 20"/>
                <a:gd name="T4" fmla="*/ 3 w 36"/>
                <a:gd name="T5" fmla="*/ 10 h 20"/>
                <a:gd name="T6" fmla="*/ 23 w 36"/>
                <a:gd name="T7" fmla="*/ 20 h 20"/>
                <a:gd name="T8" fmla="*/ 34 w 36"/>
                <a:gd name="T9" fmla="*/ 10 h 20"/>
              </a:gdLst>
              <a:ahLst/>
              <a:cxnLst>
                <a:cxn ang="0">
                  <a:pos x="T0" y="T1"/>
                </a:cxn>
                <a:cxn ang="0">
                  <a:pos x="T2" y="T3"/>
                </a:cxn>
                <a:cxn ang="0">
                  <a:pos x="T4" y="T5"/>
                </a:cxn>
                <a:cxn ang="0">
                  <a:pos x="T6" y="T7"/>
                </a:cxn>
                <a:cxn ang="0">
                  <a:pos x="T8" y="T9"/>
                </a:cxn>
              </a:cxnLst>
              <a:rect l="0" t="0" r="r" b="b"/>
              <a:pathLst>
                <a:path w="36" h="20">
                  <a:moveTo>
                    <a:pt x="34" y="10"/>
                  </a:moveTo>
                  <a:cubicBezTo>
                    <a:pt x="31" y="4"/>
                    <a:pt x="23" y="0"/>
                    <a:pt x="14" y="0"/>
                  </a:cubicBezTo>
                  <a:cubicBezTo>
                    <a:pt x="5" y="0"/>
                    <a:pt x="0" y="4"/>
                    <a:pt x="3" y="10"/>
                  </a:cubicBezTo>
                  <a:cubicBezTo>
                    <a:pt x="5" y="16"/>
                    <a:pt x="14" y="20"/>
                    <a:pt x="23" y="20"/>
                  </a:cubicBezTo>
                  <a:cubicBezTo>
                    <a:pt x="32" y="20"/>
                    <a:pt x="36" y="16"/>
                    <a:pt x="34" y="10"/>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446" name="îšḻiḋè"/>
            <p:cNvSpPr/>
            <p:nvPr/>
          </p:nvSpPr>
          <p:spPr bwMode="auto">
            <a:xfrm>
              <a:off x="8955564" y="2623495"/>
              <a:ext cx="134237" cy="72519"/>
            </a:xfrm>
            <a:custGeom>
              <a:avLst/>
              <a:gdLst>
                <a:gd name="T0" fmla="*/ 34 w 37"/>
                <a:gd name="T1" fmla="*/ 10 h 20"/>
                <a:gd name="T2" fmla="*/ 14 w 37"/>
                <a:gd name="T3" fmla="*/ 0 h 20"/>
                <a:gd name="T4" fmla="*/ 3 w 37"/>
                <a:gd name="T5" fmla="*/ 10 h 20"/>
                <a:gd name="T6" fmla="*/ 23 w 37"/>
                <a:gd name="T7" fmla="*/ 20 h 20"/>
                <a:gd name="T8" fmla="*/ 34 w 37"/>
                <a:gd name="T9" fmla="*/ 10 h 20"/>
              </a:gdLst>
              <a:ahLst/>
              <a:cxnLst>
                <a:cxn ang="0">
                  <a:pos x="T0" y="T1"/>
                </a:cxn>
                <a:cxn ang="0">
                  <a:pos x="T2" y="T3"/>
                </a:cxn>
                <a:cxn ang="0">
                  <a:pos x="T4" y="T5"/>
                </a:cxn>
                <a:cxn ang="0">
                  <a:pos x="T6" y="T7"/>
                </a:cxn>
                <a:cxn ang="0">
                  <a:pos x="T8" y="T9"/>
                </a:cxn>
              </a:cxnLst>
              <a:rect l="0" t="0" r="r" b="b"/>
              <a:pathLst>
                <a:path w="37" h="20">
                  <a:moveTo>
                    <a:pt x="34" y="10"/>
                  </a:moveTo>
                  <a:cubicBezTo>
                    <a:pt x="32" y="4"/>
                    <a:pt x="22" y="0"/>
                    <a:pt x="14" y="0"/>
                  </a:cubicBezTo>
                  <a:cubicBezTo>
                    <a:pt x="5" y="0"/>
                    <a:pt x="0" y="4"/>
                    <a:pt x="3" y="10"/>
                  </a:cubicBezTo>
                  <a:cubicBezTo>
                    <a:pt x="6" y="16"/>
                    <a:pt x="15" y="20"/>
                    <a:pt x="23" y="20"/>
                  </a:cubicBezTo>
                  <a:cubicBezTo>
                    <a:pt x="32" y="20"/>
                    <a:pt x="37" y="16"/>
                    <a:pt x="34" y="10"/>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447" name="íSḻïďé"/>
            <p:cNvSpPr/>
            <p:nvPr/>
          </p:nvSpPr>
          <p:spPr bwMode="auto">
            <a:xfrm>
              <a:off x="9236381" y="2623495"/>
              <a:ext cx="131151" cy="72519"/>
            </a:xfrm>
            <a:custGeom>
              <a:avLst/>
              <a:gdLst>
                <a:gd name="T0" fmla="*/ 33 w 36"/>
                <a:gd name="T1" fmla="*/ 10 h 20"/>
                <a:gd name="T2" fmla="*/ 13 w 36"/>
                <a:gd name="T3" fmla="*/ 0 h 20"/>
                <a:gd name="T4" fmla="*/ 2 w 36"/>
                <a:gd name="T5" fmla="*/ 10 h 20"/>
                <a:gd name="T6" fmla="*/ 23 w 36"/>
                <a:gd name="T7" fmla="*/ 20 h 20"/>
                <a:gd name="T8" fmla="*/ 33 w 36"/>
                <a:gd name="T9" fmla="*/ 10 h 20"/>
              </a:gdLst>
              <a:ahLst/>
              <a:cxnLst>
                <a:cxn ang="0">
                  <a:pos x="T0" y="T1"/>
                </a:cxn>
                <a:cxn ang="0">
                  <a:pos x="T2" y="T3"/>
                </a:cxn>
                <a:cxn ang="0">
                  <a:pos x="T4" y="T5"/>
                </a:cxn>
                <a:cxn ang="0">
                  <a:pos x="T6" y="T7"/>
                </a:cxn>
                <a:cxn ang="0">
                  <a:pos x="T8" y="T9"/>
                </a:cxn>
              </a:cxnLst>
              <a:rect l="0" t="0" r="r" b="b"/>
              <a:pathLst>
                <a:path w="36" h="20">
                  <a:moveTo>
                    <a:pt x="33" y="10"/>
                  </a:moveTo>
                  <a:cubicBezTo>
                    <a:pt x="31" y="4"/>
                    <a:pt x="21" y="0"/>
                    <a:pt x="13" y="0"/>
                  </a:cubicBezTo>
                  <a:cubicBezTo>
                    <a:pt x="4" y="0"/>
                    <a:pt x="0" y="4"/>
                    <a:pt x="2" y="10"/>
                  </a:cubicBezTo>
                  <a:cubicBezTo>
                    <a:pt x="5" y="16"/>
                    <a:pt x="14" y="20"/>
                    <a:pt x="23" y="20"/>
                  </a:cubicBezTo>
                  <a:cubicBezTo>
                    <a:pt x="32" y="20"/>
                    <a:pt x="36" y="16"/>
                    <a:pt x="33" y="10"/>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448" name="îŝ1íḑe"/>
            <p:cNvSpPr/>
            <p:nvPr/>
          </p:nvSpPr>
          <p:spPr bwMode="auto">
            <a:xfrm>
              <a:off x="8856816" y="2714528"/>
              <a:ext cx="135779" cy="80233"/>
            </a:xfrm>
            <a:custGeom>
              <a:avLst/>
              <a:gdLst>
                <a:gd name="T0" fmla="*/ 34 w 37"/>
                <a:gd name="T1" fmla="*/ 11 h 22"/>
                <a:gd name="T2" fmla="*/ 14 w 37"/>
                <a:gd name="T3" fmla="*/ 0 h 22"/>
                <a:gd name="T4" fmla="*/ 3 w 37"/>
                <a:gd name="T5" fmla="*/ 11 h 22"/>
                <a:gd name="T6" fmla="*/ 23 w 37"/>
                <a:gd name="T7" fmla="*/ 22 h 22"/>
                <a:gd name="T8" fmla="*/ 34 w 37"/>
                <a:gd name="T9" fmla="*/ 11 h 22"/>
              </a:gdLst>
              <a:ahLst/>
              <a:cxnLst>
                <a:cxn ang="0">
                  <a:pos x="T0" y="T1"/>
                </a:cxn>
                <a:cxn ang="0">
                  <a:pos x="T2" y="T3"/>
                </a:cxn>
                <a:cxn ang="0">
                  <a:pos x="T4" y="T5"/>
                </a:cxn>
                <a:cxn ang="0">
                  <a:pos x="T6" y="T7"/>
                </a:cxn>
                <a:cxn ang="0">
                  <a:pos x="T8" y="T9"/>
                </a:cxn>
              </a:cxnLst>
              <a:rect l="0" t="0" r="r" b="b"/>
              <a:pathLst>
                <a:path w="37" h="22">
                  <a:moveTo>
                    <a:pt x="34" y="11"/>
                  </a:moveTo>
                  <a:cubicBezTo>
                    <a:pt x="32" y="5"/>
                    <a:pt x="23" y="0"/>
                    <a:pt x="14" y="0"/>
                  </a:cubicBezTo>
                  <a:cubicBezTo>
                    <a:pt x="5" y="0"/>
                    <a:pt x="0" y="5"/>
                    <a:pt x="3" y="11"/>
                  </a:cubicBezTo>
                  <a:cubicBezTo>
                    <a:pt x="5" y="17"/>
                    <a:pt x="14" y="22"/>
                    <a:pt x="23" y="22"/>
                  </a:cubicBezTo>
                  <a:cubicBezTo>
                    <a:pt x="32" y="22"/>
                    <a:pt x="37" y="17"/>
                    <a:pt x="34" y="11"/>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449" name="îşlîḋe"/>
            <p:cNvSpPr/>
            <p:nvPr/>
          </p:nvSpPr>
          <p:spPr bwMode="auto">
            <a:xfrm>
              <a:off x="8998767" y="2714528"/>
              <a:ext cx="135779" cy="80233"/>
            </a:xfrm>
            <a:custGeom>
              <a:avLst/>
              <a:gdLst>
                <a:gd name="T0" fmla="*/ 34 w 37"/>
                <a:gd name="T1" fmla="*/ 11 h 22"/>
                <a:gd name="T2" fmla="*/ 13 w 37"/>
                <a:gd name="T3" fmla="*/ 0 h 22"/>
                <a:gd name="T4" fmla="*/ 2 w 37"/>
                <a:gd name="T5" fmla="*/ 11 h 22"/>
                <a:gd name="T6" fmla="*/ 23 w 37"/>
                <a:gd name="T7" fmla="*/ 22 h 22"/>
                <a:gd name="T8" fmla="*/ 34 w 37"/>
                <a:gd name="T9" fmla="*/ 11 h 22"/>
              </a:gdLst>
              <a:ahLst/>
              <a:cxnLst>
                <a:cxn ang="0">
                  <a:pos x="T0" y="T1"/>
                </a:cxn>
                <a:cxn ang="0">
                  <a:pos x="T2" y="T3"/>
                </a:cxn>
                <a:cxn ang="0">
                  <a:pos x="T4" y="T5"/>
                </a:cxn>
                <a:cxn ang="0">
                  <a:pos x="T6" y="T7"/>
                </a:cxn>
                <a:cxn ang="0">
                  <a:pos x="T8" y="T9"/>
                </a:cxn>
              </a:cxnLst>
              <a:rect l="0" t="0" r="r" b="b"/>
              <a:pathLst>
                <a:path w="37" h="22">
                  <a:moveTo>
                    <a:pt x="34" y="11"/>
                  </a:moveTo>
                  <a:cubicBezTo>
                    <a:pt x="31" y="5"/>
                    <a:pt x="22" y="0"/>
                    <a:pt x="13" y="0"/>
                  </a:cubicBezTo>
                  <a:cubicBezTo>
                    <a:pt x="5" y="0"/>
                    <a:pt x="0" y="5"/>
                    <a:pt x="2" y="11"/>
                  </a:cubicBezTo>
                  <a:cubicBezTo>
                    <a:pt x="5" y="17"/>
                    <a:pt x="14" y="22"/>
                    <a:pt x="23" y="22"/>
                  </a:cubicBezTo>
                  <a:cubicBezTo>
                    <a:pt x="32" y="22"/>
                    <a:pt x="37" y="17"/>
                    <a:pt x="34" y="11"/>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450" name="íśliḋê"/>
            <p:cNvSpPr/>
            <p:nvPr/>
          </p:nvSpPr>
          <p:spPr bwMode="auto">
            <a:xfrm>
              <a:off x="8896932" y="2810191"/>
              <a:ext cx="135779" cy="80233"/>
            </a:xfrm>
            <a:custGeom>
              <a:avLst/>
              <a:gdLst>
                <a:gd name="T0" fmla="*/ 35 w 37"/>
                <a:gd name="T1" fmla="*/ 11 h 22"/>
                <a:gd name="T2" fmla="*/ 14 w 37"/>
                <a:gd name="T3" fmla="*/ 0 h 22"/>
                <a:gd name="T4" fmla="*/ 3 w 37"/>
                <a:gd name="T5" fmla="*/ 11 h 22"/>
                <a:gd name="T6" fmla="*/ 24 w 37"/>
                <a:gd name="T7" fmla="*/ 22 h 22"/>
                <a:gd name="T8" fmla="*/ 35 w 37"/>
                <a:gd name="T9" fmla="*/ 11 h 22"/>
              </a:gdLst>
              <a:ahLst/>
              <a:cxnLst>
                <a:cxn ang="0">
                  <a:pos x="T0" y="T1"/>
                </a:cxn>
                <a:cxn ang="0">
                  <a:pos x="T2" y="T3"/>
                </a:cxn>
                <a:cxn ang="0">
                  <a:pos x="T4" y="T5"/>
                </a:cxn>
                <a:cxn ang="0">
                  <a:pos x="T6" y="T7"/>
                </a:cxn>
                <a:cxn ang="0">
                  <a:pos x="T8" y="T9"/>
                </a:cxn>
              </a:cxnLst>
              <a:rect l="0" t="0" r="r" b="b"/>
              <a:pathLst>
                <a:path w="37" h="22">
                  <a:moveTo>
                    <a:pt x="35" y="11"/>
                  </a:moveTo>
                  <a:cubicBezTo>
                    <a:pt x="32" y="5"/>
                    <a:pt x="23" y="0"/>
                    <a:pt x="14" y="0"/>
                  </a:cubicBezTo>
                  <a:cubicBezTo>
                    <a:pt x="5" y="0"/>
                    <a:pt x="0" y="5"/>
                    <a:pt x="3" y="11"/>
                  </a:cubicBezTo>
                  <a:cubicBezTo>
                    <a:pt x="5" y="17"/>
                    <a:pt x="15" y="22"/>
                    <a:pt x="24" y="22"/>
                  </a:cubicBezTo>
                  <a:cubicBezTo>
                    <a:pt x="32" y="22"/>
                    <a:pt x="37" y="17"/>
                    <a:pt x="35" y="11"/>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451" name="îŝḷiḑé"/>
            <p:cNvSpPr/>
            <p:nvPr/>
          </p:nvSpPr>
          <p:spPr bwMode="auto">
            <a:xfrm>
              <a:off x="9038883" y="2810191"/>
              <a:ext cx="138865" cy="80233"/>
            </a:xfrm>
            <a:custGeom>
              <a:avLst/>
              <a:gdLst>
                <a:gd name="T0" fmla="*/ 35 w 38"/>
                <a:gd name="T1" fmla="*/ 11 h 22"/>
                <a:gd name="T2" fmla="*/ 14 w 38"/>
                <a:gd name="T3" fmla="*/ 0 h 22"/>
                <a:gd name="T4" fmla="*/ 3 w 38"/>
                <a:gd name="T5" fmla="*/ 11 h 22"/>
                <a:gd name="T6" fmla="*/ 24 w 38"/>
                <a:gd name="T7" fmla="*/ 22 h 22"/>
                <a:gd name="T8" fmla="*/ 35 w 38"/>
                <a:gd name="T9" fmla="*/ 11 h 22"/>
              </a:gdLst>
              <a:ahLst/>
              <a:cxnLst>
                <a:cxn ang="0">
                  <a:pos x="T0" y="T1"/>
                </a:cxn>
                <a:cxn ang="0">
                  <a:pos x="T2" y="T3"/>
                </a:cxn>
                <a:cxn ang="0">
                  <a:pos x="T4" y="T5"/>
                </a:cxn>
                <a:cxn ang="0">
                  <a:pos x="T6" y="T7"/>
                </a:cxn>
                <a:cxn ang="0">
                  <a:pos x="T8" y="T9"/>
                </a:cxn>
              </a:cxnLst>
              <a:rect l="0" t="0" r="r" b="b"/>
              <a:pathLst>
                <a:path w="38" h="22">
                  <a:moveTo>
                    <a:pt x="35" y="11"/>
                  </a:moveTo>
                  <a:cubicBezTo>
                    <a:pt x="32" y="5"/>
                    <a:pt x="23" y="0"/>
                    <a:pt x="14" y="0"/>
                  </a:cubicBezTo>
                  <a:cubicBezTo>
                    <a:pt x="5" y="0"/>
                    <a:pt x="0" y="5"/>
                    <a:pt x="3" y="11"/>
                  </a:cubicBezTo>
                  <a:cubicBezTo>
                    <a:pt x="6" y="17"/>
                    <a:pt x="15" y="22"/>
                    <a:pt x="24" y="22"/>
                  </a:cubicBezTo>
                  <a:cubicBezTo>
                    <a:pt x="33" y="22"/>
                    <a:pt x="38" y="17"/>
                    <a:pt x="35" y="11"/>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452" name="îsľïďe"/>
            <p:cNvSpPr/>
            <p:nvPr/>
          </p:nvSpPr>
          <p:spPr bwMode="auto">
            <a:xfrm>
              <a:off x="8940135" y="2907397"/>
              <a:ext cx="135779" cy="84863"/>
            </a:xfrm>
            <a:custGeom>
              <a:avLst/>
              <a:gdLst>
                <a:gd name="T0" fmla="*/ 35 w 37"/>
                <a:gd name="T1" fmla="*/ 11 h 23"/>
                <a:gd name="T2" fmla="*/ 14 w 37"/>
                <a:gd name="T3" fmla="*/ 0 h 23"/>
                <a:gd name="T4" fmla="*/ 2 w 37"/>
                <a:gd name="T5" fmla="*/ 11 h 23"/>
                <a:gd name="T6" fmla="*/ 23 w 37"/>
                <a:gd name="T7" fmla="*/ 23 h 23"/>
                <a:gd name="T8" fmla="*/ 35 w 37"/>
                <a:gd name="T9" fmla="*/ 11 h 23"/>
              </a:gdLst>
              <a:ahLst/>
              <a:cxnLst>
                <a:cxn ang="0">
                  <a:pos x="T0" y="T1"/>
                </a:cxn>
                <a:cxn ang="0">
                  <a:pos x="T2" y="T3"/>
                </a:cxn>
                <a:cxn ang="0">
                  <a:pos x="T4" y="T5"/>
                </a:cxn>
                <a:cxn ang="0">
                  <a:pos x="T6" y="T7"/>
                </a:cxn>
                <a:cxn ang="0">
                  <a:pos x="T8" y="T9"/>
                </a:cxn>
              </a:cxnLst>
              <a:rect l="0" t="0" r="r" b="b"/>
              <a:pathLst>
                <a:path w="37" h="23">
                  <a:moveTo>
                    <a:pt x="35" y="11"/>
                  </a:moveTo>
                  <a:cubicBezTo>
                    <a:pt x="32" y="5"/>
                    <a:pt x="23" y="0"/>
                    <a:pt x="14" y="0"/>
                  </a:cubicBezTo>
                  <a:cubicBezTo>
                    <a:pt x="5" y="0"/>
                    <a:pt x="0" y="5"/>
                    <a:pt x="2" y="11"/>
                  </a:cubicBezTo>
                  <a:cubicBezTo>
                    <a:pt x="5" y="18"/>
                    <a:pt x="14" y="23"/>
                    <a:pt x="23" y="23"/>
                  </a:cubicBezTo>
                  <a:cubicBezTo>
                    <a:pt x="32" y="23"/>
                    <a:pt x="37" y="18"/>
                    <a:pt x="35" y="11"/>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453" name="iṡļîḋê"/>
            <p:cNvSpPr/>
            <p:nvPr/>
          </p:nvSpPr>
          <p:spPr bwMode="auto">
            <a:xfrm>
              <a:off x="7809155" y="3010774"/>
              <a:ext cx="135779" cy="83319"/>
            </a:xfrm>
            <a:custGeom>
              <a:avLst/>
              <a:gdLst>
                <a:gd name="T0" fmla="*/ 35 w 37"/>
                <a:gd name="T1" fmla="*/ 11 h 23"/>
                <a:gd name="T2" fmla="*/ 15 w 37"/>
                <a:gd name="T3" fmla="*/ 0 h 23"/>
                <a:gd name="T4" fmla="*/ 2 w 37"/>
                <a:gd name="T5" fmla="*/ 11 h 23"/>
                <a:gd name="T6" fmla="*/ 22 w 37"/>
                <a:gd name="T7" fmla="*/ 23 h 23"/>
                <a:gd name="T8" fmla="*/ 35 w 37"/>
                <a:gd name="T9" fmla="*/ 11 h 23"/>
              </a:gdLst>
              <a:ahLst/>
              <a:cxnLst>
                <a:cxn ang="0">
                  <a:pos x="T0" y="T1"/>
                </a:cxn>
                <a:cxn ang="0">
                  <a:pos x="T2" y="T3"/>
                </a:cxn>
                <a:cxn ang="0">
                  <a:pos x="T4" y="T5"/>
                </a:cxn>
                <a:cxn ang="0">
                  <a:pos x="T6" y="T7"/>
                </a:cxn>
                <a:cxn ang="0">
                  <a:pos x="T8" y="T9"/>
                </a:cxn>
              </a:cxnLst>
              <a:rect l="0" t="0" r="r" b="b"/>
              <a:pathLst>
                <a:path w="37" h="23">
                  <a:moveTo>
                    <a:pt x="35" y="11"/>
                  </a:moveTo>
                  <a:cubicBezTo>
                    <a:pt x="33" y="5"/>
                    <a:pt x="24" y="0"/>
                    <a:pt x="15" y="0"/>
                  </a:cubicBezTo>
                  <a:cubicBezTo>
                    <a:pt x="6" y="0"/>
                    <a:pt x="0" y="5"/>
                    <a:pt x="2" y="11"/>
                  </a:cubicBezTo>
                  <a:cubicBezTo>
                    <a:pt x="4" y="18"/>
                    <a:pt x="12" y="23"/>
                    <a:pt x="22" y="23"/>
                  </a:cubicBezTo>
                  <a:cubicBezTo>
                    <a:pt x="31" y="23"/>
                    <a:pt x="37" y="18"/>
                    <a:pt x="35" y="11"/>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454" name="ïšľîďê"/>
            <p:cNvSpPr/>
            <p:nvPr/>
          </p:nvSpPr>
          <p:spPr bwMode="auto">
            <a:xfrm>
              <a:off x="7955735" y="3010774"/>
              <a:ext cx="134237" cy="83319"/>
            </a:xfrm>
            <a:custGeom>
              <a:avLst/>
              <a:gdLst>
                <a:gd name="T0" fmla="*/ 35 w 37"/>
                <a:gd name="T1" fmla="*/ 11 h 23"/>
                <a:gd name="T2" fmla="*/ 15 w 37"/>
                <a:gd name="T3" fmla="*/ 0 h 23"/>
                <a:gd name="T4" fmla="*/ 2 w 37"/>
                <a:gd name="T5" fmla="*/ 11 h 23"/>
                <a:gd name="T6" fmla="*/ 22 w 37"/>
                <a:gd name="T7" fmla="*/ 23 h 23"/>
                <a:gd name="T8" fmla="*/ 35 w 37"/>
                <a:gd name="T9" fmla="*/ 11 h 23"/>
              </a:gdLst>
              <a:ahLst/>
              <a:cxnLst>
                <a:cxn ang="0">
                  <a:pos x="T0" y="T1"/>
                </a:cxn>
                <a:cxn ang="0">
                  <a:pos x="T2" y="T3"/>
                </a:cxn>
                <a:cxn ang="0">
                  <a:pos x="T4" y="T5"/>
                </a:cxn>
                <a:cxn ang="0">
                  <a:pos x="T6" y="T7"/>
                </a:cxn>
                <a:cxn ang="0">
                  <a:pos x="T8" y="T9"/>
                </a:cxn>
              </a:cxnLst>
              <a:rect l="0" t="0" r="r" b="b"/>
              <a:pathLst>
                <a:path w="37" h="23">
                  <a:moveTo>
                    <a:pt x="35" y="11"/>
                  </a:moveTo>
                  <a:cubicBezTo>
                    <a:pt x="33" y="5"/>
                    <a:pt x="24" y="0"/>
                    <a:pt x="15" y="0"/>
                  </a:cubicBezTo>
                  <a:cubicBezTo>
                    <a:pt x="6" y="0"/>
                    <a:pt x="0" y="5"/>
                    <a:pt x="2" y="11"/>
                  </a:cubicBezTo>
                  <a:cubicBezTo>
                    <a:pt x="4" y="18"/>
                    <a:pt x="13" y="23"/>
                    <a:pt x="22" y="23"/>
                  </a:cubicBezTo>
                  <a:cubicBezTo>
                    <a:pt x="31" y="23"/>
                    <a:pt x="37" y="18"/>
                    <a:pt x="35" y="11"/>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455" name="işḷïďê"/>
            <p:cNvSpPr/>
            <p:nvPr/>
          </p:nvSpPr>
          <p:spPr bwMode="auto">
            <a:xfrm>
              <a:off x="8105400" y="3010774"/>
              <a:ext cx="131151" cy="83319"/>
            </a:xfrm>
            <a:custGeom>
              <a:avLst/>
              <a:gdLst>
                <a:gd name="T0" fmla="*/ 34 w 36"/>
                <a:gd name="T1" fmla="*/ 11 h 23"/>
                <a:gd name="T2" fmla="*/ 14 w 36"/>
                <a:gd name="T3" fmla="*/ 0 h 23"/>
                <a:gd name="T4" fmla="*/ 1 w 36"/>
                <a:gd name="T5" fmla="*/ 11 h 23"/>
                <a:gd name="T6" fmla="*/ 22 w 36"/>
                <a:gd name="T7" fmla="*/ 23 h 23"/>
                <a:gd name="T8" fmla="*/ 34 w 36"/>
                <a:gd name="T9" fmla="*/ 11 h 23"/>
              </a:gdLst>
              <a:ahLst/>
              <a:cxnLst>
                <a:cxn ang="0">
                  <a:pos x="T0" y="T1"/>
                </a:cxn>
                <a:cxn ang="0">
                  <a:pos x="T2" y="T3"/>
                </a:cxn>
                <a:cxn ang="0">
                  <a:pos x="T4" y="T5"/>
                </a:cxn>
                <a:cxn ang="0">
                  <a:pos x="T6" y="T7"/>
                </a:cxn>
                <a:cxn ang="0">
                  <a:pos x="T8" y="T9"/>
                </a:cxn>
              </a:cxnLst>
              <a:rect l="0" t="0" r="r" b="b"/>
              <a:pathLst>
                <a:path w="36" h="23">
                  <a:moveTo>
                    <a:pt x="34" y="11"/>
                  </a:moveTo>
                  <a:cubicBezTo>
                    <a:pt x="32" y="5"/>
                    <a:pt x="23" y="0"/>
                    <a:pt x="14" y="0"/>
                  </a:cubicBezTo>
                  <a:cubicBezTo>
                    <a:pt x="5" y="0"/>
                    <a:pt x="0" y="5"/>
                    <a:pt x="1" y="11"/>
                  </a:cubicBezTo>
                  <a:cubicBezTo>
                    <a:pt x="3" y="18"/>
                    <a:pt x="12" y="23"/>
                    <a:pt x="22" y="23"/>
                  </a:cubicBezTo>
                  <a:cubicBezTo>
                    <a:pt x="31" y="23"/>
                    <a:pt x="36" y="18"/>
                    <a:pt x="34" y="11"/>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456" name="iṡḷïḋe"/>
            <p:cNvSpPr/>
            <p:nvPr/>
          </p:nvSpPr>
          <p:spPr bwMode="auto">
            <a:xfrm>
              <a:off x="8397018" y="3010774"/>
              <a:ext cx="135779" cy="83319"/>
            </a:xfrm>
            <a:custGeom>
              <a:avLst/>
              <a:gdLst>
                <a:gd name="T0" fmla="*/ 35 w 37"/>
                <a:gd name="T1" fmla="*/ 11 h 23"/>
                <a:gd name="T2" fmla="*/ 14 w 37"/>
                <a:gd name="T3" fmla="*/ 0 h 23"/>
                <a:gd name="T4" fmla="*/ 2 w 37"/>
                <a:gd name="T5" fmla="*/ 11 h 23"/>
                <a:gd name="T6" fmla="*/ 23 w 37"/>
                <a:gd name="T7" fmla="*/ 23 h 23"/>
                <a:gd name="T8" fmla="*/ 35 w 37"/>
                <a:gd name="T9" fmla="*/ 11 h 23"/>
              </a:gdLst>
              <a:ahLst/>
              <a:cxnLst>
                <a:cxn ang="0">
                  <a:pos x="T0" y="T1"/>
                </a:cxn>
                <a:cxn ang="0">
                  <a:pos x="T2" y="T3"/>
                </a:cxn>
                <a:cxn ang="0">
                  <a:pos x="T4" y="T5"/>
                </a:cxn>
                <a:cxn ang="0">
                  <a:pos x="T6" y="T7"/>
                </a:cxn>
                <a:cxn ang="0">
                  <a:pos x="T8" y="T9"/>
                </a:cxn>
              </a:cxnLst>
              <a:rect l="0" t="0" r="r" b="b"/>
              <a:pathLst>
                <a:path w="37" h="23">
                  <a:moveTo>
                    <a:pt x="35" y="11"/>
                  </a:moveTo>
                  <a:cubicBezTo>
                    <a:pt x="33" y="5"/>
                    <a:pt x="23" y="0"/>
                    <a:pt x="14" y="0"/>
                  </a:cubicBezTo>
                  <a:cubicBezTo>
                    <a:pt x="5" y="0"/>
                    <a:pt x="0" y="5"/>
                    <a:pt x="2" y="11"/>
                  </a:cubicBezTo>
                  <a:cubicBezTo>
                    <a:pt x="4" y="18"/>
                    <a:pt x="13" y="23"/>
                    <a:pt x="23" y="23"/>
                  </a:cubicBezTo>
                  <a:cubicBezTo>
                    <a:pt x="32" y="23"/>
                    <a:pt x="37" y="18"/>
                    <a:pt x="35" y="11"/>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457" name="ïṡlîḓè"/>
            <p:cNvSpPr/>
            <p:nvPr/>
          </p:nvSpPr>
          <p:spPr bwMode="auto">
            <a:xfrm>
              <a:off x="8543597" y="3010774"/>
              <a:ext cx="138865" cy="83319"/>
            </a:xfrm>
            <a:custGeom>
              <a:avLst/>
              <a:gdLst>
                <a:gd name="T0" fmla="*/ 35 w 38"/>
                <a:gd name="T1" fmla="*/ 11 h 23"/>
                <a:gd name="T2" fmla="*/ 14 w 38"/>
                <a:gd name="T3" fmla="*/ 0 h 23"/>
                <a:gd name="T4" fmla="*/ 2 w 38"/>
                <a:gd name="T5" fmla="*/ 11 h 23"/>
                <a:gd name="T6" fmla="*/ 23 w 38"/>
                <a:gd name="T7" fmla="*/ 23 h 23"/>
                <a:gd name="T8" fmla="*/ 35 w 38"/>
                <a:gd name="T9" fmla="*/ 11 h 23"/>
              </a:gdLst>
              <a:ahLst/>
              <a:cxnLst>
                <a:cxn ang="0">
                  <a:pos x="T0" y="T1"/>
                </a:cxn>
                <a:cxn ang="0">
                  <a:pos x="T2" y="T3"/>
                </a:cxn>
                <a:cxn ang="0">
                  <a:pos x="T4" y="T5"/>
                </a:cxn>
                <a:cxn ang="0">
                  <a:pos x="T6" y="T7"/>
                </a:cxn>
                <a:cxn ang="0">
                  <a:pos x="T8" y="T9"/>
                </a:cxn>
              </a:cxnLst>
              <a:rect l="0" t="0" r="r" b="b"/>
              <a:pathLst>
                <a:path w="38" h="23">
                  <a:moveTo>
                    <a:pt x="35" y="11"/>
                  </a:moveTo>
                  <a:cubicBezTo>
                    <a:pt x="33" y="5"/>
                    <a:pt x="23" y="0"/>
                    <a:pt x="14" y="0"/>
                  </a:cubicBezTo>
                  <a:cubicBezTo>
                    <a:pt x="5" y="0"/>
                    <a:pt x="0" y="5"/>
                    <a:pt x="2" y="11"/>
                  </a:cubicBezTo>
                  <a:cubicBezTo>
                    <a:pt x="5" y="18"/>
                    <a:pt x="14" y="23"/>
                    <a:pt x="23" y="23"/>
                  </a:cubicBezTo>
                  <a:cubicBezTo>
                    <a:pt x="32" y="23"/>
                    <a:pt x="38" y="18"/>
                    <a:pt x="35" y="11"/>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458" name="îšḻiḓê"/>
            <p:cNvSpPr/>
            <p:nvPr/>
          </p:nvSpPr>
          <p:spPr bwMode="auto">
            <a:xfrm>
              <a:off x="8688634" y="3010774"/>
              <a:ext cx="138865" cy="83319"/>
            </a:xfrm>
            <a:custGeom>
              <a:avLst/>
              <a:gdLst>
                <a:gd name="T0" fmla="*/ 35 w 38"/>
                <a:gd name="T1" fmla="*/ 11 h 23"/>
                <a:gd name="T2" fmla="*/ 14 w 38"/>
                <a:gd name="T3" fmla="*/ 0 h 23"/>
                <a:gd name="T4" fmla="*/ 3 w 38"/>
                <a:gd name="T5" fmla="*/ 11 h 23"/>
                <a:gd name="T6" fmla="*/ 24 w 38"/>
                <a:gd name="T7" fmla="*/ 23 h 23"/>
                <a:gd name="T8" fmla="*/ 35 w 38"/>
                <a:gd name="T9" fmla="*/ 11 h 23"/>
              </a:gdLst>
              <a:ahLst/>
              <a:cxnLst>
                <a:cxn ang="0">
                  <a:pos x="T0" y="T1"/>
                </a:cxn>
                <a:cxn ang="0">
                  <a:pos x="T2" y="T3"/>
                </a:cxn>
                <a:cxn ang="0">
                  <a:pos x="T4" y="T5"/>
                </a:cxn>
                <a:cxn ang="0">
                  <a:pos x="T6" y="T7"/>
                </a:cxn>
                <a:cxn ang="0">
                  <a:pos x="T8" y="T9"/>
                </a:cxn>
              </a:cxnLst>
              <a:rect l="0" t="0" r="r" b="b"/>
              <a:pathLst>
                <a:path w="38" h="23">
                  <a:moveTo>
                    <a:pt x="35" y="11"/>
                  </a:moveTo>
                  <a:cubicBezTo>
                    <a:pt x="33" y="5"/>
                    <a:pt x="23" y="0"/>
                    <a:pt x="14" y="0"/>
                  </a:cubicBezTo>
                  <a:cubicBezTo>
                    <a:pt x="5" y="0"/>
                    <a:pt x="0" y="5"/>
                    <a:pt x="3" y="11"/>
                  </a:cubicBezTo>
                  <a:cubicBezTo>
                    <a:pt x="5" y="18"/>
                    <a:pt x="14" y="23"/>
                    <a:pt x="24" y="23"/>
                  </a:cubicBezTo>
                  <a:cubicBezTo>
                    <a:pt x="33" y="23"/>
                    <a:pt x="38" y="18"/>
                    <a:pt x="35" y="11"/>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459" name="íŝ1íḋè"/>
            <p:cNvSpPr/>
            <p:nvPr/>
          </p:nvSpPr>
          <p:spPr bwMode="auto">
            <a:xfrm>
              <a:off x="7838471" y="3112609"/>
              <a:ext cx="135779" cy="87948"/>
            </a:xfrm>
            <a:custGeom>
              <a:avLst/>
              <a:gdLst>
                <a:gd name="T0" fmla="*/ 35 w 37"/>
                <a:gd name="T1" fmla="*/ 12 h 24"/>
                <a:gd name="T2" fmla="*/ 15 w 37"/>
                <a:gd name="T3" fmla="*/ 0 h 24"/>
                <a:gd name="T4" fmla="*/ 2 w 37"/>
                <a:gd name="T5" fmla="*/ 12 h 24"/>
                <a:gd name="T6" fmla="*/ 21 w 37"/>
                <a:gd name="T7" fmla="*/ 24 h 24"/>
                <a:gd name="T8" fmla="*/ 35 w 37"/>
                <a:gd name="T9" fmla="*/ 12 h 24"/>
              </a:gdLst>
              <a:ahLst/>
              <a:cxnLst>
                <a:cxn ang="0">
                  <a:pos x="T0" y="T1"/>
                </a:cxn>
                <a:cxn ang="0">
                  <a:pos x="T2" y="T3"/>
                </a:cxn>
                <a:cxn ang="0">
                  <a:pos x="T4" y="T5"/>
                </a:cxn>
                <a:cxn ang="0">
                  <a:pos x="T6" y="T7"/>
                </a:cxn>
                <a:cxn ang="0">
                  <a:pos x="T8" y="T9"/>
                </a:cxn>
              </a:cxnLst>
              <a:rect l="0" t="0" r="r" b="b"/>
              <a:pathLst>
                <a:path w="37" h="24">
                  <a:moveTo>
                    <a:pt x="35" y="12"/>
                  </a:moveTo>
                  <a:cubicBezTo>
                    <a:pt x="33" y="6"/>
                    <a:pt x="24" y="0"/>
                    <a:pt x="15" y="0"/>
                  </a:cubicBezTo>
                  <a:cubicBezTo>
                    <a:pt x="6" y="0"/>
                    <a:pt x="0" y="6"/>
                    <a:pt x="2" y="12"/>
                  </a:cubicBezTo>
                  <a:cubicBezTo>
                    <a:pt x="3" y="19"/>
                    <a:pt x="12" y="24"/>
                    <a:pt x="21" y="24"/>
                  </a:cubicBezTo>
                  <a:cubicBezTo>
                    <a:pt x="31" y="24"/>
                    <a:pt x="37" y="19"/>
                    <a:pt x="35" y="12"/>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460" name="ísḷîdé"/>
            <p:cNvSpPr/>
            <p:nvPr/>
          </p:nvSpPr>
          <p:spPr bwMode="auto">
            <a:xfrm>
              <a:off x="7988136" y="3112609"/>
              <a:ext cx="135779" cy="87948"/>
            </a:xfrm>
            <a:custGeom>
              <a:avLst/>
              <a:gdLst>
                <a:gd name="T0" fmla="*/ 35 w 37"/>
                <a:gd name="T1" fmla="*/ 12 h 24"/>
                <a:gd name="T2" fmla="*/ 15 w 37"/>
                <a:gd name="T3" fmla="*/ 0 h 24"/>
                <a:gd name="T4" fmla="*/ 1 w 37"/>
                <a:gd name="T5" fmla="*/ 12 h 24"/>
                <a:gd name="T6" fmla="*/ 22 w 37"/>
                <a:gd name="T7" fmla="*/ 24 h 24"/>
                <a:gd name="T8" fmla="*/ 35 w 37"/>
                <a:gd name="T9" fmla="*/ 12 h 24"/>
              </a:gdLst>
              <a:ahLst/>
              <a:cxnLst>
                <a:cxn ang="0">
                  <a:pos x="T0" y="T1"/>
                </a:cxn>
                <a:cxn ang="0">
                  <a:pos x="T2" y="T3"/>
                </a:cxn>
                <a:cxn ang="0">
                  <a:pos x="T4" y="T5"/>
                </a:cxn>
                <a:cxn ang="0">
                  <a:pos x="T6" y="T7"/>
                </a:cxn>
                <a:cxn ang="0">
                  <a:pos x="T8" y="T9"/>
                </a:cxn>
              </a:cxnLst>
              <a:rect l="0" t="0" r="r" b="b"/>
              <a:pathLst>
                <a:path w="37" h="24">
                  <a:moveTo>
                    <a:pt x="35" y="12"/>
                  </a:moveTo>
                  <a:cubicBezTo>
                    <a:pt x="33" y="6"/>
                    <a:pt x="24" y="0"/>
                    <a:pt x="15" y="0"/>
                  </a:cubicBezTo>
                  <a:cubicBezTo>
                    <a:pt x="5" y="0"/>
                    <a:pt x="0" y="6"/>
                    <a:pt x="1" y="12"/>
                  </a:cubicBezTo>
                  <a:cubicBezTo>
                    <a:pt x="3" y="19"/>
                    <a:pt x="12" y="24"/>
                    <a:pt x="22" y="24"/>
                  </a:cubicBezTo>
                  <a:cubicBezTo>
                    <a:pt x="31" y="24"/>
                    <a:pt x="37" y="19"/>
                    <a:pt x="35" y="12"/>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461" name="ïŝlîḑé"/>
            <p:cNvSpPr/>
            <p:nvPr/>
          </p:nvSpPr>
          <p:spPr bwMode="auto">
            <a:xfrm>
              <a:off x="8434048" y="3112609"/>
              <a:ext cx="138865" cy="87948"/>
            </a:xfrm>
            <a:custGeom>
              <a:avLst/>
              <a:gdLst>
                <a:gd name="T0" fmla="*/ 35 w 38"/>
                <a:gd name="T1" fmla="*/ 12 h 24"/>
                <a:gd name="T2" fmla="*/ 14 w 38"/>
                <a:gd name="T3" fmla="*/ 0 h 24"/>
                <a:gd name="T4" fmla="*/ 2 w 38"/>
                <a:gd name="T5" fmla="*/ 12 h 24"/>
                <a:gd name="T6" fmla="*/ 23 w 38"/>
                <a:gd name="T7" fmla="*/ 24 h 24"/>
                <a:gd name="T8" fmla="*/ 35 w 38"/>
                <a:gd name="T9" fmla="*/ 12 h 24"/>
              </a:gdLst>
              <a:ahLst/>
              <a:cxnLst>
                <a:cxn ang="0">
                  <a:pos x="T0" y="T1"/>
                </a:cxn>
                <a:cxn ang="0">
                  <a:pos x="T2" y="T3"/>
                </a:cxn>
                <a:cxn ang="0">
                  <a:pos x="T4" y="T5"/>
                </a:cxn>
                <a:cxn ang="0">
                  <a:pos x="T6" y="T7"/>
                </a:cxn>
                <a:cxn ang="0">
                  <a:pos x="T8" y="T9"/>
                </a:cxn>
              </a:cxnLst>
              <a:rect l="0" t="0" r="r" b="b"/>
              <a:pathLst>
                <a:path w="38" h="24">
                  <a:moveTo>
                    <a:pt x="35" y="12"/>
                  </a:moveTo>
                  <a:cubicBezTo>
                    <a:pt x="33" y="6"/>
                    <a:pt x="23" y="0"/>
                    <a:pt x="14" y="0"/>
                  </a:cubicBezTo>
                  <a:cubicBezTo>
                    <a:pt x="5" y="0"/>
                    <a:pt x="0" y="6"/>
                    <a:pt x="2" y="12"/>
                  </a:cubicBezTo>
                  <a:cubicBezTo>
                    <a:pt x="4" y="19"/>
                    <a:pt x="13" y="24"/>
                    <a:pt x="23" y="24"/>
                  </a:cubicBezTo>
                  <a:cubicBezTo>
                    <a:pt x="32" y="24"/>
                    <a:pt x="38" y="19"/>
                    <a:pt x="35" y="12"/>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462" name="ís1íďê"/>
            <p:cNvSpPr/>
            <p:nvPr/>
          </p:nvSpPr>
          <p:spPr bwMode="auto">
            <a:xfrm>
              <a:off x="8579085" y="3112609"/>
              <a:ext cx="138865" cy="87948"/>
            </a:xfrm>
            <a:custGeom>
              <a:avLst/>
              <a:gdLst>
                <a:gd name="T0" fmla="*/ 36 w 38"/>
                <a:gd name="T1" fmla="*/ 12 h 24"/>
                <a:gd name="T2" fmla="*/ 15 w 38"/>
                <a:gd name="T3" fmla="*/ 0 h 24"/>
                <a:gd name="T4" fmla="*/ 3 w 38"/>
                <a:gd name="T5" fmla="*/ 12 h 24"/>
                <a:gd name="T6" fmla="*/ 24 w 38"/>
                <a:gd name="T7" fmla="*/ 24 h 24"/>
                <a:gd name="T8" fmla="*/ 36 w 38"/>
                <a:gd name="T9" fmla="*/ 12 h 24"/>
              </a:gdLst>
              <a:ahLst/>
              <a:cxnLst>
                <a:cxn ang="0">
                  <a:pos x="T0" y="T1"/>
                </a:cxn>
                <a:cxn ang="0">
                  <a:pos x="T2" y="T3"/>
                </a:cxn>
                <a:cxn ang="0">
                  <a:pos x="T4" y="T5"/>
                </a:cxn>
                <a:cxn ang="0">
                  <a:pos x="T6" y="T7"/>
                </a:cxn>
                <a:cxn ang="0">
                  <a:pos x="T8" y="T9"/>
                </a:cxn>
              </a:cxnLst>
              <a:rect l="0" t="0" r="r" b="b"/>
              <a:pathLst>
                <a:path w="38" h="24">
                  <a:moveTo>
                    <a:pt x="36" y="12"/>
                  </a:moveTo>
                  <a:cubicBezTo>
                    <a:pt x="33" y="6"/>
                    <a:pt x="24" y="0"/>
                    <a:pt x="15" y="0"/>
                  </a:cubicBezTo>
                  <a:cubicBezTo>
                    <a:pt x="6" y="0"/>
                    <a:pt x="0" y="6"/>
                    <a:pt x="3" y="12"/>
                  </a:cubicBezTo>
                  <a:cubicBezTo>
                    <a:pt x="5" y="19"/>
                    <a:pt x="15" y="24"/>
                    <a:pt x="24" y="24"/>
                  </a:cubicBezTo>
                  <a:cubicBezTo>
                    <a:pt x="33" y="24"/>
                    <a:pt x="38" y="19"/>
                    <a:pt x="36" y="12"/>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463" name="îślïďe"/>
            <p:cNvSpPr/>
            <p:nvPr/>
          </p:nvSpPr>
          <p:spPr bwMode="auto">
            <a:xfrm>
              <a:off x="8728751" y="3112609"/>
              <a:ext cx="138865" cy="87948"/>
            </a:xfrm>
            <a:custGeom>
              <a:avLst/>
              <a:gdLst>
                <a:gd name="T0" fmla="*/ 36 w 38"/>
                <a:gd name="T1" fmla="*/ 12 h 24"/>
                <a:gd name="T2" fmla="*/ 15 w 38"/>
                <a:gd name="T3" fmla="*/ 0 h 24"/>
                <a:gd name="T4" fmla="*/ 3 w 38"/>
                <a:gd name="T5" fmla="*/ 12 h 24"/>
                <a:gd name="T6" fmla="*/ 24 w 38"/>
                <a:gd name="T7" fmla="*/ 24 h 24"/>
                <a:gd name="T8" fmla="*/ 36 w 38"/>
                <a:gd name="T9" fmla="*/ 12 h 24"/>
              </a:gdLst>
              <a:ahLst/>
              <a:cxnLst>
                <a:cxn ang="0">
                  <a:pos x="T0" y="T1"/>
                </a:cxn>
                <a:cxn ang="0">
                  <a:pos x="T2" y="T3"/>
                </a:cxn>
                <a:cxn ang="0">
                  <a:pos x="T4" y="T5"/>
                </a:cxn>
                <a:cxn ang="0">
                  <a:pos x="T6" y="T7"/>
                </a:cxn>
                <a:cxn ang="0">
                  <a:pos x="T8" y="T9"/>
                </a:cxn>
              </a:cxnLst>
              <a:rect l="0" t="0" r="r" b="b"/>
              <a:pathLst>
                <a:path w="38" h="24">
                  <a:moveTo>
                    <a:pt x="36" y="12"/>
                  </a:moveTo>
                  <a:cubicBezTo>
                    <a:pt x="33" y="6"/>
                    <a:pt x="24" y="0"/>
                    <a:pt x="15" y="0"/>
                  </a:cubicBezTo>
                  <a:cubicBezTo>
                    <a:pt x="5" y="0"/>
                    <a:pt x="0" y="6"/>
                    <a:pt x="3" y="12"/>
                  </a:cubicBezTo>
                  <a:cubicBezTo>
                    <a:pt x="5" y="19"/>
                    <a:pt x="15" y="24"/>
                    <a:pt x="24" y="24"/>
                  </a:cubicBezTo>
                  <a:cubicBezTo>
                    <a:pt x="33" y="24"/>
                    <a:pt x="38" y="19"/>
                    <a:pt x="36" y="12"/>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464" name="ïSlïḍe"/>
            <p:cNvSpPr/>
            <p:nvPr/>
          </p:nvSpPr>
          <p:spPr bwMode="auto">
            <a:xfrm>
              <a:off x="8878417" y="3112609"/>
              <a:ext cx="138865" cy="87948"/>
            </a:xfrm>
            <a:custGeom>
              <a:avLst/>
              <a:gdLst>
                <a:gd name="T0" fmla="*/ 36 w 38"/>
                <a:gd name="T1" fmla="*/ 12 h 24"/>
                <a:gd name="T2" fmla="*/ 14 w 38"/>
                <a:gd name="T3" fmla="*/ 0 h 24"/>
                <a:gd name="T4" fmla="*/ 2 w 38"/>
                <a:gd name="T5" fmla="*/ 12 h 24"/>
                <a:gd name="T6" fmla="*/ 24 w 38"/>
                <a:gd name="T7" fmla="*/ 24 h 24"/>
                <a:gd name="T8" fmla="*/ 36 w 38"/>
                <a:gd name="T9" fmla="*/ 12 h 24"/>
              </a:gdLst>
              <a:ahLst/>
              <a:cxnLst>
                <a:cxn ang="0">
                  <a:pos x="T0" y="T1"/>
                </a:cxn>
                <a:cxn ang="0">
                  <a:pos x="T2" y="T3"/>
                </a:cxn>
                <a:cxn ang="0">
                  <a:pos x="T4" y="T5"/>
                </a:cxn>
                <a:cxn ang="0">
                  <a:pos x="T6" y="T7"/>
                </a:cxn>
                <a:cxn ang="0">
                  <a:pos x="T8" y="T9"/>
                </a:cxn>
              </a:cxnLst>
              <a:rect l="0" t="0" r="r" b="b"/>
              <a:pathLst>
                <a:path w="38" h="24">
                  <a:moveTo>
                    <a:pt x="36" y="12"/>
                  </a:moveTo>
                  <a:cubicBezTo>
                    <a:pt x="33" y="6"/>
                    <a:pt x="23" y="0"/>
                    <a:pt x="14" y="0"/>
                  </a:cubicBezTo>
                  <a:cubicBezTo>
                    <a:pt x="5" y="0"/>
                    <a:pt x="0" y="6"/>
                    <a:pt x="2" y="12"/>
                  </a:cubicBezTo>
                  <a:cubicBezTo>
                    <a:pt x="5" y="19"/>
                    <a:pt x="15" y="24"/>
                    <a:pt x="24" y="24"/>
                  </a:cubicBezTo>
                  <a:cubicBezTo>
                    <a:pt x="33" y="24"/>
                    <a:pt x="38" y="19"/>
                    <a:pt x="36" y="12"/>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465" name="ïŝ1íḍe"/>
            <p:cNvSpPr/>
            <p:nvPr/>
          </p:nvSpPr>
          <p:spPr bwMode="auto">
            <a:xfrm>
              <a:off x="7867787" y="3222158"/>
              <a:ext cx="135779" cy="87948"/>
            </a:xfrm>
            <a:custGeom>
              <a:avLst/>
              <a:gdLst>
                <a:gd name="T0" fmla="*/ 35 w 37"/>
                <a:gd name="T1" fmla="*/ 12 h 24"/>
                <a:gd name="T2" fmla="*/ 15 w 37"/>
                <a:gd name="T3" fmla="*/ 0 h 24"/>
                <a:gd name="T4" fmla="*/ 1 w 37"/>
                <a:gd name="T5" fmla="*/ 12 h 24"/>
                <a:gd name="T6" fmla="*/ 22 w 37"/>
                <a:gd name="T7" fmla="*/ 24 h 24"/>
                <a:gd name="T8" fmla="*/ 35 w 37"/>
                <a:gd name="T9" fmla="*/ 12 h 24"/>
              </a:gdLst>
              <a:ahLst/>
              <a:cxnLst>
                <a:cxn ang="0">
                  <a:pos x="T0" y="T1"/>
                </a:cxn>
                <a:cxn ang="0">
                  <a:pos x="T2" y="T3"/>
                </a:cxn>
                <a:cxn ang="0">
                  <a:pos x="T4" y="T5"/>
                </a:cxn>
                <a:cxn ang="0">
                  <a:pos x="T6" y="T7"/>
                </a:cxn>
                <a:cxn ang="0">
                  <a:pos x="T8" y="T9"/>
                </a:cxn>
              </a:cxnLst>
              <a:rect l="0" t="0" r="r" b="b"/>
              <a:pathLst>
                <a:path w="37" h="24">
                  <a:moveTo>
                    <a:pt x="35" y="12"/>
                  </a:moveTo>
                  <a:cubicBezTo>
                    <a:pt x="33" y="5"/>
                    <a:pt x="24" y="0"/>
                    <a:pt x="15" y="0"/>
                  </a:cubicBezTo>
                  <a:cubicBezTo>
                    <a:pt x="6" y="0"/>
                    <a:pt x="0" y="5"/>
                    <a:pt x="1" y="12"/>
                  </a:cubicBezTo>
                  <a:cubicBezTo>
                    <a:pt x="3" y="19"/>
                    <a:pt x="12" y="24"/>
                    <a:pt x="22" y="24"/>
                  </a:cubicBezTo>
                  <a:cubicBezTo>
                    <a:pt x="31" y="24"/>
                    <a:pt x="37" y="19"/>
                    <a:pt x="35" y="12"/>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466" name="ísľîḓê"/>
            <p:cNvSpPr/>
            <p:nvPr/>
          </p:nvSpPr>
          <p:spPr bwMode="auto">
            <a:xfrm>
              <a:off x="8017453" y="3222158"/>
              <a:ext cx="138865" cy="87948"/>
            </a:xfrm>
            <a:custGeom>
              <a:avLst/>
              <a:gdLst>
                <a:gd name="T0" fmla="*/ 36 w 38"/>
                <a:gd name="T1" fmla="*/ 12 h 24"/>
                <a:gd name="T2" fmla="*/ 15 w 38"/>
                <a:gd name="T3" fmla="*/ 0 h 24"/>
                <a:gd name="T4" fmla="*/ 2 w 38"/>
                <a:gd name="T5" fmla="*/ 12 h 24"/>
                <a:gd name="T6" fmla="*/ 22 w 38"/>
                <a:gd name="T7" fmla="*/ 24 h 24"/>
                <a:gd name="T8" fmla="*/ 36 w 38"/>
                <a:gd name="T9" fmla="*/ 12 h 24"/>
              </a:gdLst>
              <a:ahLst/>
              <a:cxnLst>
                <a:cxn ang="0">
                  <a:pos x="T0" y="T1"/>
                </a:cxn>
                <a:cxn ang="0">
                  <a:pos x="T2" y="T3"/>
                </a:cxn>
                <a:cxn ang="0">
                  <a:pos x="T4" y="T5"/>
                </a:cxn>
                <a:cxn ang="0">
                  <a:pos x="T6" y="T7"/>
                </a:cxn>
                <a:cxn ang="0">
                  <a:pos x="T8" y="T9"/>
                </a:cxn>
              </a:cxnLst>
              <a:rect l="0" t="0" r="r" b="b"/>
              <a:pathLst>
                <a:path w="38" h="24">
                  <a:moveTo>
                    <a:pt x="36" y="12"/>
                  </a:moveTo>
                  <a:cubicBezTo>
                    <a:pt x="34" y="5"/>
                    <a:pt x="24" y="0"/>
                    <a:pt x="15" y="0"/>
                  </a:cubicBezTo>
                  <a:cubicBezTo>
                    <a:pt x="6" y="0"/>
                    <a:pt x="0" y="5"/>
                    <a:pt x="2" y="12"/>
                  </a:cubicBezTo>
                  <a:cubicBezTo>
                    <a:pt x="4" y="19"/>
                    <a:pt x="13" y="24"/>
                    <a:pt x="22" y="24"/>
                  </a:cubicBezTo>
                  <a:cubicBezTo>
                    <a:pt x="32" y="24"/>
                    <a:pt x="38" y="19"/>
                    <a:pt x="36" y="12"/>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467" name="islíḓé"/>
            <p:cNvSpPr/>
            <p:nvPr/>
          </p:nvSpPr>
          <p:spPr bwMode="auto">
            <a:xfrm>
              <a:off x="8619202" y="3222158"/>
              <a:ext cx="143495" cy="87948"/>
            </a:xfrm>
            <a:custGeom>
              <a:avLst/>
              <a:gdLst>
                <a:gd name="T0" fmla="*/ 36 w 39"/>
                <a:gd name="T1" fmla="*/ 12 h 24"/>
                <a:gd name="T2" fmla="*/ 15 w 39"/>
                <a:gd name="T3" fmla="*/ 0 h 24"/>
                <a:gd name="T4" fmla="*/ 2 w 39"/>
                <a:gd name="T5" fmla="*/ 12 h 24"/>
                <a:gd name="T6" fmla="*/ 24 w 39"/>
                <a:gd name="T7" fmla="*/ 24 h 24"/>
                <a:gd name="T8" fmla="*/ 36 w 39"/>
                <a:gd name="T9" fmla="*/ 12 h 24"/>
              </a:gdLst>
              <a:ahLst/>
              <a:cxnLst>
                <a:cxn ang="0">
                  <a:pos x="T0" y="T1"/>
                </a:cxn>
                <a:cxn ang="0">
                  <a:pos x="T2" y="T3"/>
                </a:cxn>
                <a:cxn ang="0">
                  <a:pos x="T4" y="T5"/>
                </a:cxn>
                <a:cxn ang="0">
                  <a:pos x="T6" y="T7"/>
                </a:cxn>
                <a:cxn ang="0">
                  <a:pos x="T8" y="T9"/>
                </a:cxn>
              </a:cxnLst>
              <a:rect l="0" t="0" r="r" b="b"/>
              <a:pathLst>
                <a:path w="39" h="24">
                  <a:moveTo>
                    <a:pt x="36" y="12"/>
                  </a:moveTo>
                  <a:cubicBezTo>
                    <a:pt x="34" y="5"/>
                    <a:pt x="24" y="0"/>
                    <a:pt x="15" y="0"/>
                  </a:cubicBezTo>
                  <a:cubicBezTo>
                    <a:pt x="5" y="0"/>
                    <a:pt x="0" y="5"/>
                    <a:pt x="2" y="12"/>
                  </a:cubicBezTo>
                  <a:cubicBezTo>
                    <a:pt x="5" y="19"/>
                    <a:pt x="14" y="24"/>
                    <a:pt x="24" y="24"/>
                  </a:cubicBezTo>
                  <a:cubicBezTo>
                    <a:pt x="33" y="24"/>
                    <a:pt x="39" y="19"/>
                    <a:pt x="36" y="12"/>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468" name="îSḻíďe"/>
            <p:cNvSpPr/>
            <p:nvPr/>
          </p:nvSpPr>
          <p:spPr bwMode="auto">
            <a:xfrm>
              <a:off x="8768867" y="3222158"/>
              <a:ext cx="143495" cy="87948"/>
            </a:xfrm>
            <a:custGeom>
              <a:avLst/>
              <a:gdLst>
                <a:gd name="T0" fmla="*/ 37 w 39"/>
                <a:gd name="T1" fmla="*/ 12 h 24"/>
                <a:gd name="T2" fmla="*/ 15 w 39"/>
                <a:gd name="T3" fmla="*/ 0 h 24"/>
                <a:gd name="T4" fmla="*/ 3 w 39"/>
                <a:gd name="T5" fmla="*/ 12 h 24"/>
                <a:gd name="T6" fmla="*/ 24 w 39"/>
                <a:gd name="T7" fmla="*/ 24 h 24"/>
                <a:gd name="T8" fmla="*/ 37 w 39"/>
                <a:gd name="T9" fmla="*/ 12 h 24"/>
              </a:gdLst>
              <a:ahLst/>
              <a:cxnLst>
                <a:cxn ang="0">
                  <a:pos x="T0" y="T1"/>
                </a:cxn>
                <a:cxn ang="0">
                  <a:pos x="T2" y="T3"/>
                </a:cxn>
                <a:cxn ang="0">
                  <a:pos x="T4" y="T5"/>
                </a:cxn>
                <a:cxn ang="0">
                  <a:pos x="T6" y="T7"/>
                </a:cxn>
                <a:cxn ang="0">
                  <a:pos x="T8" y="T9"/>
                </a:cxn>
              </a:cxnLst>
              <a:rect l="0" t="0" r="r" b="b"/>
              <a:pathLst>
                <a:path w="39" h="24">
                  <a:moveTo>
                    <a:pt x="37" y="12"/>
                  </a:moveTo>
                  <a:cubicBezTo>
                    <a:pt x="34" y="5"/>
                    <a:pt x="24" y="0"/>
                    <a:pt x="15" y="0"/>
                  </a:cubicBezTo>
                  <a:cubicBezTo>
                    <a:pt x="6" y="0"/>
                    <a:pt x="0" y="5"/>
                    <a:pt x="3" y="12"/>
                  </a:cubicBezTo>
                  <a:cubicBezTo>
                    <a:pt x="5" y="19"/>
                    <a:pt x="15" y="24"/>
                    <a:pt x="24" y="24"/>
                  </a:cubicBezTo>
                  <a:cubicBezTo>
                    <a:pt x="34" y="24"/>
                    <a:pt x="39" y="19"/>
                    <a:pt x="37" y="12"/>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469" name="iṥlîḓê"/>
            <p:cNvSpPr/>
            <p:nvPr/>
          </p:nvSpPr>
          <p:spPr bwMode="auto">
            <a:xfrm>
              <a:off x="8918534" y="3222158"/>
              <a:ext cx="146580" cy="87948"/>
            </a:xfrm>
            <a:custGeom>
              <a:avLst/>
              <a:gdLst>
                <a:gd name="T0" fmla="*/ 37 w 40"/>
                <a:gd name="T1" fmla="*/ 12 h 24"/>
                <a:gd name="T2" fmla="*/ 15 w 40"/>
                <a:gd name="T3" fmla="*/ 0 h 24"/>
                <a:gd name="T4" fmla="*/ 3 w 40"/>
                <a:gd name="T5" fmla="*/ 12 h 24"/>
                <a:gd name="T6" fmla="*/ 25 w 40"/>
                <a:gd name="T7" fmla="*/ 24 h 24"/>
                <a:gd name="T8" fmla="*/ 37 w 40"/>
                <a:gd name="T9" fmla="*/ 12 h 24"/>
              </a:gdLst>
              <a:ahLst/>
              <a:cxnLst>
                <a:cxn ang="0">
                  <a:pos x="T0" y="T1"/>
                </a:cxn>
                <a:cxn ang="0">
                  <a:pos x="T2" y="T3"/>
                </a:cxn>
                <a:cxn ang="0">
                  <a:pos x="T4" y="T5"/>
                </a:cxn>
                <a:cxn ang="0">
                  <a:pos x="T6" y="T7"/>
                </a:cxn>
                <a:cxn ang="0">
                  <a:pos x="T8" y="T9"/>
                </a:cxn>
              </a:cxnLst>
              <a:rect l="0" t="0" r="r" b="b"/>
              <a:pathLst>
                <a:path w="40" h="24">
                  <a:moveTo>
                    <a:pt x="37" y="12"/>
                  </a:moveTo>
                  <a:cubicBezTo>
                    <a:pt x="34" y="5"/>
                    <a:pt x="24" y="0"/>
                    <a:pt x="15" y="0"/>
                  </a:cubicBezTo>
                  <a:cubicBezTo>
                    <a:pt x="6" y="0"/>
                    <a:pt x="0" y="5"/>
                    <a:pt x="3" y="12"/>
                  </a:cubicBezTo>
                  <a:cubicBezTo>
                    <a:pt x="6" y="19"/>
                    <a:pt x="16" y="24"/>
                    <a:pt x="25" y="24"/>
                  </a:cubicBezTo>
                  <a:cubicBezTo>
                    <a:pt x="35" y="24"/>
                    <a:pt x="40" y="19"/>
                    <a:pt x="37" y="12"/>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470" name="íşliḓê"/>
            <p:cNvSpPr/>
            <p:nvPr/>
          </p:nvSpPr>
          <p:spPr bwMode="auto">
            <a:xfrm>
              <a:off x="7897103" y="3331707"/>
              <a:ext cx="138865" cy="91034"/>
            </a:xfrm>
            <a:custGeom>
              <a:avLst/>
              <a:gdLst>
                <a:gd name="T0" fmla="*/ 36 w 38"/>
                <a:gd name="T1" fmla="*/ 12 h 25"/>
                <a:gd name="T2" fmla="*/ 15 w 38"/>
                <a:gd name="T3" fmla="*/ 0 h 25"/>
                <a:gd name="T4" fmla="*/ 1 w 38"/>
                <a:gd name="T5" fmla="*/ 12 h 25"/>
                <a:gd name="T6" fmla="*/ 22 w 38"/>
                <a:gd name="T7" fmla="*/ 25 h 25"/>
                <a:gd name="T8" fmla="*/ 36 w 38"/>
                <a:gd name="T9" fmla="*/ 12 h 25"/>
              </a:gdLst>
              <a:ahLst/>
              <a:cxnLst>
                <a:cxn ang="0">
                  <a:pos x="T0" y="T1"/>
                </a:cxn>
                <a:cxn ang="0">
                  <a:pos x="T2" y="T3"/>
                </a:cxn>
                <a:cxn ang="0">
                  <a:pos x="T4" y="T5"/>
                </a:cxn>
                <a:cxn ang="0">
                  <a:pos x="T6" y="T7"/>
                </a:cxn>
                <a:cxn ang="0">
                  <a:pos x="T8" y="T9"/>
                </a:cxn>
              </a:cxnLst>
              <a:rect l="0" t="0" r="r" b="b"/>
              <a:pathLst>
                <a:path w="38" h="25">
                  <a:moveTo>
                    <a:pt x="36" y="12"/>
                  </a:moveTo>
                  <a:cubicBezTo>
                    <a:pt x="34" y="5"/>
                    <a:pt x="25" y="0"/>
                    <a:pt x="15" y="0"/>
                  </a:cubicBezTo>
                  <a:cubicBezTo>
                    <a:pt x="6" y="0"/>
                    <a:pt x="0" y="5"/>
                    <a:pt x="1" y="12"/>
                  </a:cubicBezTo>
                  <a:cubicBezTo>
                    <a:pt x="3" y="19"/>
                    <a:pt x="12" y="25"/>
                    <a:pt x="22" y="25"/>
                  </a:cubicBezTo>
                  <a:cubicBezTo>
                    <a:pt x="32" y="25"/>
                    <a:pt x="38" y="19"/>
                    <a:pt x="36" y="12"/>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471" name="îšļïďê"/>
            <p:cNvSpPr/>
            <p:nvPr/>
          </p:nvSpPr>
          <p:spPr bwMode="auto">
            <a:xfrm>
              <a:off x="8659319" y="3331707"/>
              <a:ext cx="143495" cy="91034"/>
            </a:xfrm>
            <a:custGeom>
              <a:avLst/>
              <a:gdLst>
                <a:gd name="T0" fmla="*/ 37 w 39"/>
                <a:gd name="T1" fmla="*/ 12 h 25"/>
                <a:gd name="T2" fmla="*/ 15 w 39"/>
                <a:gd name="T3" fmla="*/ 0 h 25"/>
                <a:gd name="T4" fmla="*/ 2 w 39"/>
                <a:gd name="T5" fmla="*/ 12 h 25"/>
                <a:gd name="T6" fmla="*/ 24 w 39"/>
                <a:gd name="T7" fmla="*/ 25 h 25"/>
                <a:gd name="T8" fmla="*/ 37 w 39"/>
                <a:gd name="T9" fmla="*/ 12 h 25"/>
              </a:gdLst>
              <a:ahLst/>
              <a:cxnLst>
                <a:cxn ang="0">
                  <a:pos x="T0" y="T1"/>
                </a:cxn>
                <a:cxn ang="0">
                  <a:pos x="T2" y="T3"/>
                </a:cxn>
                <a:cxn ang="0">
                  <a:pos x="T4" y="T5"/>
                </a:cxn>
                <a:cxn ang="0">
                  <a:pos x="T6" y="T7"/>
                </a:cxn>
                <a:cxn ang="0">
                  <a:pos x="T8" y="T9"/>
                </a:cxn>
              </a:cxnLst>
              <a:rect l="0" t="0" r="r" b="b"/>
              <a:pathLst>
                <a:path w="39" h="25">
                  <a:moveTo>
                    <a:pt x="37" y="12"/>
                  </a:moveTo>
                  <a:cubicBezTo>
                    <a:pt x="34" y="5"/>
                    <a:pt x="24" y="0"/>
                    <a:pt x="15" y="0"/>
                  </a:cubicBezTo>
                  <a:cubicBezTo>
                    <a:pt x="5" y="0"/>
                    <a:pt x="0" y="5"/>
                    <a:pt x="2" y="12"/>
                  </a:cubicBezTo>
                  <a:cubicBezTo>
                    <a:pt x="5" y="19"/>
                    <a:pt x="15" y="25"/>
                    <a:pt x="24" y="25"/>
                  </a:cubicBezTo>
                  <a:cubicBezTo>
                    <a:pt x="34" y="25"/>
                    <a:pt x="39" y="19"/>
                    <a:pt x="37" y="12"/>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472" name="íşļiḓé"/>
            <p:cNvSpPr/>
            <p:nvPr/>
          </p:nvSpPr>
          <p:spPr bwMode="auto">
            <a:xfrm>
              <a:off x="8856816" y="3445885"/>
              <a:ext cx="146580" cy="94120"/>
            </a:xfrm>
            <a:custGeom>
              <a:avLst/>
              <a:gdLst>
                <a:gd name="T0" fmla="*/ 37 w 40"/>
                <a:gd name="T1" fmla="*/ 12 h 26"/>
                <a:gd name="T2" fmla="*/ 15 w 40"/>
                <a:gd name="T3" fmla="*/ 0 h 26"/>
                <a:gd name="T4" fmla="*/ 2 w 40"/>
                <a:gd name="T5" fmla="*/ 12 h 26"/>
                <a:gd name="T6" fmla="*/ 25 w 40"/>
                <a:gd name="T7" fmla="*/ 26 h 26"/>
                <a:gd name="T8" fmla="*/ 37 w 40"/>
                <a:gd name="T9" fmla="*/ 12 h 26"/>
              </a:gdLst>
              <a:ahLst/>
              <a:cxnLst>
                <a:cxn ang="0">
                  <a:pos x="T0" y="T1"/>
                </a:cxn>
                <a:cxn ang="0">
                  <a:pos x="T2" y="T3"/>
                </a:cxn>
                <a:cxn ang="0">
                  <a:pos x="T4" y="T5"/>
                </a:cxn>
                <a:cxn ang="0">
                  <a:pos x="T6" y="T7"/>
                </a:cxn>
                <a:cxn ang="0">
                  <a:pos x="T8" y="T9"/>
                </a:cxn>
              </a:cxnLst>
              <a:rect l="0" t="0" r="r" b="b"/>
              <a:pathLst>
                <a:path w="40" h="26">
                  <a:moveTo>
                    <a:pt x="37" y="12"/>
                  </a:moveTo>
                  <a:cubicBezTo>
                    <a:pt x="34" y="5"/>
                    <a:pt x="24" y="0"/>
                    <a:pt x="15" y="0"/>
                  </a:cubicBezTo>
                  <a:cubicBezTo>
                    <a:pt x="5" y="0"/>
                    <a:pt x="0" y="5"/>
                    <a:pt x="2" y="12"/>
                  </a:cubicBezTo>
                  <a:cubicBezTo>
                    <a:pt x="5" y="20"/>
                    <a:pt x="15" y="26"/>
                    <a:pt x="25" y="26"/>
                  </a:cubicBezTo>
                  <a:cubicBezTo>
                    <a:pt x="34" y="26"/>
                    <a:pt x="40" y="20"/>
                    <a:pt x="37" y="12"/>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473" name="ïṣlîḋè"/>
            <p:cNvSpPr/>
            <p:nvPr/>
          </p:nvSpPr>
          <p:spPr bwMode="auto">
            <a:xfrm>
              <a:off x="5905159" y="2714528"/>
              <a:ext cx="112636" cy="80233"/>
            </a:xfrm>
            <a:custGeom>
              <a:avLst/>
              <a:gdLst>
                <a:gd name="T0" fmla="*/ 31 w 31"/>
                <a:gd name="T1" fmla="*/ 11 h 22"/>
                <a:gd name="T2" fmla="*/ 15 w 31"/>
                <a:gd name="T3" fmla="*/ 0 h 22"/>
                <a:gd name="T4" fmla="*/ 0 w 31"/>
                <a:gd name="T5" fmla="*/ 11 h 22"/>
                <a:gd name="T6" fmla="*/ 16 w 31"/>
                <a:gd name="T7" fmla="*/ 22 h 22"/>
                <a:gd name="T8" fmla="*/ 31 w 31"/>
                <a:gd name="T9" fmla="*/ 11 h 22"/>
              </a:gdLst>
              <a:ahLst/>
              <a:cxnLst>
                <a:cxn ang="0">
                  <a:pos x="T0" y="T1"/>
                </a:cxn>
                <a:cxn ang="0">
                  <a:pos x="T2" y="T3"/>
                </a:cxn>
                <a:cxn ang="0">
                  <a:pos x="T4" y="T5"/>
                </a:cxn>
                <a:cxn ang="0">
                  <a:pos x="T6" y="T7"/>
                </a:cxn>
                <a:cxn ang="0">
                  <a:pos x="T8" y="T9"/>
                </a:cxn>
              </a:cxnLst>
              <a:rect l="0" t="0" r="r" b="b"/>
              <a:pathLst>
                <a:path w="31" h="22">
                  <a:moveTo>
                    <a:pt x="31" y="11"/>
                  </a:moveTo>
                  <a:cubicBezTo>
                    <a:pt x="31" y="5"/>
                    <a:pt x="24" y="0"/>
                    <a:pt x="15" y="0"/>
                  </a:cubicBezTo>
                  <a:cubicBezTo>
                    <a:pt x="7" y="0"/>
                    <a:pt x="0" y="5"/>
                    <a:pt x="0" y="11"/>
                  </a:cubicBezTo>
                  <a:cubicBezTo>
                    <a:pt x="0" y="17"/>
                    <a:pt x="7" y="22"/>
                    <a:pt x="16" y="22"/>
                  </a:cubicBezTo>
                  <a:cubicBezTo>
                    <a:pt x="24" y="22"/>
                    <a:pt x="31" y="17"/>
                    <a:pt x="31" y="11"/>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474" name="íṥḻiḍê"/>
            <p:cNvSpPr/>
            <p:nvPr/>
          </p:nvSpPr>
          <p:spPr bwMode="auto">
            <a:xfrm>
              <a:off x="6044024" y="2714528"/>
              <a:ext cx="115721" cy="80233"/>
            </a:xfrm>
            <a:custGeom>
              <a:avLst/>
              <a:gdLst>
                <a:gd name="T0" fmla="*/ 32 w 32"/>
                <a:gd name="T1" fmla="*/ 11 h 22"/>
                <a:gd name="T2" fmla="*/ 16 w 32"/>
                <a:gd name="T3" fmla="*/ 0 h 22"/>
                <a:gd name="T4" fmla="*/ 0 w 32"/>
                <a:gd name="T5" fmla="*/ 11 h 22"/>
                <a:gd name="T6" fmla="*/ 17 w 32"/>
                <a:gd name="T7" fmla="*/ 22 h 22"/>
                <a:gd name="T8" fmla="*/ 32 w 32"/>
                <a:gd name="T9" fmla="*/ 11 h 22"/>
              </a:gdLst>
              <a:ahLst/>
              <a:cxnLst>
                <a:cxn ang="0">
                  <a:pos x="T0" y="T1"/>
                </a:cxn>
                <a:cxn ang="0">
                  <a:pos x="T2" y="T3"/>
                </a:cxn>
                <a:cxn ang="0">
                  <a:pos x="T4" y="T5"/>
                </a:cxn>
                <a:cxn ang="0">
                  <a:pos x="T6" y="T7"/>
                </a:cxn>
                <a:cxn ang="0">
                  <a:pos x="T8" y="T9"/>
                </a:cxn>
              </a:cxnLst>
              <a:rect l="0" t="0" r="r" b="b"/>
              <a:pathLst>
                <a:path w="32" h="22">
                  <a:moveTo>
                    <a:pt x="32" y="11"/>
                  </a:moveTo>
                  <a:cubicBezTo>
                    <a:pt x="32" y="5"/>
                    <a:pt x="24" y="0"/>
                    <a:pt x="16" y="0"/>
                  </a:cubicBezTo>
                  <a:cubicBezTo>
                    <a:pt x="7" y="0"/>
                    <a:pt x="0" y="5"/>
                    <a:pt x="0" y="11"/>
                  </a:cubicBezTo>
                  <a:cubicBezTo>
                    <a:pt x="1" y="17"/>
                    <a:pt x="8" y="22"/>
                    <a:pt x="17" y="22"/>
                  </a:cubicBezTo>
                  <a:cubicBezTo>
                    <a:pt x="25" y="22"/>
                    <a:pt x="32" y="17"/>
                    <a:pt x="32" y="11"/>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475" name="ïšľíḍê"/>
            <p:cNvSpPr/>
            <p:nvPr/>
          </p:nvSpPr>
          <p:spPr bwMode="auto">
            <a:xfrm>
              <a:off x="6185975" y="2714528"/>
              <a:ext cx="117264" cy="80233"/>
            </a:xfrm>
            <a:custGeom>
              <a:avLst/>
              <a:gdLst>
                <a:gd name="T0" fmla="*/ 32 w 32"/>
                <a:gd name="T1" fmla="*/ 11 h 22"/>
                <a:gd name="T2" fmla="*/ 15 w 32"/>
                <a:gd name="T3" fmla="*/ 0 h 22"/>
                <a:gd name="T4" fmla="*/ 0 w 32"/>
                <a:gd name="T5" fmla="*/ 11 h 22"/>
                <a:gd name="T6" fmla="*/ 16 w 32"/>
                <a:gd name="T7" fmla="*/ 22 h 22"/>
                <a:gd name="T8" fmla="*/ 32 w 32"/>
                <a:gd name="T9" fmla="*/ 11 h 22"/>
              </a:gdLst>
              <a:ahLst/>
              <a:cxnLst>
                <a:cxn ang="0">
                  <a:pos x="T0" y="T1"/>
                </a:cxn>
                <a:cxn ang="0">
                  <a:pos x="T2" y="T3"/>
                </a:cxn>
                <a:cxn ang="0">
                  <a:pos x="T4" y="T5"/>
                </a:cxn>
                <a:cxn ang="0">
                  <a:pos x="T6" y="T7"/>
                </a:cxn>
                <a:cxn ang="0">
                  <a:pos x="T8" y="T9"/>
                </a:cxn>
              </a:cxnLst>
              <a:rect l="0" t="0" r="r" b="b"/>
              <a:pathLst>
                <a:path w="32" h="22">
                  <a:moveTo>
                    <a:pt x="32" y="11"/>
                  </a:moveTo>
                  <a:cubicBezTo>
                    <a:pt x="31" y="5"/>
                    <a:pt x="24" y="0"/>
                    <a:pt x="15" y="0"/>
                  </a:cubicBezTo>
                  <a:cubicBezTo>
                    <a:pt x="7" y="0"/>
                    <a:pt x="0" y="5"/>
                    <a:pt x="0" y="11"/>
                  </a:cubicBezTo>
                  <a:cubicBezTo>
                    <a:pt x="0" y="17"/>
                    <a:pt x="8" y="22"/>
                    <a:pt x="16" y="22"/>
                  </a:cubicBezTo>
                  <a:cubicBezTo>
                    <a:pt x="25" y="22"/>
                    <a:pt x="32" y="17"/>
                    <a:pt x="32" y="11"/>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476" name="îşľíḓê"/>
            <p:cNvSpPr/>
            <p:nvPr/>
          </p:nvSpPr>
          <p:spPr bwMode="auto">
            <a:xfrm>
              <a:off x="6324840" y="2714528"/>
              <a:ext cx="120350" cy="80233"/>
            </a:xfrm>
            <a:custGeom>
              <a:avLst/>
              <a:gdLst>
                <a:gd name="T0" fmla="*/ 32 w 33"/>
                <a:gd name="T1" fmla="*/ 11 h 22"/>
                <a:gd name="T2" fmla="*/ 16 w 33"/>
                <a:gd name="T3" fmla="*/ 0 h 22"/>
                <a:gd name="T4" fmla="*/ 1 w 33"/>
                <a:gd name="T5" fmla="*/ 11 h 22"/>
                <a:gd name="T6" fmla="*/ 17 w 33"/>
                <a:gd name="T7" fmla="*/ 22 h 22"/>
                <a:gd name="T8" fmla="*/ 32 w 33"/>
                <a:gd name="T9" fmla="*/ 11 h 22"/>
              </a:gdLst>
              <a:ahLst/>
              <a:cxnLst>
                <a:cxn ang="0">
                  <a:pos x="T0" y="T1"/>
                </a:cxn>
                <a:cxn ang="0">
                  <a:pos x="T2" y="T3"/>
                </a:cxn>
                <a:cxn ang="0">
                  <a:pos x="T4" y="T5"/>
                </a:cxn>
                <a:cxn ang="0">
                  <a:pos x="T6" y="T7"/>
                </a:cxn>
                <a:cxn ang="0">
                  <a:pos x="T8" y="T9"/>
                </a:cxn>
              </a:cxnLst>
              <a:rect l="0" t="0" r="r" b="b"/>
              <a:pathLst>
                <a:path w="33" h="22">
                  <a:moveTo>
                    <a:pt x="32" y="11"/>
                  </a:moveTo>
                  <a:cubicBezTo>
                    <a:pt x="32" y="5"/>
                    <a:pt x="24" y="0"/>
                    <a:pt x="16" y="0"/>
                  </a:cubicBezTo>
                  <a:cubicBezTo>
                    <a:pt x="7" y="0"/>
                    <a:pt x="0" y="5"/>
                    <a:pt x="1" y="11"/>
                  </a:cubicBezTo>
                  <a:cubicBezTo>
                    <a:pt x="1" y="17"/>
                    <a:pt x="9" y="22"/>
                    <a:pt x="17" y="22"/>
                  </a:cubicBezTo>
                  <a:cubicBezTo>
                    <a:pt x="26" y="22"/>
                    <a:pt x="33" y="17"/>
                    <a:pt x="32" y="11"/>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477" name="ïŝ1iḓê"/>
            <p:cNvSpPr/>
            <p:nvPr/>
          </p:nvSpPr>
          <p:spPr bwMode="auto">
            <a:xfrm>
              <a:off x="7087056" y="4063064"/>
              <a:ext cx="146580" cy="109550"/>
            </a:xfrm>
            <a:custGeom>
              <a:avLst/>
              <a:gdLst>
                <a:gd name="T0" fmla="*/ 39 w 40"/>
                <a:gd name="T1" fmla="*/ 15 h 30"/>
                <a:gd name="T2" fmla="*/ 18 w 40"/>
                <a:gd name="T3" fmla="*/ 0 h 30"/>
                <a:gd name="T4" fmla="*/ 1 w 40"/>
                <a:gd name="T5" fmla="*/ 15 h 30"/>
                <a:gd name="T6" fmla="*/ 22 w 40"/>
                <a:gd name="T7" fmla="*/ 30 h 30"/>
                <a:gd name="T8" fmla="*/ 39 w 40"/>
                <a:gd name="T9" fmla="*/ 15 h 30"/>
              </a:gdLst>
              <a:ahLst/>
              <a:cxnLst>
                <a:cxn ang="0">
                  <a:pos x="T0" y="T1"/>
                </a:cxn>
                <a:cxn ang="0">
                  <a:pos x="T2" y="T3"/>
                </a:cxn>
                <a:cxn ang="0">
                  <a:pos x="T4" y="T5"/>
                </a:cxn>
                <a:cxn ang="0">
                  <a:pos x="T6" y="T7"/>
                </a:cxn>
                <a:cxn ang="0">
                  <a:pos x="T8" y="T9"/>
                </a:cxn>
              </a:cxnLst>
              <a:rect l="0" t="0" r="r" b="b"/>
              <a:pathLst>
                <a:path w="40" h="30">
                  <a:moveTo>
                    <a:pt x="39" y="15"/>
                  </a:moveTo>
                  <a:cubicBezTo>
                    <a:pt x="37" y="6"/>
                    <a:pt x="28" y="0"/>
                    <a:pt x="18" y="0"/>
                  </a:cubicBezTo>
                  <a:cubicBezTo>
                    <a:pt x="7" y="0"/>
                    <a:pt x="0" y="6"/>
                    <a:pt x="1" y="15"/>
                  </a:cubicBezTo>
                  <a:cubicBezTo>
                    <a:pt x="2" y="23"/>
                    <a:pt x="12" y="30"/>
                    <a:pt x="22" y="30"/>
                  </a:cubicBezTo>
                  <a:cubicBezTo>
                    <a:pt x="33" y="30"/>
                    <a:pt x="40" y="23"/>
                    <a:pt x="39" y="15"/>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478" name="íšḷîḓe"/>
            <p:cNvSpPr/>
            <p:nvPr/>
          </p:nvSpPr>
          <p:spPr bwMode="auto">
            <a:xfrm>
              <a:off x="6937390" y="4198843"/>
              <a:ext cx="146580" cy="112636"/>
            </a:xfrm>
            <a:custGeom>
              <a:avLst/>
              <a:gdLst>
                <a:gd name="T0" fmla="*/ 39 w 40"/>
                <a:gd name="T1" fmla="*/ 15 h 31"/>
                <a:gd name="T2" fmla="*/ 18 w 40"/>
                <a:gd name="T3" fmla="*/ 0 h 31"/>
                <a:gd name="T4" fmla="*/ 1 w 40"/>
                <a:gd name="T5" fmla="*/ 15 h 31"/>
                <a:gd name="T6" fmla="*/ 22 w 40"/>
                <a:gd name="T7" fmla="*/ 31 h 31"/>
                <a:gd name="T8" fmla="*/ 39 w 40"/>
                <a:gd name="T9" fmla="*/ 15 h 31"/>
              </a:gdLst>
              <a:ahLst/>
              <a:cxnLst>
                <a:cxn ang="0">
                  <a:pos x="T0" y="T1"/>
                </a:cxn>
                <a:cxn ang="0">
                  <a:pos x="T2" y="T3"/>
                </a:cxn>
                <a:cxn ang="0">
                  <a:pos x="T4" y="T5"/>
                </a:cxn>
                <a:cxn ang="0">
                  <a:pos x="T6" y="T7"/>
                </a:cxn>
                <a:cxn ang="0">
                  <a:pos x="T8" y="T9"/>
                </a:cxn>
              </a:cxnLst>
              <a:rect l="0" t="0" r="r" b="b"/>
              <a:pathLst>
                <a:path w="40" h="31">
                  <a:moveTo>
                    <a:pt x="39" y="15"/>
                  </a:moveTo>
                  <a:cubicBezTo>
                    <a:pt x="38" y="7"/>
                    <a:pt x="28" y="0"/>
                    <a:pt x="18" y="0"/>
                  </a:cubicBezTo>
                  <a:cubicBezTo>
                    <a:pt x="8" y="0"/>
                    <a:pt x="0" y="7"/>
                    <a:pt x="1" y="15"/>
                  </a:cubicBezTo>
                  <a:cubicBezTo>
                    <a:pt x="2" y="24"/>
                    <a:pt x="12" y="31"/>
                    <a:pt x="22" y="31"/>
                  </a:cubicBezTo>
                  <a:cubicBezTo>
                    <a:pt x="33" y="31"/>
                    <a:pt x="40" y="24"/>
                    <a:pt x="39" y="15"/>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479" name="ïṣḷïďe"/>
            <p:cNvSpPr/>
            <p:nvPr/>
          </p:nvSpPr>
          <p:spPr bwMode="auto">
            <a:xfrm>
              <a:off x="7105571" y="4198843"/>
              <a:ext cx="149666" cy="112636"/>
            </a:xfrm>
            <a:custGeom>
              <a:avLst/>
              <a:gdLst>
                <a:gd name="T0" fmla="*/ 40 w 41"/>
                <a:gd name="T1" fmla="*/ 15 h 31"/>
                <a:gd name="T2" fmla="*/ 18 w 41"/>
                <a:gd name="T3" fmla="*/ 0 h 31"/>
                <a:gd name="T4" fmla="*/ 2 w 41"/>
                <a:gd name="T5" fmla="*/ 15 h 31"/>
                <a:gd name="T6" fmla="*/ 23 w 41"/>
                <a:gd name="T7" fmla="*/ 31 h 31"/>
                <a:gd name="T8" fmla="*/ 40 w 41"/>
                <a:gd name="T9" fmla="*/ 15 h 31"/>
              </a:gdLst>
              <a:ahLst/>
              <a:cxnLst>
                <a:cxn ang="0">
                  <a:pos x="T0" y="T1"/>
                </a:cxn>
                <a:cxn ang="0">
                  <a:pos x="T2" y="T3"/>
                </a:cxn>
                <a:cxn ang="0">
                  <a:pos x="T4" y="T5"/>
                </a:cxn>
                <a:cxn ang="0">
                  <a:pos x="T6" y="T7"/>
                </a:cxn>
                <a:cxn ang="0">
                  <a:pos x="T8" y="T9"/>
                </a:cxn>
              </a:cxnLst>
              <a:rect l="0" t="0" r="r" b="b"/>
              <a:pathLst>
                <a:path w="41" h="31">
                  <a:moveTo>
                    <a:pt x="40" y="15"/>
                  </a:moveTo>
                  <a:cubicBezTo>
                    <a:pt x="38" y="7"/>
                    <a:pt x="29" y="0"/>
                    <a:pt x="18" y="0"/>
                  </a:cubicBezTo>
                  <a:cubicBezTo>
                    <a:pt x="8" y="0"/>
                    <a:pt x="0" y="7"/>
                    <a:pt x="2" y="15"/>
                  </a:cubicBezTo>
                  <a:cubicBezTo>
                    <a:pt x="3" y="24"/>
                    <a:pt x="13" y="31"/>
                    <a:pt x="23" y="31"/>
                  </a:cubicBezTo>
                  <a:cubicBezTo>
                    <a:pt x="34" y="31"/>
                    <a:pt x="41" y="24"/>
                    <a:pt x="40" y="15"/>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480" name="iṥļîdê"/>
            <p:cNvSpPr/>
            <p:nvPr/>
          </p:nvSpPr>
          <p:spPr bwMode="auto">
            <a:xfrm>
              <a:off x="6955906" y="4337708"/>
              <a:ext cx="149666" cy="115721"/>
            </a:xfrm>
            <a:custGeom>
              <a:avLst/>
              <a:gdLst>
                <a:gd name="T0" fmla="*/ 40 w 41"/>
                <a:gd name="T1" fmla="*/ 16 h 32"/>
                <a:gd name="T2" fmla="*/ 18 w 41"/>
                <a:gd name="T3" fmla="*/ 0 h 32"/>
                <a:gd name="T4" fmla="*/ 1 w 41"/>
                <a:gd name="T5" fmla="*/ 16 h 32"/>
                <a:gd name="T6" fmla="*/ 23 w 41"/>
                <a:gd name="T7" fmla="*/ 32 h 32"/>
                <a:gd name="T8" fmla="*/ 40 w 41"/>
                <a:gd name="T9" fmla="*/ 16 h 32"/>
              </a:gdLst>
              <a:ahLst/>
              <a:cxnLst>
                <a:cxn ang="0">
                  <a:pos x="T0" y="T1"/>
                </a:cxn>
                <a:cxn ang="0">
                  <a:pos x="T2" y="T3"/>
                </a:cxn>
                <a:cxn ang="0">
                  <a:pos x="T4" y="T5"/>
                </a:cxn>
                <a:cxn ang="0">
                  <a:pos x="T6" y="T7"/>
                </a:cxn>
                <a:cxn ang="0">
                  <a:pos x="T8" y="T9"/>
                </a:cxn>
              </a:cxnLst>
              <a:rect l="0" t="0" r="r" b="b"/>
              <a:pathLst>
                <a:path w="41" h="32">
                  <a:moveTo>
                    <a:pt x="40" y="16"/>
                  </a:moveTo>
                  <a:cubicBezTo>
                    <a:pt x="38" y="7"/>
                    <a:pt x="29" y="0"/>
                    <a:pt x="18" y="0"/>
                  </a:cubicBezTo>
                  <a:cubicBezTo>
                    <a:pt x="8" y="0"/>
                    <a:pt x="0" y="7"/>
                    <a:pt x="1" y="16"/>
                  </a:cubicBezTo>
                  <a:cubicBezTo>
                    <a:pt x="2" y="25"/>
                    <a:pt x="12" y="32"/>
                    <a:pt x="23" y="32"/>
                  </a:cubicBezTo>
                  <a:cubicBezTo>
                    <a:pt x="33" y="32"/>
                    <a:pt x="41" y="25"/>
                    <a:pt x="40" y="16"/>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481" name="ísļïḍê"/>
            <p:cNvSpPr/>
            <p:nvPr/>
          </p:nvSpPr>
          <p:spPr bwMode="auto">
            <a:xfrm>
              <a:off x="6963620" y="3222158"/>
              <a:ext cx="131151" cy="87948"/>
            </a:xfrm>
            <a:custGeom>
              <a:avLst/>
              <a:gdLst>
                <a:gd name="T0" fmla="*/ 35 w 36"/>
                <a:gd name="T1" fmla="*/ 12 h 24"/>
                <a:gd name="T2" fmla="*/ 16 w 36"/>
                <a:gd name="T3" fmla="*/ 0 h 24"/>
                <a:gd name="T4" fmla="*/ 1 w 36"/>
                <a:gd name="T5" fmla="*/ 12 h 24"/>
                <a:gd name="T6" fmla="*/ 20 w 36"/>
                <a:gd name="T7" fmla="*/ 24 h 24"/>
                <a:gd name="T8" fmla="*/ 35 w 36"/>
                <a:gd name="T9" fmla="*/ 12 h 24"/>
              </a:gdLst>
              <a:ahLst/>
              <a:cxnLst>
                <a:cxn ang="0">
                  <a:pos x="T0" y="T1"/>
                </a:cxn>
                <a:cxn ang="0">
                  <a:pos x="T2" y="T3"/>
                </a:cxn>
                <a:cxn ang="0">
                  <a:pos x="T4" y="T5"/>
                </a:cxn>
                <a:cxn ang="0">
                  <a:pos x="T6" y="T7"/>
                </a:cxn>
                <a:cxn ang="0">
                  <a:pos x="T8" y="T9"/>
                </a:cxn>
              </a:cxnLst>
              <a:rect l="0" t="0" r="r" b="b"/>
              <a:pathLst>
                <a:path w="36" h="24">
                  <a:moveTo>
                    <a:pt x="35" y="12"/>
                  </a:moveTo>
                  <a:cubicBezTo>
                    <a:pt x="34" y="5"/>
                    <a:pt x="25" y="0"/>
                    <a:pt x="16" y="0"/>
                  </a:cubicBezTo>
                  <a:cubicBezTo>
                    <a:pt x="7" y="0"/>
                    <a:pt x="0" y="5"/>
                    <a:pt x="1" y="12"/>
                  </a:cubicBezTo>
                  <a:cubicBezTo>
                    <a:pt x="2" y="19"/>
                    <a:pt x="10" y="24"/>
                    <a:pt x="20" y="24"/>
                  </a:cubicBezTo>
                  <a:cubicBezTo>
                    <a:pt x="29" y="24"/>
                    <a:pt x="36" y="19"/>
                    <a:pt x="35" y="12"/>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482" name="íṩḷiḓè"/>
            <p:cNvSpPr/>
            <p:nvPr/>
          </p:nvSpPr>
          <p:spPr bwMode="auto">
            <a:xfrm>
              <a:off x="5343526" y="2623495"/>
              <a:ext cx="115721" cy="72519"/>
            </a:xfrm>
            <a:custGeom>
              <a:avLst/>
              <a:gdLst>
                <a:gd name="T0" fmla="*/ 32 w 32"/>
                <a:gd name="T1" fmla="*/ 10 h 20"/>
                <a:gd name="T2" fmla="*/ 17 w 32"/>
                <a:gd name="T3" fmla="*/ 0 h 20"/>
                <a:gd name="T4" fmla="*/ 1 w 32"/>
                <a:gd name="T5" fmla="*/ 10 h 20"/>
                <a:gd name="T6" fmla="*/ 16 w 32"/>
                <a:gd name="T7" fmla="*/ 20 h 20"/>
                <a:gd name="T8" fmla="*/ 32 w 32"/>
                <a:gd name="T9" fmla="*/ 10 h 20"/>
              </a:gdLst>
              <a:ahLst/>
              <a:cxnLst>
                <a:cxn ang="0">
                  <a:pos x="T0" y="T1"/>
                </a:cxn>
                <a:cxn ang="0">
                  <a:pos x="T2" y="T3"/>
                </a:cxn>
                <a:cxn ang="0">
                  <a:pos x="T4" y="T5"/>
                </a:cxn>
                <a:cxn ang="0">
                  <a:pos x="T6" y="T7"/>
                </a:cxn>
                <a:cxn ang="0">
                  <a:pos x="T8" y="T9"/>
                </a:cxn>
              </a:cxnLst>
              <a:rect l="0" t="0" r="r" b="b"/>
              <a:pathLst>
                <a:path w="32" h="20">
                  <a:moveTo>
                    <a:pt x="32" y="10"/>
                  </a:moveTo>
                  <a:cubicBezTo>
                    <a:pt x="32" y="4"/>
                    <a:pt x="26" y="0"/>
                    <a:pt x="17" y="0"/>
                  </a:cubicBezTo>
                  <a:cubicBezTo>
                    <a:pt x="8" y="0"/>
                    <a:pt x="1" y="4"/>
                    <a:pt x="1" y="10"/>
                  </a:cubicBezTo>
                  <a:cubicBezTo>
                    <a:pt x="0" y="16"/>
                    <a:pt x="7" y="20"/>
                    <a:pt x="16" y="20"/>
                  </a:cubicBezTo>
                  <a:cubicBezTo>
                    <a:pt x="24" y="20"/>
                    <a:pt x="32" y="16"/>
                    <a:pt x="32" y="10"/>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483" name="í$ḷïḑè"/>
            <p:cNvSpPr/>
            <p:nvPr/>
          </p:nvSpPr>
          <p:spPr bwMode="auto">
            <a:xfrm>
              <a:off x="5485477" y="2623495"/>
              <a:ext cx="112636" cy="72519"/>
            </a:xfrm>
            <a:custGeom>
              <a:avLst/>
              <a:gdLst>
                <a:gd name="T0" fmla="*/ 31 w 31"/>
                <a:gd name="T1" fmla="*/ 10 h 20"/>
                <a:gd name="T2" fmla="*/ 16 w 31"/>
                <a:gd name="T3" fmla="*/ 0 h 20"/>
                <a:gd name="T4" fmla="*/ 0 w 31"/>
                <a:gd name="T5" fmla="*/ 10 h 20"/>
                <a:gd name="T6" fmla="*/ 15 w 31"/>
                <a:gd name="T7" fmla="*/ 20 h 20"/>
                <a:gd name="T8" fmla="*/ 31 w 31"/>
                <a:gd name="T9" fmla="*/ 10 h 20"/>
              </a:gdLst>
              <a:ahLst/>
              <a:cxnLst>
                <a:cxn ang="0">
                  <a:pos x="T0" y="T1"/>
                </a:cxn>
                <a:cxn ang="0">
                  <a:pos x="T2" y="T3"/>
                </a:cxn>
                <a:cxn ang="0">
                  <a:pos x="T4" y="T5"/>
                </a:cxn>
                <a:cxn ang="0">
                  <a:pos x="T6" y="T7"/>
                </a:cxn>
                <a:cxn ang="0">
                  <a:pos x="T8" y="T9"/>
                </a:cxn>
              </a:cxnLst>
              <a:rect l="0" t="0" r="r" b="b"/>
              <a:pathLst>
                <a:path w="31" h="20">
                  <a:moveTo>
                    <a:pt x="31" y="10"/>
                  </a:moveTo>
                  <a:cubicBezTo>
                    <a:pt x="31" y="4"/>
                    <a:pt x="24" y="0"/>
                    <a:pt x="16" y="0"/>
                  </a:cubicBezTo>
                  <a:cubicBezTo>
                    <a:pt x="7" y="0"/>
                    <a:pt x="0" y="4"/>
                    <a:pt x="0" y="10"/>
                  </a:cubicBezTo>
                  <a:cubicBezTo>
                    <a:pt x="0" y="16"/>
                    <a:pt x="6" y="20"/>
                    <a:pt x="15" y="20"/>
                  </a:cubicBezTo>
                  <a:cubicBezTo>
                    <a:pt x="24" y="20"/>
                    <a:pt x="31" y="16"/>
                    <a:pt x="31" y="10"/>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484" name="íṡ1iḑé"/>
            <p:cNvSpPr/>
            <p:nvPr/>
          </p:nvSpPr>
          <p:spPr bwMode="auto">
            <a:xfrm>
              <a:off x="5624342" y="2623495"/>
              <a:ext cx="112636" cy="72519"/>
            </a:xfrm>
            <a:custGeom>
              <a:avLst/>
              <a:gdLst>
                <a:gd name="T0" fmla="*/ 31 w 31"/>
                <a:gd name="T1" fmla="*/ 10 h 20"/>
                <a:gd name="T2" fmla="*/ 16 w 31"/>
                <a:gd name="T3" fmla="*/ 0 h 20"/>
                <a:gd name="T4" fmla="*/ 0 w 31"/>
                <a:gd name="T5" fmla="*/ 10 h 20"/>
                <a:gd name="T6" fmla="*/ 15 w 31"/>
                <a:gd name="T7" fmla="*/ 20 h 20"/>
                <a:gd name="T8" fmla="*/ 31 w 31"/>
                <a:gd name="T9" fmla="*/ 10 h 20"/>
              </a:gdLst>
              <a:ahLst/>
              <a:cxnLst>
                <a:cxn ang="0">
                  <a:pos x="T0" y="T1"/>
                </a:cxn>
                <a:cxn ang="0">
                  <a:pos x="T2" y="T3"/>
                </a:cxn>
                <a:cxn ang="0">
                  <a:pos x="T4" y="T5"/>
                </a:cxn>
                <a:cxn ang="0">
                  <a:pos x="T6" y="T7"/>
                </a:cxn>
                <a:cxn ang="0">
                  <a:pos x="T8" y="T9"/>
                </a:cxn>
              </a:cxnLst>
              <a:rect l="0" t="0" r="r" b="b"/>
              <a:pathLst>
                <a:path w="31" h="20">
                  <a:moveTo>
                    <a:pt x="31" y="10"/>
                  </a:moveTo>
                  <a:cubicBezTo>
                    <a:pt x="31" y="4"/>
                    <a:pt x="24" y="0"/>
                    <a:pt x="16" y="0"/>
                  </a:cubicBezTo>
                  <a:cubicBezTo>
                    <a:pt x="7" y="0"/>
                    <a:pt x="0" y="4"/>
                    <a:pt x="0" y="10"/>
                  </a:cubicBezTo>
                  <a:cubicBezTo>
                    <a:pt x="0" y="16"/>
                    <a:pt x="7" y="20"/>
                    <a:pt x="15" y="20"/>
                  </a:cubicBezTo>
                  <a:cubicBezTo>
                    <a:pt x="24" y="20"/>
                    <a:pt x="31" y="16"/>
                    <a:pt x="31" y="10"/>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485" name="iş1iḍè"/>
            <p:cNvSpPr/>
            <p:nvPr/>
          </p:nvSpPr>
          <p:spPr bwMode="auto">
            <a:xfrm>
              <a:off x="5196947" y="2714528"/>
              <a:ext cx="117264" cy="80233"/>
            </a:xfrm>
            <a:custGeom>
              <a:avLst/>
              <a:gdLst>
                <a:gd name="T0" fmla="*/ 32 w 32"/>
                <a:gd name="T1" fmla="*/ 11 h 22"/>
                <a:gd name="T2" fmla="*/ 17 w 32"/>
                <a:gd name="T3" fmla="*/ 0 h 22"/>
                <a:gd name="T4" fmla="*/ 0 w 32"/>
                <a:gd name="T5" fmla="*/ 11 h 22"/>
                <a:gd name="T6" fmla="*/ 15 w 32"/>
                <a:gd name="T7" fmla="*/ 22 h 22"/>
                <a:gd name="T8" fmla="*/ 32 w 32"/>
                <a:gd name="T9" fmla="*/ 11 h 22"/>
              </a:gdLst>
              <a:ahLst/>
              <a:cxnLst>
                <a:cxn ang="0">
                  <a:pos x="T0" y="T1"/>
                </a:cxn>
                <a:cxn ang="0">
                  <a:pos x="T2" y="T3"/>
                </a:cxn>
                <a:cxn ang="0">
                  <a:pos x="T4" y="T5"/>
                </a:cxn>
                <a:cxn ang="0">
                  <a:pos x="T6" y="T7"/>
                </a:cxn>
                <a:cxn ang="0">
                  <a:pos x="T8" y="T9"/>
                </a:cxn>
              </a:cxnLst>
              <a:rect l="0" t="0" r="r" b="b"/>
              <a:pathLst>
                <a:path w="32" h="22">
                  <a:moveTo>
                    <a:pt x="32" y="11"/>
                  </a:moveTo>
                  <a:cubicBezTo>
                    <a:pt x="32" y="5"/>
                    <a:pt x="26" y="0"/>
                    <a:pt x="17" y="0"/>
                  </a:cubicBezTo>
                  <a:cubicBezTo>
                    <a:pt x="8" y="0"/>
                    <a:pt x="1" y="5"/>
                    <a:pt x="0" y="11"/>
                  </a:cubicBezTo>
                  <a:cubicBezTo>
                    <a:pt x="0" y="17"/>
                    <a:pt x="6" y="22"/>
                    <a:pt x="15" y="22"/>
                  </a:cubicBezTo>
                  <a:cubicBezTo>
                    <a:pt x="24" y="22"/>
                    <a:pt x="31" y="17"/>
                    <a:pt x="32" y="11"/>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486" name="í$ḷiḓé"/>
            <p:cNvSpPr/>
            <p:nvPr/>
          </p:nvSpPr>
          <p:spPr bwMode="auto">
            <a:xfrm>
              <a:off x="5338898" y="2714528"/>
              <a:ext cx="117264" cy="80233"/>
            </a:xfrm>
            <a:custGeom>
              <a:avLst/>
              <a:gdLst>
                <a:gd name="T0" fmla="*/ 32 w 32"/>
                <a:gd name="T1" fmla="*/ 11 h 22"/>
                <a:gd name="T2" fmla="*/ 16 w 32"/>
                <a:gd name="T3" fmla="*/ 0 h 22"/>
                <a:gd name="T4" fmla="*/ 0 w 32"/>
                <a:gd name="T5" fmla="*/ 11 h 22"/>
                <a:gd name="T6" fmla="*/ 15 w 32"/>
                <a:gd name="T7" fmla="*/ 22 h 22"/>
                <a:gd name="T8" fmla="*/ 32 w 32"/>
                <a:gd name="T9" fmla="*/ 11 h 22"/>
              </a:gdLst>
              <a:ahLst/>
              <a:cxnLst>
                <a:cxn ang="0">
                  <a:pos x="T0" y="T1"/>
                </a:cxn>
                <a:cxn ang="0">
                  <a:pos x="T2" y="T3"/>
                </a:cxn>
                <a:cxn ang="0">
                  <a:pos x="T4" y="T5"/>
                </a:cxn>
                <a:cxn ang="0">
                  <a:pos x="T6" y="T7"/>
                </a:cxn>
                <a:cxn ang="0">
                  <a:pos x="T8" y="T9"/>
                </a:cxn>
              </a:cxnLst>
              <a:rect l="0" t="0" r="r" b="b"/>
              <a:pathLst>
                <a:path w="32" h="22">
                  <a:moveTo>
                    <a:pt x="32" y="11"/>
                  </a:moveTo>
                  <a:cubicBezTo>
                    <a:pt x="32" y="5"/>
                    <a:pt x="25" y="0"/>
                    <a:pt x="16" y="0"/>
                  </a:cubicBezTo>
                  <a:cubicBezTo>
                    <a:pt x="8" y="0"/>
                    <a:pt x="0" y="5"/>
                    <a:pt x="0" y="11"/>
                  </a:cubicBezTo>
                  <a:cubicBezTo>
                    <a:pt x="0" y="17"/>
                    <a:pt x="6" y="22"/>
                    <a:pt x="15" y="22"/>
                  </a:cubicBezTo>
                  <a:cubicBezTo>
                    <a:pt x="24" y="22"/>
                    <a:pt x="31" y="17"/>
                    <a:pt x="32" y="11"/>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487" name="íṣľïḋè"/>
            <p:cNvSpPr/>
            <p:nvPr/>
          </p:nvSpPr>
          <p:spPr bwMode="auto">
            <a:xfrm>
              <a:off x="5477763" y="2714528"/>
              <a:ext cx="117264" cy="80233"/>
            </a:xfrm>
            <a:custGeom>
              <a:avLst/>
              <a:gdLst>
                <a:gd name="T0" fmla="*/ 32 w 32"/>
                <a:gd name="T1" fmla="*/ 11 h 22"/>
                <a:gd name="T2" fmla="*/ 17 w 32"/>
                <a:gd name="T3" fmla="*/ 0 h 22"/>
                <a:gd name="T4" fmla="*/ 1 w 32"/>
                <a:gd name="T5" fmla="*/ 11 h 22"/>
                <a:gd name="T6" fmla="*/ 16 w 32"/>
                <a:gd name="T7" fmla="*/ 22 h 22"/>
                <a:gd name="T8" fmla="*/ 32 w 32"/>
                <a:gd name="T9" fmla="*/ 11 h 22"/>
              </a:gdLst>
              <a:ahLst/>
              <a:cxnLst>
                <a:cxn ang="0">
                  <a:pos x="T0" y="T1"/>
                </a:cxn>
                <a:cxn ang="0">
                  <a:pos x="T2" y="T3"/>
                </a:cxn>
                <a:cxn ang="0">
                  <a:pos x="T4" y="T5"/>
                </a:cxn>
                <a:cxn ang="0">
                  <a:pos x="T6" y="T7"/>
                </a:cxn>
                <a:cxn ang="0">
                  <a:pos x="T8" y="T9"/>
                </a:cxn>
              </a:cxnLst>
              <a:rect l="0" t="0" r="r" b="b"/>
              <a:pathLst>
                <a:path w="32" h="22">
                  <a:moveTo>
                    <a:pt x="32" y="11"/>
                  </a:moveTo>
                  <a:cubicBezTo>
                    <a:pt x="32" y="5"/>
                    <a:pt x="26" y="0"/>
                    <a:pt x="17" y="0"/>
                  </a:cubicBezTo>
                  <a:cubicBezTo>
                    <a:pt x="8" y="0"/>
                    <a:pt x="1" y="5"/>
                    <a:pt x="1" y="11"/>
                  </a:cubicBezTo>
                  <a:cubicBezTo>
                    <a:pt x="0" y="17"/>
                    <a:pt x="7" y="22"/>
                    <a:pt x="16" y="22"/>
                  </a:cubicBezTo>
                  <a:cubicBezTo>
                    <a:pt x="25" y="22"/>
                    <a:pt x="32" y="17"/>
                    <a:pt x="32" y="11"/>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488" name="íṥḷiḑé"/>
            <p:cNvSpPr/>
            <p:nvPr/>
          </p:nvSpPr>
          <p:spPr bwMode="auto">
            <a:xfrm>
              <a:off x="5619714" y="2714528"/>
              <a:ext cx="117264" cy="80233"/>
            </a:xfrm>
            <a:custGeom>
              <a:avLst/>
              <a:gdLst>
                <a:gd name="T0" fmla="*/ 32 w 32"/>
                <a:gd name="T1" fmla="*/ 11 h 22"/>
                <a:gd name="T2" fmla="*/ 16 w 32"/>
                <a:gd name="T3" fmla="*/ 0 h 22"/>
                <a:gd name="T4" fmla="*/ 0 w 32"/>
                <a:gd name="T5" fmla="*/ 11 h 22"/>
                <a:gd name="T6" fmla="*/ 16 w 32"/>
                <a:gd name="T7" fmla="*/ 22 h 22"/>
                <a:gd name="T8" fmla="*/ 32 w 32"/>
                <a:gd name="T9" fmla="*/ 11 h 22"/>
              </a:gdLst>
              <a:ahLst/>
              <a:cxnLst>
                <a:cxn ang="0">
                  <a:pos x="T0" y="T1"/>
                </a:cxn>
                <a:cxn ang="0">
                  <a:pos x="T2" y="T3"/>
                </a:cxn>
                <a:cxn ang="0">
                  <a:pos x="T4" y="T5"/>
                </a:cxn>
                <a:cxn ang="0">
                  <a:pos x="T6" y="T7"/>
                </a:cxn>
                <a:cxn ang="0">
                  <a:pos x="T8" y="T9"/>
                </a:cxn>
              </a:cxnLst>
              <a:rect l="0" t="0" r="r" b="b"/>
              <a:pathLst>
                <a:path w="32" h="22">
                  <a:moveTo>
                    <a:pt x="32" y="11"/>
                  </a:moveTo>
                  <a:cubicBezTo>
                    <a:pt x="32" y="5"/>
                    <a:pt x="25" y="0"/>
                    <a:pt x="16" y="0"/>
                  </a:cubicBezTo>
                  <a:cubicBezTo>
                    <a:pt x="8" y="0"/>
                    <a:pt x="1" y="5"/>
                    <a:pt x="0" y="11"/>
                  </a:cubicBezTo>
                  <a:cubicBezTo>
                    <a:pt x="0" y="17"/>
                    <a:pt x="7" y="22"/>
                    <a:pt x="16" y="22"/>
                  </a:cubicBezTo>
                  <a:cubicBezTo>
                    <a:pt x="25" y="22"/>
                    <a:pt x="32" y="17"/>
                    <a:pt x="32" y="11"/>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489" name="îsḻiḍé"/>
            <p:cNvSpPr/>
            <p:nvPr/>
          </p:nvSpPr>
          <p:spPr bwMode="auto">
            <a:xfrm>
              <a:off x="5763207" y="2714528"/>
              <a:ext cx="115721" cy="80233"/>
            </a:xfrm>
            <a:custGeom>
              <a:avLst/>
              <a:gdLst>
                <a:gd name="T0" fmla="*/ 32 w 32"/>
                <a:gd name="T1" fmla="*/ 11 h 22"/>
                <a:gd name="T2" fmla="*/ 16 w 32"/>
                <a:gd name="T3" fmla="*/ 0 h 22"/>
                <a:gd name="T4" fmla="*/ 0 w 32"/>
                <a:gd name="T5" fmla="*/ 11 h 22"/>
                <a:gd name="T6" fmla="*/ 16 w 32"/>
                <a:gd name="T7" fmla="*/ 22 h 22"/>
                <a:gd name="T8" fmla="*/ 32 w 32"/>
                <a:gd name="T9" fmla="*/ 11 h 22"/>
              </a:gdLst>
              <a:ahLst/>
              <a:cxnLst>
                <a:cxn ang="0">
                  <a:pos x="T0" y="T1"/>
                </a:cxn>
                <a:cxn ang="0">
                  <a:pos x="T2" y="T3"/>
                </a:cxn>
                <a:cxn ang="0">
                  <a:pos x="T4" y="T5"/>
                </a:cxn>
                <a:cxn ang="0">
                  <a:pos x="T6" y="T7"/>
                </a:cxn>
                <a:cxn ang="0">
                  <a:pos x="T8" y="T9"/>
                </a:cxn>
              </a:cxnLst>
              <a:rect l="0" t="0" r="r" b="b"/>
              <a:pathLst>
                <a:path w="32" h="22">
                  <a:moveTo>
                    <a:pt x="32" y="11"/>
                  </a:moveTo>
                  <a:cubicBezTo>
                    <a:pt x="32" y="5"/>
                    <a:pt x="24" y="0"/>
                    <a:pt x="16" y="0"/>
                  </a:cubicBezTo>
                  <a:cubicBezTo>
                    <a:pt x="7" y="0"/>
                    <a:pt x="0" y="5"/>
                    <a:pt x="0" y="11"/>
                  </a:cubicBezTo>
                  <a:cubicBezTo>
                    <a:pt x="0" y="17"/>
                    <a:pt x="7" y="22"/>
                    <a:pt x="16" y="22"/>
                  </a:cubicBezTo>
                  <a:cubicBezTo>
                    <a:pt x="25" y="22"/>
                    <a:pt x="32" y="17"/>
                    <a:pt x="32" y="11"/>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490" name="ïsļïḓé"/>
            <p:cNvSpPr/>
            <p:nvPr/>
          </p:nvSpPr>
          <p:spPr bwMode="auto">
            <a:xfrm>
              <a:off x="5044194" y="2810191"/>
              <a:ext cx="120350" cy="80233"/>
            </a:xfrm>
            <a:custGeom>
              <a:avLst/>
              <a:gdLst>
                <a:gd name="T0" fmla="*/ 33 w 33"/>
                <a:gd name="T1" fmla="*/ 11 h 22"/>
                <a:gd name="T2" fmla="*/ 18 w 33"/>
                <a:gd name="T3" fmla="*/ 0 h 22"/>
                <a:gd name="T4" fmla="*/ 1 w 33"/>
                <a:gd name="T5" fmla="*/ 11 h 22"/>
                <a:gd name="T6" fmla="*/ 16 w 33"/>
                <a:gd name="T7" fmla="*/ 22 h 22"/>
                <a:gd name="T8" fmla="*/ 33 w 33"/>
                <a:gd name="T9" fmla="*/ 11 h 22"/>
              </a:gdLst>
              <a:ahLst/>
              <a:cxnLst>
                <a:cxn ang="0">
                  <a:pos x="T0" y="T1"/>
                </a:cxn>
                <a:cxn ang="0">
                  <a:pos x="T2" y="T3"/>
                </a:cxn>
                <a:cxn ang="0">
                  <a:pos x="T4" y="T5"/>
                </a:cxn>
                <a:cxn ang="0">
                  <a:pos x="T6" y="T7"/>
                </a:cxn>
                <a:cxn ang="0">
                  <a:pos x="T8" y="T9"/>
                </a:cxn>
              </a:cxnLst>
              <a:rect l="0" t="0" r="r" b="b"/>
              <a:pathLst>
                <a:path w="33" h="22">
                  <a:moveTo>
                    <a:pt x="33" y="11"/>
                  </a:moveTo>
                  <a:cubicBezTo>
                    <a:pt x="33" y="5"/>
                    <a:pt x="27" y="0"/>
                    <a:pt x="18" y="0"/>
                  </a:cubicBezTo>
                  <a:cubicBezTo>
                    <a:pt x="9" y="0"/>
                    <a:pt x="2" y="5"/>
                    <a:pt x="1" y="11"/>
                  </a:cubicBezTo>
                  <a:cubicBezTo>
                    <a:pt x="0" y="17"/>
                    <a:pt x="7" y="22"/>
                    <a:pt x="16" y="22"/>
                  </a:cubicBezTo>
                  <a:cubicBezTo>
                    <a:pt x="25" y="22"/>
                    <a:pt x="32" y="17"/>
                    <a:pt x="33" y="11"/>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491" name="îs1íḓé"/>
            <p:cNvSpPr/>
            <p:nvPr/>
          </p:nvSpPr>
          <p:spPr bwMode="auto">
            <a:xfrm>
              <a:off x="5186145" y="2810191"/>
              <a:ext cx="120350" cy="80233"/>
            </a:xfrm>
            <a:custGeom>
              <a:avLst/>
              <a:gdLst>
                <a:gd name="T0" fmla="*/ 33 w 33"/>
                <a:gd name="T1" fmla="*/ 11 h 22"/>
                <a:gd name="T2" fmla="*/ 18 w 33"/>
                <a:gd name="T3" fmla="*/ 0 h 22"/>
                <a:gd name="T4" fmla="*/ 1 w 33"/>
                <a:gd name="T5" fmla="*/ 11 h 22"/>
                <a:gd name="T6" fmla="*/ 16 w 33"/>
                <a:gd name="T7" fmla="*/ 22 h 22"/>
                <a:gd name="T8" fmla="*/ 33 w 33"/>
                <a:gd name="T9" fmla="*/ 11 h 22"/>
              </a:gdLst>
              <a:ahLst/>
              <a:cxnLst>
                <a:cxn ang="0">
                  <a:pos x="T0" y="T1"/>
                </a:cxn>
                <a:cxn ang="0">
                  <a:pos x="T2" y="T3"/>
                </a:cxn>
                <a:cxn ang="0">
                  <a:pos x="T4" y="T5"/>
                </a:cxn>
                <a:cxn ang="0">
                  <a:pos x="T6" y="T7"/>
                </a:cxn>
                <a:cxn ang="0">
                  <a:pos x="T8" y="T9"/>
                </a:cxn>
              </a:cxnLst>
              <a:rect l="0" t="0" r="r" b="b"/>
              <a:pathLst>
                <a:path w="33" h="22">
                  <a:moveTo>
                    <a:pt x="33" y="11"/>
                  </a:moveTo>
                  <a:cubicBezTo>
                    <a:pt x="33" y="5"/>
                    <a:pt x="27" y="0"/>
                    <a:pt x="18" y="0"/>
                  </a:cubicBezTo>
                  <a:cubicBezTo>
                    <a:pt x="9" y="0"/>
                    <a:pt x="2" y="5"/>
                    <a:pt x="1" y="11"/>
                  </a:cubicBezTo>
                  <a:cubicBezTo>
                    <a:pt x="0" y="17"/>
                    <a:pt x="7" y="22"/>
                    <a:pt x="16" y="22"/>
                  </a:cubicBezTo>
                  <a:cubicBezTo>
                    <a:pt x="25" y="22"/>
                    <a:pt x="33" y="17"/>
                    <a:pt x="33" y="11"/>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492" name="ïsļiḑe"/>
            <p:cNvSpPr/>
            <p:nvPr/>
          </p:nvSpPr>
          <p:spPr bwMode="auto">
            <a:xfrm>
              <a:off x="5332726" y="2810191"/>
              <a:ext cx="120350" cy="80233"/>
            </a:xfrm>
            <a:custGeom>
              <a:avLst/>
              <a:gdLst>
                <a:gd name="T0" fmla="*/ 32 w 33"/>
                <a:gd name="T1" fmla="*/ 11 h 22"/>
                <a:gd name="T2" fmla="*/ 17 w 33"/>
                <a:gd name="T3" fmla="*/ 0 h 22"/>
                <a:gd name="T4" fmla="*/ 0 w 33"/>
                <a:gd name="T5" fmla="*/ 11 h 22"/>
                <a:gd name="T6" fmla="*/ 16 w 33"/>
                <a:gd name="T7" fmla="*/ 22 h 22"/>
                <a:gd name="T8" fmla="*/ 32 w 33"/>
                <a:gd name="T9" fmla="*/ 11 h 22"/>
              </a:gdLst>
              <a:ahLst/>
              <a:cxnLst>
                <a:cxn ang="0">
                  <a:pos x="T0" y="T1"/>
                </a:cxn>
                <a:cxn ang="0">
                  <a:pos x="T2" y="T3"/>
                </a:cxn>
                <a:cxn ang="0">
                  <a:pos x="T4" y="T5"/>
                </a:cxn>
                <a:cxn ang="0">
                  <a:pos x="T6" y="T7"/>
                </a:cxn>
                <a:cxn ang="0">
                  <a:pos x="T8" y="T9"/>
                </a:cxn>
              </a:cxnLst>
              <a:rect l="0" t="0" r="r" b="b"/>
              <a:pathLst>
                <a:path w="33" h="22">
                  <a:moveTo>
                    <a:pt x="32" y="11"/>
                  </a:moveTo>
                  <a:cubicBezTo>
                    <a:pt x="33" y="5"/>
                    <a:pt x="26" y="0"/>
                    <a:pt x="17" y="0"/>
                  </a:cubicBezTo>
                  <a:cubicBezTo>
                    <a:pt x="8" y="0"/>
                    <a:pt x="1" y="5"/>
                    <a:pt x="0" y="11"/>
                  </a:cubicBezTo>
                  <a:cubicBezTo>
                    <a:pt x="0" y="17"/>
                    <a:pt x="7" y="22"/>
                    <a:pt x="16" y="22"/>
                  </a:cubicBezTo>
                  <a:cubicBezTo>
                    <a:pt x="24" y="22"/>
                    <a:pt x="32" y="17"/>
                    <a:pt x="32" y="11"/>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493" name="iṩ1ïďe"/>
            <p:cNvSpPr/>
            <p:nvPr/>
          </p:nvSpPr>
          <p:spPr bwMode="auto">
            <a:xfrm>
              <a:off x="5474677" y="2810191"/>
              <a:ext cx="120350" cy="80233"/>
            </a:xfrm>
            <a:custGeom>
              <a:avLst/>
              <a:gdLst>
                <a:gd name="T0" fmla="*/ 32 w 33"/>
                <a:gd name="T1" fmla="*/ 11 h 22"/>
                <a:gd name="T2" fmla="*/ 17 w 33"/>
                <a:gd name="T3" fmla="*/ 0 h 22"/>
                <a:gd name="T4" fmla="*/ 0 w 33"/>
                <a:gd name="T5" fmla="*/ 11 h 22"/>
                <a:gd name="T6" fmla="*/ 16 w 33"/>
                <a:gd name="T7" fmla="*/ 22 h 22"/>
                <a:gd name="T8" fmla="*/ 32 w 33"/>
                <a:gd name="T9" fmla="*/ 11 h 22"/>
              </a:gdLst>
              <a:ahLst/>
              <a:cxnLst>
                <a:cxn ang="0">
                  <a:pos x="T0" y="T1"/>
                </a:cxn>
                <a:cxn ang="0">
                  <a:pos x="T2" y="T3"/>
                </a:cxn>
                <a:cxn ang="0">
                  <a:pos x="T4" y="T5"/>
                </a:cxn>
                <a:cxn ang="0">
                  <a:pos x="T6" y="T7"/>
                </a:cxn>
                <a:cxn ang="0">
                  <a:pos x="T8" y="T9"/>
                </a:cxn>
              </a:cxnLst>
              <a:rect l="0" t="0" r="r" b="b"/>
              <a:pathLst>
                <a:path w="33" h="22">
                  <a:moveTo>
                    <a:pt x="32" y="11"/>
                  </a:moveTo>
                  <a:cubicBezTo>
                    <a:pt x="33" y="5"/>
                    <a:pt x="26" y="0"/>
                    <a:pt x="17" y="0"/>
                  </a:cubicBezTo>
                  <a:cubicBezTo>
                    <a:pt x="8" y="0"/>
                    <a:pt x="1" y="5"/>
                    <a:pt x="0" y="11"/>
                  </a:cubicBezTo>
                  <a:cubicBezTo>
                    <a:pt x="0" y="17"/>
                    <a:pt x="7" y="22"/>
                    <a:pt x="16" y="22"/>
                  </a:cubicBezTo>
                  <a:cubicBezTo>
                    <a:pt x="25" y="22"/>
                    <a:pt x="32" y="17"/>
                    <a:pt x="32" y="11"/>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494" name="ïšľîḑè"/>
            <p:cNvSpPr/>
            <p:nvPr/>
          </p:nvSpPr>
          <p:spPr bwMode="auto">
            <a:xfrm>
              <a:off x="5616628" y="2810191"/>
              <a:ext cx="120350" cy="80233"/>
            </a:xfrm>
            <a:custGeom>
              <a:avLst/>
              <a:gdLst>
                <a:gd name="T0" fmla="*/ 33 w 33"/>
                <a:gd name="T1" fmla="*/ 11 h 22"/>
                <a:gd name="T2" fmla="*/ 17 w 33"/>
                <a:gd name="T3" fmla="*/ 0 h 22"/>
                <a:gd name="T4" fmla="*/ 1 w 33"/>
                <a:gd name="T5" fmla="*/ 11 h 22"/>
                <a:gd name="T6" fmla="*/ 16 w 33"/>
                <a:gd name="T7" fmla="*/ 22 h 22"/>
                <a:gd name="T8" fmla="*/ 33 w 33"/>
                <a:gd name="T9" fmla="*/ 11 h 22"/>
              </a:gdLst>
              <a:ahLst/>
              <a:cxnLst>
                <a:cxn ang="0">
                  <a:pos x="T0" y="T1"/>
                </a:cxn>
                <a:cxn ang="0">
                  <a:pos x="T2" y="T3"/>
                </a:cxn>
                <a:cxn ang="0">
                  <a:pos x="T4" y="T5"/>
                </a:cxn>
                <a:cxn ang="0">
                  <a:pos x="T6" y="T7"/>
                </a:cxn>
                <a:cxn ang="0">
                  <a:pos x="T8" y="T9"/>
                </a:cxn>
              </a:cxnLst>
              <a:rect l="0" t="0" r="r" b="b"/>
              <a:pathLst>
                <a:path w="33" h="22">
                  <a:moveTo>
                    <a:pt x="33" y="11"/>
                  </a:moveTo>
                  <a:cubicBezTo>
                    <a:pt x="33" y="5"/>
                    <a:pt x="26" y="0"/>
                    <a:pt x="17" y="0"/>
                  </a:cubicBezTo>
                  <a:cubicBezTo>
                    <a:pt x="8" y="0"/>
                    <a:pt x="1" y="5"/>
                    <a:pt x="1" y="11"/>
                  </a:cubicBezTo>
                  <a:cubicBezTo>
                    <a:pt x="0" y="17"/>
                    <a:pt x="7" y="22"/>
                    <a:pt x="16" y="22"/>
                  </a:cubicBezTo>
                  <a:cubicBezTo>
                    <a:pt x="25" y="22"/>
                    <a:pt x="32" y="17"/>
                    <a:pt x="33" y="11"/>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495" name="íṩḷiḋé"/>
            <p:cNvSpPr/>
            <p:nvPr/>
          </p:nvSpPr>
          <p:spPr bwMode="auto">
            <a:xfrm>
              <a:off x="5763207" y="2810191"/>
              <a:ext cx="115721" cy="80233"/>
            </a:xfrm>
            <a:prstGeom prst="ellipse">
              <a:avLst/>
            </a:pr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496" name="iṡḷïde"/>
            <p:cNvSpPr/>
            <p:nvPr/>
          </p:nvSpPr>
          <p:spPr bwMode="auto">
            <a:xfrm>
              <a:off x="5905159" y="2810191"/>
              <a:ext cx="115721" cy="80233"/>
            </a:xfrm>
            <a:prstGeom prst="ellipse">
              <a:avLst/>
            </a:pr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497" name="íšḷiḍè"/>
            <p:cNvSpPr/>
            <p:nvPr/>
          </p:nvSpPr>
          <p:spPr bwMode="auto">
            <a:xfrm>
              <a:off x="6047110" y="2810191"/>
              <a:ext cx="117264" cy="80233"/>
            </a:xfrm>
            <a:custGeom>
              <a:avLst/>
              <a:gdLst>
                <a:gd name="T0" fmla="*/ 32 w 32"/>
                <a:gd name="T1" fmla="*/ 11 h 22"/>
                <a:gd name="T2" fmla="*/ 16 w 32"/>
                <a:gd name="T3" fmla="*/ 0 h 22"/>
                <a:gd name="T4" fmla="*/ 0 w 32"/>
                <a:gd name="T5" fmla="*/ 11 h 22"/>
                <a:gd name="T6" fmla="*/ 17 w 32"/>
                <a:gd name="T7" fmla="*/ 22 h 22"/>
                <a:gd name="T8" fmla="*/ 32 w 32"/>
                <a:gd name="T9" fmla="*/ 11 h 22"/>
              </a:gdLst>
              <a:ahLst/>
              <a:cxnLst>
                <a:cxn ang="0">
                  <a:pos x="T0" y="T1"/>
                </a:cxn>
                <a:cxn ang="0">
                  <a:pos x="T2" y="T3"/>
                </a:cxn>
                <a:cxn ang="0">
                  <a:pos x="T4" y="T5"/>
                </a:cxn>
                <a:cxn ang="0">
                  <a:pos x="T6" y="T7"/>
                </a:cxn>
                <a:cxn ang="0">
                  <a:pos x="T8" y="T9"/>
                </a:cxn>
              </a:cxnLst>
              <a:rect l="0" t="0" r="r" b="b"/>
              <a:pathLst>
                <a:path w="32" h="22">
                  <a:moveTo>
                    <a:pt x="32" y="11"/>
                  </a:moveTo>
                  <a:cubicBezTo>
                    <a:pt x="32" y="5"/>
                    <a:pt x="25" y="0"/>
                    <a:pt x="16" y="0"/>
                  </a:cubicBezTo>
                  <a:cubicBezTo>
                    <a:pt x="7" y="0"/>
                    <a:pt x="0" y="5"/>
                    <a:pt x="0" y="11"/>
                  </a:cubicBezTo>
                  <a:cubicBezTo>
                    <a:pt x="0" y="17"/>
                    <a:pt x="8" y="22"/>
                    <a:pt x="17" y="22"/>
                  </a:cubicBezTo>
                  <a:cubicBezTo>
                    <a:pt x="25" y="22"/>
                    <a:pt x="32" y="17"/>
                    <a:pt x="32" y="11"/>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498" name="iṩľïďe"/>
            <p:cNvSpPr/>
            <p:nvPr/>
          </p:nvSpPr>
          <p:spPr bwMode="auto">
            <a:xfrm>
              <a:off x="6189061" y="2810191"/>
              <a:ext cx="120350" cy="80233"/>
            </a:xfrm>
            <a:custGeom>
              <a:avLst/>
              <a:gdLst>
                <a:gd name="T0" fmla="*/ 32 w 33"/>
                <a:gd name="T1" fmla="*/ 11 h 22"/>
                <a:gd name="T2" fmla="*/ 16 w 33"/>
                <a:gd name="T3" fmla="*/ 0 h 22"/>
                <a:gd name="T4" fmla="*/ 0 w 33"/>
                <a:gd name="T5" fmla="*/ 11 h 22"/>
                <a:gd name="T6" fmla="*/ 17 w 33"/>
                <a:gd name="T7" fmla="*/ 22 h 22"/>
                <a:gd name="T8" fmla="*/ 32 w 33"/>
                <a:gd name="T9" fmla="*/ 11 h 22"/>
              </a:gdLst>
              <a:ahLst/>
              <a:cxnLst>
                <a:cxn ang="0">
                  <a:pos x="T0" y="T1"/>
                </a:cxn>
                <a:cxn ang="0">
                  <a:pos x="T2" y="T3"/>
                </a:cxn>
                <a:cxn ang="0">
                  <a:pos x="T4" y="T5"/>
                </a:cxn>
                <a:cxn ang="0">
                  <a:pos x="T6" y="T7"/>
                </a:cxn>
                <a:cxn ang="0">
                  <a:pos x="T8" y="T9"/>
                </a:cxn>
              </a:cxnLst>
              <a:rect l="0" t="0" r="r" b="b"/>
              <a:pathLst>
                <a:path w="33" h="22">
                  <a:moveTo>
                    <a:pt x="32" y="11"/>
                  </a:moveTo>
                  <a:cubicBezTo>
                    <a:pt x="32" y="5"/>
                    <a:pt x="24" y="0"/>
                    <a:pt x="16" y="0"/>
                  </a:cubicBezTo>
                  <a:cubicBezTo>
                    <a:pt x="7" y="0"/>
                    <a:pt x="0" y="5"/>
                    <a:pt x="0" y="11"/>
                  </a:cubicBezTo>
                  <a:cubicBezTo>
                    <a:pt x="1" y="17"/>
                    <a:pt x="8" y="22"/>
                    <a:pt x="17" y="22"/>
                  </a:cubicBezTo>
                  <a:cubicBezTo>
                    <a:pt x="26" y="22"/>
                    <a:pt x="33" y="17"/>
                    <a:pt x="32" y="11"/>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499" name="îSlíďê"/>
            <p:cNvSpPr/>
            <p:nvPr/>
          </p:nvSpPr>
          <p:spPr bwMode="auto">
            <a:xfrm>
              <a:off x="6332555" y="2810191"/>
              <a:ext cx="120350" cy="80233"/>
            </a:xfrm>
            <a:custGeom>
              <a:avLst/>
              <a:gdLst>
                <a:gd name="T0" fmla="*/ 32 w 33"/>
                <a:gd name="T1" fmla="*/ 11 h 22"/>
                <a:gd name="T2" fmla="*/ 16 w 33"/>
                <a:gd name="T3" fmla="*/ 0 h 22"/>
                <a:gd name="T4" fmla="*/ 0 w 33"/>
                <a:gd name="T5" fmla="*/ 11 h 22"/>
                <a:gd name="T6" fmla="*/ 17 w 33"/>
                <a:gd name="T7" fmla="*/ 22 h 22"/>
                <a:gd name="T8" fmla="*/ 32 w 33"/>
                <a:gd name="T9" fmla="*/ 11 h 22"/>
              </a:gdLst>
              <a:ahLst/>
              <a:cxnLst>
                <a:cxn ang="0">
                  <a:pos x="T0" y="T1"/>
                </a:cxn>
                <a:cxn ang="0">
                  <a:pos x="T2" y="T3"/>
                </a:cxn>
                <a:cxn ang="0">
                  <a:pos x="T4" y="T5"/>
                </a:cxn>
                <a:cxn ang="0">
                  <a:pos x="T6" y="T7"/>
                </a:cxn>
                <a:cxn ang="0">
                  <a:pos x="T8" y="T9"/>
                </a:cxn>
              </a:cxnLst>
              <a:rect l="0" t="0" r="r" b="b"/>
              <a:pathLst>
                <a:path w="33" h="22">
                  <a:moveTo>
                    <a:pt x="32" y="11"/>
                  </a:moveTo>
                  <a:cubicBezTo>
                    <a:pt x="32" y="5"/>
                    <a:pt x="24" y="0"/>
                    <a:pt x="16" y="0"/>
                  </a:cubicBezTo>
                  <a:cubicBezTo>
                    <a:pt x="7" y="0"/>
                    <a:pt x="0" y="5"/>
                    <a:pt x="0" y="11"/>
                  </a:cubicBezTo>
                  <a:cubicBezTo>
                    <a:pt x="1" y="17"/>
                    <a:pt x="8" y="22"/>
                    <a:pt x="17" y="22"/>
                  </a:cubicBezTo>
                  <a:cubicBezTo>
                    <a:pt x="26" y="22"/>
                    <a:pt x="33" y="17"/>
                    <a:pt x="32" y="11"/>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500" name="i$ļïdè"/>
            <p:cNvSpPr/>
            <p:nvPr/>
          </p:nvSpPr>
          <p:spPr bwMode="auto">
            <a:xfrm>
              <a:off x="6474506" y="2810191"/>
              <a:ext cx="120350" cy="80233"/>
            </a:xfrm>
            <a:custGeom>
              <a:avLst/>
              <a:gdLst>
                <a:gd name="T0" fmla="*/ 33 w 33"/>
                <a:gd name="T1" fmla="*/ 11 h 22"/>
                <a:gd name="T2" fmla="*/ 16 w 33"/>
                <a:gd name="T3" fmla="*/ 0 h 22"/>
                <a:gd name="T4" fmla="*/ 1 w 33"/>
                <a:gd name="T5" fmla="*/ 11 h 22"/>
                <a:gd name="T6" fmla="*/ 18 w 33"/>
                <a:gd name="T7" fmla="*/ 22 h 22"/>
                <a:gd name="T8" fmla="*/ 33 w 33"/>
                <a:gd name="T9" fmla="*/ 11 h 22"/>
              </a:gdLst>
              <a:ahLst/>
              <a:cxnLst>
                <a:cxn ang="0">
                  <a:pos x="T0" y="T1"/>
                </a:cxn>
                <a:cxn ang="0">
                  <a:pos x="T2" y="T3"/>
                </a:cxn>
                <a:cxn ang="0">
                  <a:pos x="T4" y="T5"/>
                </a:cxn>
                <a:cxn ang="0">
                  <a:pos x="T6" y="T7"/>
                </a:cxn>
                <a:cxn ang="0">
                  <a:pos x="T8" y="T9"/>
                </a:cxn>
              </a:cxnLst>
              <a:rect l="0" t="0" r="r" b="b"/>
              <a:pathLst>
                <a:path w="33" h="22">
                  <a:moveTo>
                    <a:pt x="33" y="11"/>
                  </a:moveTo>
                  <a:cubicBezTo>
                    <a:pt x="32" y="5"/>
                    <a:pt x="24" y="0"/>
                    <a:pt x="16" y="0"/>
                  </a:cubicBezTo>
                  <a:cubicBezTo>
                    <a:pt x="7" y="0"/>
                    <a:pt x="0" y="5"/>
                    <a:pt x="1" y="11"/>
                  </a:cubicBezTo>
                  <a:cubicBezTo>
                    <a:pt x="1" y="17"/>
                    <a:pt x="9" y="22"/>
                    <a:pt x="18" y="22"/>
                  </a:cubicBezTo>
                  <a:cubicBezTo>
                    <a:pt x="27" y="22"/>
                    <a:pt x="33" y="17"/>
                    <a:pt x="33" y="11"/>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501" name="ïŝḷïďe"/>
            <p:cNvSpPr/>
            <p:nvPr/>
          </p:nvSpPr>
          <p:spPr bwMode="auto">
            <a:xfrm>
              <a:off x="4886814" y="2907397"/>
              <a:ext cx="123436" cy="84863"/>
            </a:xfrm>
            <a:custGeom>
              <a:avLst/>
              <a:gdLst>
                <a:gd name="T0" fmla="*/ 34 w 34"/>
                <a:gd name="T1" fmla="*/ 11 h 23"/>
                <a:gd name="T2" fmla="*/ 19 w 34"/>
                <a:gd name="T3" fmla="*/ 0 h 23"/>
                <a:gd name="T4" fmla="*/ 1 w 34"/>
                <a:gd name="T5" fmla="*/ 11 h 23"/>
                <a:gd name="T6" fmla="*/ 16 w 34"/>
                <a:gd name="T7" fmla="*/ 23 h 23"/>
                <a:gd name="T8" fmla="*/ 34 w 34"/>
                <a:gd name="T9" fmla="*/ 11 h 23"/>
              </a:gdLst>
              <a:ahLst/>
              <a:cxnLst>
                <a:cxn ang="0">
                  <a:pos x="T0" y="T1"/>
                </a:cxn>
                <a:cxn ang="0">
                  <a:pos x="T2" y="T3"/>
                </a:cxn>
                <a:cxn ang="0">
                  <a:pos x="T4" y="T5"/>
                </a:cxn>
                <a:cxn ang="0">
                  <a:pos x="T6" y="T7"/>
                </a:cxn>
                <a:cxn ang="0">
                  <a:pos x="T8" y="T9"/>
                </a:cxn>
              </a:cxnLst>
              <a:rect l="0" t="0" r="r" b="b"/>
              <a:pathLst>
                <a:path w="34" h="23">
                  <a:moveTo>
                    <a:pt x="34" y="11"/>
                  </a:moveTo>
                  <a:cubicBezTo>
                    <a:pt x="34" y="5"/>
                    <a:pt x="28" y="0"/>
                    <a:pt x="19" y="0"/>
                  </a:cubicBezTo>
                  <a:cubicBezTo>
                    <a:pt x="10" y="0"/>
                    <a:pt x="2" y="5"/>
                    <a:pt x="1" y="11"/>
                  </a:cubicBezTo>
                  <a:cubicBezTo>
                    <a:pt x="0" y="18"/>
                    <a:pt x="7" y="23"/>
                    <a:pt x="16" y="23"/>
                  </a:cubicBezTo>
                  <a:cubicBezTo>
                    <a:pt x="25" y="23"/>
                    <a:pt x="33" y="18"/>
                    <a:pt x="34" y="11"/>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502" name="i$lïḑe"/>
            <p:cNvSpPr/>
            <p:nvPr/>
          </p:nvSpPr>
          <p:spPr bwMode="auto">
            <a:xfrm>
              <a:off x="5033394" y="2907397"/>
              <a:ext cx="123436" cy="84863"/>
            </a:xfrm>
            <a:custGeom>
              <a:avLst/>
              <a:gdLst>
                <a:gd name="T0" fmla="*/ 33 w 34"/>
                <a:gd name="T1" fmla="*/ 11 h 23"/>
                <a:gd name="T2" fmla="*/ 18 w 34"/>
                <a:gd name="T3" fmla="*/ 0 h 23"/>
                <a:gd name="T4" fmla="*/ 1 w 34"/>
                <a:gd name="T5" fmla="*/ 11 h 23"/>
                <a:gd name="T6" fmla="*/ 16 w 34"/>
                <a:gd name="T7" fmla="*/ 23 h 23"/>
                <a:gd name="T8" fmla="*/ 33 w 34"/>
                <a:gd name="T9" fmla="*/ 11 h 23"/>
              </a:gdLst>
              <a:ahLst/>
              <a:cxnLst>
                <a:cxn ang="0">
                  <a:pos x="T0" y="T1"/>
                </a:cxn>
                <a:cxn ang="0">
                  <a:pos x="T2" y="T3"/>
                </a:cxn>
                <a:cxn ang="0">
                  <a:pos x="T4" y="T5"/>
                </a:cxn>
                <a:cxn ang="0">
                  <a:pos x="T6" y="T7"/>
                </a:cxn>
                <a:cxn ang="0">
                  <a:pos x="T8" y="T9"/>
                </a:cxn>
              </a:cxnLst>
              <a:rect l="0" t="0" r="r" b="b"/>
              <a:pathLst>
                <a:path w="34" h="23">
                  <a:moveTo>
                    <a:pt x="33" y="11"/>
                  </a:moveTo>
                  <a:cubicBezTo>
                    <a:pt x="34" y="5"/>
                    <a:pt x="27" y="0"/>
                    <a:pt x="18" y="0"/>
                  </a:cubicBezTo>
                  <a:cubicBezTo>
                    <a:pt x="9" y="0"/>
                    <a:pt x="2" y="5"/>
                    <a:pt x="1" y="11"/>
                  </a:cubicBezTo>
                  <a:cubicBezTo>
                    <a:pt x="0" y="18"/>
                    <a:pt x="7" y="23"/>
                    <a:pt x="16" y="23"/>
                  </a:cubicBezTo>
                  <a:cubicBezTo>
                    <a:pt x="25" y="23"/>
                    <a:pt x="33" y="18"/>
                    <a:pt x="33" y="11"/>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503" name="íŝľïḍe"/>
            <p:cNvSpPr/>
            <p:nvPr/>
          </p:nvSpPr>
          <p:spPr bwMode="auto">
            <a:xfrm>
              <a:off x="5178431" y="2907397"/>
              <a:ext cx="124979" cy="84863"/>
            </a:xfrm>
            <a:custGeom>
              <a:avLst/>
              <a:gdLst>
                <a:gd name="T0" fmla="*/ 33 w 34"/>
                <a:gd name="T1" fmla="*/ 11 h 23"/>
                <a:gd name="T2" fmla="*/ 18 w 34"/>
                <a:gd name="T3" fmla="*/ 0 h 23"/>
                <a:gd name="T4" fmla="*/ 1 w 34"/>
                <a:gd name="T5" fmla="*/ 11 h 23"/>
                <a:gd name="T6" fmla="*/ 16 w 34"/>
                <a:gd name="T7" fmla="*/ 23 h 23"/>
                <a:gd name="T8" fmla="*/ 33 w 34"/>
                <a:gd name="T9" fmla="*/ 11 h 23"/>
              </a:gdLst>
              <a:ahLst/>
              <a:cxnLst>
                <a:cxn ang="0">
                  <a:pos x="T0" y="T1"/>
                </a:cxn>
                <a:cxn ang="0">
                  <a:pos x="T2" y="T3"/>
                </a:cxn>
                <a:cxn ang="0">
                  <a:pos x="T4" y="T5"/>
                </a:cxn>
                <a:cxn ang="0">
                  <a:pos x="T6" y="T7"/>
                </a:cxn>
                <a:cxn ang="0">
                  <a:pos x="T8" y="T9"/>
                </a:cxn>
              </a:cxnLst>
              <a:rect l="0" t="0" r="r" b="b"/>
              <a:pathLst>
                <a:path w="34" h="23">
                  <a:moveTo>
                    <a:pt x="33" y="11"/>
                  </a:moveTo>
                  <a:cubicBezTo>
                    <a:pt x="34" y="5"/>
                    <a:pt x="27" y="0"/>
                    <a:pt x="18" y="0"/>
                  </a:cubicBezTo>
                  <a:cubicBezTo>
                    <a:pt x="9" y="0"/>
                    <a:pt x="1" y="5"/>
                    <a:pt x="1" y="11"/>
                  </a:cubicBezTo>
                  <a:cubicBezTo>
                    <a:pt x="0" y="18"/>
                    <a:pt x="7" y="23"/>
                    <a:pt x="16" y="23"/>
                  </a:cubicBezTo>
                  <a:cubicBezTo>
                    <a:pt x="25" y="23"/>
                    <a:pt x="33" y="18"/>
                    <a:pt x="33" y="11"/>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504" name="ïṥľîḑè"/>
            <p:cNvSpPr/>
            <p:nvPr/>
          </p:nvSpPr>
          <p:spPr bwMode="auto">
            <a:xfrm>
              <a:off x="5325011" y="2907397"/>
              <a:ext cx="120350" cy="84863"/>
            </a:xfrm>
            <a:custGeom>
              <a:avLst/>
              <a:gdLst>
                <a:gd name="T0" fmla="*/ 33 w 33"/>
                <a:gd name="T1" fmla="*/ 11 h 23"/>
                <a:gd name="T2" fmla="*/ 17 w 33"/>
                <a:gd name="T3" fmla="*/ 0 h 23"/>
                <a:gd name="T4" fmla="*/ 0 w 33"/>
                <a:gd name="T5" fmla="*/ 11 h 23"/>
                <a:gd name="T6" fmla="*/ 16 w 33"/>
                <a:gd name="T7" fmla="*/ 23 h 23"/>
                <a:gd name="T8" fmla="*/ 33 w 33"/>
                <a:gd name="T9" fmla="*/ 11 h 23"/>
              </a:gdLst>
              <a:ahLst/>
              <a:cxnLst>
                <a:cxn ang="0">
                  <a:pos x="T0" y="T1"/>
                </a:cxn>
                <a:cxn ang="0">
                  <a:pos x="T2" y="T3"/>
                </a:cxn>
                <a:cxn ang="0">
                  <a:pos x="T4" y="T5"/>
                </a:cxn>
                <a:cxn ang="0">
                  <a:pos x="T6" y="T7"/>
                </a:cxn>
                <a:cxn ang="0">
                  <a:pos x="T8" y="T9"/>
                </a:cxn>
              </a:cxnLst>
              <a:rect l="0" t="0" r="r" b="b"/>
              <a:pathLst>
                <a:path w="33" h="23">
                  <a:moveTo>
                    <a:pt x="33" y="11"/>
                  </a:moveTo>
                  <a:cubicBezTo>
                    <a:pt x="33" y="5"/>
                    <a:pt x="26" y="0"/>
                    <a:pt x="17" y="0"/>
                  </a:cubicBezTo>
                  <a:cubicBezTo>
                    <a:pt x="8" y="0"/>
                    <a:pt x="1" y="5"/>
                    <a:pt x="0" y="11"/>
                  </a:cubicBezTo>
                  <a:cubicBezTo>
                    <a:pt x="0" y="18"/>
                    <a:pt x="7" y="23"/>
                    <a:pt x="16" y="23"/>
                  </a:cubicBezTo>
                  <a:cubicBezTo>
                    <a:pt x="25" y="23"/>
                    <a:pt x="32" y="18"/>
                    <a:pt x="33" y="11"/>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505" name="íŝľïḑê"/>
            <p:cNvSpPr/>
            <p:nvPr/>
          </p:nvSpPr>
          <p:spPr bwMode="auto">
            <a:xfrm>
              <a:off x="5470048" y="2907397"/>
              <a:ext cx="120350" cy="84863"/>
            </a:xfrm>
            <a:custGeom>
              <a:avLst/>
              <a:gdLst>
                <a:gd name="T0" fmla="*/ 33 w 33"/>
                <a:gd name="T1" fmla="*/ 11 h 23"/>
                <a:gd name="T2" fmla="*/ 17 w 33"/>
                <a:gd name="T3" fmla="*/ 0 h 23"/>
                <a:gd name="T4" fmla="*/ 0 w 33"/>
                <a:gd name="T5" fmla="*/ 11 h 23"/>
                <a:gd name="T6" fmla="*/ 16 w 33"/>
                <a:gd name="T7" fmla="*/ 23 h 23"/>
                <a:gd name="T8" fmla="*/ 33 w 33"/>
                <a:gd name="T9" fmla="*/ 11 h 23"/>
              </a:gdLst>
              <a:ahLst/>
              <a:cxnLst>
                <a:cxn ang="0">
                  <a:pos x="T0" y="T1"/>
                </a:cxn>
                <a:cxn ang="0">
                  <a:pos x="T2" y="T3"/>
                </a:cxn>
                <a:cxn ang="0">
                  <a:pos x="T4" y="T5"/>
                </a:cxn>
                <a:cxn ang="0">
                  <a:pos x="T6" y="T7"/>
                </a:cxn>
                <a:cxn ang="0">
                  <a:pos x="T8" y="T9"/>
                </a:cxn>
              </a:cxnLst>
              <a:rect l="0" t="0" r="r" b="b"/>
              <a:pathLst>
                <a:path w="33" h="23">
                  <a:moveTo>
                    <a:pt x="33" y="11"/>
                  </a:moveTo>
                  <a:cubicBezTo>
                    <a:pt x="33" y="5"/>
                    <a:pt x="26" y="0"/>
                    <a:pt x="17" y="0"/>
                  </a:cubicBezTo>
                  <a:cubicBezTo>
                    <a:pt x="8" y="0"/>
                    <a:pt x="0" y="5"/>
                    <a:pt x="0" y="11"/>
                  </a:cubicBezTo>
                  <a:cubicBezTo>
                    <a:pt x="0" y="18"/>
                    <a:pt x="7" y="23"/>
                    <a:pt x="16" y="23"/>
                  </a:cubicBezTo>
                  <a:cubicBezTo>
                    <a:pt x="25" y="23"/>
                    <a:pt x="32" y="18"/>
                    <a:pt x="33" y="11"/>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506" name="îṩḷíḋê"/>
            <p:cNvSpPr/>
            <p:nvPr/>
          </p:nvSpPr>
          <p:spPr bwMode="auto">
            <a:xfrm>
              <a:off x="5616628" y="2907397"/>
              <a:ext cx="117264" cy="84863"/>
            </a:xfrm>
            <a:prstGeom prst="ellipse">
              <a:avLst/>
            </a:pr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507" name="îsļiḓé"/>
            <p:cNvSpPr/>
            <p:nvPr/>
          </p:nvSpPr>
          <p:spPr bwMode="auto">
            <a:xfrm>
              <a:off x="5758579" y="2907397"/>
              <a:ext cx="120350" cy="84863"/>
            </a:xfrm>
            <a:custGeom>
              <a:avLst/>
              <a:gdLst>
                <a:gd name="T0" fmla="*/ 33 w 33"/>
                <a:gd name="T1" fmla="*/ 11 h 23"/>
                <a:gd name="T2" fmla="*/ 17 w 33"/>
                <a:gd name="T3" fmla="*/ 0 h 23"/>
                <a:gd name="T4" fmla="*/ 1 w 33"/>
                <a:gd name="T5" fmla="*/ 11 h 23"/>
                <a:gd name="T6" fmla="*/ 17 w 33"/>
                <a:gd name="T7" fmla="*/ 23 h 23"/>
                <a:gd name="T8" fmla="*/ 33 w 33"/>
                <a:gd name="T9" fmla="*/ 11 h 23"/>
              </a:gdLst>
              <a:ahLst/>
              <a:cxnLst>
                <a:cxn ang="0">
                  <a:pos x="T0" y="T1"/>
                </a:cxn>
                <a:cxn ang="0">
                  <a:pos x="T2" y="T3"/>
                </a:cxn>
                <a:cxn ang="0">
                  <a:pos x="T4" y="T5"/>
                </a:cxn>
                <a:cxn ang="0">
                  <a:pos x="T6" y="T7"/>
                </a:cxn>
                <a:cxn ang="0">
                  <a:pos x="T8" y="T9"/>
                </a:cxn>
              </a:cxnLst>
              <a:rect l="0" t="0" r="r" b="b"/>
              <a:pathLst>
                <a:path w="33" h="23">
                  <a:moveTo>
                    <a:pt x="33" y="11"/>
                  </a:moveTo>
                  <a:cubicBezTo>
                    <a:pt x="33" y="5"/>
                    <a:pt x="26" y="0"/>
                    <a:pt x="17" y="0"/>
                  </a:cubicBezTo>
                  <a:cubicBezTo>
                    <a:pt x="8" y="0"/>
                    <a:pt x="1" y="5"/>
                    <a:pt x="1" y="11"/>
                  </a:cubicBezTo>
                  <a:cubicBezTo>
                    <a:pt x="0" y="18"/>
                    <a:pt x="8" y="23"/>
                    <a:pt x="17" y="23"/>
                  </a:cubicBezTo>
                  <a:cubicBezTo>
                    <a:pt x="26" y="23"/>
                    <a:pt x="33" y="18"/>
                    <a:pt x="33" y="11"/>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508" name="ïṥľidè"/>
            <p:cNvSpPr/>
            <p:nvPr/>
          </p:nvSpPr>
          <p:spPr bwMode="auto">
            <a:xfrm>
              <a:off x="5905159" y="2907397"/>
              <a:ext cx="120350" cy="84863"/>
            </a:xfrm>
            <a:custGeom>
              <a:avLst/>
              <a:gdLst>
                <a:gd name="T0" fmla="*/ 33 w 33"/>
                <a:gd name="T1" fmla="*/ 11 h 23"/>
                <a:gd name="T2" fmla="*/ 16 w 33"/>
                <a:gd name="T3" fmla="*/ 0 h 23"/>
                <a:gd name="T4" fmla="*/ 0 w 33"/>
                <a:gd name="T5" fmla="*/ 11 h 23"/>
                <a:gd name="T6" fmla="*/ 17 w 33"/>
                <a:gd name="T7" fmla="*/ 23 h 23"/>
                <a:gd name="T8" fmla="*/ 33 w 33"/>
                <a:gd name="T9" fmla="*/ 11 h 23"/>
              </a:gdLst>
              <a:ahLst/>
              <a:cxnLst>
                <a:cxn ang="0">
                  <a:pos x="T0" y="T1"/>
                </a:cxn>
                <a:cxn ang="0">
                  <a:pos x="T2" y="T3"/>
                </a:cxn>
                <a:cxn ang="0">
                  <a:pos x="T4" y="T5"/>
                </a:cxn>
                <a:cxn ang="0">
                  <a:pos x="T6" y="T7"/>
                </a:cxn>
                <a:cxn ang="0">
                  <a:pos x="T8" y="T9"/>
                </a:cxn>
              </a:cxnLst>
              <a:rect l="0" t="0" r="r" b="b"/>
              <a:pathLst>
                <a:path w="33" h="23">
                  <a:moveTo>
                    <a:pt x="33" y="11"/>
                  </a:moveTo>
                  <a:cubicBezTo>
                    <a:pt x="32" y="5"/>
                    <a:pt x="25" y="0"/>
                    <a:pt x="16" y="0"/>
                  </a:cubicBezTo>
                  <a:cubicBezTo>
                    <a:pt x="7" y="0"/>
                    <a:pt x="0" y="5"/>
                    <a:pt x="0" y="11"/>
                  </a:cubicBezTo>
                  <a:cubicBezTo>
                    <a:pt x="0" y="18"/>
                    <a:pt x="8" y="23"/>
                    <a:pt x="17" y="23"/>
                  </a:cubicBezTo>
                  <a:cubicBezTo>
                    <a:pt x="26" y="23"/>
                    <a:pt x="33" y="18"/>
                    <a:pt x="33" y="11"/>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509" name="î$ḷídé"/>
            <p:cNvSpPr/>
            <p:nvPr/>
          </p:nvSpPr>
          <p:spPr bwMode="auto">
            <a:xfrm>
              <a:off x="6050195" y="2907397"/>
              <a:ext cx="120350" cy="84863"/>
            </a:xfrm>
            <a:custGeom>
              <a:avLst/>
              <a:gdLst>
                <a:gd name="T0" fmla="*/ 32 w 33"/>
                <a:gd name="T1" fmla="*/ 11 h 23"/>
                <a:gd name="T2" fmla="*/ 16 w 33"/>
                <a:gd name="T3" fmla="*/ 0 h 23"/>
                <a:gd name="T4" fmla="*/ 0 w 33"/>
                <a:gd name="T5" fmla="*/ 11 h 23"/>
                <a:gd name="T6" fmla="*/ 17 w 33"/>
                <a:gd name="T7" fmla="*/ 23 h 23"/>
                <a:gd name="T8" fmla="*/ 32 w 33"/>
                <a:gd name="T9" fmla="*/ 11 h 23"/>
              </a:gdLst>
              <a:ahLst/>
              <a:cxnLst>
                <a:cxn ang="0">
                  <a:pos x="T0" y="T1"/>
                </a:cxn>
                <a:cxn ang="0">
                  <a:pos x="T2" y="T3"/>
                </a:cxn>
                <a:cxn ang="0">
                  <a:pos x="T4" y="T5"/>
                </a:cxn>
                <a:cxn ang="0">
                  <a:pos x="T6" y="T7"/>
                </a:cxn>
                <a:cxn ang="0">
                  <a:pos x="T8" y="T9"/>
                </a:cxn>
              </a:cxnLst>
              <a:rect l="0" t="0" r="r" b="b"/>
              <a:pathLst>
                <a:path w="33" h="23">
                  <a:moveTo>
                    <a:pt x="32" y="11"/>
                  </a:moveTo>
                  <a:cubicBezTo>
                    <a:pt x="32" y="5"/>
                    <a:pt x="25" y="0"/>
                    <a:pt x="16" y="0"/>
                  </a:cubicBezTo>
                  <a:cubicBezTo>
                    <a:pt x="7" y="0"/>
                    <a:pt x="0" y="5"/>
                    <a:pt x="0" y="11"/>
                  </a:cubicBezTo>
                  <a:cubicBezTo>
                    <a:pt x="0" y="18"/>
                    <a:pt x="8" y="23"/>
                    <a:pt x="17" y="23"/>
                  </a:cubicBezTo>
                  <a:cubicBezTo>
                    <a:pt x="26" y="23"/>
                    <a:pt x="33" y="18"/>
                    <a:pt x="32" y="11"/>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510" name="ï$1îḓe"/>
            <p:cNvSpPr/>
            <p:nvPr/>
          </p:nvSpPr>
          <p:spPr bwMode="auto">
            <a:xfrm>
              <a:off x="6193690" y="2907397"/>
              <a:ext cx="120350" cy="84863"/>
            </a:xfrm>
            <a:custGeom>
              <a:avLst/>
              <a:gdLst>
                <a:gd name="T0" fmla="*/ 33 w 33"/>
                <a:gd name="T1" fmla="*/ 11 h 23"/>
                <a:gd name="T2" fmla="*/ 16 w 33"/>
                <a:gd name="T3" fmla="*/ 0 h 23"/>
                <a:gd name="T4" fmla="*/ 1 w 33"/>
                <a:gd name="T5" fmla="*/ 11 h 23"/>
                <a:gd name="T6" fmla="*/ 18 w 33"/>
                <a:gd name="T7" fmla="*/ 23 h 23"/>
                <a:gd name="T8" fmla="*/ 33 w 33"/>
                <a:gd name="T9" fmla="*/ 11 h 23"/>
              </a:gdLst>
              <a:ahLst/>
              <a:cxnLst>
                <a:cxn ang="0">
                  <a:pos x="T0" y="T1"/>
                </a:cxn>
                <a:cxn ang="0">
                  <a:pos x="T2" y="T3"/>
                </a:cxn>
                <a:cxn ang="0">
                  <a:pos x="T4" y="T5"/>
                </a:cxn>
                <a:cxn ang="0">
                  <a:pos x="T6" y="T7"/>
                </a:cxn>
                <a:cxn ang="0">
                  <a:pos x="T8" y="T9"/>
                </a:cxn>
              </a:cxnLst>
              <a:rect l="0" t="0" r="r" b="b"/>
              <a:pathLst>
                <a:path w="33" h="23">
                  <a:moveTo>
                    <a:pt x="33" y="11"/>
                  </a:moveTo>
                  <a:cubicBezTo>
                    <a:pt x="33" y="5"/>
                    <a:pt x="25" y="0"/>
                    <a:pt x="16" y="0"/>
                  </a:cubicBezTo>
                  <a:cubicBezTo>
                    <a:pt x="7" y="0"/>
                    <a:pt x="0" y="5"/>
                    <a:pt x="1" y="11"/>
                  </a:cubicBezTo>
                  <a:cubicBezTo>
                    <a:pt x="1" y="18"/>
                    <a:pt x="9" y="23"/>
                    <a:pt x="18" y="23"/>
                  </a:cubicBezTo>
                  <a:cubicBezTo>
                    <a:pt x="27" y="23"/>
                    <a:pt x="33" y="18"/>
                    <a:pt x="33" y="11"/>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511" name="ïśļíḍe"/>
            <p:cNvSpPr/>
            <p:nvPr/>
          </p:nvSpPr>
          <p:spPr bwMode="auto">
            <a:xfrm>
              <a:off x="6338727" y="2907397"/>
              <a:ext cx="120350" cy="84863"/>
            </a:xfrm>
            <a:custGeom>
              <a:avLst/>
              <a:gdLst>
                <a:gd name="T0" fmla="*/ 33 w 33"/>
                <a:gd name="T1" fmla="*/ 11 h 23"/>
                <a:gd name="T2" fmla="*/ 16 w 33"/>
                <a:gd name="T3" fmla="*/ 0 h 23"/>
                <a:gd name="T4" fmla="*/ 0 w 33"/>
                <a:gd name="T5" fmla="*/ 11 h 23"/>
                <a:gd name="T6" fmla="*/ 17 w 33"/>
                <a:gd name="T7" fmla="*/ 23 h 23"/>
                <a:gd name="T8" fmla="*/ 33 w 33"/>
                <a:gd name="T9" fmla="*/ 11 h 23"/>
              </a:gdLst>
              <a:ahLst/>
              <a:cxnLst>
                <a:cxn ang="0">
                  <a:pos x="T0" y="T1"/>
                </a:cxn>
                <a:cxn ang="0">
                  <a:pos x="T2" y="T3"/>
                </a:cxn>
                <a:cxn ang="0">
                  <a:pos x="T4" y="T5"/>
                </a:cxn>
                <a:cxn ang="0">
                  <a:pos x="T6" y="T7"/>
                </a:cxn>
                <a:cxn ang="0">
                  <a:pos x="T8" y="T9"/>
                </a:cxn>
              </a:cxnLst>
              <a:rect l="0" t="0" r="r" b="b"/>
              <a:pathLst>
                <a:path w="33" h="23">
                  <a:moveTo>
                    <a:pt x="33" y="11"/>
                  </a:moveTo>
                  <a:cubicBezTo>
                    <a:pt x="32" y="5"/>
                    <a:pt x="25" y="0"/>
                    <a:pt x="16" y="0"/>
                  </a:cubicBezTo>
                  <a:cubicBezTo>
                    <a:pt x="7" y="0"/>
                    <a:pt x="0" y="5"/>
                    <a:pt x="0" y="11"/>
                  </a:cubicBezTo>
                  <a:cubicBezTo>
                    <a:pt x="1" y="18"/>
                    <a:pt x="8" y="23"/>
                    <a:pt x="17" y="23"/>
                  </a:cubicBezTo>
                  <a:cubicBezTo>
                    <a:pt x="26" y="23"/>
                    <a:pt x="33" y="18"/>
                    <a:pt x="33" y="11"/>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512" name="işľîḍè"/>
            <p:cNvSpPr/>
            <p:nvPr/>
          </p:nvSpPr>
          <p:spPr bwMode="auto">
            <a:xfrm>
              <a:off x="6485306" y="2907397"/>
              <a:ext cx="120350" cy="84863"/>
            </a:xfrm>
            <a:custGeom>
              <a:avLst/>
              <a:gdLst>
                <a:gd name="T0" fmla="*/ 33 w 33"/>
                <a:gd name="T1" fmla="*/ 11 h 23"/>
                <a:gd name="T2" fmla="*/ 15 w 33"/>
                <a:gd name="T3" fmla="*/ 0 h 23"/>
                <a:gd name="T4" fmla="*/ 0 w 33"/>
                <a:gd name="T5" fmla="*/ 11 h 23"/>
                <a:gd name="T6" fmla="*/ 17 w 33"/>
                <a:gd name="T7" fmla="*/ 23 h 23"/>
                <a:gd name="T8" fmla="*/ 33 w 33"/>
                <a:gd name="T9" fmla="*/ 11 h 23"/>
              </a:gdLst>
              <a:ahLst/>
              <a:cxnLst>
                <a:cxn ang="0">
                  <a:pos x="T0" y="T1"/>
                </a:cxn>
                <a:cxn ang="0">
                  <a:pos x="T2" y="T3"/>
                </a:cxn>
                <a:cxn ang="0">
                  <a:pos x="T4" y="T5"/>
                </a:cxn>
                <a:cxn ang="0">
                  <a:pos x="T6" y="T7"/>
                </a:cxn>
                <a:cxn ang="0">
                  <a:pos x="T8" y="T9"/>
                </a:cxn>
              </a:cxnLst>
              <a:rect l="0" t="0" r="r" b="b"/>
              <a:pathLst>
                <a:path w="33" h="23">
                  <a:moveTo>
                    <a:pt x="33" y="11"/>
                  </a:moveTo>
                  <a:cubicBezTo>
                    <a:pt x="32" y="5"/>
                    <a:pt x="24" y="0"/>
                    <a:pt x="15" y="0"/>
                  </a:cubicBezTo>
                  <a:cubicBezTo>
                    <a:pt x="6" y="0"/>
                    <a:pt x="0" y="5"/>
                    <a:pt x="0" y="11"/>
                  </a:cubicBezTo>
                  <a:cubicBezTo>
                    <a:pt x="1" y="18"/>
                    <a:pt x="8" y="23"/>
                    <a:pt x="17" y="23"/>
                  </a:cubicBezTo>
                  <a:cubicBezTo>
                    <a:pt x="26" y="23"/>
                    <a:pt x="33" y="18"/>
                    <a:pt x="33" y="11"/>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513" name="îṣḷïďê"/>
            <p:cNvSpPr/>
            <p:nvPr/>
          </p:nvSpPr>
          <p:spPr bwMode="auto">
            <a:xfrm>
              <a:off x="4876014" y="3010774"/>
              <a:ext cx="123436" cy="83319"/>
            </a:xfrm>
            <a:custGeom>
              <a:avLst/>
              <a:gdLst>
                <a:gd name="T0" fmla="*/ 34 w 34"/>
                <a:gd name="T1" fmla="*/ 11 h 23"/>
                <a:gd name="T2" fmla="*/ 18 w 34"/>
                <a:gd name="T3" fmla="*/ 0 h 23"/>
                <a:gd name="T4" fmla="*/ 1 w 34"/>
                <a:gd name="T5" fmla="*/ 11 h 23"/>
                <a:gd name="T6" fmla="*/ 16 w 34"/>
                <a:gd name="T7" fmla="*/ 23 h 23"/>
                <a:gd name="T8" fmla="*/ 34 w 34"/>
                <a:gd name="T9" fmla="*/ 11 h 23"/>
              </a:gdLst>
              <a:ahLst/>
              <a:cxnLst>
                <a:cxn ang="0">
                  <a:pos x="T0" y="T1"/>
                </a:cxn>
                <a:cxn ang="0">
                  <a:pos x="T2" y="T3"/>
                </a:cxn>
                <a:cxn ang="0">
                  <a:pos x="T4" y="T5"/>
                </a:cxn>
                <a:cxn ang="0">
                  <a:pos x="T6" y="T7"/>
                </a:cxn>
                <a:cxn ang="0">
                  <a:pos x="T8" y="T9"/>
                </a:cxn>
              </a:cxnLst>
              <a:rect l="0" t="0" r="r" b="b"/>
              <a:pathLst>
                <a:path w="34" h="23">
                  <a:moveTo>
                    <a:pt x="34" y="11"/>
                  </a:moveTo>
                  <a:cubicBezTo>
                    <a:pt x="34" y="5"/>
                    <a:pt x="28" y="0"/>
                    <a:pt x="18" y="0"/>
                  </a:cubicBezTo>
                  <a:cubicBezTo>
                    <a:pt x="9" y="0"/>
                    <a:pt x="1" y="5"/>
                    <a:pt x="1" y="11"/>
                  </a:cubicBezTo>
                  <a:cubicBezTo>
                    <a:pt x="0" y="18"/>
                    <a:pt x="7" y="23"/>
                    <a:pt x="16" y="23"/>
                  </a:cubicBezTo>
                  <a:cubicBezTo>
                    <a:pt x="25" y="23"/>
                    <a:pt x="33" y="18"/>
                    <a:pt x="34" y="11"/>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514" name="ïSļiḋè"/>
            <p:cNvSpPr/>
            <p:nvPr/>
          </p:nvSpPr>
          <p:spPr bwMode="auto">
            <a:xfrm>
              <a:off x="5022593" y="3010774"/>
              <a:ext cx="123436" cy="83319"/>
            </a:xfrm>
            <a:custGeom>
              <a:avLst/>
              <a:gdLst>
                <a:gd name="T0" fmla="*/ 34 w 34"/>
                <a:gd name="T1" fmla="*/ 11 h 23"/>
                <a:gd name="T2" fmla="*/ 19 w 34"/>
                <a:gd name="T3" fmla="*/ 0 h 23"/>
                <a:gd name="T4" fmla="*/ 1 w 34"/>
                <a:gd name="T5" fmla="*/ 11 h 23"/>
                <a:gd name="T6" fmla="*/ 16 w 34"/>
                <a:gd name="T7" fmla="*/ 23 h 23"/>
                <a:gd name="T8" fmla="*/ 34 w 34"/>
                <a:gd name="T9" fmla="*/ 11 h 23"/>
              </a:gdLst>
              <a:ahLst/>
              <a:cxnLst>
                <a:cxn ang="0">
                  <a:pos x="T0" y="T1"/>
                </a:cxn>
                <a:cxn ang="0">
                  <a:pos x="T2" y="T3"/>
                </a:cxn>
                <a:cxn ang="0">
                  <a:pos x="T4" y="T5"/>
                </a:cxn>
                <a:cxn ang="0">
                  <a:pos x="T6" y="T7"/>
                </a:cxn>
                <a:cxn ang="0">
                  <a:pos x="T8" y="T9"/>
                </a:cxn>
              </a:cxnLst>
              <a:rect l="0" t="0" r="r" b="b"/>
              <a:pathLst>
                <a:path w="34" h="23">
                  <a:moveTo>
                    <a:pt x="34" y="11"/>
                  </a:moveTo>
                  <a:cubicBezTo>
                    <a:pt x="34" y="5"/>
                    <a:pt x="28" y="0"/>
                    <a:pt x="19" y="0"/>
                  </a:cubicBezTo>
                  <a:cubicBezTo>
                    <a:pt x="9" y="0"/>
                    <a:pt x="2" y="5"/>
                    <a:pt x="1" y="11"/>
                  </a:cubicBezTo>
                  <a:cubicBezTo>
                    <a:pt x="0" y="18"/>
                    <a:pt x="7" y="23"/>
                    <a:pt x="16" y="23"/>
                  </a:cubicBezTo>
                  <a:cubicBezTo>
                    <a:pt x="25" y="23"/>
                    <a:pt x="33" y="18"/>
                    <a:pt x="34" y="11"/>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515" name="iśľiḍe"/>
            <p:cNvSpPr/>
            <p:nvPr/>
          </p:nvSpPr>
          <p:spPr bwMode="auto">
            <a:xfrm>
              <a:off x="5170716" y="3010774"/>
              <a:ext cx="124979" cy="83319"/>
            </a:xfrm>
            <a:custGeom>
              <a:avLst/>
              <a:gdLst>
                <a:gd name="T0" fmla="*/ 33 w 34"/>
                <a:gd name="T1" fmla="*/ 11 h 23"/>
                <a:gd name="T2" fmla="*/ 18 w 34"/>
                <a:gd name="T3" fmla="*/ 0 h 23"/>
                <a:gd name="T4" fmla="*/ 0 w 34"/>
                <a:gd name="T5" fmla="*/ 11 h 23"/>
                <a:gd name="T6" fmla="*/ 16 w 34"/>
                <a:gd name="T7" fmla="*/ 23 h 23"/>
                <a:gd name="T8" fmla="*/ 33 w 34"/>
                <a:gd name="T9" fmla="*/ 11 h 23"/>
              </a:gdLst>
              <a:ahLst/>
              <a:cxnLst>
                <a:cxn ang="0">
                  <a:pos x="T0" y="T1"/>
                </a:cxn>
                <a:cxn ang="0">
                  <a:pos x="T2" y="T3"/>
                </a:cxn>
                <a:cxn ang="0">
                  <a:pos x="T4" y="T5"/>
                </a:cxn>
                <a:cxn ang="0">
                  <a:pos x="T6" y="T7"/>
                </a:cxn>
                <a:cxn ang="0">
                  <a:pos x="T8" y="T9"/>
                </a:cxn>
              </a:cxnLst>
              <a:rect l="0" t="0" r="r" b="b"/>
              <a:pathLst>
                <a:path w="34" h="23">
                  <a:moveTo>
                    <a:pt x="33" y="11"/>
                  </a:moveTo>
                  <a:cubicBezTo>
                    <a:pt x="34" y="5"/>
                    <a:pt x="27" y="0"/>
                    <a:pt x="18" y="0"/>
                  </a:cubicBezTo>
                  <a:cubicBezTo>
                    <a:pt x="9" y="0"/>
                    <a:pt x="1" y="5"/>
                    <a:pt x="0" y="11"/>
                  </a:cubicBezTo>
                  <a:cubicBezTo>
                    <a:pt x="0" y="18"/>
                    <a:pt x="7" y="23"/>
                    <a:pt x="16" y="23"/>
                  </a:cubicBezTo>
                  <a:cubicBezTo>
                    <a:pt x="25" y="23"/>
                    <a:pt x="33" y="18"/>
                    <a:pt x="33" y="11"/>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516" name="îSľîḍè"/>
            <p:cNvSpPr/>
            <p:nvPr/>
          </p:nvSpPr>
          <p:spPr bwMode="auto">
            <a:xfrm>
              <a:off x="5317296" y="3010774"/>
              <a:ext cx="123436" cy="83319"/>
            </a:xfrm>
            <a:custGeom>
              <a:avLst/>
              <a:gdLst>
                <a:gd name="T0" fmla="*/ 33 w 34"/>
                <a:gd name="T1" fmla="*/ 11 h 23"/>
                <a:gd name="T2" fmla="*/ 18 w 34"/>
                <a:gd name="T3" fmla="*/ 0 h 23"/>
                <a:gd name="T4" fmla="*/ 0 w 34"/>
                <a:gd name="T5" fmla="*/ 11 h 23"/>
                <a:gd name="T6" fmla="*/ 16 w 34"/>
                <a:gd name="T7" fmla="*/ 23 h 23"/>
                <a:gd name="T8" fmla="*/ 33 w 34"/>
                <a:gd name="T9" fmla="*/ 11 h 23"/>
              </a:gdLst>
              <a:ahLst/>
              <a:cxnLst>
                <a:cxn ang="0">
                  <a:pos x="T0" y="T1"/>
                </a:cxn>
                <a:cxn ang="0">
                  <a:pos x="T2" y="T3"/>
                </a:cxn>
                <a:cxn ang="0">
                  <a:pos x="T4" y="T5"/>
                </a:cxn>
                <a:cxn ang="0">
                  <a:pos x="T6" y="T7"/>
                </a:cxn>
                <a:cxn ang="0">
                  <a:pos x="T8" y="T9"/>
                </a:cxn>
              </a:cxnLst>
              <a:rect l="0" t="0" r="r" b="b"/>
              <a:pathLst>
                <a:path w="34" h="23">
                  <a:moveTo>
                    <a:pt x="33" y="11"/>
                  </a:moveTo>
                  <a:cubicBezTo>
                    <a:pt x="34" y="5"/>
                    <a:pt x="27" y="0"/>
                    <a:pt x="18" y="0"/>
                  </a:cubicBezTo>
                  <a:cubicBezTo>
                    <a:pt x="9" y="0"/>
                    <a:pt x="1" y="5"/>
                    <a:pt x="0" y="11"/>
                  </a:cubicBezTo>
                  <a:cubicBezTo>
                    <a:pt x="0" y="18"/>
                    <a:pt x="7" y="23"/>
                    <a:pt x="16" y="23"/>
                  </a:cubicBezTo>
                  <a:cubicBezTo>
                    <a:pt x="25" y="23"/>
                    <a:pt x="33" y="18"/>
                    <a:pt x="33" y="11"/>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517" name="iṩlíďe"/>
            <p:cNvSpPr/>
            <p:nvPr/>
          </p:nvSpPr>
          <p:spPr bwMode="auto">
            <a:xfrm>
              <a:off x="5463876" y="3010774"/>
              <a:ext cx="123436" cy="83319"/>
            </a:xfrm>
            <a:custGeom>
              <a:avLst/>
              <a:gdLst>
                <a:gd name="T0" fmla="*/ 34 w 34"/>
                <a:gd name="T1" fmla="*/ 11 h 23"/>
                <a:gd name="T2" fmla="*/ 18 w 34"/>
                <a:gd name="T3" fmla="*/ 0 h 23"/>
                <a:gd name="T4" fmla="*/ 1 w 34"/>
                <a:gd name="T5" fmla="*/ 11 h 23"/>
                <a:gd name="T6" fmla="*/ 17 w 34"/>
                <a:gd name="T7" fmla="*/ 23 h 23"/>
                <a:gd name="T8" fmla="*/ 34 w 34"/>
                <a:gd name="T9" fmla="*/ 11 h 23"/>
              </a:gdLst>
              <a:ahLst/>
              <a:cxnLst>
                <a:cxn ang="0">
                  <a:pos x="T0" y="T1"/>
                </a:cxn>
                <a:cxn ang="0">
                  <a:pos x="T2" y="T3"/>
                </a:cxn>
                <a:cxn ang="0">
                  <a:pos x="T4" y="T5"/>
                </a:cxn>
                <a:cxn ang="0">
                  <a:pos x="T6" y="T7"/>
                </a:cxn>
                <a:cxn ang="0">
                  <a:pos x="T8" y="T9"/>
                </a:cxn>
              </a:cxnLst>
              <a:rect l="0" t="0" r="r" b="b"/>
              <a:pathLst>
                <a:path w="34" h="23">
                  <a:moveTo>
                    <a:pt x="34" y="11"/>
                  </a:moveTo>
                  <a:cubicBezTo>
                    <a:pt x="34" y="5"/>
                    <a:pt x="27" y="0"/>
                    <a:pt x="18" y="0"/>
                  </a:cubicBezTo>
                  <a:cubicBezTo>
                    <a:pt x="9" y="0"/>
                    <a:pt x="1" y="5"/>
                    <a:pt x="1" y="11"/>
                  </a:cubicBezTo>
                  <a:cubicBezTo>
                    <a:pt x="0" y="18"/>
                    <a:pt x="8" y="23"/>
                    <a:pt x="17" y="23"/>
                  </a:cubicBezTo>
                  <a:cubicBezTo>
                    <a:pt x="26" y="23"/>
                    <a:pt x="33" y="18"/>
                    <a:pt x="34" y="11"/>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518" name="ïşḷíḓè"/>
            <p:cNvSpPr/>
            <p:nvPr/>
          </p:nvSpPr>
          <p:spPr bwMode="auto">
            <a:xfrm>
              <a:off x="5613542" y="3010774"/>
              <a:ext cx="120350" cy="83319"/>
            </a:xfrm>
            <a:custGeom>
              <a:avLst/>
              <a:gdLst>
                <a:gd name="T0" fmla="*/ 33 w 33"/>
                <a:gd name="T1" fmla="*/ 11 h 23"/>
                <a:gd name="T2" fmla="*/ 17 w 33"/>
                <a:gd name="T3" fmla="*/ 0 h 23"/>
                <a:gd name="T4" fmla="*/ 0 w 33"/>
                <a:gd name="T5" fmla="*/ 11 h 23"/>
                <a:gd name="T6" fmla="*/ 16 w 33"/>
                <a:gd name="T7" fmla="*/ 23 h 23"/>
                <a:gd name="T8" fmla="*/ 33 w 33"/>
                <a:gd name="T9" fmla="*/ 11 h 23"/>
              </a:gdLst>
              <a:ahLst/>
              <a:cxnLst>
                <a:cxn ang="0">
                  <a:pos x="T0" y="T1"/>
                </a:cxn>
                <a:cxn ang="0">
                  <a:pos x="T2" y="T3"/>
                </a:cxn>
                <a:cxn ang="0">
                  <a:pos x="T4" y="T5"/>
                </a:cxn>
                <a:cxn ang="0">
                  <a:pos x="T6" y="T7"/>
                </a:cxn>
                <a:cxn ang="0">
                  <a:pos x="T8" y="T9"/>
                </a:cxn>
              </a:cxnLst>
              <a:rect l="0" t="0" r="r" b="b"/>
              <a:pathLst>
                <a:path w="33" h="23">
                  <a:moveTo>
                    <a:pt x="33" y="11"/>
                  </a:moveTo>
                  <a:cubicBezTo>
                    <a:pt x="33" y="5"/>
                    <a:pt x="26" y="0"/>
                    <a:pt x="17" y="0"/>
                  </a:cubicBezTo>
                  <a:cubicBezTo>
                    <a:pt x="8" y="0"/>
                    <a:pt x="0" y="5"/>
                    <a:pt x="0" y="11"/>
                  </a:cubicBezTo>
                  <a:cubicBezTo>
                    <a:pt x="0" y="18"/>
                    <a:pt x="7" y="23"/>
                    <a:pt x="16" y="23"/>
                  </a:cubicBezTo>
                  <a:cubicBezTo>
                    <a:pt x="25" y="23"/>
                    <a:pt x="33" y="18"/>
                    <a:pt x="33" y="11"/>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519" name="ïsľiḑé"/>
            <p:cNvSpPr/>
            <p:nvPr/>
          </p:nvSpPr>
          <p:spPr bwMode="auto">
            <a:xfrm>
              <a:off x="5758579" y="3010774"/>
              <a:ext cx="120350" cy="83319"/>
            </a:xfrm>
            <a:prstGeom prst="ellipse">
              <a:avLst/>
            </a:pr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520" name="íŝ1ide"/>
            <p:cNvSpPr/>
            <p:nvPr/>
          </p:nvSpPr>
          <p:spPr bwMode="auto">
            <a:xfrm>
              <a:off x="5905159" y="3010774"/>
              <a:ext cx="123436" cy="83319"/>
            </a:xfrm>
            <a:custGeom>
              <a:avLst/>
              <a:gdLst>
                <a:gd name="T0" fmla="*/ 33 w 34"/>
                <a:gd name="T1" fmla="*/ 11 h 23"/>
                <a:gd name="T2" fmla="*/ 17 w 34"/>
                <a:gd name="T3" fmla="*/ 0 h 23"/>
                <a:gd name="T4" fmla="*/ 1 w 34"/>
                <a:gd name="T5" fmla="*/ 11 h 23"/>
                <a:gd name="T6" fmla="*/ 17 w 34"/>
                <a:gd name="T7" fmla="*/ 23 h 23"/>
                <a:gd name="T8" fmla="*/ 33 w 34"/>
                <a:gd name="T9" fmla="*/ 11 h 23"/>
              </a:gdLst>
              <a:ahLst/>
              <a:cxnLst>
                <a:cxn ang="0">
                  <a:pos x="T0" y="T1"/>
                </a:cxn>
                <a:cxn ang="0">
                  <a:pos x="T2" y="T3"/>
                </a:cxn>
                <a:cxn ang="0">
                  <a:pos x="T4" y="T5"/>
                </a:cxn>
                <a:cxn ang="0">
                  <a:pos x="T6" y="T7"/>
                </a:cxn>
                <a:cxn ang="0">
                  <a:pos x="T8" y="T9"/>
                </a:cxn>
              </a:cxnLst>
              <a:rect l="0" t="0" r="r" b="b"/>
              <a:pathLst>
                <a:path w="34" h="23">
                  <a:moveTo>
                    <a:pt x="33" y="11"/>
                  </a:moveTo>
                  <a:cubicBezTo>
                    <a:pt x="33" y="5"/>
                    <a:pt x="26" y="0"/>
                    <a:pt x="17" y="0"/>
                  </a:cubicBezTo>
                  <a:cubicBezTo>
                    <a:pt x="8" y="0"/>
                    <a:pt x="0" y="5"/>
                    <a:pt x="1" y="11"/>
                  </a:cubicBezTo>
                  <a:cubicBezTo>
                    <a:pt x="1" y="18"/>
                    <a:pt x="8" y="23"/>
                    <a:pt x="17" y="23"/>
                  </a:cubicBezTo>
                  <a:cubicBezTo>
                    <a:pt x="26" y="23"/>
                    <a:pt x="34" y="18"/>
                    <a:pt x="33" y="11"/>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521" name="îSľíďè"/>
            <p:cNvSpPr/>
            <p:nvPr/>
          </p:nvSpPr>
          <p:spPr bwMode="auto">
            <a:xfrm>
              <a:off x="6054825" y="3010774"/>
              <a:ext cx="120350" cy="83319"/>
            </a:xfrm>
            <a:custGeom>
              <a:avLst/>
              <a:gdLst>
                <a:gd name="T0" fmla="*/ 33 w 33"/>
                <a:gd name="T1" fmla="*/ 11 h 23"/>
                <a:gd name="T2" fmla="*/ 16 w 33"/>
                <a:gd name="T3" fmla="*/ 0 h 23"/>
                <a:gd name="T4" fmla="*/ 0 w 33"/>
                <a:gd name="T5" fmla="*/ 11 h 23"/>
                <a:gd name="T6" fmla="*/ 17 w 33"/>
                <a:gd name="T7" fmla="*/ 23 h 23"/>
                <a:gd name="T8" fmla="*/ 33 w 33"/>
                <a:gd name="T9" fmla="*/ 11 h 23"/>
              </a:gdLst>
              <a:ahLst/>
              <a:cxnLst>
                <a:cxn ang="0">
                  <a:pos x="T0" y="T1"/>
                </a:cxn>
                <a:cxn ang="0">
                  <a:pos x="T2" y="T3"/>
                </a:cxn>
                <a:cxn ang="0">
                  <a:pos x="T4" y="T5"/>
                </a:cxn>
                <a:cxn ang="0">
                  <a:pos x="T6" y="T7"/>
                </a:cxn>
                <a:cxn ang="0">
                  <a:pos x="T8" y="T9"/>
                </a:cxn>
              </a:cxnLst>
              <a:rect l="0" t="0" r="r" b="b"/>
              <a:pathLst>
                <a:path w="33" h="23">
                  <a:moveTo>
                    <a:pt x="33" y="11"/>
                  </a:moveTo>
                  <a:cubicBezTo>
                    <a:pt x="32" y="5"/>
                    <a:pt x="25" y="0"/>
                    <a:pt x="16" y="0"/>
                  </a:cubicBezTo>
                  <a:cubicBezTo>
                    <a:pt x="7" y="0"/>
                    <a:pt x="0" y="5"/>
                    <a:pt x="0" y="11"/>
                  </a:cubicBezTo>
                  <a:cubicBezTo>
                    <a:pt x="0" y="18"/>
                    <a:pt x="8" y="23"/>
                    <a:pt x="17" y="23"/>
                  </a:cubicBezTo>
                  <a:cubicBezTo>
                    <a:pt x="26" y="23"/>
                    <a:pt x="33" y="18"/>
                    <a:pt x="33" y="11"/>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522" name="ïşlíḑè"/>
            <p:cNvSpPr/>
            <p:nvPr/>
          </p:nvSpPr>
          <p:spPr bwMode="auto">
            <a:xfrm>
              <a:off x="6199862" y="3010774"/>
              <a:ext cx="120350" cy="83319"/>
            </a:xfrm>
            <a:custGeom>
              <a:avLst/>
              <a:gdLst>
                <a:gd name="T0" fmla="*/ 33 w 33"/>
                <a:gd name="T1" fmla="*/ 11 h 23"/>
                <a:gd name="T2" fmla="*/ 16 w 33"/>
                <a:gd name="T3" fmla="*/ 0 h 23"/>
                <a:gd name="T4" fmla="*/ 0 w 33"/>
                <a:gd name="T5" fmla="*/ 11 h 23"/>
                <a:gd name="T6" fmla="*/ 17 w 33"/>
                <a:gd name="T7" fmla="*/ 23 h 23"/>
                <a:gd name="T8" fmla="*/ 33 w 33"/>
                <a:gd name="T9" fmla="*/ 11 h 23"/>
              </a:gdLst>
              <a:ahLst/>
              <a:cxnLst>
                <a:cxn ang="0">
                  <a:pos x="T0" y="T1"/>
                </a:cxn>
                <a:cxn ang="0">
                  <a:pos x="T2" y="T3"/>
                </a:cxn>
                <a:cxn ang="0">
                  <a:pos x="T4" y="T5"/>
                </a:cxn>
                <a:cxn ang="0">
                  <a:pos x="T6" y="T7"/>
                </a:cxn>
                <a:cxn ang="0">
                  <a:pos x="T8" y="T9"/>
                </a:cxn>
              </a:cxnLst>
              <a:rect l="0" t="0" r="r" b="b"/>
              <a:pathLst>
                <a:path w="33" h="23">
                  <a:moveTo>
                    <a:pt x="33" y="11"/>
                  </a:moveTo>
                  <a:cubicBezTo>
                    <a:pt x="32" y="5"/>
                    <a:pt x="25" y="0"/>
                    <a:pt x="16" y="0"/>
                  </a:cubicBezTo>
                  <a:cubicBezTo>
                    <a:pt x="7" y="0"/>
                    <a:pt x="0" y="5"/>
                    <a:pt x="0" y="11"/>
                  </a:cubicBezTo>
                  <a:cubicBezTo>
                    <a:pt x="0" y="18"/>
                    <a:pt x="8" y="23"/>
                    <a:pt x="17" y="23"/>
                  </a:cubicBezTo>
                  <a:cubicBezTo>
                    <a:pt x="26" y="23"/>
                    <a:pt x="33" y="18"/>
                    <a:pt x="33" y="11"/>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523" name="îṣ1íḋè"/>
            <p:cNvSpPr/>
            <p:nvPr/>
          </p:nvSpPr>
          <p:spPr bwMode="auto">
            <a:xfrm>
              <a:off x="6346441" y="3010774"/>
              <a:ext cx="123436" cy="83319"/>
            </a:xfrm>
            <a:custGeom>
              <a:avLst/>
              <a:gdLst>
                <a:gd name="T0" fmla="*/ 33 w 34"/>
                <a:gd name="T1" fmla="*/ 11 h 23"/>
                <a:gd name="T2" fmla="*/ 16 w 34"/>
                <a:gd name="T3" fmla="*/ 0 h 23"/>
                <a:gd name="T4" fmla="*/ 0 w 34"/>
                <a:gd name="T5" fmla="*/ 11 h 23"/>
                <a:gd name="T6" fmla="*/ 18 w 34"/>
                <a:gd name="T7" fmla="*/ 23 h 23"/>
                <a:gd name="T8" fmla="*/ 33 w 34"/>
                <a:gd name="T9" fmla="*/ 11 h 23"/>
              </a:gdLst>
              <a:ahLst/>
              <a:cxnLst>
                <a:cxn ang="0">
                  <a:pos x="T0" y="T1"/>
                </a:cxn>
                <a:cxn ang="0">
                  <a:pos x="T2" y="T3"/>
                </a:cxn>
                <a:cxn ang="0">
                  <a:pos x="T4" y="T5"/>
                </a:cxn>
                <a:cxn ang="0">
                  <a:pos x="T6" y="T7"/>
                </a:cxn>
                <a:cxn ang="0">
                  <a:pos x="T8" y="T9"/>
                </a:cxn>
              </a:cxnLst>
              <a:rect l="0" t="0" r="r" b="b"/>
              <a:pathLst>
                <a:path w="34" h="23">
                  <a:moveTo>
                    <a:pt x="33" y="11"/>
                  </a:moveTo>
                  <a:cubicBezTo>
                    <a:pt x="33" y="5"/>
                    <a:pt x="25" y="0"/>
                    <a:pt x="16" y="0"/>
                  </a:cubicBezTo>
                  <a:cubicBezTo>
                    <a:pt x="7" y="0"/>
                    <a:pt x="0" y="5"/>
                    <a:pt x="0" y="11"/>
                  </a:cubicBezTo>
                  <a:cubicBezTo>
                    <a:pt x="1" y="18"/>
                    <a:pt x="9" y="23"/>
                    <a:pt x="18" y="23"/>
                  </a:cubicBezTo>
                  <a:cubicBezTo>
                    <a:pt x="27" y="23"/>
                    <a:pt x="34" y="18"/>
                    <a:pt x="33" y="11"/>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524" name="îṧľiḍè"/>
            <p:cNvSpPr/>
            <p:nvPr/>
          </p:nvSpPr>
          <p:spPr bwMode="auto">
            <a:xfrm>
              <a:off x="6493022" y="3010774"/>
              <a:ext cx="123436" cy="83319"/>
            </a:xfrm>
            <a:custGeom>
              <a:avLst/>
              <a:gdLst>
                <a:gd name="T0" fmla="*/ 33 w 34"/>
                <a:gd name="T1" fmla="*/ 11 h 23"/>
                <a:gd name="T2" fmla="*/ 16 w 34"/>
                <a:gd name="T3" fmla="*/ 0 h 23"/>
                <a:gd name="T4" fmla="*/ 1 w 34"/>
                <a:gd name="T5" fmla="*/ 11 h 23"/>
                <a:gd name="T6" fmla="*/ 18 w 34"/>
                <a:gd name="T7" fmla="*/ 23 h 23"/>
                <a:gd name="T8" fmla="*/ 33 w 34"/>
                <a:gd name="T9" fmla="*/ 11 h 23"/>
              </a:gdLst>
              <a:ahLst/>
              <a:cxnLst>
                <a:cxn ang="0">
                  <a:pos x="T0" y="T1"/>
                </a:cxn>
                <a:cxn ang="0">
                  <a:pos x="T2" y="T3"/>
                </a:cxn>
                <a:cxn ang="0">
                  <a:pos x="T4" y="T5"/>
                </a:cxn>
                <a:cxn ang="0">
                  <a:pos x="T6" y="T7"/>
                </a:cxn>
                <a:cxn ang="0">
                  <a:pos x="T8" y="T9"/>
                </a:cxn>
              </a:cxnLst>
              <a:rect l="0" t="0" r="r" b="b"/>
              <a:pathLst>
                <a:path w="34" h="23">
                  <a:moveTo>
                    <a:pt x="33" y="11"/>
                  </a:moveTo>
                  <a:cubicBezTo>
                    <a:pt x="33" y="5"/>
                    <a:pt x="25" y="0"/>
                    <a:pt x="16" y="0"/>
                  </a:cubicBezTo>
                  <a:cubicBezTo>
                    <a:pt x="7" y="0"/>
                    <a:pt x="0" y="5"/>
                    <a:pt x="1" y="11"/>
                  </a:cubicBezTo>
                  <a:cubicBezTo>
                    <a:pt x="1" y="18"/>
                    <a:pt x="9" y="23"/>
                    <a:pt x="18" y="23"/>
                  </a:cubicBezTo>
                  <a:cubicBezTo>
                    <a:pt x="27" y="23"/>
                    <a:pt x="34" y="18"/>
                    <a:pt x="33" y="11"/>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525" name="îṩľîdé"/>
            <p:cNvSpPr/>
            <p:nvPr/>
          </p:nvSpPr>
          <p:spPr bwMode="auto">
            <a:xfrm>
              <a:off x="4860584" y="3112609"/>
              <a:ext cx="128065" cy="87948"/>
            </a:xfrm>
            <a:custGeom>
              <a:avLst/>
              <a:gdLst>
                <a:gd name="T0" fmla="*/ 34 w 35"/>
                <a:gd name="T1" fmla="*/ 12 h 24"/>
                <a:gd name="T2" fmla="*/ 19 w 35"/>
                <a:gd name="T3" fmla="*/ 0 h 24"/>
                <a:gd name="T4" fmla="*/ 1 w 35"/>
                <a:gd name="T5" fmla="*/ 12 h 24"/>
                <a:gd name="T6" fmla="*/ 16 w 35"/>
                <a:gd name="T7" fmla="*/ 24 h 24"/>
                <a:gd name="T8" fmla="*/ 34 w 35"/>
                <a:gd name="T9" fmla="*/ 12 h 24"/>
              </a:gdLst>
              <a:ahLst/>
              <a:cxnLst>
                <a:cxn ang="0">
                  <a:pos x="T0" y="T1"/>
                </a:cxn>
                <a:cxn ang="0">
                  <a:pos x="T2" y="T3"/>
                </a:cxn>
                <a:cxn ang="0">
                  <a:pos x="T4" y="T5"/>
                </a:cxn>
                <a:cxn ang="0">
                  <a:pos x="T6" y="T7"/>
                </a:cxn>
                <a:cxn ang="0">
                  <a:pos x="T8" y="T9"/>
                </a:cxn>
              </a:cxnLst>
              <a:rect l="0" t="0" r="r" b="b"/>
              <a:pathLst>
                <a:path w="35" h="24">
                  <a:moveTo>
                    <a:pt x="34" y="12"/>
                  </a:moveTo>
                  <a:cubicBezTo>
                    <a:pt x="35" y="6"/>
                    <a:pt x="28" y="0"/>
                    <a:pt x="19" y="0"/>
                  </a:cubicBezTo>
                  <a:cubicBezTo>
                    <a:pt x="10" y="0"/>
                    <a:pt x="2" y="6"/>
                    <a:pt x="1" y="12"/>
                  </a:cubicBezTo>
                  <a:cubicBezTo>
                    <a:pt x="0" y="19"/>
                    <a:pt x="7" y="24"/>
                    <a:pt x="16" y="24"/>
                  </a:cubicBezTo>
                  <a:cubicBezTo>
                    <a:pt x="26" y="24"/>
                    <a:pt x="34" y="19"/>
                    <a:pt x="34" y="12"/>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526" name="íşliḑê"/>
            <p:cNvSpPr/>
            <p:nvPr/>
          </p:nvSpPr>
          <p:spPr bwMode="auto">
            <a:xfrm>
              <a:off x="5010250" y="3112609"/>
              <a:ext cx="128065" cy="87948"/>
            </a:xfrm>
            <a:custGeom>
              <a:avLst/>
              <a:gdLst>
                <a:gd name="T0" fmla="*/ 34 w 35"/>
                <a:gd name="T1" fmla="*/ 12 h 24"/>
                <a:gd name="T2" fmla="*/ 19 w 35"/>
                <a:gd name="T3" fmla="*/ 0 h 24"/>
                <a:gd name="T4" fmla="*/ 1 w 35"/>
                <a:gd name="T5" fmla="*/ 12 h 24"/>
                <a:gd name="T6" fmla="*/ 16 w 35"/>
                <a:gd name="T7" fmla="*/ 24 h 24"/>
                <a:gd name="T8" fmla="*/ 34 w 35"/>
                <a:gd name="T9" fmla="*/ 12 h 24"/>
              </a:gdLst>
              <a:ahLst/>
              <a:cxnLst>
                <a:cxn ang="0">
                  <a:pos x="T0" y="T1"/>
                </a:cxn>
                <a:cxn ang="0">
                  <a:pos x="T2" y="T3"/>
                </a:cxn>
                <a:cxn ang="0">
                  <a:pos x="T4" y="T5"/>
                </a:cxn>
                <a:cxn ang="0">
                  <a:pos x="T6" y="T7"/>
                </a:cxn>
                <a:cxn ang="0">
                  <a:pos x="T8" y="T9"/>
                </a:cxn>
              </a:cxnLst>
              <a:rect l="0" t="0" r="r" b="b"/>
              <a:pathLst>
                <a:path w="35" h="24">
                  <a:moveTo>
                    <a:pt x="34" y="12"/>
                  </a:moveTo>
                  <a:cubicBezTo>
                    <a:pt x="35" y="6"/>
                    <a:pt x="28" y="0"/>
                    <a:pt x="19" y="0"/>
                  </a:cubicBezTo>
                  <a:cubicBezTo>
                    <a:pt x="10" y="0"/>
                    <a:pt x="2" y="6"/>
                    <a:pt x="1" y="12"/>
                  </a:cubicBezTo>
                  <a:cubicBezTo>
                    <a:pt x="0" y="19"/>
                    <a:pt x="7" y="24"/>
                    <a:pt x="16" y="24"/>
                  </a:cubicBezTo>
                  <a:cubicBezTo>
                    <a:pt x="26" y="24"/>
                    <a:pt x="34" y="19"/>
                    <a:pt x="34" y="12"/>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527" name="îṩḻîḍê"/>
            <p:cNvSpPr/>
            <p:nvPr/>
          </p:nvSpPr>
          <p:spPr bwMode="auto">
            <a:xfrm>
              <a:off x="5159916" y="3112609"/>
              <a:ext cx="124979" cy="87948"/>
            </a:xfrm>
            <a:custGeom>
              <a:avLst/>
              <a:gdLst>
                <a:gd name="T0" fmla="*/ 34 w 34"/>
                <a:gd name="T1" fmla="*/ 12 h 24"/>
                <a:gd name="T2" fmla="*/ 18 w 34"/>
                <a:gd name="T3" fmla="*/ 0 h 24"/>
                <a:gd name="T4" fmla="*/ 1 w 34"/>
                <a:gd name="T5" fmla="*/ 12 h 24"/>
                <a:gd name="T6" fmla="*/ 16 w 34"/>
                <a:gd name="T7" fmla="*/ 24 h 24"/>
                <a:gd name="T8" fmla="*/ 34 w 34"/>
                <a:gd name="T9" fmla="*/ 12 h 24"/>
              </a:gdLst>
              <a:ahLst/>
              <a:cxnLst>
                <a:cxn ang="0">
                  <a:pos x="T0" y="T1"/>
                </a:cxn>
                <a:cxn ang="0">
                  <a:pos x="T2" y="T3"/>
                </a:cxn>
                <a:cxn ang="0">
                  <a:pos x="T4" y="T5"/>
                </a:cxn>
                <a:cxn ang="0">
                  <a:pos x="T6" y="T7"/>
                </a:cxn>
                <a:cxn ang="0">
                  <a:pos x="T8" y="T9"/>
                </a:cxn>
              </a:cxnLst>
              <a:rect l="0" t="0" r="r" b="b"/>
              <a:pathLst>
                <a:path w="34" h="24">
                  <a:moveTo>
                    <a:pt x="34" y="12"/>
                  </a:moveTo>
                  <a:cubicBezTo>
                    <a:pt x="34" y="6"/>
                    <a:pt x="27" y="0"/>
                    <a:pt x="18" y="0"/>
                  </a:cubicBezTo>
                  <a:cubicBezTo>
                    <a:pt x="9" y="0"/>
                    <a:pt x="1" y="6"/>
                    <a:pt x="1" y="12"/>
                  </a:cubicBezTo>
                  <a:cubicBezTo>
                    <a:pt x="0" y="19"/>
                    <a:pt x="7" y="24"/>
                    <a:pt x="16" y="24"/>
                  </a:cubicBezTo>
                  <a:cubicBezTo>
                    <a:pt x="26" y="24"/>
                    <a:pt x="34" y="19"/>
                    <a:pt x="34" y="12"/>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528" name="iśľïḍê"/>
            <p:cNvSpPr/>
            <p:nvPr/>
          </p:nvSpPr>
          <p:spPr bwMode="auto">
            <a:xfrm>
              <a:off x="5309581" y="3112609"/>
              <a:ext cx="124979" cy="87948"/>
            </a:xfrm>
            <a:custGeom>
              <a:avLst/>
              <a:gdLst>
                <a:gd name="T0" fmla="*/ 34 w 34"/>
                <a:gd name="T1" fmla="*/ 12 h 24"/>
                <a:gd name="T2" fmla="*/ 18 w 34"/>
                <a:gd name="T3" fmla="*/ 0 h 24"/>
                <a:gd name="T4" fmla="*/ 1 w 34"/>
                <a:gd name="T5" fmla="*/ 12 h 24"/>
                <a:gd name="T6" fmla="*/ 16 w 34"/>
                <a:gd name="T7" fmla="*/ 24 h 24"/>
                <a:gd name="T8" fmla="*/ 34 w 34"/>
                <a:gd name="T9" fmla="*/ 12 h 24"/>
              </a:gdLst>
              <a:ahLst/>
              <a:cxnLst>
                <a:cxn ang="0">
                  <a:pos x="T0" y="T1"/>
                </a:cxn>
                <a:cxn ang="0">
                  <a:pos x="T2" y="T3"/>
                </a:cxn>
                <a:cxn ang="0">
                  <a:pos x="T4" y="T5"/>
                </a:cxn>
                <a:cxn ang="0">
                  <a:pos x="T6" y="T7"/>
                </a:cxn>
                <a:cxn ang="0">
                  <a:pos x="T8" y="T9"/>
                </a:cxn>
              </a:cxnLst>
              <a:rect l="0" t="0" r="r" b="b"/>
              <a:pathLst>
                <a:path w="34" h="24">
                  <a:moveTo>
                    <a:pt x="34" y="12"/>
                  </a:moveTo>
                  <a:cubicBezTo>
                    <a:pt x="34" y="6"/>
                    <a:pt x="27" y="0"/>
                    <a:pt x="18" y="0"/>
                  </a:cubicBezTo>
                  <a:cubicBezTo>
                    <a:pt x="9" y="0"/>
                    <a:pt x="1" y="6"/>
                    <a:pt x="1" y="12"/>
                  </a:cubicBezTo>
                  <a:cubicBezTo>
                    <a:pt x="0" y="19"/>
                    <a:pt x="7" y="24"/>
                    <a:pt x="16" y="24"/>
                  </a:cubicBezTo>
                  <a:cubicBezTo>
                    <a:pt x="26" y="24"/>
                    <a:pt x="34" y="19"/>
                    <a:pt x="34" y="12"/>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529" name="îSľîḑè"/>
            <p:cNvSpPr/>
            <p:nvPr/>
          </p:nvSpPr>
          <p:spPr bwMode="auto">
            <a:xfrm>
              <a:off x="5459247" y="3112609"/>
              <a:ext cx="124979" cy="87948"/>
            </a:xfrm>
            <a:custGeom>
              <a:avLst/>
              <a:gdLst>
                <a:gd name="T0" fmla="*/ 34 w 34"/>
                <a:gd name="T1" fmla="*/ 12 h 24"/>
                <a:gd name="T2" fmla="*/ 17 w 34"/>
                <a:gd name="T3" fmla="*/ 0 h 24"/>
                <a:gd name="T4" fmla="*/ 0 w 34"/>
                <a:gd name="T5" fmla="*/ 12 h 24"/>
                <a:gd name="T6" fmla="*/ 17 w 34"/>
                <a:gd name="T7" fmla="*/ 24 h 24"/>
                <a:gd name="T8" fmla="*/ 34 w 34"/>
                <a:gd name="T9" fmla="*/ 12 h 24"/>
              </a:gdLst>
              <a:ahLst/>
              <a:cxnLst>
                <a:cxn ang="0">
                  <a:pos x="T0" y="T1"/>
                </a:cxn>
                <a:cxn ang="0">
                  <a:pos x="T2" y="T3"/>
                </a:cxn>
                <a:cxn ang="0">
                  <a:pos x="T4" y="T5"/>
                </a:cxn>
                <a:cxn ang="0">
                  <a:pos x="T6" y="T7"/>
                </a:cxn>
                <a:cxn ang="0">
                  <a:pos x="T8" y="T9"/>
                </a:cxn>
              </a:cxnLst>
              <a:rect l="0" t="0" r="r" b="b"/>
              <a:pathLst>
                <a:path w="34" h="24">
                  <a:moveTo>
                    <a:pt x="34" y="12"/>
                  </a:moveTo>
                  <a:cubicBezTo>
                    <a:pt x="34" y="6"/>
                    <a:pt x="27" y="0"/>
                    <a:pt x="17" y="0"/>
                  </a:cubicBezTo>
                  <a:cubicBezTo>
                    <a:pt x="8" y="0"/>
                    <a:pt x="1" y="6"/>
                    <a:pt x="0" y="12"/>
                  </a:cubicBezTo>
                  <a:cubicBezTo>
                    <a:pt x="0" y="19"/>
                    <a:pt x="7" y="24"/>
                    <a:pt x="17" y="24"/>
                  </a:cubicBezTo>
                  <a:cubicBezTo>
                    <a:pt x="26" y="24"/>
                    <a:pt x="33" y="19"/>
                    <a:pt x="34" y="12"/>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530" name="îŝļiḓé"/>
            <p:cNvSpPr/>
            <p:nvPr/>
          </p:nvSpPr>
          <p:spPr bwMode="auto">
            <a:xfrm>
              <a:off x="5608913" y="3112609"/>
              <a:ext cx="124979" cy="87948"/>
            </a:xfrm>
            <a:custGeom>
              <a:avLst/>
              <a:gdLst>
                <a:gd name="T0" fmla="*/ 33 w 34"/>
                <a:gd name="T1" fmla="*/ 12 h 24"/>
                <a:gd name="T2" fmla="*/ 17 w 34"/>
                <a:gd name="T3" fmla="*/ 0 h 24"/>
                <a:gd name="T4" fmla="*/ 0 w 34"/>
                <a:gd name="T5" fmla="*/ 12 h 24"/>
                <a:gd name="T6" fmla="*/ 17 w 34"/>
                <a:gd name="T7" fmla="*/ 24 h 24"/>
                <a:gd name="T8" fmla="*/ 33 w 34"/>
                <a:gd name="T9" fmla="*/ 12 h 24"/>
              </a:gdLst>
              <a:ahLst/>
              <a:cxnLst>
                <a:cxn ang="0">
                  <a:pos x="T0" y="T1"/>
                </a:cxn>
                <a:cxn ang="0">
                  <a:pos x="T2" y="T3"/>
                </a:cxn>
                <a:cxn ang="0">
                  <a:pos x="T4" y="T5"/>
                </a:cxn>
                <a:cxn ang="0">
                  <a:pos x="T6" y="T7"/>
                </a:cxn>
                <a:cxn ang="0">
                  <a:pos x="T8" y="T9"/>
                </a:cxn>
              </a:cxnLst>
              <a:rect l="0" t="0" r="r" b="b"/>
              <a:pathLst>
                <a:path w="34" h="24">
                  <a:moveTo>
                    <a:pt x="33" y="12"/>
                  </a:moveTo>
                  <a:cubicBezTo>
                    <a:pt x="34" y="6"/>
                    <a:pt x="26" y="0"/>
                    <a:pt x="17" y="0"/>
                  </a:cubicBezTo>
                  <a:cubicBezTo>
                    <a:pt x="8" y="0"/>
                    <a:pt x="0" y="6"/>
                    <a:pt x="0" y="12"/>
                  </a:cubicBezTo>
                  <a:cubicBezTo>
                    <a:pt x="0" y="19"/>
                    <a:pt x="7" y="24"/>
                    <a:pt x="17" y="24"/>
                  </a:cubicBezTo>
                  <a:cubicBezTo>
                    <a:pt x="26" y="24"/>
                    <a:pt x="33" y="19"/>
                    <a:pt x="33" y="12"/>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531" name="ïśḻîdé"/>
            <p:cNvSpPr/>
            <p:nvPr/>
          </p:nvSpPr>
          <p:spPr bwMode="auto">
            <a:xfrm>
              <a:off x="5758579" y="3112609"/>
              <a:ext cx="120350" cy="87948"/>
            </a:xfrm>
            <a:custGeom>
              <a:avLst/>
              <a:gdLst>
                <a:gd name="T0" fmla="*/ 33 w 33"/>
                <a:gd name="T1" fmla="*/ 12 h 24"/>
                <a:gd name="T2" fmla="*/ 17 w 33"/>
                <a:gd name="T3" fmla="*/ 0 h 24"/>
                <a:gd name="T4" fmla="*/ 0 w 33"/>
                <a:gd name="T5" fmla="*/ 12 h 24"/>
                <a:gd name="T6" fmla="*/ 17 w 33"/>
                <a:gd name="T7" fmla="*/ 24 h 24"/>
                <a:gd name="T8" fmla="*/ 33 w 33"/>
                <a:gd name="T9" fmla="*/ 12 h 24"/>
              </a:gdLst>
              <a:ahLst/>
              <a:cxnLst>
                <a:cxn ang="0">
                  <a:pos x="T0" y="T1"/>
                </a:cxn>
                <a:cxn ang="0">
                  <a:pos x="T2" y="T3"/>
                </a:cxn>
                <a:cxn ang="0">
                  <a:pos x="T4" y="T5"/>
                </a:cxn>
                <a:cxn ang="0">
                  <a:pos x="T6" y="T7"/>
                </a:cxn>
                <a:cxn ang="0">
                  <a:pos x="T8" y="T9"/>
                </a:cxn>
              </a:cxnLst>
              <a:rect l="0" t="0" r="r" b="b"/>
              <a:pathLst>
                <a:path w="33" h="24">
                  <a:moveTo>
                    <a:pt x="33" y="12"/>
                  </a:moveTo>
                  <a:cubicBezTo>
                    <a:pt x="33" y="6"/>
                    <a:pt x="26" y="0"/>
                    <a:pt x="17" y="0"/>
                  </a:cubicBezTo>
                  <a:cubicBezTo>
                    <a:pt x="8" y="0"/>
                    <a:pt x="0" y="6"/>
                    <a:pt x="0" y="12"/>
                  </a:cubicBezTo>
                  <a:cubicBezTo>
                    <a:pt x="0" y="19"/>
                    <a:pt x="7" y="24"/>
                    <a:pt x="17" y="24"/>
                  </a:cubicBezTo>
                  <a:cubicBezTo>
                    <a:pt x="26" y="24"/>
                    <a:pt x="33" y="19"/>
                    <a:pt x="33" y="12"/>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532" name="iṣ1iḑê"/>
            <p:cNvSpPr/>
            <p:nvPr/>
          </p:nvSpPr>
          <p:spPr bwMode="auto">
            <a:xfrm>
              <a:off x="5908244" y="3112609"/>
              <a:ext cx="120350" cy="87948"/>
            </a:xfrm>
            <a:custGeom>
              <a:avLst/>
              <a:gdLst>
                <a:gd name="T0" fmla="*/ 33 w 33"/>
                <a:gd name="T1" fmla="*/ 12 h 24"/>
                <a:gd name="T2" fmla="*/ 16 w 33"/>
                <a:gd name="T3" fmla="*/ 0 h 24"/>
                <a:gd name="T4" fmla="*/ 0 w 33"/>
                <a:gd name="T5" fmla="*/ 12 h 24"/>
                <a:gd name="T6" fmla="*/ 17 w 33"/>
                <a:gd name="T7" fmla="*/ 24 h 24"/>
                <a:gd name="T8" fmla="*/ 33 w 33"/>
                <a:gd name="T9" fmla="*/ 12 h 24"/>
              </a:gdLst>
              <a:ahLst/>
              <a:cxnLst>
                <a:cxn ang="0">
                  <a:pos x="T0" y="T1"/>
                </a:cxn>
                <a:cxn ang="0">
                  <a:pos x="T2" y="T3"/>
                </a:cxn>
                <a:cxn ang="0">
                  <a:pos x="T4" y="T5"/>
                </a:cxn>
                <a:cxn ang="0">
                  <a:pos x="T6" y="T7"/>
                </a:cxn>
                <a:cxn ang="0">
                  <a:pos x="T8" y="T9"/>
                </a:cxn>
              </a:cxnLst>
              <a:rect l="0" t="0" r="r" b="b"/>
              <a:pathLst>
                <a:path w="33" h="24">
                  <a:moveTo>
                    <a:pt x="33" y="12"/>
                  </a:moveTo>
                  <a:cubicBezTo>
                    <a:pt x="33" y="6"/>
                    <a:pt x="25" y="0"/>
                    <a:pt x="16" y="0"/>
                  </a:cubicBezTo>
                  <a:cubicBezTo>
                    <a:pt x="7" y="0"/>
                    <a:pt x="0" y="6"/>
                    <a:pt x="0" y="12"/>
                  </a:cubicBezTo>
                  <a:cubicBezTo>
                    <a:pt x="0" y="19"/>
                    <a:pt x="7" y="24"/>
                    <a:pt x="17" y="24"/>
                  </a:cubicBezTo>
                  <a:cubicBezTo>
                    <a:pt x="26" y="24"/>
                    <a:pt x="33" y="19"/>
                    <a:pt x="33" y="12"/>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533" name="ísľîḓe"/>
            <p:cNvSpPr/>
            <p:nvPr/>
          </p:nvSpPr>
          <p:spPr bwMode="auto">
            <a:xfrm>
              <a:off x="6054825" y="3112609"/>
              <a:ext cx="123436" cy="87948"/>
            </a:xfrm>
            <a:custGeom>
              <a:avLst/>
              <a:gdLst>
                <a:gd name="T0" fmla="*/ 34 w 34"/>
                <a:gd name="T1" fmla="*/ 12 h 24"/>
                <a:gd name="T2" fmla="*/ 17 w 34"/>
                <a:gd name="T3" fmla="*/ 0 h 24"/>
                <a:gd name="T4" fmla="*/ 1 w 34"/>
                <a:gd name="T5" fmla="*/ 12 h 24"/>
                <a:gd name="T6" fmla="*/ 18 w 34"/>
                <a:gd name="T7" fmla="*/ 24 h 24"/>
                <a:gd name="T8" fmla="*/ 34 w 34"/>
                <a:gd name="T9" fmla="*/ 12 h 24"/>
              </a:gdLst>
              <a:ahLst/>
              <a:cxnLst>
                <a:cxn ang="0">
                  <a:pos x="T0" y="T1"/>
                </a:cxn>
                <a:cxn ang="0">
                  <a:pos x="T2" y="T3"/>
                </a:cxn>
                <a:cxn ang="0">
                  <a:pos x="T4" y="T5"/>
                </a:cxn>
                <a:cxn ang="0">
                  <a:pos x="T6" y="T7"/>
                </a:cxn>
                <a:cxn ang="0">
                  <a:pos x="T8" y="T9"/>
                </a:cxn>
              </a:cxnLst>
              <a:rect l="0" t="0" r="r" b="b"/>
              <a:pathLst>
                <a:path w="34" h="24">
                  <a:moveTo>
                    <a:pt x="34" y="12"/>
                  </a:moveTo>
                  <a:cubicBezTo>
                    <a:pt x="34" y="6"/>
                    <a:pt x="26" y="0"/>
                    <a:pt x="17" y="0"/>
                  </a:cubicBezTo>
                  <a:cubicBezTo>
                    <a:pt x="8" y="0"/>
                    <a:pt x="0" y="6"/>
                    <a:pt x="1" y="12"/>
                  </a:cubicBezTo>
                  <a:cubicBezTo>
                    <a:pt x="1" y="19"/>
                    <a:pt x="9" y="24"/>
                    <a:pt x="18" y="24"/>
                  </a:cubicBezTo>
                  <a:cubicBezTo>
                    <a:pt x="27" y="24"/>
                    <a:pt x="34" y="19"/>
                    <a:pt x="34" y="12"/>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534" name="ïš1íde"/>
            <p:cNvSpPr/>
            <p:nvPr/>
          </p:nvSpPr>
          <p:spPr bwMode="auto">
            <a:xfrm>
              <a:off x="6204490" y="3112609"/>
              <a:ext cx="123436" cy="87948"/>
            </a:xfrm>
            <a:custGeom>
              <a:avLst/>
              <a:gdLst>
                <a:gd name="T0" fmla="*/ 34 w 34"/>
                <a:gd name="T1" fmla="*/ 12 h 24"/>
                <a:gd name="T2" fmla="*/ 16 w 34"/>
                <a:gd name="T3" fmla="*/ 0 h 24"/>
                <a:gd name="T4" fmla="*/ 0 w 34"/>
                <a:gd name="T5" fmla="*/ 12 h 24"/>
                <a:gd name="T6" fmla="*/ 18 w 34"/>
                <a:gd name="T7" fmla="*/ 24 h 24"/>
                <a:gd name="T8" fmla="*/ 34 w 34"/>
                <a:gd name="T9" fmla="*/ 12 h 24"/>
              </a:gdLst>
              <a:ahLst/>
              <a:cxnLst>
                <a:cxn ang="0">
                  <a:pos x="T0" y="T1"/>
                </a:cxn>
                <a:cxn ang="0">
                  <a:pos x="T2" y="T3"/>
                </a:cxn>
                <a:cxn ang="0">
                  <a:pos x="T4" y="T5"/>
                </a:cxn>
                <a:cxn ang="0">
                  <a:pos x="T6" y="T7"/>
                </a:cxn>
                <a:cxn ang="0">
                  <a:pos x="T8" y="T9"/>
                </a:cxn>
              </a:cxnLst>
              <a:rect l="0" t="0" r="r" b="b"/>
              <a:pathLst>
                <a:path w="34" h="24">
                  <a:moveTo>
                    <a:pt x="34" y="12"/>
                  </a:moveTo>
                  <a:cubicBezTo>
                    <a:pt x="33" y="6"/>
                    <a:pt x="26" y="0"/>
                    <a:pt x="16" y="0"/>
                  </a:cubicBezTo>
                  <a:cubicBezTo>
                    <a:pt x="7" y="0"/>
                    <a:pt x="0" y="6"/>
                    <a:pt x="0" y="12"/>
                  </a:cubicBezTo>
                  <a:cubicBezTo>
                    <a:pt x="1" y="19"/>
                    <a:pt x="9" y="24"/>
                    <a:pt x="18" y="24"/>
                  </a:cubicBezTo>
                  <a:cubicBezTo>
                    <a:pt x="27" y="24"/>
                    <a:pt x="34" y="19"/>
                    <a:pt x="34" y="12"/>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535" name="íṧľiḑê"/>
            <p:cNvSpPr/>
            <p:nvPr/>
          </p:nvSpPr>
          <p:spPr bwMode="auto">
            <a:xfrm>
              <a:off x="6354156" y="3112609"/>
              <a:ext cx="123436" cy="87948"/>
            </a:xfrm>
            <a:custGeom>
              <a:avLst/>
              <a:gdLst>
                <a:gd name="T0" fmla="*/ 34 w 34"/>
                <a:gd name="T1" fmla="*/ 12 h 24"/>
                <a:gd name="T2" fmla="*/ 16 w 34"/>
                <a:gd name="T3" fmla="*/ 0 h 24"/>
                <a:gd name="T4" fmla="*/ 0 w 34"/>
                <a:gd name="T5" fmla="*/ 12 h 24"/>
                <a:gd name="T6" fmla="*/ 18 w 34"/>
                <a:gd name="T7" fmla="*/ 24 h 24"/>
                <a:gd name="T8" fmla="*/ 34 w 34"/>
                <a:gd name="T9" fmla="*/ 12 h 24"/>
              </a:gdLst>
              <a:ahLst/>
              <a:cxnLst>
                <a:cxn ang="0">
                  <a:pos x="T0" y="T1"/>
                </a:cxn>
                <a:cxn ang="0">
                  <a:pos x="T2" y="T3"/>
                </a:cxn>
                <a:cxn ang="0">
                  <a:pos x="T4" y="T5"/>
                </a:cxn>
                <a:cxn ang="0">
                  <a:pos x="T6" y="T7"/>
                </a:cxn>
                <a:cxn ang="0">
                  <a:pos x="T8" y="T9"/>
                </a:cxn>
              </a:cxnLst>
              <a:rect l="0" t="0" r="r" b="b"/>
              <a:pathLst>
                <a:path w="34" h="24">
                  <a:moveTo>
                    <a:pt x="34" y="12"/>
                  </a:moveTo>
                  <a:cubicBezTo>
                    <a:pt x="33" y="6"/>
                    <a:pt x="25" y="0"/>
                    <a:pt x="16" y="0"/>
                  </a:cubicBezTo>
                  <a:cubicBezTo>
                    <a:pt x="7" y="0"/>
                    <a:pt x="0" y="6"/>
                    <a:pt x="0" y="12"/>
                  </a:cubicBezTo>
                  <a:cubicBezTo>
                    <a:pt x="1" y="19"/>
                    <a:pt x="9" y="24"/>
                    <a:pt x="18" y="24"/>
                  </a:cubicBezTo>
                  <a:cubicBezTo>
                    <a:pt x="27" y="24"/>
                    <a:pt x="34" y="19"/>
                    <a:pt x="34" y="12"/>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536" name="íŝḷíḑe"/>
            <p:cNvSpPr/>
            <p:nvPr/>
          </p:nvSpPr>
          <p:spPr bwMode="auto">
            <a:xfrm>
              <a:off x="6503822" y="3112609"/>
              <a:ext cx="123436" cy="87948"/>
            </a:xfrm>
            <a:custGeom>
              <a:avLst/>
              <a:gdLst>
                <a:gd name="T0" fmla="*/ 33 w 34"/>
                <a:gd name="T1" fmla="*/ 12 h 24"/>
                <a:gd name="T2" fmla="*/ 16 w 34"/>
                <a:gd name="T3" fmla="*/ 0 h 24"/>
                <a:gd name="T4" fmla="*/ 0 w 34"/>
                <a:gd name="T5" fmla="*/ 12 h 24"/>
                <a:gd name="T6" fmla="*/ 18 w 34"/>
                <a:gd name="T7" fmla="*/ 24 h 24"/>
                <a:gd name="T8" fmla="*/ 33 w 34"/>
                <a:gd name="T9" fmla="*/ 12 h 24"/>
              </a:gdLst>
              <a:ahLst/>
              <a:cxnLst>
                <a:cxn ang="0">
                  <a:pos x="T0" y="T1"/>
                </a:cxn>
                <a:cxn ang="0">
                  <a:pos x="T2" y="T3"/>
                </a:cxn>
                <a:cxn ang="0">
                  <a:pos x="T4" y="T5"/>
                </a:cxn>
                <a:cxn ang="0">
                  <a:pos x="T6" y="T7"/>
                </a:cxn>
                <a:cxn ang="0">
                  <a:pos x="T8" y="T9"/>
                </a:cxn>
              </a:cxnLst>
              <a:rect l="0" t="0" r="r" b="b"/>
              <a:pathLst>
                <a:path w="34" h="24">
                  <a:moveTo>
                    <a:pt x="33" y="12"/>
                  </a:moveTo>
                  <a:cubicBezTo>
                    <a:pt x="33" y="6"/>
                    <a:pt x="25" y="0"/>
                    <a:pt x="16" y="0"/>
                  </a:cubicBezTo>
                  <a:cubicBezTo>
                    <a:pt x="6" y="0"/>
                    <a:pt x="0" y="6"/>
                    <a:pt x="0" y="12"/>
                  </a:cubicBezTo>
                  <a:cubicBezTo>
                    <a:pt x="1" y="19"/>
                    <a:pt x="9" y="24"/>
                    <a:pt x="18" y="24"/>
                  </a:cubicBezTo>
                  <a:cubicBezTo>
                    <a:pt x="27" y="24"/>
                    <a:pt x="34" y="19"/>
                    <a:pt x="33" y="12"/>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537" name="ïṣlïḓê"/>
            <p:cNvSpPr/>
            <p:nvPr/>
          </p:nvSpPr>
          <p:spPr bwMode="auto">
            <a:xfrm>
              <a:off x="6648859" y="3112609"/>
              <a:ext cx="128065" cy="87948"/>
            </a:xfrm>
            <a:custGeom>
              <a:avLst/>
              <a:gdLst>
                <a:gd name="T0" fmla="*/ 34 w 35"/>
                <a:gd name="T1" fmla="*/ 12 h 24"/>
                <a:gd name="T2" fmla="*/ 16 w 35"/>
                <a:gd name="T3" fmla="*/ 0 h 24"/>
                <a:gd name="T4" fmla="*/ 1 w 35"/>
                <a:gd name="T5" fmla="*/ 12 h 24"/>
                <a:gd name="T6" fmla="*/ 19 w 35"/>
                <a:gd name="T7" fmla="*/ 24 h 24"/>
                <a:gd name="T8" fmla="*/ 34 w 35"/>
                <a:gd name="T9" fmla="*/ 12 h 24"/>
              </a:gdLst>
              <a:ahLst/>
              <a:cxnLst>
                <a:cxn ang="0">
                  <a:pos x="T0" y="T1"/>
                </a:cxn>
                <a:cxn ang="0">
                  <a:pos x="T2" y="T3"/>
                </a:cxn>
                <a:cxn ang="0">
                  <a:pos x="T4" y="T5"/>
                </a:cxn>
                <a:cxn ang="0">
                  <a:pos x="T6" y="T7"/>
                </a:cxn>
                <a:cxn ang="0">
                  <a:pos x="T8" y="T9"/>
                </a:cxn>
              </a:cxnLst>
              <a:rect l="0" t="0" r="r" b="b"/>
              <a:pathLst>
                <a:path w="35" h="24">
                  <a:moveTo>
                    <a:pt x="34" y="12"/>
                  </a:moveTo>
                  <a:cubicBezTo>
                    <a:pt x="33" y="6"/>
                    <a:pt x="25" y="0"/>
                    <a:pt x="16" y="0"/>
                  </a:cubicBezTo>
                  <a:cubicBezTo>
                    <a:pt x="7" y="0"/>
                    <a:pt x="0" y="6"/>
                    <a:pt x="1" y="12"/>
                  </a:cubicBezTo>
                  <a:cubicBezTo>
                    <a:pt x="2" y="19"/>
                    <a:pt x="10" y="24"/>
                    <a:pt x="19" y="24"/>
                  </a:cubicBezTo>
                  <a:cubicBezTo>
                    <a:pt x="28" y="24"/>
                    <a:pt x="35" y="19"/>
                    <a:pt x="34" y="12"/>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538" name="ïṣľîdè"/>
            <p:cNvSpPr/>
            <p:nvPr/>
          </p:nvSpPr>
          <p:spPr bwMode="auto">
            <a:xfrm>
              <a:off x="4846697" y="3222158"/>
              <a:ext cx="131151" cy="87948"/>
            </a:xfrm>
            <a:custGeom>
              <a:avLst/>
              <a:gdLst>
                <a:gd name="T0" fmla="*/ 35 w 36"/>
                <a:gd name="T1" fmla="*/ 12 h 24"/>
                <a:gd name="T2" fmla="*/ 20 w 36"/>
                <a:gd name="T3" fmla="*/ 0 h 24"/>
                <a:gd name="T4" fmla="*/ 1 w 36"/>
                <a:gd name="T5" fmla="*/ 12 h 24"/>
                <a:gd name="T6" fmla="*/ 17 w 36"/>
                <a:gd name="T7" fmla="*/ 24 h 24"/>
                <a:gd name="T8" fmla="*/ 35 w 36"/>
                <a:gd name="T9" fmla="*/ 12 h 24"/>
              </a:gdLst>
              <a:ahLst/>
              <a:cxnLst>
                <a:cxn ang="0">
                  <a:pos x="T0" y="T1"/>
                </a:cxn>
                <a:cxn ang="0">
                  <a:pos x="T2" y="T3"/>
                </a:cxn>
                <a:cxn ang="0">
                  <a:pos x="T4" y="T5"/>
                </a:cxn>
                <a:cxn ang="0">
                  <a:pos x="T6" y="T7"/>
                </a:cxn>
                <a:cxn ang="0">
                  <a:pos x="T8" y="T9"/>
                </a:cxn>
              </a:cxnLst>
              <a:rect l="0" t="0" r="r" b="b"/>
              <a:pathLst>
                <a:path w="36" h="24">
                  <a:moveTo>
                    <a:pt x="35" y="12"/>
                  </a:moveTo>
                  <a:cubicBezTo>
                    <a:pt x="36" y="5"/>
                    <a:pt x="29" y="0"/>
                    <a:pt x="20" y="0"/>
                  </a:cubicBezTo>
                  <a:cubicBezTo>
                    <a:pt x="10" y="0"/>
                    <a:pt x="2" y="5"/>
                    <a:pt x="1" y="12"/>
                  </a:cubicBezTo>
                  <a:cubicBezTo>
                    <a:pt x="0" y="19"/>
                    <a:pt x="7" y="24"/>
                    <a:pt x="17" y="24"/>
                  </a:cubicBezTo>
                  <a:cubicBezTo>
                    <a:pt x="26" y="24"/>
                    <a:pt x="34" y="19"/>
                    <a:pt x="35" y="12"/>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539" name="ïSḻídê"/>
            <p:cNvSpPr/>
            <p:nvPr/>
          </p:nvSpPr>
          <p:spPr bwMode="auto">
            <a:xfrm>
              <a:off x="4999449" y="3222158"/>
              <a:ext cx="128065" cy="87948"/>
            </a:xfrm>
            <a:custGeom>
              <a:avLst/>
              <a:gdLst>
                <a:gd name="T0" fmla="*/ 35 w 35"/>
                <a:gd name="T1" fmla="*/ 12 h 24"/>
                <a:gd name="T2" fmla="*/ 19 w 35"/>
                <a:gd name="T3" fmla="*/ 0 h 24"/>
                <a:gd name="T4" fmla="*/ 1 w 35"/>
                <a:gd name="T5" fmla="*/ 12 h 24"/>
                <a:gd name="T6" fmla="*/ 16 w 35"/>
                <a:gd name="T7" fmla="*/ 24 h 24"/>
                <a:gd name="T8" fmla="*/ 35 w 35"/>
                <a:gd name="T9" fmla="*/ 12 h 24"/>
              </a:gdLst>
              <a:ahLst/>
              <a:cxnLst>
                <a:cxn ang="0">
                  <a:pos x="T0" y="T1"/>
                </a:cxn>
                <a:cxn ang="0">
                  <a:pos x="T2" y="T3"/>
                </a:cxn>
                <a:cxn ang="0">
                  <a:pos x="T4" y="T5"/>
                </a:cxn>
                <a:cxn ang="0">
                  <a:pos x="T6" y="T7"/>
                </a:cxn>
                <a:cxn ang="0">
                  <a:pos x="T8" y="T9"/>
                </a:cxn>
              </a:cxnLst>
              <a:rect l="0" t="0" r="r" b="b"/>
              <a:pathLst>
                <a:path w="35" h="24">
                  <a:moveTo>
                    <a:pt x="35" y="12"/>
                  </a:moveTo>
                  <a:cubicBezTo>
                    <a:pt x="35" y="5"/>
                    <a:pt x="28" y="0"/>
                    <a:pt x="19" y="0"/>
                  </a:cubicBezTo>
                  <a:cubicBezTo>
                    <a:pt x="10" y="0"/>
                    <a:pt x="1" y="5"/>
                    <a:pt x="1" y="12"/>
                  </a:cubicBezTo>
                  <a:cubicBezTo>
                    <a:pt x="0" y="19"/>
                    <a:pt x="7" y="24"/>
                    <a:pt x="16" y="24"/>
                  </a:cubicBezTo>
                  <a:cubicBezTo>
                    <a:pt x="26" y="24"/>
                    <a:pt x="34" y="19"/>
                    <a:pt x="35" y="12"/>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540" name="íṡlïḋè"/>
            <p:cNvSpPr/>
            <p:nvPr/>
          </p:nvSpPr>
          <p:spPr bwMode="auto">
            <a:xfrm>
              <a:off x="5153744" y="3222158"/>
              <a:ext cx="123436" cy="87948"/>
            </a:xfrm>
            <a:custGeom>
              <a:avLst/>
              <a:gdLst>
                <a:gd name="T0" fmla="*/ 34 w 34"/>
                <a:gd name="T1" fmla="*/ 12 h 24"/>
                <a:gd name="T2" fmla="*/ 18 w 34"/>
                <a:gd name="T3" fmla="*/ 0 h 24"/>
                <a:gd name="T4" fmla="*/ 0 w 34"/>
                <a:gd name="T5" fmla="*/ 12 h 24"/>
                <a:gd name="T6" fmla="*/ 16 w 34"/>
                <a:gd name="T7" fmla="*/ 24 h 24"/>
                <a:gd name="T8" fmla="*/ 34 w 34"/>
                <a:gd name="T9" fmla="*/ 12 h 24"/>
              </a:gdLst>
              <a:ahLst/>
              <a:cxnLst>
                <a:cxn ang="0">
                  <a:pos x="T0" y="T1"/>
                </a:cxn>
                <a:cxn ang="0">
                  <a:pos x="T2" y="T3"/>
                </a:cxn>
                <a:cxn ang="0">
                  <a:pos x="T4" y="T5"/>
                </a:cxn>
                <a:cxn ang="0">
                  <a:pos x="T6" y="T7"/>
                </a:cxn>
                <a:cxn ang="0">
                  <a:pos x="T8" y="T9"/>
                </a:cxn>
              </a:cxnLst>
              <a:rect l="0" t="0" r="r" b="b"/>
              <a:pathLst>
                <a:path w="34" h="24">
                  <a:moveTo>
                    <a:pt x="34" y="12"/>
                  </a:moveTo>
                  <a:cubicBezTo>
                    <a:pt x="34" y="5"/>
                    <a:pt x="27" y="0"/>
                    <a:pt x="18" y="0"/>
                  </a:cubicBezTo>
                  <a:cubicBezTo>
                    <a:pt x="9" y="0"/>
                    <a:pt x="1" y="5"/>
                    <a:pt x="0" y="12"/>
                  </a:cubicBezTo>
                  <a:cubicBezTo>
                    <a:pt x="0" y="19"/>
                    <a:pt x="7" y="24"/>
                    <a:pt x="16" y="24"/>
                  </a:cubicBezTo>
                  <a:cubicBezTo>
                    <a:pt x="25" y="24"/>
                    <a:pt x="33" y="19"/>
                    <a:pt x="34" y="12"/>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541" name="is1iḑê"/>
            <p:cNvSpPr/>
            <p:nvPr/>
          </p:nvSpPr>
          <p:spPr bwMode="auto">
            <a:xfrm>
              <a:off x="5303409" y="3222158"/>
              <a:ext cx="126522" cy="87948"/>
            </a:xfrm>
            <a:custGeom>
              <a:avLst/>
              <a:gdLst>
                <a:gd name="T0" fmla="*/ 34 w 35"/>
                <a:gd name="T1" fmla="*/ 12 h 24"/>
                <a:gd name="T2" fmla="*/ 18 w 35"/>
                <a:gd name="T3" fmla="*/ 0 h 24"/>
                <a:gd name="T4" fmla="*/ 1 w 35"/>
                <a:gd name="T5" fmla="*/ 12 h 24"/>
                <a:gd name="T6" fmla="*/ 17 w 35"/>
                <a:gd name="T7" fmla="*/ 24 h 24"/>
                <a:gd name="T8" fmla="*/ 34 w 35"/>
                <a:gd name="T9" fmla="*/ 12 h 24"/>
              </a:gdLst>
              <a:ahLst/>
              <a:cxnLst>
                <a:cxn ang="0">
                  <a:pos x="T0" y="T1"/>
                </a:cxn>
                <a:cxn ang="0">
                  <a:pos x="T2" y="T3"/>
                </a:cxn>
                <a:cxn ang="0">
                  <a:pos x="T4" y="T5"/>
                </a:cxn>
                <a:cxn ang="0">
                  <a:pos x="T6" y="T7"/>
                </a:cxn>
                <a:cxn ang="0">
                  <a:pos x="T8" y="T9"/>
                </a:cxn>
              </a:cxnLst>
              <a:rect l="0" t="0" r="r" b="b"/>
              <a:pathLst>
                <a:path w="35" h="24">
                  <a:moveTo>
                    <a:pt x="34" y="12"/>
                  </a:moveTo>
                  <a:cubicBezTo>
                    <a:pt x="35" y="5"/>
                    <a:pt x="27" y="0"/>
                    <a:pt x="18" y="0"/>
                  </a:cubicBezTo>
                  <a:cubicBezTo>
                    <a:pt x="9" y="0"/>
                    <a:pt x="1" y="5"/>
                    <a:pt x="1" y="12"/>
                  </a:cubicBezTo>
                  <a:cubicBezTo>
                    <a:pt x="0" y="19"/>
                    <a:pt x="7" y="24"/>
                    <a:pt x="17" y="24"/>
                  </a:cubicBezTo>
                  <a:cubicBezTo>
                    <a:pt x="26" y="24"/>
                    <a:pt x="34" y="19"/>
                    <a:pt x="34" y="12"/>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542" name="iSľíḑe"/>
            <p:cNvSpPr/>
            <p:nvPr/>
          </p:nvSpPr>
          <p:spPr bwMode="auto">
            <a:xfrm>
              <a:off x="5456162" y="3222158"/>
              <a:ext cx="123436" cy="87948"/>
            </a:xfrm>
            <a:custGeom>
              <a:avLst/>
              <a:gdLst>
                <a:gd name="T0" fmla="*/ 34 w 34"/>
                <a:gd name="T1" fmla="*/ 12 h 24"/>
                <a:gd name="T2" fmla="*/ 17 w 34"/>
                <a:gd name="T3" fmla="*/ 0 h 24"/>
                <a:gd name="T4" fmla="*/ 0 w 34"/>
                <a:gd name="T5" fmla="*/ 12 h 24"/>
                <a:gd name="T6" fmla="*/ 16 w 34"/>
                <a:gd name="T7" fmla="*/ 24 h 24"/>
                <a:gd name="T8" fmla="*/ 34 w 34"/>
                <a:gd name="T9" fmla="*/ 12 h 24"/>
              </a:gdLst>
              <a:ahLst/>
              <a:cxnLst>
                <a:cxn ang="0">
                  <a:pos x="T0" y="T1"/>
                </a:cxn>
                <a:cxn ang="0">
                  <a:pos x="T2" y="T3"/>
                </a:cxn>
                <a:cxn ang="0">
                  <a:pos x="T4" y="T5"/>
                </a:cxn>
                <a:cxn ang="0">
                  <a:pos x="T6" y="T7"/>
                </a:cxn>
                <a:cxn ang="0">
                  <a:pos x="T8" y="T9"/>
                </a:cxn>
              </a:cxnLst>
              <a:rect l="0" t="0" r="r" b="b"/>
              <a:pathLst>
                <a:path w="34" h="24">
                  <a:moveTo>
                    <a:pt x="34" y="12"/>
                  </a:moveTo>
                  <a:cubicBezTo>
                    <a:pt x="34" y="5"/>
                    <a:pt x="27" y="0"/>
                    <a:pt x="17" y="0"/>
                  </a:cubicBezTo>
                  <a:cubicBezTo>
                    <a:pt x="8" y="0"/>
                    <a:pt x="0" y="5"/>
                    <a:pt x="0" y="12"/>
                  </a:cubicBezTo>
                  <a:cubicBezTo>
                    <a:pt x="0" y="19"/>
                    <a:pt x="7" y="24"/>
                    <a:pt x="16" y="24"/>
                  </a:cubicBezTo>
                  <a:cubicBezTo>
                    <a:pt x="26" y="24"/>
                    <a:pt x="33" y="19"/>
                    <a:pt x="34" y="12"/>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543" name="ïs1iḑè"/>
            <p:cNvSpPr/>
            <p:nvPr/>
          </p:nvSpPr>
          <p:spPr bwMode="auto">
            <a:xfrm>
              <a:off x="5605827" y="3222158"/>
              <a:ext cx="123436" cy="87948"/>
            </a:xfrm>
            <a:custGeom>
              <a:avLst/>
              <a:gdLst>
                <a:gd name="T0" fmla="*/ 34 w 34"/>
                <a:gd name="T1" fmla="*/ 12 h 24"/>
                <a:gd name="T2" fmla="*/ 17 w 34"/>
                <a:gd name="T3" fmla="*/ 0 h 24"/>
                <a:gd name="T4" fmla="*/ 0 w 34"/>
                <a:gd name="T5" fmla="*/ 12 h 24"/>
                <a:gd name="T6" fmla="*/ 17 w 34"/>
                <a:gd name="T7" fmla="*/ 24 h 24"/>
                <a:gd name="T8" fmla="*/ 34 w 34"/>
                <a:gd name="T9" fmla="*/ 12 h 24"/>
              </a:gdLst>
              <a:ahLst/>
              <a:cxnLst>
                <a:cxn ang="0">
                  <a:pos x="T0" y="T1"/>
                </a:cxn>
                <a:cxn ang="0">
                  <a:pos x="T2" y="T3"/>
                </a:cxn>
                <a:cxn ang="0">
                  <a:pos x="T4" y="T5"/>
                </a:cxn>
                <a:cxn ang="0">
                  <a:pos x="T6" y="T7"/>
                </a:cxn>
                <a:cxn ang="0">
                  <a:pos x="T8" y="T9"/>
                </a:cxn>
              </a:cxnLst>
              <a:rect l="0" t="0" r="r" b="b"/>
              <a:pathLst>
                <a:path w="34" h="24">
                  <a:moveTo>
                    <a:pt x="34" y="12"/>
                  </a:moveTo>
                  <a:cubicBezTo>
                    <a:pt x="34" y="5"/>
                    <a:pt x="27" y="0"/>
                    <a:pt x="17" y="0"/>
                  </a:cubicBezTo>
                  <a:cubicBezTo>
                    <a:pt x="8" y="0"/>
                    <a:pt x="1" y="5"/>
                    <a:pt x="0" y="12"/>
                  </a:cubicBezTo>
                  <a:cubicBezTo>
                    <a:pt x="0" y="19"/>
                    <a:pt x="8" y="24"/>
                    <a:pt x="17" y="24"/>
                  </a:cubicBezTo>
                  <a:cubicBezTo>
                    <a:pt x="26" y="24"/>
                    <a:pt x="34" y="19"/>
                    <a:pt x="34" y="12"/>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544" name="îŝļïdé"/>
            <p:cNvSpPr/>
            <p:nvPr/>
          </p:nvSpPr>
          <p:spPr bwMode="auto">
            <a:xfrm>
              <a:off x="5758579" y="3222158"/>
              <a:ext cx="124979" cy="87948"/>
            </a:xfrm>
            <a:custGeom>
              <a:avLst/>
              <a:gdLst>
                <a:gd name="T0" fmla="*/ 34 w 34"/>
                <a:gd name="T1" fmla="*/ 12 h 24"/>
                <a:gd name="T2" fmla="*/ 17 w 34"/>
                <a:gd name="T3" fmla="*/ 0 h 24"/>
                <a:gd name="T4" fmla="*/ 0 w 34"/>
                <a:gd name="T5" fmla="*/ 12 h 24"/>
                <a:gd name="T6" fmla="*/ 17 w 34"/>
                <a:gd name="T7" fmla="*/ 24 h 24"/>
                <a:gd name="T8" fmla="*/ 34 w 34"/>
                <a:gd name="T9" fmla="*/ 12 h 24"/>
              </a:gdLst>
              <a:ahLst/>
              <a:cxnLst>
                <a:cxn ang="0">
                  <a:pos x="T0" y="T1"/>
                </a:cxn>
                <a:cxn ang="0">
                  <a:pos x="T2" y="T3"/>
                </a:cxn>
                <a:cxn ang="0">
                  <a:pos x="T4" y="T5"/>
                </a:cxn>
                <a:cxn ang="0">
                  <a:pos x="T6" y="T7"/>
                </a:cxn>
                <a:cxn ang="0">
                  <a:pos x="T8" y="T9"/>
                </a:cxn>
              </a:cxnLst>
              <a:rect l="0" t="0" r="r" b="b"/>
              <a:pathLst>
                <a:path w="34" h="24">
                  <a:moveTo>
                    <a:pt x="34" y="12"/>
                  </a:moveTo>
                  <a:cubicBezTo>
                    <a:pt x="33" y="5"/>
                    <a:pt x="26" y="0"/>
                    <a:pt x="17" y="0"/>
                  </a:cubicBezTo>
                  <a:cubicBezTo>
                    <a:pt x="7" y="0"/>
                    <a:pt x="0" y="5"/>
                    <a:pt x="0" y="12"/>
                  </a:cubicBezTo>
                  <a:cubicBezTo>
                    <a:pt x="0" y="19"/>
                    <a:pt x="7" y="24"/>
                    <a:pt x="17" y="24"/>
                  </a:cubicBezTo>
                  <a:cubicBezTo>
                    <a:pt x="26" y="24"/>
                    <a:pt x="34" y="19"/>
                    <a:pt x="34" y="12"/>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545" name="ïsļïďè"/>
            <p:cNvSpPr/>
            <p:nvPr/>
          </p:nvSpPr>
          <p:spPr bwMode="auto">
            <a:xfrm>
              <a:off x="5908244" y="3222158"/>
              <a:ext cx="124979" cy="87948"/>
            </a:xfrm>
            <a:custGeom>
              <a:avLst/>
              <a:gdLst>
                <a:gd name="T0" fmla="*/ 34 w 34"/>
                <a:gd name="T1" fmla="*/ 12 h 24"/>
                <a:gd name="T2" fmla="*/ 17 w 34"/>
                <a:gd name="T3" fmla="*/ 0 h 24"/>
                <a:gd name="T4" fmla="*/ 0 w 34"/>
                <a:gd name="T5" fmla="*/ 12 h 24"/>
                <a:gd name="T6" fmla="*/ 17 w 34"/>
                <a:gd name="T7" fmla="*/ 24 h 24"/>
                <a:gd name="T8" fmla="*/ 34 w 34"/>
                <a:gd name="T9" fmla="*/ 12 h 24"/>
              </a:gdLst>
              <a:ahLst/>
              <a:cxnLst>
                <a:cxn ang="0">
                  <a:pos x="T0" y="T1"/>
                </a:cxn>
                <a:cxn ang="0">
                  <a:pos x="T2" y="T3"/>
                </a:cxn>
                <a:cxn ang="0">
                  <a:pos x="T4" y="T5"/>
                </a:cxn>
                <a:cxn ang="0">
                  <a:pos x="T6" y="T7"/>
                </a:cxn>
                <a:cxn ang="0">
                  <a:pos x="T8" y="T9"/>
                </a:cxn>
              </a:cxnLst>
              <a:rect l="0" t="0" r="r" b="b"/>
              <a:pathLst>
                <a:path w="34" h="24">
                  <a:moveTo>
                    <a:pt x="34" y="12"/>
                  </a:moveTo>
                  <a:cubicBezTo>
                    <a:pt x="34" y="5"/>
                    <a:pt x="26" y="0"/>
                    <a:pt x="17" y="0"/>
                  </a:cubicBezTo>
                  <a:cubicBezTo>
                    <a:pt x="8" y="0"/>
                    <a:pt x="0" y="5"/>
                    <a:pt x="0" y="12"/>
                  </a:cubicBezTo>
                  <a:cubicBezTo>
                    <a:pt x="0" y="19"/>
                    <a:pt x="8" y="24"/>
                    <a:pt x="17" y="24"/>
                  </a:cubicBezTo>
                  <a:cubicBezTo>
                    <a:pt x="27" y="24"/>
                    <a:pt x="34" y="19"/>
                    <a:pt x="34" y="12"/>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546" name="ïsľïḑé"/>
            <p:cNvSpPr/>
            <p:nvPr/>
          </p:nvSpPr>
          <p:spPr bwMode="auto">
            <a:xfrm>
              <a:off x="6057911" y="3222158"/>
              <a:ext cx="128065" cy="87948"/>
            </a:xfrm>
            <a:custGeom>
              <a:avLst/>
              <a:gdLst>
                <a:gd name="T0" fmla="*/ 34 w 35"/>
                <a:gd name="T1" fmla="*/ 12 h 24"/>
                <a:gd name="T2" fmla="*/ 17 w 35"/>
                <a:gd name="T3" fmla="*/ 0 h 24"/>
                <a:gd name="T4" fmla="*/ 1 w 35"/>
                <a:gd name="T5" fmla="*/ 12 h 24"/>
                <a:gd name="T6" fmla="*/ 18 w 35"/>
                <a:gd name="T7" fmla="*/ 24 h 24"/>
                <a:gd name="T8" fmla="*/ 34 w 35"/>
                <a:gd name="T9" fmla="*/ 12 h 24"/>
              </a:gdLst>
              <a:ahLst/>
              <a:cxnLst>
                <a:cxn ang="0">
                  <a:pos x="T0" y="T1"/>
                </a:cxn>
                <a:cxn ang="0">
                  <a:pos x="T2" y="T3"/>
                </a:cxn>
                <a:cxn ang="0">
                  <a:pos x="T4" y="T5"/>
                </a:cxn>
                <a:cxn ang="0">
                  <a:pos x="T6" y="T7"/>
                </a:cxn>
                <a:cxn ang="0">
                  <a:pos x="T8" y="T9"/>
                </a:cxn>
              </a:cxnLst>
              <a:rect l="0" t="0" r="r" b="b"/>
              <a:pathLst>
                <a:path w="35" h="24">
                  <a:moveTo>
                    <a:pt x="34" y="12"/>
                  </a:moveTo>
                  <a:cubicBezTo>
                    <a:pt x="34" y="5"/>
                    <a:pt x="26" y="0"/>
                    <a:pt x="17" y="0"/>
                  </a:cubicBezTo>
                  <a:cubicBezTo>
                    <a:pt x="8" y="0"/>
                    <a:pt x="0" y="5"/>
                    <a:pt x="1" y="12"/>
                  </a:cubicBezTo>
                  <a:cubicBezTo>
                    <a:pt x="1" y="19"/>
                    <a:pt x="9" y="24"/>
                    <a:pt x="18" y="24"/>
                  </a:cubicBezTo>
                  <a:cubicBezTo>
                    <a:pt x="27" y="24"/>
                    <a:pt x="35" y="19"/>
                    <a:pt x="34" y="12"/>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547" name="îŝ1íḑe"/>
            <p:cNvSpPr/>
            <p:nvPr/>
          </p:nvSpPr>
          <p:spPr bwMode="auto">
            <a:xfrm>
              <a:off x="6210662" y="3222158"/>
              <a:ext cx="124979" cy="87948"/>
            </a:xfrm>
            <a:custGeom>
              <a:avLst/>
              <a:gdLst>
                <a:gd name="T0" fmla="*/ 34 w 34"/>
                <a:gd name="T1" fmla="*/ 12 h 24"/>
                <a:gd name="T2" fmla="*/ 16 w 34"/>
                <a:gd name="T3" fmla="*/ 0 h 24"/>
                <a:gd name="T4" fmla="*/ 0 w 34"/>
                <a:gd name="T5" fmla="*/ 12 h 24"/>
                <a:gd name="T6" fmla="*/ 18 w 34"/>
                <a:gd name="T7" fmla="*/ 24 h 24"/>
                <a:gd name="T8" fmla="*/ 34 w 34"/>
                <a:gd name="T9" fmla="*/ 12 h 24"/>
              </a:gdLst>
              <a:ahLst/>
              <a:cxnLst>
                <a:cxn ang="0">
                  <a:pos x="T0" y="T1"/>
                </a:cxn>
                <a:cxn ang="0">
                  <a:pos x="T2" y="T3"/>
                </a:cxn>
                <a:cxn ang="0">
                  <a:pos x="T4" y="T5"/>
                </a:cxn>
                <a:cxn ang="0">
                  <a:pos x="T6" y="T7"/>
                </a:cxn>
                <a:cxn ang="0">
                  <a:pos x="T8" y="T9"/>
                </a:cxn>
              </a:cxnLst>
              <a:rect l="0" t="0" r="r" b="b"/>
              <a:pathLst>
                <a:path w="34" h="24">
                  <a:moveTo>
                    <a:pt x="34" y="12"/>
                  </a:moveTo>
                  <a:cubicBezTo>
                    <a:pt x="33" y="5"/>
                    <a:pt x="25" y="0"/>
                    <a:pt x="16" y="0"/>
                  </a:cubicBezTo>
                  <a:cubicBezTo>
                    <a:pt x="7" y="0"/>
                    <a:pt x="0" y="5"/>
                    <a:pt x="0" y="12"/>
                  </a:cubicBezTo>
                  <a:cubicBezTo>
                    <a:pt x="0" y="19"/>
                    <a:pt x="8" y="24"/>
                    <a:pt x="18" y="24"/>
                  </a:cubicBezTo>
                  <a:cubicBezTo>
                    <a:pt x="27" y="24"/>
                    <a:pt x="34" y="19"/>
                    <a:pt x="34" y="12"/>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548" name="ïŝľîḍe"/>
            <p:cNvSpPr/>
            <p:nvPr/>
          </p:nvSpPr>
          <p:spPr bwMode="auto">
            <a:xfrm>
              <a:off x="6360328" y="3222158"/>
              <a:ext cx="128065" cy="87948"/>
            </a:xfrm>
            <a:custGeom>
              <a:avLst/>
              <a:gdLst>
                <a:gd name="T0" fmla="*/ 34 w 35"/>
                <a:gd name="T1" fmla="*/ 12 h 24"/>
                <a:gd name="T2" fmla="*/ 16 w 35"/>
                <a:gd name="T3" fmla="*/ 0 h 24"/>
                <a:gd name="T4" fmla="*/ 0 w 35"/>
                <a:gd name="T5" fmla="*/ 12 h 24"/>
                <a:gd name="T6" fmla="*/ 18 w 35"/>
                <a:gd name="T7" fmla="*/ 24 h 24"/>
                <a:gd name="T8" fmla="*/ 34 w 35"/>
                <a:gd name="T9" fmla="*/ 12 h 24"/>
              </a:gdLst>
              <a:ahLst/>
              <a:cxnLst>
                <a:cxn ang="0">
                  <a:pos x="T0" y="T1"/>
                </a:cxn>
                <a:cxn ang="0">
                  <a:pos x="T2" y="T3"/>
                </a:cxn>
                <a:cxn ang="0">
                  <a:pos x="T4" y="T5"/>
                </a:cxn>
                <a:cxn ang="0">
                  <a:pos x="T6" y="T7"/>
                </a:cxn>
                <a:cxn ang="0">
                  <a:pos x="T8" y="T9"/>
                </a:cxn>
              </a:cxnLst>
              <a:rect l="0" t="0" r="r" b="b"/>
              <a:pathLst>
                <a:path w="35" h="24">
                  <a:moveTo>
                    <a:pt x="34" y="12"/>
                  </a:moveTo>
                  <a:cubicBezTo>
                    <a:pt x="34" y="5"/>
                    <a:pt x="26" y="0"/>
                    <a:pt x="16" y="0"/>
                  </a:cubicBezTo>
                  <a:cubicBezTo>
                    <a:pt x="7" y="0"/>
                    <a:pt x="0" y="5"/>
                    <a:pt x="0" y="12"/>
                  </a:cubicBezTo>
                  <a:cubicBezTo>
                    <a:pt x="1" y="19"/>
                    <a:pt x="9" y="24"/>
                    <a:pt x="18" y="24"/>
                  </a:cubicBezTo>
                  <a:cubicBezTo>
                    <a:pt x="28" y="24"/>
                    <a:pt x="35" y="19"/>
                    <a:pt x="34" y="12"/>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549" name="î$ḷïḋé"/>
            <p:cNvSpPr/>
            <p:nvPr/>
          </p:nvSpPr>
          <p:spPr bwMode="auto">
            <a:xfrm>
              <a:off x="6509994" y="3222158"/>
              <a:ext cx="128065" cy="87948"/>
            </a:xfrm>
            <a:custGeom>
              <a:avLst/>
              <a:gdLst>
                <a:gd name="T0" fmla="*/ 35 w 35"/>
                <a:gd name="T1" fmla="*/ 12 h 24"/>
                <a:gd name="T2" fmla="*/ 16 w 35"/>
                <a:gd name="T3" fmla="*/ 0 h 24"/>
                <a:gd name="T4" fmla="*/ 1 w 35"/>
                <a:gd name="T5" fmla="*/ 12 h 24"/>
                <a:gd name="T6" fmla="*/ 19 w 35"/>
                <a:gd name="T7" fmla="*/ 24 h 24"/>
                <a:gd name="T8" fmla="*/ 35 w 35"/>
                <a:gd name="T9" fmla="*/ 12 h 24"/>
              </a:gdLst>
              <a:ahLst/>
              <a:cxnLst>
                <a:cxn ang="0">
                  <a:pos x="T0" y="T1"/>
                </a:cxn>
                <a:cxn ang="0">
                  <a:pos x="T2" y="T3"/>
                </a:cxn>
                <a:cxn ang="0">
                  <a:pos x="T4" y="T5"/>
                </a:cxn>
                <a:cxn ang="0">
                  <a:pos x="T6" y="T7"/>
                </a:cxn>
                <a:cxn ang="0">
                  <a:pos x="T8" y="T9"/>
                </a:cxn>
              </a:cxnLst>
              <a:rect l="0" t="0" r="r" b="b"/>
              <a:pathLst>
                <a:path w="35" h="24">
                  <a:moveTo>
                    <a:pt x="35" y="12"/>
                  </a:moveTo>
                  <a:cubicBezTo>
                    <a:pt x="34" y="5"/>
                    <a:pt x="26" y="0"/>
                    <a:pt x="16" y="0"/>
                  </a:cubicBezTo>
                  <a:cubicBezTo>
                    <a:pt x="7" y="0"/>
                    <a:pt x="0" y="5"/>
                    <a:pt x="1" y="12"/>
                  </a:cubicBezTo>
                  <a:cubicBezTo>
                    <a:pt x="1" y="19"/>
                    <a:pt x="9" y="24"/>
                    <a:pt x="19" y="24"/>
                  </a:cubicBezTo>
                  <a:cubicBezTo>
                    <a:pt x="28" y="24"/>
                    <a:pt x="35" y="19"/>
                    <a:pt x="35" y="12"/>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550" name="î$1îḋè"/>
            <p:cNvSpPr/>
            <p:nvPr/>
          </p:nvSpPr>
          <p:spPr bwMode="auto">
            <a:xfrm>
              <a:off x="6659660" y="3222158"/>
              <a:ext cx="131151" cy="87948"/>
            </a:xfrm>
            <a:custGeom>
              <a:avLst/>
              <a:gdLst>
                <a:gd name="T0" fmla="*/ 35 w 36"/>
                <a:gd name="T1" fmla="*/ 12 h 24"/>
                <a:gd name="T2" fmla="*/ 17 w 36"/>
                <a:gd name="T3" fmla="*/ 0 h 24"/>
                <a:gd name="T4" fmla="*/ 1 w 36"/>
                <a:gd name="T5" fmla="*/ 12 h 24"/>
                <a:gd name="T6" fmla="*/ 19 w 36"/>
                <a:gd name="T7" fmla="*/ 24 h 24"/>
                <a:gd name="T8" fmla="*/ 35 w 36"/>
                <a:gd name="T9" fmla="*/ 12 h 24"/>
              </a:gdLst>
              <a:ahLst/>
              <a:cxnLst>
                <a:cxn ang="0">
                  <a:pos x="T0" y="T1"/>
                </a:cxn>
                <a:cxn ang="0">
                  <a:pos x="T2" y="T3"/>
                </a:cxn>
                <a:cxn ang="0">
                  <a:pos x="T4" y="T5"/>
                </a:cxn>
                <a:cxn ang="0">
                  <a:pos x="T6" y="T7"/>
                </a:cxn>
                <a:cxn ang="0">
                  <a:pos x="T8" y="T9"/>
                </a:cxn>
              </a:cxnLst>
              <a:rect l="0" t="0" r="r" b="b"/>
              <a:pathLst>
                <a:path w="36" h="24">
                  <a:moveTo>
                    <a:pt x="35" y="12"/>
                  </a:moveTo>
                  <a:cubicBezTo>
                    <a:pt x="34" y="5"/>
                    <a:pt x="26" y="0"/>
                    <a:pt x="17" y="0"/>
                  </a:cubicBezTo>
                  <a:cubicBezTo>
                    <a:pt x="7" y="0"/>
                    <a:pt x="0" y="5"/>
                    <a:pt x="1" y="12"/>
                  </a:cubicBezTo>
                  <a:cubicBezTo>
                    <a:pt x="2" y="19"/>
                    <a:pt x="10" y="24"/>
                    <a:pt x="19" y="24"/>
                  </a:cubicBezTo>
                  <a:cubicBezTo>
                    <a:pt x="29" y="24"/>
                    <a:pt x="36" y="19"/>
                    <a:pt x="35" y="12"/>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551" name="íS1iḍé"/>
            <p:cNvSpPr/>
            <p:nvPr/>
          </p:nvSpPr>
          <p:spPr bwMode="auto">
            <a:xfrm>
              <a:off x="6813955" y="3222158"/>
              <a:ext cx="126522" cy="87948"/>
            </a:xfrm>
            <a:custGeom>
              <a:avLst/>
              <a:gdLst>
                <a:gd name="T0" fmla="*/ 34 w 35"/>
                <a:gd name="T1" fmla="*/ 12 h 24"/>
                <a:gd name="T2" fmla="*/ 16 w 35"/>
                <a:gd name="T3" fmla="*/ 0 h 24"/>
                <a:gd name="T4" fmla="*/ 1 w 35"/>
                <a:gd name="T5" fmla="*/ 12 h 24"/>
                <a:gd name="T6" fmla="*/ 19 w 35"/>
                <a:gd name="T7" fmla="*/ 24 h 24"/>
                <a:gd name="T8" fmla="*/ 34 w 35"/>
                <a:gd name="T9" fmla="*/ 12 h 24"/>
              </a:gdLst>
              <a:ahLst/>
              <a:cxnLst>
                <a:cxn ang="0">
                  <a:pos x="T0" y="T1"/>
                </a:cxn>
                <a:cxn ang="0">
                  <a:pos x="T2" y="T3"/>
                </a:cxn>
                <a:cxn ang="0">
                  <a:pos x="T4" y="T5"/>
                </a:cxn>
                <a:cxn ang="0">
                  <a:pos x="T6" y="T7"/>
                </a:cxn>
                <a:cxn ang="0">
                  <a:pos x="T8" y="T9"/>
                </a:cxn>
              </a:cxnLst>
              <a:rect l="0" t="0" r="r" b="b"/>
              <a:pathLst>
                <a:path w="35" h="24">
                  <a:moveTo>
                    <a:pt x="34" y="12"/>
                  </a:moveTo>
                  <a:cubicBezTo>
                    <a:pt x="33" y="5"/>
                    <a:pt x="25" y="0"/>
                    <a:pt x="16" y="0"/>
                  </a:cubicBezTo>
                  <a:cubicBezTo>
                    <a:pt x="7" y="0"/>
                    <a:pt x="0" y="5"/>
                    <a:pt x="1" y="12"/>
                  </a:cubicBezTo>
                  <a:cubicBezTo>
                    <a:pt x="1" y="19"/>
                    <a:pt x="10" y="24"/>
                    <a:pt x="19" y="24"/>
                  </a:cubicBezTo>
                  <a:cubicBezTo>
                    <a:pt x="28" y="24"/>
                    <a:pt x="35" y="19"/>
                    <a:pt x="34" y="12"/>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552" name="ïšļîḑê"/>
            <p:cNvSpPr/>
            <p:nvPr/>
          </p:nvSpPr>
          <p:spPr bwMode="auto">
            <a:xfrm>
              <a:off x="4988648" y="3331707"/>
              <a:ext cx="128065" cy="91034"/>
            </a:xfrm>
            <a:custGeom>
              <a:avLst/>
              <a:gdLst>
                <a:gd name="T0" fmla="*/ 35 w 35"/>
                <a:gd name="T1" fmla="*/ 12 h 25"/>
                <a:gd name="T2" fmla="*/ 19 w 35"/>
                <a:gd name="T3" fmla="*/ 0 h 25"/>
                <a:gd name="T4" fmla="*/ 0 w 35"/>
                <a:gd name="T5" fmla="*/ 12 h 25"/>
                <a:gd name="T6" fmla="*/ 16 w 35"/>
                <a:gd name="T7" fmla="*/ 25 h 25"/>
                <a:gd name="T8" fmla="*/ 35 w 35"/>
                <a:gd name="T9" fmla="*/ 12 h 25"/>
              </a:gdLst>
              <a:ahLst/>
              <a:cxnLst>
                <a:cxn ang="0">
                  <a:pos x="T0" y="T1"/>
                </a:cxn>
                <a:cxn ang="0">
                  <a:pos x="T2" y="T3"/>
                </a:cxn>
                <a:cxn ang="0">
                  <a:pos x="T4" y="T5"/>
                </a:cxn>
                <a:cxn ang="0">
                  <a:pos x="T6" y="T7"/>
                </a:cxn>
                <a:cxn ang="0">
                  <a:pos x="T8" y="T9"/>
                </a:cxn>
              </a:cxnLst>
              <a:rect l="0" t="0" r="r" b="b"/>
              <a:pathLst>
                <a:path w="35" h="25">
                  <a:moveTo>
                    <a:pt x="35" y="12"/>
                  </a:moveTo>
                  <a:cubicBezTo>
                    <a:pt x="35" y="5"/>
                    <a:pt x="28" y="0"/>
                    <a:pt x="19" y="0"/>
                  </a:cubicBezTo>
                  <a:cubicBezTo>
                    <a:pt x="9" y="0"/>
                    <a:pt x="1" y="5"/>
                    <a:pt x="0" y="12"/>
                  </a:cubicBezTo>
                  <a:cubicBezTo>
                    <a:pt x="0" y="19"/>
                    <a:pt x="7" y="25"/>
                    <a:pt x="16" y="25"/>
                  </a:cubicBezTo>
                  <a:cubicBezTo>
                    <a:pt x="26" y="25"/>
                    <a:pt x="34" y="19"/>
                    <a:pt x="35" y="12"/>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553" name="í$1íďè"/>
            <p:cNvSpPr/>
            <p:nvPr/>
          </p:nvSpPr>
          <p:spPr bwMode="auto">
            <a:xfrm>
              <a:off x="5142943" y="3331707"/>
              <a:ext cx="126522" cy="91034"/>
            </a:xfrm>
            <a:custGeom>
              <a:avLst/>
              <a:gdLst>
                <a:gd name="T0" fmla="*/ 35 w 35"/>
                <a:gd name="T1" fmla="*/ 12 h 25"/>
                <a:gd name="T2" fmla="*/ 19 w 35"/>
                <a:gd name="T3" fmla="*/ 0 h 25"/>
                <a:gd name="T4" fmla="*/ 0 w 35"/>
                <a:gd name="T5" fmla="*/ 12 h 25"/>
                <a:gd name="T6" fmla="*/ 17 w 35"/>
                <a:gd name="T7" fmla="*/ 25 h 25"/>
                <a:gd name="T8" fmla="*/ 35 w 35"/>
                <a:gd name="T9" fmla="*/ 12 h 25"/>
              </a:gdLst>
              <a:ahLst/>
              <a:cxnLst>
                <a:cxn ang="0">
                  <a:pos x="T0" y="T1"/>
                </a:cxn>
                <a:cxn ang="0">
                  <a:pos x="T2" y="T3"/>
                </a:cxn>
                <a:cxn ang="0">
                  <a:pos x="T4" y="T5"/>
                </a:cxn>
                <a:cxn ang="0">
                  <a:pos x="T6" y="T7"/>
                </a:cxn>
                <a:cxn ang="0">
                  <a:pos x="T8" y="T9"/>
                </a:cxn>
              </a:cxnLst>
              <a:rect l="0" t="0" r="r" b="b"/>
              <a:pathLst>
                <a:path w="35" h="25">
                  <a:moveTo>
                    <a:pt x="35" y="12"/>
                  </a:moveTo>
                  <a:cubicBezTo>
                    <a:pt x="35" y="5"/>
                    <a:pt x="28" y="0"/>
                    <a:pt x="19" y="0"/>
                  </a:cubicBezTo>
                  <a:cubicBezTo>
                    <a:pt x="9" y="0"/>
                    <a:pt x="1" y="5"/>
                    <a:pt x="0" y="12"/>
                  </a:cubicBezTo>
                  <a:cubicBezTo>
                    <a:pt x="0" y="19"/>
                    <a:pt x="7" y="25"/>
                    <a:pt x="17" y="25"/>
                  </a:cubicBezTo>
                  <a:cubicBezTo>
                    <a:pt x="26" y="25"/>
                    <a:pt x="34" y="19"/>
                    <a:pt x="35" y="12"/>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554" name="iśļíḋé"/>
            <p:cNvSpPr/>
            <p:nvPr/>
          </p:nvSpPr>
          <p:spPr bwMode="auto">
            <a:xfrm>
              <a:off x="5295695" y="3331707"/>
              <a:ext cx="128065" cy="91034"/>
            </a:xfrm>
            <a:custGeom>
              <a:avLst/>
              <a:gdLst>
                <a:gd name="T0" fmla="*/ 35 w 35"/>
                <a:gd name="T1" fmla="*/ 12 h 25"/>
                <a:gd name="T2" fmla="*/ 18 w 35"/>
                <a:gd name="T3" fmla="*/ 0 h 25"/>
                <a:gd name="T4" fmla="*/ 0 w 35"/>
                <a:gd name="T5" fmla="*/ 12 h 25"/>
                <a:gd name="T6" fmla="*/ 17 w 35"/>
                <a:gd name="T7" fmla="*/ 25 h 25"/>
                <a:gd name="T8" fmla="*/ 35 w 35"/>
                <a:gd name="T9" fmla="*/ 12 h 25"/>
              </a:gdLst>
              <a:ahLst/>
              <a:cxnLst>
                <a:cxn ang="0">
                  <a:pos x="T0" y="T1"/>
                </a:cxn>
                <a:cxn ang="0">
                  <a:pos x="T2" y="T3"/>
                </a:cxn>
                <a:cxn ang="0">
                  <a:pos x="T4" y="T5"/>
                </a:cxn>
                <a:cxn ang="0">
                  <a:pos x="T6" y="T7"/>
                </a:cxn>
                <a:cxn ang="0">
                  <a:pos x="T8" y="T9"/>
                </a:cxn>
              </a:cxnLst>
              <a:rect l="0" t="0" r="r" b="b"/>
              <a:pathLst>
                <a:path w="35" h="25">
                  <a:moveTo>
                    <a:pt x="35" y="12"/>
                  </a:moveTo>
                  <a:cubicBezTo>
                    <a:pt x="35" y="5"/>
                    <a:pt x="28" y="0"/>
                    <a:pt x="18" y="0"/>
                  </a:cubicBezTo>
                  <a:cubicBezTo>
                    <a:pt x="9" y="0"/>
                    <a:pt x="1" y="5"/>
                    <a:pt x="0" y="12"/>
                  </a:cubicBezTo>
                  <a:cubicBezTo>
                    <a:pt x="0" y="19"/>
                    <a:pt x="7" y="25"/>
                    <a:pt x="17" y="25"/>
                  </a:cubicBezTo>
                  <a:cubicBezTo>
                    <a:pt x="26" y="25"/>
                    <a:pt x="34" y="19"/>
                    <a:pt x="35" y="12"/>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555" name="íşḻïḋè"/>
            <p:cNvSpPr/>
            <p:nvPr/>
          </p:nvSpPr>
          <p:spPr bwMode="auto">
            <a:xfrm>
              <a:off x="5448446" y="3331707"/>
              <a:ext cx="128065" cy="91034"/>
            </a:xfrm>
            <a:custGeom>
              <a:avLst/>
              <a:gdLst>
                <a:gd name="T0" fmla="*/ 35 w 35"/>
                <a:gd name="T1" fmla="*/ 12 h 25"/>
                <a:gd name="T2" fmla="*/ 18 w 35"/>
                <a:gd name="T3" fmla="*/ 0 h 25"/>
                <a:gd name="T4" fmla="*/ 0 w 35"/>
                <a:gd name="T5" fmla="*/ 12 h 25"/>
                <a:gd name="T6" fmla="*/ 17 w 35"/>
                <a:gd name="T7" fmla="*/ 25 h 25"/>
                <a:gd name="T8" fmla="*/ 35 w 35"/>
                <a:gd name="T9" fmla="*/ 12 h 25"/>
              </a:gdLst>
              <a:ahLst/>
              <a:cxnLst>
                <a:cxn ang="0">
                  <a:pos x="T0" y="T1"/>
                </a:cxn>
                <a:cxn ang="0">
                  <a:pos x="T2" y="T3"/>
                </a:cxn>
                <a:cxn ang="0">
                  <a:pos x="T4" y="T5"/>
                </a:cxn>
                <a:cxn ang="0">
                  <a:pos x="T6" y="T7"/>
                </a:cxn>
                <a:cxn ang="0">
                  <a:pos x="T8" y="T9"/>
                </a:cxn>
              </a:cxnLst>
              <a:rect l="0" t="0" r="r" b="b"/>
              <a:pathLst>
                <a:path w="35" h="25">
                  <a:moveTo>
                    <a:pt x="35" y="12"/>
                  </a:moveTo>
                  <a:cubicBezTo>
                    <a:pt x="35" y="5"/>
                    <a:pt x="28" y="0"/>
                    <a:pt x="18" y="0"/>
                  </a:cubicBezTo>
                  <a:cubicBezTo>
                    <a:pt x="9" y="0"/>
                    <a:pt x="1" y="5"/>
                    <a:pt x="0" y="12"/>
                  </a:cubicBezTo>
                  <a:cubicBezTo>
                    <a:pt x="0" y="19"/>
                    <a:pt x="8" y="25"/>
                    <a:pt x="17" y="25"/>
                  </a:cubicBezTo>
                  <a:cubicBezTo>
                    <a:pt x="27" y="25"/>
                    <a:pt x="35" y="19"/>
                    <a:pt x="35" y="12"/>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556" name="ísľîďè"/>
            <p:cNvSpPr/>
            <p:nvPr/>
          </p:nvSpPr>
          <p:spPr bwMode="auto">
            <a:xfrm>
              <a:off x="5602741" y="3331707"/>
              <a:ext cx="126522" cy="91034"/>
            </a:xfrm>
            <a:custGeom>
              <a:avLst/>
              <a:gdLst>
                <a:gd name="T0" fmla="*/ 35 w 35"/>
                <a:gd name="T1" fmla="*/ 12 h 25"/>
                <a:gd name="T2" fmla="*/ 18 w 35"/>
                <a:gd name="T3" fmla="*/ 0 h 25"/>
                <a:gd name="T4" fmla="*/ 0 w 35"/>
                <a:gd name="T5" fmla="*/ 12 h 25"/>
                <a:gd name="T6" fmla="*/ 17 w 35"/>
                <a:gd name="T7" fmla="*/ 25 h 25"/>
                <a:gd name="T8" fmla="*/ 35 w 35"/>
                <a:gd name="T9" fmla="*/ 12 h 25"/>
              </a:gdLst>
              <a:ahLst/>
              <a:cxnLst>
                <a:cxn ang="0">
                  <a:pos x="T0" y="T1"/>
                </a:cxn>
                <a:cxn ang="0">
                  <a:pos x="T2" y="T3"/>
                </a:cxn>
                <a:cxn ang="0">
                  <a:pos x="T4" y="T5"/>
                </a:cxn>
                <a:cxn ang="0">
                  <a:pos x="T6" y="T7"/>
                </a:cxn>
                <a:cxn ang="0">
                  <a:pos x="T8" y="T9"/>
                </a:cxn>
              </a:cxnLst>
              <a:rect l="0" t="0" r="r" b="b"/>
              <a:pathLst>
                <a:path w="35" h="25">
                  <a:moveTo>
                    <a:pt x="35" y="12"/>
                  </a:moveTo>
                  <a:cubicBezTo>
                    <a:pt x="35" y="5"/>
                    <a:pt x="27" y="0"/>
                    <a:pt x="18" y="0"/>
                  </a:cubicBezTo>
                  <a:cubicBezTo>
                    <a:pt x="8" y="0"/>
                    <a:pt x="1" y="5"/>
                    <a:pt x="0" y="12"/>
                  </a:cubicBezTo>
                  <a:cubicBezTo>
                    <a:pt x="0" y="19"/>
                    <a:pt x="8" y="25"/>
                    <a:pt x="17" y="25"/>
                  </a:cubicBezTo>
                  <a:cubicBezTo>
                    <a:pt x="27" y="25"/>
                    <a:pt x="35" y="19"/>
                    <a:pt x="35" y="12"/>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557" name="išlïďé"/>
            <p:cNvSpPr/>
            <p:nvPr/>
          </p:nvSpPr>
          <p:spPr bwMode="auto">
            <a:xfrm>
              <a:off x="5755493" y="3331707"/>
              <a:ext cx="128065" cy="91034"/>
            </a:xfrm>
            <a:custGeom>
              <a:avLst/>
              <a:gdLst>
                <a:gd name="T0" fmla="*/ 35 w 35"/>
                <a:gd name="T1" fmla="*/ 12 h 25"/>
                <a:gd name="T2" fmla="*/ 18 w 35"/>
                <a:gd name="T3" fmla="*/ 0 h 25"/>
                <a:gd name="T4" fmla="*/ 0 w 35"/>
                <a:gd name="T5" fmla="*/ 12 h 25"/>
                <a:gd name="T6" fmla="*/ 18 w 35"/>
                <a:gd name="T7" fmla="*/ 25 h 25"/>
                <a:gd name="T8" fmla="*/ 35 w 35"/>
                <a:gd name="T9" fmla="*/ 12 h 25"/>
              </a:gdLst>
              <a:ahLst/>
              <a:cxnLst>
                <a:cxn ang="0">
                  <a:pos x="T0" y="T1"/>
                </a:cxn>
                <a:cxn ang="0">
                  <a:pos x="T2" y="T3"/>
                </a:cxn>
                <a:cxn ang="0">
                  <a:pos x="T4" y="T5"/>
                </a:cxn>
                <a:cxn ang="0">
                  <a:pos x="T6" y="T7"/>
                </a:cxn>
                <a:cxn ang="0">
                  <a:pos x="T8" y="T9"/>
                </a:cxn>
              </a:cxnLst>
              <a:rect l="0" t="0" r="r" b="b"/>
              <a:pathLst>
                <a:path w="35" h="25">
                  <a:moveTo>
                    <a:pt x="35" y="12"/>
                  </a:moveTo>
                  <a:cubicBezTo>
                    <a:pt x="35" y="5"/>
                    <a:pt x="27" y="0"/>
                    <a:pt x="18" y="0"/>
                  </a:cubicBezTo>
                  <a:cubicBezTo>
                    <a:pt x="8" y="0"/>
                    <a:pt x="1" y="5"/>
                    <a:pt x="0" y="12"/>
                  </a:cubicBezTo>
                  <a:cubicBezTo>
                    <a:pt x="0" y="19"/>
                    <a:pt x="8" y="25"/>
                    <a:pt x="18" y="25"/>
                  </a:cubicBezTo>
                  <a:cubicBezTo>
                    <a:pt x="27" y="25"/>
                    <a:pt x="35" y="19"/>
                    <a:pt x="35" y="12"/>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558" name="íSḷïḍe"/>
            <p:cNvSpPr/>
            <p:nvPr/>
          </p:nvSpPr>
          <p:spPr bwMode="auto">
            <a:xfrm>
              <a:off x="5908244" y="3331707"/>
              <a:ext cx="128065" cy="91034"/>
            </a:xfrm>
            <a:custGeom>
              <a:avLst/>
              <a:gdLst>
                <a:gd name="T0" fmla="*/ 35 w 35"/>
                <a:gd name="T1" fmla="*/ 12 h 25"/>
                <a:gd name="T2" fmla="*/ 17 w 35"/>
                <a:gd name="T3" fmla="*/ 0 h 25"/>
                <a:gd name="T4" fmla="*/ 0 w 35"/>
                <a:gd name="T5" fmla="*/ 12 h 25"/>
                <a:gd name="T6" fmla="*/ 18 w 35"/>
                <a:gd name="T7" fmla="*/ 25 h 25"/>
                <a:gd name="T8" fmla="*/ 35 w 35"/>
                <a:gd name="T9" fmla="*/ 12 h 25"/>
              </a:gdLst>
              <a:ahLst/>
              <a:cxnLst>
                <a:cxn ang="0">
                  <a:pos x="T0" y="T1"/>
                </a:cxn>
                <a:cxn ang="0">
                  <a:pos x="T2" y="T3"/>
                </a:cxn>
                <a:cxn ang="0">
                  <a:pos x="T4" y="T5"/>
                </a:cxn>
                <a:cxn ang="0">
                  <a:pos x="T6" y="T7"/>
                </a:cxn>
                <a:cxn ang="0">
                  <a:pos x="T8" y="T9"/>
                </a:cxn>
              </a:cxnLst>
              <a:rect l="0" t="0" r="r" b="b"/>
              <a:pathLst>
                <a:path w="35" h="25">
                  <a:moveTo>
                    <a:pt x="35" y="12"/>
                  </a:moveTo>
                  <a:cubicBezTo>
                    <a:pt x="35" y="5"/>
                    <a:pt x="27" y="0"/>
                    <a:pt x="17" y="0"/>
                  </a:cubicBezTo>
                  <a:cubicBezTo>
                    <a:pt x="8" y="0"/>
                    <a:pt x="0" y="5"/>
                    <a:pt x="0" y="12"/>
                  </a:cubicBezTo>
                  <a:cubicBezTo>
                    <a:pt x="1" y="19"/>
                    <a:pt x="8" y="25"/>
                    <a:pt x="18" y="25"/>
                  </a:cubicBezTo>
                  <a:cubicBezTo>
                    <a:pt x="27" y="25"/>
                    <a:pt x="35" y="19"/>
                    <a:pt x="35" y="12"/>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559" name="í$lîḍe"/>
            <p:cNvSpPr/>
            <p:nvPr/>
          </p:nvSpPr>
          <p:spPr bwMode="auto">
            <a:xfrm>
              <a:off x="6062539" y="3331707"/>
              <a:ext cx="126522" cy="91034"/>
            </a:xfrm>
            <a:custGeom>
              <a:avLst/>
              <a:gdLst>
                <a:gd name="T0" fmla="*/ 35 w 35"/>
                <a:gd name="T1" fmla="*/ 12 h 25"/>
                <a:gd name="T2" fmla="*/ 17 w 35"/>
                <a:gd name="T3" fmla="*/ 0 h 25"/>
                <a:gd name="T4" fmla="*/ 0 w 35"/>
                <a:gd name="T5" fmla="*/ 12 h 25"/>
                <a:gd name="T6" fmla="*/ 18 w 35"/>
                <a:gd name="T7" fmla="*/ 25 h 25"/>
                <a:gd name="T8" fmla="*/ 35 w 35"/>
                <a:gd name="T9" fmla="*/ 12 h 25"/>
              </a:gdLst>
              <a:ahLst/>
              <a:cxnLst>
                <a:cxn ang="0">
                  <a:pos x="T0" y="T1"/>
                </a:cxn>
                <a:cxn ang="0">
                  <a:pos x="T2" y="T3"/>
                </a:cxn>
                <a:cxn ang="0">
                  <a:pos x="T4" y="T5"/>
                </a:cxn>
                <a:cxn ang="0">
                  <a:pos x="T6" y="T7"/>
                </a:cxn>
                <a:cxn ang="0">
                  <a:pos x="T8" y="T9"/>
                </a:cxn>
              </a:cxnLst>
              <a:rect l="0" t="0" r="r" b="b"/>
              <a:pathLst>
                <a:path w="35" h="25">
                  <a:moveTo>
                    <a:pt x="35" y="12"/>
                  </a:moveTo>
                  <a:cubicBezTo>
                    <a:pt x="34" y="5"/>
                    <a:pt x="27" y="0"/>
                    <a:pt x="17" y="0"/>
                  </a:cubicBezTo>
                  <a:cubicBezTo>
                    <a:pt x="8" y="0"/>
                    <a:pt x="0" y="5"/>
                    <a:pt x="0" y="12"/>
                  </a:cubicBezTo>
                  <a:cubicBezTo>
                    <a:pt x="1" y="19"/>
                    <a:pt x="9" y="25"/>
                    <a:pt x="18" y="25"/>
                  </a:cubicBezTo>
                  <a:cubicBezTo>
                    <a:pt x="28" y="25"/>
                    <a:pt x="35" y="19"/>
                    <a:pt x="35" y="12"/>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560" name="ïşḷíḑè"/>
            <p:cNvSpPr/>
            <p:nvPr/>
          </p:nvSpPr>
          <p:spPr bwMode="auto">
            <a:xfrm>
              <a:off x="6215291" y="3331707"/>
              <a:ext cx="128065" cy="91034"/>
            </a:xfrm>
            <a:custGeom>
              <a:avLst/>
              <a:gdLst>
                <a:gd name="T0" fmla="*/ 35 w 35"/>
                <a:gd name="T1" fmla="*/ 12 h 25"/>
                <a:gd name="T2" fmla="*/ 17 w 35"/>
                <a:gd name="T3" fmla="*/ 0 h 25"/>
                <a:gd name="T4" fmla="*/ 0 w 35"/>
                <a:gd name="T5" fmla="*/ 12 h 25"/>
                <a:gd name="T6" fmla="*/ 18 w 35"/>
                <a:gd name="T7" fmla="*/ 25 h 25"/>
                <a:gd name="T8" fmla="*/ 35 w 35"/>
                <a:gd name="T9" fmla="*/ 12 h 25"/>
              </a:gdLst>
              <a:ahLst/>
              <a:cxnLst>
                <a:cxn ang="0">
                  <a:pos x="T0" y="T1"/>
                </a:cxn>
                <a:cxn ang="0">
                  <a:pos x="T2" y="T3"/>
                </a:cxn>
                <a:cxn ang="0">
                  <a:pos x="T4" y="T5"/>
                </a:cxn>
                <a:cxn ang="0">
                  <a:pos x="T6" y="T7"/>
                </a:cxn>
                <a:cxn ang="0">
                  <a:pos x="T8" y="T9"/>
                </a:cxn>
              </a:cxnLst>
              <a:rect l="0" t="0" r="r" b="b"/>
              <a:pathLst>
                <a:path w="35" h="25">
                  <a:moveTo>
                    <a:pt x="35" y="12"/>
                  </a:moveTo>
                  <a:cubicBezTo>
                    <a:pt x="34" y="5"/>
                    <a:pt x="26" y="0"/>
                    <a:pt x="17" y="0"/>
                  </a:cubicBezTo>
                  <a:cubicBezTo>
                    <a:pt x="7" y="0"/>
                    <a:pt x="0" y="5"/>
                    <a:pt x="0" y="12"/>
                  </a:cubicBezTo>
                  <a:cubicBezTo>
                    <a:pt x="1" y="19"/>
                    <a:pt x="9" y="25"/>
                    <a:pt x="18" y="25"/>
                  </a:cubicBezTo>
                  <a:cubicBezTo>
                    <a:pt x="28" y="25"/>
                    <a:pt x="35" y="19"/>
                    <a:pt x="35" y="12"/>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561" name="îSļíḋè"/>
            <p:cNvSpPr/>
            <p:nvPr/>
          </p:nvSpPr>
          <p:spPr bwMode="auto">
            <a:xfrm>
              <a:off x="6368042" y="3331707"/>
              <a:ext cx="128065" cy="91034"/>
            </a:xfrm>
            <a:custGeom>
              <a:avLst/>
              <a:gdLst>
                <a:gd name="T0" fmla="*/ 35 w 35"/>
                <a:gd name="T1" fmla="*/ 12 h 25"/>
                <a:gd name="T2" fmla="*/ 17 w 35"/>
                <a:gd name="T3" fmla="*/ 0 h 25"/>
                <a:gd name="T4" fmla="*/ 0 w 35"/>
                <a:gd name="T5" fmla="*/ 12 h 25"/>
                <a:gd name="T6" fmla="*/ 19 w 35"/>
                <a:gd name="T7" fmla="*/ 25 h 25"/>
                <a:gd name="T8" fmla="*/ 35 w 35"/>
                <a:gd name="T9" fmla="*/ 12 h 25"/>
              </a:gdLst>
              <a:ahLst/>
              <a:cxnLst>
                <a:cxn ang="0">
                  <a:pos x="T0" y="T1"/>
                </a:cxn>
                <a:cxn ang="0">
                  <a:pos x="T2" y="T3"/>
                </a:cxn>
                <a:cxn ang="0">
                  <a:pos x="T4" y="T5"/>
                </a:cxn>
                <a:cxn ang="0">
                  <a:pos x="T6" y="T7"/>
                </a:cxn>
                <a:cxn ang="0">
                  <a:pos x="T8" y="T9"/>
                </a:cxn>
              </a:cxnLst>
              <a:rect l="0" t="0" r="r" b="b"/>
              <a:pathLst>
                <a:path w="35" h="25">
                  <a:moveTo>
                    <a:pt x="35" y="12"/>
                  </a:moveTo>
                  <a:cubicBezTo>
                    <a:pt x="34" y="5"/>
                    <a:pt x="26" y="0"/>
                    <a:pt x="17" y="0"/>
                  </a:cubicBezTo>
                  <a:cubicBezTo>
                    <a:pt x="7" y="0"/>
                    <a:pt x="0" y="5"/>
                    <a:pt x="0" y="12"/>
                  </a:cubicBezTo>
                  <a:cubicBezTo>
                    <a:pt x="1" y="19"/>
                    <a:pt x="9" y="25"/>
                    <a:pt x="19" y="25"/>
                  </a:cubicBezTo>
                  <a:cubicBezTo>
                    <a:pt x="28" y="25"/>
                    <a:pt x="35" y="19"/>
                    <a:pt x="35" y="12"/>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562" name="íšlîḍe"/>
            <p:cNvSpPr/>
            <p:nvPr/>
          </p:nvSpPr>
          <p:spPr bwMode="auto">
            <a:xfrm>
              <a:off x="6520795" y="3331707"/>
              <a:ext cx="128065" cy="91034"/>
            </a:xfrm>
            <a:custGeom>
              <a:avLst/>
              <a:gdLst>
                <a:gd name="T0" fmla="*/ 35 w 35"/>
                <a:gd name="T1" fmla="*/ 12 h 25"/>
                <a:gd name="T2" fmla="*/ 16 w 35"/>
                <a:gd name="T3" fmla="*/ 0 h 25"/>
                <a:gd name="T4" fmla="*/ 0 w 35"/>
                <a:gd name="T5" fmla="*/ 12 h 25"/>
                <a:gd name="T6" fmla="*/ 19 w 35"/>
                <a:gd name="T7" fmla="*/ 25 h 25"/>
                <a:gd name="T8" fmla="*/ 35 w 35"/>
                <a:gd name="T9" fmla="*/ 12 h 25"/>
              </a:gdLst>
              <a:ahLst/>
              <a:cxnLst>
                <a:cxn ang="0">
                  <a:pos x="T0" y="T1"/>
                </a:cxn>
                <a:cxn ang="0">
                  <a:pos x="T2" y="T3"/>
                </a:cxn>
                <a:cxn ang="0">
                  <a:pos x="T4" y="T5"/>
                </a:cxn>
                <a:cxn ang="0">
                  <a:pos x="T6" y="T7"/>
                </a:cxn>
                <a:cxn ang="0">
                  <a:pos x="T8" y="T9"/>
                </a:cxn>
              </a:cxnLst>
              <a:rect l="0" t="0" r="r" b="b"/>
              <a:pathLst>
                <a:path w="35" h="25">
                  <a:moveTo>
                    <a:pt x="35" y="12"/>
                  </a:moveTo>
                  <a:cubicBezTo>
                    <a:pt x="34" y="5"/>
                    <a:pt x="26" y="0"/>
                    <a:pt x="16" y="0"/>
                  </a:cubicBezTo>
                  <a:cubicBezTo>
                    <a:pt x="7" y="0"/>
                    <a:pt x="0" y="5"/>
                    <a:pt x="0" y="12"/>
                  </a:cubicBezTo>
                  <a:cubicBezTo>
                    <a:pt x="1" y="19"/>
                    <a:pt x="9" y="25"/>
                    <a:pt x="19" y="25"/>
                  </a:cubicBezTo>
                  <a:cubicBezTo>
                    <a:pt x="28" y="25"/>
                    <a:pt x="35" y="19"/>
                    <a:pt x="35" y="12"/>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563" name="iṡľide"/>
            <p:cNvSpPr/>
            <p:nvPr/>
          </p:nvSpPr>
          <p:spPr bwMode="auto">
            <a:xfrm>
              <a:off x="6675089" y="3331707"/>
              <a:ext cx="131151" cy="91034"/>
            </a:xfrm>
            <a:custGeom>
              <a:avLst/>
              <a:gdLst>
                <a:gd name="T0" fmla="*/ 35 w 36"/>
                <a:gd name="T1" fmla="*/ 12 h 25"/>
                <a:gd name="T2" fmla="*/ 16 w 36"/>
                <a:gd name="T3" fmla="*/ 0 h 25"/>
                <a:gd name="T4" fmla="*/ 0 w 36"/>
                <a:gd name="T5" fmla="*/ 12 h 25"/>
                <a:gd name="T6" fmla="*/ 19 w 36"/>
                <a:gd name="T7" fmla="*/ 25 h 25"/>
                <a:gd name="T8" fmla="*/ 35 w 36"/>
                <a:gd name="T9" fmla="*/ 12 h 25"/>
              </a:gdLst>
              <a:ahLst/>
              <a:cxnLst>
                <a:cxn ang="0">
                  <a:pos x="T0" y="T1"/>
                </a:cxn>
                <a:cxn ang="0">
                  <a:pos x="T2" y="T3"/>
                </a:cxn>
                <a:cxn ang="0">
                  <a:pos x="T4" y="T5"/>
                </a:cxn>
                <a:cxn ang="0">
                  <a:pos x="T6" y="T7"/>
                </a:cxn>
                <a:cxn ang="0">
                  <a:pos x="T8" y="T9"/>
                </a:cxn>
              </a:cxnLst>
              <a:rect l="0" t="0" r="r" b="b"/>
              <a:pathLst>
                <a:path w="36" h="25">
                  <a:moveTo>
                    <a:pt x="35" y="12"/>
                  </a:moveTo>
                  <a:cubicBezTo>
                    <a:pt x="34" y="5"/>
                    <a:pt x="26" y="0"/>
                    <a:pt x="16" y="0"/>
                  </a:cubicBezTo>
                  <a:cubicBezTo>
                    <a:pt x="7" y="0"/>
                    <a:pt x="0" y="5"/>
                    <a:pt x="0" y="12"/>
                  </a:cubicBezTo>
                  <a:cubicBezTo>
                    <a:pt x="1" y="19"/>
                    <a:pt x="10" y="25"/>
                    <a:pt x="19" y="25"/>
                  </a:cubicBezTo>
                  <a:cubicBezTo>
                    <a:pt x="29" y="25"/>
                    <a:pt x="36" y="19"/>
                    <a:pt x="35" y="12"/>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564" name="iṥļïḍe"/>
            <p:cNvSpPr/>
            <p:nvPr/>
          </p:nvSpPr>
          <p:spPr bwMode="auto">
            <a:xfrm>
              <a:off x="6827841" y="3331707"/>
              <a:ext cx="131151" cy="91034"/>
            </a:xfrm>
            <a:custGeom>
              <a:avLst/>
              <a:gdLst>
                <a:gd name="T0" fmla="*/ 35 w 36"/>
                <a:gd name="T1" fmla="*/ 12 h 25"/>
                <a:gd name="T2" fmla="*/ 16 w 36"/>
                <a:gd name="T3" fmla="*/ 0 h 25"/>
                <a:gd name="T4" fmla="*/ 0 w 36"/>
                <a:gd name="T5" fmla="*/ 12 h 25"/>
                <a:gd name="T6" fmla="*/ 19 w 36"/>
                <a:gd name="T7" fmla="*/ 25 h 25"/>
                <a:gd name="T8" fmla="*/ 35 w 36"/>
                <a:gd name="T9" fmla="*/ 12 h 25"/>
              </a:gdLst>
              <a:ahLst/>
              <a:cxnLst>
                <a:cxn ang="0">
                  <a:pos x="T0" y="T1"/>
                </a:cxn>
                <a:cxn ang="0">
                  <a:pos x="T2" y="T3"/>
                </a:cxn>
                <a:cxn ang="0">
                  <a:pos x="T4" y="T5"/>
                </a:cxn>
                <a:cxn ang="0">
                  <a:pos x="T6" y="T7"/>
                </a:cxn>
                <a:cxn ang="0">
                  <a:pos x="T8" y="T9"/>
                </a:cxn>
              </a:cxnLst>
              <a:rect l="0" t="0" r="r" b="b"/>
              <a:pathLst>
                <a:path w="36" h="25">
                  <a:moveTo>
                    <a:pt x="35" y="12"/>
                  </a:moveTo>
                  <a:cubicBezTo>
                    <a:pt x="34" y="5"/>
                    <a:pt x="25" y="0"/>
                    <a:pt x="16" y="0"/>
                  </a:cubicBezTo>
                  <a:cubicBezTo>
                    <a:pt x="6" y="0"/>
                    <a:pt x="0" y="5"/>
                    <a:pt x="0" y="12"/>
                  </a:cubicBezTo>
                  <a:cubicBezTo>
                    <a:pt x="1" y="19"/>
                    <a:pt x="10" y="25"/>
                    <a:pt x="19" y="25"/>
                  </a:cubicBezTo>
                  <a:cubicBezTo>
                    <a:pt x="29" y="25"/>
                    <a:pt x="36" y="19"/>
                    <a:pt x="35" y="12"/>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565" name="iṧḷíḑê"/>
            <p:cNvSpPr/>
            <p:nvPr/>
          </p:nvSpPr>
          <p:spPr bwMode="auto">
            <a:xfrm>
              <a:off x="6977507" y="3331707"/>
              <a:ext cx="135779" cy="91034"/>
            </a:xfrm>
            <a:custGeom>
              <a:avLst/>
              <a:gdLst>
                <a:gd name="T0" fmla="*/ 36 w 37"/>
                <a:gd name="T1" fmla="*/ 12 h 25"/>
                <a:gd name="T2" fmla="*/ 17 w 37"/>
                <a:gd name="T3" fmla="*/ 0 h 25"/>
                <a:gd name="T4" fmla="*/ 1 w 37"/>
                <a:gd name="T5" fmla="*/ 12 h 25"/>
                <a:gd name="T6" fmla="*/ 21 w 37"/>
                <a:gd name="T7" fmla="*/ 25 h 25"/>
                <a:gd name="T8" fmla="*/ 36 w 37"/>
                <a:gd name="T9" fmla="*/ 12 h 25"/>
              </a:gdLst>
              <a:ahLst/>
              <a:cxnLst>
                <a:cxn ang="0">
                  <a:pos x="T0" y="T1"/>
                </a:cxn>
                <a:cxn ang="0">
                  <a:pos x="T2" y="T3"/>
                </a:cxn>
                <a:cxn ang="0">
                  <a:pos x="T4" y="T5"/>
                </a:cxn>
                <a:cxn ang="0">
                  <a:pos x="T6" y="T7"/>
                </a:cxn>
                <a:cxn ang="0">
                  <a:pos x="T8" y="T9"/>
                </a:cxn>
              </a:cxnLst>
              <a:rect l="0" t="0" r="r" b="b"/>
              <a:pathLst>
                <a:path w="37" h="25">
                  <a:moveTo>
                    <a:pt x="36" y="12"/>
                  </a:moveTo>
                  <a:cubicBezTo>
                    <a:pt x="35" y="5"/>
                    <a:pt x="26" y="0"/>
                    <a:pt x="17" y="0"/>
                  </a:cubicBezTo>
                  <a:cubicBezTo>
                    <a:pt x="7" y="0"/>
                    <a:pt x="0" y="5"/>
                    <a:pt x="1" y="12"/>
                  </a:cubicBezTo>
                  <a:cubicBezTo>
                    <a:pt x="2" y="19"/>
                    <a:pt x="11" y="25"/>
                    <a:pt x="21" y="25"/>
                  </a:cubicBezTo>
                  <a:cubicBezTo>
                    <a:pt x="30" y="25"/>
                    <a:pt x="37" y="19"/>
                    <a:pt x="36" y="12"/>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566" name="îṧlïdê"/>
            <p:cNvSpPr/>
            <p:nvPr/>
          </p:nvSpPr>
          <p:spPr bwMode="auto">
            <a:xfrm>
              <a:off x="5755493" y="3445885"/>
              <a:ext cx="128065" cy="94120"/>
            </a:xfrm>
            <a:prstGeom prst="ellipse">
              <a:avLst/>
            </a:pr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567" name="isḻíḑé"/>
            <p:cNvSpPr/>
            <p:nvPr/>
          </p:nvSpPr>
          <p:spPr bwMode="auto">
            <a:xfrm>
              <a:off x="5912874" y="3445885"/>
              <a:ext cx="126522" cy="94120"/>
            </a:xfrm>
            <a:custGeom>
              <a:avLst/>
              <a:gdLst>
                <a:gd name="T0" fmla="*/ 35 w 35"/>
                <a:gd name="T1" fmla="*/ 12 h 26"/>
                <a:gd name="T2" fmla="*/ 17 w 35"/>
                <a:gd name="T3" fmla="*/ 0 h 26"/>
                <a:gd name="T4" fmla="*/ 0 w 35"/>
                <a:gd name="T5" fmla="*/ 12 h 26"/>
                <a:gd name="T6" fmla="*/ 17 w 35"/>
                <a:gd name="T7" fmla="*/ 26 h 26"/>
                <a:gd name="T8" fmla="*/ 35 w 35"/>
                <a:gd name="T9" fmla="*/ 12 h 26"/>
              </a:gdLst>
              <a:ahLst/>
              <a:cxnLst>
                <a:cxn ang="0">
                  <a:pos x="T0" y="T1"/>
                </a:cxn>
                <a:cxn ang="0">
                  <a:pos x="T2" y="T3"/>
                </a:cxn>
                <a:cxn ang="0">
                  <a:pos x="T4" y="T5"/>
                </a:cxn>
                <a:cxn ang="0">
                  <a:pos x="T6" y="T7"/>
                </a:cxn>
                <a:cxn ang="0">
                  <a:pos x="T8" y="T9"/>
                </a:cxn>
              </a:cxnLst>
              <a:rect l="0" t="0" r="r" b="b"/>
              <a:pathLst>
                <a:path w="35" h="26">
                  <a:moveTo>
                    <a:pt x="35" y="12"/>
                  </a:moveTo>
                  <a:cubicBezTo>
                    <a:pt x="34" y="5"/>
                    <a:pt x="26" y="0"/>
                    <a:pt x="17" y="0"/>
                  </a:cubicBezTo>
                  <a:cubicBezTo>
                    <a:pt x="7" y="0"/>
                    <a:pt x="0" y="5"/>
                    <a:pt x="0" y="12"/>
                  </a:cubicBezTo>
                  <a:cubicBezTo>
                    <a:pt x="0" y="20"/>
                    <a:pt x="8" y="26"/>
                    <a:pt x="17" y="26"/>
                  </a:cubicBezTo>
                  <a:cubicBezTo>
                    <a:pt x="27" y="26"/>
                    <a:pt x="35" y="20"/>
                    <a:pt x="35" y="12"/>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568" name="îŝḷiḑe"/>
            <p:cNvSpPr/>
            <p:nvPr/>
          </p:nvSpPr>
          <p:spPr bwMode="auto">
            <a:xfrm>
              <a:off x="6065625" y="3445885"/>
              <a:ext cx="128065" cy="94120"/>
            </a:xfrm>
            <a:custGeom>
              <a:avLst/>
              <a:gdLst>
                <a:gd name="T0" fmla="*/ 35 w 35"/>
                <a:gd name="T1" fmla="*/ 12 h 26"/>
                <a:gd name="T2" fmla="*/ 17 w 35"/>
                <a:gd name="T3" fmla="*/ 0 h 26"/>
                <a:gd name="T4" fmla="*/ 0 w 35"/>
                <a:gd name="T5" fmla="*/ 12 h 26"/>
                <a:gd name="T6" fmla="*/ 18 w 35"/>
                <a:gd name="T7" fmla="*/ 26 h 26"/>
                <a:gd name="T8" fmla="*/ 35 w 35"/>
                <a:gd name="T9" fmla="*/ 12 h 26"/>
              </a:gdLst>
              <a:ahLst/>
              <a:cxnLst>
                <a:cxn ang="0">
                  <a:pos x="T0" y="T1"/>
                </a:cxn>
                <a:cxn ang="0">
                  <a:pos x="T2" y="T3"/>
                </a:cxn>
                <a:cxn ang="0">
                  <a:pos x="T4" y="T5"/>
                </a:cxn>
                <a:cxn ang="0">
                  <a:pos x="T6" y="T7"/>
                </a:cxn>
                <a:cxn ang="0">
                  <a:pos x="T8" y="T9"/>
                </a:cxn>
              </a:cxnLst>
              <a:rect l="0" t="0" r="r" b="b"/>
              <a:pathLst>
                <a:path w="35" h="26">
                  <a:moveTo>
                    <a:pt x="35" y="12"/>
                  </a:moveTo>
                  <a:cubicBezTo>
                    <a:pt x="35" y="5"/>
                    <a:pt x="27" y="0"/>
                    <a:pt x="17" y="0"/>
                  </a:cubicBezTo>
                  <a:cubicBezTo>
                    <a:pt x="8" y="0"/>
                    <a:pt x="0" y="5"/>
                    <a:pt x="0" y="12"/>
                  </a:cubicBezTo>
                  <a:cubicBezTo>
                    <a:pt x="1" y="20"/>
                    <a:pt x="9" y="26"/>
                    <a:pt x="18" y="26"/>
                  </a:cubicBezTo>
                  <a:cubicBezTo>
                    <a:pt x="28" y="26"/>
                    <a:pt x="35" y="20"/>
                    <a:pt x="35" y="12"/>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569" name="îšḻîḋe"/>
            <p:cNvSpPr/>
            <p:nvPr/>
          </p:nvSpPr>
          <p:spPr bwMode="auto">
            <a:xfrm>
              <a:off x="6223006" y="3445885"/>
              <a:ext cx="126522" cy="94120"/>
            </a:xfrm>
            <a:custGeom>
              <a:avLst/>
              <a:gdLst>
                <a:gd name="T0" fmla="*/ 35 w 35"/>
                <a:gd name="T1" fmla="*/ 12 h 26"/>
                <a:gd name="T2" fmla="*/ 17 w 35"/>
                <a:gd name="T3" fmla="*/ 0 h 26"/>
                <a:gd name="T4" fmla="*/ 0 w 35"/>
                <a:gd name="T5" fmla="*/ 12 h 26"/>
                <a:gd name="T6" fmla="*/ 18 w 35"/>
                <a:gd name="T7" fmla="*/ 26 h 26"/>
                <a:gd name="T8" fmla="*/ 35 w 35"/>
                <a:gd name="T9" fmla="*/ 12 h 26"/>
              </a:gdLst>
              <a:ahLst/>
              <a:cxnLst>
                <a:cxn ang="0">
                  <a:pos x="T0" y="T1"/>
                </a:cxn>
                <a:cxn ang="0">
                  <a:pos x="T2" y="T3"/>
                </a:cxn>
                <a:cxn ang="0">
                  <a:pos x="T4" y="T5"/>
                </a:cxn>
                <a:cxn ang="0">
                  <a:pos x="T6" y="T7"/>
                </a:cxn>
                <a:cxn ang="0">
                  <a:pos x="T8" y="T9"/>
                </a:cxn>
              </a:cxnLst>
              <a:rect l="0" t="0" r="r" b="b"/>
              <a:pathLst>
                <a:path w="35" h="26">
                  <a:moveTo>
                    <a:pt x="35" y="12"/>
                  </a:moveTo>
                  <a:cubicBezTo>
                    <a:pt x="34" y="5"/>
                    <a:pt x="26" y="0"/>
                    <a:pt x="17" y="0"/>
                  </a:cubicBezTo>
                  <a:cubicBezTo>
                    <a:pt x="7" y="0"/>
                    <a:pt x="0" y="5"/>
                    <a:pt x="0" y="12"/>
                  </a:cubicBezTo>
                  <a:cubicBezTo>
                    <a:pt x="0" y="20"/>
                    <a:pt x="8" y="26"/>
                    <a:pt x="18" y="26"/>
                  </a:cubicBezTo>
                  <a:cubicBezTo>
                    <a:pt x="28" y="26"/>
                    <a:pt x="35" y="20"/>
                    <a:pt x="35" y="12"/>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570" name="ïšḷíḋè"/>
            <p:cNvSpPr/>
            <p:nvPr/>
          </p:nvSpPr>
          <p:spPr bwMode="auto">
            <a:xfrm>
              <a:off x="6375758" y="3445885"/>
              <a:ext cx="131151" cy="94120"/>
            </a:xfrm>
            <a:custGeom>
              <a:avLst/>
              <a:gdLst>
                <a:gd name="T0" fmla="*/ 35 w 36"/>
                <a:gd name="T1" fmla="*/ 12 h 26"/>
                <a:gd name="T2" fmla="*/ 17 w 36"/>
                <a:gd name="T3" fmla="*/ 0 h 26"/>
                <a:gd name="T4" fmla="*/ 1 w 36"/>
                <a:gd name="T5" fmla="*/ 12 h 26"/>
                <a:gd name="T6" fmla="*/ 19 w 36"/>
                <a:gd name="T7" fmla="*/ 26 h 26"/>
                <a:gd name="T8" fmla="*/ 35 w 36"/>
                <a:gd name="T9" fmla="*/ 12 h 26"/>
              </a:gdLst>
              <a:ahLst/>
              <a:cxnLst>
                <a:cxn ang="0">
                  <a:pos x="T0" y="T1"/>
                </a:cxn>
                <a:cxn ang="0">
                  <a:pos x="T2" y="T3"/>
                </a:cxn>
                <a:cxn ang="0">
                  <a:pos x="T4" y="T5"/>
                </a:cxn>
                <a:cxn ang="0">
                  <a:pos x="T6" y="T7"/>
                </a:cxn>
                <a:cxn ang="0">
                  <a:pos x="T8" y="T9"/>
                </a:cxn>
              </a:cxnLst>
              <a:rect l="0" t="0" r="r" b="b"/>
              <a:pathLst>
                <a:path w="36" h="26">
                  <a:moveTo>
                    <a:pt x="35" y="12"/>
                  </a:moveTo>
                  <a:cubicBezTo>
                    <a:pt x="35" y="5"/>
                    <a:pt x="27" y="0"/>
                    <a:pt x="17" y="0"/>
                  </a:cubicBezTo>
                  <a:cubicBezTo>
                    <a:pt x="7" y="0"/>
                    <a:pt x="0" y="5"/>
                    <a:pt x="1" y="12"/>
                  </a:cubicBezTo>
                  <a:cubicBezTo>
                    <a:pt x="1" y="20"/>
                    <a:pt x="9" y="26"/>
                    <a:pt x="19" y="26"/>
                  </a:cubicBezTo>
                  <a:cubicBezTo>
                    <a:pt x="29" y="26"/>
                    <a:pt x="36" y="20"/>
                    <a:pt x="35" y="12"/>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571" name="îSlídé"/>
            <p:cNvSpPr/>
            <p:nvPr/>
          </p:nvSpPr>
          <p:spPr bwMode="auto">
            <a:xfrm>
              <a:off x="6533138" y="3445885"/>
              <a:ext cx="131151" cy="94120"/>
            </a:xfrm>
            <a:custGeom>
              <a:avLst/>
              <a:gdLst>
                <a:gd name="T0" fmla="*/ 35 w 36"/>
                <a:gd name="T1" fmla="*/ 12 h 26"/>
                <a:gd name="T2" fmla="*/ 16 w 36"/>
                <a:gd name="T3" fmla="*/ 0 h 26"/>
                <a:gd name="T4" fmla="*/ 0 w 36"/>
                <a:gd name="T5" fmla="*/ 12 h 26"/>
                <a:gd name="T6" fmla="*/ 19 w 36"/>
                <a:gd name="T7" fmla="*/ 26 h 26"/>
                <a:gd name="T8" fmla="*/ 35 w 36"/>
                <a:gd name="T9" fmla="*/ 12 h 26"/>
              </a:gdLst>
              <a:ahLst/>
              <a:cxnLst>
                <a:cxn ang="0">
                  <a:pos x="T0" y="T1"/>
                </a:cxn>
                <a:cxn ang="0">
                  <a:pos x="T2" y="T3"/>
                </a:cxn>
                <a:cxn ang="0">
                  <a:pos x="T4" y="T5"/>
                </a:cxn>
                <a:cxn ang="0">
                  <a:pos x="T6" y="T7"/>
                </a:cxn>
                <a:cxn ang="0">
                  <a:pos x="T8" y="T9"/>
                </a:cxn>
              </a:cxnLst>
              <a:rect l="0" t="0" r="r" b="b"/>
              <a:pathLst>
                <a:path w="36" h="26">
                  <a:moveTo>
                    <a:pt x="35" y="12"/>
                  </a:moveTo>
                  <a:cubicBezTo>
                    <a:pt x="34" y="5"/>
                    <a:pt x="26" y="0"/>
                    <a:pt x="16" y="0"/>
                  </a:cubicBezTo>
                  <a:cubicBezTo>
                    <a:pt x="7" y="0"/>
                    <a:pt x="0" y="5"/>
                    <a:pt x="0" y="12"/>
                  </a:cubicBezTo>
                  <a:cubicBezTo>
                    <a:pt x="1" y="20"/>
                    <a:pt x="9" y="26"/>
                    <a:pt x="19" y="26"/>
                  </a:cubicBezTo>
                  <a:cubicBezTo>
                    <a:pt x="29" y="26"/>
                    <a:pt x="36" y="20"/>
                    <a:pt x="35" y="12"/>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572" name="ïślîdê"/>
            <p:cNvSpPr/>
            <p:nvPr/>
          </p:nvSpPr>
          <p:spPr bwMode="auto">
            <a:xfrm>
              <a:off x="6685889" y="3445885"/>
              <a:ext cx="131151" cy="94120"/>
            </a:xfrm>
            <a:custGeom>
              <a:avLst/>
              <a:gdLst>
                <a:gd name="T0" fmla="*/ 36 w 36"/>
                <a:gd name="T1" fmla="*/ 12 h 26"/>
                <a:gd name="T2" fmla="*/ 17 w 36"/>
                <a:gd name="T3" fmla="*/ 0 h 26"/>
                <a:gd name="T4" fmla="*/ 1 w 36"/>
                <a:gd name="T5" fmla="*/ 12 h 26"/>
                <a:gd name="T6" fmla="*/ 20 w 36"/>
                <a:gd name="T7" fmla="*/ 26 h 26"/>
                <a:gd name="T8" fmla="*/ 36 w 36"/>
                <a:gd name="T9" fmla="*/ 12 h 26"/>
              </a:gdLst>
              <a:ahLst/>
              <a:cxnLst>
                <a:cxn ang="0">
                  <a:pos x="T0" y="T1"/>
                </a:cxn>
                <a:cxn ang="0">
                  <a:pos x="T2" y="T3"/>
                </a:cxn>
                <a:cxn ang="0">
                  <a:pos x="T4" y="T5"/>
                </a:cxn>
                <a:cxn ang="0">
                  <a:pos x="T6" y="T7"/>
                </a:cxn>
                <a:cxn ang="0">
                  <a:pos x="T8" y="T9"/>
                </a:cxn>
              </a:cxnLst>
              <a:rect l="0" t="0" r="r" b="b"/>
              <a:pathLst>
                <a:path w="36" h="26">
                  <a:moveTo>
                    <a:pt x="36" y="12"/>
                  </a:moveTo>
                  <a:cubicBezTo>
                    <a:pt x="35" y="5"/>
                    <a:pt x="26" y="0"/>
                    <a:pt x="17" y="0"/>
                  </a:cubicBezTo>
                  <a:cubicBezTo>
                    <a:pt x="7" y="0"/>
                    <a:pt x="0" y="5"/>
                    <a:pt x="1" y="12"/>
                  </a:cubicBezTo>
                  <a:cubicBezTo>
                    <a:pt x="2" y="20"/>
                    <a:pt x="10" y="26"/>
                    <a:pt x="20" y="26"/>
                  </a:cubicBezTo>
                  <a:cubicBezTo>
                    <a:pt x="29" y="26"/>
                    <a:pt x="36" y="20"/>
                    <a:pt x="36" y="12"/>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573" name="íṣ1ïdé"/>
            <p:cNvSpPr/>
            <p:nvPr/>
          </p:nvSpPr>
          <p:spPr bwMode="auto">
            <a:xfrm>
              <a:off x="6843270" y="3445885"/>
              <a:ext cx="131151" cy="94120"/>
            </a:xfrm>
            <a:custGeom>
              <a:avLst/>
              <a:gdLst>
                <a:gd name="T0" fmla="*/ 35 w 36"/>
                <a:gd name="T1" fmla="*/ 12 h 26"/>
                <a:gd name="T2" fmla="*/ 16 w 36"/>
                <a:gd name="T3" fmla="*/ 0 h 26"/>
                <a:gd name="T4" fmla="*/ 0 w 36"/>
                <a:gd name="T5" fmla="*/ 12 h 26"/>
                <a:gd name="T6" fmla="*/ 20 w 36"/>
                <a:gd name="T7" fmla="*/ 26 h 26"/>
                <a:gd name="T8" fmla="*/ 35 w 36"/>
                <a:gd name="T9" fmla="*/ 12 h 26"/>
              </a:gdLst>
              <a:ahLst/>
              <a:cxnLst>
                <a:cxn ang="0">
                  <a:pos x="T0" y="T1"/>
                </a:cxn>
                <a:cxn ang="0">
                  <a:pos x="T2" y="T3"/>
                </a:cxn>
                <a:cxn ang="0">
                  <a:pos x="T4" y="T5"/>
                </a:cxn>
                <a:cxn ang="0">
                  <a:pos x="T6" y="T7"/>
                </a:cxn>
                <a:cxn ang="0">
                  <a:pos x="T8" y="T9"/>
                </a:cxn>
              </a:cxnLst>
              <a:rect l="0" t="0" r="r" b="b"/>
              <a:pathLst>
                <a:path w="36" h="26">
                  <a:moveTo>
                    <a:pt x="35" y="12"/>
                  </a:moveTo>
                  <a:cubicBezTo>
                    <a:pt x="34" y="5"/>
                    <a:pt x="26" y="0"/>
                    <a:pt x="16" y="0"/>
                  </a:cubicBezTo>
                  <a:cubicBezTo>
                    <a:pt x="7" y="0"/>
                    <a:pt x="0" y="5"/>
                    <a:pt x="0" y="12"/>
                  </a:cubicBezTo>
                  <a:cubicBezTo>
                    <a:pt x="1" y="20"/>
                    <a:pt x="10" y="26"/>
                    <a:pt x="20" y="26"/>
                  </a:cubicBezTo>
                  <a:cubicBezTo>
                    <a:pt x="29" y="26"/>
                    <a:pt x="36" y="20"/>
                    <a:pt x="35" y="12"/>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574" name="íşlîďé"/>
            <p:cNvSpPr/>
            <p:nvPr/>
          </p:nvSpPr>
          <p:spPr bwMode="auto">
            <a:xfrm>
              <a:off x="5755493" y="3558521"/>
              <a:ext cx="128065" cy="98749"/>
            </a:xfrm>
            <a:custGeom>
              <a:avLst/>
              <a:gdLst>
                <a:gd name="T0" fmla="*/ 35 w 35"/>
                <a:gd name="T1" fmla="*/ 14 h 27"/>
                <a:gd name="T2" fmla="*/ 18 w 35"/>
                <a:gd name="T3" fmla="*/ 0 h 27"/>
                <a:gd name="T4" fmla="*/ 0 w 35"/>
                <a:gd name="T5" fmla="*/ 14 h 27"/>
                <a:gd name="T6" fmla="*/ 17 w 35"/>
                <a:gd name="T7" fmla="*/ 27 h 27"/>
                <a:gd name="T8" fmla="*/ 35 w 35"/>
                <a:gd name="T9" fmla="*/ 14 h 27"/>
              </a:gdLst>
              <a:ahLst/>
              <a:cxnLst>
                <a:cxn ang="0">
                  <a:pos x="T0" y="T1"/>
                </a:cxn>
                <a:cxn ang="0">
                  <a:pos x="T2" y="T3"/>
                </a:cxn>
                <a:cxn ang="0">
                  <a:pos x="T4" y="T5"/>
                </a:cxn>
                <a:cxn ang="0">
                  <a:pos x="T6" y="T7"/>
                </a:cxn>
                <a:cxn ang="0">
                  <a:pos x="T8" y="T9"/>
                </a:cxn>
              </a:cxnLst>
              <a:rect l="0" t="0" r="r" b="b"/>
              <a:pathLst>
                <a:path w="35" h="27">
                  <a:moveTo>
                    <a:pt x="35" y="14"/>
                  </a:moveTo>
                  <a:cubicBezTo>
                    <a:pt x="35" y="6"/>
                    <a:pt x="27" y="0"/>
                    <a:pt x="18" y="0"/>
                  </a:cubicBezTo>
                  <a:cubicBezTo>
                    <a:pt x="8" y="0"/>
                    <a:pt x="0" y="6"/>
                    <a:pt x="0" y="14"/>
                  </a:cubicBezTo>
                  <a:cubicBezTo>
                    <a:pt x="0" y="21"/>
                    <a:pt x="8" y="27"/>
                    <a:pt x="17" y="27"/>
                  </a:cubicBezTo>
                  <a:cubicBezTo>
                    <a:pt x="27" y="27"/>
                    <a:pt x="35" y="21"/>
                    <a:pt x="35" y="14"/>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575" name="iSľiďe"/>
            <p:cNvSpPr/>
            <p:nvPr/>
          </p:nvSpPr>
          <p:spPr bwMode="auto">
            <a:xfrm>
              <a:off x="5912874" y="3558521"/>
              <a:ext cx="131151" cy="98749"/>
            </a:xfrm>
            <a:custGeom>
              <a:avLst/>
              <a:gdLst>
                <a:gd name="T0" fmla="*/ 35 w 36"/>
                <a:gd name="T1" fmla="*/ 14 h 27"/>
                <a:gd name="T2" fmla="*/ 18 w 36"/>
                <a:gd name="T3" fmla="*/ 0 h 27"/>
                <a:gd name="T4" fmla="*/ 0 w 36"/>
                <a:gd name="T5" fmla="*/ 14 h 27"/>
                <a:gd name="T6" fmla="*/ 18 w 36"/>
                <a:gd name="T7" fmla="*/ 27 h 27"/>
                <a:gd name="T8" fmla="*/ 35 w 36"/>
                <a:gd name="T9" fmla="*/ 14 h 27"/>
              </a:gdLst>
              <a:ahLst/>
              <a:cxnLst>
                <a:cxn ang="0">
                  <a:pos x="T0" y="T1"/>
                </a:cxn>
                <a:cxn ang="0">
                  <a:pos x="T2" y="T3"/>
                </a:cxn>
                <a:cxn ang="0">
                  <a:pos x="T4" y="T5"/>
                </a:cxn>
                <a:cxn ang="0">
                  <a:pos x="T6" y="T7"/>
                </a:cxn>
                <a:cxn ang="0">
                  <a:pos x="T8" y="T9"/>
                </a:cxn>
              </a:cxnLst>
              <a:rect l="0" t="0" r="r" b="b"/>
              <a:pathLst>
                <a:path w="36" h="27">
                  <a:moveTo>
                    <a:pt x="35" y="14"/>
                  </a:moveTo>
                  <a:cubicBezTo>
                    <a:pt x="35" y="6"/>
                    <a:pt x="27" y="0"/>
                    <a:pt x="18" y="0"/>
                  </a:cubicBezTo>
                  <a:cubicBezTo>
                    <a:pt x="8" y="0"/>
                    <a:pt x="0" y="6"/>
                    <a:pt x="0" y="14"/>
                  </a:cubicBezTo>
                  <a:cubicBezTo>
                    <a:pt x="0" y="21"/>
                    <a:pt x="8" y="27"/>
                    <a:pt x="18" y="27"/>
                  </a:cubicBezTo>
                  <a:cubicBezTo>
                    <a:pt x="28" y="27"/>
                    <a:pt x="36" y="21"/>
                    <a:pt x="35" y="14"/>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576" name="iṥḻíḓé"/>
            <p:cNvSpPr/>
            <p:nvPr/>
          </p:nvSpPr>
          <p:spPr bwMode="auto">
            <a:xfrm>
              <a:off x="6068711" y="3558521"/>
              <a:ext cx="131151" cy="98749"/>
            </a:xfrm>
            <a:custGeom>
              <a:avLst/>
              <a:gdLst>
                <a:gd name="T0" fmla="*/ 36 w 36"/>
                <a:gd name="T1" fmla="*/ 14 h 27"/>
                <a:gd name="T2" fmla="*/ 17 w 36"/>
                <a:gd name="T3" fmla="*/ 0 h 27"/>
                <a:gd name="T4" fmla="*/ 0 w 36"/>
                <a:gd name="T5" fmla="*/ 14 h 27"/>
                <a:gd name="T6" fmla="*/ 19 w 36"/>
                <a:gd name="T7" fmla="*/ 27 h 27"/>
                <a:gd name="T8" fmla="*/ 36 w 36"/>
                <a:gd name="T9" fmla="*/ 14 h 27"/>
              </a:gdLst>
              <a:ahLst/>
              <a:cxnLst>
                <a:cxn ang="0">
                  <a:pos x="T0" y="T1"/>
                </a:cxn>
                <a:cxn ang="0">
                  <a:pos x="T2" y="T3"/>
                </a:cxn>
                <a:cxn ang="0">
                  <a:pos x="T4" y="T5"/>
                </a:cxn>
                <a:cxn ang="0">
                  <a:pos x="T6" y="T7"/>
                </a:cxn>
                <a:cxn ang="0">
                  <a:pos x="T8" y="T9"/>
                </a:cxn>
              </a:cxnLst>
              <a:rect l="0" t="0" r="r" b="b"/>
              <a:pathLst>
                <a:path w="36" h="27">
                  <a:moveTo>
                    <a:pt x="36" y="14"/>
                  </a:moveTo>
                  <a:cubicBezTo>
                    <a:pt x="35" y="6"/>
                    <a:pt x="27" y="0"/>
                    <a:pt x="17" y="0"/>
                  </a:cubicBezTo>
                  <a:cubicBezTo>
                    <a:pt x="8" y="0"/>
                    <a:pt x="0" y="6"/>
                    <a:pt x="0" y="14"/>
                  </a:cubicBezTo>
                  <a:cubicBezTo>
                    <a:pt x="1" y="21"/>
                    <a:pt x="9" y="27"/>
                    <a:pt x="19" y="27"/>
                  </a:cubicBezTo>
                  <a:cubicBezTo>
                    <a:pt x="28" y="27"/>
                    <a:pt x="36" y="21"/>
                    <a:pt x="36" y="14"/>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577" name="íṡḷide"/>
            <p:cNvSpPr/>
            <p:nvPr/>
          </p:nvSpPr>
          <p:spPr bwMode="auto">
            <a:xfrm>
              <a:off x="6226091" y="3558521"/>
              <a:ext cx="131151" cy="98749"/>
            </a:xfrm>
            <a:custGeom>
              <a:avLst/>
              <a:gdLst>
                <a:gd name="T0" fmla="*/ 36 w 36"/>
                <a:gd name="T1" fmla="*/ 14 h 27"/>
                <a:gd name="T2" fmla="*/ 17 w 36"/>
                <a:gd name="T3" fmla="*/ 0 h 27"/>
                <a:gd name="T4" fmla="*/ 1 w 36"/>
                <a:gd name="T5" fmla="*/ 14 h 27"/>
                <a:gd name="T6" fmla="*/ 19 w 36"/>
                <a:gd name="T7" fmla="*/ 27 h 27"/>
                <a:gd name="T8" fmla="*/ 36 w 36"/>
                <a:gd name="T9" fmla="*/ 14 h 27"/>
              </a:gdLst>
              <a:ahLst/>
              <a:cxnLst>
                <a:cxn ang="0">
                  <a:pos x="T0" y="T1"/>
                </a:cxn>
                <a:cxn ang="0">
                  <a:pos x="T2" y="T3"/>
                </a:cxn>
                <a:cxn ang="0">
                  <a:pos x="T4" y="T5"/>
                </a:cxn>
                <a:cxn ang="0">
                  <a:pos x="T6" y="T7"/>
                </a:cxn>
                <a:cxn ang="0">
                  <a:pos x="T8" y="T9"/>
                </a:cxn>
              </a:cxnLst>
              <a:rect l="0" t="0" r="r" b="b"/>
              <a:pathLst>
                <a:path w="36" h="27">
                  <a:moveTo>
                    <a:pt x="36" y="14"/>
                  </a:moveTo>
                  <a:cubicBezTo>
                    <a:pt x="35" y="6"/>
                    <a:pt x="27" y="0"/>
                    <a:pt x="17" y="0"/>
                  </a:cubicBezTo>
                  <a:cubicBezTo>
                    <a:pt x="8" y="0"/>
                    <a:pt x="0" y="6"/>
                    <a:pt x="1" y="14"/>
                  </a:cubicBezTo>
                  <a:cubicBezTo>
                    <a:pt x="1" y="21"/>
                    <a:pt x="9" y="27"/>
                    <a:pt x="19" y="27"/>
                  </a:cubicBezTo>
                  <a:cubicBezTo>
                    <a:pt x="29" y="27"/>
                    <a:pt x="36" y="21"/>
                    <a:pt x="36" y="14"/>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578" name="îšḻiḋé"/>
            <p:cNvSpPr/>
            <p:nvPr/>
          </p:nvSpPr>
          <p:spPr bwMode="auto">
            <a:xfrm>
              <a:off x="6383472" y="3558521"/>
              <a:ext cx="134237" cy="98749"/>
            </a:xfrm>
            <a:custGeom>
              <a:avLst/>
              <a:gdLst>
                <a:gd name="T0" fmla="*/ 36 w 37"/>
                <a:gd name="T1" fmla="*/ 14 h 27"/>
                <a:gd name="T2" fmla="*/ 17 w 37"/>
                <a:gd name="T3" fmla="*/ 0 h 27"/>
                <a:gd name="T4" fmla="*/ 1 w 37"/>
                <a:gd name="T5" fmla="*/ 14 h 27"/>
                <a:gd name="T6" fmla="*/ 20 w 37"/>
                <a:gd name="T7" fmla="*/ 27 h 27"/>
                <a:gd name="T8" fmla="*/ 36 w 37"/>
                <a:gd name="T9" fmla="*/ 14 h 27"/>
              </a:gdLst>
              <a:ahLst/>
              <a:cxnLst>
                <a:cxn ang="0">
                  <a:pos x="T0" y="T1"/>
                </a:cxn>
                <a:cxn ang="0">
                  <a:pos x="T2" y="T3"/>
                </a:cxn>
                <a:cxn ang="0">
                  <a:pos x="T4" y="T5"/>
                </a:cxn>
                <a:cxn ang="0">
                  <a:pos x="T6" y="T7"/>
                </a:cxn>
                <a:cxn ang="0">
                  <a:pos x="T8" y="T9"/>
                </a:cxn>
              </a:cxnLst>
              <a:rect l="0" t="0" r="r" b="b"/>
              <a:pathLst>
                <a:path w="37" h="27">
                  <a:moveTo>
                    <a:pt x="36" y="14"/>
                  </a:moveTo>
                  <a:cubicBezTo>
                    <a:pt x="35" y="6"/>
                    <a:pt x="27" y="0"/>
                    <a:pt x="17" y="0"/>
                  </a:cubicBezTo>
                  <a:cubicBezTo>
                    <a:pt x="8" y="0"/>
                    <a:pt x="0" y="6"/>
                    <a:pt x="1" y="14"/>
                  </a:cubicBezTo>
                  <a:cubicBezTo>
                    <a:pt x="1" y="21"/>
                    <a:pt x="10" y="27"/>
                    <a:pt x="20" y="27"/>
                  </a:cubicBezTo>
                  <a:cubicBezTo>
                    <a:pt x="29" y="27"/>
                    <a:pt x="37" y="21"/>
                    <a:pt x="36" y="14"/>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579" name="išḷidè"/>
            <p:cNvSpPr/>
            <p:nvPr/>
          </p:nvSpPr>
          <p:spPr bwMode="auto">
            <a:xfrm>
              <a:off x="6539310" y="3558521"/>
              <a:ext cx="135779" cy="98749"/>
            </a:xfrm>
            <a:custGeom>
              <a:avLst/>
              <a:gdLst>
                <a:gd name="T0" fmla="*/ 36 w 37"/>
                <a:gd name="T1" fmla="*/ 14 h 27"/>
                <a:gd name="T2" fmla="*/ 17 w 37"/>
                <a:gd name="T3" fmla="*/ 0 h 27"/>
                <a:gd name="T4" fmla="*/ 1 w 37"/>
                <a:gd name="T5" fmla="*/ 14 h 27"/>
                <a:gd name="T6" fmla="*/ 20 w 37"/>
                <a:gd name="T7" fmla="*/ 27 h 27"/>
                <a:gd name="T8" fmla="*/ 36 w 37"/>
                <a:gd name="T9" fmla="*/ 14 h 27"/>
              </a:gdLst>
              <a:ahLst/>
              <a:cxnLst>
                <a:cxn ang="0">
                  <a:pos x="T0" y="T1"/>
                </a:cxn>
                <a:cxn ang="0">
                  <a:pos x="T2" y="T3"/>
                </a:cxn>
                <a:cxn ang="0">
                  <a:pos x="T4" y="T5"/>
                </a:cxn>
                <a:cxn ang="0">
                  <a:pos x="T6" y="T7"/>
                </a:cxn>
                <a:cxn ang="0">
                  <a:pos x="T8" y="T9"/>
                </a:cxn>
              </a:cxnLst>
              <a:rect l="0" t="0" r="r" b="b"/>
              <a:pathLst>
                <a:path w="37" h="27">
                  <a:moveTo>
                    <a:pt x="36" y="14"/>
                  </a:moveTo>
                  <a:cubicBezTo>
                    <a:pt x="36" y="6"/>
                    <a:pt x="27" y="0"/>
                    <a:pt x="17" y="0"/>
                  </a:cubicBezTo>
                  <a:cubicBezTo>
                    <a:pt x="8" y="0"/>
                    <a:pt x="0" y="6"/>
                    <a:pt x="1" y="14"/>
                  </a:cubicBezTo>
                  <a:cubicBezTo>
                    <a:pt x="2" y="21"/>
                    <a:pt x="10" y="27"/>
                    <a:pt x="20" y="27"/>
                  </a:cubicBezTo>
                  <a:cubicBezTo>
                    <a:pt x="30" y="27"/>
                    <a:pt x="37" y="21"/>
                    <a:pt x="36" y="14"/>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580" name="iš1îḋê"/>
            <p:cNvSpPr/>
            <p:nvPr/>
          </p:nvSpPr>
          <p:spPr bwMode="auto">
            <a:xfrm>
              <a:off x="6699776" y="3558521"/>
              <a:ext cx="132693" cy="98749"/>
            </a:xfrm>
            <a:custGeom>
              <a:avLst/>
              <a:gdLst>
                <a:gd name="T0" fmla="*/ 36 w 36"/>
                <a:gd name="T1" fmla="*/ 14 h 27"/>
                <a:gd name="T2" fmla="*/ 16 w 36"/>
                <a:gd name="T3" fmla="*/ 0 h 27"/>
                <a:gd name="T4" fmla="*/ 0 w 36"/>
                <a:gd name="T5" fmla="*/ 14 h 27"/>
                <a:gd name="T6" fmla="*/ 19 w 36"/>
                <a:gd name="T7" fmla="*/ 27 h 27"/>
                <a:gd name="T8" fmla="*/ 36 w 36"/>
                <a:gd name="T9" fmla="*/ 14 h 27"/>
              </a:gdLst>
              <a:ahLst/>
              <a:cxnLst>
                <a:cxn ang="0">
                  <a:pos x="T0" y="T1"/>
                </a:cxn>
                <a:cxn ang="0">
                  <a:pos x="T2" y="T3"/>
                </a:cxn>
                <a:cxn ang="0">
                  <a:pos x="T4" y="T5"/>
                </a:cxn>
                <a:cxn ang="0">
                  <a:pos x="T6" y="T7"/>
                </a:cxn>
                <a:cxn ang="0">
                  <a:pos x="T8" y="T9"/>
                </a:cxn>
              </a:cxnLst>
              <a:rect l="0" t="0" r="r" b="b"/>
              <a:pathLst>
                <a:path w="36" h="27">
                  <a:moveTo>
                    <a:pt x="36" y="14"/>
                  </a:moveTo>
                  <a:cubicBezTo>
                    <a:pt x="35" y="6"/>
                    <a:pt x="26" y="0"/>
                    <a:pt x="16" y="0"/>
                  </a:cubicBezTo>
                  <a:cubicBezTo>
                    <a:pt x="7" y="0"/>
                    <a:pt x="0" y="6"/>
                    <a:pt x="0" y="14"/>
                  </a:cubicBezTo>
                  <a:cubicBezTo>
                    <a:pt x="1" y="21"/>
                    <a:pt x="10" y="27"/>
                    <a:pt x="19" y="27"/>
                  </a:cubicBezTo>
                  <a:cubicBezTo>
                    <a:pt x="29" y="27"/>
                    <a:pt x="36" y="21"/>
                    <a:pt x="36" y="14"/>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581" name="išľiḑè"/>
            <p:cNvSpPr/>
            <p:nvPr/>
          </p:nvSpPr>
          <p:spPr bwMode="auto">
            <a:xfrm>
              <a:off x="5750864" y="3678870"/>
              <a:ext cx="132693" cy="103378"/>
            </a:xfrm>
            <a:custGeom>
              <a:avLst/>
              <a:gdLst>
                <a:gd name="T0" fmla="*/ 36 w 36"/>
                <a:gd name="T1" fmla="*/ 14 h 28"/>
                <a:gd name="T2" fmla="*/ 18 w 36"/>
                <a:gd name="T3" fmla="*/ 0 h 28"/>
                <a:gd name="T4" fmla="*/ 1 w 36"/>
                <a:gd name="T5" fmla="*/ 14 h 28"/>
                <a:gd name="T6" fmla="*/ 18 w 36"/>
                <a:gd name="T7" fmla="*/ 28 h 28"/>
                <a:gd name="T8" fmla="*/ 36 w 36"/>
                <a:gd name="T9" fmla="*/ 14 h 28"/>
              </a:gdLst>
              <a:ahLst/>
              <a:cxnLst>
                <a:cxn ang="0">
                  <a:pos x="T0" y="T1"/>
                </a:cxn>
                <a:cxn ang="0">
                  <a:pos x="T2" y="T3"/>
                </a:cxn>
                <a:cxn ang="0">
                  <a:pos x="T4" y="T5"/>
                </a:cxn>
                <a:cxn ang="0">
                  <a:pos x="T6" y="T7"/>
                </a:cxn>
                <a:cxn ang="0">
                  <a:pos x="T8" y="T9"/>
                </a:cxn>
              </a:cxnLst>
              <a:rect l="0" t="0" r="r" b="b"/>
              <a:pathLst>
                <a:path w="36" h="28">
                  <a:moveTo>
                    <a:pt x="36" y="14"/>
                  </a:moveTo>
                  <a:cubicBezTo>
                    <a:pt x="36" y="6"/>
                    <a:pt x="28" y="0"/>
                    <a:pt x="18" y="0"/>
                  </a:cubicBezTo>
                  <a:cubicBezTo>
                    <a:pt x="9" y="0"/>
                    <a:pt x="1" y="6"/>
                    <a:pt x="1" y="14"/>
                  </a:cubicBezTo>
                  <a:cubicBezTo>
                    <a:pt x="0" y="22"/>
                    <a:pt x="8" y="28"/>
                    <a:pt x="18" y="28"/>
                  </a:cubicBezTo>
                  <a:cubicBezTo>
                    <a:pt x="28" y="28"/>
                    <a:pt x="36" y="22"/>
                    <a:pt x="36" y="14"/>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582" name="išḻíḓê"/>
            <p:cNvSpPr/>
            <p:nvPr/>
          </p:nvSpPr>
          <p:spPr bwMode="auto">
            <a:xfrm>
              <a:off x="5912874" y="3678870"/>
              <a:ext cx="131151" cy="103378"/>
            </a:xfrm>
            <a:custGeom>
              <a:avLst/>
              <a:gdLst>
                <a:gd name="T0" fmla="*/ 36 w 36"/>
                <a:gd name="T1" fmla="*/ 14 h 28"/>
                <a:gd name="T2" fmla="*/ 18 w 36"/>
                <a:gd name="T3" fmla="*/ 0 h 28"/>
                <a:gd name="T4" fmla="*/ 0 w 36"/>
                <a:gd name="T5" fmla="*/ 14 h 28"/>
                <a:gd name="T6" fmla="*/ 19 w 36"/>
                <a:gd name="T7" fmla="*/ 28 h 28"/>
                <a:gd name="T8" fmla="*/ 36 w 36"/>
                <a:gd name="T9" fmla="*/ 14 h 28"/>
              </a:gdLst>
              <a:ahLst/>
              <a:cxnLst>
                <a:cxn ang="0">
                  <a:pos x="T0" y="T1"/>
                </a:cxn>
                <a:cxn ang="0">
                  <a:pos x="T2" y="T3"/>
                </a:cxn>
                <a:cxn ang="0">
                  <a:pos x="T4" y="T5"/>
                </a:cxn>
                <a:cxn ang="0">
                  <a:pos x="T6" y="T7"/>
                </a:cxn>
                <a:cxn ang="0">
                  <a:pos x="T8" y="T9"/>
                </a:cxn>
              </a:cxnLst>
              <a:rect l="0" t="0" r="r" b="b"/>
              <a:pathLst>
                <a:path w="36" h="28">
                  <a:moveTo>
                    <a:pt x="36" y="14"/>
                  </a:moveTo>
                  <a:cubicBezTo>
                    <a:pt x="36" y="6"/>
                    <a:pt x="28" y="0"/>
                    <a:pt x="18" y="0"/>
                  </a:cubicBezTo>
                  <a:cubicBezTo>
                    <a:pt x="8" y="0"/>
                    <a:pt x="0" y="6"/>
                    <a:pt x="0" y="14"/>
                  </a:cubicBezTo>
                  <a:cubicBezTo>
                    <a:pt x="1" y="22"/>
                    <a:pt x="9" y="28"/>
                    <a:pt x="19" y="28"/>
                  </a:cubicBezTo>
                  <a:cubicBezTo>
                    <a:pt x="29" y="28"/>
                    <a:pt x="36" y="22"/>
                    <a:pt x="36" y="14"/>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583" name="ïśḷidê"/>
            <p:cNvSpPr/>
            <p:nvPr/>
          </p:nvSpPr>
          <p:spPr bwMode="auto">
            <a:xfrm>
              <a:off x="6073340" y="3678870"/>
              <a:ext cx="131151" cy="103378"/>
            </a:xfrm>
            <a:custGeom>
              <a:avLst/>
              <a:gdLst>
                <a:gd name="T0" fmla="*/ 36 w 36"/>
                <a:gd name="T1" fmla="*/ 14 h 28"/>
                <a:gd name="T2" fmla="*/ 18 w 36"/>
                <a:gd name="T3" fmla="*/ 0 h 28"/>
                <a:gd name="T4" fmla="*/ 0 w 36"/>
                <a:gd name="T5" fmla="*/ 14 h 28"/>
                <a:gd name="T6" fmla="*/ 19 w 36"/>
                <a:gd name="T7" fmla="*/ 28 h 28"/>
                <a:gd name="T8" fmla="*/ 36 w 36"/>
                <a:gd name="T9" fmla="*/ 14 h 28"/>
              </a:gdLst>
              <a:ahLst/>
              <a:cxnLst>
                <a:cxn ang="0">
                  <a:pos x="T0" y="T1"/>
                </a:cxn>
                <a:cxn ang="0">
                  <a:pos x="T2" y="T3"/>
                </a:cxn>
                <a:cxn ang="0">
                  <a:pos x="T4" y="T5"/>
                </a:cxn>
                <a:cxn ang="0">
                  <a:pos x="T6" y="T7"/>
                </a:cxn>
                <a:cxn ang="0">
                  <a:pos x="T8" y="T9"/>
                </a:cxn>
              </a:cxnLst>
              <a:rect l="0" t="0" r="r" b="b"/>
              <a:pathLst>
                <a:path w="36" h="28">
                  <a:moveTo>
                    <a:pt x="36" y="14"/>
                  </a:moveTo>
                  <a:cubicBezTo>
                    <a:pt x="36" y="6"/>
                    <a:pt x="28" y="0"/>
                    <a:pt x="18" y="0"/>
                  </a:cubicBezTo>
                  <a:cubicBezTo>
                    <a:pt x="8" y="0"/>
                    <a:pt x="0" y="6"/>
                    <a:pt x="0" y="14"/>
                  </a:cubicBezTo>
                  <a:cubicBezTo>
                    <a:pt x="1" y="22"/>
                    <a:pt x="9" y="28"/>
                    <a:pt x="19" y="28"/>
                  </a:cubicBezTo>
                  <a:cubicBezTo>
                    <a:pt x="29" y="28"/>
                    <a:pt x="36" y="22"/>
                    <a:pt x="36" y="14"/>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584" name="ïşḷïďe"/>
            <p:cNvSpPr/>
            <p:nvPr/>
          </p:nvSpPr>
          <p:spPr bwMode="auto">
            <a:xfrm>
              <a:off x="6233807" y="3678870"/>
              <a:ext cx="134237" cy="103378"/>
            </a:xfrm>
            <a:custGeom>
              <a:avLst/>
              <a:gdLst>
                <a:gd name="T0" fmla="*/ 36 w 37"/>
                <a:gd name="T1" fmla="*/ 14 h 28"/>
                <a:gd name="T2" fmla="*/ 17 w 37"/>
                <a:gd name="T3" fmla="*/ 0 h 28"/>
                <a:gd name="T4" fmla="*/ 0 w 37"/>
                <a:gd name="T5" fmla="*/ 14 h 28"/>
                <a:gd name="T6" fmla="*/ 19 w 37"/>
                <a:gd name="T7" fmla="*/ 28 h 28"/>
                <a:gd name="T8" fmla="*/ 36 w 37"/>
                <a:gd name="T9" fmla="*/ 14 h 28"/>
              </a:gdLst>
              <a:ahLst/>
              <a:cxnLst>
                <a:cxn ang="0">
                  <a:pos x="T0" y="T1"/>
                </a:cxn>
                <a:cxn ang="0">
                  <a:pos x="T2" y="T3"/>
                </a:cxn>
                <a:cxn ang="0">
                  <a:pos x="T4" y="T5"/>
                </a:cxn>
                <a:cxn ang="0">
                  <a:pos x="T6" y="T7"/>
                </a:cxn>
                <a:cxn ang="0">
                  <a:pos x="T8" y="T9"/>
                </a:cxn>
              </a:cxnLst>
              <a:rect l="0" t="0" r="r" b="b"/>
              <a:pathLst>
                <a:path w="37" h="28">
                  <a:moveTo>
                    <a:pt x="36" y="14"/>
                  </a:moveTo>
                  <a:cubicBezTo>
                    <a:pt x="36" y="6"/>
                    <a:pt x="27" y="0"/>
                    <a:pt x="17" y="0"/>
                  </a:cubicBezTo>
                  <a:cubicBezTo>
                    <a:pt x="8" y="0"/>
                    <a:pt x="0" y="6"/>
                    <a:pt x="0" y="14"/>
                  </a:cubicBezTo>
                  <a:cubicBezTo>
                    <a:pt x="1" y="22"/>
                    <a:pt x="9" y="28"/>
                    <a:pt x="19" y="28"/>
                  </a:cubicBezTo>
                  <a:cubicBezTo>
                    <a:pt x="29" y="28"/>
                    <a:pt x="37" y="22"/>
                    <a:pt x="36" y="14"/>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585" name="îSļîḋê"/>
            <p:cNvSpPr/>
            <p:nvPr/>
          </p:nvSpPr>
          <p:spPr bwMode="auto">
            <a:xfrm>
              <a:off x="6394273" y="3678870"/>
              <a:ext cx="134237" cy="103378"/>
            </a:xfrm>
            <a:custGeom>
              <a:avLst/>
              <a:gdLst>
                <a:gd name="T0" fmla="*/ 36 w 37"/>
                <a:gd name="T1" fmla="*/ 14 h 28"/>
                <a:gd name="T2" fmla="*/ 17 w 37"/>
                <a:gd name="T3" fmla="*/ 0 h 28"/>
                <a:gd name="T4" fmla="*/ 0 w 37"/>
                <a:gd name="T5" fmla="*/ 14 h 28"/>
                <a:gd name="T6" fmla="*/ 19 w 37"/>
                <a:gd name="T7" fmla="*/ 28 h 28"/>
                <a:gd name="T8" fmla="*/ 36 w 37"/>
                <a:gd name="T9" fmla="*/ 14 h 28"/>
              </a:gdLst>
              <a:ahLst/>
              <a:cxnLst>
                <a:cxn ang="0">
                  <a:pos x="T0" y="T1"/>
                </a:cxn>
                <a:cxn ang="0">
                  <a:pos x="T2" y="T3"/>
                </a:cxn>
                <a:cxn ang="0">
                  <a:pos x="T4" y="T5"/>
                </a:cxn>
                <a:cxn ang="0">
                  <a:pos x="T6" y="T7"/>
                </a:cxn>
                <a:cxn ang="0">
                  <a:pos x="T8" y="T9"/>
                </a:cxn>
              </a:cxnLst>
              <a:rect l="0" t="0" r="r" b="b"/>
              <a:pathLst>
                <a:path w="37" h="28">
                  <a:moveTo>
                    <a:pt x="36" y="14"/>
                  </a:moveTo>
                  <a:cubicBezTo>
                    <a:pt x="35" y="6"/>
                    <a:pt x="27" y="0"/>
                    <a:pt x="17" y="0"/>
                  </a:cubicBezTo>
                  <a:cubicBezTo>
                    <a:pt x="7" y="0"/>
                    <a:pt x="0" y="6"/>
                    <a:pt x="0" y="14"/>
                  </a:cubicBezTo>
                  <a:cubicBezTo>
                    <a:pt x="1" y="22"/>
                    <a:pt x="9" y="28"/>
                    <a:pt x="19" y="28"/>
                  </a:cubicBezTo>
                  <a:cubicBezTo>
                    <a:pt x="29" y="28"/>
                    <a:pt x="37" y="22"/>
                    <a:pt x="36" y="14"/>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586" name="íŝ1îďe"/>
            <p:cNvSpPr/>
            <p:nvPr/>
          </p:nvSpPr>
          <p:spPr bwMode="auto">
            <a:xfrm>
              <a:off x="6550110" y="3678870"/>
              <a:ext cx="138865" cy="103378"/>
            </a:xfrm>
            <a:custGeom>
              <a:avLst/>
              <a:gdLst>
                <a:gd name="T0" fmla="*/ 37 w 38"/>
                <a:gd name="T1" fmla="*/ 14 h 28"/>
                <a:gd name="T2" fmla="*/ 18 w 38"/>
                <a:gd name="T3" fmla="*/ 0 h 28"/>
                <a:gd name="T4" fmla="*/ 1 w 38"/>
                <a:gd name="T5" fmla="*/ 14 h 28"/>
                <a:gd name="T6" fmla="*/ 20 w 38"/>
                <a:gd name="T7" fmla="*/ 28 h 28"/>
                <a:gd name="T8" fmla="*/ 37 w 38"/>
                <a:gd name="T9" fmla="*/ 14 h 28"/>
              </a:gdLst>
              <a:ahLst/>
              <a:cxnLst>
                <a:cxn ang="0">
                  <a:pos x="T0" y="T1"/>
                </a:cxn>
                <a:cxn ang="0">
                  <a:pos x="T2" y="T3"/>
                </a:cxn>
                <a:cxn ang="0">
                  <a:pos x="T4" y="T5"/>
                </a:cxn>
                <a:cxn ang="0">
                  <a:pos x="T6" y="T7"/>
                </a:cxn>
                <a:cxn ang="0">
                  <a:pos x="T8" y="T9"/>
                </a:cxn>
              </a:cxnLst>
              <a:rect l="0" t="0" r="r" b="b"/>
              <a:pathLst>
                <a:path w="38" h="28">
                  <a:moveTo>
                    <a:pt x="37" y="14"/>
                  </a:moveTo>
                  <a:cubicBezTo>
                    <a:pt x="36" y="6"/>
                    <a:pt x="27" y="0"/>
                    <a:pt x="18" y="0"/>
                  </a:cubicBezTo>
                  <a:cubicBezTo>
                    <a:pt x="8" y="0"/>
                    <a:pt x="0" y="6"/>
                    <a:pt x="1" y="14"/>
                  </a:cubicBezTo>
                  <a:cubicBezTo>
                    <a:pt x="2" y="22"/>
                    <a:pt x="10" y="28"/>
                    <a:pt x="20" y="28"/>
                  </a:cubicBezTo>
                  <a:cubicBezTo>
                    <a:pt x="30" y="28"/>
                    <a:pt x="38" y="22"/>
                    <a:pt x="37" y="14"/>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587" name="ïṥlíďè"/>
            <p:cNvSpPr/>
            <p:nvPr/>
          </p:nvSpPr>
          <p:spPr bwMode="auto">
            <a:xfrm>
              <a:off x="6710577" y="3678870"/>
              <a:ext cx="138865" cy="103378"/>
            </a:xfrm>
            <a:custGeom>
              <a:avLst/>
              <a:gdLst>
                <a:gd name="T0" fmla="*/ 37 w 38"/>
                <a:gd name="T1" fmla="*/ 14 h 28"/>
                <a:gd name="T2" fmla="*/ 17 w 38"/>
                <a:gd name="T3" fmla="*/ 0 h 28"/>
                <a:gd name="T4" fmla="*/ 1 w 38"/>
                <a:gd name="T5" fmla="*/ 14 h 28"/>
                <a:gd name="T6" fmla="*/ 20 w 38"/>
                <a:gd name="T7" fmla="*/ 28 h 28"/>
                <a:gd name="T8" fmla="*/ 37 w 38"/>
                <a:gd name="T9" fmla="*/ 14 h 28"/>
              </a:gdLst>
              <a:ahLst/>
              <a:cxnLst>
                <a:cxn ang="0">
                  <a:pos x="T0" y="T1"/>
                </a:cxn>
                <a:cxn ang="0">
                  <a:pos x="T2" y="T3"/>
                </a:cxn>
                <a:cxn ang="0">
                  <a:pos x="T4" y="T5"/>
                </a:cxn>
                <a:cxn ang="0">
                  <a:pos x="T6" y="T7"/>
                </a:cxn>
                <a:cxn ang="0">
                  <a:pos x="T8" y="T9"/>
                </a:cxn>
              </a:cxnLst>
              <a:rect l="0" t="0" r="r" b="b"/>
              <a:pathLst>
                <a:path w="38" h="28">
                  <a:moveTo>
                    <a:pt x="37" y="14"/>
                  </a:moveTo>
                  <a:cubicBezTo>
                    <a:pt x="36" y="6"/>
                    <a:pt x="27" y="0"/>
                    <a:pt x="17" y="0"/>
                  </a:cubicBezTo>
                  <a:cubicBezTo>
                    <a:pt x="7" y="0"/>
                    <a:pt x="0" y="6"/>
                    <a:pt x="1" y="14"/>
                  </a:cubicBezTo>
                  <a:cubicBezTo>
                    <a:pt x="2" y="22"/>
                    <a:pt x="10" y="28"/>
                    <a:pt x="20" y="28"/>
                  </a:cubicBezTo>
                  <a:cubicBezTo>
                    <a:pt x="30" y="28"/>
                    <a:pt x="38" y="22"/>
                    <a:pt x="37" y="14"/>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588" name="ïṣ1ïdé"/>
            <p:cNvSpPr/>
            <p:nvPr/>
          </p:nvSpPr>
          <p:spPr bwMode="auto">
            <a:xfrm>
              <a:off x="5915960" y="3803849"/>
              <a:ext cx="131151" cy="101834"/>
            </a:xfrm>
            <a:prstGeom prst="ellipse">
              <a:avLst/>
            </a:pr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589" name="îsḷiḓè"/>
            <p:cNvSpPr/>
            <p:nvPr/>
          </p:nvSpPr>
          <p:spPr bwMode="auto">
            <a:xfrm>
              <a:off x="6076426" y="3803849"/>
              <a:ext cx="134237" cy="101834"/>
            </a:xfrm>
            <a:custGeom>
              <a:avLst/>
              <a:gdLst>
                <a:gd name="T0" fmla="*/ 37 w 37"/>
                <a:gd name="T1" fmla="*/ 14 h 28"/>
                <a:gd name="T2" fmla="*/ 18 w 37"/>
                <a:gd name="T3" fmla="*/ 0 h 28"/>
                <a:gd name="T4" fmla="*/ 0 w 37"/>
                <a:gd name="T5" fmla="*/ 14 h 28"/>
                <a:gd name="T6" fmla="*/ 19 w 37"/>
                <a:gd name="T7" fmla="*/ 28 h 28"/>
                <a:gd name="T8" fmla="*/ 37 w 37"/>
                <a:gd name="T9" fmla="*/ 14 h 28"/>
              </a:gdLst>
              <a:ahLst/>
              <a:cxnLst>
                <a:cxn ang="0">
                  <a:pos x="T0" y="T1"/>
                </a:cxn>
                <a:cxn ang="0">
                  <a:pos x="T2" y="T3"/>
                </a:cxn>
                <a:cxn ang="0">
                  <a:pos x="T4" y="T5"/>
                </a:cxn>
                <a:cxn ang="0">
                  <a:pos x="T6" y="T7"/>
                </a:cxn>
                <a:cxn ang="0">
                  <a:pos x="T8" y="T9"/>
                </a:cxn>
              </a:cxnLst>
              <a:rect l="0" t="0" r="r" b="b"/>
              <a:pathLst>
                <a:path w="37" h="28">
                  <a:moveTo>
                    <a:pt x="37" y="14"/>
                  </a:moveTo>
                  <a:cubicBezTo>
                    <a:pt x="36" y="6"/>
                    <a:pt x="28" y="0"/>
                    <a:pt x="18" y="0"/>
                  </a:cubicBezTo>
                  <a:cubicBezTo>
                    <a:pt x="8" y="0"/>
                    <a:pt x="0" y="6"/>
                    <a:pt x="0" y="14"/>
                  </a:cubicBezTo>
                  <a:cubicBezTo>
                    <a:pt x="1" y="22"/>
                    <a:pt x="9" y="28"/>
                    <a:pt x="19" y="28"/>
                  </a:cubicBezTo>
                  <a:cubicBezTo>
                    <a:pt x="29" y="28"/>
                    <a:pt x="37" y="22"/>
                    <a:pt x="37" y="14"/>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590" name="iṡ1íḑé"/>
            <p:cNvSpPr/>
            <p:nvPr/>
          </p:nvSpPr>
          <p:spPr bwMode="auto">
            <a:xfrm>
              <a:off x="6239978" y="3803849"/>
              <a:ext cx="135779" cy="101834"/>
            </a:xfrm>
            <a:custGeom>
              <a:avLst/>
              <a:gdLst>
                <a:gd name="T0" fmla="*/ 36 w 37"/>
                <a:gd name="T1" fmla="*/ 14 h 28"/>
                <a:gd name="T2" fmla="*/ 17 w 37"/>
                <a:gd name="T3" fmla="*/ 0 h 28"/>
                <a:gd name="T4" fmla="*/ 0 w 37"/>
                <a:gd name="T5" fmla="*/ 14 h 28"/>
                <a:gd name="T6" fmla="*/ 19 w 37"/>
                <a:gd name="T7" fmla="*/ 28 h 28"/>
                <a:gd name="T8" fmla="*/ 36 w 37"/>
                <a:gd name="T9" fmla="*/ 14 h 28"/>
              </a:gdLst>
              <a:ahLst/>
              <a:cxnLst>
                <a:cxn ang="0">
                  <a:pos x="T0" y="T1"/>
                </a:cxn>
                <a:cxn ang="0">
                  <a:pos x="T2" y="T3"/>
                </a:cxn>
                <a:cxn ang="0">
                  <a:pos x="T4" y="T5"/>
                </a:cxn>
                <a:cxn ang="0">
                  <a:pos x="T6" y="T7"/>
                </a:cxn>
                <a:cxn ang="0">
                  <a:pos x="T8" y="T9"/>
                </a:cxn>
              </a:cxnLst>
              <a:rect l="0" t="0" r="r" b="b"/>
              <a:pathLst>
                <a:path w="37" h="28">
                  <a:moveTo>
                    <a:pt x="36" y="14"/>
                  </a:moveTo>
                  <a:cubicBezTo>
                    <a:pt x="36" y="6"/>
                    <a:pt x="27" y="0"/>
                    <a:pt x="17" y="0"/>
                  </a:cubicBezTo>
                  <a:cubicBezTo>
                    <a:pt x="7" y="0"/>
                    <a:pt x="0" y="6"/>
                    <a:pt x="0" y="14"/>
                  </a:cubicBezTo>
                  <a:cubicBezTo>
                    <a:pt x="0" y="22"/>
                    <a:pt x="9" y="28"/>
                    <a:pt x="19" y="28"/>
                  </a:cubicBezTo>
                  <a:cubicBezTo>
                    <a:pt x="29" y="28"/>
                    <a:pt x="37" y="22"/>
                    <a:pt x="36" y="14"/>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591" name="ïṩļidê"/>
            <p:cNvSpPr/>
            <p:nvPr/>
          </p:nvSpPr>
          <p:spPr bwMode="auto">
            <a:xfrm>
              <a:off x="6400445" y="3803849"/>
              <a:ext cx="138865" cy="101834"/>
            </a:xfrm>
            <a:custGeom>
              <a:avLst/>
              <a:gdLst>
                <a:gd name="T0" fmla="*/ 37 w 38"/>
                <a:gd name="T1" fmla="*/ 14 h 28"/>
                <a:gd name="T2" fmla="*/ 18 w 38"/>
                <a:gd name="T3" fmla="*/ 0 h 28"/>
                <a:gd name="T4" fmla="*/ 0 w 38"/>
                <a:gd name="T5" fmla="*/ 14 h 28"/>
                <a:gd name="T6" fmla="*/ 20 w 38"/>
                <a:gd name="T7" fmla="*/ 28 h 28"/>
                <a:gd name="T8" fmla="*/ 37 w 38"/>
                <a:gd name="T9" fmla="*/ 14 h 28"/>
              </a:gdLst>
              <a:ahLst/>
              <a:cxnLst>
                <a:cxn ang="0">
                  <a:pos x="T0" y="T1"/>
                </a:cxn>
                <a:cxn ang="0">
                  <a:pos x="T2" y="T3"/>
                </a:cxn>
                <a:cxn ang="0">
                  <a:pos x="T4" y="T5"/>
                </a:cxn>
                <a:cxn ang="0">
                  <a:pos x="T6" y="T7"/>
                </a:cxn>
                <a:cxn ang="0">
                  <a:pos x="T8" y="T9"/>
                </a:cxn>
              </a:cxnLst>
              <a:rect l="0" t="0" r="r" b="b"/>
              <a:pathLst>
                <a:path w="38" h="28">
                  <a:moveTo>
                    <a:pt x="37" y="14"/>
                  </a:moveTo>
                  <a:cubicBezTo>
                    <a:pt x="36" y="6"/>
                    <a:pt x="28" y="0"/>
                    <a:pt x="18" y="0"/>
                  </a:cubicBezTo>
                  <a:cubicBezTo>
                    <a:pt x="8" y="0"/>
                    <a:pt x="0" y="6"/>
                    <a:pt x="0" y="14"/>
                  </a:cubicBezTo>
                  <a:cubicBezTo>
                    <a:pt x="1" y="22"/>
                    <a:pt x="10" y="28"/>
                    <a:pt x="20" y="28"/>
                  </a:cubicBezTo>
                  <a:cubicBezTo>
                    <a:pt x="30" y="28"/>
                    <a:pt x="38" y="22"/>
                    <a:pt x="37" y="14"/>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592" name="î$ľîḋè"/>
            <p:cNvSpPr/>
            <p:nvPr/>
          </p:nvSpPr>
          <p:spPr bwMode="auto">
            <a:xfrm>
              <a:off x="6560911" y="3803849"/>
              <a:ext cx="138865" cy="101834"/>
            </a:xfrm>
            <a:custGeom>
              <a:avLst/>
              <a:gdLst>
                <a:gd name="T0" fmla="*/ 37 w 38"/>
                <a:gd name="T1" fmla="*/ 14 h 28"/>
                <a:gd name="T2" fmla="*/ 18 w 38"/>
                <a:gd name="T3" fmla="*/ 0 h 28"/>
                <a:gd name="T4" fmla="*/ 1 w 38"/>
                <a:gd name="T5" fmla="*/ 14 h 28"/>
                <a:gd name="T6" fmla="*/ 21 w 38"/>
                <a:gd name="T7" fmla="*/ 28 h 28"/>
                <a:gd name="T8" fmla="*/ 37 w 38"/>
                <a:gd name="T9" fmla="*/ 14 h 28"/>
              </a:gdLst>
              <a:ahLst/>
              <a:cxnLst>
                <a:cxn ang="0">
                  <a:pos x="T0" y="T1"/>
                </a:cxn>
                <a:cxn ang="0">
                  <a:pos x="T2" y="T3"/>
                </a:cxn>
                <a:cxn ang="0">
                  <a:pos x="T4" y="T5"/>
                </a:cxn>
                <a:cxn ang="0">
                  <a:pos x="T6" y="T7"/>
                </a:cxn>
                <a:cxn ang="0">
                  <a:pos x="T8" y="T9"/>
                </a:cxn>
              </a:cxnLst>
              <a:rect l="0" t="0" r="r" b="b"/>
              <a:pathLst>
                <a:path w="38" h="28">
                  <a:moveTo>
                    <a:pt x="37" y="14"/>
                  </a:moveTo>
                  <a:cubicBezTo>
                    <a:pt x="37" y="6"/>
                    <a:pt x="28" y="0"/>
                    <a:pt x="18" y="0"/>
                  </a:cubicBezTo>
                  <a:cubicBezTo>
                    <a:pt x="8" y="0"/>
                    <a:pt x="0" y="6"/>
                    <a:pt x="1" y="14"/>
                  </a:cubicBezTo>
                  <a:cubicBezTo>
                    <a:pt x="2" y="22"/>
                    <a:pt x="10" y="28"/>
                    <a:pt x="21" y="28"/>
                  </a:cubicBezTo>
                  <a:cubicBezTo>
                    <a:pt x="31" y="28"/>
                    <a:pt x="38" y="22"/>
                    <a:pt x="37" y="14"/>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593" name="îṩḻídè"/>
            <p:cNvSpPr/>
            <p:nvPr/>
          </p:nvSpPr>
          <p:spPr bwMode="auto">
            <a:xfrm>
              <a:off x="6726006" y="3803849"/>
              <a:ext cx="138865" cy="101834"/>
            </a:xfrm>
            <a:custGeom>
              <a:avLst/>
              <a:gdLst>
                <a:gd name="T0" fmla="*/ 37 w 38"/>
                <a:gd name="T1" fmla="*/ 14 h 28"/>
                <a:gd name="T2" fmla="*/ 17 w 38"/>
                <a:gd name="T3" fmla="*/ 0 h 28"/>
                <a:gd name="T4" fmla="*/ 1 w 38"/>
                <a:gd name="T5" fmla="*/ 14 h 28"/>
                <a:gd name="T6" fmla="*/ 20 w 38"/>
                <a:gd name="T7" fmla="*/ 28 h 28"/>
                <a:gd name="T8" fmla="*/ 37 w 38"/>
                <a:gd name="T9" fmla="*/ 14 h 28"/>
              </a:gdLst>
              <a:ahLst/>
              <a:cxnLst>
                <a:cxn ang="0">
                  <a:pos x="T0" y="T1"/>
                </a:cxn>
                <a:cxn ang="0">
                  <a:pos x="T2" y="T3"/>
                </a:cxn>
                <a:cxn ang="0">
                  <a:pos x="T4" y="T5"/>
                </a:cxn>
                <a:cxn ang="0">
                  <a:pos x="T6" y="T7"/>
                </a:cxn>
                <a:cxn ang="0">
                  <a:pos x="T8" y="T9"/>
                </a:cxn>
              </a:cxnLst>
              <a:rect l="0" t="0" r="r" b="b"/>
              <a:pathLst>
                <a:path w="38" h="28">
                  <a:moveTo>
                    <a:pt x="37" y="14"/>
                  </a:moveTo>
                  <a:cubicBezTo>
                    <a:pt x="36" y="6"/>
                    <a:pt x="27" y="0"/>
                    <a:pt x="17" y="0"/>
                  </a:cubicBezTo>
                  <a:cubicBezTo>
                    <a:pt x="7" y="0"/>
                    <a:pt x="0" y="6"/>
                    <a:pt x="1" y="14"/>
                  </a:cubicBezTo>
                  <a:cubicBezTo>
                    <a:pt x="1" y="22"/>
                    <a:pt x="10" y="28"/>
                    <a:pt x="20" y="28"/>
                  </a:cubicBezTo>
                  <a:cubicBezTo>
                    <a:pt x="31" y="28"/>
                    <a:pt x="38" y="22"/>
                    <a:pt x="37" y="14"/>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594" name="ïṥḻïde"/>
            <p:cNvSpPr/>
            <p:nvPr/>
          </p:nvSpPr>
          <p:spPr bwMode="auto">
            <a:xfrm>
              <a:off x="5915960" y="3931914"/>
              <a:ext cx="134237" cy="104920"/>
            </a:xfrm>
            <a:custGeom>
              <a:avLst/>
              <a:gdLst>
                <a:gd name="T0" fmla="*/ 37 w 37"/>
                <a:gd name="T1" fmla="*/ 14 h 29"/>
                <a:gd name="T2" fmla="*/ 18 w 37"/>
                <a:gd name="T3" fmla="*/ 0 h 29"/>
                <a:gd name="T4" fmla="*/ 0 w 37"/>
                <a:gd name="T5" fmla="*/ 14 h 29"/>
                <a:gd name="T6" fmla="*/ 19 w 37"/>
                <a:gd name="T7" fmla="*/ 29 h 29"/>
                <a:gd name="T8" fmla="*/ 37 w 37"/>
                <a:gd name="T9" fmla="*/ 14 h 29"/>
              </a:gdLst>
              <a:ahLst/>
              <a:cxnLst>
                <a:cxn ang="0">
                  <a:pos x="T0" y="T1"/>
                </a:cxn>
                <a:cxn ang="0">
                  <a:pos x="T2" y="T3"/>
                </a:cxn>
                <a:cxn ang="0">
                  <a:pos x="T4" y="T5"/>
                </a:cxn>
                <a:cxn ang="0">
                  <a:pos x="T6" y="T7"/>
                </a:cxn>
                <a:cxn ang="0">
                  <a:pos x="T8" y="T9"/>
                </a:cxn>
              </a:cxnLst>
              <a:rect l="0" t="0" r="r" b="b"/>
              <a:pathLst>
                <a:path w="37" h="29">
                  <a:moveTo>
                    <a:pt x="37" y="14"/>
                  </a:moveTo>
                  <a:cubicBezTo>
                    <a:pt x="37" y="6"/>
                    <a:pt x="29" y="0"/>
                    <a:pt x="18" y="0"/>
                  </a:cubicBezTo>
                  <a:cubicBezTo>
                    <a:pt x="8" y="0"/>
                    <a:pt x="0" y="6"/>
                    <a:pt x="0" y="14"/>
                  </a:cubicBezTo>
                  <a:cubicBezTo>
                    <a:pt x="0" y="22"/>
                    <a:pt x="9" y="29"/>
                    <a:pt x="19" y="29"/>
                  </a:cubicBezTo>
                  <a:cubicBezTo>
                    <a:pt x="29" y="29"/>
                    <a:pt x="37" y="22"/>
                    <a:pt x="37" y="14"/>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595" name="i$1îḑè"/>
            <p:cNvSpPr/>
            <p:nvPr/>
          </p:nvSpPr>
          <p:spPr bwMode="auto">
            <a:xfrm>
              <a:off x="6079512" y="3931914"/>
              <a:ext cx="138865" cy="104920"/>
            </a:xfrm>
            <a:custGeom>
              <a:avLst/>
              <a:gdLst>
                <a:gd name="T0" fmla="*/ 37 w 38"/>
                <a:gd name="T1" fmla="*/ 14 h 29"/>
                <a:gd name="T2" fmla="*/ 18 w 38"/>
                <a:gd name="T3" fmla="*/ 0 h 29"/>
                <a:gd name="T4" fmla="*/ 0 w 38"/>
                <a:gd name="T5" fmla="*/ 14 h 29"/>
                <a:gd name="T6" fmla="*/ 19 w 38"/>
                <a:gd name="T7" fmla="*/ 29 h 29"/>
                <a:gd name="T8" fmla="*/ 37 w 38"/>
                <a:gd name="T9" fmla="*/ 14 h 29"/>
              </a:gdLst>
              <a:ahLst/>
              <a:cxnLst>
                <a:cxn ang="0">
                  <a:pos x="T0" y="T1"/>
                </a:cxn>
                <a:cxn ang="0">
                  <a:pos x="T2" y="T3"/>
                </a:cxn>
                <a:cxn ang="0">
                  <a:pos x="T4" y="T5"/>
                </a:cxn>
                <a:cxn ang="0">
                  <a:pos x="T6" y="T7"/>
                </a:cxn>
                <a:cxn ang="0">
                  <a:pos x="T8" y="T9"/>
                </a:cxn>
              </a:cxnLst>
              <a:rect l="0" t="0" r="r" b="b"/>
              <a:pathLst>
                <a:path w="38" h="29">
                  <a:moveTo>
                    <a:pt x="37" y="14"/>
                  </a:moveTo>
                  <a:cubicBezTo>
                    <a:pt x="37" y="6"/>
                    <a:pt x="28" y="0"/>
                    <a:pt x="18" y="0"/>
                  </a:cubicBezTo>
                  <a:cubicBezTo>
                    <a:pt x="8" y="0"/>
                    <a:pt x="0" y="6"/>
                    <a:pt x="0" y="14"/>
                  </a:cubicBezTo>
                  <a:cubicBezTo>
                    <a:pt x="1" y="22"/>
                    <a:pt x="9" y="29"/>
                    <a:pt x="19" y="29"/>
                  </a:cubicBezTo>
                  <a:cubicBezTo>
                    <a:pt x="30" y="29"/>
                    <a:pt x="38" y="22"/>
                    <a:pt x="37" y="14"/>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596" name="iṣḻïḑé"/>
            <p:cNvSpPr/>
            <p:nvPr/>
          </p:nvSpPr>
          <p:spPr bwMode="auto">
            <a:xfrm>
              <a:off x="6244607" y="3931914"/>
              <a:ext cx="138865" cy="104920"/>
            </a:xfrm>
            <a:custGeom>
              <a:avLst/>
              <a:gdLst>
                <a:gd name="T0" fmla="*/ 38 w 38"/>
                <a:gd name="T1" fmla="*/ 14 h 29"/>
                <a:gd name="T2" fmla="*/ 18 w 38"/>
                <a:gd name="T3" fmla="*/ 0 h 29"/>
                <a:gd name="T4" fmla="*/ 1 w 38"/>
                <a:gd name="T5" fmla="*/ 14 h 29"/>
                <a:gd name="T6" fmla="*/ 20 w 38"/>
                <a:gd name="T7" fmla="*/ 29 h 29"/>
                <a:gd name="T8" fmla="*/ 38 w 38"/>
                <a:gd name="T9" fmla="*/ 14 h 29"/>
              </a:gdLst>
              <a:ahLst/>
              <a:cxnLst>
                <a:cxn ang="0">
                  <a:pos x="T0" y="T1"/>
                </a:cxn>
                <a:cxn ang="0">
                  <a:pos x="T2" y="T3"/>
                </a:cxn>
                <a:cxn ang="0">
                  <a:pos x="T4" y="T5"/>
                </a:cxn>
                <a:cxn ang="0">
                  <a:pos x="T6" y="T7"/>
                </a:cxn>
                <a:cxn ang="0">
                  <a:pos x="T8" y="T9"/>
                </a:cxn>
              </a:cxnLst>
              <a:rect l="0" t="0" r="r" b="b"/>
              <a:pathLst>
                <a:path w="38" h="29">
                  <a:moveTo>
                    <a:pt x="38" y="14"/>
                  </a:moveTo>
                  <a:cubicBezTo>
                    <a:pt x="37" y="6"/>
                    <a:pt x="28" y="0"/>
                    <a:pt x="18" y="0"/>
                  </a:cubicBezTo>
                  <a:cubicBezTo>
                    <a:pt x="8" y="0"/>
                    <a:pt x="0" y="6"/>
                    <a:pt x="1" y="14"/>
                  </a:cubicBezTo>
                  <a:cubicBezTo>
                    <a:pt x="1" y="22"/>
                    <a:pt x="10" y="29"/>
                    <a:pt x="20" y="29"/>
                  </a:cubicBezTo>
                  <a:cubicBezTo>
                    <a:pt x="30" y="29"/>
                    <a:pt x="38" y="22"/>
                    <a:pt x="38" y="14"/>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597" name="ïŝļiḋê"/>
            <p:cNvSpPr/>
            <p:nvPr/>
          </p:nvSpPr>
          <p:spPr bwMode="auto">
            <a:xfrm>
              <a:off x="6408159" y="3931914"/>
              <a:ext cx="141951" cy="104920"/>
            </a:xfrm>
            <a:custGeom>
              <a:avLst/>
              <a:gdLst>
                <a:gd name="T0" fmla="*/ 38 w 39"/>
                <a:gd name="T1" fmla="*/ 14 h 29"/>
                <a:gd name="T2" fmla="*/ 18 w 39"/>
                <a:gd name="T3" fmla="*/ 0 h 29"/>
                <a:gd name="T4" fmla="*/ 1 w 39"/>
                <a:gd name="T5" fmla="*/ 14 h 29"/>
                <a:gd name="T6" fmla="*/ 21 w 39"/>
                <a:gd name="T7" fmla="*/ 29 h 29"/>
                <a:gd name="T8" fmla="*/ 38 w 39"/>
                <a:gd name="T9" fmla="*/ 14 h 29"/>
              </a:gdLst>
              <a:ahLst/>
              <a:cxnLst>
                <a:cxn ang="0">
                  <a:pos x="T0" y="T1"/>
                </a:cxn>
                <a:cxn ang="0">
                  <a:pos x="T2" y="T3"/>
                </a:cxn>
                <a:cxn ang="0">
                  <a:pos x="T4" y="T5"/>
                </a:cxn>
                <a:cxn ang="0">
                  <a:pos x="T6" y="T7"/>
                </a:cxn>
                <a:cxn ang="0">
                  <a:pos x="T8" y="T9"/>
                </a:cxn>
              </a:cxnLst>
              <a:rect l="0" t="0" r="r" b="b"/>
              <a:pathLst>
                <a:path w="39" h="29">
                  <a:moveTo>
                    <a:pt x="38" y="14"/>
                  </a:moveTo>
                  <a:cubicBezTo>
                    <a:pt x="37" y="6"/>
                    <a:pt x="28" y="0"/>
                    <a:pt x="18" y="0"/>
                  </a:cubicBezTo>
                  <a:cubicBezTo>
                    <a:pt x="8" y="0"/>
                    <a:pt x="0" y="6"/>
                    <a:pt x="1" y="14"/>
                  </a:cubicBezTo>
                  <a:cubicBezTo>
                    <a:pt x="1" y="22"/>
                    <a:pt x="10" y="29"/>
                    <a:pt x="21" y="29"/>
                  </a:cubicBezTo>
                  <a:cubicBezTo>
                    <a:pt x="31" y="29"/>
                    <a:pt x="39" y="22"/>
                    <a:pt x="38" y="14"/>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598" name="íşḻíḑè"/>
            <p:cNvSpPr/>
            <p:nvPr/>
          </p:nvSpPr>
          <p:spPr bwMode="auto">
            <a:xfrm>
              <a:off x="6573255" y="3931914"/>
              <a:ext cx="141951" cy="104920"/>
            </a:xfrm>
            <a:custGeom>
              <a:avLst/>
              <a:gdLst>
                <a:gd name="T0" fmla="*/ 38 w 39"/>
                <a:gd name="T1" fmla="*/ 14 h 29"/>
                <a:gd name="T2" fmla="*/ 18 w 39"/>
                <a:gd name="T3" fmla="*/ 0 h 29"/>
                <a:gd name="T4" fmla="*/ 1 w 39"/>
                <a:gd name="T5" fmla="*/ 14 h 29"/>
                <a:gd name="T6" fmla="*/ 21 w 39"/>
                <a:gd name="T7" fmla="*/ 29 h 29"/>
                <a:gd name="T8" fmla="*/ 38 w 39"/>
                <a:gd name="T9" fmla="*/ 14 h 29"/>
              </a:gdLst>
              <a:ahLst/>
              <a:cxnLst>
                <a:cxn ang="0">
                  <a:pos x="T0" y="T1"/>
                </a:cxn>
                <a:cxn ang="0">
                  <a:pos x="T2" y="T3"/>
                </a:cxn>
                <a:cxn ang="0">
                  <a:pos x="T4" y="T5"/>
                </a:cxn>
                <a:cxn ang="0">
                  <a:pos x="T6" y="T7"/>
                </a:cxn>
                <a:cxn ang="0">
                  <a:pos x="T8" y="T9"/>
                </a:cxn>
              </a:cxnLst>
              <a:rect l="0" t="0" r="r" b="b"/>
              <a:pathLst>
                <a:path w="39" h="29">
                  <a:moveTo>
                    <a:pt x="38" y="14"/>
                  </a:moveTo>
                  <a:cubicBezTo>
                    <a:pt x="37" y="6"/>
                    <a:pt x="28" y="0"/>
                    <a:pt x="18" y="0"/>
                  </a:cubicBezTo>
                  <a:cubicBezTo>
                    <a:pt x="8" y="0"/>
                    <a:pt x="0" y="6"/>
                    <a:pt x="1" y="14"/>
                  </a:cubicBezTo>
                  <a:cubicBezTo>
                    <a:pt x="2" y="22"/>
                    <a:pt x="11" y="29"/>
                    <a:pt x="21" y="29"/>
                  </a:cubicBezTo>
                  <a:cubicBezTo>
                    <a:pt x="31" y="29"/>
                    <a:pt x="39" y="22"/>
                    <a:pt x="38" y="14"/>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599" name="íšľîḋe"/>
            <p:cNvSpPr/>
            <p:nvPr/>
          </p:nvSpPr>
          <p:spPr bwMode="auto">
            <a:xfrm>
              <a:off x="6739893" y="3931914"/>
              <a:ext cx="138865" cy="104920"/>
            </a:xfrm>
            <a:custGeom>
              <a:avLst/>
              <a:gdLst>
                <a:gd name="T0" fmla="*/ 37 w 38"/>
                <a:gd name="T1" fmla="*/ 14 h 29"/>
                <a:gd name="T2" fmla="*/ 17 w 38"/>
                <a:gd name="T3" fmla="*/ 0 h 29"/>
                <a:gd name="T4" fmla="*/ 0 w 38"/>
                <a:gd name="T5" fmla="*/ 14 h 29"/>
                <a:gd name="T6" fmla="*/ 21 w 38"/>
                <a:gd name="T7" fmla="*/ 29 h 29"/>
                <a:gd name="T8" fmla="*/ 37 w 38"/>
                <a:gd name="T9" fmla="*/ 14 h 29"/>
              </a:gdLst>
              <a:ahLst/>
              <a:cxnLst>
                <a:cxn ang="0">
                  <a:pos x="T0" y="T1"/>
                </a:cxn>
                <a:cxn ang="0">
                  <a:pos x="T2" y="T3"/>
                </a:cxn>
                <a:cxn ang="0">
                  <a:pos x="T4" y="T5"/>
                </a:cxn>
                <a:cxn ang="0">
                  <a:pos x="T6" y="T7"/>
                </a:cxn>
                <a:cxn ang="0">
                  <a:pos x="T8" y="T9"/>
                </a:cxn>
              </a:cxnLst>
              <a:rect l="0" t="0" r="r" b="b"/>
              <a:pathLst>
                <a:path w="38" h="29">
                  <a:moveTo>
                    <a:pt x="37" y="14"/>
                  </a:moveTo>
                  <a:cubicBezTo>
                    <a:pt x="36" y="6"/>
                    <a:pt x="27" y="0"/>
                    <a:pt x="17" y="0"/>
                  </a:cubicBezTo>
                  <a:cubicBezTo>
                    <a:pt x="7" y="0"/>
                    <a:pt x="0" y="6"/>
                    <a:pt x="0" y="14"/>
                  </a:cubicBezTo>
                  <a:cubicBezTo>
                    <a:pt x="1" y="22"/>
                    <a:pt x="10" y="29"/>
                    <a:pt x="21" y="29"/>
                  </a:cubicBezTo>
                  <a:cubicBezTo>
                    <a:pt x="31" y="29"/>
                    <a:pt x="38" y="22"/>
                    <a:pt x="37" y="14"/>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600" name="îSľíďê"/>
            <p:cNvSpPr/>
            <p:nvPr/>
          </p:nvSpPr>
          <p:spPr bwMode="auto">
            <a:xfrm>
              <a:off x="5750864" y="4063064"/>
              <a:ext cx="135779" cy="109550"/>
            </a:xfrm>
            <a:prstGeom prst="ellipse">
              <a:avLst/>
            </a:pr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601" name="ïSḷïḍé"/>
            <p:cNvSpPr/>
            <p:nvPr/>
          </p:nvSpPr>
          <p:spPr bwMode="auto">
            <a:xfrm>
              <a:off x="5915960" y="4063064"/>
              <a:ext cx="138865" cy="109550"/>
            </a:xfrm>
            <a:custGeom>
              <a:avLst/>
              <a:gdLst>
                <a:gd name="T0" fmla="*/ 38 w 38"/>
                <a:gd name="T1" fmla="*/ 15 h 30"/>
                <a:gd name="T2" fmla="*/ 19 w 38"/>
                <a:gd name="T3" fmla="*/ 0 h 30"/>
                <a:gd name="T4" fmla="*/ 1 w 38"/>
                <a:gd name="T5" fmla="*/ 15 h 30"/>
                <a:gd name="T6" fmla="*/ 20 w 38"/>
                <a:gd name="T7" fmla="*/ 30 h 30"/>
                <a:gd name="T8" fmla="*/ 38 w 38"/>
                <a:gd name="T9" fmla="*/ 15 h 30"/>
              </a:gdLst>
              <a:ahLst/>
              <a:cxnLst>
                <a:cxn ang="0">
                  <a:pos x="T0" y="T1"/>
                </a:cxn>
                <a:cxn ang="0">
                  <a:pos x="T2" y="T3"/>
                </a:cxn>
                <a:cxn ang="0">
                  <a:pos x="T4" y="T5"/>
                </a:cxn>
                <a:cxn ang="0">
                  <a:pos x="T6" y="T7"/>
                </a:cxn>
                <a:cxn ang="0">
                  <a:pos x="T8" y="T9"/>
                </a:cxn>
              </a:cxnLst>
              <a:rect l="0" t="0" r="r" b="b"/>
              <a:pathLst>
                <a:path w="38" h="30">
                  <a:moveTo>
                    <a:pt x="38" y="15"/>
                  </a:moveTo>
                  <a:cubicBezTo>
                    <a:pt x="38" y="6"/>
                    <a:pt x="29" y="0"/>
                    <a:pt x="19" y="0"/>
                  </a:cubicBezTo>
                  <a:cubicBezTo>
                    <a:pt x="9" y="0"/>
                    <a:pt x="0" y="6"/>
                    <a:pt x="1" y="15"/>
                  </a:cubicBezTo>
                  <a:cubicBezTo>
                    <a:pt x="1" y="23"/>
                    <a:pt x="9" y="30"/>
                    <a:pt x="20" y="30"/>
                  </a:cubicBezTo>
                  <a:cubicBezTo>
                    <a:pt x="30" y="30"/>
                    <a:pt x="38" y="23"/>
                    <a:pt x="38" y="15"/>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602" name="îšḻíḍè"/>
            <p:cNvSpPr/>
            <p:nvPr/>
          </p:nvSpPr>
          <p:spPr bwMode="auto">
            <a:xfrm>
              <a:off x="6084140" y="4063064"/>
              <a:ext cx="138865" cy="109550"/>
            </a:xfrm>
            <a:custGeom>
              <a:avLst/>
              <a:gdLst>
                <a:gd name="T0" fmla="*/ 38 w 38"/>
                <a:gd name="T1" fmla="*/ 15 h 30"/>
                <a:gd name="T2" fmla="*/ 19 w 38"/>
                <a:gd name="T3" fmla="*/ 0 h 30"/>
                <a:gd name="T4" fmla="*/ 1 w 38"/>
                <a:gd name="T5" fmla="*/ 15 h 30"/>
                <a:gd name="T6" fmla="*/ 20 w 38"/>
                <a:gd name="T7" fmla="*/ 30 h 30"/>
                <a:gd name="T8" fmla="*/ 38 w 38"/>
                <a:gd name="T9" fmla="*/ 15 h 30"/>
              </a:gdLst>
              <a:ahLst/>
              <a:cxnLst>
                <a:cxn ang="0">
                  <a:pos x="T0" y="T1"/>
                </a:cxn>
                <a:cxn ang="0">
                  <a:pos x="T2" y="T3"/>
                </a:cxn>
                <a:cxn ang="0">
                  <a:pos x="T4" y="T5"/>
                </a:cxn>
                <a:cxn ang="0">
                  <a:pos x="T6" y="T7"/>
                </a:cxn>
                <a:cxn ang="0">
                  <a:pos x="T8" y="T9"/>
                </a:cxn>
              </a:cxnLst>
              <a:rect l="0" t="0" r="r" b="b"/>
              <a:pathLst>
                <a:path w="38" h="30">
                  <a:moveTo>
                    <a:pt x="38" y="15"/>
                  </a:moveTo>
                  <a:cubicBezTo>
                    <a:pt x="38" y="6"/>
                    <a:pt x="29" y="0"/>
                    <a:pt x="19" y="0"/>
                  </a:cubicBezTo>
                  <a:cubicBezTo>
                    <a:pt x="8" y="0"/>
                    <a:pt x="0" y="6"/>
                    <a:pt x="1" y="15"/>
                  </a:cubicBezTo>
                  <a:cubicBezTo>
                    <a:pt x="1" y="23"/>
                    <a:pt x="9" y="30"/>
                    <a:pt x="20" y="30"/>
                  </a:cubicBezTo>
                  <a:cubicBezTo>
                    <a:pt x="30" y="30"/>
                    <a:pt x="38" y="23"/>
                    <a:pt x="38" y="15"/>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603" name="îṧľiḑe"/>
            <p:cNvSpPr/>
            <p:nvPr/>
          </p:nvSpPr>
          <p:spPr bwMode="auto">
            <a:xfrm>
              <a:off x="6250779" y="4063064"/>
              <a:ext cx="143495" cy="109550"/>
            </a:xfrm>
            <a:custGeom>
              <a:avLst/>
              <a:gdLst>
                <a:gd name="T0" fmla="*/ 38 w 39"/>
                <a:gd name="T1" fmla="*/ 15 h 30"/>
                <a:gd name="T2" fmla="*/ 18 w 39"/>
                <a:gd name="T3" fmla="*/ 0 h 30"/>
                <a:gd name="T4" fmla="*/ 0 w 39"/>
                <a:gd name="T5" fmla="*/ 15 h 30"/>
                <a:gd name="T6" fmla="*/ 20 w 39"/>
                <a:gd name="T7" fmla="*/ 30 h 30"/>
                <a:gd name="T8" fmla="*/ 38 w 39"/>
                <a:gd name="T9" fmla="*/ 15 h 30"/>
              </a:gdLst>
              <a:ahLst/>
              <a:cxnLst>
                <a:cxn ang="0">
                  <a:pos x="T0" y="T1"/>
                </a:cxn>
                <a:cxn ang="0">
                  <a:pos x="T2" y="T3"/>
                </a:cxn>
                <a:cxn ang="0">
                  <a:pos x="T4" y="T5"/>
                </a:cxn>
                <a:cxn ang="0">
                  <a:pos x="T6" y="T7"/>
                </a:cxn>
                <a:cxn ang="0">
                  <a:pos x="T8" y="T9"/>
                </a:cxn>
              </a:cxnLst>
              <a:rect l="0" t="0" r="r" b="b"/>
              <a:pathLst>
                <a:path w="39" h="30">
                  <a:moveTo>
                    <a:pt x="38" y="15"/>
                  </a:moveTo>
                  <a:cubicBezTo>
                    <a:pt x="37" y="6"/>
                    <a:pt x="29" y="0"/>
                    <a:pt x="18" y="0"/>
                  </a:cubicBezTo>
                  <a:cubicBezTo>
                    <a:pt x="8" y="0"/>
                    <a:pt x="0" y="6"/>
                    <a:pt x="0" y="15"/>
                  </a:cubicBezTo>
                  <a:cubicBezTo>
                    <a:pt x="1" y="23"/>
                    <a:pt x="10" y="30"/>
                    <a:pt x="20" y="30"/>
                  </a:cubicBezTo>
                  <a:cubicBezTo>
                    <a:pt x="31" y="30"/>
                    <a:pt x="39" y="23"/>
                    <a:pt x="38" y="15"/>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604" name="iŝļïḍé"/>
            <p:cNvSpPr/>
            <p:nvPr/>
          </p:nvSpPr>
          <p:spPr bwMode="auto">
            <a:xfrm>
              <a:off x="6418960" y="4063064"/>
              <a:ext cx="141951" cy="109550"/>
            </a:xfrm>
            <a:custGeom>
              <a:avLst/>
              <a:gdLst>
                <a:gd name="T0" fmla="*/ 38 w 39"/>
                <a:gd name="T1" fmla="*/ 15 h 30"/>
                <a:gd name="T2" fmla="*/ 18 w 39"/>
                <a:gd name="T3" fmla="*/ 0 h 30"/>
                <a:gd name="T4" fmla="*/ 0 w 39"/>
                <a:gd name="T5" fmla="*/ 15 h 30"/>
                <a:gd name="T6" fmla="*/ 20 w 39"/>
                <a:gd name="T7" fmla="*/ 30 h 30"/>
                <a:gd name="T8" fmla="*/ 38 w 39"/>
                <a:gd name="T9" fmla="*/ 15 h 30"/>
              </a:gdLst>
              <a:ahLst/>
              <a:cxnLst>
                <a:cxn ang="0">
                  <a:pos x="T0" y="T1"/>
                </a:cxn>
                <a:cxn ang="0">
                  <a:pos x="T2" y="T3"/>
                </a:cxn>
                <a:cxn ang="0">
                  <a:pos x="T4" y="T5"/>
                </a:cxn>
                <a:cxn ang="0">
                  <a:pos x="T6" y="T7"/>
                </a:cxn>
                <a:cxn ang="0">
                  <a:pos x="T8" y="T9"/>
                </a:cxn>
              </a:cxnLst>
              <a:rect l="0" t="0" r="r" b="b"/>
              <a:pathLst>
                <a:path w="39" h="30">
                  <a:moveTo>
                    <a:pt x="38" y="15"/>
                  </a:moveTo>
                  <a:cubicBezTo>
                    <a:pt x="37" y="6"/>
                    <a:pt x="28" y="0"/>
                    <a:pt x="18" y="0"/>
                  </a:cubicBezTo>
                  <a:cubicBezTo>
                    <a:pt x="8" y="0"/>
                    <a:pt x="0" y="6"/>
                    <a:pt x="0" y="15"/>
                  </a:cubicBezTo>
                  <a:cubicBezTo>
                    <a:pt x="1" y="23"/>
                    <a:pt x="10" y="30"/>
                    <a:pt x="20" y="30"/>
                  </a:cubicBezTo>
                  <a:cubicBezTo>
                    <a:pt x="31" y="30"/>
                    <a:pt x="39" y="23"/>
                    <a:pt x="38" y="15"/>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605" name="iṩlïdè"/>
            <p:cNvSpPr/>
            <p:nvPr/>
          </p:nvSpPr>
          <p:spPr bwMode="auto">
            <a:xfrm>
              <a:off x="6587141" y="4063064"/>
              <a:ext cx="141951" cy="109550"/>
            </a:xfrm>
            <a:custGeom>
              <a:avLst/>
              <a:gdLst>
                <a:gd name="T0" fmla="*/ 38 w 39"/>
                <a:gd name="T1" fmla="*/ 15 h 30"/>
                <a:gd name="T2" fmla="*/ 18 w 39"/>
                <a:gd name="T3" fmla="*/ 0 h 30"/>
                <a:gd name="T4" fmla="*/ 0 w 39"/>
                <a:gd name="T5" fmla="*/ 15 h 30"/>
                <a:gd name="T6" fmla="*/ 21 w 39"/>
                <a:gd name="T7" fmla="*/ 30 h 30"/>
                <a:gd name="T8" fmla="*/ 38 w 39"/>
                <a:gd name="T9" fmla="*/ 15 h 30"/>
              </a:gdLst>
              <a:ahLst/>
              <a:cxnLst>
                <a:cxn ang="0">
                  <a:pos x="T0" y="T1"/>
                </a:cxn>
                <a:cxn ang="0">
                  <a:pos x="T2" y="T3"/>
                </a:cxn>
                <a:cxn ang="0">
                  <a:pos x="T4" y="T5"/>
                </a:cxn>
                <a:cxn ang="0">
                  <a:pos x="T6" y="T7"/>
                </a:cxn>
                <a:cxn ang="0">
                  <a:pos x="T8" y="T9"/>
                </a:cxn>
              </a:cxnLst>
              <a:rect l="0" t="0" r="r" b="b"/>
              <a:pathLst>
                <a:path w="39" h="30">
                  <a:moveTo>
                    <a:pt x="38" y="15"/>
                  </a:moveTo>
                  <a:cubicBezTo>
                    <a:pt x="37" y="6"/>
                    <a:pt x="28" y="0"/>
                    <a:pt x="18" y="0"/>
                  </a:cubicBezTo>
                  <a:cubicBezTo>
                    <a:pt x="7" y="0"/>
                    <a:pt x="0" y="6"/>
                    <a:pt x="0" y="15"/>
                  </a:cubicBezTo>
                  <a:cubicBezTo>
                    <a:pt x="1" y="23"/>
                    <a:pt x="10" y="30"/>
                    <a:pt x="21" y="30"/>
                  </a:cubicBezTo>
                  <a:cubicBezTo>
                    <a:pt x="31" y="30"/>
                    <a:pt x="39" y="23"/>
                    <a:pt x="38" y="15"/>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606" name="iṡḷîḋe"/>
            <p:cNvSpPr/>
            <p:nvPr/>
          </p:nvSpPr>
          <p:spPr bwMode="auto">
            <a:xfrm>
              <a:off x="6750693" y="4063064"/>
              <a:ext cx="146580" cy="109550"/>
            </a:xfrm>
            <a:custGeom>
              <a:avLst/>
              <a:gdLst>
                <a:gd name="T0" fmla="*/ 39 w 40"/>
                <a:gd name="T1" fmla="*/ 15 h 30"/>
                <a:gd name="T2" fmla="*/ 18 w 40"/>
                <a:gd name="T3" fmla="*/ 0 h 30"/>
                <a:gd name="T4" fmla="*/ 1 w 40"/>
                <a:gd name="T5" fmla="*/ 15 h 30"/>
                <a:gd name="T6" fmla="*/ 22 w 40"/>
                <a:gd name="T7" fmla="*/ 30 h 30"/>
                <a:gd name="T8" fmla="*/ 39 w 40"/>
                <a:gd name="T9" fmla="*/ 15 h 30"/>
              </a:gdLst>
              <a:ahLst/>
              <a:cxnLst>
                <a:cxn ang="0">
                  <a:pos x="T0" y="T1"/>
                </a:cxn>
                <a:cxn ang="0">
                  <a:pos x="T2" y="T3"/>
                </a:cxn>
                <a:cxn ang="0">
                  <a:pos x="T4" y="T5"/>
                </a:cxn>
                <a:cxn ang="0">
                  <a:pos x="T6" y="T7"/>
                </a:cxn>
                <a:cxn ang="0">
                  <a:pos x="T8" y="T9"/>
                </a:cxn>
              </a:cxnLst>
              <a:rect l="0" t="0" r="r" b="b"/>
              <a:pathLst>
                <a:path w="40" h="30">
                  <a:moveTo>
                    <a:pt x="39" y="15"/>
                  </a:moveTo>
                  <a:cubicBezTo>
                    <a:pt x="38" y="6"/>
                    <a:pt x="29" y="0"/>
                    <a:pt x="18" y="0"/>
                  </a:cubicBezTo>
                  <a:cubicBezTo>
                    <a:pt x="8" y="0"/>
                    <a:pt x="0" y="6"/>
                    <a:pt x="1" y="15"/>
                  </a:cubicBezTo>
                  <a:cubicBezTo>
                    <a:pt x="2" y="23"/>
                    <a:pt x="11" y="30"/>
                    <a:pt x="22" y="30"/>
                  </a:cubicBezTo>
                  <a:cubicBezTo>
                    <a:pt x="32" y="30"/>
                    <a:pt x="40" y="23"/>
                    <a:pt x="39" y="15"/>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607" name="iśļíďé"/>
            <p:cNvSpPr/>
            <p:nvPr/>
          </p:nvSpPr>
          <p:spPr bwMode="auto">
            <a:xfrm>
              <a:off x="5919046" y="4198843"/>
              <a:ext cx="138865" cy="112636"/>
            </a:xfrm>
            <a:custGeom>
              <a:avLst/>
              <a:gdLst>
                <a:gd name="T0" fmla="*/ 38 w 38"/>
                <a:gd name="T1" fmla="*/ 15 h 31"/>
                <a:gd name="T2" fmla="*/ 19 w 38"/>
                <a:gd name="T3" fmla="*/ 0 h 31"/>
                <a:gd name="T4" fmla="*/ 0 w 38"/>
                <a:gd name="T5" fmla="*/ 15 h 31"/>
                <a:gd name="T6" fmla="*/ 19 w 38"/>
                <a:gd name="T7" fmla="*/ 31 h 31"/>
                <a:gd name="T8" fmla="*/ 38 w 38"/>
                <a:gd name="T9" fmla="*/ 15 h 31"/>
              </a:gdLst>
              <a:ahLst/>
              <a:cxnLst>
                <a:cxn ang="0">
                  <a:pos x="T0" y="T1"/>
                </a:cxn>
                <a:cxn ang="0">
                  <a:pos x="T2" y="T3"/>
                </a:cxn>
                <a:cxn ang="0">
                  <a:pos x="T4" y="T5"/>
                </a:cxn>
                <a:cxn ang="0">
                  <a:pos x="T6" y="T7"/>
                </a:cxn>
                <a:cxn ang="0">
                  <a:pos x="T8" y="T9"/>
                </a:cxn>
              </a:cxnLst>
              <a:rect l="0" t="0" r="r" b="b"/>
              <a:pathLst>
                <a:path w="38" h="31">
                  <a:moveTo>
                    <a:pt x="38" y="15"/>
                  </a:moveTo>
                  <a:cubicBezTo>
                    <a:pt x="38" y="7"/>
                    <a:pt x="29" y="0"/>
                    <a:pt x="19" y="0"/>
                  </a:cubicBezTo>
                  <a:cubicBezTo>
                    <a:pt x="8" y="0"/>
                    <a:pt x="0" y="7"/>
                    <a:pt x="0" y="15"/>
                  </a:cubicBezTo>
                  <a:cubicBezTo>
                    <a:pt x="0" y="24"/>
                    <a:pt x="9" y="31"/>
                    <a:pt x="19" y="31"/>
                  </a:cubicBezTo>
                  <a:cubicBezTo>
                    <a:pt x="30" y="31"/>
                    <a:pt x="38" y="24"/>
                    <a:pt x="38" y="15"/>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608" name="íšľiďé"/>
            <p:cNvSpPr/>
            <p:nvPr/>
          </p:nvSpPr>
          <p:spPr bwMode="auto">
            <a:xfrm>
              <a:off x="6087226" y="4198843"/>
              <a:ext cx="141951" cy="112636"/>
            </a:xfrm>
            <a:custGeom>
              <a:avLst/>
              <a:gdLst>
                <a:gd name="T0" fmla="*/ 39 w 39"/>
                <a:gd name="T1" fmla="*/ 15 h 31"/>
                <a:gd name="T2" fmla="*/ 19 w 39"/>
                <a:gd name="T3" fmla="*/ 0 h 31"/>
                <a:gd name="T4" fmla="*/ 1 w 39"/>
                <a:gd name="T5" fmla="*/ 15 h 31"/>
                <a:gd name="T6" fmla="*/ 20 w 39"/>
                <a:gd name="T7" fmla="*/ 31 h 31"/>
                <a:gd name="T8" fmla="*/ 39 w 39"/>
                <a:gd name="T9" fmla="*/ 15 h 31"/>
              </a:gdLst>
              <a:ahLst/>
              <a:cxnLst>
                <a:cxn ang="0">
                  <a:pos x="T0" y="T1"/>
                </a:cxn>
                <a:cxn ang="0">
                  <a:pos x="T2" y="T3"/>
                </a:cxn>
                <a:cxn ang="0">
                  <a:pos x="T4" y="T5"/>
                </a:cxn>
                <a:cxn ang="0">
                  <a:pos x="T6" y="T7"/>
                </a:cxn>
                <a:cxn ang="0">
                  <a:pos x="T8" y="T9"/>
                </a:cxn>
              </a:cxnLst>
              <a:rect l="0" t="0" r="r" b="b"/>
              <a:pathLst>
                <a:path w="39" h="31">
                  <a:moveTo>
                    <a:pt x="39" y="15"/>
                  </a:moveTo>
                  <a:cubicBezTo>
                    <a:pt x="38" y="7"/>
                    <a:pt x="30" y="0"/>
                    <a:pt x="19" y="0"/>
                  </a:cubicBezTo>
                  <a:cubicBezTo>
                    <a:pt x="9" y="0"/>
                    <a:pt x="0" y="7"/>
                    <a:pt x="1" y="15"/>
                  </a:cubicBezTo>
                  <a:cubicBezTo>
                    <a:pt x="1" y="24"/>
                    <a:pt x="10" y="31"/>
                    <a:pt x="20" y="31"/>
                  </a:cubicBezTo>
                  <a:cubicBezTo>
                    <a:pt x="31" y="31"/>
                    <a:pt x="39" y="24"/>
                    <a:pt x="39" y="15"/>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609" name="îṣľíḋè"/>
            <p:cNvSpPr/>
            <p:nvPr/>
          </p:nvSpPr>
          <p:spPr bwMode="auto">
            <a:xfrm>
              <a:off x="6258494" y="4198843"/>
              <a:ext cx="141951" cy="112636"/>
            </a:xfrm>
            <a:custGeom>
              <a:avLst/>
              <a:gdLst>
                <a:gd name="T0" fmla="*/ 38 w 39"/>
                <a:gd name="T1" fmla="*/ 15 h 31"/>
                <a:gd name="T2" fmla="*/ 18 w 39"/>
                <a:gd name="T3" fmla="*/ 0 h 31"/>
                <a:gd name="T4" fmla="*/ 0 w 39"/>
                <a:gd name="T5" fmla="*/ 15 h 31"/>
                <a:gd name="T6" fmla="*/ 20 w 39"/>
                <a:gd name="T7" fmla="*/ 31 h 31"/>
                <a:gd name="T8" fmla="*/ 38 w 39"/>
                <a:gd name="T9" fmla="*/ 15 h 31"/>
              </a:gdLst>
              <a:ahLst/>
              <a:cxnLst>
                <a:cxn ang="0">
                  <a:pos x="T0" y="T1"/>
                </a:cxn>
                <a:cxn ang="0">
                  <a:pos x="T2" y="T3"/>
                </a:cxn>
                <a:cxn ang="0">
                  <a:pos x="T4" y="T5"/>
                </a:cxn>
                <a:cxn ang="0">
                  <a:pos x="T6" y="T7"/>
                </a:cxn>
                <a:cxn ang="0">
                  <a:pos x="T8" y="T9"/>
                </a:cxn>
              </a:cxnLst>
              <a:rect l="0" t="0" r="r" b="b"/>
              <a:pathLst>
                <a:path w="39" h="31">
                  <a:moveTo>
                    <a:pt x="38" y="15"/>
                  </a:moveTo>
                  <a:cubicBezTo>
                    <a:pt x="38" y="7"/>
                    <a:pt x="29" y="0"/>
                    <a:pt x="18" y="0"/>
                  </a:cubicBezTo>
                  <a:cubicBezTo>
                    <a:pt x="8" y="0"/>
                    <a:pt x="0" y="7"/>
                    <a:pt x="0" y="15"/>
                  </a:cubicBezTo>
                  <a:cubicBezTo>
                    <a:pt x="1" y="24"/>
                    <a:pt x="10" y="31"/>
                    <a:pt x="20" y="31"/>
                  </a:cubicBezTo>
                  <a:cubicBezTo>
                    <a:pt x="31" y="31"/>
                    <a:pt x="39" y="24"/>
                    <a:pt x="38" y="15"/>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610" name="ísḷiďê"/>
            <p:cNvSpPr/>
            <p:nvPr/>
          </p:nvSpPr>
          <p:spPr bwMode="auto">
            <a:xfrm>
              <a:off x="6426674" y="4198843"/>
              <a:ext cx="146580" cy="112636"/>
            </a:xfrm>
            <a:custGeom>
              <a:avLst/>
              <a:gdLst>
                <a:gd name="T0" fmla="*/ 39 w 40"/>
                <a:gd name="T1" fmla="*/ 15 h 31"/>
                <a:gd name="T2" fmla="*/ 19 w 40"/>
                <a:gd name="T3" fmla="*/ 0 h 31"/>
                <a:gd name="T4" fmla="*/ 1 w 40"/>
                <a:gd name="T5" fmla="*/ 15 h 31"/>
                <a:gd name="T6" fmla="*/ 21 w 40"/>
                <a:gd name="T7" fmla="*/ 31 h 31"/>
                <a:gd name="T8" fmla="*/ 39 w 40"/>
                <a:gd name="T9" fmla="*/ 15 h 31"/>
              </a:gdLst>
              <a:ahLst/>
              <a:cxnLst>
                <a:cxn ang="0">
                  <a:pos x="T0" y="T1"/>
                </a:cxn>
                <a:cxn ang="0">
                  <a:pos x="T2" y="T3"/>
                </a:cxn>
                <a:cxn ang="0">
                  <a:pos x="T4" y="T5"/>
                </a:cxn>
                <a:cxn ang="0">
                  <a:pos x="T6" y="T7"/>
                </a:cxn>
                <a:cxn ang="0">
                  <a:pos x="T8" y="T9"/>
                </a:cxn>
              </a:cxnLst>
              <a:rect l="0" t="0" r="r" b="b"/>
              <a:pathLst>
                <a:path w="40" h="31">
                  <a:moveTo>
                    <a:pt x="39" y="15"/>
                  </a:moveTo>
                  <a:cubicBezTo>
                    <a:pt x="38" y="7"/>
                    <a:pt x="29" y="0"/>
                    <a:pt x="19" y="0"/>
                  </a:cubicBezTo>
                  <a:cubicBezTo>
                    <a:pt x="8" y="0"/>
                    <a:pt x="0" y="7"/>
                    <a:pt x="1" y="15"/>
                  </a:cubicBezTo>
                  <a:cubicBezTo>
                    <a:pt x="2" y="24"/>
                    <a:pt x="11" y="31"/>
                    <a:pt x="21" y="31"/>
                  </a:cubicBezTo>
                  <a:cubicBezTo>
                    <a:pt x="32" y="31"/>
                    <a:pt x="40" y="24"/>
                    <a:pt x="39" y="15"/>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611" name="íṣḷíḍe"/>
            <p:cNvSpPr/>
            <p:nvPr/>
          </p:nvSpPr>
          <p:spPr bwMode="auto">
            <a:xfrm>
              <a:off x="6597942" y="4198843"/>
              <a:ext cx="146580" cy="112636"/>
            </a:xfrm>
            <a:custGeom>
              <a:avLst/>
              <a:gdLst>
                <a:gd name="T0" fmla="*/ 39 w 40"/>
                <a:gd name="T1" fmla="*/ 15 h 31"/>
                <a:gd name="T2" fmla="*/ 18 w 40"/>
                <a:gd name="T3" fmla="*/ 0 h 31"/>
                <a:gd name="T4" fmla="*/ 1 w 40"/>
                <a:gd name="T5" fmla="*/ 15 h 31"/>
                <a:gd name="T6" fmla="*/ 21 w 40"/>
                <a:gd name="T7" fmla="*/ 31 h 31"/>
                <a:gd name="T8" fmla="*/ 39 w 40"/>
                <a:gd name="T9" fmla="*/ 15 h 31"/>
              </a:gdLst>
              <a:ahLst/>
              <a:cxnLst>
                <a:cxn ang="0">
                  <a:pos x="T0" y="T1"/>
                </a:cxn>
                <a:cxn ang="0">
                  <a:pos x="T2" y="T3"/>
                </a:cxn>
                <a:cxn ang="0">
                  <a:pos x="T4" y="T5"/>
                </a:cxn>
                <a:cxn ang="0">
                  <a:pos x="T6" y="T7"/>
                </a:cxn>
                <a:cxn ang="0">
                  <a:pos x="T8" y="T9"/>
                </a:cxn>
              </a:cxnLst>
              <a:rect l="0" t="0" r="r" b="b"/>
              <a:pathLst>
                <a:path w="40" h="31">
                  <a:moveTo>
                    <a:pt x="39" y="15"/>
                  </a:moveTo>
                  <a:cubicBezTo>
                    <a:pt x="38" y="7"/>
                    <a:pt x="29" y="0"/>
                    <a:pt x="18" y="0"/>
                  </a:cubicBezTo>
                  <a:cubicBezTo>
                    <a:pt x="8" y="0"/>
                    <a:pt x="0" y="7"/>
                    <a:pt x="1" y="15"/>
                  </a:cubicBezTo>
                  <a:cubicBezTo>
                    <a:pt x="1" y="24"/>
                    <a:pt x="11" y="31"/>
                    <a:pt x="21" y="31"/>
                  </a:cubicBezTo>
                  <a:cubicBezTo>
                    <a:pt x="32" y="31"/>
                    <a:pt x="40" y="24"/>
                    <a:pt x="39" y="15"/>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612" name="î$ľiďè"/>
            <p:cNvSpPr/>
            <p:nvPr/>
          </p:nvSpPr>
          <p:spPr bwMode="auto">
            <a:xfrm>
              <a:off x="5919046" y="4337708"/>
              <a:ext cx="143495" cy="115721"/>
            </a:xfrm>
            <a:custGeom>
              <a:avLst/>
              <a:gdLst>
                <a:gd name="T0" fmla="*/ 39 w 39"/>
                <a:gd name="T1" fmla="*/ 16 h 32"/>
                <a:gd name="T2" fmla="*/ 19 w 39"/>
                <a:gd name="T3" fmla="*/ 0 h 32"/>
                <a:gd name="T4" fmla="*/ 0 w 39"/>
                <a:gd name="T5" fmla="*/ 16 h 32"/>
                <a:gd name="T6" fmla="*/ 20 w 39"/>
                <a:gd name="T7" fmla="*/ 32 h 32"/>
                <a:gd name="T8" fmla="*/ 39 w 39"/>
                <a:gd name="T9" fmla="*/ 16 h 32"/>
              </a:gdLst>
              <a:ahLst/>
              <a:cxnLst>
                <a:cxn ang="0">
                  <a:pos x="T0" y="T1"/>
                </a:cxn>
                <a:cxn ang="0">
                  <a:pos x="T2" y="T3"/>
                </a:cxn>
                <a:cxn ang="0">
                  <a:pos x="T4" y="T5"/>
                </a:cxn>
                <a:cxn ang="0">
                  <a:pos x="T6" y="T7"/>
                </a:cxn>
                <a:cxn ang="0">
                  <a:pos x="T8" y="T9"/>
                </a:cxn>
              </a:cxnLst>
              <a:rect l="0" t="0" r="r" b="b"/>
              <a:pathLst>
                <a:path w="39" h="32">
                  <a:moveTo>
                    <a:pt x="39" y="16"/>
                  </a:moveTo>
                  <a:cubicBezTo>
                    <a:pt x="39" y="7"/>
                    <a:pt x="30" y="0"/>
                    <a:pt x="19" y="0"/>
                  </a:cubicBezTo>
                  <a:cubicBezTo>
                    <a:pt x="9" y="0"/>
                    <a:pt x="0" y="7"/>
                    <a:pt x="0" y="16"/>
                  </a:cubicBezTo>
                  <a:cubicBezTo>
                    <a:pt x="0" y="25"/>
                    <a:pt x="9" y="32"/>
                    <a:pt x="20" y="32"/>
                  </a:cubicBezTo>
                  <a:cubicBezTo>
                    <a:pt x="31" y="32"/>
                    <a:pt x="39" y="25"/>
                    <a:pt x="39" y="16"/>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613" name="íṧḻïḍè"/>
            <p:cNvSpPr/>
            <p:nvPr/>
          </p:nvSpPr>
          <p:spPr bwMode="auto">
            <a:xfrm>
              <a:off x="6094941" y="4337708"/>
              <a:ext cx="141951" cy="115721"/>
            </a:xfrm>
            <a:custGeom>
              <a:avLst/>
              <a:gdLst>
                <a:gd name="T0" fmla="*/ 39 w 39"/>
                <a:gd name="T1" fmla="*/ 16 h 32"/>
                <a:gd name="T2" fmla="*/ 19 w 39"/>
                <a:gd name="T3" fmla="*/ 0 h 32"/>
                <a:gd name="T4" fmla="*/ 0 w 39"/>
                <a:gd name="T5" fmla="*/ 16 h 32"/>
                <a:gd name="T6" fmla="*/ 20 w 39"/>
                <a:gd name="T7" fmla="*/ 32 h 32"/>
                <a:gd name="T8" fmla="*/ 39 w 39"/>
                <a:gd name="T9" fmla="*/ 16 h 32"/>
              </a:gdLst>
              <a:ahLst/>
              <a:cxnLst>
                <a:cxn ang="0">
                  <a:pos x="T0" y="T1"/>
                </a:cxn>
                <a:cxn ang="0">
                  <a:pos x="T2" y="T3"/>
                </a:cxn>
                <a:cxn ang="0">
                  <a:pos x="T4" y="T5"/>
                </a:cxn>
                <a:cxn ang="0">
                  <a:pos x="T6" y="T7"/>
                </a:cxn>
                <a:cxn ang="0">
                  <a:pos x="T8" y="T9"/>
                </a:cxn>
              </a:cxnLst>
              <a:rect l="0" t="0" r="r" b="b"/>
              <a:pathLst>
                <a:path w="39" h="32">
                  <a:moveTo>
                    <a:pt x="39" y="16"/>
                  </a:moveTo>
                  <a:cubicBezTo>
                    <a:pt x="38" y="7"/>
                    <a:pt x="29" y="0"/>
                    <a:pt x="19" y="0"/>
                  </a:cubicBezTo>
                  <a:cubicBezTo>
                    <a:pt x="8" y="0"/>
                    <a:pt x="0" y="7"/>
                    <a:pt x="0" y="16"/>
                  </a:cubicBezTo>
                  <a:cubicBezTo>
                    <a:pt x="0" y="25"/>
                    <a:pt x="9" y="32"/>
                    <a:pt x="20" y="32"/>
                  </a:cubicBezTo>
                  <a:cubicBezTo>
                    <a:pt x="31" y="32"/>
                    <a:pt x="39" y="25"/>
                    <a:pt x="39" y="16"/>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614" name="iSļîḋé"/>
            <p:cNvSpPr/>
            <p:nvPr/>
          </p:nvSpPr>
          <p:spPr bwMode="auto">
            <a:xfrm>
              <a:off x="6266208" y="4337708"/>
              <a:ext cx="146580" cy="115721"/>
            </a:xfrm>
            <a:custGeom>
              <a:avLst/>
              <a:gdLst>
                <a:gd name="T0" fmla="*/ 39 w 40"/>
                <a:gd name="T1" fmla="*/ 16 h 32"/>
                <a:gd name="T2" fmla="*/ 19 w 40"/>
                <a:gd name="T3" fmla="*/ 0 h 32"/>
                <a:gd name="T4" fmla="*/ 0 w 40"/>
                <a:gd name="T5" fmla="*/ 16 h 32"/>
                <a:gd name="T6" fmla="*/ 21 w 40"/>
                <a:gd name="T7" fmla="*/ 32 h 32"/>
                <a:gd name="T8" fmla="*/ 39 w 40"/>
                <a:gd name="T9" fmla="*/ 16 h 32"/>
              </a:gdLst>
              <a:ahLst/>
              <a:cxnLst>
                <a:cxn ang="0">
                  <a:pos x="T0" y="T1"/>
                </a:cxn>
                <a:cxn ang="0">
                  <a:pos x="T2" y="T3"/>
                </a:cxn>
                <a:cxn ang="0">
                  <a:pos x="T4" y="T5"/>
                </a:cxn>
                <a:cxn ang="0">
                  <a:pos x="T6" y="T7"/>
                </a:cxn>
                <a:cxn ang="0">
                  <a:pos x="T8" y="T9"/>
                </a:cxn>
              </a:cxnLst>
              <a:rect l="0" t="0" r="r" b="b"/>
              <a:pathLst>
                <a:path w="40" h="32">
                  <a:moveTo>
                    <a:pt x="39" y="16"/>
                  </a:moveTo>
                  <a:cubicBezTo>
                    <a:pt x="38" y="7"/>
                    <a:pt x="29" y="0"/>
                    <a:pt x="19" y="0"/>
                  </a:cubicBezTo>
                  <a:cubicBezTo>
                    <a:pt x="8" y="0"/>
                    <a:pt x="0" y="7"/>
                    <a:pt x="0" y="16"/>
                  </a:cubicBezTo>
                  <a:cubicBezTo>
                    <a:pt x="1" y="25"/>
                    <a:pt x="10" y="32"/>
                    <a:pt x="21" y="32"/>
                  </a:cubicBezTo>
                  <a:cubicBezTo>
                    <a:pt x="31" y="32"/>
                    <a:pt x="40" y="25"/>
                    <a:pt x="39" y="16"/>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615" name="ïŝ1íḋe"/>
            <p:cNvSpPr/>
            <p:nvPr/>
          </p:nvSpPr>
          <p:spPr bwMode="auto">
            <a:xfrm>
              <a:off x="6437476" y="4337708"/>
              <a:ext cx="146580" cy="115721"/>
            </a:xfrm>
            <a:custGeom>
              <a:avLst/>
              <a:gdLst>
                <a:gd name="T0" fmla="*/ 39 w 40"/>
                <a:gd name="T1" fmla="*/ 16 h 32"/>
                <a:gd name="T2" fmla="*/ 19 w 40"/>
                <a:gd name="T3" fmla="*/ 0 h 32"/>
                <a:gd name="T4" fmla="*/ 1 w 40"/>
                <a:gd name="T5" fmla="*/ 16 h 32"/>
                <a:gd name="T6" fmla="*/ 21 w 40"/>
                <a:gd name="T7" fmla="*/ 32 h 32"/>
                <a:gd name="T8" fmla="*/ 39 w 40"/>
                <a:gd name="T9" fmla="*/ 16 h 32"/>
              </a:gdLst>
              <a:ahLst/>
              <a:cxnLst>
                <a:cxn ang="0">
                  <a:pos x="T0" y="T1"/>
                </a:cxn>
                <a:cxn ang="0">
                  <a:pos x="T2" y="T3"/>
                </a:cxn>
                <a:cxn ang="0">
                  <a:pos x="T4" y="T5"/>
                </a:cxn>
                <a:cxn ang="0">
                  <a:pos x="T6" y="T7"/>
                </a:cxn>
                <a:cxn ang="0">
                  <a:pos x="T8" y="T9"/>
                </a:cxn>
              </a:cxnLst>
              <a:rect l="0" t="0" r="r" b="b"/>
              <a:pathLst>
                <a:path w="40" h="32">
                  <a:moveTo>
                    <a:pt x="39" y="16"/>
                  </a:moveTo>
                  <a:cubicBezTo>
                    <a:pt x="39" y="7"/>
                    <a:pt x="29" y="0"/>
                    <a:pt x="19" y="0"/>
                  </a:cubicBezTo>
                  <a:cubicBezTo>
                    <a:pt x="8" y="0"/>
                    <a:pt x="0" y="7"/>
                    <a:pt x="1" y="16"/>
                  </a:cubicBezTo>
                  <a:cubicBezTo>
                    <a:pt x="1" y="25"/>
                    <a:pt x="11" y="32"/>
                    <a:pt x="21" y="32"/>
                  </a:cubicBezTo>
                  <a:cubicBezTo>
                    <a:pt x="32" y="32"/>
                    <a:pt x="40" y="25"/>
                    <a:pt x="39" y="16"/>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616" name="íSľîdè"/>
            <p:cNvSpPr/>
            <p:nvPr/>
          </p:nvSpPr>
          <p:spPr bwMode="auto">
            <a:xfrm>
              <a:off x="5923674" y="4479659"/>
              <a:ext cx="141951" cy="123436"/>
            </a:xfrm>
            <a:custGeom>
              <a:avLst/>
              <a:gdLst>
                <a:gd name="T0" fmla="*/ 39 w 39"/>
                <a:gd name="T1" fmla="*/ 17 h 34"/>
                <a:gd name="T2" fmla="*/ 19 w 39"/>
                <a:gd name="T3" fmla="*/ 0 h 34"/>
                <a:gd name="T4" fmla="*/ 0 w 39"/>
                <a:gd name="T5" fmla="*/ 17 h 34"/>
                <a:gd name="T6" fmla="*/ 20 w 39"/>
                <a:gd name="T7" fmla="*/ 34 h 34"/>
                <a:gd name="T8" fmla="*/ 39 w 39"/>
                <a:gd name="T9" fmla="*/ 17 h 34"/>
              </a:gdLst>
              <a:ahLst/>
              <a:cxnLst>
                <a:cxn ang="0">
                  <a:pos x="T0" y="T1"/>
                </a:cxn>
                <a:cxn ang="0">
                  <a:pos x="T2" y="T3"/>
                </a:cxn>
                <a:cxn ang="0">
                  <a:pos x="T4" y="T5"/>
                </a:cxn>
                <a:cxn ang="0">
                  <a:pos x="T6" y="T7"/>
                </a:cxn>
                <a:cxn ang="0">
                  <a:pos x="T8" y="T9"/>
                </a:cxn>
              </a:cxnLst>
              <a:rect l="0" t="0" r="r" b="b"/>
              <a:pathLst>
                <a:path w="39" h="34">
                  <a:moveTo>
                    <a:pt x="39" y="17"/>
                  </a:moveTo>
                  <a:cubicBezTo>
                    <a:pt x="39" y="8"/>
                    <a:pt x="30" y="0"/>
                    <a:pt x="19" y="0"/>
                  </a:cubicBezTo>
                  <a:cubicBezTo>
                    <a:pt x="8" y="0"/>
                    <a:pt x="0" y="8"/>
                    <a:pt x="0" y="17"/>
                  </a:cubicBezTo>
                  <a:cubicBezTo>
                    <a:pt x="0" y="26"/>
                    <a:pt x="9" y="34"/>
                    <a:pt x="20" y="34"/>
                  </a:cubicBezTo>
                  <a:cubicBezTo>
                    <a:pt x="31" y="34"/>
                    <a:pt x="39" y="26"/>
                    <a:pt x="39" y="17"/>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617" name="ïşľíḑê"/>
            <p:cNvSpPr/>
            <p:nvPr/>
          </p:nvSpPr>
          <p:spPr bwMode="auto">
            <a:xfrm>
              <a:off x="6098027" y="4479659"/>
              <a:ext cx="146580" cy="123436"/>
            </a:xfrm>
            <a:custGeom>
              <a:avLst/>
              <a:gdLst>
                <a:gd name="T0" fmla="*/ 39 w 40"/>
                <a:gd name="T1" fmla="*/ 17 h 34"/>
                <a:gd name="T2" fmla="*/ 19 w 40"/>
                <a:gd name="T3" fmla="*/ 0 h 34"/>
                <a:gd name="T4" fmla="*/ 0 w 40"/>
                <a:gd name="T5" fmla="*/ 17 h 34"/>
                <a:gd name="T6" fmla="*/ 20 w 40"/>
                <a:gd name="T7" fmla="*/ 34 h 34"/>
                <a:gd name="T8" fmla="*/ 39 w 40"/>
                <a:gd name="T9" fmla="*/ 17 h 34"/>
              </a:gdLst>
              <a:ahLst/>
              <a:cxnLst>
                <a:cxn ang="0">
                  <a:pos x="T0" y="T1"/>
                </a:cxn>
                <a:cxn ang="0">
                  <a:pos x="T2" y="T3"/>
                </a:cxn>
                <a:cxn ang="0">
                  <a:pos x="T4" y="T5"/>
                </a:cxn>
                <a:cxn ang="0">
                  <a:pos x="T6" y="T7"/>
                </a:cxn>
                <a:cxn ang="0">
                  <a:pos x="T8" y="T9"/>
                </a:cxn>
              </a:cxnLst>
              <a:rect l="0" t="0" r="r" b="b"/>
              <a:pathLst>
                <a:path w="40" h="34">
                  <a:moveTo>
                    <a:pt x="39" y="17"/>
                  </a:moveTo>
                  <a:cubicBezTo>
                    <a:pt x="39" y="8"/>
                    <a:pt x="30" y="0"/>
                    <a:pt x="19" y="0"/>
                  </a:cubicBezTo>
                  <a:cubicBezTo>
                    <a:pt x="8" y="0"/>
                    <a:pt x="0" y="8"/>
                    <a:pt x="0" y="17"/>
                  </a:cubicBezTo>
                  <a:cubicBezTo>
                    <a:pt x="0" y="26"/>
                    <a:pt x="9" y="34"/>
                    <a:pt x="20" y="34"/>
                  </a:cubicBezTo>
                  <a:cubicBezTo>
                    <a:pt x="31" y="34"/>
                    <a:pt x="40" y="26"/>
                    <a:pt x="39" y="17"/>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618" name="iṩḷiďè"/>
            <p:cNvSpPr/>
            <p:nvPr/>
          </p:nvSpPr>
          <p:spPr bwMode="auto">
            <a:xfrm>
              <a:off x="6273923" y="4479659"/>
              <a:ext cx="145037" cy="123436"/>
            </a:xfrm>
            <a:custGeom>
              <a:avLst/>
              <a:gdLst>
                <a:gd name="T0" fmla="*/ 40 w 40"/>
                <a:gd name="T1" fmla="*/ 17 h 34"/>
                <a:gd name="T2" fmla="*/ 19 w 40"/>
                <a:gd name="T3" fmla="*/ 0 h 34"/>
                <a:gd name="T4" fmla="*/ 0 w 40"/>
                <a:gd name="T5" fmla="*/ 17 h 34"/>
                <a:gd name="T6" fmla="*/ 21 w 40"/>
                <a:gd name="T7" fmla="*/ 34 h 34"/>
                <a:gd name="T8" fmla="*/ 40 w 40"/>
                <a:gd name="T9" fmla="*/ 17 h 34"/>
              </a:gdLst>
              <a:ahLst/>
              <a:cxnLst>
                <a:cxn ang="0">
                  <a:pos x="T0" y="T1"/>
                </a:cxn>
                <a:cxn ang="0">
                  <a:pos x="T2" y="T3"/>
                </a:cxn>
                <a:cxn ang="0">
                  <a:pos x="T4" y="T5"/>
                </a:cxn>
                <a:cxn ang="0">
                  <a:pos x="T6" y="T7"/>
                </a:cxn>
                <a:cxn ang="0">
                  <a:pos x="T8" y="T9"/>
                </a:cxn>
              </a:cxnLst>
              <a:rect l="0" t="0" r="r" b="b"/>
              <a:pathLst>
                <a:path w="40" h="34">
                  <a:moveTo>
                    <a:pt x="40" y="17"/>
                  </a:moveTo>
                  <a:cubicBezTo>
                    <a:pt x="39" y="8"/>
                    <a:pt x="30" y="0"/>
                    <a:pt x="19" y="0"/>
                  </a:cubicBezTo>
                  <a:cubicBezTo>
                    <a:pt x="8" y="0"/>
                    <a:pt x="0" y="8"/>
                    <a:pt x="0" y="17"/>
                  </a:cubicBezTo>
                  <a:cubicBezTo>
                    <a:pt x="1" y="26"/>
                    <a:pt x="10" y="34"/>
                    <a:pt x="21" y="34"/>
                  </a:cubicBezTo>
                  <a:cubicBezTo>
                    <a:pt x="32" y="34"/>
                    <a:pt x="40" y="26"/>
                    <a:pt x="40" y="17"/>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619" name="íṡḷiďê"/>
            <p:cNvSpPr/>
            <p:nvPr/>
          </p:nvSpPr>
          <p:spPr bwMode="auto">
            <a:xfrm>
              <a:off x="6448276" y="4479659"/>
              <a:ext cx="149666" cy="123436"/>
            </a:xfrm>
            <a:custGeom>
              <a:avLst/>
              <a:gdLst>
                <a:gd name="T0" fmla="*/ 40 w 41"/>
                <a:gd name="T1" fmla="*/ 17 h 34"/>
                <a:gd name="T2" fmla="*/ 19 w 41"/>
                <a:gd name="T3" fmla="*/ 0 h 34"/>
                <a:gd name="T4" fmla="*/ 0 w 41"/>
                <a:gd name="T5" fmla="*/ 17 h 34"/>
                <a:gd name="T6" fmla="*/ 21 w 41"/>
                <a:gd name="T7" fmla="*/ 34 h 34"/>
                <a:gd name="T8" fmla="*/ 40 w 41"/>
                <a:gd name="T9" fmla="*/ 17 h 34"/>
              </a:gdLst>
              <a:ahLst/>
              <a:cxnLst>
                <a:cxn ang="0">
                  <a:pos x="T0" y="T1"/>
                </a:cxn>
                <a:cxn ang="0">
                  <a:pos x="T2" y="T3"/>
                </a:cxn>
                <a:cxn ang="0">
                  <a:pos x="T4" y="T5"/>
                </a:cxn>
                <a:cxn ang="0">
                  <a:pos x="T6" y="T7"/>
                </a:cxn>
                <a:cxn ang="0">
                  <a:pos x="T8" y="T9"/>
                </a:cxn>
              </a:cxnLst>
              <a:rect l="0" t="0" r="r" b="b"/>
              <a:pathLst>
                <a:path w="41" h="34">
                  <a:moveTo>
                    <a:pt x="40" y="17"/>
                  </a:moveTo>
                  <a:cubicBezTo>
                    <a:pt x="39" y="8"/>
                    <a:pt x="30" y="0"/>
                    <a:pt x="19" y="0"/>
                  </a:cubicBezTo>
                  <a:cubicBezTo>
                    <a:pt x="8" y="0"/>
                    <a:pt x="0" y="8"/>
                    <a:pt x="0" y="17"/>
                  </a:cubicBezTo>
                  <a:cubicBezTo>
                    <a:pt x="1" y="26"/>
                    <a:pt x="10" y="34"/>
                    <a:pt x="21" y="34"/>
                  </a:cubicBezTo>
                  <a:cubicBezTo>
                    <a:pt x="32" y="34"/>
                    <a:pt x="41" y="26"/>
                    <a:pt x="40" y="17"/>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620" name="íṥľiḍé"/>
            <p:cNvSpPr/>
            <p:nvPr/>
          </p:nvSpPr>
          <p:spPr bwMode="auto">
            <a:xfrm>
              <a:off x="6102656" y="4629325"/>
              <a:ext cx="148123" cy="128065"/>
            </a:xfrm>
            <a:custGeom>
              <a:avLst/>
              <a:gdLst>
                <a:gd name="T0" fmla="*/ 40 w 41"/>
                <a:gd name="T1" fmla="*/ 17 h 35"/>
                <a:gd name="T2" fmla="*/ 20 w 41"/>
                <a:gd name="T3" fmla="*/ 0 h 35"/>
                <a:gd name="T4" fmla="*/ 0 w 41"/>
                <a:gd name="T5" fmla="*/ 17 h 35"/>
                <a:gd name="T6" fmla="*/ 21 w 41"/>
                <a:gd name="T7" fmla="*/ 35 h 35"/>
                <a:gd name="T8" fmla="*/ 40 w 41"/>
                <a:gd name="T9" fmla="*/ 17 h 35"/>
              </a:gdLst>
              <a:ahLst/>
              <a:cxnLst>
                <a:cxn ang="0">
                  <a:pos x="T0" y="T1"/>
                </a:cxn>
                <a:cxn ang="0">
                  <a:pos x="T2" y="T3"/>
                </a:cxn>
                <a:cxn ang="0">
                  <a:pos x="T4" y="T5"/>
                </a:cxn>
                <a:cxn ang="0">
                  <a:pos x="T6" y="T7"/>
                </a:cxn>
                <a:cxn ang="0">
                  <a:pos x="T8" y="T9"/>
                </a:cxn>
              </a:cxnLst>
              <a:rect l="0" t="0" r="r" b="b"/>
              <a:pathLst>
                <a:path w="41" h="35">
                  <a:moveTo>
                    <a:pt x="40" y="17"/>
                  </a:moveTo>
                  <a:cubicBezTo>
                    <a:pt x="40" y="8"/>
                    <a:pt x="31" y="0"/>
                    <a:pt x="20" y="0"/>
                  </a:cubicBezTo>
                  <a:cubicBezTo>
                    <a:pt x="9" y="0"/>
                    <a:pt x="0" y="8"/>
                    <a:pt x="0" y="17"/>
                  </a:cubicBezTo>
                  <a:cubicBezTo>
                    <a:pt x="1" y="27"/>
                    <a:pt x="10" y="35"/>
                    <a:pt x="21" y="35"/>
                  </a:cubicBezTo>
                  <a:cubicBezTo>
                    <a:pt x="32" y="35"/>
                    <a:pt x="41" y="27"/>
                    <a:pt x="40" y="17"/>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621" name="ïSḻíḓê"/>
            <p:cNvSpPr/>
            <p:nvPr/>
          </p:nvSpPr>
          <p:spPr bwMode="auto">
            <a:xfrm>
              <a:off x="6280095" y="4629325"/>
              <a:ext cx="149666" cy="128065"/>
            </a:xfrm>
            <a:custGeom>
              <a:avLst/>
              <a:gdLst>
                <a:gd name="T0" fmla="*/ 40 w 41"/>
                <a:gd name="T1" fmla="*/ 17 h 35"/>
                <a:gd name="T2" fmla="*/ 19 w 41"/>
                <a:gd name="T3" fmla="*/ 0 h 35"/>
                <a:gd name="T4" fmla="*/ 0 w 41"/>
                <a:gd name="T5" fmla="*/ 17 h 35"/>
                <a:gd name="T6" fmla="*/ 21 w 41"/>
                <a:gd name="T7" fmla="*/ 35 h 35"/>
                <a:gd name="T8" fmla="*/ 40 w 41"/>
                <a:gd name="T9" fmla="*/ 17 h 35"/>
              </a:gdLst>
              <a:ahLst/>
              <a:cxnLst>
                <a:cxn ang="0">
                  <a:pos x="T0" y="T1"/>
                </a:cxn>
                <a:cxn ang="0">
                  <a:pos x="T2" y="T3"/>
                </a:cxn>
                <a:cxn ang="0">
                  <a:pos x="T4" y="T5"/>
                </a:cxn>
                <a:cxn ang="0">
                  <a:pos x="T6" y="T7"/>
                </a:cxn>
                <a:cxn ang="0">
                  <a:pos x="T8" y="T9"/>
                </a:cxn>
              </a:cxnLst>
              <a:rect l="0" t="0" r="r" b="b"/>
              <a:pathLst>
                <a:path w="41" h="35">
                  <a:moveTo>
                    <a:pt x="40" y="17"/>
                  </a:moveTo>
                  <a:cubicBezTo>
                    <a:pt x="40" y="8"/>
                    <a:pt x="30" y="0"/>
                    <a:pt x="19" y="0"/>
                  </a:cubicBezTo>
                  <a:cubicBezTo>
                    <a:pt x="8" y="0"/>
                    <a:pt x="0" y="8"/>
                    <a:pt x="0" y="17"/>
                  </a:cubicBezTo>
                  <a:cubicBezTo>
                    <a:pt x="1" y="27"/>
                    <a:pt x="10" y="35"/>
                    <a:pt x="21" y="35"/>
                  </a:cubicBezTo>
                  <a:cubicBezTo>
                    <a:pt x="32" y="35"/>
                    <a:pt x="41" y="27"/>
                    <a:pt x="40" y="17"/>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622" name="ïŝḷîdè"/>
            <p:cNvSpPr/>
            <p:nvPr/>
          </p:nvSpPr>
          <p:spPr bwMode="auto">
            <a:xfrm>
              <a:off x="9524911" y="3222157"/>
              <a:ext cx="145037" cy="87948"/>
            </a:xfrm>
            <a:custGeom>
              <a:avLst/>
              <a:gdLst>
                <a:gd name="T0" fmla="*/ 37 w 40"/>
                <a:gd name="T1" fmla="*/ 12 h 24"/>
                <a:gd name="T2" fmla="*/ 14 w 40"/>
                <a:gd name="T3" fmla="*/ 0 h 24"/>
                <a:gd name="T4" fmla="*/ 3 w 40"/>
                <a:gd name="T5" fmla="*/ 12 h 24"/>
                <a:gd name="T6" fmla="*/ 26 w 40"/>
                <a:gd name="T7" fmla="*/ 24 h 24"/>
                <a:gd name="T8" fmla="*/ 37 w 40"/>
                <a:gd name="T9" fmla="*/ 12 h 24"/>
              </a:gdLst>
              <a:ahLst/>
              <a:cxnLst>
                <a:cxn ang="0">
                  <a:pos x="T0" y="T1"/>
                </a:cxn>
                <a:cxn ang="0">
                  <a:pos x="T2" y="T3"/>
                </a:cxn>
                <a:cxn ang="0">
                  <a:pos x="T4" y="T5"/>
                </a:cxn>
                <a:cxn ang="0">
                  <a:pos x="T6" y="T7"/>
                </a:cxn>
                <a:cxn ang="0">
                  <a:pos x="T8" y="T9"/>
                </a:cxn>
              </a:cxnLst>
              <a:rect l="0" t="0" r="r" b="b"/>
              <a:pathLst>
                <a:path w="40" h="24">
                  <a:moveTo>
                    <a:pt x="37" y="12"/>
                  </a:moveTo>
                  <a:cubicBezTo>
                    <a:pt x="33" y="5"/>
                    <a:pt x="23" y="0"/>
                    <a:pt x="14" y="0"/>
                  </a:cubicBezTo>
                  <a:cubicBezTo>
                    <a:pt x="4" y="0"/>
                    <a:pt x="0" y="5"/>
                    <a:pt x="3" y="12"/>
                  </a:cubicBezTo>
                  <a:cubicBezTo>
                    <a:pt x="6" y="19"/>
                    <a:pt x="16" y="24"/>
                    <a:pt x="26" y="24"/>
                  </a:cubicBezTo>
                  <a:cubicBezTo>
                    <a:pt x="35" y="24"/>
                    <a:pt x="40" y="19"/>
                    <a:pt x="37" y="12"/>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623" name="ïšļîḑê"/>
            <p:cNvSpPr/>
            <p:nvPr/>
          </p:nvSpPr>
          <p:spPr bwMode="auto">
            <a:xfrm>
              <a:off x="9575829" y="3331707"/>
              <a:ext cx="149666" cy="91034"/>
            </a:xfrm>
            <a:custGeom>
              <a:avLst/>
              <a:gdLst>
                <a:gd name="T0" fmla="*/ 38 w 41"/>
                <a:gd name="T1" fmla="*/ 12 h 25"/>
                <a:gd name="T2" fmla="*/ 14 w 41"/>
                <a:gd name="T3" fmla="*/ 0 h 25"/>
                <a:gd name="T4" fmla="*/ 3 w 41"/>
                <a:gd name="T5" fmla="*/ 12 h 25"/>
                <a:gd name="T6" fmla="*/ 27 w 41"/>
                <a:gd name="T7" fmla="*/ 25 h 25"/>
                <a:gd name="T8" fmla="*/ 38 w 41"/>
                <a:gd name="T9" fmla="*/ 12 h 25"/>
              </a:gdLst>
              <a:ahLst/>
              <a:cxnLst>
                <a:cxn ang="0">
                  <a:pos x="T0" y="T1"/>
                </a:cxn>
                <a:cxn ang="0">
                  <a:pos x="T2" y="T3"/>
                </a:cxn>
                <a:cxn ang="0">
                  <a:pos x="T4" y="T5"/>
                </a:cxn>
                <a:cxn ang="0">
                  <a:pos x="T6" y="T7"/>
                </a:cxn>
                <a:cxn ang="0">
                  <a:pos x="T8" y="T9"/>
                </a:cxn>
              </a:cxnLst>
              <a:rect l="0" t="0" r="r" b="b"/>
              <a:pathLst>
                <a:path w="41" h="25">
                  <a:moveTo>
                    <a:pt x="38" y="12"/>
                  </a:moveTo>
                  <a:cubicBezTo>
                    <a:pt x="34" y="5"/>
                    <a:pt x="24" y="0"/>
                    <a:pt x="14" y="0"/>
                  </a:cubicBezTo>
                  <a:cubicBezTo>
                    <a:pt x="5" y="0"/>
                    <a:pt x="0" y="5"/>
                    <a:pt x="3" y="12"/>
                  </a:cubicBezTo>
                  <a:cubicBezTo>
                    <a:pt x="7" y="19"/>
                    <a:pt x="17" y="25"/>
                    <a:pt x="27" y="25"/>
                  </a:cubicBezTo>
                  <a:cubicBezTo>
                    <a:pt x="36" y="25"/>
                    <a:pt x="41" y="19"/>
                    <a:pt x="38" y="12"/>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624" name="ïṧḻîdê"/>
            <p:cNvSpPr/>
            <p:nvPr/>
          </p:nvSpPr>
          <p:spPr bwMode="auto">
            <a:xfrm>
              <a:off x="9527997" y="3558520"/>
              <a:ext cx="154295" cy="98749"/>
            </a:xfrm>
            <a:custGeom>
              <a:avLst/>
              <a:gdLst>
                <a:gd name="T0" fmla="*/ 39 w 42"/>
                <a:gd name="T1" fmla="*/ 14 h 27"/>
                <a:gd name="T2" fmla="*/ 15 w 42"/>
                <a:gd name="T3" fmla="*/ 0 h 27"/>
                <a:gd name="T4" fmla="*/ 4 w 42"/>
                <a:gd name="T5" fmla="*/ 14 h 27"/>
                <a:gd name="T6" fmla="*/ 28 w 42"/>
                <a:gd name="T7" fmla="*/ 27 h 27"/>
                <a:gd name="T8" fmla="*/ 39 w 42"/>
                <a:gd name="T9" fmla="*/ 14 h 27"/>
              </a:gdLst>
              <a:ahLst/>
              <a:cxnLst>
                <a:cxn ang="0">
                  <a:pos x="T0" y="T1"/>
                </a:cxn>
                <a:cxn ang="0">
                  <a:pos x="T2" y="T3"/>
                </a:cxn>
                <a:cxn ang="0">
                  <a:pos x="T4" y="T5"/>
                </a:cxn>
                <a:cxn ang="0">
                  <a:pos x="T6" y="T7"/>
                </a:cxn>
                <a:cxn ang="0">
                  <a:pos x="T8" y="T9"/>
                </a:cxn>
              </a:cxnLst>
              <a:rect l="0" t="0" r="r" b="b"/>
              <a:pathLst>
                <a:path w="42" h="27">
                  <a:moveTo>
                    <a:pt x="39" y="14"/>
                  </a:moveTo>
                  <a:cubicBezTo>
                    <a:pt x="35" y="6"/>
                    <a:pt x="25" y="0"/>
                    <a:pt x="15" y="0"/>
                  </a:cubicBezTo>
                  <a:cubicBezTo>
                    <a:pt x="5" y="0"/>
                    <a:pt x="0" y="6"/>
                    <a:pt x="4" y="14"/>
                  </a:cubicBezTo>
                  <a:cubicBezTo>
                    <a:pt x="7" y="21"/>
                    <a:pt x="18" y="27"/>
                    <a:pt x="28" y="27"/>
                  </a:cubicBezTo>
                  <a:cubicBezTo>
                    <a:pt x="37" y="27"/>
                    <a:pt x="42" y="21"/>
                    <a:pt x="39" y="14"/>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625" name="í$1îḍè"/>
            <p:cNvSpPr/>
            <p:nvPr/>
          </p:nvSpPr>
          <p:spPr bwMode="auto">
            <a:xfrm>
              <a:off x="9480166" y="3803849"/>
              <a:ext cx="157381" cy="101834"/>
            </a:xfrm>
            <a:custGeom>
              <a:avLst/>
              <a:gdLst>
                <a:gd name="T0" fmla="*/ 39 w 43"/>
                <a:gd name="T1" fmla="*/ 14 h 28"/>
                <a:gd name="T2" fmla="*/ 15 w 43"/>
                <a:gd name="T3" fmla="*/ 0 h 28"/>
                <a:gd name="T4" fmla="*/ 3 w 43"/>
                <a:gd name="T5" fmla="*/ 14 h 28"/>
                <a:gd name="T6" fmla="*/ 28 w 43"/>
                <a:gd name="T7" fmla="*/ 28 h 28"/>
                <a:gd name="T8" fmla="*/ 39 w 43"/>
                <a:gd name="T9" fmla="*/ 14 h 28"/>
              </a:gdLst>
              <a:ahLst/>
              <a:cxnLst>
                <a:cxn ang="0">
                  <a:pos x="T0" y="T1"/>
                </a:cxn>
                <a:cxn ang="0">
                  <a:pos x="T2" y="T3"/>
                </a:cxn>
                <a:cxn ang="0">
                  <a:pos x="T4" y="T5"/>
                </a:cxn>
                <a:cxn ang="0">
                  <a:pos x="T6" y="T7"/>
                </a:cxn>
                <a:cxn ang="0">
                  <a:pos x="T8" y="T9"/>
                </a:cxn>
              </a:cxnLst>
              <a:rect l="0" t="0" r="r" b="b"/>
              <a:pathLst>
                <a:path w="43" h="28">
                  <a:moveTo>
                    <a:pt x="39" y="14"/>
                  </a:moveTo>
                  <a:cubicBezTo>
                    <a:pt x="36" y="6"/>
                    <a:pt x="25" y="0"/>
                    <a:pt x="15" y="0"/>
                  </a:cubicBezTo>
                  <a:cubicBezTo>
                    <a:pt x="5" y="0"/>
                    <a:pt x="0" y="6"/>
                    <a:pt x="3" y="14"/>
                  </a:cubicBezTo>
                  <a:cubicBezTo>
                    <a:pt x="6" y="22"/>
                    <a:pt x="17" y="28"/>
                    <a:pt x="28" y="28"/>
                  </a:cubicBezTo>
                  <a:cubicBezTo>
                    <a:pt x="38" y="28"/>
                    <a:pt x="43" y="22"/>
                    <a:pt x="39" y="14"/>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626" name="ïŝļïḍè"/>
            <p:cNvSpPr/>
            <p:nvPr/>
          </p:nvSpPr>
          <p:spPr bwMode="auto">
            <a:xfrm>
              <a:off x="9802641" y="3803849"/>
              <a:ext cx="160466" cy="101834"/>
            </a:xfrm>
            <a:custGeom>
              <a:avLst/>
              <a:gdLst>
                <a:gd name="T0" fmla="*/ 40 w 44"/>
                <a:gd name="T1" fmla="*/ 14 h 28"/>
                <a:gd name="T2" fmla="*/ 15 w 44"/>
                <a:gd name="T3" fmla="*/ 0 h 28"/>
                <a:gd name="T4" fmla="*/ 4 w 44"/>
                <a:gd name="T5" fmla="*/ 14 h 28"/>
                <a:gd name="T6" fmla="*/ 29 w 44"/>
                <a:gd name="T7" fmla="*/ 28 h 28"/>
                <a:gd name="T8" fmla="*/ 40 w 44"/>
                <a:gd name="T9" fmla="*/ 14 h 28"/>
              </a:gdLst>
              <a:ahLst/>
              <a:cxnLst>
                <a:cxn ang="0">
                  <a:pos x="T0" y="T1"/>
                </a:cxn>
                <a:cxn ang="0">
                  <a:pos x="T2" y="T3"/>
                </a:cxn>
                <a:cxn ang="0">
                  <a:pos x="T4" y="T5"/>
                </a:cxn>
                <a:cxn ang="0">
                  <a:pos x="T6" y="T7"/>
                </a:cxn>
                <a:cxn ang="0">
                  <a:pos x="T8" y="T9"/>
                </a:cxn>
              </a:cxnLst>
              <a:rect l="0" t="0" r="r" b="b"/>
              <a:pathLst>
                <a:path w="44" h="28">
                  <a:moveTo>
                    <a:pt x="40" y="14"/>
                  </a:moveTo>
                  <a:cubicBezTo>
                    <a:pt x="37" y="6"/>
                    <a:pt x="25" y="0"/>
                    <a:pt x="15" y="0"/>
                  </a:cubicBezTo>
                  <a:cubicBezTo>
                    <a:pt x="5" y="0"/>
                    <a:pt x="0" y="6"/>
                    <a:pt x="4" y="14"/>
                  </a:cubicBezTo>
                  <a:cubicBezTo>
                    <a:pt x="8" y="22"/>
                    <a:pt x="19" y="28"/>
                    <a:pt x="29" y="28"/>
                  </a:cubicBezTo>
                  <a:cubicBezTo>
                    <a:pt x="39" y="28"/>
                    <a:pt x="44" y="22"/>
                    <a:pt x="40" y="14"/>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627" name="ïŝḷïḍe"/>
            <p:cNvSpPr/>
            <p:nvPr/>
          </p:nvSpPr>
          <p:spPr bwMode="auto">
            <a:xfrm>
              <a:off x="10126660" y="3803849"/>
              <a:ext cx="163552" cy="101834"/>
            </a:xfrm>
            <a:custGeom>
              <a:avLst/>
              <a:gdLst>
                <a:gd name="T0" fmla="*/ 41 w 45"/>
                <a:gd name="T1" fmla="*/ 14 h 28"/>
                <a:gd name="T2" fmla="*/ 15 w 45"/>
                <a:gd name="T3" fmla="*/ 0 h 28"/>
                <a:gd name="T4" fmla="*/ 4 w 45"/>
                <a:gd name="T5" fmla="*/ 14 h 28"/>
                <a:gd name="T6" fmla="*/ 30 w 45"/>
                <a:gd name="T7" fmla="*/ 28 h 28"/>
                <a:gd name="T8" fmla="*/ 41 w 45"/>
                <a:gd name="T9" fmla="*/ 14 h 28"/>
              </a:gdLst>
              <a:ahLst/>
              <a:cxnLst>
                <a:cxn ang="0">
                  <a:pos x="T0" y="T1"/>
                </a:cxn>
                <a:cxn ang="0">
                  <a:pos x="T2" y="T3"/>
                </a:cxn>
                <a:cxn ang="0">
                  <a:pos x="T4" y="T5"/>
                </a:cxn>
                <a:cxn ang="0">
                  <a:pos x="T6" y="T7"/>
                </a:cxn>
                <a:cxn ang="0">
                  <a:pos x="T8" y="T9"/>
                </a:cxn>
              </a:cxnLst>
              <a:rect l="0" t="0" r="r" b="b"/>
              <a:pathLst>
                <a:path w="45" h="28">
                  <a:moveTo>
                    <a:pt x="41" y="14"/>
                  </a:moveTo>
                  <a:cubicBezTo>
                    <a:pt x="36" y="6"/>
                    <a:pt x="25" y="0"/>
                    <a:pt x="15" y="0"/>
                  </a:cubicBezTo>
                  <a:cubicBezTo>
                    <a:pt x="5" y="0"/>
                    <a:pt x="0" y="6"/>
                    <a:pt x="4" y="14"/>
                  </a:cubicBezTo>
                  <a:cubicBezTo>
                    <a:pt x="8" y="22"/>
                    <a:pt x="20" y="28"/>
                    <a:pt x="30" y="28"/>
                  </a:cubicBezTo>
                  <a:cubicBezTo>
                    <a:pt x="40" y="28"/>
                    <a:pt x="45" y="22"/>
                    <a:pt x="41" y="14"/>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628" name="îšlíḋe"/>
            <p:cNvSpPr/>
            <p:nvPr/>
          </p:nvSpPr>
          <p:spPr bwMode="auto">
            <a:xfrm>
              <a:off x="8546683" y="3445885"/>
              <a:ext cx="141951" cy="94120"/>
            </a:xfrm>
            <a:custGeom>
              <a:avLst/>
              <a:gdLst>
                <a:gd name="T0" fmla="*/ 37 w 39"/>
                <a:gd name="T1" fmla="*/ 12 h 26"/>
                <a:gd name="T2" fmla="*/ 15 w 39"/>
                <a:gd name="T3" fmla="*/ 0 h 26"/>
                <a:gd name="T4" fmla="*/ 2 w 39"/>
                <a:gd name="T5" fmla="*/ 12 h 26"/>
                <a:gd name="T6" fmla="*/ 24 w 39"/>
                <a:gd name="T7" fmla="*/ 26 h 26"/>
                <a:gd name="T8" fmla="*/ 37 w 39"/>
                <a:gd name="T9" fmla="*/ 12 h 26"/>
              </a:gdLst>
              <a:ahLst/>
              <a:cxnLst>
                <a:cxn ang="0">
                  <a:pos x="T0" y="T1"/>
                </a:cxn>
                <a:cxn ang="0">
                  <a:pos x="T2" y="T3"/>
                </a:cxn>
                <a:cxn ang="0">
                  <a:pos x="T4" y="T5"/>
                </a:cxn>
                <a:cxn ang="0">
                  <a:pos x="T6" y="T7"/>
                </a:cxn>
                <a:cxn ang="0">
                  <a:pos x="T8" y="T9"/>
                </a:cxn>
              </a:cxnLst>
              <a:rect l="0" t="0" r="r" b="b"/>
              <a:pathLst>
                <a:path w="39" h="26">
                  <a:moveTo>
                    <a:pt x="37" y="12"/>
                  </a:moveTo>
                  <a:cubicBezTo>
                    <a:pt x="34" y="5"/>
                    <a:pt x="25" y="0"/>
                    <a:pt x="15" y="0"/>
                  </a:cubicBezTo>
                  <a:cubicBezTo>
                    <a:pt x="5" y="0"/>
                    <a:pt x="0" y="5"/>
                    <a:pt x="2" y="12"/>
                  </a:cubicBezTo>
                  <a:cubicBezTo>
                    <a:pt x="5" y="20"/>
                    <a:pt x="14" y="26"/>
                    <a:pt x="24" y="26"/>
                  </a:cubicBezTo>
                  <a:cubicBezTo>
                    <a:pt x="34" y="26"/>
                    <a:pt x="39" y="20"/>
                    <a:pt x="37" y="12"/>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629" name="iṣḻîḍé"/>
            <p:cNvSpPr/>
            <p:nvPr/>
          </p:nvSpPr>
          <p:spPr bwMode="auto">
            <a:xfrm>
              <a:off x="9166947" y="3445885"/>
              <a:ext cx="146580" cy="94120"/>
            </a:xfrm>
            <a:custGeom>
              <a:avLst/>
              <a:gdLst>
                <a:gd name="T0" fmla="*/ 37 w 40"/>
                <a:gd name="T1" fmla="*/ 12 h 26"/>
                <a:gd name="T2" fmla="*/ 14 w 40"/>
                <a:gd name="T3" fmla="*/ 0 h 26"/>
                <a:gd name="T4" fmla="*/ 3 w 40"/>
                <a:gd name="T5" fmla="*/ 12 h 26"/>
                <a:gd name="T6" fmla="*/ 26 w 40"/>
                <a:gd name="T7" fmla="*/ 26 h 26"/>
                <a:gd name="T8" fmla="*/ 37 w 40"/>
                <a:gd name="T9" fmla="*/ 12 h 26"/>
              </a:gdLst>
              <a:ahLst/>
              <a:cxnLst>
                <a:cxn ang="0">
                  <a:pos x="T0" y="T1"/>
                </a:cxn>
                <a:cxn ang="0">
                  <a:pos x="T2" y="T3"/>
                </a:cxn>
                <a:cxn ang="0">
                  <a:pos x="T4" y="T5"/>
                </a:cxn>
                <a:cxn ang="0">
                  <a:pos x="T6" y="T7"/>
                </a:cxn>
                <a:cxn ang="0">
                  <a:pos x="T8" y="T9"/>
                </a:cxn>
              </a:cxnLst>
              <a:rect l="0" t="0" r="r" b="b"/>
              <a:pathLst>
                <a:path w="40" h="26">
                  <a:moveTo>
                    <a:pt x="37" y="12"/>
                  </a:moveTo>
                  <a:cubicBezTo>
                    <a:pt x="34" y="5"/>
                    <a:pt x="24" y="0"/>
                    <a:pt x="14" y="0"/>
                  </a:cubicBezTo>
                  <a:cubicBezTo>
                    <a:pt x="5" y="0"/>
                    <a:pt x="0" y="5"/>
                    <a:pt x="3" y="12"/>
                  </a:cubicBezTo>
                  <a:cubicBezTo>
                    <a:pt x="6" y="20"/>
                    <a:pt x="16" y="26"/>
                    <a:pt x="26" y="26"/>
                  </a:cubicBezTo>
                  <a:cubicBezTo>
                    <a:pt x="35" y="26"/>
                    <a:pt x="40" y="20"/>
                    <a:pt x="37" y="12"/>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630" name="ïṡ1iďé"/>
            <p:cNvSpPr/>
            <p:nvPr/>
          </p:nvSpPr>
          <p:spPr bwMode="auto">
            <a:xfrm>
              <a:off x="9319700" y="3445885"/>
              <a:ext cx="149666" cy="94120"/>
            </a:xfrm>
            <a:custGeom>
              <a:avLst/>
              <a:gdLst>
                <a:gd name="T0" fmla="*/ 38 w 41"/>
                <a:gd name="T1" fmla="*/ 12 h 26"/>
                <a:gd name="T2" fmla="*/ 15 w 41"/>
                <a:gd name="T3" fmla="*/ 0 h 26"/>
                <a:gd name="T4" fmla="*/ 3 w 41"/>
                <a:gd name="T5" fmla="*/ 12 h 26"/>
                <a:gd name="T6" fmla="*/ 26 w 41"/>
                <a:gd name="T7" fmla="*/ 26 h 26"/>
                <a:gd name="T8" fmla="*/ 38 w 41"/>
                <a:gd name="T9" fmla="*/ 12 h 26"/>
              </a:gdLst>
              <a:ahLst/>
              <a:cxnLst>
                <a:cxn ang="0">
                  <a:pos x="T0" y="T1"/>
                </a:cxn>
                <a:cxn ang="0">
                  <a:pos x="T2" y="T3"/>
                </a:cxn>
                <a:cxn ang="0">
                  <a:pos x="T4" y="T5"/>
                </a:cxn>
                <a:cxn ang="0">
                  <a:pos x="T6" y="T7"/>
                </a:cxn>
                <a:cxn ang="0">
                  <a:pos x="T8" y="T9"/>
                </a:cxn>
              </a:cxnLst>
              <a:rect l="0" t="0" r="r" b="b"/>
              <a:pathLst>
                <a:path w="41" h="26">
                  <a:moveTo>
                    <a:pt x="38" y="12"/>
                  </a:moveTo>
                  <a:cubicBezTo>
                    <a:pt x="35" y="5"/>
                    <a:pt x="24" y="0"/>
                    <a:pt x="15" y="0"/>
                  </a:cubicBezTo>
                  <a:cubicBezTo>
                    <a:pt x="5" y="0"/>
                    <a:pt x="0" y="5"/>
                    <a:pt x="3" y="12"/>
                  </a:cubicBezTo>
                  <a:cubicBezTo>
                    <a:pt x="6" y="20"/>
                    <a:pt x="17" y="26"/>
                    <a:pt x="26" y="26"/>
                  </a:cubicBezTo>
                  <a:cubicBezTo>
                    <a:pt x="36" y="26"/>
                    <a:pt x="41" y="20"/>
                    <a:pt x="38" y="12"/>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631" name="î$ľíḑè"/>
            <p:cNvSpPr/>
            <p:nvPr/>
          </p:nvSpPr>
          <p:spPr bwMode="auto">
            <a:xfrm>
              <a:off x="8744180" y="3558520"/>
              <a:ext cx="145037" cy="98749"/>
            </a:xfrm>
            <a:custGeom>
              <a:avLst/>
              <a:gdLst>
                <a:gd name="T0" fmla="*/ 38 w 40"/>
                <a:gd name="T1" fmla="*/ 14 h 27"/>
                <a:gd name="T2" fmla="*/ 15 w 40"/>
                <a:gd name="T3" fmla="*/ 0 h 27"/>
                <a:gd name="T4" fmla="*/ 2 w 40"/>
                <a:gd name="T5" fmla="*/ 14 h 27"/>
                <a:gd name="T6" fmla="*/ 25 w 40"/>
                <a:gd name="T7" fmla="*/ 27 h 27"/>
                <a:gd name="T8" fmla="*/ 38 w 40"/>
                <a:gd name="T9" fmla="*/ 14 h 27"/>
              </a:gdLst>
              <a:ahLst/>
              <a:cxnLst>
                <a:cxn ang="0">
                  <a:pos x="T0" y="T1"/>
                </a:cxn>
                <a:cxn ang="0">
                  <a:pos x="T2" y="T3"/>
                </a:cxn>
                <a:cxn ang="0">
                  <a:pos x="T4" y="T5"/>
                </a:cxn>
                <a:cxn ang="0">
                  <a:pos x="T6" y="T7"/>
                </a:cxn>
                <a:cxn ang="0">
                  <a:pos x="T8" y="T9"/>
                </a:cxn>
              </a:cxnLst>
              <a:rect l="0" t="0" r="r" b="b"/>
              <a:pathLst>
                <a:path w="40" h="27">
                  <a:moveTo>
                    <a:pt x="38" y="14"/>
                  </a:moveTo>
                  <a:cubicBezTo>
                    <a:pt x="35" y="6"/>
                    <a:pt x="25" y="0"/>
                    <a:pt x="15" y="0"/>
                  </a:cubicBezTo>
                  <a:cubicBezTo>
                    <a:pt x="5" y="0"/>
                    <a:pt x="0" y="6"/>
                    <a:pt x="2" y="14"/>
                  </a:cubicBezTo>
                  <a:cubicBezTo>
                    <a:pt x="5" y="21"/>
                    <a:pt x="15" y="27"/>
                    <a:pt x="25" y="27"/>
                  </a:cubicBezTo>
                  <a:cubicBezTo>
                    <a:pt x="35" y="27"/>
                    <a:pt x="40" y="21"/>
                    <a:pt x="38" y="14"/>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632" name="ïsľiḓê"/>
            <p:cNvSpPr/>
            <p:nvPr/>
          </p:nvSpPr>
          <p:spPr bwMode="auto">
            <a:xfrm>
              <a:off x="8900018" y="3558520"/>
              <a:ext cx="149666" cy="98749"/>
            </a:xfrm>
            <a:custGeom>
              <a:avLst/>
              <a:gdLst>
                <a:gd name="T0" fmla="*/ 38 w 41"/>
                <a:gd name="T1" fmla="*/ 14 h 27"/>
                <a:gd name="T2" fmla="*/ 15 w 41"/>
                <a:gd name="T3" fmla="*/ 0 h 27"/>
                <a:gd name="T4" fmla="*/ 3 w 41"/>
                <a:gd name="T5" fmla="*/ 14 h 27"/>
                <a:gd name="T6" fmla="*/ 26 w 41"/>
                <a:gd name="T7" fmla="*/ 27 h 27"/>
                <a:gd name="T8" fmla="*/ 38 w 41"/>
                <a:gd name="T9" fmla="*/ 14 h 27"/>
              </a:gdLst>
              <a:ahLst/>
              <a:cxnLst>
                <a:cxn ang="0">
                  <a:pos x="T0" y="T1"/>
                </a:cxn>
                <a:cxn ang="0">
                  <a:pos x="T2" y="T3"/>
                </a:cxn>
                <a:cxn ang="0">
                  <a:pos x="T4" y="T5"/>
                </a:cxn>
                <a:cxn ang="0">
                  <a:pos x="T6" y="T7"/>
                </a:cxn>
                <a:cxn ang="0">
                  <a:pos x="T8" y="T9"/>
                </a:cxn>
              </a:cxnLst>
              <a:rect l="0" t="0" r="r" b="b"/>
              <a:pathLst>
                <a:path w="41" h="27">
                  <a:moveTo>
                    <a:pt x="38" y="14"/>
                  </a:moveTo>
                  <a:cubicBezTo>
                    <a:pt x="35" y="6"/>
                    <a:pt x="25" y="0"/>
                    <a:pt x="15" y="0"/>
                  </a:cubicBezTo>
                  <a:cubicBezTo>
                    <a:pt x="5" y="0"/>
                    <a:pt x="0" y="6"/>
                    <a:pt x="3" y="14"/>
                  </a:cubicBezTo>
                  <a:cubicBezTo>
                    <a:pt x="5" y="21"/>
                    <a:pt x="16" y="27"/>
                    <a:pt x="26" y="27"/>
                  </a:cubicBezTo>
                  <a:cubicBezTo>
                    <a:pt x="35" y="27"/>
                    <a:pt x="41" y="21"/>
                    <a:pt x="38" y="14"/>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633" name="iṧľïďe"/>
            <p:cNvSpPr/>
            <p:nvPr/>
          </p:nvSpPr>
          <p:spPr bwMode="auto">
            <a:xfrm>
              <a:off x="9057399" y="3558520"/>
              <a:ext cx="149666" cy="98749"/>
            </a:xfrm>
            <a:custGeom>
              <a:avLst/>
              <a:gdLst>
                <a:gd name="T0" fmla="*/ 38 w 41"/>
                <a:gd name="T1" fmla="*/ 14 h 27"/>
                <a:gd name="T2" fmla="*/ 15 w 41"/>
                <a:gd name="T3" fmla="*/ 0 h 27"/>
                <a:gd name="T4" fmla="*/ 3 w 41"/>
                <a:gd name="T5" fmla="*/ 14 h 27"/>
                <a:gd name="T6" fmla="*/ 26 w 41"/>
                <a:gd name="T7" fmla="*/ 27 h 27"/>
                <a:gd name="T8" fmla="*/ 38 w 41"/>
                <a:gd name="T9" fmla="*/ 14 h 27"/>
              </a:gdLst>
              <a:ahLst/>
              <a:cxnLst>
                <a:cxn ang="0">
                  <a:pos x="T0" y="T1"/>
                </a:cxn>
                <a:cxn ang="0">
                  <a:pos x="T2" y="T3"/>
                </a:cxn>
                <a:cxn ang="0">
                  <a:pos x="T4" y="T5"/>
                </a:cxn>
                <a:cxn ang="0">
                  <a:pos x="T6" y="T7"/>
                </a:cxn>
                <a:cxn ang="0">
                  <a:pos x="T8" y="T9"/>
                </a:cxn>
              </a:cxnLst>
              <a:rect l="0" t="0" r="r" b="b"/>
              <a:pathLst>
                <a:path w="41" h="27">
                  <a:moveTo>
                    <a:pt x="38" y="14"/>
                  </a:moveTo>
                  <a:cubicBezTo>
                    <a:pt x="35" y="6"/>
                    <a:pt x="25" y="0"/>
                    <a:pt x="15" y="0"/>
                  </a:cubicBezTo>
                  <a:cubicBezTo>
                    <a:pt x="5" y="0"/>
                    <a:pt x="0" y="6"/>
                    <a:pt x="3" y="14"/>
                  </a:cubicBezTo>
                  <a:cubicBezTo>
                    <a:pt x="6" y="21"/>
                    <a:pt x="16" y="27"/>
                    <a:pt x="26" y="27"/>
                  </a:cubicBezTo>
                  <a:cubicBezTo>
                    <a:pt x="36" y="27"/>
                    <a:pt x="41" y="21"/>
                    <a:pt x="38" y="14"/>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634" name="î$ḻiḍé"/>
            <p:cNvSpPr/>
            <p:nvPr/>
          </p:nvSpPr>
          <p:spPr bwMode="auto">
            <a:xfrm>
              <a:off x="9214779" y="3558520"/>
              <a:ext cx="152752" cy="98749"/>
            </a:xfrm>
            <a:custGeom>
              <a:avLst/>
              <a:gdLst>
                <a:gd name="T0" fmla="*/ 38 w 42"/>
                <a:gd name="T1" fmla="*/ 14 h 27"/>
                <a:gd name="T2" fmla="*/ 15 w 42"/>
                <a:gd name="T3" fmla="*/ 0 h 27"/>
                <a:gd name="T4" fmla="*/ 3 w 42"/>
                <a:gd name="T5" fmla="*/ 14 h 27"/>
                <a:gd name="T6" fmla="*/ 27 w 42"/>
                <a:gd name="T7" fmla="*/ 27 h 27"/>
                <a:gd name="T8" fmla="*/ 38 w 42"/>
                <a:gd name="T9" fmla="*/ 14 h 27"/>
              </a:gdLst>
              <a:ahLst/>
              <a:cxnLst>
                <a:cxn ang="0">
                  <a:pos x="T0" y="T1"/>
                </a:cxn>
                <a:cxn ang="0">
                  <a:pos x="T2" y="T3"/>
                </a:cxn>
                <a:cxn ang="0">
                  <a:pos x="T4" y="T5"/>
                </a:cxn>
                <a:cxn ang="0">
                  <a:pos x="T6" y="T7"/>
                </a:cxn>
                <a:cxn ang="0">
                  <a:pos x="T8" y="T9"/>
                </a:cxn>
              </a:cxnLst>
              <a:rect l="0" t="0" r="r" b="b"/>
              <a:pathLst>
                <a:path w="42" h="27">
                  <a:moveTo>
                    <a:pt x="38" y="14"/>
                  </a:moveTo>
                  <a:cubicBezTo>
                    <a:pt x="35" y="6"/>
                    <a:pt x="25" y="0"/>
                    <a:pt x="15" y="0"/>
                  </a:cubicBezTo>
                  <a:cubicBezTo>
                    <a:pt x="5" y="0"/>
                    <a:pt x="0" y="6"/>
                    <a:pt x="3" y="14"/>
                  </a:cubicBezTo>
                  <a:cubicBezTo>
                    <a:pt x="6" y="21"/>
                    <a:pt x="17" y="27"/>
                    <a:pt x="27" y="27"/>
                  </a:cubicBezTo>
                  <a:cubicBezTo>
                    <a:pt x="36" y="27"/>
                    <a:pt x="42" y="21"/>
                    <a:pt x="38" y="14"/>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635" name="îṡlïde"/>
            <p:cNvSpPr/>
            <p:nvPr/>
          </p:nvSpPr>
          <p:spPr bwMode="auto">
            <a:xfrm>
              <a:off x="9370616" y="3558520"/>
              <a:ext cx="154295" cy="98749"/>
            </a:xfrm>
            <a:custGeom>
              <a:avLst/>
              <a:gdLst>
                <a:gd name="T0" fmla="*/ 39 w 42"/>
                <a:gd name="T1" fmla="*/ 14 h 27"/>
                <a:gd name="T2" fmla="*/ 15 w 42"/>
                <a:gd name="T3" fmla="*/ 0 h 27"/>
                <a:gd name="T4" fmla="*/ 3 w 42"/>
                <a:gd name="T5" fmla="*/ 14 h 27"/>
                <a:gd name="T6" fmla="*/ 27 w 42"/>
                <a:gd name="T7" fmla="*/ 27 h 27"/>
                <a:gd name="T8" fmla="*/ 39 w 42"/>
                <a:gd name="T9" fmla="*/ 14 h 27"/>
              </a:gdLst>
              <a:ahLst/>
              <a:cxnLst>
                <a:cxn ang="0">
                  <a:pos x="T0" y="T1"/>
                </a:cxn>
                <a:cxn ang="0">
                  <a:pos x="T2" y="T3"/>
                </a:cxn>
                <a:cxn ang="0">
                  <a:pos x="T4" y="T5"/>
                </a:cxn>
                <a:cxn ang="0">
                  <a:pos x="T6" y="T7"/>
                </a:cxn>
                <a:cxn ang="0">
                  <a:pos x="T8" y="T9"/>
                </a:cxn>
              </a:cxnLst>
              <a:rect l="0" t="0" r="r" b="b"/>
              <a:pathLst>
                <a:path w="42" h="27">
                  <a:moveTo>
                    <a:pt x="39" y="14"/>
                  </a:moveTo>
                  <a:cubicBezTo>
                    <a:pt x="35" y="6"/>
                    <a:pt x="25" y="0"/>
                    <a:pt x="15" y="0"/>
                  </a:cubicBezTo>
                  <a:cubicBezTo>
                    <a:pt x="5" y="0"/>
                    <a:pt x="0" y="6"/>
                    <a:pt x="3" y="14"/>
                  </a:cubicBezTo>
                  <a:cubicBezTo>
                    <a:pt x="7" y="21"/>
                    <a:pt x="17" y="27"/>
                    <a:pt x="27" y="27"/>
                  </a:cubicBezTo>
                  <a:cubicBezTo>
                    <a:pt x="37" y="27"/>
                    <a:pt x="42" y="21"/>
                    <a:pt x="39" y="14"/>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636" name="íšḻiḍe"/>
            <p:cNvSpPr/>
            <p:nvPr/>
          </p:nvSpPr>
          <p:spPr bwMode="auto">
            <a:xfrm>
              <a:off x="9842758" y="3558520"/>
              <a:ext cx="155838" cy="98749"/>
            </a:xfrm>
            <a:custGeom>
              <a:avLst/>
              <a:gdLst>
                <a:gd name="T0" fmla="*/ 39 w 43"/>
                <a:gd name="T1" fmla="*/ 14 h 27"/>
                <a:gd name="T2" fmla="*/ 15 w 43"/>
                <a:gd name="T3" fmla="*/ 0 h 27"/>
                <a:gd name="T4" fmla="*/ 4 w 43"/>
                <a:gd name="T5" fmla="*/ 14 h 27"/>
                <a:gd name="T6" fmla="*/ 28 w 43"/>
                <a:gd name="T7" fmla="*/ 27 h 27"/>
                <a:gd name="T8" fmla="*/ 39 w 43"/>
                <a:gd name="T9" fmla="*/ 14 h 27"/>
              </a:gdLst>
              <a:ahLst/>
              <a:cxnLst>
                <a:cxn ang="0">
                  <a:pos x="T0" y="T1"/>
                </a:cxn>
                <a:cxn ang="0">
                  <a:pos x="T2" y="T3"/>
                </a:cxn>
                <a:cxn ang="0">
                  <a:pos x="T4" y="T5"/>
                </a:cxn>
                <a:cxn ang="0">
                  <a:pos x="T6" y="T7"/>
                </a:cxn>
                <a:cxn ang="0">
                  <a:pos x="T8" y="T9"/>
                </a:cxn>
              </a:cxnLst>
              <a:rect l="0" t="0" r="r" b="b"/>
              <a:pathLst>
                <a:path w="43" h="27">
                  <a:moveTo>
                    <a:pt x="39" y="14"/>
                  </a:moveTo>
                  <a:cubicBezTo>
                    <a:pt x="36" y="6"/>
                    <a:pt x="25" y="0"/>
                    <a:pt x="15" y="0"/>
                  </a:cubicBezTo>
                  <a:cubicBezTo>
                    <a:pt x="5" y="0"/>
                    <a:pt x="0" y="6"/>
                    <a:pt x="4" y="14"/>
                  </a:cubicBezTo>
                  <a:cubicBezTo>
                    <a:pt x="8" y="21"/>
                    <a:pt x="19" y="27"/>
                    <a:pt x="28" y="27"/>
                  </a:cubicBezTo>
                  <a:cubicBezTo>
                    <a:pt x="38" y="27"/>
                    <a:pt x="43" y="21"/>
                    <a:pt x="39" y="14"/>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637" name="îṩlïḍe"/>
            <p:cNvSpPr/>
            <p:nvPr/>
          </p:nvSpPr>
          <p:spPr bwMode="auto">
            <a:xfrm>
              <a:off x="9998596" y="3558520"/>
              <a:ext cx="160466" cy="98749"/>
            </a:xfrm>
            <a:custGeom>
              <a:avLst/>
              <a:gdLst>
                <a:gd name="T0" fmla="*/ 40 w 44"/>
                <a:gd name="T1" fmla="*/ 14 h 27"/>
                <a:gd name="T2" fmla="*/ 15 w 44"/>
                <a:gd name="T3" fmla="*/ 0 h 27"/>
                <a:gd name="T4" fmla="*/ 4 w 44"/>
                <a:gd name="T5" fmla="*/ 14 h 27"/>
                <a:gd name="T6" fmla="*/ 29 w 44"/>
                <a:gd name="T7" fmla="*/ 27 h 27"/>
                <a:gd name="T8" fmla="*/ 40 w 44"/>
                <a:gd name="T9" fmla="*/ 14 h 27"/>
              </a:gdLst>
              <a:ahLst/>
              <a:cxnLst>
                <a:cxn ang="0">
                  <a:pos x="T0" y="T1"/>
                </a:cxn>
                <a:cxn ang="0">
                  <a:pos x="T2" y="T3"/>
                </a:cxn>
                <a:cxn ang="0">
                  <a:pos x="T4" y="T5"/>
                </a:cxn>
                <a:cxn ang="0">
                  <a:pos x="T6" y="T7"/>
                </a:cxn>
                <a:cxn ang="0">
                  <a:pos x="T8" y="T9"/>
                </a:cxn>
              </a:cxnLst>
              <a:rect l="0" t="0" r="r" b="b"/>
              <a:pathLst>
                <a:path w="44" h="27">
                  <a:moveTo>
                    <a:pt x="40" y="14"/>
                  </a:moveTo>
                  <a:cubicBezTo>
                    <a:pt x="36" y="6"/>
                    <a:pt x="25" y="0"/>
                    <a:pt x="15" y="0"/>
                  </a:cubicBezTo>
                  <a:cubicBezTo>
                    <a:pt x="5" y="0"/>
                    <a:pt x="0" y="6"/>
                    <a:pt x="4" y="14"/>
                  </a:cubicBezTo>
                  <a:cubicBezTo>
                    <a:pt x="8" y="21"/>
                    <a:pt x="19" y="27"/>
                    <a:pt x="29" y="27"/>
                  </a:cubicBezTo>
                  <a:cubicBezTo>
                    <a:pt x="39" y="27"/>
                    <a:pt x="44" y="21"/>
                    <a:pt x="40" y="14"/>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638" name="î$ḻiḍé"/>
            <p:cNvSpPr/>
            <p:nvPr/>
          </p:nvSpPr>
          <p:spPr bwMode="auto">
            <a:xfrm>
              <a:off x="8787383" y="3678869"/>
              <a:ext cx="149666" cy="103378"/>
            </a:xfrm>
            <a:custGeom>
              <a:avLst/>
              <a:gdLst>
                <a:gd name="T0" fmla="*/ 38 w 41"/>
                <a:gd name="T1" fmla="*/ 14 h 28"/>
                <a:gd name="T2" fmla="*/ 15 w 41"/>
                <a:gd name="T3" fmla="*/ 0 h 28"/>
                <a:gd name="T4" fmla="*/ 2 w 41"/>
                <a:gd name="T5" fmla="*/ 14 h 28"/>
                <a:gd name="T6" fmla="*/ 25 w 41"/>
                <a:gd name="T7" fmla="*/ 28 h 28"/>
                <a:gd name="T8" fmla="*/ 38 w 41"/>
                <a:gd name="T9" fmla="*/ 14 h 28"/>
              </a:gdLst>
              <a:ahLst/>
              <a:cxnLst>
                <a:cxn ang="0">
                  <a:pos x="T0" y="T1"/>
                </a:cxn>
                <a:cxn ang="0">
                  <a:pos x="T2" y="T3"/>
                </a:cxn>
                <a:cxn ang="0">
                  <a:pos x="T4" y="T5"/>
                </a:cxn>
                <a:cxn ang="0">
                  <a:pos x="T6" y="T7"/>
                </a:cxn>
                <a:cxn ang="0">
                  <a:pos x="T8" y="T9"/>
                </a:cxn>
              </a:cxnLst>
              <a:rect l="0" t="0" r="r" b="b"/>
              <a:pathLst>
                <a:path w="41" h="28">
                  <a:moveTo>
                    <a:pt x="38" y="14"/>
                  </a:moveTo>
                  <a:cubicBezTo>
                    <a:pt x="35" y="6"/>
                    <a:pt x="25" y="0"/>
                    <a:pt x="15" y="0"/>
                  </a:cubicBezTo>
                  <a:cubicBezTo>
                    <a:pt x="5" y="0"/>
                    <a:pt x="0" y="6"/>
                    <a:pt x="2" y="14"/>
                  </a:cubicBezTo>
                  <a:cubicBezTo>
                    <a:pt x="5" y="22"/>
                    <a:pt x="16" y="28"/>
                    <a:pt x="25" y="28"/>
                  </a:cubicBezTo>
                  <a:cubicBezTo>
                    <a:pt x="35" y="28"/>
                    <a:pt x="41" y="22"/>
                    <a:pt x="38" y="14"/>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639" name="íSľïḍé"/>
            <p:cNvSpPr/>
            <p:nvPr/>
          </p:nvSpPr>
          <p:spPr bwMode="auto">
            <a:xfrm>
              <a:off x="8944763" y="3678869"/>
              <a:ext cx="152752" cy="103378"/>
            </a:xfrm>
            <a:custGeom>
              <a:avLst/>
              <a:gdLst>
                <a:gd name="T0" fmla="*/ 39 w 42"/>
                <a:gd name="T1" fmla="*/ 14 h 28"/>
                <a:gd name="T2" fmla="*/ 16 w 42"/>
                <a:gd name="T3" fmla="*/ 0 h 28"/>
                <a:gd name="T4" fmla="*/ 3 w 42"/>
                <a:gd name="T5" fmla="*/ 14 h 28"/>
                <a:gd name="T6" fmla="*/ 27 w 42"/>
                <a:gd name="T7" fmla="*/ 28 h 28"/>
                <a:gd name="T8" fmla="*/ 39 w 42"/>
                <a:gd name="T9" fmla="*/ 14 h 28"/>
              </a:gdLst>
              <a:ahLst/>
              <a:cxnLst>
                <a:cxn ang="0">
                  <a:pos x="T0" y="T1"/>
                </a:cxn>
                <a:cxn ang="0">
                  <a:pos x="T2" y="T3"/>
                </a:cxn>
                <a:cxn ang="0">
                  <a:pos x="T4" y="T5"/>
                </a:cxn>
                <a:cxn ang="0">
                  <a:pos x="T6" y="T7"/>
                </a:cxn>
                <a:cxn ang="0">
                  <a:pos x="T8" y="T9"/>
                </a:cxn>
              </a:cxnLst>
              <a:rect l="0" t="0" r="r" b="b"/>
              <a:pathLst>
                <a:path w="42" h="28">
                  <a:moveTo>
                    <a:pt x="39" y="14"/>
                  </a:moveTo>
                  <a:cubicBezTo>
                    <a:pt x="36" y="6"/>
                    <a:pt x="26" y="0"/>
                    <a:pt x="16" y="0"/>
                  </a:cubicBezTo>
                  <a:cubicBezTo>
                    <a:pt x="6" y="0"/>
                    <a:pt x="0" y="6"/>
                    <a:pt x="3" y="14"/>
                  </a:cubicBezTo>
                  <a:cubicBezTo>
                    <a:pt x="6" y="22"/>
                    <a:pt x="17" y="28"/>
                    <a:pt x="27" y="28"/>
                  </a:cubicBezTo>
                  <a:cubicBezTo>
                    <a:pt x="37" y="28"/>
                    <a:pt x="42" y="22"/>
                    <a:pt x="39" y="14"/>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640" name="îṥḷîḓè"/>
            <p:cNvSpPr/>
            <p:nvPr/>
          </p:nvSpPr>
          <p:spPr bwMode="auto">
            <a:xfrm>
              <a:off x="9583543" y="3678869"/>
              <a:ext cx="155838" cy="103378"/>
            </a:xfrm>
            <a:custGeom>
              <a:avLst/>
              <a:gdLst>
                <a:gd name="T0" fmla="*/ 40 w 43"/>
                <a:gd name="T1" fmla="*/ 14 h 28"/>
                <a:gd name="T2" fmla="*/ 15 w 43"/>
                <a:gd name="T3" fmla="*/ 0 h 28"/>
                <a:gd name="T4" fmla="*/ 4 w 43"/>
                <a:gd name="T5" fmla="*/ 14 h 28"/>
                <a:gd name="T6" fmla="*/ 28 w 43"/>
                <a:gd name="T7" fmla="*/ 28 h 28"/>
                <a:gd name="T8" fmla="*/ 40 w 43"/>
                <a:gd name="T9" fmla="*/ 14 h 28"/>
              </a:gdLst>
              <a:ahLst/>
              <a:cxnLst>
                <a:cxn ang="0">
                  <a:pos x="T0" y="T1"/>
                </a:cxn>
                <a:cxn ang="0">
                  <a:pos x="T2" y="T3"/>
                </a:cxn>
                <a:cxn ang="0">
                  <a:pos x="T4" y="T5"/>
                </a:cxn>
                <a:cxn ang="0">
                  <a:pos x="T6" y="T7"/>
                </a:cxn>
                <a:cxn ang="0">
                  <a:pos x="T8" y="T9"/>
                </a:cxn>
              </a:cxnLst>
              <a:rect l="0" t="0" r="r" b="b"/>
              <a:pathLst>
                <a:path w="43" h="28">
                  <a:moveTo>
                    <a:pt x="40" y="14"/>
                  </a:moveTo>
                  <a:cubicBezTo>
                    <a:pt x="36" y="6"/>
                    <a:pt x="25" y="0"/>
                    <a:pt x="15" y="0"/>
                  </a:cubicBezTo>
                  <a:cubicBezTo>
                    <a:pt x="5" y="0"/>
                    <a:pt x="0" y="6"/>
                    <a:pt x="4" y="14"/>
                  </a:cubicBezTo>
                  <a:cubicBezTo>
                    <a:pt x="7" y="22"/>
                    <a:pt x="18" y="28"/>
                    <a:pt x="28" y="28"/>
                  </a:cubicBezTo>
                  <a:cubicBezTo>
                    <a:pt x="38" y="28"/>
                    <a:pt x="43" y="22"/>
                    <a:pt x="40" y="14"/>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641" name="iş1íḑê"/>
            <p:cNvSpPr/>
            <p:nvPr/>
          </p:nvSpPr>
          <p:spPr bwMode="auto">
            <a:xfrm>
              <a:off x="10064942" y="3678869"/>
              <a:ext cx="157381" cy="103378"/>
            </a:xfrm>
            <a:custGeom>
              <a:avLst/>
              <a:gdLst>
                <a:gd name="T0" fmla="*/ 39 w 43"/>
                <a:gd name="T1" fmla="*/ 14 h 28"/>
                <a:gd name="T2" fmla="*/ 14 w 43"/>
                <a:gd name="T3" fmla="*/ 0 h 28"/>
                <a:gd name="T4" fmla="*/ 4 w 43"/>
                <a:gd name="T5" fmla="*/ 14 h 28"/>
                <a:gd name="T6" fmla="*/ 29 w 43"/>
                <a:gd name="T7" fmla="*/ 28 h 28"/>
                <a:gd name="T8" fmla="*/ 39 w 43"/>
                <a:gd name="T9" fmla="*/ 14 h 28"/>
              </a:gdLst>
              <a:ahLst/>
              <a:cxnLst>
                <a:cxn ang="0">
                  <a:pos x="T0" y="T1"/>
                </a:cxn>
                <a:cxn ang="0">
                  <a:pos x="T2" y="T3"/>
                </a:cxn>
                <a:cxn ang="0">
                  <a:pos x="T4" y="T5"/>
                </a:cxn>
                <a:cxn ang="0">
                  <a:pos x="T6" y="T7"/>
                </a:cxn>
                <a:cxn ang="0">
                  <a:pos x="T8" y="T9"/>
                </a:cxn>
              </a:cxnLst>
              <a:rect l="0" t="0" r="r" b="b"/>
              <a:pathLst>
                <a:path w="43" h="28">
                  <a:moveTo>
                    <a:pt x="39" y="14"/>
                  </a:moveTo>
                  <a:cubicBezTo>
                    <a:pt x="35" y="6"/>
                    <a:pt x="24" y="0"/>
                    <a:pt x="14" y="0"/>
                  </a:cubicBezTo>
                  <a:cubicBezTo>
                    <a:pt x="4" y="0"/>
                    <a:pt x="0" y="6"/>
                    <a:pt x="4" y="14"/>
                  </a:cubicBezTo>
                  <a:cubicBezTo>
                    <a:pt x="7" y="22"/>
                    <a:pt x="19" y="28"/>
                    <a:pt x="29" y="28"/>
                  </a:cubicBezTo>
                  <a:cubicBezTo>
                    <a:pt x="39" y="28"/>
                    <a:pt x="43" y="22"/>
                    <a:pt x="39" y="14"/>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642" name="işľidè"/>
            <p:cNvSpPr/>
            <p:nvPr/>
          </p:nvSpPr>
          <p:spPr bwMode="auto">
            <a:xfrm>
              <a:off x="10222323" y="3678869"/>
              <a:ext cx="160466" cy="103378"/>
            </a:xfrm>
            <a:custGeom>
              <a:avLst/>
              <a:gdLst>
                <a:gd name="T0" fmla="*/ 40 w 44"/>
                <a:gd name="T1" fmla="*/ 14 h 28"/>
                <a:gd name="T2" fmla="*/ 15 w 44"/>
                <a:gd name="T3" fmla="*/ 0 h 28"/>
                <a:gd name="T4" fmla="*/ 4 w 44"/>
                <a:gd name="T5" fmla="*/ 14 h 28"/>
                <a:gd name="T6" fmla="*/ 30 w 44"/>
                <a:gd name="T7" fmla="*/ 28 h 28"/>
                <a:gd name="T8" fmla="*/ 40 w 44"/>
                <a:gd name="T9" fmla="*/ 14 h 28"/>
              </a:gdLst>
              <a:ahLst/>
              <a:cxnLst>
                <a:cxn ang="0">
                  <a:pos x="T0" y="T1"/>
                </a:cxn>
                <a:cxn ang="0">
                  <a:pos x="T2" y="T3"/>
                </a:cxn>
                <a:cxn ang="0">
                  <a:pos x="T4" y="T5"/>
                </a:cxn>
                <a:cxn ang="0">
                  <a:pos x="T6" y="T7"/>
                </a:cxn>
                <a:cxn ang="0">
                  <a:pos x="T8" y="T9"/>
                </a:cxn>
              </a:cxnLst>
              <a:rect l="0" t="0" r="r" b="b"/>
              <a:pathLst>
                <a:path w="44" h="28">
                  <a:moveTo>
                    <a:pt x="40" y="14"/>
                  </a:moveTo>
                  <a:cubicBezTo>
                    <a:pt x="36" y="6"/>
                    <a:pt x="25" y="0"/>
                    <a:pt x="15" y="0"/>
                  </a:cubicBezTo>
                  <a:cubicBezTo>
                    <a:pt x="5" y="0"/>
                    <a:pt x="0" y="6"/>
                    <a:pt x="4" y="14"/>
                  </a:cubicBezTo>
                  <a:cubicBezTo>
                    <a:pt x="8" y="22"/>
                    <a:pt x="20" y="28"/>
                    <a:pt x="30" y="28"/>
                  </a:cubicBezTo>
                  <a:cubicBezTo>
                    <a:pt x="40" y="28"/>
                    <a:pt x="44" y="22"/>
                    <a:pt x="40" y="14"/>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643" name="ïṣḷïḍe"/>
            <p:cNvSpPr/>
            <p:nvPr/>
          </p:nvSpPr>
          <p:spPr bwMode="auto">
            <a:xfrm>
              <a:off x="10382789" y="3678869"/>
              <a:ext cx="160466" cy="103378"/>
            </a:xfrm>
            <a:custGeom>
              <a:avLst/>
              <a:gdLst>
                <a:gd name="T0" fmla="*/ 40 w 44"/>
                <a:gd name="T1" fmla="*/ 14 h 28"/>
                <a:gd name="T2" fmla="*/ 14 w 44"/>
                <a:gd name="T3" fmla="*/ 0 h 28"/>
                <a:gd name="T4" fmla="*/ 4 w 44"/>
                <a:gd name="T5" fmla="*/ 14 h 28"/>
                <a:gd name="T6" fmla="*/ 30 w 44"/>
                <a:gd name="T7" fmla="*/ 28 h 28"/>
                <a:gd name="T8" fmla="*/ 40 w 44"/>
                <a:gd name="T9" fmla="*/ 14 h 28"/>
              </a:gdLst>
              <a:ahLst/>
              <a:cxnLst>
                <a:cxn ang="0">
                  <a:pos x="T0" y="T1"/>
                </a:cxn>
                <a:cxn ang="0">
                  <a:pos x="T2" y="T3"/>
                </a:cxn>
                <a:cxn ang="0">
                  <a:pos x="T4" y="T5"/>
                </a:cxn>
                <a:cxn ang="0">
                  <a:pos x="T6" y="T7"/>
                </a:cxn>
                <a:cxn ang="0">
                  <a:pos x="T8" y="T9"/>
                </a:cxn>
              </a:cxnLst>
              <a:rect l="0" t="0" r="r" b="b"/>
              <a:pathLst>
                <a:path w="44" h="28">
                  <a:moveTo>
                    <a:pt x="40" y="14"/>
                  </a:moveTo>
                  <a:cubicBezTo>
                    <a:pt x="36" y="6"/>
                    <a:pt x="24" y="0"/>
                    <a:pt x="14" y="0"/>
                  </a:cubicBezTo>
                  <a:cubicBezTo>
                    <a:pt x="5" y="0"/>
                    <a:pt x="0" y="6"/>
                    <a:pt x="4" y="14"/>
                  </a:cubicBezTo>
                  <a:cubicBezTo>
                    <a:pt x="9" y="22"/>
                    <a:pt x="20" y="28"/>
                    <a:pt x="30" y="28"/>
                  </a:cubicBezTo>
                  <a:cubicBezTo>
                    <a:pt x="40" y="28"/>
                    <a:pt x="44" y="22"/>
                    <a:pt x="40" y="14"/>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644" name="ïṥḻîḑe"/>
            <p:cNvSpPr/>
            <p:nvPr/>
          </p:nvSpPr>
          <p:spPr bwMode="auto">
            <a:xfrm>
              <a:off x="9156147" y="3803849"/>
              <a:ext cx="157381" cy="101834"/>
            </a:xfrm>
            <a:custGeom>
              <a:avLst/>
              <a:gdLst>
                <a:gd name="T0" fmla="*/ 39 w 43"/>
                <a:gd name="T1" fmla="*/ 14 h 28"/>
                <a:gd name="T2" fmla="*/ 15 w 43"/>
                <a:gd name="T3" fmla="*/ 0 h 28"/>
                <a:gd name="T4" fmla="*/ 3 w 43"/>
                <a:gd name="T5" fmla="*/ 14 h 28"/>
                <a:gd name="T6" fmla="*/ 27 w 43"/>
                <a:gd name="T7" fmla="*/ 28 h 28"/>
                <a:gd name="T8" fmla="*/ 39 w 43"/>
                <a:gd name="T9" fmla="*/ 14 h 28"/>
              </a:gdLst>
              <a:ahLst/>
              <a:cxnLst>
                <a:cxn ang="0">
                  <a:pos x="T0" y="T1"/>
                </a:cxn>
                <a:cxn ang="0">
                  <a:pos x="T2" y="T3"/>
                </a:cxn>
                <a:cxn ang="0">
                  <a:pos x="T4" y="T5"/>
                </a:cxn>
                <a:cxn ang="0">
                  <a:pos x="T6" y="T7"/>
                </a:cxn>
                <a:cxn ang="0">
                  <a:pos x="T8" y="T9"/>
                </a:cxn>
              </a:cxnLst>
              <a:rect l="0" t="0" r="r" b="b"/>
              <a:pathLst>
                <a:path w="43" h="28">
                  <a:moveTo>
                    <a:pt x="39" y="14"/>
                  </a:moveTo>
                  <a:cubicBezTo>
                    <a:pt x="36" y="6"/>
                    <a:pt x="25" y="0"/>
                    <a:pt x="15" y="0"/>
                  </a:cubicBezTo>
                  <a:cubicBezTo>
                    <a:pt x="5" y="0"/>
                    <a:pt x="0" y="6"/>
                    <a:pt x="3" y="14"/>
                  </a:cubicBezTo>
                  <a:cubicBezTo>
                    <a:pt x="6" y="22"/>
                    <a:pt x="17" y="28"/>
                    <a:pt x="27" y="28"/>
                  </a:cubicBezTo>
                  <a:cubicBezTo>
                    <a:pt x="37" y="28"/>
                    <a:pt x="43" y="22"/>
                    <a:pt x="39" y="14"/>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645" name="îṣľiḑê"/>
            <p:cNvSpPr/>
            <p:nvPr/>
          </p:nvSpPr>
          <p:spPr bwMode="auto">
            <a:xfrm>
              <a:off x="9316614" y="3803849"/>
              <a:ext cx="157381" cy="101834"/>
            </a:xfrm>
            <a:custGeom>
              <a:avLst/>
              <a:gdLst>
                <a:gd name="T0" fmla="*/ 40 w 43"/>
                <a:gd name="T1" fmla="*/ 14 h 28"/>
                <a:gd name="T2" fmla="*/ 16 w 43"/>
                <a:gd name="T3" fmla="*/ 0 h 28"/>
                <a:gd name="T4" fmla="*/ 3 w 43"/>
                <a:gd name="T5" fmla="*/ 14 h 28"/>
                <a:gd name="T6" fmla="*/ 28 w 43"/>
                <a:gd name="T7" fmla="*/ 28 h 28"/>
                <a:gd name="T8" fmla="*/ 40 w 43"/>
                <a:gd name="T9" fmla="*/ 14 h 28"/>
              </a:gdLst>
              <a:ahLst/>
              <a:cxnLst>
                <a:cxn ang="0">
                  <a:pos x="T0" y="T1"/>
                </a:cxn>
                <a:cxn ang="0">
                  <a:pos x="T2" y="T3"/>
                </a:cxn>
                <a:cxn ang="0">
                  <a:pos x="T4" y="T5"/>
                </a:cxn>
                <a:cxn ang="0">
                  <a:pos x="T6" y="T7"/>
                </a:cxn>
                <a:cxn ang="0">
                  <a:pos x="T8" y="T9"/>
                </a:cxn>
              </a:cxnLst>
              <a:rect l="0" t="0" r="r" b="b"/>
              <a:pathLst>
                <a:path w="43" h="28">
                  <a:moveTo>
                    <a:pt x="40" y="14"/>
                  </a:moveTo>
                  <a:cubicBezTo>
                    <a:pt x="36" y="6"/>
                    <a:pt x="26" y="0"/>
                    <a:pt x="16" y="0"/>
                  </a:cubicBezTo>
                  <a:cubicBezTo>
                    <a:pt x="6" y="0"/>
                    <a:pt x="0" y="6"/>
                    <a:pt x="3" y="14"/>
                  </a:cubicBezTo>
                  <a:cubicBezTo>
                    <a:pt x="7" y="22"/>
                    <a:pt x="18" y="28"/>
                    <a:pt x="28" y="28"/>
                  </a:cubicBezTo>
                  <a:cubicBezTo>
                    <a:pt x="38" y="28"/>
                    <a:pt x="43" y="22"/>
                    <a:pt x="40" y="14"/>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646" name="ísḷïḓè"/>
            <p:cNvSpPr/>
            <p:nvPr/>
          </p:nvSpPr>
          <p:spPr bwMode="auto">
            <a:xfrm>
              <a:off x="10290213" y="3803849"/>
              <a:ext cx="165096" cy="101834"/>
            </a:xfrm>
            <a:custGeom>
              <a:avLst/>
              <a:gdLst>
                <a:gd name="T0" fmla="*/ 40 w 45"/>
                <a:gd name="T1" fmla="*/ 14 h 28"/>
                <a:gd name="T2" fmla="*/ 14 w 45"/>
                <a:gd name="T3" fmla="*/ 0 h 28"/>
                <a:gd name="T4" fmla="*/ 4 w 45"/>
                <a:gd name="T5" fmla="*/ 14 h 28"/>
                <a:gd name="T6" fmla="*/ 30 w 45"/>
                <a:gd name="T7" fmla="*/ 28 h 28"/>
                <a:gd name="T8" fmla="*/ 40 w 45"/>
                <a:gd name="T9" fmla="*/ 14 h 28"/>
              </a:gdLst>
              <a:ahLst/>
              <a:cxnLst>
                <a:cxn ang="0">
                  <a:pos x="T0" y="T1"/>
                </a:cxn>
                <a:cxn ang="0">
                  <a:pos x="T2" y="T3"/>
                </a:cxn>
                <a:cxn ang="0">
                  <a:pos x="T4" y="T5"/>
                </a:cxn>
                <a:cxn ang="0">
                  <a:pos x="T6" y="T7"/>
                </a:cxn>
                <a:cxn ang="0">
                  <a:pos x="T8" y="T9"/>
                </a:cxn>
              </a:cxnLst>
              <a:rect l="0" t="0" r="r" b="b"/>
              <a:pathLst>
                <a:path w="45" h="28">
                  <a:moveTo>
                    <a:pt x="40" y="14"/>
                  </a:moveTo>
                  <a:cubicBezTo>
                    <a:pt x="36" y="6"/>
                    <a:pt x="24" y="0"/>
                    <a:pt x="14" y="0"/>
                  </a:cubicBezTo>
                  <a:cubicBezTo>
                    <a:pt x="4" y="0"/>
                    <a:pt x="0" y="6"/>
                    <a:pt x="4" y="14"/>
                  </a:cubicBezTo>
                  <a:cubicBezTo>
                    <a:pt x="8" y="22"/>
                    <a:pt x="20" y="28"/>
                    <a:pt x="30" y="28"/>
                  </a:cubicBezTo>
                  <a:cubicBezTo>
                    <a:pt x="40" y="28"/>
                    <a:pt x="45" y="22"/>
                    <a:pt x="40" y="14"/>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647" name="ï$ļïďè"/>
            <p:cNvSpPr/>
            <p:nvPr/>
          </p:nvSpPr>
          <p:spPr bwMode="auto">
            <a:xfrm>
              <a:off x="10452222" y="3803849"/>
              <a:ext cx="163552" cy="101834"/>
            </a:xfrm>
            <a:custGeom>
              <a:avLst/>
              <a:gdLst>
                <a:gd name="T0" fmla="*/ 41 w 45"/>
                <a:gd name="T1" fmla="*/ 14 h 28"/>
                <a:gd name="T2" fmla="*/ 14 w 45"/>
                <a:gd name="T3" fmla="*/ 0 h 28"/>
                <a:gd name="T4" fmla="*/ 4 w 45"/>
                <a:gd name="T5" fmla="*/ 14 h 28"/>
                <a:gd name="T6" fmla="*/ 31 w 45"/>
                <a:gd name="T7" fmla="*/ 28 h 28"/>
                <a:gd name="T8" fmla="*/ 41 w 45"/>
                <a:gd name="T9" fmla="*/ 14 h 28"/>
              </a:gdLst>
              <a:ahLst/>
              <a:cxnLst>
                <a:cxn ang="0">
                  <a:pos x="T0" y="T1"/>
                </a:cxn>
                <a:cxn ang="0">
                  <a:pos x="T2" y="T3"/>
                </a:cxn>
                <a:cxn ang="0">
                  <a:pos x="T4" y="T5"/>
                </a:cxn>
                <a:cxn ang="0">
                  <a:pos x="T6" y="T7"/>
                </a:cxn>
                <a:cxn ang="0">
                  <a:pos x="T8" y="T9"/>
                </a:cxn>
              </a:cxnLst>
              <a:rect l="0" t="0" r="r" b="b"/>
              <a:pathLst>
                <a:path w="45" h="28">
                  <a:moveTo>
                    <a:pt x="41" y="14"/>
                  </a:moveTo>
                  <a:cubicBezTo>
                    <a:pt x="36" y="6"/>
                    <a:pt x="24" y="0"/>
                    <a:pt x="14" y="0"/>
                  </a:cubicBezTo>
                  <a:cubicBezTo>
                    <a:pt x="4" y="0"/>
                    <a:pt x="0" y="6"/>
                    <a:pt x="4" y="14"/>
                  </a:cubicBezTo>
                  <a:cubicBezTo>
                    <a:pt x="9" y="22"/>
                    <a:pt x="20" y="28"/>
                    <a:pt x="31" y="28"/>
                  </a:cubicBezTo>
                  <a:cubicBezTo>
                    <a:pt x="41" y="28"/>
                    <a:pt x="45" y="22"/>
                    <a:pt x="41" y="14"/>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648" name="ís1iďê"/>
            <p:cNvSpPr/>
            <p:nvPr/>
          </p:nvSpPr>
          <p:spPr bwMode="auto">
            <a:xfrm>
              <a:off x="11348674" y="4198843"/>
              <a:ext cx="183611" cy="112636"/>
            </a:xfrm>
            <a:custGeom>
              <a:avLst/>
              <a:gdLst>
                <a:gd name="T0" fmla="*/ 44 w 50"/>
                <a:gd name="T1" fmla="*/ 15 h 31"/>
                <a:gd name="T2" fmla="*/ 15 w 50"/>
                <a:gd name="T3" fmla="*/ 0 h 31"/>
                <a:gd name="T4" fmla="*/ 6 w 50"/>
                <a:gd name="T5" fmla="*/ 15 h 31"/>
                <a:gd name="T6" fmla="*/ 35 w 50"/>
                <a:gd name="T7" fmla="*/ 31 h 31"/>
                <a:gd name="T8" fmla="*/ 44 w 50"/>
                <a:gd name="T9" fmla="*/ 15 h 31"/>
              </a:gdLst>
              <a:ahLst/>
              <a:cxnLst>
                <a:cxn ang="0">
                  <a:pos x="T0" y="T1"/>
                </a:cxn>
                <a:cxn ang="0">
                  <a:pos x="T2" y="T3"/>
                </a:cxn>
                <a:cxn ang="0">
                  <a:pos x="T4" y="T5"/>
                </a:cxn>
                <a:cxn ang="0">
                  <a:pos x="T6" y="T7"/>
                </a:cxn>
                <a:cxn ang="0">
                  <a:pos x="T8" y="T9"/>
                </a:cxn>
              </a:cxnLst>
              <a:rect l="0" t="0" r="r" b="b"/>
              <a:pathLst>
                <a:path w="50" h="31">
                  <a:moveTo>
                    <a:pt x="44" y="15"/>
                  </a:moveTo>
                  <a:cubicBezTo>
                    <a:pt x="38" y="7"/>
                    <a:pt x="25" y="0"/>
                    <a:pt x="15" y="0"/>
                  </a:cubicBezTo>
                  <a:cubicBezTo>
                    <a:pt x="5" y="0"/>
                    <a:pt x="0" y="7"/>
                    <a:pt x="6" y="15"/>
                  </a:cubicBezTo>
                  <a:cubicBezTo>
                    <a:pt x="11" y="24"/>
                    <a:pt x="24" y="31"/>
                    <a:pt x="35" y="31"/>
                  </a:cubicBezTo>
                  <a:cubicBezTo>
                    <a:pt x="46" y="31"/>
                    <a:pt x="50" y="24"/>
                    <a:pt x="44" y="15"/>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649" name="ïŝ1îḓe"/>
            <p:cNvSpPr/>
            <p:nvPr/>
          </p:nvSpPr>
          <p:spPr bwMode="auto">
            <a:xfrm>
              <a:off x="10027912" y="3931913"/>
              <a:ext cx="165096" cy="104920"/>
            </a:xfrm>
            <a:custGeom>
              <a:avLst/>
              <a:gdLst>
                <a:gd name="T0" fmla="*/ 41 w 45"/>
                <a:gd name="T1" fmla="*/ 14 h 29"/>
                <a:gd name="T2" fmla="*/ 15 w 45"/>
                <a:gd name="T3" fmla="*/ 0 h 29"/>
                <a:gd name="T4" fmla="*/ 4 w 45"/>
                <a:gd name="T5" fmla="*/ 14 h 29"/>
                <a:gd name="T6" fmla="*/ 30 w 45"/>
                <a:gd name="T7" fmla="*/ 29 h 29"/>
                <a:gd name="T8" fmla="*/ 41 w 45"/>
                <a:gd name="T9" fmla="*/ 14 h 29"/>
              </a:gdLst>
              <a:ahLst/>
              <a:cxnLst>
                <a:cxn ang="0">
                  <a:pos x="T0" y="T1"/>
                </a:cxn>
                <a:cxn ang="0">
                  <a:pos x="T2" y="T3"/>
                </a:cxn>
                <a:cxn ang="0">
                  <a:pos x="T4" y="T5"/>
                </a:cxn>
                <a:cxn ang="0">
                  <a:pos x="T6" y="T7"/>
                </a:cxn>
                <a:cxn ang="0">
                  <a:pos x="T8" y="T9"/>
                </a:cxn>
              </a:cxnLst>
              <a:rect l="0" t="0" r="r" b="b"/>
              <a:pathLst>
                <a:path w="45" h="29">
                  <a:moveTo>
                    <a:pt x="41" y="14"/>
                  </a:moveTo>
                  <a:cubicBezTo>
                    <a:pt x="37" y="6"/>
                    <a:pt x="25" y="0"/>
                    <a:pt x="15" y="0"/>
                  </a:cubicBezTo>
                  <a:cubicBezTo>
                    <a:pt x="5" y="0"/>
                    <a:pt x="0" y="6"/>
                    <a:pt x="4" y="14"/>
                  </a:cubicBezTo>
                  <a:cubicBezTo>
                    <a:pt x="8" y="22"/>
                    <a:pt x="20" y="29"/>
                    <a:pt x="30" y="29"/>
                  </a:cubicBezTo>
                  <a:cubicBezTo>
                    <a:pt x="40" y="29"/>
                    <a:pt x="45" y="22"/>
                    <a:pt x="41" y="14"/>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650" name="íṣľiďê"/>
            <p:cNvSpPr/>
            <p:nvPr/>
          </p:nvSpPr>
          <p:spPr bwMode="auto">
            <a:xfrm>
              <a:off x="10356560" y="3931913"/>
              <a:ext cx="168182" cy="104920"/>
            </a:xfrm>
            <a:custGeom>
              <a:avLst/>
              <a:gdLst>
                <a:gd name="T0" fmla="*/ 42 w 46"/>
                <a:gd name="T1" fmla="*/ 14 h 29"/>
                <a:gd name="T2" fmla="*/ 15 w 46"/>
                <a:gd name="T3" fmla="*/ 0 h 29"/>
                <a:gd name="T4" fmla="*/ 5 w 46"/>
                <a:gd name="T5" fmla="*/ 14 h 29"/>
                <a:gd name="T6" fmla="*/ 31 w 46"/>
                <a:gd name="T7" fmla="*/ 29 h 29"/>
                <a:gd name="T8" fmla="*/ 42 w 46"/>
                <a:gd name="T9" fmla="*/ 14 h 29"/>
              </a:gdLst>
              <a:ahLst/>
              <a:cxnLst>
                <a:cxn ang="0">
                  <a:pos x="T0" y="T1"/>
                </a:cxn>
                <a:cxn ang="0">
                  <a:pos x="T2" y="T3"/>
                </a:cxn>
                <a:cxn ang="0">
                  <a:pos x="T4" y="T5"/>
                </a:cxn>
                <a:cxn ang="0">
                  <a:pos x="T6" y="T7"/>
                </a:cxn>
                <a:cxn ang="0">
                  <a:pos x="T8" y="T9"/>
                </a:cxn>
              </a:cxnLst>
              <a:rect l="0" t="0" r="r" b="b"/>
              <a:pathLst>
                <a:path w="46" h="29">
                  <a:moveTo>
                    <a:pt x="42" y="14"/>
                  </a:moveTo>
                  <a:cubicBezTo>
                    <a:pt x="37" y="6"/>
                    <a:pt x="25" y="0"/>
                    <a:pt x="15" y="0"/>
                  </a:cubicBezTo>
                  <a:cubicBezTo>
                    <a:pt x="5" y="0"/>
                    <a:pt x="0" y="6"/>
                    <a:pt x="5" y="14"/>
                  </a:cubicBezTo>
                  <a:cubicBezTo>
                    <a:pt x="9" y="22"/>
                    <a:pt x="21" y="29"/>
                    <a:pt x="31" y="29"/>
                  </a:cubicBezTo>
                  <a:cubicBezTo>
                    <a:pt x="42" y="29"/>
                    <a:pt x="46" y="22"/>
                    <a:pt x="42" y="14"/>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651" name="íšľîḓê"/>
            <p:cNvSpPr/>
            <p:nvPr/>
          </p:nvSpPr>
          <p:spPr bwMode="auto">
            <a:xfrm>
              <a:off x="9762525" y="4063064"/>
              <a:ext cx="163552" cy="109550"/>
            </a:xfrm>
            <a:custGeom>
              <a:avLst/>
              <a:gdLst>
                <a:gd name="T0" fmla="*/ 41 w 45"/>
                <a:gd name="T1" fmla="*/ 15 h 30"/>
                <a:gd name="T2" fmla="*/ 15 w 45"/>
                <a:gd name="T3" fmla="*/ 0 h 30"/>
                <a:gd name="T4" fmla="*/ 3 w 45"/>
                <a:gd name="T5" fmla="*/ 15 h 30"/>
                <a:gd name="T6" fmla="*/ 29 w 45"/>
                <a:gd name="T7" fmla="*/ 30 h 30"/>
                <a:gd name="T8" fmla="*/ 41 w 45"/>
                <a:gd name="T9" fmla="*/ 15 h 30"/>
              </a:gdLst>
              <a:ahLst/>
              <a:cxnLst>
                <a:cxn ang="0">
                  <a:pos x="T0" y="T1"/>
                </a:cxn>
                <a:cxn ang="0">
                  <a:pos x="T2" y="T3"/>
                </a:cxn>
                <a:cxn ang="0">
                  <a:pos x="T4" y="T5"/>
                </a:cxn>
                <a:cxn ang="0">
                  <a:pos x="T6" y="T7"/>
                </a:cxn>
                <a:cxn ang="0">
                  <a:pos x="T8" y="T9"/>
                </a:cxn>
              </a:cxnLst>
              <a:rect l="0" t="0" r="r" b="b"/>
              <a:pathLst>
                <a:path w="45" h="30">
                  <a:moveTo>
                    <a:pt x="41" y="15"/>
                  </a:moveTo>
                  <a:cubicBezTo>
                    <a:pt x="37" y="6"/>
                    <a:pt x="25" y="0"/>
                    <a:pt x="15" y="0"/>
                  </a:cubicBezTo>
                  <a:cubicBezTo>
                    <a:pt x="5" y="0"/>
                    <a:pt x="0" y="6"/>
                    <a:pt x="3" y="15"/>
                  </a:cubicBezTo>
                  <a:cubicBezTo>
                    <a:pt x="7" y="23"/>
                    <a:pt x="19" y="30"/>
                    <a:pt x="29" y="30"/>
                  </a:cubicBezTo>
                  <a:cubicBezTo>
                    <a:pt x="40" y="30"/>
                    <a:pt x="45" y="23"/>
                    <a:pt x="41" y="15"/>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652" name="îşḻíďè"/>
            <p:cNvSpPr/>
            <p:nvPr/>
          </p:nvSpPr>
          <p:spPr bwMode="auto">
            <a:xfrm>
              <a:off x="9926077" y="4063064"/>
              <a:ext cx="168182" cy="109550"/>
            </a:xfrm>
            <a:custGeom>
              <a:avLst/>
              <a:gdLst>
                <a:gd name="T0" fmla="*/ 42 w 46"/>
                <a:gd name="T1" fmla="*/ 15 h 30"/>
                <a:gd name="T2" fmla="*/ 16 w 46"/>
                <a:gd name="T3" fmla="*/ 0 h 30"/>
                <a:gd name="T4" fmla="*/ 4 w 46"/>
                <a:gd name="T5" fmla="*/ 15 h 30"/>
                <a:gd name="T6" fmla="*/ 31 w 46"/>
                <a:gd name="T7" fmla="*/ 30 h 30"/>
                <a:gd name="T8" fmla="*/ 42 w 46"/>
                <a:gd name="T9" fmla="*/ 15 h 30"/>
              </a:gdLst>
              <a:ahLst/>
              <a:cxnLst>
                <a:cxn ang="0">
                  <a:pos x="T0" y="T1"/>
                </a:cxn>
                <a:cxn ang="0">
                  <a:pos x="T2" y="T3"/>
                </a:cxn>
                <a:cxn ang="0">
                  <a:pos x="T4" y="T5"/>
                </a:cxn>
                <a:cxn ang="0">
                  <a:pos x="T6" y="T7"/>
                </a:cxn>
                <a:cxn ang="0">
                  <a:pos x="T8" y="T9"/>
                </a:cxn>
              </a:cxnLst>
              <a:rect l="0" t="0" r="r" b="b"/>
              <a:pathLst>
                <a:path w="46" h="30">
                  <a:moveTo>
                    <a:pt x="42" y="15"/>
                  </a:moveTo>
                  <a:cubicBezTo>
                    <a:pt x="38" y="6"/>
                    <a:pt x="26" y="0"/>
                    <a:pt x="16" y="0"/>
                  </a:cubicBezTo>
                  <a:cubicBezTo>
                    <a:pt x="6" y="0"/>
                    <a:pt x="0" y="6"/>
                    <a:pt x="4" y="15"/>
                  </a:cubicBezTo>
                  <a:cubicBezTo>
                    <a:pt x="8" y="23"/>
                    <a:pt x="20" y="30"/>
                    <a:pt x="31" y="30"/>
                  </a:cubicBezTo>
                  <a:cubicBezTo>
                    <a:pt x="41" y="30"/>
                    <a:pt x="46" y="23"/>
                    <a:pt x="42" y="15"/>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653" name="îšļíḋé"/>
            <p:cNvSpPr/>
            <p:nvPr/>
          </p:nvSpPr>
          <p:spPr bwMode="auto">
            <a:xfrm>
              <a:off x="10094259" y="4063064"/>
              <a:ext cx="168182" cy="109550"/>
            </a:xfrm>
            <a:custGeom>
              <a:avLst/>
              <a:gdLst>
                <a:gd name="T0" fmla="*/ 42 w 46"/>
                <a:gd name="T1" fmla="*/ 15 h 30"/>
                <a:gd name="T2" fmla="*/ 15 w 46"/>
                <a:gd name="T3" fmla="*/ 0 h 30"/>
                <a:gd name="T4" fmla="*/ 4 w 46"/>
                <a:gd name="T5" fmla="*/ 15 h 30"/>
                <a:gd name="T6" fmla="*/ 31 w 46"/>
                <a:gd name="T7" fmla="*/ 30 h 30"/>
                <a:gd name="T8" fmla="*/ 42 w 46"/>
                <a:gd name="T9" fmla="*/ 15 h 30"/>
              </a:gdLst>
              <a:ahLst/>
              <a:cxnLst>
                <a:cxn ang="0">
                  <a:pos x="T0" y="T1"/>
                </a:cxn>
                <a:cxn ang="0">
                  <a:pos x="T2" y="T3"/>
                </a:cxn>
                <a:cxn ang="0">
                  <a:pos x="T4" y="T5"/>
                </a:cxn>
                <a:cxn ang="0">
                  <a:pos x="T6" y="T7"/>
                </a:cxn>
                <a:cxn ang="0">
                  <a:pos x="T8" y="T9"/>
                </a:cxn>
              </a:cxnLst>
              <a:rect l="0" t="0" r="r" b="b"/>
              <a:pathLst>
                <a:path w="46" h="30">
                  <a:moveTo>
                    <a:pt x="42" y="15"/>
                  </a:moveTo>
                  <a:cubicBezTo>
                    <a:pt x="38" y="6"/>
                    <a:pt x="26" y="0"/>
                    <a:pt x="15" y="0"/>
                  </a:cubicBezTo>
                  <a:cubicBezTo>
                    <a:pt x="5" y="0"/>
                    <a:pt x="0" y="6"/>
                    <a:pt x="4" y="15"/>
                  </a:cubicBezTo>
                  <a:cubicBezTo>
                    <a:pt x="9" y="23"/>
                    <a:pt x="20" y="30"/>
                    <a:pt x="31" y="30"/>
                  </a:cubicBezTo>
                  <a:cubicBezTo>
                    <a:pt x="41" y="30"/>
                    <a:pt x="46" y="23"/>
                    <a:pt x="42" y="15"/>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654" name="iṥḷîḋê"/>
            <p:cNvSpPr/>
            <p:nvPr/>
          </p:nvSpPr>
          <p:spPr bwMode="auto">
            <a:xfrm>
              <a:off x="10262440" y="4063064"/>
              <a:ext cx="166638" cy="109550"/>
            </a:xfrm>
            <a:custGeom>
              <a:avLst/>
              <a:gdLst>
                <a:gd name="T0" fmla="*/ 42 w 46"/>
                <a:gd name="T1" fmla="*/ 15 h 30"/>
                <a:gd name="T2" fmla="*/ 15 w 46"/>
                <a:gd name="T3" fmla="*/ 0 h 30"/>
                <a:gd name="T4" fmla="*/ 4 w 46"/>
                <a:gd name="T5" fmla="*/ 15 h 30"/>
                <a:gd name="T6" fmla="*/ 31 w 46"/>
                <a:gd name="T7" fmla="*/ 30 h 30"/>
                <a:gd name="T8" fmla="*/ 42 w 46"/>
                <a:gd name="T9" fmla="*/ 15 h 30"/>
              </a:gdLst>
              <a:ahLst/>
              <a:cxnLst>
                <a:cxn ang="0">
                  <a:pos x="T0" y="T1"/>
                </a:cxn>
                <a:cxn ang="0">
                  <a:pos x="T2" y="T3"/>
                </a:cxn>
                <a:cxn ang="0">
                  <a:pos x="T4" y="T5"/>
                </a:cxn>
                <a:cxn ang="0">
                  <a:pos x="T6" y="T7"/>
                </a:cxn>
                <a:cxn ang="0">
                  <a:pos x="T8" y="T9"/>
                </a:cxn>
              </a:cxnLst>
              <a:rect l="0" t="0" r="r" b="b"/>
              <a:pathLst>
                <a:path w="46" h="30">
                  <a:moveTo>
                    <a:pt x="42" y="15"/>
                  </a:moveTo>
                  <a:cubicBezTo>
                    <a:pt x="37" y="6"/>
                    <a:pt x="25" y="0"/>
                    <a:pt x="15" y="0"/>
                  </a:cubicBezTo>
                  <a:cubicBezTo>
                    <a:pt x="5" y="0"/>
                    <a:pt x="0" y="6"/>
                    <a:pt x="4" y="15"/>
                  </a:cubicBezTo>
                  <a:cubicBezTo>
                    <a:pt x="9" y="23"/>
                    <a:pt x="21" y="30"/>
                    <a:pt x="31" y="30"/>
                  </a:cubicBezTo>
                  <a:cubicBezTo>
                    <a:pt x="42" y="30"/>
                    <a:pt x="46" y="23"/>
                    <a:pt x="42" y="15"/>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655" name="ïṧlîḑe"/>
            <p:cNvSpPr/>
            <p:nvPr/>
          </p:nvSpPr>
          <p:spPr bwMode="auto">
            <a:xfrm>
              <a:off x="10429078" y="4063064"/>
              <a:ext cx="168182" cy="109550"/>
            </a:xfrm>
            <a:custGeom>
              <a:avLst/>
              <a:gdLst>
                <a:gd name="T0" fmla="*/ 42 w 46"/>
                <a:gd name="T1" fmla="*/ 15 h 30"/>
                <a:gd name="T2" fmla="*/ 15 w 46"/>
                <a:gd name="T3" fmla="*/ 0 h 30"/>
                <a:gd name="T4" fmla="*/ 4 w 46"/>
                <a:gd name="T5" fmla="*/ 15 h 30"/>
                <a:gd name="T6" fmla="*/ 31 w 46"/>
                <a:gd name="T7" fmla="*/ 30 h 30"/>
                <a:gd name="T8" fmla="*/ 42 w 46"/>
                <a:gd name="T9" fmla="*/ 15 h 30"/>
              </a:gdLst>
              <a:ahLst/>
              <a:cxnLst>
                <a:cxn ang="0">
                  <a:pos x="T0" y="T1"/>
                </a:cxn>
                <a:cxn ang="0">
                  <a:pos x="T2" y="T3"/>
                </a:cxn>
                <a:cxn ang="0">
                  <a:pos x="T4" y="T5"/>
                </a:cxn>
                <a:cxn ang="0">
                  <a:pos x="T6" y="T7"/>
                </a:cxn>
                <a:cxn ang="0">
                  <a:pos x="T8" y="T9"/>
                </a:cxn>
              </a:cxnLst>
              <a:rect l="0" t="0" r="r" b="b"/>
              <a:pathLst>
                <a:path w="46" h="30">
                  <a:moveTo>
                    <a:pt x="42" y="15"/>
                  </a:moveTo>
                  <a:cubicBezTo>
                    <a:pt x="37" y="6"/>
                    <a:pt x="25" y="0"/>
                    <a:pt x="15" y="0"/>
                  </a:cubicBezTo>
                  <a:cubicBezTo>
                    <a:pt x="5" y="0"/>
                    <a:pt x="0" y="6"/>
                    <a:pt x="4" y="15"/>
                  </a:cubicBezTo>
                  <a:cubicBezTo>
                    <a:pt x="9" y="23"/>
                    <a:pt x="21" y="30"/>
                    <a:pt x="31" y="30"/>
                  </a:cubicBezTo>
                  <a:cubicBezTo>
                    <a:pt x="42" y="30"/>
                    <a:pt x="46" y="23"/>
                    <a:pt x="42" y="15"/>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656" name="išlîḍe"/>
            <p:cNvSpPr/>
            <p:nvPr/>
          </p:nvSpPr>
          <p:spPr bwMode="auto">
            <a:xfrm>
              <a:off x="10597259" y="4063064"/>
              <a:ext cx="171268" cy="109550"/>
            </a:xfrm>
            <a:custGeom>
              <a:avLst/>
              <a:gdLst>
                <a:gd name="T0" fmla="*/ 42 w 47"/>
                <a:gd name="T1" fmla="*/ 15 h 30"/>
                <a:gd name="T2" fmla="*/ 14 w 47"/>
                <a:gd name="T3" fmla="*/ 0 h 30"/>
                <a:gd name="T4" fmla="*/ 4 w 47"/>
                <a:gd name="T5" fmla="*/ 15 h 30"/>
                <a:gd name="T6" fmla="*/ 32 w 47"/>
                <a:gd name="T7" fmla="*/ 30 h 30"/>
                <a:gd name="T8" fmla="*/ 42 w 47"/>
                <a:gd name="T9" fmla="*/ 15 h 30"/>
              </a:gdLst>
              <a:ahLst/>
              <a:cxnLst>
                <a:cxn ang="0">
                  <a:pos x="T0" y="T1"/>
                </a:cxn>
                <a:cxn ang="0">
                  <a:pos x="T2" y="T3"/>
                </a:cxn>
                <a:cxn ang="0">
                  <a:pos x="T4" y="T5"/>
                </a:cxn>
                <a:cxn ang="0">
                  <a:pos x="T6" y="T7"/>
                </a:cxn>
                <a:cxn ang="0">
                  <a:pos x="T8" y="T9"/>
                </a:cxn>
              </a:cxnLst>
              <a:rect l="0" t="0" r="r" b="b"/>
              <a:pathLst>
                <a:path w="47" h="30">
                  <a:moveTo>
                    <a:pt x="42" y="15"/>
                  </a:moveTo>
                  <a:cubicBezTo>
                    <a:pt x="37" y="6"/>
                    <a:pt x="25" y="0"/>
                    <a:pt x="14" y="0"/>
                  </a:cubicBezTo>
                  <a:cubicBezTo>
                    <a:pt x="4" y="0"/>
                    <a:pt x="0" y="6"/>
                    <a:pt x="4" y="15"/>
                  </a:cubicBezTo>
                  <a:cubicBezTo>
                    <a:pt x="9" y="23"/>
                    <a:pt x="21" y="30"/>
                    <a:pt x="32" y="30"/>
                  </a:cubicBezTo>
                  <a:cubicBezTo>
                    <a:pt x="42" y="30"/>
                    <a:pt x="47" y="23"/>
                    <a:pt x="42" y="15"/>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657" name="iŝliḍê"/>
            <p:cNvSpPr/>
            <p:nvPr/>
          </p:nvSpPr>
          <p:spPr bwMode="auto">
            <a:xfrm>
              <a:off x="9652976" y="4198843"/>
              <a:ext cx="166638" cy="112636"/>
            </a:xfrm>
            <a:custGeom>
              <a:avLst/>
              <a:gdLst>
                <a:gd name="T0" fmla="*/ 42 w 46"/>
                <a:gd name="T1" fmla="*/ 15 h 31"/>
                <a:gd name="T2" fmla="*/ 16 w 46"/>
                <a:gd name="T3" fmla="*/ 0 h 31"/>
                <a:gd name="T4" fmla="*/ 4 w 46"/>
                <a:gd name="T5" fmla="*/ 15 h 31"/>
                <a:gd name="T6" fmla="*/ 30 w 46"/>
                <a:gd name="T7" fmla="*/ 31 h 31"/>
                <a:gd name="T8" fmla="*/ 42 w 46"/>
                <a:gd name="T9" fmla="*/ 15 h 31"/>
              </a:gdLst>
              <a:ahLst/>
              <a:cxnLst>
                <a:cxn ang="0">
                  <a:pos x="T0" y="T1"/>
                </a:cxn>
                <a:cxn ang="0">
                  <a:pos x="T2" y="T3"/>
                </a:cxn>
                <a:cxn ang="0">
                  <a:pos x="T4" y="T5"/>
                </a:cxn>
                <a:cxn ang="0">
                  <a:pos x="T6" y="T7"/>
                </a:cxn>
                <a:cxn ang="0">
                  <a:pos x="T8" y="T9"/>
                </a:cxn>
              </a:cxnLst>
              <a:rect l="0" t="0" r="r" b="b"/>
              <a:pathLst>
                <a:path w="46" h="31">
                  <a:moveTo>
                    <a:pt x="42" y="15"/>
                  </a:moveTo>
                  <a:cubicBezTo>
                    <a:pt x="38" y="7"/>
                    <a:pt x="27" y="0"/>
                    <a:pt x="16" y="0"/>
                  </a:cubicBezTo>
                  <a:cubicBezTo>
                    <a:pt x="6" y="0"/>
                    <a:pt x="0" y="7"/>
                    <a:pt x="4" y="15"/>
                  </a:cubicBezTo>
                  <a:cubicBezTo>
                    <a:pt x="8" y="24"/>
                    <a:pt x="20" y="31"/>
                    <a:pt x="30" y="31"/>
                  </a:cubicBezTo>
                  <a:cubicBezTo>
                    <a:pt x="41" y="31"/>
                    <a:pt x="46" y="24"/>
                    <a:pt x="42" y="15"/>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658" name="ïṥḷïďê"/>
            <p:cNvSpPr/>
            <p:nvPr/>
          </p:nvSpPr>
          <p:spPr bwMode="auto">
            <a:xfrm>
              <a:off x="9824243" y="4198843"/>
              <a:ext cx="168182" cy="112636"/>
            </a:xfrm>
            <a:custGeom>
              <a:avLst/>
              <a:gdLst>
                <a:gd name="T0" fmla="*/ 42 w 46"/>
                <a:gd name="T1" fmla="*/ 15 h 31"/>
                <a:gd name="T2" fmla="*/ 16 w 46"/>
                <a:gd name="T3" fmla="*/ 0 h 31"/>
                <a:gd name="T4" fmla="*/ 4 w 46"/>
                <a:gd name="T5" fmla="*/ 15 h 31"/>
                <a:gd name="T6" fmla="*/ 30 w 46"/>
                <a:gd name="T7" fmla="*/ 31 h 31"/>
                <a:gd name="T8" fmla="*/ 42 w 46"/>
                <a:gd name="T9" fmla="*/ 15 h 31"/>
              </a:gdLst>
              <a:ahLst/>
              <a:cxnLst>
                <a:cxn ang="0">
                  <a:pos x="T0" y="T1"/>
                </a:cxn>
                <a:cxn ang="0">
                  <a:pos x="T2" y="T3"/>
                </a:cxn>
                <a:cxn ang="0">
                  <a:pos x="T4" y="T5"/>
                </a:cxn>
                <a:cxn ang="0">
                  <a:pos x="T6" y="T7"/>
                </a:cxn>
                <a:cxn ang="0">
                  <a:pos x="T8" y="T9"/>
                </a:cxn>
              </a:cxnLst>
              <a:rect l="0" t="0" r="r" b="b"/>
              <a:pathLst>
                <a:path w="46" h="31">
                  <a:moveTo>
                    <a:pt x="42" y="15"/>
                  </a:moveTo>
                  <a:cubicBezTo>
                    <a:pt x="38" y="7"/>
                    <a:pt x="26" y="0"/>
                    <a:pt x="16" y="0"/>
                  </a:cubicBezTo>
                  <a:cubicBezTo>
                    <a:pt x="5" y="0"/>
                    <a:pt x="0" y="7"/>
                    <a:pt x="4" y="15"/>
                  </a:cubicBezTo>
                  <a:cubicBezTo>
                    <a:pt x="8" y="24"/>
                    <a:pt x="20" y="31"/>
                    <a:pt x="30" y="31"/>
                  </a:cubicBezTo>
                  <a:cubicBezTo>
                    <a:pt x="41" y="31"/>
                    <a:pt x="46" y="24"/>
                    <a:pt x="42" y="15"/>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659" name="îSľïdè"/>
            <p:cNvSpPr/>
            <p:nvPr/>
          </p:nvSpPr>
          <p:spPr bwMode="auto">
            <a:xfrm>
              <a:off x="9992424" y="4198843"/>
              <a:ext cx="171268" cy="112636"/>
            </a:xfrm>
            <a:custGeom>
              <a:avLst/>
              <a:gdLst>
                <a:gd name="T0" fmla="*/ 43 w 47"/>
                <a:gd name="T1" fmla="*/ 15 h 31"/>
                <a:gd name="T2" fmla="*/ 16 w 47"/>
                <a:gd name="T3" fmla="*/ 0 h 31"/>
                <a:gd name="T4" fmla="*/ 4 w 47"/>
                <a:gd name="T5" fmla="*/ 15 h 31"/>
                <a:gd name="T6" fmla="*/ 31 w 47"/>
                <a:gd name="T7" fmla="*/ 31 h 31"/>
                <a:gd name="T8" fmla="*/ 43 w 47"/>
                <a:gd name="T9" fmla="*/ 15 h 31"/>
              </a:gdLst>
              <a:ahLst/>
              <a:cxnLst>
                <a:cxn ang="0">
                  <a:pos x="T0" y="T1"/>
                </a:cxn>
                <a:cxn ang="0">
                  <a:pos x="T2" y="T3"/>
                </a:cxn>
                <a:cxn ang="0">
                  <a:pos x="T4" y="T5"/>
                </a:cxn>
                <a:cxn ang="0">
                  <a:pos x="T6" y="T7"/>
                </a:cxn>
                <a:cxn ang="0">
                  <a:pos x="T8" y="T9"/>
                </a:cxn>
              </a:cxnLst>
              <a:rect l="0" t="0" r="r" b="b"/>
              <a:pathLst>
                <a:path w="47" h="31">
                  <a:moveTo>
                    <a:pt x="43" y="15"/>
                  </a:moveTo>
                  <a:cubicBezTo>
                    <a:pt x="38" y="7"/>
                    <a:pt x="26" y="0"/>
                    <a:pt x="16" y="0"/>
                  </a:cubicBezTo>
                  <a:cubicBezTo>
                    <a:pt x="5" y="0"/>
                    <a:pt x="0" y="7"/>
                    <a:pt x="4" y="15"/>
                  </a:cubicBezTo>
                  <a:cubicBezTo>
                    <a:pt x="9" y="24"/>
                    <a:pt x="21" y="31"/>
                    <a:pt x="31" y="31"/>
                  </a:cubicBezTo>
                  <a:cubicBezTo>
                    <a:pt x="42" y="31"/>
                    <a:pt x="47" y="24"/>
                    <a:pt x="43" y="15"/>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660" name="išļîḓe"/>
            <p:cNvSpPr/>
            <p:nvPr/>
          </p:nvSpPr>
          <p:spPr bwMode="auto">
            <a:xfrm>
              <a:off x="10163691" y="4198843"/>
              <a:ext cx="171268" cy="112636"/>
            </a:xfrm>
            <a:custGeom>
              <a:avLst/>
              <a:gdLst>
                <a:gd name="T0" fmla="*/ 42 w 47"/>
                <a:gd name="T1" fmla="*/ 15 h 31"/>
                <a:gd name="T2" fmla="*/ 15 w 47"/>
                <a:gd name="T3" fmla="*/ 0 h 31"/>
                <a:gd name="T4" fmla="*/ 4 w 47"/>
                <a:gd name="T5" fmla="*/ 15 h 31"/>
                <a:gd name="T6" fmla="*/ 31 w 47"/>
                <a:gd name="T7" fmla="*/ 31 h 31"/>
                <a:gd name="T8" fmla="*/ 42 w 47"/>
                <a:gd name="T9" fmla="*/ 15 h 31"/>
              </a:gdLst>
              <a:ahLst/>
              <a:cxnLst>
                <a:cxn ang="0">
                  <a:pos x="T0" y="T1"/>
                </a:cxn>
                <a:cxn ang="0">
                  <a:pos x="T2" y="T3"/>
                </a:cxn>
                <a:cxn ang="0">
                  <a:pos x="T4" y="T5"/>
                </a:cxn>
                <a:cxn ang="0">
                  <a:pos x="T6" y="T7"/>
                </a:cxn>
                <a:cxn ang="0">
                  <a:pos x="T8" y="T9"/>
                </a:cxn>
              </a:cxnLst>
              <a:rect l="0" t="0" r="r" b="b"/>
              <a:pathLst>
                <a:path w="47" h="31">
                  <a:moveTo>
                    <a:pt x="42" y="15"/>
                  </a:moveTo>
                  <a:cubicBezTo>
                    <a:pt x="38" y="7"/>
                    <a:pt x="26" y="0"/>
                    <a:pt x="15" y="0"/>
                  </a:cubicBezTo>
                  <a:cubicBezTo>
                    <a:pt x="5" y="0"/>
                    <a:pt x="0" y="7"/>
                    <a:pt x="4" y="15"/>
                  </a:cubicBezTo>
                  <a:cubicBezTo>
                    <a:pt x="8" y="24"/>
                    <a:pt x="20" y="31"/>
                    <a:pt x="31" y="31"/>
                  </a:cubicBezTo>
                  <a:cubicBezTo>
                    <a:pt x="42" y="31"/>
                    <a:pt x="47" y="24"/>
                    <a:pt x="42" y="15"/>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661" name="îşľîḋe"/>
            <p:cNvSpPr/>
            <p:nvPr/>
          </p:nvSpPr>
          <p:spPr bwMode="auto">
            <a:xfrm>
              <a:off x="10330329" y="4198843"/>
              <a:ext cx="175896" cy="112636"/>
            </a:xfrm>
            <a:custGeom>
              <a:avLst/>
              <a:gdLst>
                <a:gd name="T0" fmla="*/ 43 w 48"/>
                <a:gd name="T1" fmla="*/ 15 h 31"/>
                <a:gd name="T2" fmla="*/ 16 w 48"/>
                <a:gd name="T3" fmla="*/ 0 h 31"/>
                <a:gd name="T4" fmla="*/ 5 w 48"/>
                <a:gd name="T5" fmla="*/ 15 h 31"/>
                <a:gd name="T6" fmla="*/ 32 w 48"/>
                <a:gd name="T7" fmla="*/ 31 h 31"/>
                <a:gd name="T8" fmla="*/ 43 w 48"/>
                <a:gd name="T9" fmla="*/ 15 h 31"/>
              </a:gdLst>
              <a:ahLst/>
              <a:cxnLst>
                <a:cxn ang="0">
                  <a:pos x="T0" y="T1"/>
                </a:cxn>
                <a:cxn ang="0">
                  <a:pos x="T2" y="T3"/>
                </a:cxn>
                <a:cxn ang="0">
                  <a:pos x="T4" y="T5"/>
                </a:cxn>
                <a:cxn ang="0">
                  <a:pos x="T6" y="T7"/>
                </a:cxn>
                <a:cxn ang="0">
                  <a:pos x="T8" y="T9"/>
                </a:cxn>
              </a:cxnLst>
              <a:rect l="0" t="0" r="r" b="b"/>
              <a:pathLst>
                <a:path w="48" h="31">
                  <a:moveTo>
                    <a:pt x="43" y="15"/>
                  </a:moveTo>
                  <a:cubicBezTo>
                    <a:pt x="38" y="7"/>
                    <a:pt x="26" y="0"/>
                    <a:pt x="16" y="0"/>
                  </a:cubicBezTo>
                  <a:cubicBezTo>
                    <a:pt x="5" y="0"/>
                    <a:pt x="0" y="7"/>
                    <a:pt x="5" y="15"/>
                  </a:cubicBezTo>
                  <a:cubicBezTo>
                    <a:pt x="9" y="24"/>
                    <a:pt x="21" y="31"/>
                    <a:pt x="32" y="31"/>
                  </a:cubicBezTo>
                  <a:cubicBezTo>
                    <a:pt x="43" y="31"/>
                    <a:pt x="48" y="24"/>
                    <a:pt x="43" y="15"/>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662" name="ïşľíḍé"/>
            <p:cNvSpPr/>
            <p:nvPr/>
          </p:nvSpPr>
          <p:spPr bwMode="auto">
            <a:xfrm>
              <a:off x="10503139" y="4198843"/>
              <a:ext cx="171268" cy="112636"/>
            </a:xfrm>
            <a:custGeom>
              <a:avLst/>
              <a:gdLst>
                <a:gd name="T0" fmla="*/ 43 w 47"/>
                <a:gd name="T1" fmla="*/ 15 h 31"/>
                <a:gd name="T2" fmla="*/ 15 w 47"/>
                <a:gd name="T3" fmla="*/ 0 h 31"/>
                <a:gd name="T4" fmla="*/ 4 w 47"/>
                <a:gd name="T5" fmla="*/ 15 h 31"/>
                <a:gd name="T6" fmla="*/ 32 w 47"/>
                <a:gd name="T7" fmla="*/ 31 h 31"/>
                <a:gd name="T8" fmla="*/ 43 w 47"/>
                <a:gd name="T9" fmla="*/ 15 h 31"/>
              </a:gdLst>
              <a:ahLst/>
              <a:cxnLst>
                <a:cxn ang="0">
                  <a:pos x="T0" y="T1"/>
                </a:cxn>
                <a:cxn ang="0">
                  <a:pos x="T2" y="T3"/>
                </a:cxn>
                <a:cxn ang="0">
                  <a:pos x="T4" y="T5"/>
                </a:cxn>
                <a:cxn ang="0">
                  <a:pos x="T6" y="T7"/>
                </a:cxn>
                <a:cxn ang="0">
                  <a:pos x="T8" y="T9"/>
                </a:cxn>
              </a:cxnLst>
              <a:rect l="0" t="0" r="r" b="b"/>
              <a:pathLst>
                <a:path w="47" h="31">
                  <a:moveTo>
                    <a:pt x="43" y="15"/>
                  </a:moveTo>
                  <a:cubicBezTo>
                    <a:pt x="38" y="7"/>
                    <a:pt x="26" y="0"/>
                    <a:pt x="15" y="0"/>
                  </a:cubicBezTo>
                  <a:cubicBezTo>
                    <a:pt x="5" y="0"/>
                    <a:pt x="0" y="7"/>
                    <a:pt x="4" y="15"/>
                  </a:cubicBezTo>
                  <a:cubicBezTo>
                    <a:pt x="9" y="24"/>
                    <a:pt x="21" y="31"/>
                    <a:pt x="32" y="31"/>
                  </a:cubicBezTo>
                  <a:cubicBezTo>
                    <a:pt x="43" y="31"/>
                    <a:pt x="47" y="24"/>
                    <a:pt x="43" y="15"/>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663" name="iş1ïḓé"/>
            <p:cNvSpPr/>
            <p:nvPr/>
          </p:nvSpPr>
          <p:spPr bwMode="auto">
            <a:xfrm>
              <a:off x="10669777" y="4198843"/>
              <a:ext cx="175896" cy="112636"/>
            </a:xfrm>
            <a:custGeom>
              <a:avLst/>
              <a:gdLst>
                <a:gd name="T0" fmla="*/ 43 w 48"/>
                <a:gd name="T1" fmla="*/ 15 h 31"/>
                <a:gd name="T2" fmla="*/ 15 w 48"/>
                <a:gd name="T3" fmla="*/ 0 h 31"/>
                <a:gd name="T4" fmla="*/ 5 w 48"/>
                <a:gd name="T5" fmla="*/ 15 h 31"/>
                <a:gd name="T6" fmla="*/ 33 w 48"/>
                <a:gd name="T7" fmla="*/ 31 h 31"/>
                <a:gd name="T8" fmla="*/ 43 w 48"/>
                <a:gd name="T9" fmla="*/ 15 h 31"/>
              </a:gdLst>
              <a:ahLst/>
              <a:cxnLst>
                <a:cxn ang="0">
                  <a:pos x="T0" y="T1"/>
                </a:cxn>
                <a:cxn ang="0">
                  <a:pos x="T2" y="T3"/>
                </a:cxn>
                <a:cxn ang="0">
                  <a:pos x="T4" y="T5"/>
                </a:cxn>
                <a:cxn ang="0">
                  <a:pos x="T6" y="T7"/>
                </a:cxn>
                <a:cxn ang="0">
                  <a:pos x="T8" y="T9"/>
                </a:cxn>
              </a:cxnLst>
              <a:rect l="0" t="0" r="r" b="b"/>
              <a:pathLst>
                <a:path w="48" h="31">
                  <a:moveTo>
                    <a:pt x="43" y="15"/>
                  </a:moveTo>
                  <a:cubicBezTo>
                    <a:pt x="38" y="7"/>
                    <a:pt x="26" y="0"/>
                    <a:pt x="15" y="0"/>
                  </a:cubicBezTo>
                  <a:cubicBezTo>
                    <a:pt x="5" y="0"/>
                    <a:pt x="0" y="7"/>
                    <a:pt x="5" y="15"/>
                  </a:cubicBezTo>
                  <a:cubicBezTo>
                    <a:pt x="10" y="24"/>
                    <a:pt x="22" y="31"/>
                    <a:pt x="33" y="31"/>
                  </a:cubicBezTo>
                  <a:cubicBezTo>
                    <a:pt x="44" y="31"/>
                    <a:pt x="48" y="24"/>
                    <a:pt x="43" y="15"/>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664" name="iSḷídè"/>
            <p:cNvSpPr/>
            <p:nvPr/>
          </p:nvSpPr>
          <p:spPr bwMode="auto">
            <a:xfrm>
              <a:off x="9543426" y="4337708"/>
              <a:ext cx="166638" cy="115721"/>
            </a:xfrm>
            <a:custGeom>
              <a:avLst/>
              <a:gdLst>
                <a:gd name="T0" fmla="*/ 42 w 46"/>
                <a:gd name="T1" fmla="*/ 16 h 32"/>
                <a:gd name="T2" fmla="*/ 16 w 46"/>
                <a:gd name="T3" fmla="*/ 0 h 32"/>
                <a:gd name="T4" fmla="*/ 4 w 46"/>
                <a:gd name="T5" fmla="*/ 16 h 32"/>
                <a:gd name="T6" fmla="*/ 30 w 46"/>
                <a:gd name="T7" fmla="*/ 32 h 32"/>
                <a:gd name="T8" fmla="*/ 42 w 46"/>
                <a:gd name="T9" fmla="*/ 16 h 32"/>
              </a:gdLst>
              <a:ahLst/>
              <a:cxnLst>
                <a:cxn ang="0">
                  <a:pos x="T0" y="T1"/>
                </a:cxn>
                <a:cxn ang="0">
                  <a:pos x="T2" y="T3"/>
                </a:cxn>
                <a:cxn ang="0">
                  <a:pos x="T4" y="T5"/>
                </a:cxn>
                <a:cxn ang="0">
                  <a:pos x="T6" y="T7"/>
                </a:cxn>
                <a:cxn ang="0">
                  <a:pos x="T8" y="T9"/>
                </a:cxn>
              </a:cxnLst>
              <a:rect l="0" t="0" r="r" b="b"/>
              <a:pathLst>
                <a:path w="46" h="32">
                  <a:moveTo>
                    <a:pt x="42" y="16"/>
                  </a:moveTo>
                  <a:cubicBezTo>
                    <a:pt x="38" y="7"/>
                    <a:pt x="27" y="0"/>
                    <a:pt x="16" y="0"/>
                  </a:cubicBezTo>
                  <a:cubicBezTo>
                    <a:pt x="6" y="0"/>
                    <a:pt x="0" y="7"/>
                    <a:pt x="4" y="16"/>
                  </a:cubicBezTo>
                  <a:cubicBezTo>
                    <a:pt x="7" y="25"/>
                    <a:pt x="19" y="32"/>
                    <a:pt x="30" y="32"/>
                  </a:cubicBezTo>
                  <a:cubicBezTo>
                    <a:pt x="41" y="32"/>
                    <a:pt x="46" y="25"/>
                    <a:pt x="42" y="16"/>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665" name="ï$ḷïḍé"/>
            <p:cNvSpPr/>
            <p:nvPr/>
          </p:nvSpPr>
          <p:spPr bwMode="auto">
            <a:xfrm>
              <a:off x="9714694" y="4337708"/>
              <a:ext cx="171268" cy="115721"/>
            </a:xfrm>
            <a:custGeom>
              <a:avLst/>
              <a:gdLst>
                <a:gd name="T0" fmla="*/ 43 w 47"/>
                <a:gd name="T1" fmla="*/ 16 h 32"/>
                <a:gd name="T2" fmla="*/ 16 w 47"/>
                <a:gd name="T3" fmla="*/ 0 h 32"/>
                <a:gd name="T4" fmla="*/ 4 w 47"/>
                <a:gd name="T5" fmla="*/ 16 h 32"/>
                <a:gd name="T6" fmla="*/ 31 w 47"/>
                <a:gd name="T7" fmla="*/ 32 h 32"/>
                <a:gd name="T8" fmla="*/ 43 w 47"/>
                <a:gd name="T9" fmla="*/ 16 h 32"/>
              </a:gdLst>
              <a:ahLst/>
              <a:cxnLst>
                <a:cxn ang="0">
                  <a:pos x="T0" y="T1"/>
                </a:cxn>
                <a:cxn ang="0">
                  <a:pos x="T2" y="T3"/>
                </a:cxn>
                <a:cxn ang="0">
                  <a:pos x="T4" y="T5"/>
                </a:cxn>
                <a:cxn ang="0">
                  <a:pos x="T6" y="T7"/>
                </a:cxn>
                <a:cxn ang="0">
                  <a:pos x="T8" y="T9"/>
                </a:cxn>
              </a:cxnLst>
              <a:rect l="0" t="0" r="r" b="b"/>
              <a:pathLst>
                <a:path w="47" h="32">
                  <a:moveTo>
                    <a:pt x="43" y="16"/>
                  </a:moveTo>
                  <a:cubicBezTo>
                    <a:pt x="39" y="7"/>
                    <a:pt x="27" y="0"/>
                    <a:pt x="16" y="0"/>
                  </a:cubicBezTo>
                  <a:cubicBezTo>
                    <a:pt x="6" y="0"/>
                    <a:pt x="0" y="7"/>
                    <a:pt x="4" y="16"/>
                  </a:cubicBezTo>
                  <a:cubicBezTo>
                    <a:pt x="8" y="25"/>
                    <a:pt x="20" y="32"/>
                    <a:pt x="31" y="32"/>
                  </a:cubicBezTo>
                  <a:cubicBezTo>
                    <a:pt x="41" y="32"/>
                    <a:pt x="47" y="25"/>
                    <a:pt x="43" y="16"/>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666" name="íṡḻíḑè"/>
            <p:cNvSpPr/>
            <p:nvPr/>
          </p:nvSpPr>
          <p:spPr bwMode="auto">
            <a:xfrm>
              <a:off x="9885961" y="4337708"/>
              <a:ext cx="174353" cy="115721"/>
            </a:xfrm>
            <a:custGeom>
              <a:avLst/>
              <a:gdLst>
                <a:gd name="T0" fmla="*/ 43 w 48"/>
                <a:gd name="T1" fmla="*/ 16 h 32"/>
                <a:gd name="T2" fmla="*/ 16 w 48"/>
                <a:gd name="T3" fmla="*/ 0 h 32"/>
                <a:gd name="T4" fmla="*/ 5 w 48"/>
                <a:gd name="T5" fmla="*/ 16 h 32"/>
                <a:gd name="T6" fmla="*/ 31 w 48"/>
                <a:gd name="T7" fmla="*/ 32 h 32"/>
                <a:gd name="T8" fmla="*/ 43 w 48"/>
                <a:gd name="T9" fmla="*/ 16 h 32"/>
              </a:gdLst>
              <a:ahLst/>
              <a:cxnLst>
                <a:cxn ang="0">
                  <a:pos x="T0" y="T1"/>
                </a:cxn>
                <a:cxn ang="0">
                  <a:pos x="T2" y="T3"/>
                </a:cxn>
                <a:cxn ang="0">
                  <a:pos x="T4" y="T5"/>
                </a:cxn>
                <a:cxn ang="0">
                  <a:pos x="T6" y="T7"/>
                </a:cxn>
                <a:cxn ang="0">
                  <a:pos x="T8" y="T9"/>
                </a:cxn>
              </a:cxnLst>
              <a:rect l="0" t="0" r="r" b="b"/>
              <a:pathLst>
                <a:path w="48" h="32">
                  <a:moveTo>
                    <a:pt x="43" y="16"/>
                  </a:moveTo>
                  <a:cubicBezTo>
                    <a:pt x="39" y="7"/>
                    <a:pt x="27" y="0"/>
                    <a:pt x="16" y="0"/>
                  </a:cubicBezTo>
                  <a:cubicBezTo>
                    <a:pt x="6" y="0"/>
                    <a:pt x="0" y="7"/>
                    <a:pt x="5" y="16"/>
                  </a:cubicBezTo>
                  <a:cubicBezTo>
                    <a:pt x="9" y="25"/>
                    <a:pt x="21" y="32"/>
                    <a:pt x="31" y="32"/>
                  </a:cubicBezTo>
                  <a:cubicBezTo>
                    <a:pt x="42" y="32"/>
                    <a:pt x="48" y="25"/>
                    <a:pt x="43" y="16"/>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667" name="íślîḓe"/>
            <p:cNvSpPr/>
            <p:nvPr/>
          </p:nvSpPr>
          <p:spPr bwMode="auto">
            <a:xfrm>
              <a:off x="10060314" y="4337708"/>
              <a:ext cx="172810" cy="115721"/>
            </a:xfrm>
            <a:custGeom>
              <a:avLst/>
              <a:gdLst>
                <a:gd name="T0" fmla="*/ 43 w 47"/>
                <a:gd name="T1" fmla="*/ 16 h 32"/>
                <a:gd name="T2" fmla="*/ 16 w 47"/>
                <a:gd name="T3" fmla="*/ 0 h 32"/>
                <a:gd name="T4" fmla="*/ 4 w 47"/>
                <a:gd name="T5" fmla="*/ 16 h 32"/>
                <a:gd name="T6" fmla="*/ 31 w 47"/>
                <a:gd name="T7" fmla="*/ 32 h 32"/>
                <a:gd name="T8" fmla="*/ 43 w 47"/>
                <a:gd name="T9" fmla="*/ 16 h 32"/>
              </a:gdLst>
              <a:ahLst/>
              <a:cxnLst>
                <a:cxn ang="0">
                  <a:pos x="T0" y="T1"/>
                </a:cxn>
                <a:cxn ang="0">
                  <a:pos x="T2" y="T3"/>
                </a:cxn>
                <a:cxn ang="0">
                  <a:pos x="T4" y="T5"/>
                </a:cxn>
                <a:cxn ang="0">
                  <a:pos x="T6" y="T7"/>
                </a:cxn>
                <a:cxn ang="0">
                  <a:pos x="T8" y="T9"/>
                </a:cxn>
              </a:cxnLst>
              <a:rect l="0" t="0" r="r" b="b"/>
              <a:pathLst>
                <a:path w="47" h="32">
                  <a:moveTo>
                    <a:pt x="43" y="16"/>
                  </a:moveTo>
                  <a:cubicBezTo>
                    <a:pt x="38" y="7"/>
                    <a:pt x="26" y="0"/>
                    <a:pt x="16" y="0"/>
                  </a:cubicBezTo>
                  <a:cubicBezTo>
                    <a:pt x="5" y="0"/>
                    <a:pt x="0" y="7"/>
                    <a:pt x="4" y="16"/>
                  </a:cubicBezTo>
                  <a:cubicBezTo>
                    <a:pt x="8" y="25"/>
                    <a:pt x="20" y="32"/>
                    <a:pt x="31" y="32"/>
                  </a:cubicBezTo>
                  <a:cubicBezTo>
                    <a:pt x="42" y="32"/>
                    <a:pt x="47" y="25"/>
                    <a:pt x="43" y="16"/>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668" name="ísḷïḑe"/>
            <p:cNvSpPr/>
            <p:nvPr/>
          </p:nvSpPr>
          <p:spPr bwMode="auto">
            <a:xfrm>
              <a:off x="10233124" y="4337708"/>
              <a:ext cx="174353" cy="115721"/>
            </a:xfrm>
            <a:custGeom>
              <a:avLst/>
              <a:gdLst>
                <a:gd name="T0" fmla="*/ 43 w 48"/>
                <a:gd name="T1" fmla="*/ 16 h 32"/>
                <a:gd name="T2" fmla="*/ 16 w 48"/>
                <a:gd name="T3" fmla="*/ 0 h 32"/>
                <a:gd name="T4" fmla="*/ 4 w 48"/>
                <a:gd name="T5" fmla="*/ 16 h 32"/>
                <a:gd name="T6" fmla="*/ 32 w 48"/>
                <a:gd name="T7" fmla="*/ 32 h 32"/>
                <a:gd name="T8" fmla="*/ 43 w 48"/>
                <a:gd name="T9" fmla="*/ 16 h 32"/>
              </a:gdLst>
              <a:ahLst/>
              <a:cxnLst>
                <a:cxn ang="0">
                  <a:pos x="T0" y="T1"/>
                </a:cxn>
                <a:cxn ang="0">
                  <a:pos x="T2" y="T3"/>
                </a:cxn>
                <a:cxn ang="0">
                  <a:pos x="T4" y="T5"/>
                </a:cxn>
                <a:cxn ang="0">
                  <a:pos x="T6" y="T7"/>
                </a:cxn>
                <a:cxn ang="0">
                  <a:pos x="T8" y="T9"/>
                </a:cxn>
              </a:cxnLst>
              <a:rect l="0" t="0" r="r" b="b"/>
              <a:pathLst>
                <a:path w="48" h="32">
                  <a:moveTo>
                    <a:pt x="43" y="16"/>
                  </a:moveTo>
                  <a:cubicBezTo>
                    <a:pt x="39" y="7"/>
                    <a:pt x="26" y="0"/>
                    <a:pt x="16" y="0"/>
                  </a:cubicBezTo>
                  <a:cubicBezTo>
                    <a:pt x="5" y="0"/>
                    <a:pt x="0" y="7"/>
                    <a:pt x="4" y="16"/>
                  </a:cubicBezTo>
                  <a:cubicBezTo>
                    <a:pt x="9" y="25"/>
                    <a:pt x="21" y="32"/>
                    <a:pt x="32" y="32"/>
                  </a:cubicBezTo>
                  <a:cubicBezTo>
                    <a:pt x="43" y="32"/>
                    <a:pt x="48" y="25"/>
                    <a:pt x="43" y="16"/>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669" name="íṩ1ïḑê"/>
            <p:cNvSpPr/>
            <p:nvPr/>
          </p:nvSpPr>
          <p:spPr bwMode="auto">
            <a:xfrm>
              <a:off x="10404391" y="4337708"/>
              <a:ext cx="174353" cy="115721"/>
            </a:xfrm>
            <a:custGeom>
              <a:avLst/>
              <a:gdLst>
                <a:gd name="T0" fmla="*/ 44 w 48"/>
                <a:gd name="T1" fmla="*/ 16 h 32"/>
                <a:gd name="T2" fmla="*/ 16 w 48"/>
                <a:gd name="T3" fmla="*/ 0 h 32"/>
                <a:gd name="T4" fmla="*/ 5 w 48"/>
                <a:gd name="T5" fmla="*/ 16 h 32"/>
                <a:gd name="T6" fmla="*/ 33 w 48"/>
                <a:gd name="T7" fmla="*/ 32 h 32"/>
                <a:gd name="T8" fmla="*/ 44 w 48"/>
                <a:gd name="T9" fmla="*/ 16 h 32"/>
              </a:gdLst>
              <a:ahLst/>
              <a:cxnLst>
                <a:cxn ang="0">
                  <a:pos x="T0" y="T1"/>
                </a:cxn>
                <a:cxn ang="0">
                  <a:pos x="T2" y="T3"/>
                </a:cxn>
                <a:cxn ang="0">
                  <a:pos x="T4" y="T5"/>
                </a:cxn>
                <a:cxn ang="0">
                  <a:pos x="T6" y="T7"/>
                </a:cxn>
                <a:cxn ang="0">
                  <a:pos x="T8" y="T9"/>
                </a:cxn>
              </a:cxnLst>
              <a:rect l="0" t="0" r="r" b="b"/>
              <a:pathLst>
                <a:path w="48" h="32">
                  <a:moveTo>
                    <a:pt x="44" y="16"/>
                  </a:moveTo>
                  <a:cubicBezTo>
                    <a:pt x="39" y="7"/>
                    <a:pt x="26" y="0"/>
                    <a:pt x="16" y="0"/>
                  </a:cubicBezTo>
                  <a:cubicBezTo>
                    <a:pt x="5" y="0"/>
                    <a:pt x="0" y="7"/>
                    <a:pt x="5" y="16"/>
                  </a:cubicBezTo>
                  <a:cubicBezTo>
                    <a:pt x="10" y="25"/>
                    <a:pt x="22" y="32"/>
                    <a:pt x="33" y="32"/>
                  </a:cubicBezTo>
                  <a:cubicBezTo>
                    <a:pt x="44" y="32"/>
                    <a:pt x="48" y="25"/>
                    <a:pt x="44" y="16"/>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670" name="i$ḻïḓe"/>
            <p:cNvSpPr/>
            <p:nvPr/>
          </p:nvSpPr>
          <p:spPr bwMode="auto">
            <a:xfrm>
              <a:off x="10578744" y="4337708"/>
              <a:ext cx="175896" cy="115721"/>
            </a:xfrm>
            <a:custGeom>
              <a:avLst/>
              <a:gdLst>
                <a:gd name="T0" fmla="*/ 43 w 48"/>
                <a:gd name="T1" fmla="*/ 16 h 32"/>
                <a:gd name="T2" fmla="*/ 15 w 48"/>
                <a:gd name="T3" fmla="*/ 0 h 32"/>
                <a:gd name="T4" fmla="*/ 4 w 48"/>
                <a:gd name="T5" fmla="*/ 16 h 32"/>
                <a:gd name="T6" fmla="*/ 33 w 48"/>
                <a:gd name="T7" fmla="*/ 32 h 32"/>
                <a:gd name="T8" fmla="*/ 43 w 48"/>
                <a:gd name="T9" fmla="*/ 16 h 32"/>
              </a:gdLst>
              <a:ahLst/>
              <a:cxnLst>
                <a:cxn ang="0">
                  <a:pos x="T0" y="T1"/>
                </a:cxn>
                <a:cxn ang="0">
                  <a:pos x="T2" y="T3"/>
                </a:cxn>
                <a:cxn ang="0">
                  <a:pos x="T4" y="T5"/>
                </a:cxn>
                <a:cxn ang="0">
                  <a:pos x="T6" y="T7"/>
                </a:cxn>
                <a:cxn ang="0">
                  <a:pos x="T8" y="T9"/>
                </a:cxn>
              </a:cxnLst>
              <a:rect l="0" t="0" r="r" b="b"/>
              <a:pathLst>
                <a:path w="48" h="32">
                  <a:moveTo>
                    <a:pt x="43" y="16"/>
                  </a:moveTo>
                  <a:cubicBezTo>
                    <a:pt x="38" y="7"/>
                    <a:pt x="26" y="0"/>
                    <a:pt x="15" y="0"/>
                  </a:cubicBezTo>
                  <a:cubicBezTo>
                    <a:pt x="4" y="0"/>
                    <a:pt x="0" y="7"/>
                    <a:pt x="4" y="16"/>
                  </a:cubicBezTo>
                  <a:cubicBezTo>
                    <a:pt x="9" y="25"/>
                    <a:pt x="22" y="32"/>
                    <a:pt x="33" y="32"/>
                  </a:cubicBezTo>
                  <a:cubicBezTo>
                    <a:pt x="43" y="32"/>
                    <a:pt x="48" y="25"/>
                    <a:pt x="43" y="16"/>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671" name="íSļïde"/>
            <p:cNvSpPr/>
            <p:nvPr/>
          </p:nvSpPr>
          <p:spPr bwMode="auto">
            <a:xfrm>
              <a:off x="10750011" y="4337708"/>
              <a:ext cx="178982" cy="115721"/>
            </a:xfrm>
            <a:custGeom>
              <a:avLst/>
              <a:gdLst>
                <a:gd name="T0" fmla="*/ 43 w 49"/>
                <a:gd name="T1" fmla="*/ 16 h 32"/>
                <a:gd name="T2" fmla="*/ 15 w 49"/>
                <a:gd name="T3" fmla="*/ 0 h 32"/>
                <a:gd name="T4" fmla="*/ 5 w 49"/>
                <a:gd name="T5" fmla="*/ 16 h 32"/>
                <a:gd name="T6" fmla="*/ 33 w 49"/>
                <a:gd name="T7" fmla="*/ 32 h 32"/>
                <a:gd name="T8" fmla="*/ 43 w 49"/>
                <a:gd name="T9" fmla="*/ 16 h 32"/>
              </a:gdLst>
              <a:ahLst/>
              <a:cxnLst>
                <a:cxn ang="0">
                  <a:pos x="T0" y="T1"/>
                </a:cxn>
                <a:cxn ang="0">
                  <a:pos x="T2" y="T3"/>
                </a:cxn>
                <a:cxn ang="0">
                  <a:pos x="T4" y="T5"/>
                </a:cxn>
                <a:cxn ang="0">
                  <a:pos x="T6" y="T7"/>
                </a:cxn>
                <a:cxn ang="0">
                  <a:pos x="T8" y="T9"/>
                </a:cxn>
              </a:cxnLst>
              <a:rect l="0" t="0" r="r" b="b"/>
              <a:pathLst>
                <a:path w="49" h="32">
                  <a:moveTo>
                    <a:pt x="43" y="16"/>
                  </a:moveTo>
                  <a:cubicBezTo>
                    <a:pt x="38" y="7"/>
                    <a:pt x="26" y="0"/>
                    <a:pt x="15" y="0"/>
                  </a:cubicBezTo>
                  <a:cubicBezTo>
                    <a:pt x="4" y="0"/>
                    <a:pt x="0" y="7"/>
                    <a:pt x="5" y="16"/>
                  </a:cubicBezTo>
                  <a:cubicBezTo>
                    <a:pt x="10" y="25"/>
                    <a:pt x="22" y="32"/>
                    <a:pt x="33" y="32"/>
                  </a:cubicBezTo>
                  <a:cubicBezTo>
                    <a:pt x="44" y="32"/>
                    <a:pt x="49" y="25"/>
                    <a:pt x="43" y="16"/>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672" name="îşľîḋè"/>
            <p:cNvSpPr/>
            <p:nvPr/>
          </p:nvSpPr>
          <p:spPr bwMode="auto">
            <a:xfrm>
              <a:off x="10922821" y="4337708"/>
              <a:ext cx="177439" cy="115721"/>
            </a:xfrm>
            <a:custGeom>
              <a:avLst/>
              <a:gdLst>
                <a:gd name="T0" fmla="*/ 44 w 49"/>
                <a:gd name="T1" fmla="*/ 16 h 32"/>
                <a:gd name="T2" fmla="*/ 15 w 49"/>
                <a:gd name="T3" fmla="*/ 0 h 32"/>
                <a:gd name="T4" fmla="*/ 5 w 49"/>
                <a:gd name="T5" fmla="*/ 16 h 32"/>
                <a:gd name="T6" fmla="*/ 34 w 49"/>
                <a:gd name="T7" fmla="*/ 32 h 32"/>
                <a:gd name="T8" fmla="*/ 44 w 49"/>
                <a:gd name="T9" fmla="*/ 16 h 32"/>
              </a:gdLst>
              <a:ahLst/>
              <a:cxnLst>
                <a:cxn ang="0">
                  <a:pos x="T0" y="T1"/>
                </a:cxn>
                <a:cxn ang="0">
                  <a:pos x="T2" y="T3"/>
                </a:cxn>
                <a:cxn ang="0">
                  <a:pos x="T4" y="T5"/>
                </a:cxn>
                <a:cxn ang="0">
                  <a:pos x="T6" y="T7"/>
                </a:cxn>
                <a:cxn ang="0">
                  <a:pos x="T8" y="T9"/>
                </a:cxn>
              </a:cxnLst>
              <a:rect l="0" t="0" r="r" b="b"/>
              <a:pathLst>
                <a:path w="49" h="32">
                  <a:moveTo>
                    <a:pt x="44" y="16"/>
                  </a:moveTo>
                  <a:cubicBezTo>
                    <a:pt x="39" y="7"/>
                    <a:pt x="26" y="0"/>
                    <a:pt x="15" y="0"/>
                  </a:cubicBezTo>
                  <a:cubicBezTo>
                    <a:pt x="5" y="0"/>
                    <a:pt x="0" y="7"/>
                    <a:pt x="5" y="16"/>
                  </a:cubicBezTo>
                  <a:cubicBezTo>
                    <a:pt x="10" y="25"/>
                    <a:pt x="23" y="32"/>
                    <a:pt x="34" y="32"/>
                  </a:cubicBezTo>
                  <a:cubicBezTo>
                    <a:pt x="45" y="32"/>
                    <a:pt x="49" y="25"/>
                    <a:pt x="44" y="16"/>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673" name="íṩlïďê"/>
            <p:cNvSpPr/>
            <p:nvPr/>
          </p:nvSpPr>
          <p:spPr bwMode="auto">
            <a:xfrm>
              <a:off x="9779498" y="4479659"/>
              <a:ext cx="172810" cy="123436"/>
            </a:xfrm>
            <a:custGeom>
              <a:avLst/>
              <a:gdLst>
                <a:gd name="T0" fmla="*/ 43 w 47"/>
                <a:gd name="T1" fmla="*/ 17 h 34"/>
                <a:gd name="T2" fmla="*/ 16 w 47"/>
                <a:gd name="T3" fmla="*/ 0 h 34"/>
                <a:gd name="T4" fmla="*/ 4 w 47"/>
                <a:gd name="T5" fmla="*/ 17 h 34"/>
                <a:gd name="T6" fmla="*/ 31 w 47"/>
                <a:gd name="T7" fmla="*/ 34 h 34"/>
                <a:gd name="T8" fmla="*/ 43 w 47"/>
                <a:gd name="T9" fmla="*/ 17 h 34"/>
              </a:gdLst>
              <a:ahLst/>
              <a:cxnLst>
                <a:cxn ang="0">
                  <a:pos x="T0" y="T1"/>
                </a:cxn>
                <a:cxn ang="0">
                  <a:pos x="T2" y="T3"/>
                </a:cxn>
                <a:cxn ang="0">
                  <a:pos x="T4" y="T5"/>
                </a:cxn>
                <a:cxn ang="0">
                  <a:pos x="T6" y="T7"/>
                </a:cxn>
                <a:cxn ang="0">
                  <a:pos x="T8" y="T9"/>
                </a:cxn>
              </a:cxnLst>
              <a:rect l="0" t="0" r="r" b="b"/>
              <a:pathLst>
                <a:path w="47" h="34">
                  <a:moveTo>
                    <a:pt x="43" y="17"/>
                  </a:moveTo>
                  <a:cubicBezTo>
                    <a:pt x="39" y="8"/>
                    <a:pt x="27" y="0"/>
                    <a:pt x="16" y="0"/>
                  </a:cubicBezTo>
                  <a:cubicBezTo>
                    <a:pt x="5" y="0"/>
                    <a:pt x="0" y="8"/>
                    <a:pt x="4" y="17"/>
                  </a:cubicBezTo>
                  <a:cubicBezTo>
                    <a:pt x="8" y="26"/>
                    <a:pt x="20" y="34"/>
                    <a:pt x="31" y="34"/>
                  </a:cubicBezTo>
                  <a:cubicBezTo>
                    <a:pt x="42" y="34"/>
                    <a:pt x="47" y="26"/>
                    <a:pt x="43" y="17"/>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674" name="ïSļîḓê"/>
            <p:cNvSpPr/>
            <p:nvPr/>
          </p:nvSpPr>
          <p:spPr bwMode="auto">
            <a:xfrm>
              <a:off x="9955394" y="4479659"/>
              <a:ext cx="174353" cy="123436"/>
            </a:xfrm>
            <a:custGeom>
              <a:avLst/>
              <a:gdLst>
                <a:gd name="T0" fmla="*/ 43 w 48"/>
                <a:gd name="T1" fmla="*/ 17 h 34"/>
                <a:gd name="T2" fmla="*/ 16 w 48"/>
                <a:gd name="T3" fmla="*/ 0 h 34"/>
                <a:gd name="T4" fmla="*/ 4 w 48"/>
                <a:gd name="T5" fmla="*/ 17 h 34"/>
                <a:gd name="T6" fmla="*/ 31 w 48"/>
                <a:gd name="T7" fmla="*/ 34 h 34"/>
                <a:gd name="T8" fmla="*/ 43 w 48"/>
                <a:gd name="T9" fmla="*/ 17 h 34"/>
              </a:gdLst>
              <a:ahLst/>
              <a:cxnLst>
                <a:cxn ang="0">
                  <a:pos x="T0" y="T1"/>
                </a:cxn>
                <a:cxn ang="0">
                  <a:pos x="T2" y="T3"/>
                </a:cxn>
                <a:cxn ang="0">
                  <a:pos x="T4" y="T5"/>
                </a:cxn>
                <a:cxn ang="0">
                  <a:pos x="T6" y="T7"/>
                </a:cxn>
                <a:cxn ang="0">
                  <a:pos x="T8" y="T9"/>
                </a:cxn>
              </a:cxnLst>
              <a:rect l="0" t="0" r="r" b="b"/>
              <a:pathLst>
                <a:path w="48" h="34">
                  <a:moveTo>
                    <a:pt x="43" y="17"/>
                  </a:moveTo>
                  <a:cubicBezTo>
                    <a:pt x="39" y="8"/>
                    <a:pt x="27" y="0"/>
                    <a:pt x="16" y="0"/>
                  </a:cubicBezTo>
                  <a:cubicBezTo>
                    <a:pt x="5" y="0"/>
                    <a:pt x="0" y="8"/>
                    <a:pt x="4" y="17"/>
                  </a:cubicBezTo>
                  <a:cubicBezTo>
                    <a:pt x="8" y="26"/>
                    <a:pt x="21" y="34"/>
                    <a:pt x="31" y="34"/>
                  </a:cubicBezTo>
                  <a:cubicBezTo>
                    <a:pt x="42" y="34"/>
                    <a:pt x="48" y="26"/>
                    <a:pt x="43" y="17"/>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675" name="íṥḷidè"/>
            <p:cNvSpPr/>
            <p:nvPr/>
          </p:nvSpPr>
          <p:spPr bwMode="auto">
            <a:xfrm>
              <a:off x="10129746" y="4479659"/>
              <a:ext cx="175896" cy="123436"/>
            </a:xfrm>
            <a:custGeom>
              <a:avLst/>
              <a:gdLst>
                <a:gd name="T0" fmla="*/ 44 w 48"/>
                <a:gd name="T1" fmla="*/ 17 h 34"/>
                <a:gd name="T2" fmla="*/ 16 w 48"/>
                <a:gd name="T3" fmla="*/ 0 h 34"/>
                <a:gd name="T4" fmla="*/ 4 w 48"/>
                <a:gd name="T5" fmla="*/ 17 h 34"/>
                <a:gd name="T6" fmla="*/ 32 w 48"/>
                <a:gd name="T7" fmla="*/ 34 h 34"/>
                <a:gd name="T8" fmla="*/ 44 w 48"/>
                <a:gd name="T9" fmla="*/ 17 h 34"/>
              </a:gdLst>
              <a:ahLst/>
              <a:cxnLst>
                <a:cxn ang="0">
                  <a:pos x="T0" y="T1"/>
                </a:cxn>
                <a:cxn ang="0">
                  <a:pos x="T2" y="T3"/>
                </a:cxn>
                <a:cxn ang="0">
                  <a:pos x="T4" y="T5"/>
                </a:cxn>
                <a:cxn ang="0">
                  <a:pos x="T6" y="T7"/>
                </a:cxn>
                <a:cxn ang="0">
                  <a:pos x="T8" y="T9"/>
                </a:cxn>
              </a:cxnLst>
              <a:rect l="0" t="0" r="r" b="b"/>
              <a:pathLst>
                <a:path w="48" h="34">
                  <a:moveTo>
                    <a:pt x="44" y="17"/>
                  </a:moveTo>
                  <a:cubicBezTo>
                    <a:pt x="39" y="8"/>
                    <a:pt x="27" y="0"/>
                    <a:pt x="16" y="0"/>
                  </a:cubicBezTo>
                  <a:cubicBezTo>
                    <a:pt x="5" y="0"/>
                    <a:pt x="0" y="8"/>
                    <a:pt x="4" y="17"/>
                  </a:cubicBezTo>
                  <a:cubicBezTo>
                    <a:pt x="9" y="26"/>
                    <a:pt x="21" y="34"/>
                    <a:pt x="32" y="34"/>
                  </a:cubicBezTo>
                  <a:cubicBezTo>
                    <a:pt x="43" y="34"/>
                    <a:pt x="48" y="26"/>
                    <a:pt x="44" y="17"/>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676" name="îṩļiḍê"/>
            <p:cNvSpPr/>
            <p:nvPr/>
          </p:nvSpPr>
          <p:spPr bwMode="auto">
            <a:xfrm>
              <a:off x="10305642" y="4479659"/>
              <a:ext cx="178982" cy="123436"/>
            </a:xfrm>
            <a:custGeom>
              <a:avLst/>
              <a:gdLst>
                <a:gd name="T0" fmla="*/ 44 w 49"/>
                <a:gd name="T1" fmla="*/ 17 h 34"/>
                <a:gd name="T2" fmla="*/ 16 w 49"/>
                <a:gd name="T3" fmla="*/ 0 h 34"/>
                <a:gd name="T4" fmla="*/ 4 w 49"/>
                <a:gd name="T5" fmla="*/ 17 h 34"/>
                <a:gd name="T6" fmla="*/ 33 w 49"/>
                <a:gd name="T7" fmla="*/ 34 h 34"/>
                <a:gd name="T8" fmla="*/ 44 w 49"/>
                <a:gd name="T9" fmla="*/ 17 h 34"/>
              </a:gdLst>
              <a:ahLst/>
              <a:cxnLst>
                <a:cxn ang="0">
                  <a:pos x="T0" y="T1"/>
                </a:cxn>
                <a:cxn ang="0">
                  <a:pos x="T2" y="T3"/>
                </a:cxn>
                <a:cxn ang="0">
                  <a:pos x="T4" y="T5"/>
                </a:cxn>
                <a:cxn ang="0">
                  <a:pos x="T6" y="T7"/>
                </a:cxn>
                <a:cxn ang="0">
                  <a:pos x="T8" y="T9"/>
                </a:cxn>
              </a:cxnLst>
              <a:rect l="0" t="0" r="r" b="b"/>
              <a:pathLst>
                <a:path w="49" h="34">
                  <a:moveTo>
                    <a:pt x="44" y="17"/>
                  </a:moveTo>
                  <a:cubicBezTo>
                    <a:pt x="39" y="8"/>
                    <a:pt x="26" y="0"/>
                    <a:pt x="16" y="0"/>
                  </a:cubicBezTo>
                  <a:cubicBezTo>
                    <a:pt x="5" y="0"/>
                    <a:pt x="0" y="8"/>
                    <a:pt x="4" y="17"/>
                  </a:cubicBezTo>
                  <a:cubicBezTo>
                    <a:pt x="9" y="26"/>
                    <a:pt x="22" y="34"/>
                    <a:pt x="33" y="34"/>
                  </a:cubicBezTo>
                  <a:cubicBezTo>
                    <a:pt x="44" y="34"/>
                    <a:pt x="49" y="26"/>
                    <a:pt x="44" y="17"/>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677" name="íŝ1îḋé"/>
            <p:cNvSpPr/>
            <p:nvPr/>
          </p:nvSpPr>
          <p:spPr bwMode="auto">
            <a:xfrm>
              <a:off x="10479995" y="4479659"/>
              <a:ext cx="178982" cy="123436"/>
            </a:xfrm>
            <a:custGeom>
              <a:avLst/>
              <a:gdLst>
                <a:gd name="T0" fmla="*/ 44 w 49"/>
                <a:gd name="T1" fmla="*/ 17 h 34"/>
                <a:gd name="T2" fmla="*/ 16 w 49"/>
                <a:gd name="T3" fmla="*/ 0 h 34"/>
                <a:gd name="T4" fmla="*/ 5 w 49"/>
                <a:gd name="T5" fmla="*/ 17 h 34"/>
                <a:gd name="T6" fmla="*/ 33 w 49"/>
                <a:gd name="T7" fmla="*/ 34 h 34"/>
                <a:gd name="T8" fmla="*/ 44 w 49"/>
                <a:gd name="T9" fmla="*/ 17 h 34"/>
              </a:gdLst>
              <a:ahLst/>
              <a:cxnLst>
                <a:cxn ang="0">
                  <a:pos x="T0" y="T1"/>
                </a:cxn>
                <a:cxn ang="0">
                  <a:pos x="T2" y="T3"/>
                </a:cxn>
                <a:cxn ang="0">
                  <a:pos x="T4" y="T5"/>
                </a:cxn>
                <a:cxn ang="0">
                  <a:pos x="T6" y="T7"/>
                </a:cxn>
                <a:cxn ang="0">
                  <a:pos x="T8" y="T9"/>
                </a:cxn>
              </a:cxnLst>
              <a:rect l="0" t="0" r="r" b="b"/>
              <a:pathLst>
                <a:path w="49" h="34">
                  <a:moveTo>
                    <a:pt x="44" y="17"/>
                  </a:moveTo>
                  <a:cubicBezTo>
                    <a:pt x="39" y="8"/>
                    <a:pt x="26" y="0"/>
                    <a:pt x="16" y="0"/>
                  </a:cubicBezTo>
                  <a:cubicBezTo>
                    <a:pt x="5" y="0"/>
                    <a:pt x="0" y="8"/>
                    <a:pt x="5" y="17"/>
                  </a:cubicBezTo>
                  <a:cubicBezTo>
                    <a:pt x="9" y="26"/>
                    <a:pt x="22" y="34"/>
                    <a:pt x="33" y="34"/>
                  </a:cubicBezTo>
                  <a:cubicBezTo>
                    <a:pt x="44" y="34"/>
                    <a:pt x="49" y="26"/>
                    <a:pt x="44" y="17"/>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678" name="îŝlïḍe"/>
            <p:cNvSpPr/>
            <p:nvPr/>
          </p:nvSpPr>
          <p:spPr bwMode="auto">
            <a:xfrm>
              <a:off x="10655891" y="4479659"/>
              <a:ext cx="178982" cy="123436"/>
            </a:xfrm>
            <a:custGeom>
              <a:avLst/>
              <a:gdLst>
                <a:gd name="T0" fmla="*/ 44 w 49"/>
                <a:gd name="T1" fmla="*/ 17 h 34"/>
                <a:gd name="T2" fmla="*/ 15 w 49"/>
                <a:gd name="T3" fmla="*/ 0 h 34"/>
                <a:gd name="T4" fmla="*/ 5 w 49"/>
                <a:gd name="T5" fmla="*/ 17 h 34"/>
                <a:gd name="T6" fmla="*/ 34 w 49"/>
                <a:gd name="T7" fmla="*/ 34 h 34"/>
                <a:gd name="T8" fmla="*/ 44 w 49"/>
                <a:gd name="T9" fmla="*/ 17 h 34"/>
              </a:gdLst>
              <a:ahLst/>
              <a:cxnLst>
                <a:cxn ang="0">
                  <a:pos x="T0" y="T1"/>
                </a:cxn>
                <a:cxn ang="0">
                  <a:pos x="T2" y="T3"/>
                </a:cxn>
                <a:cxn ang="0">
                  <a:pos x="T4" y="T5"/>
                </a:cxn>
                <a:cxn ang="0">
                  <a:pos x="T6" y="T7"/>
                </a:cxn>
                <a:cxn ang="0">
                  <a:pos x="T8" y="T9"/>
                </a:cxn>
              </a:cxnLst>
              <a:rect l="0" t="0" r="r" b="b"/>
              <a:pathLst>
                <a:path w="49" h="34">
                  <a:moveTo>
                    <a:pt x="44" y="17"/>
                  </a:moveTo>
                  <a:cubicBezTo>
                    <a:pt x="39" y="8"/>
                    <a:pt x="26" y="0"/>
                    <a:pt x="15" y="0"/>
                  </a:cubicBezTo>
                  <a:cubicBezTo>
                    <a:pt x="5" y="0"/>
                    <a:pt x="0" y="8"/>
                    <a:pt x="5" y="17"/>
                  </a:cubicBezTo>
                  <a:cubicBezTo>
                    <a:pt x="10" y="26"/>
                    <a:pt x="23" y="34"/>
                    <a:pt x="34" y="34"/>
                  </a:cubicBezTo>
                  <a:cubicBezTo>
                    <a:pt x="45" y="34"/>
                    <a:pt x="49" y="26"/>
                    <a:pt x="44" y="17"/>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679" name="îṡlïḋé"/>
            <p:cNvSpPr/>
            <p:nvPr/>
          </p:nvSpPr>
          <p:spPr bwMode="auto">
            <a:xfrm>
              <a:off x="10830244" y="4479659"/>
              <a:ext cx="183611" cy="123436"/>
            </a:xfrm>
            <a:custGeom>
              <a:avLst/>
              <a:gdLst>
                <a:gd name="T0" fmla="*/ 44 w 50"/>
                <a:gd name="T1" fmla="*/ 17 h 34"/>
                <a:gd name="T2" fmla="*/ 15 w 50"/>
                <a:gd name="T3" fmla="*/ 0 h 34"/>
                <a:gd name="T4" fmla="*/ 5 w 50"/>
                <a:gd name="T5" fmla="*/ 17 h 34"/>
                <a:gd name="T6" fmla="*/ 34 w 50"/>
                <a:gd name="T7" fmla="*/ 34 h 34"/>
                <a:gd name="T8" fmla="*/ 44 w 50"/>
                <a:gd name="T9" fmla="*/ 17 h 34"/>
              </a:gdLst>
              <a:ahLst/>
              <a:cxnLst>
                <a:cxn ang="0">
                  <a:pos x="T0" y="T1"/>
                </a:cxn>
                <a:cxn ang="0">
                  <a:pos x="T2" y="T3"/>
                </a:cxn>
                <a:cxn ang="0">
                  <a:pos x="T4" y="T5"/>
                </a:cxn>
                <a:cxn ang="0">
                  <a:pos x="T6" y="T7"/>
                </a:cxn>
                <a:cxn ang="0">
                  <a:pos x="T8" y="T9"/>
                </a:cxn>
              </a:cxnLst>
              <a:rect l="0" t="0" r="r" b="b"/>
              <a:pathLst>
                <a:path w="50" h="34">
                  <a:moveTo>
                    <a:pt x="44" y="17"/>
                  </a:moveTo>
                  <a:cubicBezTo>
                    <a:pt x="39" y="8"/>
                    <a:pt x="26" y="0"/>
                    <a:pt x="15" y="0"/>
                  </a:cubicBezTo>
                  <a:cubicBezTo>
                    <a:pt x="5" y="0"/>
                    <a:pt x="0" y="8"/>
                    <a:pt x="5" y="17"/>
                  </a:cubicBezTo>
                  <a:cubicBezTo>
                    <a:pt x="10" y="26"/>
                    <a:pt x="23" y="34"/>
                    <a:pt x="34" y="34"/>
                  </a:cubicBezTo>
                  <a:cubicBezTo>
                    <a:pt x="45" y="34"/>
                    <a:pt x="50" y="26"/>
                    <a:pt x="44" y="17"/>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680" name="îṥlîḋé"/>
            <p:cNvSpPr/>
            <p:nvPr/>
          </p:nvSpPr>
          <p:spPr bwMode="auto">
            <a:xfrm>
              <a:off x="11006140" y="4479659"/>
              <a:ext cx="182068" cy="123436"/>
            </a:xfrm>
            <a:custGeom>
              <a:avLst/>
              <a:gdLst>
                <a:gd name="T0" fmla="*/ 45 w 50"/>
                <a:gd name="T1" fmla="*/ 17 h 34"/>
                <a:gd name="T2" fmla="*/ 15 w 50"/>
                <a:gd name="T3" fmla="*/ 0 h 34"/>
                <a:gd name="T4" fmla="*/ 5 w 50"/>
                <a:gd name="T5" fmla="*/ 17 h 34"/>
                <a:gd name="T6" fmla="*/ 35 w 50"/>
                <a:gd name="T7" fmla="*/ 34 h 34"/>
                <a:gd name="T8" fmla="*/ 45 w 50"/>
                <a:gd name="T9" fmla="*/ 17 h 34"/>
              </a:gdLst>
              <a:ahLst/>
              <a:cxnLst>
                <a:cxn ang="0">
                  <a:pos x="T0" y="T1"/>
                </a:cxn>
                <a:cxn ang="0">
                  <a:pos x="T2" y="T3"/>
                </a:cxn>
                <a:cxn ang="0">
                  <a:pos x="T4" y="T5"/>
                </a:cxn>
                <a:cxn ang="0">
                  <a:pos x="T6" y="T7"/>
                </a:cxn>
                <a:cxn ang="0">
                  <a:pos x="T8" y="T9"/>
                </a:cxn>
              </a:cxnLst>
              <a:rect l="0" t="0" r="r" b="b"/>
              <a:pathLst>
                <a:path w="50" h="34">
                  <a:moveTo>
                    <a:pt x="45" y="17"/>
                  </a:moveTo>
                  <a:cubicBezTo>
                    <a:pt x="39" y="8"/>
                    <a:pt x="26" y="0"/>
                    <a:pt x="15" y="0"/>
                  </a:cubicBezTo>
                  <a:cubicBezTo>
                    <a:pt x="4" y="0"/>
                    <a:pt x="0" y="8"/>
                    <a:pt x="5" y="17"/>
                  </a:cubicBezTo>
                  <a:cubicBezTo>
                    <a:pt x="11" y="26"/>
                    <a:pt x="24" y="34"/>
                    <a:pt x="35" y="34"/>
                  </a:cubicBezTo>
                  <a:cubicBezTo>
                    <a:pt x="46" y="34"/>
                    <a:pt x="50" y="26"/>
                    <a:pt x="45" y="17"/>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681" name="iṡḻidê"/>
            <p:cNvSpPr/>
            <p:nvPr/>
          </p:nvSpPr>
          <p:spPr bwMode="auto">
            <a:xfrm>
              <a:off x="11180493" y="4479659"/>
              <a:ext cx="186697" cy="123436"/>
            </a:xfrm>
            <a:custGeom>
              <a:avLst/>
              <a:gdLst>
                <a:gd name="T0" fmla="*/ 45 w 51"/>
                <a:gd name="T1" fmla="*/ 17 h 34"/>
                <a:gd name="T2" fmla="*/ 15 w 51"/>
                <a:gd name="T3" fmla="*/ 0 h 34"/>
                <a:gd name="T4" fmla="*/ 6 w 51"/>
                <a:gd name="T5" fmla="*/ 17 h 34"/>
                <a:gd name="T6" fmla="*/ 35 w 51"/>
                <a:gd name="T7" fmla="*/ 34 h 34"/>
                <a:gd name="T8" fmla="*/ 45 w 51"/>
                <a:gd name="T9" fmla="*/ 17 h 34"/>
              </a:gdLst>
              <a:ahLst/>
              <a:cxnLst>
                <a:cxn ang="0">
                  <a:pos x="T0" y="T1"/>
                </a:cxn>
                <a:cxn ang="0">
                  <a:pos x="T2" y="T3"/>
                </a:cxn>
                <a:cxn ang="0">
                  <a:pos x="T4" y="T5"/>
                </a:cxn>
                <a:cxn ang="0">
                  <a:pos x="T6" y="T7"/>
                </a:cxn>
                <a:cxn ang="0">
                  <a:pos x="T8" y="T9"/>
                </a:cxn>
              </a:cxnLst>
              <a:rect l="0" t="0" r="r" b="b"/>
              <a:pathLst>
                <a:path w="51" h="34">
                  <a:moveTo>
                    <a:pt x="45" y="17"/>
                  </a:moveTo>
                  <a:cubicBezTo>
                    <a:pt x="39" y="8"/>
                    <a:pt x="26" y="0"/>
                    <a:pt x="15" y="0"/>
                  </a:cubicBezTo>
                  <a:cubicBezTo>
                    <a:pt x="4" y="0"/>
                    <a:pt x="0" y="8"/>
                    <a:pt x="6" y="17"/>
                  </a:cubicBezTo>
                  <a:cubicBezTo>
                    <a:pt x="11" y="26"/>
                    <a:pt x="24" y="34"/>
                    <a:pt x="35" y="34"/>
                  </a:cubicBezTo>
                  <a:cubicBezTo>
                    <a:pt x="46" y="34"/>
                    <a:pt x="51" y="26"/>
                    <a:pt x="45" y="17"/>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682" name="ïṡ1íḍe"/>
            <p:cNvSpPr/>
            <p:nvPr/>
          </p:nvSpPr>
          <p:spPr bwMode="auto">
            <a:xfrm>
              <a:off x="9845844" y="4629324"/>
              <a:ext cx="174353" cy="128065"/>
            </a:xfrm>
            <a:custGeom>
              <a:avLst/>
              <a:gdLst>
                <a:gd name="T0" fmla="*/ 44 w 48"/>
                <a:gd name="T1" fmla="*/ 17 h 35"/>
                <a:gd name="T2" fmla="*/ 16 w 48"/>
                <a:gd name="T3" fmla="*/ 0 h 35"/>
                <a:gd name="T4" fmla="*/ 4 w 48"/>
                <a:gd name="T5" fmla="*/ 17 h 35"/>
                <a:gd name="T6" fmla="*/ 32 w 48"/>
                <a:gd name="T7" fmla="*/ 35 h 35"/>
                <a:gd name="T8" fmla="*/ 44 w 48"/>
                <a:gd name="T9" fmla="*/ 17 h 35"/>
              </a:gdLst>
              <a:ahLst/>
              <a:cxnLst>
                <a:cxn ang="0">
                  <a:pos x="T0" y="T1"/>
                </a:cxn>
                <a:cxn ang="0">
                  <a:pos x="T2" y="T3"/>
                </a:cxn>
                <a:cxn ang="0">
                  <a:pos x="T4" y="T5"/>
                </a:cxn>
                <a:cxn ang="0">
                  <a:pos x="T6" y="T7"/>
                </a:cxn>
                <a:cxn ang="0">
                  <a:pos x="T8" y="T9"/>
                </a:cxn>
              </a:cxnLst>
              <a:rect l="0" t="0" r="r" b="b"/>
              <a:pathLst>
                <a:path w="48" h="35">
                  <a:moveTo>
                    <a:pt x="44" y="17"/>
                  </a:moveTo>
                  <a:cubicBezTo>
                    <a:pt x="40" y="8"/>
                    <a:pt x="27" y="0"/>
                    <a:pt x="16" y="0"/>
                  </a:cubicBezTo>
                  <a:cubicBezTo>
                    <a:pt x="5" y="0"/>
                    <a:pt x="0" y="8"/>
                    <a:pt x="4" y="17"/>
                  </a:cubicBezTo>
                  <a:cubicBezTo>
                    <a:pt x="8" y="27"/>
                    <a:pt x="21" y="35"/>
                    <a:pt x="32" y="35"/>
                  </a:cubicBezTo>
                  <a:cubicBezTo>
                    <a:pt x="43" y="35"/>
                    <a:pt x="48" y="27"/>
                    <a:pt x="44" y="17"/>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683" name="ïsḷïde"/>
            <p:cNvSpPr/>
            <p:nvPr/>
          </p:nvSpPr>
          <p:spPr bwMode="auto">
            <a:xfrm>
              <a:off x="10024826" y="4629324"/>
              <a:ext cx="178982" cy="128065"/>
            </a:xfrm>
            <a:custGeom>
              <a:avLst/>
              <a:gdLst>
                <a:gd name="T0" fmla="*/ 44 w 49"/>
                <a:gd name="T1" fmla="*/ 17 h 35"/>
                <a:gd name="T2" fmla="*/ 16 w 49"/>
                <a:gd name="T3" fmla="*/ 0 h 35"/>
                <a:gd name="T4" fmla="*/ 4 w 49"/>
                <a:gd name="T5" fmla="*/ 17 h 35"/>
                <a:gd name="T6" fmla="*/ 32 w 49"/>
                <a:gd name="T7" fmla="*/ 35 h 35"/>
                <a:gd name="T8" fmla="*/ 44 w 49"/>
                <a:gd name="T9" fmla="*/ 17 h 35"/>
              </a:gdLst>
              <a:ahLst/>
              <a:cxnLst>
                <a:cxn ang="0">
                  <a:pos x="T0" y="T1"/>
                </a:cxn>
                <a:cxn ang="0">
                  <a:pos x="T2" y="T3"/>
                </a:cxn>
                <a:cxn ang="0">
                  <a:pos x="T4" y="T5"/>
                </a:cxn>
                <a:cxn ang="0">
                  <a:pos x="T6" y="T7"/>
                </a:cxn>
                <a:cxn ang="0">
                  <a:pos x="T8" y="T9"/>
                </a:cxn>
              </a:cxnLst>
              <a:rect l="0" t="0" r="r" b="b"/>
              <a:pathLst>
                <a:path w="49" h="35">
                  <a:moveTo>
                    <a:pt x="44" y="17"/>
                  </a:moveTo>
                  <a:cubicBezTo>
                    <a:pt x="39" y="8"/>
                    <a:pt x="27" y="0"/>
                    <a:pt x="16" y="0"/>
                  </a:cubicBezTo>
                  <a:cubicBezTo>
                    <a:pt x="5" y="0"/>
                    <a:pt x="0" y="8"/>
                    <a:pt x="4" y="17"/>
                  </a:cubicBezTo>
                  <a:cubicBezTo>
                    <a:pt x="8" y="27"/>
                    <a:pt x="21" y="35"/>
                    <a:pt x="32" y="35"/>
                  </a:cubicBezTo>
                  <a:cubicBezTo>
                    <a:pt x="43" y="35"/>
                    <a:pt x="49" y="27"/>
                    <a:pt x="44" y="17"/>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684" name="ïŝ1îḑé"/>
            <p:cNvSpPr/>
            <p:nvPr/>
          </p:nvSpPr>
          <p:spPr bwMode="auto">
            <a:xfrm>
              <a:off x="10199179" y="4629324"/>
              <a:ext cx="183611" cy="128065"/>
            </a:xfrm>
            <a:custGeom>
              <a:avLst/>
              <a:gdLst>
                <a:gd name="T0" fmla="*/ 45 w 50"/>
                <a:gd name="T1" fmla="*/ 17 h 35"/>
                <a:gd name="T2" fmla="*/ 17 w 50"/>
                <a:gd name="T3" fmla="*/ 0 h 35"/>
                <a:gd name="T4" fmla="*/ 5 w 50"/>
                <a:gd name="T5" fmla="*/ 17 h 35"/>
                <a:gd name="T6" fmla="*/ 33 w 50"/>
                <a:gd name="T7" fmla="*/ 35 h 35"/>
                <a:gd name="T8" fmla="*/ 45 w 50"/>
                <a:gd name="T9" fmla="*/ 17 h 35"/>
              </a:gdLst>
              <a:ahLst/>
              <a:cxnLst>
                <a:cxn ang="0">
                  <a:pos x="T0" y="T1"/>
                </a:cxn>
                <a:cxn ang="0">
                  <a:pos x="T2" y="T3"/>
                </a:cxn>
                <a:cxn ang="0">
                  <a:pos x="T4" y="T5"/>
                </a:cxn>
                <a:cxn ang="0">
                  <a:pos x="T6" y="T7"/>
                </a:cxn>
                <a:cxn ang="0">
                  <a:pos x="T8" y="T9"/>
                </a:cxn>
              </a:cxnLst>
              <a:rect l="0" t="0" r="r" b="b"/>
              <a:pathLst>
                <a:path w="50" h="35">
                  <a:moveTo>
                    <a:pt x="45" y="17"/>
                  </a:moveTo>
                  <a:cubicBezTo>
                    <a:pt x="40" y="8"/>
                    <a:pt x="28" y="0"/>
                    <a:pt x="17" y="0"/>
                  </a:cubicBezTo>
                  <a:cubicBezTo>
                    <a:pt x="6" y="0"/>
                    <a:pt x="0" y="8"/>
                    <a:pt x="5" y="17"/>
                  </a:cubicBezTo>
                  <a:cubicBezTo>
                    <a:pt x="10" y="27"/>
                    <a:pt x="22" y="35"/>
                    <a:pt x="33" y="35"/>
                  </a:cubicBezTo>
                  <a:cubicBezTo>
                    <a:pt x="45" y="35"/>
                    <a:pt x="50" y="27"/>
                    <a:pt x="45" y="17"/>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685" name="iṣlïḑê"/>
            <p:cNvSpPr/>
            <p:nvPr/>
          </p:nvSpPr>
          <p:spPr bwMode="auto">
            <a:xfrm>
              <a:off x="10378161" y="4629324"/>
              <a:ext cx="182068" cy="128065"/>
            </a:xfrm>
            <a:custGeom>
              <a:avLst/>
              <a:gdLst>
                <a:gd name="T0" fmla="*/ 45 w 50"/>
                <a:gd name="T1" fmla="*/ 17 h 35"/>
                <a:gd name="T2" fmla="*/ 16 w 50"/>
                <a:gd name="T3" fmla="*/ 0 h 35"/>
                <a:gd name="T4" fmla="*/ 5 w 50"/>
                <a:gd name="T5" fmla="*/ 17 h 35"/>
                <a:gd name="T6" fmla="*/ 34 w 50"/>
                <a:gd name="T7" fmla="*/ 35 h 35"/>
                <a:gd name="T8" fmla="*/ 45 w 50"/>
                <a:gd name="T9" fmla="*/ 17 h 35"/>
              </a:gdLst>
              <a:ahLst/>
              <a:cxnLst>
                <a:cxn ang="0">
                  <a:pos x="T0" y="T1"/>
                </a:cxn>
                <a:cxn ang="0">
                  <a:pos x="T2" y="T3"/>
                </a:cxn>
                <a:cxn ang="0">
                  <a:pos x="T4" y="T5"/>
                </a:cxn>
                <a:cxn ang="0">
                  <a:pos x="T6" y="T7"/>
                </a:cxn>
                <a:cxn ang="0">
                  <a:pos x="T8" y="T9"/>
                </a:cxn>
              </a:cxnLst>
              <a:rect l="0" t="0" r="r" b="b"/>
              <a:pathLst>
                <a:path w="50" h="35">
                  <a:moveTo>
                    <a:pt x="45" y="17"/>
                  </a:moveTo>
                  <a:cubicBezTo>
                    <a:pt x="40" y="8"/>
                    <a:pt x="27" y="0"/>
                    <a:pt x="16" y="0"/>
                  </a:cubicBezTo>
                  <a:cubicBezTo>
                    <a:pt x="5" y="0"/>
                    <a:pt x="0" y="8"/>
                    <a:pt x="5" y="17"/>
                  </a:cubicBezTo>
                  <a:cubicBezTo>
                    <a:pt x="10" y="27"/>
                    <a:pt x="23" y="35"/>
                    <a:pt x="34" y="35"/>
                  </a:cubicBezTo>
                  <a:cubicBezTo>
                    <a:pt x="45" y="35"/>
                    <a:pt x="50" y="27"/>
                    <a:pt x="45" y="17"/>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686" name="íṧľîḍê"/>
            <p:cNvSpPr/>
            <p:nvPr/>
          </p:nvSpPr>
          <p:spPr bwMode="auto">
            <a:xfrm>
              <a:off x="10557143" y="4629324"/>
              <a:ext cx="182068" cy="128065"/>
            </a:xfrm>
            <a:custGeom>
              <a:avLst/>
              <a:gdLst>
                <a:gd name="T0" fmla="*/ 45 w 50"/>
                <a:gd name="T1" fmla="*/ 17 h 35"/>
                <a:gd name="T2" fmla="*/ 16 w 50"/>
                <a:gd name="T3" fmla="*/ 0 h 35"/>
                <a:gd name="T4" fmla="*/ 5 w 50"/>
                <a:gd name="T5" fmla="*/ 17 h 35"/>
                <a:gd name="T6" fmla="*/ 34 w 50"/>
                <a:gd name="T7" fmla="*/ 35 h 35"/>
                <a:gd name="T8" fmla="*/ 45 w 50"/>
                <a:gd name="T9" fmla="*/ 17 h 35"/>
              </a:gdLst>
              <a:ahLst/>
              <a:cxnLst>
                <a:cxn ang="0">
                  <a:pos x="T0" y="T1"/>
                </a:cxn>
                <a:cxn ang="0">
                  <a:pos x="T2" y="T3"/>
                </a:cxn>
                <a:cxn ang="0">
                  <a:pos x="T4" y="T5"/>
                </a:cxn>
                <a:cxn ang="0">
                  <a:pos x="T6" y="T7"/>
                </a:cxn>
                <a:cxn ang="0">
                  <a:pos x="T8" y="T9"/>
                </a:cxn>
              </a:cxnLst>
              <a:rect l="0" t="0" r="r" b="b"/>
              <a:pathLst>
                <a:path w="50" h="35">
                  <a:moveTo>
                    <a:pt x="45" y="17"/>
                  </a:moveTo>
                  <a:cubicBezTo>
                    <a:pt x="40" y="8"/>
                    <a:pt x="27" y="0"/>
                    <a:pt x="16" y="0"/>
                  </a:cubicBezTo>
                  <a:cubicBezTo>
                    <a:pt x="5" y="0"/>
                    <a:pt x="0" y="8"/>
                    <a:pt x="5" y="17"/>
                  </a:cubicBezTo>
                  <a:cubicBezTo>
                    <a:pt x="10" y="27"/>
                    <a:pt x="23" y="35"/>
                    <a:pt x="34" y="35"/>
                  </a:cubicBezTo>
                  <a:cubicBezTo>
                    <a:pt x="45" y="35"/>
                    <a:pt x="50" y="27"/>
                    <a:pt x="45" y="17"/>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687" name="ïṣļíďe"/>
            <p:cNvSpPr/>
            <p:nvPr/>
          </p:nvSpPr>
          <p:spPr bwMode="auto">
            <a:xfrm>
              <a:off x="10736125" y="4629324"/>
              <a:ext cx="182068" cy="128065"/>
            </a:xfrm>
            <a:custGeom>
              <a:avLst/>
              <a:gdLst>
                <a:gd name="T0" fmla="*/ 45 w 50"/>
                <a:gd name="T1" fmla="*/ 17 h 35"/>
                <a:gd name="T2" fmla="*/ 16 w 50"/>
                <a:gd name="T3" fmla="*/ 0 h 35"/>
                <a:gd name="T4" fmla="*/ 5 w 50"/>
                <a:gd name="T5" fmla="*/ 17 h 35"/>
                <a:gd name="T6" fmla="*/ 35 w 50"/>
                <a:gd name="T7" fmla="*/ 35 h 35"/>
                <a:gd name="T8" fmla="*/ 45 w 50"/>
                <a:gd name="T9" fmla="*/ 17 h 35"/>
              </a:gdLst>
              <a:ahLst/>
              <a:cxnLst>
                <a:cxn ang="0">
                  <a:pos x="T0" y="T1"/>
                </a:cxn>
                <a:cxn ang="0">
                  <a:pos x="T2" y="T3"/>
                </a:cxn>
                <a:cxn ang="0">
                  <a:pos x="T4" y="T5"/>
                </a:cxn>
                <a:cxn ang="0">
                  <a:pos x="T6" y="T7"/>
                </a:cxn>
                <a:cxn ang="0">
                  <a:pos x="T8" y="T9"/>
                </a:cxn>
              </a:cxnLst>
              <a:rect l="0" t="0" r="r" b="b"/>
              <a:pathLst>
                <a:path w="50" h="35">
                  <a:moveTo>
                    <a:pt x="45" y="17"/>
                  </a:moveTo>
                  <a:cubicBezTo>
                    <a:pt x="40" y="8"/>
                    <a:pt x="27" y="0"/>
                    <a:pt x="16" y="0"/>
                  </a:cubicBezTo>
                  <a:cubicBezTo>
                    <a:pt x="5" y="0"/>
                    <a:pt x="0" y="8"/>
                    <a:pt x="5" y="17"/>
                  </a:cubicBezTo>
                  <a:cubicBezTo>
                    <a:pt x="10" y="27"/>
                    <a:pt x="23" y="35"/>
                    <a:pt x="35" y="35"/>
                  </a:cubicBezTo>
                  <a:cubicBezTo>
                    <a:pt x="46" y="35"/>
                    <a:pt x="50" y="27"/>
                    <a:pt x="45" y="17"/>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688" name="is1ide"/>
            <p:cNvSpPr/>
            <p:nvPr/>
          </p:nvSpPr>
          <p:spPr bwMode="auto">
            <a:xfrm>
              <a:off x="10915106" y="4629324"/>
              <a:ext cx="185154" cy="128065"/>
            </a:xfrm>
            <a:custGeom>
              <a:avLst/>
              <a:gdLst>
                <a:gd name="T0" fmla="*/ 45 w 51"/>
                <a:gd name="T1" fmla="*/ 17 h 35"/>
                <a:gd name="T2" fmla="*/ 15 w 51"/>
                <a:gd name="T3" fmla="*/ 0 h 35"/>
                <a:gd name="T4" fmla="*/ 5 w 51"/>
                <a:gd name="T5" fmla="*/ 17 h 35"/>
                <a:gd name="T6" fmla="*/ 35 w 51"/>
                <a:gd name="T7" fmla="*/ 35 h 35"/>
                <a:gd name="T8" fmla="*/ 45 w 51"/>
                <a:gd name="T9" fmla="*/ 17 h 35"/>
              </a:gdLst>
              <a:ahLst/>
              <a:cxnLst>
                <a:cxn ang="0">
                  <a:pos x="T0" y="T1"/>
                </a:cxn>
                <a:cxn ang="0">
                  <a:pos x="T2" y="T3"/>
                </a:cxn>
                <a:cxn ang="0">
                  <a:pos x="T4" y="T5"/>
                </a:cxn>
                <a:cxn ang="0">
                  <a:pos x="T6" y="T7"/>
                </a:cxn>
                <a:cxn ang="0">
                  <a:pos x="T8" y="T9"/>
                </a:cxn>
              </a:cxnLst>
              <a:rect l="0" t="0" r="r" b="b"/>
              <a:pathLst>
                <a:path w="51" h="35">
                  <a:moveTo>
                    <a:pt x="45" y="17"/>
                  </a:moveTo>
                  <a:cubicBezTo>
                    <a:pt x="40" y="8"/>
                    <a:pt x="26" y="0"/>
                    <a:pt x="15" y="0"/>
                  </a:cubicBezTo>
                  <a:cubicBezTo>
                    <a:pt x="4" y="0"/>
                    <a:pt x="0" y="8"/>
                    <a:pt x="5" y="17"/>
                  </a:cubicBezTo>
                  <a:cubicBezTo>
                    <a:pt x="10" y="27"/>
                    <a:pt x="24" y="35"/>
                    <a:pt x="35" y="35"/>
                  </a:cubicBezTo>
                  <a:cubicBezTo>
                    <a:pt x="46" y="35"/>
                    <a:pt x="51" y="27"/>
                    <a:pt x="45" y="17"/>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689" name="ïṣļíďé"/>
            <p:cNvSpPr/>
            <p:nvPr/>
          </p:nvSpPr>
          <p:spPr bwMode="auto">
            <a:xfrm>
              <a:off x="11094088" y="4629324"/>
              <a:ext cx="185154" cy="128065"/>
            </a:xfrm>
            <a:custGeom>
              <a:avLst/>
              <a:gdLst>
                <a:gd name="T0" fmla="*/ 45 w 51"/>
                <a:gd name="T1" fmla="*/ 17 h 35"/>
                <a:gd name="T2" fmla="*/ 15 w 51"/>
                <a:gd name="T3" fmla="*/ 0 h 35"/>
                <a:gd name="T4" fmla="*/ 5 w 51"/>
                <a:gd name="T5" fmla="*/ 17 h 35"/>
                <a:gd name="T6" fmla="*/ 35 w 51"/>
                <a:gd name="T7" fmla="*/ 35 h 35"/>
                <a:gd name="T8" fmla="*/ 45 w 51"/>
                <a:gd name="T9" fmla="*/ 17 h 35"/>
              </a:gdLst>
              <a:ahLst/>
              <a:cxnLst>
                <a:cxn ang="0">
                  <a:pos x="T0" y="T1"/>
                </a:cxn>
                <a:cxn ang="0">
                  <a:pos x="T2" y="T3"/>
                </a:cxn>
                <a:cxn ang="0">
                  <a:pos x="T4" y="T5"/>
                </a:cxn>
                <a:cxn ang="0">
                  <a:pos x="T6" y="T7"/>
                </a:cxn>
                <a:cxn ang="0">
                  <a:pos x="T8" y="T9"/>
                </a:cxn>
              </a:cxnLst>
              <a:rect l="0" t="0" r="r" b="b"/>
              <a:pathLst>
                <a:path w="51" h="35">
                  <a:moveTo>
                    <a:pt x="45" y="17"/>
                  </a:moveTo>
                  <a:cubicBezTo>
                    <a:pt x="40" y="8"/>
                    <a:pt x="26" y="0"/>
                    <a:pt x="15" y="0"/>
                  </a:cubicBezTo>
                  <a:cubicBezTo>
                    <a:pt x="4" y="0"/>
                    <a:pt x="0" y="8"/>
                    <a:pt x="5" y="17"/>
                  </a:cubicBezTo>
                  <a:cubicBezTo>
                    <a:pt x="11" y="27"/>
                    <a:pt x="24" y="35"/>
                    <a:pt x="35" y="35"/>
                  </a:cubicBezTo>
                  <a:cubicBezTo>
                    <a:pt x="46" y="35"/>
                    <a:pt x="51" y="27"/>
                    <a:pt x="45" y="17"/>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690" name="íṣḷidè"/>
            <p:cNvSpPr/>
            <p:nvPr/>
          </p:nvSpPr>
          <p:spPr bwMode="auto">
            <a:xfrm>
              <a:off x="9910648" y="4783619"/>
              <a:ext cx="183611" cy="131151"/>
            </a:xfrm>
            <a:custGeom>
              <a:avLst/>
              <a:gdLst>
                <a:gd name="T0" fmla="*/ 45 w 50"/>
                <a:gd name="T1" fmla="*/ 18 h 36"/>
                <a:gd name="T2" fmla="*/ 17 w 50"/>
                <a:gd name="T3" fmla="*/ 0 h 36"/>
                <a:gd name="T4" fmla="*/ 5 w 50"/>
                <a:gd name="T5" fmla="*/ 18 h 36"/>
                <a:gd name="T6" fmla="*/ 33 w 50"/>
                <a:gd name="T7" fmla="*/ 36 h 36"/>
                <a:gd name="T8" fmla="*/ 45 w 50"/>
                <a:gd name="T9" fmla="*/ 18 h 36"/>
              </a:gdLst>
              <a:ahLst/>
              <a:cxnLst>
                <a:cxn ang="0">
                  <a:pos x="T0" y="T1"/>
                </a:cxn>
                <a:cxn ang="0">
                  <a:pos x="T2" y="T3"/>
                </a:cxn>
                <a:cxn ang="0">
                  <a:pos x="T4" y="T5"/>
                </a:cxn>
                <a:cxn ang="0">
                  <a:pos x="T6" y="T7"/>
                </a:cxn>
                <a:cxn ang="0">
                  <a:pos x="T8" y="T9"/>
                </a:cxn>
              </a:cxnLst>
              <a:rect l="0" t="0" r="r" b="b"/>
              <a:pathLst>
                <a:path w="50" h="36">
                  <a:moveTo>
                    <a:pt x="45" y="18"/>
                  </a:moveTo>
                  <a:cubicBezTo>
                    <a:pt x="41" y="8"/>
                    <a:pt x="28" y="0"/>
                    <a:pt x="17" y="0"/>
                  </a:cubicBezTo>
                  <a:cubicBezTo>
                    <a:pt x="6" y="0"/>
                    <a:pt x="0" y="8"/>
                    <a:pt x="5" y="18"/>
                  </a:cubicBezTo>
                  <a:cubicBezTo>
                    <a:pt x="9" y="28"/>
                    <a:pt x="22" y="36"/>
                    <a:pt x="33" y="36"/>
                  </a:cubicBezTo>
                  <a:cubicBezTo>
                    <a:pt x="44" y="36"/>
                    <a:pt x="50" y="28"/>
                    <a:pt x="45" y="18"/>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691" name="îsḷiďé"/>
            <p:cNvSpPr/>
            <p:nvPr/>
          </p:nvSpPr>
          <p:spPr bwMode="auto">
            <a:xfrm>
              <a:off x="10819444" y="4783619"/>
              <a:ext cx="186697" cy="131151"/>
            </a:xfrm>
            <a:custGeom>
              <a:avLst/>
              <a:gdLst>
                <a:gd name="T0" fmla="*/ 46 w 51"/>
                <a:gd name="T1" fmla="*/ 18 h 36"/>
                <a:gd name="T2" fmla="*/ 16 w 51"/>
                <a:gd name="T3" fmla="*/ 0 h 36"/>
                <a:gd name="T4" fmla="*/ 5 w 51"/>
                <a:gd name="T5" fmla="*/ 18 h 36"/>
                <a:gd name="T6" fmla="*/ 35 w 51"/>
                <a:gd name="T7" fmla="*/ 36 h 36"/>
                <a:gd name="T8" fmla="*/ 46 w 51"/>
                <a:gd name="T9" fmla="*/ 18 h 36"/>
              </a:gdLst>
              <a:ahLst/>
              <a:cxnLst>
                <a:cxn ang="0">
                  <a:pos x="T0" y="T1"/>
                </a:cxn>
                <a:cxn ang="0">
                  <a:pos x="T2" y="T3"/>
                </a:cxn>
                <a:cxn ang="0">
                  <a:pos x="T4" y="T5"/>
                </a:cxn>
                <a:cxn ang="0">
                  <a:pos x="T6" y="T7"/>
                </a:cxn>
                <a:cxn ang="0">
                  <a:pos x="T8" y="T9"/>
                </a:cxn>
              </a:cxnLst>
              <a:rect l="0" t="0" r="r" b="b"/>
              <a:pathLst>
                <a:path w="51" h="36">
                  <a:moveTo>
                    <a:pt x="46" y="18"/>
                  </a:moveTo>
                  <a:cubicBezTo>
                    <a:pt x="40" y="8"/>
                    <a:pt x="27" y="0"/>
                    <a:pt x="16" y="0"/>
                  </a:cubicBezTo>
                  <a:cubicBezTo>
                    <a:pt x="5" y="0"/>
                    <a:pt x="0" y="8"/>
                    <a:pt x="5" y="18"/>
                  </a:cubicBezTo>
                  <a:cubicBezTo>
                    <a:pt x="10" y="28"/>
                    <a:pt x="24" y="36"/>
                    <a:pt x="35" y="36"/>
                  </a:cubicBezTo>
                  <a:cubicBezTo>
                    <a:pt x="47" y="36"/>
                    <a:pt x="51" y="28"/>
                    <a:pt x="46" y="18"/>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692" name="îṡḷïdè"/>
            <p:cNvSpPr/>
            <p:nvPr/>
          </p:nvSpPr>
          <p:spPr bwMode="auto">
            <a:xfrm>
              <a:off x="10998426" y="4783619"/>
              <a:ext cx="189783" cy="131151"/>
            </a:xfrm>
            <a:custGeom>
              <a:avLst/>
              <a:gdLst>
                <a:gd name="T0" fmla="*/ 47 w 52"/>
                <a:gd name="T1" fmla="*/ 18 h 36"/>
                <a:gd name="T2" fmla="*/ 16 w 52"/>
                <a:gd name="T3" fmla="*/ 0 h 36"/>
                <a:gd name="T4" fmla="*/ 6 w 52"/>
                <a:gd name="T5" fmla="*/ 18 h 36"/>
                <a:gd name="T6" fmla="*/ 36 w 52"/>
                <a:gd name="T7" fmla="*/ 36 h 36"/>
                <a:gd name="T8" fmla="*/ 47 w 52"/>
                <a:gd name="T9" fmla="*/ 18 h 36"/>
              </a:gdLst>
              <a:ahLst/>
              <a:cxnLst>
                <a:cxn ang="0">
                  <a:pos x="T0" y="T1"/>
                </a:cxn>
                <a:cxn ang="0">
                  <a:pos x="T2" y="T3"/>
                </a:cxn>
                <a:cxn ang="0">
                  <a:pos x="T4" y="T5"/>
                </a:cxn>
                <a:cxn ang="0">
                  <a:pos x="T6" y="T7"/>
                </a:cxn>
                <a:cxn ang="0">
                  <a:pos x="T8" y="T9"/>
                </a:cxn>
              </a:cxnLst>
              <a:rect l="0" t="0" r="r" b="b"/>
              <a:pathLst>
                <a:path w="52" h="36">
                  <a:moveTo>
                    <a:pt x="47" y="18"/>
                  </a:moveTo>
                  <a:cubicBezTo>
                    <a:pt x="41" y="8"/>
                    <a:pt x="27" y="0"/>
                    <a:pt x="16" y="0"/>
                  </a:cubicBezTo>
                  <a:cubicBezTo>
                    <a:pt x="5" y="0"/>
                    <a:pt x="0" y="8"/>
                    <a:pt x="6" y="18"/>
                  </a:cubicBezTo>
                  <a:cubicBezTo>
                    <a:pt x="11" y="28"/>
                    <a:pt x="25" y="36"/>
                    <a:pt x="36" y="36"/>
                  </a:cubicBezTo>
                  <a:cubicBezTo>
                    <a:pt x="48" y="36"/>
                    <a:pt x="52" y="28"/>
                    <a:pt x="47" y="18"/>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693" name="íṩḷïḑé"/>
            <p:cNvSpPr/>
            <p:nvPr/>
          </p:nvSpPr>
          <p:spPr bwMode="auto">
            <a:xfrm>
              <a:off x="11180493" y="4783619"/>
              <a:ext cx="189783" cy="131151"/>
            </a:xfrm>
            <a:custGeom>
              <a:avLst/>
              <a:gdLst>
                <a:gd name="T0" fmla="*/ 47 w 52"/>
                <a:gd name="T1" fmla="*/ 18 h 36"/>
                <a:gd name="T2" fmla="*/ 16 w 52"/>
                <a:gd name="T3" fmla="*/ 0 h 36"/>
                <a:gd name="T4" fmla="*/ 6 w 52"/>
                <a:gd name="T5" fmla="*/ 18 h 36"/>
                <a:gd name="T6" fmla="*/ 37 w 52"/>
                <a:gd name="T7" fmla="*/ 36 h 36"/>
                <a:gd name="T8" fmla="*/ 47 w 52"/>
                <a:gd name="T9" fmla="*/ 18 h 36"/>
              </a:gdLst>
              <a:ahLst/>
              <a:cxnLst>
                <a:cxn ang="0">
                  <a:pos x="T0" y="T1"/>
                </a:cxn>
                <a:cxn ang="0">
                  <a:pos x="T2" y="T3"/>
                </a:cxn>
                <a:cxn ang="0">
                  <a:pos x="T4" y="T5"/>
                </a:cxn>
                <a:cxn ang="0">
                  <a:pos x="T6" y="T7"/>
                </a:cxn>
                <a:cxn ang="0">
                  <a:pos x="T8" y="T9"/>
                </a:cxn>
              </a:cxnLst>
              <a:rect l="0" t="0" r="r" b="b"/>
              <a:pathLst>
                <a:path w="52" h="36">
                  <a:moveTo>
                    <a:pt x="47" y="18"/>
                  </a:moveTo>
                  <a:cubicBezTo>
                    <a:pt x="41" y="8"/>
                    <a:pt x="27" y="0"/>
                    <a:pt x="16" y="0"/>
                  </a:cubicBezTo>
                  <a:cubicBezTo>
                    <a:pt x="5" y="0"/>
                    <a:pt x="0" y="8"/>
                    <a:pt x="6" y="18"/>
                  </a:cubicBezTo>
                  <a:cubicBezTo>
                    <a:pt x="12" y="28"/>
                    <a:pt x="25" y="36"/>
                    <a:pt x="37" y="36"/>
                  </a:cubicBezTo>
                  <a:cubicBezTo>
                    <a:pt x="48" y="36"/>
                    <a:pt x="52" y="28"/>
                    <a:pt x="47" y="18"/>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694" name="îşļiďê"/>
            <p:cNvSpPr/>
            <p:nvPr/>
          </p:nvSpPr>
          <p:spPr bwMode="auto">
            <a:xfrm>
              <a:off x="11089459" y="4944086"/>
              <a:ext cx="194411" cy="134237"/>
            </a:xfrm>
            <a:custGeom>
              <a:avLst/>
              <a:gdLst>
                <a:gd name="T0" fmla="*/ 47 w 53"/>
                <a:gd name="T1" fmla="*/ 18 h 37"/>
                <a:gd name="T2" fmla="*/ 16 w 53"/>
                <a:gd name="T3" fmla="*/ 0 h 37"/>
                <a:gd name="T4" fmla="*/ 6 w 53"/>
                <a:gd name="T5" fmla="*/ 18 h 37"/>
                <a:gd name="T6" fmla="*/ 37 w 53"/>
                <a:gd name="T7" fmla="*/ 37 h 37"/>
                <a:gd name="T8" fmla="*/ 47 w 53"/>
                <a:gd name="T9" fmla="*/ 18 h 37"/>
              </a:gdLst>
              <a:ahLst/>
              <a:cxnLst>
                <a:cxn ang="0">
                  <a:pos x="T0" y="T1"/>
                </a:cxn>
                <a:cxn ang="0">
                  <a:pos x="T2" y="T3"/>
                </a:cxn>
                <a:cxn ang="0">
                  <a:pos x="T4" y="T5"/>
                </a:cxn>
                <a:cxn ang="0">
                  <a:pos x="T6" y="T7"/>
                </a:cxn>
                <a:cxn ang="0">
                  <a:pos x="T8" y="T9"/>
                </a:cxn>
              </a:cxnLst>
              <a:rect l="0" t="0" r="r" b="b"/>
              <a:pathLst>
                <a:path w="53" h="37">
                  <a:moveTo>
                    <a:pt x="47" y="18"/>
                  </a:moveTo>
                  <a:cubicBezTo>
                    <a:pt x="41" y="8"/>
                    <a:pt x="27" y="0"/>
                    <a:pt x="16" y="0"/>
                  </a:cubicBezTo>
                  <a:cubicBezTo>
                    <a:pt x="5" y="0"/>
                    <a:pt x="0" y="8"/>
                    <a:pt x="6" y="18"/>
                  </a:cubicBezTo>
                  <a:cubicBezTo>
                    <a:pt x="11" y="29"/>
                    <a:pt x="25" y="37"/>
                    <a:pt x="37" y="37"/>
                  </a:cubicBezTo>
                  <a:cubicBezTo>
                    <a:pt x="48" y="37"/>
                    <a:pt x="53" y="29"/>
                    <a:pt x="47" y="18"/>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695" name="í$ḻïdê"/>
            <p:cNvSpPr/>
            <p:nvPr/>
          </p:nvSpPr>
          <p:spPr bwMode="auto">
            <a:xfrm>
              <a:off x="11180493" y="5107638"/>
              <a:ext cx="197497" cy="138865"/>
            </a:xfrm>
            <a:custGeom>
              <a:avLst/>
              <a:gdLst>
                <a:gd name="T0" fmla="*/ 48 w 54"/>
                <a:gd name="T1" fmla="*/ 19 h 38"/>
                <a:gd name="T2" fmla="*/ 17 w 54"/>
                <a:gd name="T3" fmla="*/ 0 h 38"/>
                <a:gd name="T4" fmla="*/ 6 w 54"/>
                <a:gd name="T5" fmla="*/ 19 h 38"/>
                <a:gd name="T6" fmla="*/ 38 w 54"/>
                <a:gd name="T7" fmla="*/ 38 h 38"/>
                <a:gd name="T8" fmla="*/ 48 w 54"/>
                <a:gd name="T9" fmla="*/ 19 h 38"/>
              </a:gdLst>
              <a:ahLst/>
              <a:cxnLst>
                <a:cxn ang="0">
                  <a:pos x="T0" y="T1"/>
                </a:cxn>
                <a:cxn ang="0">
                  <a:pos x="T2" y="T3"/>
                </a:cxn>
                <a:cxn ang="0">
                  <a:pos x="T4" y="T5"/>
                </a:cxn>
                <a:cxn ang="0">
                  <a:pos x="T6" y="T7"/>
                </a:cxn>
                <a:cxn ang="0">
                  <a:pos x="T8" y="T9"/>
                </a:cxn>
              </a:cxnLst>
              <a:rect l="0" t="0" r="r" b="b"/>
              <a:pathLst>
                <a:path w="54" h="38">
                  <a:moveTo>
                    <a:pt x="48" y="19"/>
                  </a:moveTo>
                  <a:cubicBezTo>
                    <a:pt x="42" y="9"/>
                    <a:pt x="28" y="0"/>
                    <a:pt x="17" y="0"/>
                  </a:cubicBezTo>
                  <a:cubicBezTo>
                    <a:pt x="5" y="0"/>
                    <a:pt x="0" y="9"/>
                    <a:pt x="6" y="19"/>
                  </a:cubicBezTo>
                  <a:cubicBezTo>
                    <a:pt x="12" y="30"/>
                    <a:pt x="26" y="38"/>
                    <a:pt x="38" y="38"/>
                  </a:cubicBezTo>
                  <a:cubicBezTo>
                    <a:pt x="50" y="38"/>
                    <a:pt x="54" y="30"/>
                    <a:pt x="48" y="1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696" name="iṣļiḓê"/>
            <p:cNvSpPr/>
            <p:nvPr/>
          </p:nvSpPr>
          <p:spPr bwMode="auto">
            <a:xfrm>
              <a:off x="2999791" y="2907396"/>
              <a:ext cx="135779" cy="84863"/>
            </a:xfrm>
            <a:custGeom>
              <a:avLst/>
              <a:gdLst>
                <a:gd name="T0" fmla="*/ 34 w 37"/>
                <a:gd name="T1" fmla="*/ 11 h 23"/>
                <a:gd name="T2" fmla="*/ 22 w 37"/>
                <a:gd name="T3" fmla="*/ 0 h 23"/>
                <a:gd name="T4" fmla="*/ 2 w 37"/>
                <a:gd name="T5" fmla="*/ 11 h 23"/>
                <a:gd name="T6" fmla="*/ 14 w 37"/>
                <a:gd name="T7" fmla="*/ 23 h 23"/>
                <a:gd name="T8" fmla="*/ 34 w 37"/>
                <a:gd name="T9" fmla="*/ 11 h 23"/>
              </a:gdLst>
              <a:ahLst/>
              <a:cxnLst>
                <a:cxn ang="0">
                  <a:pos x="T0" y="T1"/>
                </a:cxn>
                <a:cxn ang="0">
                  <a:pos x="T2" y="T3"/>
                </a:cxn>
                <a:cxn ang="0">
                  <a:pos x="T4" y="T5"/>
                </a:cxn>
                <a:cxn ang="0">
                  <a:pos x="T6" y="T7"/>
                </a:cxn>
                <a:cxn ang="0">
                  <a:pos x="T8" y="T9"/>
                </a:cxn>
              </a:cxnLst>
              <a:rect l="0" t="0" r="r" b="b"/>
              <a:pathLst>
                <a:path w="37" h="23">
                  <a:moveTo>
                    <a:pt x="34" y="11"/>
                  </a:moveTo>
                  <a:cubicBezTo>
                    <a:pt x="37" y="5"/>
                    <a:pt x="31" y="0"/>
                    <a:pt x="22" y="0"/>
                  </a:cubicBezTo>
                  <a:cubicBezTo>
                    <a:pt x="13" y="0"/>
                    <a:pt x="4" y="5"/>
                    <a:pt x="2" y="11"/>
                  </a:cubicBezTo>
                  <a:cubicBezTo>
                    <a:pt x="0" y="18"/>
                    <a:pt x="5" y="23"/>
                    <a:pt x="14" y="23"/>
                  </a:cubicBezTo>
                  <a:cubicBezTo>
                    <a:pt x="23" y="23"/>
                    <a:pt x="32" y="18"/>
                    <a:pt x="34" y="11"/>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697" name="íşlíḍé"/>
            <p:cNvSpPr/>
            <p:nvPr/>
          </p:nvSpPr>
          <p:spPr bwMode="auto">
            <a:xfrm>
              <a:off x="2959674" y="3010774"/>
              <a:ext cx="135779" cy="83319"/>
            </a:xfrm>
            <a:custGeom>
              <a:avLst/>
              <a:gdLst>
                <a:gd name="T0" fmla="*/ 35 w 37"/>
                <a:gd name="T1" fmla="*/ 11 h 23"/>
                <a:gd name="T2" fmla="*/ 23 w 37"/>
                <a:gd name="T3" fmla="*/ 0 h 23"/>
                <a:gd name="T4" fmla="*/ 2 w 37"/>
                <a:gd name="T5" fmla="*/ 11 h 23"/>
                <a:gd name="T6" fmla="*/ 14 w 37"/>
                <a:gd name="T7" fmla="*/ 23 h 23"/>
                <a:gd name="T8" fmla="*/ 35 w 37"/>
                <a:gd name="T9" fmla="*/ 11 h 23"/>
              </a:gdLst>
              <a:ahLst/>
              <a:cxnLst>
                <a:cxn ang="0">
                  <a:pos x="T0" y="T1"/>
                </a:cxn>
                <a:cxn ang="0">
                  <a:pos x="T2" y="T3"/>
                </a:cxn>
                <a:cxn ang="0">
                  <a:pos x="T4" y="T5"/>
                </a:cxn>
                <a:cxn ang="0">
                  <a:pos x="T6" y="T7"/>
                </a:cxn>
                <a:cxn ang="0">
                  <a:pos x="T8" y="T9"/>
                </a:cxn>
              </a:cxnLst>
              <a:rect l="0" t="0" r="r" b="b"/>
              <a:pathLst>
                <a:path w="37" h="23">
                  <a:moveTo>
                    <a:pt x="35" y="11"/>
                  </a:moveTo>
                  <a:cubicBezTo>
                    <a:pt x="37" y="5"/>
                    <a:pt x="32" y="0"/>
                    <a:pt x="23" y="0"/>
                  </a:cubicBezTo>
                  <a:cubicBezTo>
                    <a:pt x="14" y="0"/>
                    <a:pt x="5" y="5"/>
                    <a:pt x="2" y="11"/>
                  </a:cubicBezTo>
                  <a:cubicBezTo>
                    <a:pt x="0" y="18"/>
                    <a:pt x="5" y="23"/>
                    <a:pt x="14" y="23"/>
                  </a:cubicBezTo>
                  <a:cubicBezTo>
                    <a:pt x="23" y="23"/>
                    <a:pt x="33" y="18"/>
                    <a:pt x="35" y="11"/>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698" name="íSļiďè"/>
            <p:cNvSpPr/>
            <p:nvPr/>
          </p:nvSpPr>
          <p:spPr bwMode="auto">
            <a:xfrm>
              <a:off x="3106254" y="3010774"/>
              <a:ext cx="138865" cy="83319"/>
            </a:xfrm>
            <a:custGeom>
              <a:avLst/>
              <a:gdLst>
                <a:gd name="T0" fmla="*/ 35 w 38"/>
                <a:gd name="T1" fmla="*/ 11 h 23"/>
                <a:gd name="T2" fmla="*/ 23 w 38"/>
                <a:gd name="T3" fmla="*/ 0 h 23"/>
                <a:gd name="T4" fmla="*/ 3 w 38"/>
                <a:gd name="T5" fmla="*/ 11 h 23"/>
                <a:gd name="T6" fmla="*/ 15 w 38"/>
                <a:gd name="T7" fmla="*/ 23 h 23"/>
                <a:gd name="T8" fmla="*/ 35 w 38"/>
                <a:gd name="T9" fmla="*/ 11 h 23"/>
              </a:gdLst>
              <a:ahLst/>
              <a:cxnLst>
                <a:cxn ang="0">
                  <a:pos x="T0" y="T1"/>
                </a:cxn>
                <a:cxn ang="0">
                  <a:pos x="T2" y="T3"/>
                </a:cxn>
                <a:cxn ang="0">
                  <a:pos x="T4" y="T5"/>
                </a:cxn>
                <a:cxn ang="0">
                  <a:pos x="T6" y="T7"/>
                </a:cxn>
                <a:cxn ang="0">
                  <a:pos x="T8" y="T9"/>
                </a:cxn>
              </a:cxnLst>
              <a:rect l="0" t="0" r="r" b="b"/>
              <a:pathLst>
                <a:path w="38" h="23">
                  <a:moveTo>
                    <a:pt x="35" y="11"/>
                  </a:moveTo>
                  <a:cubicBezTo>
                    <a:pt x="38" y="5"/>
                    <a:pt x="32" y="0"/>
                    <a:pt x="23" y="0"/>
                  </a:cubicBezTo>
                  <a:cubicBezTo>
                    <a:pt x="14" y="0"/>
                    <a:pt x="5" y="5"/>
                    <a:pt x="3" y="11"/>
                  </a:cubicBezTo>
                  <a:cubicBezTo>
                    <a:pt x="0" y="18"/>
                    <a:pt x="6" y="23"/>
                    <a:pt x="15" y="23"/>
                  </a:cubicBezTo>
                  <a:cubicBezTo>
                    <a:pt x="24" y="23"/>
                    <a:pt x="33" y="18"/>
                    <a:pt x="35" y="11"/>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699" name="ïṥ1iḑe"/>
            <p:cNvSpPr/>
            <p:nvPr/>
          </p:nvSpPr>
          <p:spPr bwMode="auto">
            <a:xfrm>
              <a:off x="3660172" y="4337708"/>
              <a:ext cx="157381" cy="115721"/>
            </a:xfrm>
            <a:custGeom>
              <a:avLst/>
              <a:gdLst>
                <a:gd name="T0" fmla="*/ 41 w 43"/>
                <a:gd name="T1" fmla="*/ 16 h 32"/>
                <a:gd name="T2" fmla="*/ 26 w 43"/>
                <a:gd name="T3" fmla="*/ 0 h 32"/>
                <a:gd name="T4" fmla="*/ 3 w 43"/>
                <a:gd name="T5" fmla="*/ 16 h 32"/>
                <a:gd name="T6" fmla="*/ 18 w 43"/>
                <a:gd name="T7" fmla="*/ 32 h 32"/>
                <a:gd name="T8" fmla="*/ 41 w 43"/>
                <a:gd name="T9" fmla="*/ 16 h 32"/>
              </a:gdLst>
              <a:ahLst/>
              <a:cxnLst>
                <a:cxn ang="0">
                  <a:pos x="T0" y="T1"/>
                </a:cxn>
                <a:cxn ang="0">
                  <a:pos x="T2" y="T3"/>
                </a:cxn>
                <a:cxn ang="0">
                  <a:pos x="T4" y="T5"/>
                </a:cxn>
                <a:cxn ang="0">
                  <a:pos x="T6" y="T7"/>
                </a:cxn>
                <a:cxn ang="0">
                  <a:pos x="T8" y="T9"/>
                </a:cxn>
              </a:cxnLst>
              <a:rect l="0" t="0" r="r" b="b"/>
              <a:pathLst>
                <a:path w="43" h="32">
                  <a:moveTo>
                    <a:pt x="41" y="16"/>
                  </a:moveTo>
                  <a:cubicBezTo>
                    <a:pt x="43" y="7"/>
                    <a:pt x="36" y="0"/>
                    <a:pt x="26" y="0"/>
                  </a:cubicBezTo>
                  <a:cubicBezTo>
                    <a:pt x="15" y="0"/>
                    <a:pt x="5" y="7"/>
                    <a:pt x="3" y="16"/>
                  </a:cubicBezTo>
                  <a:cubicBezTo>
                    <a:pt x="0" y="25"/>
                    <a:pt x="7" y="32"/>
                    <a:pt x="18" y="32"/>
                  </a:cubicBezTo>
                  <a:cubicBezTo>
                    <a:pt x="29" y="32"/>
                    <a:pt x="39" y="25"/>
                    <a:pt x="41" y="16"/>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700" name="ïṡlïďê"/>
            <p:cNvSpPr/>
            <p:nvPr/>
          </p:nvSpPr>
          <p:spPr bwMode="auto">
            <a:xfrm>
              <a:off x="3510506" y="2271702"/>
              <a:ext cx="120350" cy="69433"/>
            </a:xfrm>
            <a:custGeom>
              <a:avLst/>
              <a:gdLst>
                <a:gd name="T0" fmla="*/ 31 w 33"/>
                <a:gd name="T1" fmla="*/ 9 h 19"/>
                <a:gd name="T2" fmla="*/ 19 w 33"/>
                <a:gd name="T3" fmla="*/ 0 h 19"/>
                <a:gd name="T4" fmla="*/ 2 w 33"/>
                <a:gd name="T5" fmla="*/ 9 h 19"/>
                <a:gd name="T6" fmla="*/ 13 w 33"/>
                <a:gd name="T7" fmla="*/ 19 h 19"/>
                <a:gd name="T8" fmla="*/ 31 w 33"/>
                <a:gd name="T9" fmla="*/ 9 h 19"/>
              </a:gdLst>
              <a:ahLst/>
              <a:cxnLst>
                <a:cxn ang="0">
                  <a:pos x="T0" y="T1"/>
                </a:cxn>
                <a:cxn ang="0">
                  <a:pos x="T2" y="T3"/>
                </a:cxn>
                <a:cxn ang="0">
                  <a:pos x="T4" y="T5"/>
                </a:cxn>
                <a:cxn ang="0">
                  <a:pos x="T6" y="T7"/>
                </a:cxn>
                <a:cxn ang="0">
                  <a:pos x="T8" y="T9"/>
                </a:cxn>
              </a:cxnLst>
              <a:rect l="0" t="0" r="r" b="b"/>
              <a:pathLst>
                <a:path w="33" h="19">
                  <a:moveTo>
                    <a:pt x="31" y="9"/>
                  </a:moveTo>
                  <a:cubicBezTo>
                    <a:pt x="33" y="4"/>
                    <a:pt x="28" y="0"/>
                    <a:pt x="19" y="0"/>
                  </a:cubicBezTo>
                  <a:cubicBezTo>
                    <a:pt x="11" y="0"/>
                    <a:pt x="3" y="4"/>
                    <a:pt x="2" y="9"/>
                  </a:cubicBezTo>
                  <a:cubicBezTo>
                    <a:pt x="0" y="14"/>
                    <a:pt x="5" y="19"/>
                    <a:pt x="13" y="19"/>
                  </a:cubicBezTo>
                  <a:cubicBezTo>
                    <a:pt x="21" y="19"/>
                    <a:pt x="29" y="14"/>
                    <a:pt x="31"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701" name="îšlïḓé"/>
            <p:cNvSpPr/>
            <p:nvPr/>
          </p:nvSpPr>
          <p:spPr bwMode="auto">
            <a:xfrm>
              <a:off x="2941159" y="2356565"/>
              <a:ext cx="128065" cy="69433"/>
            </a:xfrm>
            <a:custGeom>
              <a:avLst/>
              <a:gdLst>
                <a:gd name="T0" fmla="*/ 33 w 35"/>
                <a:gd name="T1" fmla="*/ 9 h 19"/>
                <a:gd name="T2" fmla="*/ 22 w 35"/>
                <a:gd name="T3" fmla="*/ 0 h 19"/>
                <a:gd name="T4" fmla="*/ 3 w 35"/>
                <a:gd name="T5" fmla="*/ 9 h 19"/>
                <a:gd name="T6" fmla="*/ 14 w 35"/>
                <a:gd name="T7" fmla="*/ 19 h 19"/>
                <a:gd name="T8" fmla="*/ 33 w 35"/>
                <a:gd name="T9" fmla="*/ 9 h 19"/>
              </a:gdLst>
              <a:ahLst/>
              <a:cxnLst>
                <a:cxn ang="0">
                  <a:pos x="T0" y="T1"/>
                </a:cxn>
                <a:cxn ang="0">
                  <a:pos x="T2" y="T3"/>
                </a:cxn>
                <a:cxn ang="0">
                  <a:pos x="T4" y="T5"/>
                </a:cxn>
                <a:cxn ang="0">
                  <a:pos x="T6" y="T7"/>
                </a:cxn>
                <a:cxn ang="0">
                  <a:pos x="T8" y="T9"/>
                </a:cxn>
              </a:cxnLst>
              <a:rect l="0" t="0" r="r" b="b"/>
              <a:pathLst>
                <a:path w="35" h="19">
                  <a:moveTo>
                    <a:pt x="33" y="9"/>
                  </a:moveTo>
                  <a:cubicBezTo>
                    <a:pt x="35" y="4"/>
                    <a:pt x="30" y="0"/>
                    <a:pt x="22" y="0"/>
                  </a:cubicBezTo>
                  <a:cubicBezTo>
                    <a:pt x="13" y="0"/>
                    <a:pt x="5" y="4"/>
                    <a:pt x="3" y="9"/>
                  </a:cubicBezTo>
                  <a:cubicBezTo>
                    <a:pt x="0" y="15"/>
                    <a:pt x="5" y="19"/>
                    <a:pt x="14" y="19"/>
                  </a:cubicBezTo>
                  <a:cubicBezTo>
                    <a:pt x="22" y="19"/>
                    <a:pt x="30" y="15"/>
                    <a:pt x="33"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702" name="ïsļïḑé"/>
            <p:cNvSpPr/>
            <p:nvPr/>
          </p:nvSpPr>
          <p:spPr bwMode="auto">
            <a:xfrm>
              <a:off x="3076938" y="2356565"/>
              <a:ext cx="123436" cy="69433"/>
            </a:xfrm>
            <a:custGeom>
              <a:avLst/>
              <a:gdLst>
                <a:gd name="T0" fmla="*/ 32 w 34"/>
                <a:gd name="T1" fmla="*/ 9 h 19"/>
                <a:gd name="T2" fmla="*/ 21 w 34"/>
                <a:gd name="T3" fmla="*/ 0 h 19"/>
                <a:gd name="T4" fmla="*/ 2 w 34"/>
                <a:gd name="T5" fmla="*/ 9 h 19"/>
                <a:gd name="T6" fmla="*/ 14 w 34"/>
                <a:gd name="T7" fmla="*/ 19 h 19"/>
                <a:gd name="T8" fmla="*/ 32 w 34"/>
                <a:gd name="T9" fmla="*/ 9 h 19"/>
              </a:gdLst>
              <a:ahLst/>
              <a:cxnLst>
                <a:cxn ang="0">
                  <a:pos x="T0" y="T1"/>
                </a:cxn>
                <a:cxn ang="0">
                  <a:pos x="T2" y="T3"/>
                </a:cxn>
                <a:cxn ang="0">
                  <a:pos x="T4" y="T5"/>
                </a:cxn>
                <a:cxn ang="0">
                  <a:pos x="T6" y="T7"/>
                </a:cxn>
                <a:cxn ang="0">
                  <a:pos x="T8" y="T9"/>
                </a:cxn>
              </a:cxnLst>
              <a:rect l="0" t="0" r="r" b="b"/>
              <a:pathLst>
                <a:path w="34" h="19">
                  <a:moveTo>
                    <a:pt x="32" y="9"/>
                  </a:moveTo>
                  <a:cubicBezTo>
                    <a:pt x="34" y="4"/>
                    <a:pt x="29" y="0"/>
                    <a:pt x="21" y="0"/>
                  </a:cubicBezTo>
                  <a:cubicBezTo>
                    <a:pt x="13" y="0"/>
                    <a:pt x="5" y="4"/>
                    <a:pt x="2" y="9"/>
                  </a:cubicBezTo>
                  <a:cubicBezTo>
                    <a:pt x="0" y="15"/>
                    <a:pt x="5" y="19"/>
                    <a:pt x="14" y="19"/>
                  </a:cubicBezTo>
                  <a:cubicBezTo>
                    <a:pt x="22" y="19"/>
                    <a:pt x="30" y="15"/>
                    <a:pt x="32"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703" name="ísļïḓê"/>
            <p:cNvSpPr/>
            <p:nvPr/>
          </p:nvSpPr>
          <p:spPr bwMode="auto">
            <a:xfrm>
              <a:off x="3212717" y="2356565"/>
              <a:ext cx="123436" cy="69433"/>
            </a:xfrm>
            <a:custGeom>
              <a:avLst/>
              <a:gdLst>
                <a:gd name="T0" fmla="*/ 32 w 34"/>
                <a:gd name="T1" fmla="*/ 9 h 19"/>
                <a:gd name="T2" fmla="*/ 21 w 34"/>
                <a:gd name="T3" fmla="*/ 0 h 19"/>
                <a:gd name="T4" fmla="*/ 2 w 34"/>
                <a:gd name="T5" fmla="*/ 9 h 19"/>
                <a:gd name="T6" fmla="*/ 13 w 34"/>
                <a:gd name="T7" fmla="*/ 19 h 19"/>
                <a:gd name="T8" fmla="*/ 32 w 34"/>
                <a:gd name="T9" fmla="*/ 9 h 19"/>
              </a:gdLst>
              <a:ahLst/>
              <a:cxnLst>
                <a:cxn ang="0">
                  <a:pos x="T0" y="T1"/>
                </a:cxn>
                <a:cxn ang="0">
                  <a:pos x="T2" y="T3"/>
                </a:cxn>
                <a:cxn ang="0">
                  <a:pos x="T4" y="T5"/>
                </a:cxn>
                <a:cxn ang="0">
                  <a:pos x="T6" y="T7"/>
                </a:cxn>
                <a:cxn ang="0">
                  <a:pos x="T8" y="T9"/>
                </a:cxn>
              </a:cxnLst>
              <a:rect l="0" t="0" r="r" b="b"/>
              <a:pathLst>
                <a:path w="34" h="19">
                  <a:moveTo>
                    <a:pt x="32" y="9"/>
                  </a:moveTo>
                  <a:cubicBezTo>
                    <a:pt x="34" y="4"/>
                    <a:pt x="29" y="0"/>
                    <a:pt x="21" y="0"/>
                  </a:cubicBezTo>
                  <a:cubicBezTo>
                    <a:pt x="12" y="0"/>
                    <a:pt x="4" y="4"/>
                    <a:pt x="2" y="9"/>
                  </a:cubicBezTo>
                  <a:cubicBezTo>
                    <a:pt x="0" y="15"/>
                    <a:pt x="5" y="19"/>
                    <a:pt x="13" y="19"/>
                  </a:cubicBezTo>
                  <a:cubicBezTo>
                    <a:pt x="22" y="19"/>
                    <a:pt x="30" y="15"/>
                    <a:pt x="32"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704" name="í$lîdé"/>
            <p:cNvSpPr/>
            <p:nvPr/>
          </p:nvSpPr>
          <p:spPr bwMode="auto">
            <a:xfrm>
              <a:off x="3346953" y="2356565"/>
              <a:ext cx="123436" cy="69433"/>
            </a:xfrm>
            <a:custGeom>
              <a:avLst/>
              <a:gdLst>
                <a:gd name="T0" fmla="*/ 32 w 34"/>
                <a:gd name="T1" fmla="*/ 9 h 19"/>
                <a:gd name="T2" fmla="*/ 20 w 34"/>
                <a:gd name="T3" fmla="*/ 0 h 19"/>
                <a:gd name="T4" fmla="*/ 2 w 34"/>
                <a:gd name="T5" fmla="*/ 9 h 19"/>
                <a:gd name="T6" fmla="*/ 13 w 34"/>
                <a:gd name="T7" fmla="*/ 19 h 19"/>
                <a:gd name="T8" fmla="*/ 32 w 34"/>
                <a:gd name="T9" fmla="*/ 9 h 19"/>
              </a:gdLst>
              <a:ahLst/>
              <a:cxnLst>
                <a:cxn ang="0">
                  <a:pos x="T0" y="T1"/>
                </a:cxn>
                <a:cxn ang="0">
                  <a:pos x="T2" y="T3"/>
                </a:cxn>
                <a:cxn ang="0">
                  <a:pos x="T4" y="T5"/>
                </a:cxn>
                <a:cxn ang="0">
                  <a:pos x="T6" y="T7"/>
                </a:cxn>
                <a:cxn ang="0">
                  <a:pos x="T8" y="T9"/>
                </a:cxn>
              </a:cxnLst>
              <a:rect l="0" t="0" r="r" b="b"/>
              <a:pathLst>
                <a:path w="34" h="19">
                  <a:moveTo>
                    <a:pt x="32" y="9"/>
                  </a:moveTo>
                  <a:cubicBezTo>
                    <a:pt x="34" y="4"/>
                    <a:pt x="28" y="0"/>
                    <a:pt x="20" y="0"/>
                  </a:cubicBezTo>
                  <a:cubicBezTo>
                    <a:pt x="12" y="0"/>
                    <a:pt x="4" y="4"/>
                    <a:pt x="2" y="9"/>
                  </a:cubicBezTo>
                  <a:cubicBezTo>
                    <a:pt x="0" y="15"/>
                    <a:pt x="5" y="19"/>
                    <a:pt x="13" y="19"/>
                  </a:cubicBezTo>
                  <a:cubicBezTo>
                    <a:pt x="22" y="19"/>
                    <a:pt x="30" y="15"/>
                    <a:pt x="32"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705" name="ïS1îḍè"/>
            <p:cNvSpPr/>
            <p:nvPr/>
          </p:nvSpPr>
          <p:spPr bwMode="auto">
            <a:xfrm>
              <a:off x="3482732" y="2356565"/>
              <a:ext cx="120350" cy="69433"/>
            </a:xfrm>
            <a:custGeom>
              <a:avLst/>
              <a:gdLst>
                <a:gd name="T0" fmla="*/ 32 w 33"/>
                <a:gd name="T1" fmla="*/ 9 h 19"/>
                <a:gd name="T2" fmla="*/ 20 w 33"/>
                <a:gd name="T3" fmla="*/ 0 h 19"/>
                <a:gd name="T4" fmla="*/ 2 w 33"/>
                <a:gd name="T5" fmla="*/ 9 h 19"/>
                <a:gd name="T6" fmla="*/ 13 w 33"/>
                <a:gd name="T7" fmla="*/ 19 h 19"/>
                <a:gd name="T8" fmla="*/ 32 w 33"/>
                <a:gd name="T9" fmla="*/ 9 h 19"/>
              </a:gdLst>
              <a:ahLst/>
              <a:cxnLst>
                <a:cxn ang="0">
                  <a:pos x="T0" y="T1"/>
                </a:cxn>
                <a:cxn ang="0">
                  <a:pos x="T2" y="T3"/>
                </a:cxn>
                <a:cxn ang="0">
                  <a:pos x="T4" y="T5"/>
                </a:cxn>
                <a:cxn ang="0">
                  <a:pos x="T6" y="T7"/>
                </a:cxn>
                <a:cxn ang="0">
                  <a:pos x="T8" y="T9"/>
                </a:cxn>
              </a:cxnLst>
              <a:rect l="0" t="0" r="r" b="b"/>
              <a:pathLst>
                <a:path w="33" h="19">
                  <a:moveTo>
                    <a:pt x="32" y="9"/>
                  </a:moveTo>
                  <a:cubicBezTo>
                    <a:pt x="33" y="4"/>
                    <a:pt x="28" y="0"/>
                    <a:pt x="20" y="0"/>
                  </a:cubicBezTo>
                  <a:cubicBezTo>
                    <a:pt x="12" y="0"/>
                    <a:pt x="3" y="4"/>
                    <a:pt x="2" y="9"/>
                  </a:cubicBezTo>
                  <a:cubicBezTo>
                    <a:pt x="0" y="15"/>
                    <a:pt x="5" y="19"/>
                    <a:pt x="13" y="19"/>
                  </a:cubicBezTo>
                  <a:cubicBezTo>
                    <a:pt x="22" y="19"/>
                    <a:pt x="30" y="15"/>
                    <a:pt x="32"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706" name="îṩ1íďè"/>
            <p:cNvSpPr/>
            <p:nvPr/>
          </p:nvSpPr>
          <p:spPr bwMode="auto">
            <a:xfrm>
              <a:off x="3616969" y="2356565"/>
              <a:ext cx="120350" cy="69433"/>
            </a:xfrm>
            <a:custGeom>
              <a:avLst/>
              <a:gdLst>
                <a:gd name="T0" fmla="*/ 31 w 33"/>
                <a:gd name="T1" fmla="*/ 9 h 19"/>
                <a:gd name="T2" fmla="*/ 19 w 33"/>
                <a:gd name="T3" fmla="*/ 0 h 19"/>
                <a:gd name="T4" fmla="*/ 1 w 33"/>
                <a:gd name="T5" fmla="*/ 9 h 19"/>
                <a:gd name="T6" fmla="*/ 13 w 33"/>
                <a:gd name="T7" fmla="*/ 19 h 19"/>
                <a:gd name="T8" fmla="*/ 31 w 33"/>
                <a:gd name="T9" fmla="*/ 9 h 19"/>
              </a:gdLst>
              <a:ahLst/>
              <a:cxnLst>
                <a:cxn ang="0">
                  <a:pos x="T0" y="T1"/>
                </a:cxn>
                <a:cxn ang="0">
                  <a:pos x="T2" y="T3"/>
                </a:cxn>
                <a:cxn ang="0">
                  <a:pos x="T4" y="T5"/>
                </a:cxn>
                <a:cxn ang="0">
                  <a:pos x="T6" y="T7"/>
                </a:cxn>
                <a:cxn ang="0">
                  <a:pos x="T8" y="T9"/>
                </a:cxn>
              </a:cxnLst>
              <a:rect l="0" t="0" r="r" b="b"/>
              <a:pathLst>
                <a:path w="33" h="19">
                  <a:moveTo>
                    <a:pt x="31" y="9"/>
                  </a:moveTo>
                  <a:cubicBezTo>
                    <a:pt x="33" y="4"/>
                    <a:pt x="28" y="0"/>
                    <a:pt x="19" y="0"/>
                  </a:cubicBezTo>
                  <a:cubicBezTo>
                    <a:pt x="11" y="0"/>
                    <a:pt x="3" y="4"/>
                    <a:pt x="1" y="9"/>
                  </a:cubicBezTo>
                  <a:cubicBezTo>
                    <a:pt x="0" y="15"/>
                    <a:pt x="5" y="19"/>
                    <a:pt x="13" y="19"/>
                  </a:cubicBezTo>
                  <a:cubicBezTo>
                    <a:pt x="22" y="19"/>
                    <a:pt x="30" y="15"/>
                    <a:pt x="31"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707" name="íṣliḋê"/>
            <p:cNvSpPr/>
            <p:nvPr/>
          </p:nvSpPr>
          <p:spPr bwMode="auto">
            <a:xfrm>
              <a:off x="2905670" y="2439884"/>
              <a:ext cx="128065" cy="74061"/>
            </a:xfrm>
            <a:custGeom>
              <a:avLst/>
              <a:gdLst>
                <a:gd name="T0" fmla="*/ 33 w 35"/>
                <a:gd name="T1" fmla="*/ 10 h 20"/>
                <a:gd name="T2" fmla="*/ 22 w 35"/>
                <a:gd name="T3" fmla="*/ 0 h 20"/>
                <a:gd name="T4" fmla="*/ 3 w 35"/>
                <a:gd name="T5" fmla="*/ 10 h 20"/>
                <a:gd name="T6" fmla="*/ 14 w 35"/>
                <a:gd name="T7" fmla="*/ 20 h 20"/>
                <a:gd name="T8" fmla="*/ 33 w 35"/>
                <a:gd name="T9" fmla="*/ 10 h 20"/>
              </a:gdLst>
              <a:ahLst/>
              <a:cxnLst>
                <a:cxn ang="0">
                  <a:pos x="T0" y="T1"/>
                </a:cxn>
                <a:cxn ang="0">
                  <a:pos x="T2" y="T3"/>
                </a:cxn>
                <a:cxn ang="0">
                  <a:pos x="T4" y="T5"/>
                </a:cxn>
                <a:cxn ang="0">
                  <a:pos x="T6" y="T7"/>
                </a:cxn>
                <a:cxn ang="0">
                  <a:pos x="T8" y="T9"/>
                </a:cxn>
              </a:cxnLst>
              <a:rect l="0" t="0" r="r" b="b"/>
              <a:pathLst>
                <a:path w="35" h="20">
                  <a:moveTo>
                    <a:pt x="33" y="10"/>
                  </a:moveTo>
                  <a:cubicBezTo>
                    <a:pt x="35" y="5"/>
                    <a:pt x="30" y="0"/>
                    <a:pt x="22" y="0"/>
                  </a:cubicBezTo>
                  <a:cubicBezTo>
                    <a:pt x="14" y="0"/>
                    <a:pt x="5" y="5"/>
                    <a:pt x="3" y="10"/>
                  </a:cubicBezTo>
                  <a:cubicBezTo>
                    <a:pt x="0" y="16"/>
                    <a:pt x="5" y="20"/>
                    <a:pt x="14" y="20"/>
                  </a:cubicBezTo>
                  <a:cubicBezTo>
                    <a:pt x="22" y="20"/>
                    <a:pt x="31" y="16"/>
                    <a:pt x="33" y="10"/>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708" name="ïṧḻîďè"/>
            <p:cNvSpPr/>
            <p:nvPr/>
          </p:nvSpPr>
          <p:spPr bwMode="auto">
            <a:xfrm>
              <a:off x="3044536" y="2439884"/>
              <a:ext cx="123436" cy="74061"/>
            </a:xfrm>
            <a:custGeom>
              <a:avLst/>
              <a:gdLst>
                <a:gd name="T0" fmla="*/ 32 w 34"/>
                <a:gd name="T1" fmla="*/ 10 h 20"/>
                <a:gd name="T2" fmla="*/ 21 w 34"/>
                <a:gd name="T3" fmla="*/ 0 h 20"/>
                <a:gd name="T4" fmla="*/ 2 w 34"/>
                <a:gd name="T5" fmla="*/ 10 h 20"/>
                <a:gd name="T6" fmla="*/ 13 w 34"/>
                <a:gd name="T7" fmla="*/ 20 h 20"/>
                <a:gd name="T8" fmla="*/ 32 w 34"/>
                <a:gd name="T9" fmla="*/ 10 h 20"/>
              </a:gdLst>
              <a:ahLst/>
              <a:cxnLst>
                <a:cxn ang="0">
                  <a:pos x="T0" y="T1"/>
                </a:cxn>
                <a:cxn ang="0">
                  <a:pos x="T2" y="T3"/>
                </a:cxn>
                <a:cxn ang="0">
                  <a:pos x="T4" y="T5"/>
                </a:cxn>
                <a:cxn ang="0">
                  <a:pos x="T6" y="T7"/>
                </a:cxn>
                <a:cxn ang="0">
                  <a:pos x="T8" y="T9"/>
                </a:cxn>
              </a:cxnLst>
              <a:rect l="0" t="0" r="r" b="b"/>
              <a:pathLst>
                <a:path w="34" h="20">
                  <a:moveTo>
                    <a:pt x="32" y="10"/>
                  </a:moveTo>
                  <a:cubicBezTo>
                    <a:pt x="34" y="5"/>
                    <a:pt x="29" y="0"/>
                    <a:pt x="21" y="0"/>
                  </a:cubicBezTo>
                  <a:cubicBezTo>
                    <a:pt x="13" y="0"/>
                    <a:pt x="4" y="5"/>
                    <a:pt x="2" y="10"/>
                  </a:cubicBezTo>
                  <a:cubicBezTo>
                    <a:pt x="0" y="16"/>
                    <a:pt x="5" y="20"/>
                    <a:pt x="13" y="20"/>
                  </a:cubicBezTo>
                  <a:cubicBezTo>
                    <a:pt x="22" y="20"/>
                    <a:pt x="30" y="16"/>
                    <a:pt x="32" y="10"/>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709" name="íşļíḑé"/>
            <p:cNvSpPr/>
            <p:nvPr/>
          </p:nvSpPr>
          <p:spPr bwMode="auto">
            <a:xfrm>
              <a:off x="3178772" y="2439884"/>
              <a:ext cx="124979" cy="74061"/>
            </a:xfrm>
            <a:custGeom>
              <a:avLst/>
              <a:gdLst>
                <a:gd name="T0" fmla="*/ 32 w 34"/>
                <a:gd name="T1" fmla="*/ 10 h 20"/>
                <a:gd name="T2" fmla="*/ 21 w 34"/>
                <a:gd name="T3" fmla="*/ 0 h 20"/>
                <a:gd name="T4" fmla="*/ 2 w 34"/>
                <a:gd name="T5" fmla="*/ 10 h 20"/>
                <a:gd name="T6" fmla="*/ 14 w 34"/>
                <a:gd name="T7" fmla="*/ 20 h 20"/>
                <a:gd name="T8" fmla="*/ 32 w 34"/>
                <a:gd name="T9" fmla="*/ 10 h 20"/>
              </a:gdLst>
              <a:ahLst/>
              <a:cxnLst>
                <a:cxn ang="0">
                  <a:pos x="T0" y="T1"/>
                </a:cxn>
                <a:cxn ang="0">
                  <a:pos x="T2" y="T3"/>
                </a:cxn>
                <a:cxn ang="0">
                  <a:pos x="T4" y="T5"/>
                </a:cxn>
                <a:cxn ang="0">
                  <a:pos x="T6" y="T7"/>
                </a:cxn>
                <a:cxn ang="0">
                  <a:pos x="T8" y="T9"/>
                </a:cxn>
              </a:cxnLst>
              <a:rect l="0" t="0" r="r" b="b"/>
              <a:pathLst>
                <a:path w="34" h="20">
                  <a:moveTo>
                    <a:pt x="32" y="10"/>
                  </a:moveTo>
                  <a:cubicBezTo>
                    <a:pt x="34" y="5"/>
                    <a:pt x="29" y="0"/>
                    <a:pt x="21" y="0"/>
                  </a:cubicBezTo>
                  <a:cubicBezTo>
                    <a:pt x="13" y="0"/>
                    <a:pt x="4" y="5"/>
                    <a:pt x="2" y="10"/>
                  </a:cubicBezTo>
                  <a:cubicBezTo>
                    <a:pt x="0" y="16"/>
                    <a:pt x="5" y="20"/>
                    <a:pt x="14" y="20"/>
                  </a:cubicBezTo>
                  <a:cubicBezTo>
                    <a:pt x="22" y="20"/>
                    <a:pt x="30" y="16"/>
                    <a:pt x="32" y="10"/>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710" name="îSḷîdé"/>
            <p:cNvSpPr/>
            <p:nvPr/>
          </p:nvSpPr>
          <p:spPr bwMode="auto">
            <a:xfrm>
              <a:off x="3314552" y="2439884"/>
              <a:ext cx="123436" cy="74061"/>
            </a:xfrm>
            <a:custGeom>
              <a:avLst/>
              <a:gdLst>
                <a:gd name="T0" fmla="*/ 33 w 34"/>
                <a:gd name="T1" fmla="*/ 10 h 20"/>
                <a:gd name="T2" fmla="*/ 21 w 34"/>
                <a:gd name="T3" fmla="*/ 0 h 20"/>
                <a:gd name="T4" fmla="*/ 2 w 34"/>
                <a:gd name="T5" fmla="*/ 10 h 20"/>
                <a:gd name="T6" fmla="*/ 14 w 34"/>
                <a:gd name="T7" fmla="*/ 20 h 20"/>
                <a:gd name="T8" fmla="*/ 33 w 34"/>
                <a:gd name="T9" fmla="*/ 10 h 20"/>
              </a:gdLst>
              <a:ahLst/>
              <a:cxnLst>
                <a:cxn ang="0">
                  <a:pos x="T0" y="T1"/>
                </a:cxn>
                <a:cxn ang="0">
                  <a:pos x="T2" y="T3"/>
                </a:cxn>
                <a:cxn ang="0">
                  <a:pos x="T4" y="T5"/>
                </a:cxn>
                <a:cxn ang="0">
                  <a:pos x="T6" y="T7"/>
                </a:cxn>
                <a:cxn ang="0">
                  <a:pos x="T8" y="T9"/>
                </a:cxn>
              </a:cxnLst>
              <a:rect l="0" t="0" r="r" b="b"/>
              <a:pathLst>
                <a:path w="34" h="20">
                  <a:moveTo>
                    <a:pt x="33" y="10"/>
                  </a:moveTo>
                  <a:cubicBezTo>
                    <a:pt x="34" y="5"/>
                    <a:pt x="29" y="0"/>
                    <a:pt x="21" y="0"/>
                  </a:cubicBezTo>
                  <a:cubicBezTo>
                    <a:pt x="13" y="0"/>
                    <a:pt x="4" y="5"/>
                    <a:pt x="2" y="10"/>
                  </a:cubicBezTo>
                  <a:cubicBezTo>
                    <a:pt x="0" y="16"/>
                    <a:pt x="5" y="20"/>
                    <a:pt x="14" y="20"/>
                  </a:cubicBezTo>
                  <a:cubicBezTo>
                    <a:pt x="22" y="20"/>
                    <a:pt x="31" y="16"/>
                    <a:pt x="33" y="10"/>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711" name="íśḷiḍe"/>
            <p:cNvSpPr/>
            <p:nvPr/>
          </p:nvSpPr>
          <p:spPr bwMode="auto">
            <a:xfrm>
              <a:off x="2868640" y="2532461"/>
              <a:ext cx="128065" cy="72519"/>
            </a:xfrm>
            <a:custGeom>
              <a:avLst/>
              <a:gdLst>
                <a:gd name="T0" fmla="*/ 33 w 35"/>
                <a:gd name="T1" fmla="*/ 10 h 20"/>
                <a:gd name="T2" fmla="*/ 22 w 35"/>
                <a:gd name="T3" fmla="*/ 0 h 20"/>
                <a:gd name="T4" fmla="*/ 2 w 35"/>
                <a:gd name="T5" fmla="*/ 10 h 20"/>
                <a:gd name="T6" fmla="*/ 14 w 35"/>
                <a:gd name="T7" fmla="*/ 20 h 20"/>
                <a:gd name="T8" fmla="*/ 33 w 35"/>
                <a:gd name="T9" fmla="*/ 10 h 20"/>
              </a:gdLst>
              <a:ahLst/>
              <a:cxnLst>
                <a:cxn ang="0">
                  <a:pos x="T0" y="T1"/>
                </a:cxn>
                <a:cxn ang="0">
                  <a:pos x="T2" y="T3"/>
                </a:cxn>
                <a:cxn ang="0">
                  <a:pos x="T4" y="T5"/>
                </a:cxn>
                <a:cxn ang="0">
                  <a:pos x="T6" y="T7"/>
                </a:cxn>
                <a:cxn ang="0">
                  <a:pos x="T8" y="T9"/>
                </a:cxn>
              </a:cxnLst>
              <a:rect l="0" t="0" r="r" b="b"/>
              <a:pathLst>
                <a:path w="35" h="20">
                  <a:moveTo>
                    <a:pt x="33" y="10"/>
                  </a:moveTo>
                  <a:cubicBezTo>
                    <a:pt x="35" y="4"/>
                    <a:pt x="30" y="0"/>
                    <a:pt x="22" y="0"/>
                  </a:cubicBezTo>
                  <a:cubicBezTo>
                    <a:pt x="13" y="0"/>
                    <a:pt x="5" y="4"/>
                    <a:pt x="2" y="10"/>
                  </a:cubicBezTo>
                  <a:cubicBezTo>
                    <a:pt x="0" y="15"/>
                    <a:pt x="5" y="20"/>
                    <a:pt x="14" y="20"/>
                  </a:cubicBezTo>
                  <a:cubicBezTo>
                    <a:pt x="22" y="20"/>
                    <a:pt x="31" y="15"/>
                    <a:pt x="33" y="10"/>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712" name="íšliḍe"/>
            <p:cNvSpPr/>
            <p:nvPr/>
          </p:nvSpPr>
          <p:spPr bwMode="auto">
            <a:xfrm>
              <a:off x="3007505" y="2532461"/>
              <a:ext cx="128065" cy="72519"/>
            </a:xfrm>
            <a:custGeom>
              <a:avLst/>
              <a:gdLst>
                <a:gd name="T0" fmla="*/ 33 w 35"/>
                <a:gd name="T1" fmla="*/ 10 h 20"/>
                <a:gd name="T2" fmla="*/ 21 w 35"/>
                <a:gd name="T3" fmla="*/ 0 h 20"/>
                <a:gd name="T4" fmla="*/ 2 w 35"/>
                <a:gd name="T5" fmla="*/ 10 h 20"/>
                <a:gd name="T6" fmla="*/ 13 w 35"/>
                <a:gd name="T7" fmla="*/ 20 h 20"/>
                <a:gd name="T8" fmla="*/ 33 w 35"/>
                <a:gd name="T9" fmla="*/ 10 h 20"/>
              </a:gdLst>
              <a:ahLst/>
              <a:cxnLst>
                <a:cxn ang="0">
                  <a:pos x="T0" y="T1"/>
                </a:cxn>
                <a:cxn ang="0">
                  <a:pos x="T2" y="T3"/>
                </a:cxn>
                <a:cxn ang="0">
                  <a:pos x="T4" y="T5"/>
                </a:cxn>
                <a:cxn ang="0">
                  <a:pos x="T6" y="T7"/>
                </a:cxn>
                <a:cxn ang="0">
                  <a:pos x="T8" y="T9"/>
                </a:cxn>
              </a:cxnLst>
              <a:rect l="0" t="0" r="r" b="b"/>
              <a:pathLst>
                <a:path w="35" h="20">
                  <a:moveTo>
                    <a:pt x="33" y="10"/>
                  </a:moveTo>
                  <a:cubicBezTo>
                    <a:pt x="35" y="4"/>
                    <a:pt x="30" y="0"/>
                    <a:pt x="21" y="0"/>
                  </a:cubicBezTo>
                  <a:cubicBezTo>
                    <a:pt x="13" y="0"/>
                    <a:pt x="4" y="4"/>
                    <a:pt x="2" y="10"/>
                  </a:cubicBezTo>
                  <a:cubicBezTo>
                    <a:pt x="0" y="15"/>
                    <a:pt x="5" y="20"/>
                    <a:pt x="13" y="20"/>
                  </a:cubicBezTo>
                  <a:cubicBezTo>
                    <a:pt x="22" y="20"/>
                    <a:pt x="31" y="15"/>
                    <a:pt x="33" y="10"/>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713" name="îśḻíḓè"/>
            <p:cNvSpPr/>
            <p:nvPr/>
          </p:nvSpPr>
          <p:spPr bwMode="auto">
            <a:xfrm>
              <a:off x="3146370" y="2532461"/>
              <a:ext cx="128065" cy="72519"/>
            </a:xfrm>
            <a:custGeom>
              <a:avLst/>
              <a:gdLst>
                <a:gd name="T0" fmla="*/ 32 w 35"/>
                <a:gd name="T1" fmla="*/ 10 h 20"/>
                <a:gd name="T2" fmla="*/ 21 w 35"/>
                <a:gd name="T3" fmla="*/ 0 h 20"/>
                <a:gd name="T4" fmla="*/ 2 w 35"/>
                <a:gd name="T5" fmla="*/ 10 h 20"/>
                <a:gd name="T6" fmla="*/ 13 w 35"/>
                <a:gd name="T7" fmla="*/ 20 h 20"/>
                <a:gd name="T8" fmla="*/ 32 w 35"/>
                <a:gd name="T9" fmla="*/ 10 h 20"/>
              </a:gdLst>
              <a:ahLst/>
              <a:cxnLst>
                <a:cxn ang="0">
                  <a:pos x="T0" y="T1"/>
                </a:cxn>
                <a:cxn ang="0">
                  <a:pos x="T2" y="T3"/>
                </a:cxn>
                <a:cxn ang="0">
                  <a:pos x="T4" y="T5"/>
                </a:cxn>
                <a:cxn ang="0">
                  <a:pos x="T6" y="T7"/>
                </a:cxn>
                <a:cxn ang="0">
                  <a:pos x="T8" y="T9"/>
                </a:cxn>
              </a:cxnLst>
              <a:rect l="0" t="0" r="r" b="b"/>
              <a:pathLst>
                <a:path w="35" h="20">
                  <a:moveTo>
                    <a:pt x="32" y="10"/>
                  </a:moveTo>
                  <a:cubicBezTo>
                    <a:pt x="35" y="4"/>
                    <a:pt x="29" y="0"/>
                    <a:pt x="21" y="0"/>
                  </a:cubicBezTo>
                  <a:cubicBezTo>
                    <a:pt x="12" y="0"/>
                    <a:pt x="4" y="4"/>
                    <a:pt x="2" y="10"/>
                  </a:cubicBezTo>
                  <a:cubicBezTo>
                    <a:pt x="0" y="15"/>
                    <a:pt x="5" y="20"/>
                    <a:pt x="13" y="20"/>
                  </a:cubicBezTo>
                  <a:cubicBezTo>
                    <a:pt x="22" y="20"/>
                    <a:pt x="30" y="15"/>
                    <a:pt x="32" y="10"/>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714" name="î$1îdè"/>
            <p:cNvSpPr/>
            <p:nvPr/>
          </p:nvSpPr>
          <p:spPr bwMode="auto">
            <a:xfrm>
              <a:off x="2828523" y="2623494"/>
              <a:ext cx="131151" cy="72519"/>
            </a:xfrm>
            <a:custGeom>
              <a:avLst/>
              <a:gdLst>
                <a:gd name="T0" fmla="*/ 34 w 36"/>
                <a:gd name="T1" fmla="*/ 10 h 20"/>
                <a:gd name="T2" fmla="*/ 23 w 36"/>
                <a:gd name="T3" fmla="*/ 0 h 20"/>
                <a:gd name="T4" fmla="*/ 3 w 36"/>
                <a:gd name="T5" fmla="*/ 10 h 20"/>
                <a:gd name="T6" fmla="*/ 14 w 36"/>
                <a:gd name="T7" fmla="*/ 20 h 20"/>
                <a:gd name="T8" fmla="*/ 34 w 36"/>
                <a:gd name="T9" fmla="*/ 10 h 20"/>
              </a:gdLst>
              <a:ahLst/>
              <a:cxnLst>
                <a:cxn ang="0">
                  <a:pos x="T0" y="T1"/>
                </a:cxn>
                <a:cxn ang="0">
                  <a:pos x="T2" y="T3"/>
                </a:cxn>
                <a:cxn ang="0">
                  <a:pos x="T4" y="T5"/>
                </a:cxn>
                <a:cxn ang="0">
                  <a:pos x="T6" y="T7"/>
                </a:cxn>
                <a:cxn ang="0">
                  <a:pos x="T8" y="T9"/>
                </a:cxn>
              </a:cxnLst>
              <a:rect l="0" t="0" r="r" b="b"/>
              <a:pathLst>
                <a:path w="36" h="20">
                  <a:moveTo>
                    <a:pt x="34" y="10"/>
                  </a:moveTo>
                  <a:cubicBezTo>
                    <a:pt x="36" y="4"/>
                    <a:pt x="31" y="0"/>
                    <a:pt x="23" y="0"/>
                  </a:cubicBezTo>
                  <a:cubicBezTo>
                    <a:pt x="14" y="0"/>
                    <a:pt x="5" y="4"/>
                    <a:pt x="3" y="10"/>
                  </a:cubicBezTo>
                  <a:cubicBezTo>
                    <a:pt x="0" y="16"/>
                    <a:pt x="5" y="20"/>
                    <a:pt x="14" y="20"/>
                  </a:cubicBezTo>
                  <a:cubicBezTo>
                    <a:pt x="23" y="20"/>
                    <a:pt x="32" y="16"/>
                    <a:pt x="34" y="10"/>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715" name="ï$ḻíďê"/>
            <p:cNvSpPr/>
            <p:nvPr/>
          </p:nvSpPr>
          <p:spPr bwMode="auto">
            <a:xfrm>
              <a:off x="2970474" y="2623494"/>
              <a:ext cx="128065" cy="72519"/>
            </a:xfrm>
            <a:custGeom>
              <a:avLst/>
              <a:gdLst>
                <a:gd name="T0" fmla="*/ 33 w 35"/>
                <a:gd name="T1" fmla="*/ 10 h 20"/>
                <a:gd name="T2" fmla="*/ 22 w 35"/>
                <a:gd name="T3" fmla="*/ 0 h 20"/>
                <a:gd name="T4" fmla="*/ 2 w 35"/>
                <a:gd name="T5" fmla="*/ 10 h 20"/>
                <a:gd name="T6" fmla="*/ 13 w 35"/>
                <a:gd name="T7" fmla="*/ 20 h 20"/>
                <a:gd name="T8" fmla="*/ 33 w 35"/>
                <a:gd name="T9" fmla="*/ 10 h 20"/>
              </a:gdLst>
              <a:ahLst/>
              <a:cxnLst>
                <a:cxn ang="0">
                  <a:pos x="T0" y="T1"/>
                </a:cxn>
                <a:cxn ang="0">
                  <a:pos x="T2" y="T3"/>
                </a:cxn>
                <a:cxn ang="0">
                  <a:pos x="T4" y="T5"/>
                </a:cxn>
                <a:cxn ang="0">
                  <a:pos x="T6" y="T7"/>
                </a:cxn>
                <a:cxn ang="0">
                  <a:pos x="T8" y="T9"/>
                </a:cxn>
              </a:cxnLst>
              <a:rect l="0" t="0" r="r" b="b"/>
              <a:pathLst>
                <a:path w="35" h="20">
                  <a:moveTo>
                    <a:pt x="33" y="10"/>
                  </a:moveTo>
                  <a:cubicBezTo>
                    <a:pt x="35" y="4"/>
                    <a:pt x="30" y="0"/>
                    <a:pt x="22" y="0"/>
                  </a:cubicBezTo>
                  <a:cubicBezTo>
                    <a:pt x="13" y="0"/>
                    <a:pt x="4" y="4"/>
                    <a:pt x="2" y="10"/>
                  </a:cubicBezTo>
                  <a:cubicBezTo>
                    <a:pt x="0" y="16"/>
                    <a:pt x="5" y="20"/>
                    <a:pt x="13" y="20"/>
                  </a:cubicBezTo>
                  <a:cubicBezTo>
                    <a:pt x="22" y="20"/>
                    <a:pt x="31" y="16"/>
                    <a:pt x="33" y="10"/>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716" name="îŝļîḑê"/>
            <p:cNvSpPr/>
            <p:nvPr/>
          </p:nvSpPr>
          <p:spPr bwMode="auto">
            <a:xfrm>
              <a:off x="3109339" y="2623494"/>
              <a:ext cx="128065" cy="72519"/>
            </a:xfrm>
            <a:custGeom>
              <a:avLst/>
              <a:gdLst>
                <a:gd name="T0" fmla="*/ 33 w 35"/>
                <a:gd name="T1" fmla="*/ 10 h 20"/>
                <a:gd name="T2" fmla="*/ 22 w 35"/>
                <a:gd name="T3" fmla="*/ 0 h 20"/>
                <a:gd name="T4" fmla="*/ 2 w 35"/>
                <a:gd name="T5" fmla="*/ 10 h 20"/>
                <a:gd name="T6" fmla="*/ 14 w 35"/>
                <a:gd name="T7" fmla="*/ 20 h 20"/>
                <a:gd name="T8" fmla="*/ 33 w 35"/>
                <a:gd name="T9" fmla="*/ 10 h 20"/>
              </a:gdLst>
              <a:ahLst/>
              <a:cxnLst>
                <a:cxn ang="0">
                  <a:pos x="T0" y="T1"/>
                </a:cxn>
                <a:cxn ang="0">
                  <a:pos x="T2" y="T3"/>
                </a:cxn>
                <a:cxn ang="0">
                  <a:pos x="T4" y="T5"/>
                </a:cxn>
                <a:cxn ang="0">
                  <a:pos x="T6" y="T7"/>
                </a:cxn>
                <a:cxn ang="0">
                  <a:pos x="T8" y="T9"/>
                </a:cxn>
              </a:cxnLst>
              <a:rect l="0" t="0" r="r" b="b"/>
              <a:pathLst>
                <a:path w="35" h="20">
                  <a:moveTo>
                    <a:pt x="33" y="10"/>
                  </a:moveTo>
                  <a:cubicBezTo>
                    <a:pt x="35" y="4"/>
                    <a:pt x="30" y="0"/>
                    <a:pt x="22" y="0"/>
                  </a:cubicBezTo>
                  <a:cubicBezTo>
                    <a:pt x="13" y="0"/>
                    <a:pt x="4" y="4"/>
                    <a:pt x="2" y="10"/>
                  </a:cubicBezTo>
                  <a:cubicBezTo>
                    <a:pt x="0" y="16"/>
                    <a:pt x="5" y="20"/>
                    <a:pt x="14" y="20"/>
                  </a:cubicBezTo>
                  <a:cubicBezTo>
                    <a:pt x="22" y="20"/>
                    <a:pt x="31" y="16"/>
                    <a:pt x="33" y="10"/>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717" name="iṥľïdê"/>
            <p:cNvSpPr/>
            <p:nvPr/>
          </p:nvSpPr>
          <p:spPr bwMode="auto">
            <a:xfrm>
              <a:off x="2793036" y="2714528"/>
              <a:ext cx="131151" cy="80233"/>
            </a:xfrm>
            <a:custGeom>
              <a:avLst/>
              <a:gdLst>
                <a:gd name="T0" fmla="*/ 34 w 36"/>
                <a:gd name="T1" fmla="*/ 11 h 22"/>
                <a:gd name="T2" fmla="*/ 22 w 36"/>
                <a:gd name="T3" fmla="*/ 0 h 22"/>
                <a:gd name="T4" fmla="*/ 2 w 36"/>
                <a:gd name="T5" fmla="*/ 11 h 22"/>
                <a:gd name="T6" fmla="*/ 13 w 36"/>
                <a:gd name="T7" fmla="*/ 22 h 22"/>
                <a:gd name="T8" fmla="*/ 34 w 36"/>
                <a:gd name="T9" fmla="*/ 11 h 22"/>
              </a:gdLst>
              <a:ahLst/>
              <a:cxnLst>
                <a:cxn ang="0">
                  <a:pos x="T0" y="T1"/>
                </a:cxn>
                <a:cxn ang="0">
                  <a:pos x="T2" y="T3"/>
                </a:cxn>
                <a:cxn ang="0">
                  <a:pos x="T4" y="T5"/>
                </a:cxn>
                <a:cxn ang="0">
                  <a:pos x="T6" y="T7"/>
                </a:cxn>
                <a:cxn ang="0">
                  <a:pos x="T8" y="T9"/>
                </a:cxn>
              </a:cxnLst>
              <a:rect l="0" t="0" r="r" b="b"/>
              <a:pathLst>
                <a:path w="36" h="22">
                  <a:moveTo>
                    <a:pt x="34" y="11"/>
                  </a:moveTo>
                  <a:cubicBezTo>
                    <a:pt x="36" y="5"/>
                    <a:pt x="31" y="0"/>
                    <a:pt x="22" y="0"/>
                  </a:cubicBezTo>
                  <a:cubicBezTo>
                    <a:pt x="14" y="0"/>
                    <a:pt x="4" y="5"/>
                    <a:pt x="2" y="11"/>
                  </a:cubicBezTo>
                  <a:cubicBezTo>
                    <a:pt x="0" y="17"/>
                    <a:pt x="5" y="22"/>
                    <a:pt x="13" y="22"/>
                  </a:cubicBezTo>
                  <a:cubicBezTo>
                    <a:pt x="22" y="22"/>
                    <a:pt x="31" y="17"/>
                    <a:pt x="34" y="11"/>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718" name="iśļîďè"/>
            <p:cNvSpPr/>
            <p:nvPr/>
          </p:nvSpPr>
          <p:spPr bwMode="auto">
            <a:xfrm>
              <a:off x="2930358" y="2714528"/>
              <a:ext cx="135779" cy="80233"/>
            </a:xfrm>
            <a:custGeom>
              <a:avLst/>
              <a:gdLst>
                <a:gd name="T0" fmla="*/ 34 w 37"/>
                <a:gd name="T1" fmla="*/ 11 h 22"/>
                <a:gd name="T2" fmla="*/ 23 w 37"/>
                <a:gd name="T3" fmla="*/ 0 h 22"/>
                <a:gd name="T4" fmla="*/ 3 w 37"/>
                <a:gd name="T5" fmla="*/ 11 h 22"/>
                <a:gd name="T6" fmla="*/ 14 w 37"/>
                <a:gd name="T7" fmla="*/ 22 h 22"/>
                <a:gd name="T8" fmla="*/ 34 w 37"/>
                <a:gd name="T9" fmla="*/ 11 h 22"/>
              </a:gdLst>
              <a:ahLst/>
              <a:cxnLst>
                <a:cxn ang="0">
                  <a:pos x="T0" y="T1"/>
                </a:cxn>
                <a:cxn ang="0">
                  <a:pos x="T2" y="T3"/>
                </a:cxn>
                <a:cxn ang="0">
                  <a:pos x="T4" y="T5"/>
                </a:cxn>
                <a:cxn ang="0">
                  <a:pos x="T6" y="T7"/>
                </a:cxn>
                <a:cxn ang="0">
                  <a:pos x="T8" y="T9"/>
                </a:cxn>
              </a:cxnLst>
              <a:rect l="0" t="0" r="r" b="b"/>
              <a:pathLst>
                <a:path w="37" h="22">
                  <a:moveTo>
                    <a:pt x="34" y="11"/>
                  </a:moveTo>
                  <a:cubicBezTo>
                    <a:pt x="37" y="5"/>
                    <a:pt x="31" y="0"/>
                    <a:pt x="23" y="0"/>
                  </a:cubicBezTo>
                  <a:cubicBezTo>
                    <a:pt x="14" y="0"/>
                    <a:pt x="5" y="5"/>
                    <a:pt x="3" y="11"/>
                  </a:cubicBezTo>
                  <a:cubicBezTo>
                    <a:pt x="0" y="17"/>
                    <a:pt x="5" y="22"/>
                    <a:pt x="14" y="22"/>
                  </a:cubicBezTo>
                  <a:cubicBezTo>
                    <a:pt x="23" y="22"/>
                    <a:pt x="32" y="17"/>
                    <a:pt x="34" y="11"/>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719" name="ïsľíḋê"/>
            <p:cNvSpPr/>
            <p:nvPr/>
          </p:nvSpPr>
          <p:spPr bwMode="auto">
            <a:xfrm>
              <a:off x="2894870" y="2810191"/>
              <a:ext cx="131151" cy="80233"/>
            </a:xfrm>
            <a:custGeom>
              <a:avLst/>
              <a:gdLst>
                <a:gd name="T0" fmla="*/ 34 w 36"/>
                <a:gd name="T1" fmla="*/ 11 h 22"/>
                <a:gd name="T2" fmla="*/ 22 w 36"/>
                <a:gd name="T3" fmla="*/ 0 h 22"/>
                <a:gd name="T4" fmla="*/ 2 w 36"/>
                <a:gd name="T5" fmla="*/ 11 h 22"/>
                <a:gd name="T6" fmla="*/ 14 w 36"/>
                <a:gd name="T7" fmla="*/ 22 h 22"/>
                <a:gd name="T8" fmla="*/ 34 w 36"/>
                <a:gd name="T9" fmla="*/ 11 h 22"/>
              </a:gdLst>
              <a:ahLst/>
              <a:cxnLst>
                <a:cxn ang="0">
                  <a:pos x="T0" y="T1"/>
                </a:cxn>
                <a:cxn ang="0">
                  <a:pos x="T2" y="T3"/>
                </a:cxn>
                <a:cxn ang="0">
                  <a:pos x="T4" y="T5"/>
                </a:cxn>
                <a:cxn ang="0">
                  <a:pos x="T6" y="T7"/>
                </a:cxn>
                <a:cxn ang="0">
                  <a:pos x="T8" y="T9"/>
                </a:cxn>
              </a:cxnLst>
              <a:rect l="0" t="0" r="r" b="b"/>
              <a:pathLst>
                <a:path w="36" h="22">
                  <a:moveTo>
                    <a:pt x="34" y="11"/>
                  </a:moveTo>
                  <a:cubicBezTo>
                    <a:pt x="36" y="5"/>
                    <a:pt x="31" y="0"/>
                    <a:pt x="22" y="0"/>
                  </a:cubicBezTo>
                  <a:cubicBezTo>
                    <a:pt x="14" y="0"/>
                    <a:pt x="4" y="5"/>
                    <a:pt x="2" y="11"/>
                  </a:cubicBezTo>
                  <a:cubicBezTo>
                    <a:pt x="0" y="17"/>
                    <a:pt x="5" y="22"/>
                    <a:pt x="14" y="22"/>
                  </a:cubicBezTo>
                  <a:cubicBezTo>
                    <a:pt x="23" y="22"/>
                    <a:pt x="32" y="17"/>
                    <a:pt x="34" y="11"/>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720" name="îšlíḍe"/>
            <p:cNvSpPr/>
            <p:nvPr/>
          </p:nvSpPr>
          <p:spPr bwMode="auto">
            <a:xfrm>
              <a:off x="2978189" y="2271702"/>
              <a:ext cx="124979" cy="69433"/>
            </a:xfrm>
            <a:custGeom>
              <a:avLst/>
              <a:gdLst>
                <a:gd name="T0" fmla="*/ 32 w 34"/>
                <a:gd name="T1" fmla="*/ 9 h 19"/>
                <a:gd name="T2" fmla="*/ 21 w 34"/>
                <a:gd name="T3" fmla="*/ 0 h 19"/>
                <a:gd name="T4" fmla="*/ 2 w 34"/>
                <a:gd name="T5" fmla="*/ 9 h 19"/>
                <a:gd name="T6" fmla="*/ 13 w 34"/>
                <a:gd name="T7" fmla="*/ 19 h 19"/>
                <a:gd name="T8" fmla="*/ 32 w 34"/>
                <a:gd name="T9" fmla="*/ 9 h 19"/>
              </a:gdLst>
              <a:ahLst/>
              <a:cxnLst>
                <a:cxn ang="0">
                  <a:pos x="T0" y="T1"/>
                </a:cxn>
                <a:cxn ang="0">
                  <a:pos x="T2" y="T3"/>
                </a:cxn>
                <a:cxn ang="0">
                  <a:pos x="T4" y="T5"/>
                </a:cxn>
                <a:cxn ang="0">
                  <a:pos x="T6" y="T7"/>
                </a:cxn>
                <a:cxn ang="0">
                  <a:pos x="T8" y="T9"/>
                </a:cxn>
              </a:cxnLst>
              <a:rect l="0" t="0" r="r" b="b"/>
              <a:pathLst>
                <a:path w="34" h="19">
                  <a:moveTo>
                    <a:pt x="32" y="9"/>
                  </a:moveTo>
                  <a:cubicBezTo>
                    <a:pt x="34" y="4"/>
                    <a:pt x="29" y="0"/>
                    <a:pt x="21" y="0"/>
                  </a:cubicBezTo>
                  <a:cubicBezTo>
                    <a:pt x="13" y="0"/>
                    <a:pt x="5" y="4"/>
                    <a:pt x="2" y="9"/>
                  </a:cubicBezTo>
                  <a:cubicBezTo>
                    <a:pt x="0" y="14"/>
                    <a:pt x="5" y="19"/>
                    <a:pt x="13" y="19"/>
                  </a:cubicBezTo>
                  <a:cubicBezTo>
                    <a:pt x="22" y="19"/>
                    <a:pt x="30" y="14"/>
                    <a:pt x="32"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721" name="iSḻíḍé"/>
            <p:cNvSpPr/>
            <p:nvPr/>
          </p:nvSpPr>
          <p:spPr bwMode="auto">
            <a:xfrm>
              <a:off x="3113969" y="2271702"/>
              <a:ext cx="120350" cy="69433"/>
            </a:xfrm>
            <a:custGeom>
              <a:avLst/>
              <a:gdLst>
                <a:gd name="T0" fmla="*/ 31 w 33"/>
                <a:gd name="T1" fmla="*/ 9 h 19"/>
                <a:gd name="T2" fmla="*/ 20 w 33"/>
                <a:gd name="T3" fmla="*/ 0 h 19"/>
                <a:gd name="T4" fmla="*/ 2 w 33"/>
                <a:gd name="T5" fmla="*/ 9 h 19"/>
                <a:gd name="T6" fmla="*/ 13 w 33"/>
                <a:gd name="T7" fmla="*/ 19 h 19"/>
                <a:gd name="T8" fmla="*/ 31 w 33"/>
                <a:gd name="T9" fmla="*/ 9 h 19"/>
              </a:gdLst>
              <a:ahLst/>
              <a:cxnLst>
                <a:cxn ang="0">
                  <a:pos x="T0" y="T1"/>
                </a:cxn>
                <a:cxn ang="0">
                  <a:pos x="T2" y="T3"/>
                </a:cxn>
                <a:cxn ang="0">
                  <a:pos x="T4" y="T5"/>
                </a:cxn>
                <a:cxn ang="0">
                  <a:pos x="T6" y="T7"/>
                </a:cxn>
                <a:cxn ang="0">
                  <a:pos x="T8" y="T9"/>
                </a:cxn>
              </a:cxnLst>
              <a:rect l="0" t="0" r="r" b="b"/>
              <a:pathLst>
                <a:path w="33" h="19">
                  <a:moveTo>
                    <a:pt x="31" y="9"/>
                  </a:moveTo>
                  <a:cubicBezTo>
                    <a:pt x="33" y="4"/>
                    <a:pt x="28" y="0"/>
                    <a:pt x="20" y="0"/>
                  </a:cubicBezTo>
                  <a:cubicBezTo>
                    <a:pt x="12" y="0"/>
                    <a:pt x="4" y="4"/>
                    <a:pt x="2" y="9"/>
                  </a:cubicBezTo>
                  <a:cubicBezTo>
                    <a:pt x="0" y="14"/>
                    <a:pt x="5" y="19"/>
                    <a:pt x="13" y="19"/>
                  </a:cubicBezTo>
                  <a:cubicBezTo>
                    <a:pt x="21" y="19"/>
                    <a:pt x="29" y="14"/>
                    <a:pt x="31"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722" name="îşḷïḋe"/>
            <p:cNvSpPr/>
            <p:nvPr/>
          </p:nvSpPr>
          <p:spPr bwMode="auto">
            <a:xfrm>
              <a:off x="3245119" y="2271702"/>
              <a:ext cx="120350" cy="69433"/>
            </a:xfrm>
            <a:custGeom>
              <a:avLst/>
              <a:gdLst>
                <a:gd name="T0" fmla="*/ 32 w 33"/>
                <a:gd name="T1" fmla="*/ 9 h 19"/>
                <a:gd name="T2" fmla="*/ 20 w 33"/>
                <a:gd name="T3" fmla="*/ 0 h 19"/>
                <a:gd name="T4" fmla="*/ 2 w 33"/>
                <a:gd name="T5" fmla="*/ 9 h 19"/>
                <a:gd name="T6" fmla="*/ 13 w 33"/>
                <a:gd name="T7" fmla="*/ 19 h 19"/>
                <a:gd name="T8" fmla="*/ 32 w 33"/>
                <a:gd name="T9" fmla="*/ 9 h 19"/>
              </a:gdLst>
              <a:ahLst/>
              <a:cxnLst>
                <a:cxn ang="0">
                  <a:pos x="T0" y="T1"/>
                </a:cxn>
                <a:cxn ang="0">
                  <a:pos x="T2" y="T3"/>
                </a:cxn>
                <a:cxn ang="0">
                  <a:pos x="T4" y="T5"/>
                </a:cxn>
                <a:cxn ang="0">
                  <a:pos x="T6" y="T7"/>
                </a:cxn>
                <a:cxn ang="0">
                  <a:pos x="T8" y="T9"/>
                </a:cxn>
              </a:cxnLst>
              <a:rect l="0" t="0" r="r" b="b"/>
              <a:pathLst>
                <a:path w="33" h="19">
                  <a:moveTo>
                    <a:pt x="32" y="9"/>
                  </a:moveTo>
                  <a:cubicBezTo>
                    <a:pt x="33" y="4"/>
                    <a:pt x="28" y="0"/>
                    <a:pt x="20" y="0"/>
                  </a:cubicBezTo>
                  <a:cubicBezTo>
                    <a:pt x="12" y="0"/>
                    <a:pt x="4" y="4"/>
                    <a:pt x="2" y="9"/>
                  </a:cubicBezTo>
                  <a:cubicBezTo>
                    <a:pt x="0" y="14"/>
                    <a:pt x="5" y="19"/>
                    <a:pt x="13" y="19"/>
                  </a:cubicBezTo>
                  <a:cubicBezTo>
                    <a:pt x="21" y="19"/>
                    <a:pt x="30" y="14"/>
                    <a:pt x="32"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723" name="ïŝ1iḑê"/>
            <p:cNvSpPr/>
            <p:nvPr/>
          </p:nvSpPr>
          <p:spPr bwMode="auto">
            <a:xfrm>
              <a:off x="3376270" y="2271702"/>
              <a:ext cx="123436" cy="69433"/>
            </a:xfrm>
            <a:custGeom>
              <a:avLst/>
              <a:gdLst>
                <a:gd name="T0" fmla="*/ 32 w 34"/>
                <a:gd name="T1" fmla="*/ 9 h 19"/>
                <a:gd name="T2" fmla="*/ 20 w 34"/>
                <a:gd name="T3" fmla="*/ 0 h 19"/>
                <a:gd name="T4" fmla="*/ 2 w 34"/>
                <a:gd name="T5" fmla="*/ 9 h 19"/>
                <a:gd name="T6" fmla="*/ 14 w 34"/>
                <a:gd name="T7" fmla="*/ 19 h 19"/>
                <a:gd name="T8" fmla="*/ 32 w 34"/>
                <a:gd name="T9" fmla="*/ 9 h 19"/>
              </a:gdLst>
              <a:ahLst/>
              <a:cxnLst>
                <a:cxn ang="0">
                  <a:pos x="T0" y="T1"/>
                </a:cxn>
                <a:cxn ang="0">
                  <a:pos x="T2" y="T3"/>
                </a:cxn>
                <a:cxn ang="0">
                  <a:pos x="T4" y="T5"/>
                </a:cxn>
                <a:cxn ang="0">
                  <a:pos x="T6" y="T7"/>
                </a:cxn>
                <a:cxn ang="0">
                  <a:pos x="T8" y="T9"/>
                </a:cxn>
              </a:cxnLst>
              <a:rect l="0" t="0" r="r" b="b"/>
              <a:pathLst>
                <a:path w="34" h="19">
                  <a:moveTo>
                    <a:pt x="32" y="9"/>
                  </a:moveTo>
                  <a:cubicBezTo>
                    <a:pt x="34" y="4"/>
                    <a:pt x="28" y="0"/>
                    <a:pt x="20" y="0"/>
                  </a:cubicBezTo>
                  <a:cubicBezTo>
                    <a:pt x="12" y="0"/>
                    <a:pt x="4" y="4"/>
                    <a:pt x="2" y="9"/>
                  </a:cubicBezTo>
                  <a:cubicBezTo>
                    <a:pt x="0" y="14"/>
                    <a:pt x="6" y="19"/>
                    <a:pt x="14" y="19"/>
                  </a:cubicBezTo>
                  <a:cubicBezTo>
                    <a:pt x="22" y="19"/>
                    <a:pt x="30" y="14"/>
                    <a:pt x="32"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724" name="ïśľîḑê"/>
            <p:cNvSpPr/>
            <p:nvPr/>
          </p:nvSpPr>
          <p:spPr bwMode="auto">
            <a:xfrm>
              <a:off x="3336153" y="2031003"/>
              <a:ext cx="120350" cy="61718"/>
            </a:xfrm>
            <a:custGeom>
              <a:avLst/>
              <a:gdLst>
                <a:gd name="T0" fmla="*/ 31 w 33"/>
                <a:gd name="T1" fmla="*/ 9 h 17"/>
                <a:gd name="T2" fmla="*/ 20 w 33"/>
                <a:gd name="T3" fmla="*/ 0 h 17"/>
                <a:gd name="T4" fmla="*/ 2 w 33"/>
                <a:gd name="T5" fmla="*/ 9 h 17"/>
                <a:gd name="T6" fmla="*/ 13 w 33"/>
                <a:gd name="T7" fmla="*/ 17 h 17"/>
                <a:gd name="T8" fmla="*/ 31 w 33"/>
                <a:gd name="T9" fmla="*/ 9 h 17"/>
              </a:gdLst>
              <a:ahLst/>
              <a:cxnLst>
                <a:cxn ang="0">
                  <a:pos x="T0" y="T1"/>
                </a:cxn>
                <a:cxn ang="0">
                  <a:pos x="T2" y="T3"/>
                </a:cxn>
                <a:cxn ang="0">
                  <a:pos x="T4" y="T5"/>
                </a:cxn>
                <a:cxn ang="0">
                  <a:pos x="T6" y="T7"/>
                </a:cxn>
                <a:cxn ang="0">
                  <a:pos x="T8" y="T9"/>
                </a:cxn>
              </a:cxnLst>
              <a:rect l="0" t="0" r="r" b="b"/>
              <a:pathLst>
                <a:path w="33" h="17">
                  <a:moveTo>
                    <a:pt x="31" y="9"/>
                  </a:moveTo>
                  <a:cubicBezTo>
                    <a:pt x="33" y="4"/>
                    <a:pt x="28" y="0"/>
                    <a:pt x="20" y="0"/>
                  </a:cubicBezTo>
                  <a:cubicBezTo>
                    <a:pt x="12" y="0"/>
                    <a:pt x="4" y="4"/>
                    <a:pt x="2" y="9"/>
                  </a:cubicBezTo>
                  <a:cubicBezTo>
                    <a:pt x="0" y="13"/>
                    <a:pt x="5" y="17"/>
                    <a:pt x="13" y="17"/>
                  </a:cubicBezTo>
                  <a:cubicBezTo>
                    <a:pt x="21" y="17"/>
                    <a:pt x="29" y="13"/>
                    <a:pt x="31"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725" name="íṡľîdé"/>
            <p:cNvSpPr/>
            <p:nvPr/>
          </p:nvSpPr>
          <p:spPr bwMode="auto">
            <a:xfrm>
              <a:off x="3467303" y="2031003"/>
              <a:ext cx="112636" cy="61718"/>
            </a:xfrm>
            <a:custGeom>
              <a:avLst/>
              <a:gdLst>
                <a:gd name="T0" fmla="*/ 30 w 31"/>
                <a:gd name="T1" fmla="*/ 9 h 17"/>
                <a:gd name="T2" fmla="*/ 19 w 31"/>
                <a:gd name="T3" fmla="*/ 0 h 17"/>
                <a:gd name="T4" fmla="*/ 1 w 31"/>
                <a:gd name="T5" fmla="*/ 9 h 17"/>
                <a:gd name="T6" fmla="*/ 12 w 31"/>
                <a:gd name="T7" fmla="*/ 17 h 17"/>
                <a:gd name="T8" fmla="*/ 30 w 31"/>
                <a:gd name="T9" fmla="*/ 9 h 17"/>
              </a:gdLst>
              <a:ahLst/>
              <a:cxnLst>
                <a:cxn ang="0">
                  <a:pos x="T0" y="T1"/>
                </a:cxn>
                <a:cxn ang="0">
                  <a:pos x="T2" y="T3"/>
                </a:cxn>
                <a:cxn ang="0">
                  <a:pos x="T4" y="T5"/>
                </a:cxn>
                <a:cxn ang="0">
                  <a:pos x="T6" y="T7"/>
                </a:cxn>
                <a:cxn ang="0">
                  <a:pos x="T8" y="T9"/>
                </a:cxn>
              </a:cxnLst>
              <a:rect l="0" t="0" r="r" b="b"/>
              <a:pathLst>
                <a:path w="31" h="17">
                  <a:moveTo>
                    <a:pt x="30" y="9"/>
                  </a:moveTo>
                  <a:cubicBezTo>
                    <a:pt x="31" y="4"/>
                    <a:pt x="26" y="0"/>
                    <a:pt x="19" y="0"/>
                  </a:cubicBezTo>
                  <a:cubicBezTo>
                    <a:pt x="11" y="0"/>
                    <a:pt x="3" y="4"/>
                    <a:pt x="1" y="9"/>
                  </a:cubicBezTo>
                  <a:cubicBezTo>
                    <a:pt x="0" y="13"/>
                    <a:pt x="5" y="17"/>
                    <a:pt x="12" y="17"/>
                  </a:cubicBezTo>
                  <a:cubicBezTo>
                    <a:pt x="20" y="17"/>
                    <a:pt x="28" y="13"/>
                    <a:pt x="30"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726" name="ïš1iḑê"/>
            <p:cNvSpPr/>
            <p:nvPr/>
          </p:nvSpPr>
          <p:spPr bwMode="auto">
            <a:xfrm>
              <a:off x="3306837" y="2108150"/>
              <a:ext cx="120350" cy="64804"/>
            </a:xfrm>
            <a:custGeom>
              <a:avLst/>
              <a:gdLst>
                <a:gd name="T0" fmla="*/ 31 w 33"/>
                <a:gd name="T1" fmla="*/ 9 h 18"/>
                <a:gd name="T2" fmla="*/ 20 w 33"/>
                <a:gd name="T3" fmla="*/ 0 h 18"/>
                <a:gd name="T4" fmla="*/ 2 w 33"/>
                <a:gd name="T5" fmla="*/ 9 h 18"/>
                <a:gd name="T6" fmla="*/ 13 w 33"/>
                <a:gd name="T7" fmla="*/ 18 h 18"/>
                <a:gd name="T8" fmla="*/ 31 w 33"/>
                <a:gd name="T9" fmla="*/ 9 h 18"/>
              </a:gdLst>
              <a:ahLst/>
              <a:cxnLst>
                <a:cxn ang="0">
                  <a:pos x="T0" y="T1"/>
                </a:cxn>
                <a:cxn ang="0">
                  <a:pos x="T2" y="T3"/>
                </a:cxn>
                <a:cxn ang="0">
                  <a:pos x="T4" y="T5"/>
                </a:cxn>
                <a:cxn ang="0">
                  <a:pos x="T6" y="T7"/>
                </a:cxn>
                <a:cxn ang="0">
                  <a:pos x="T8" y="T9"/>
                </a:cxn>
              </a:cxnLst>
              <a:rect l="0" t="0" r="r" b="b"/>
              <a:pathLst>
                <a:path w="33" h="18">
                  <a:moveTo>
                    <a:pt x="31" y="9"/>
                  </a:moveTo>
                  <a:cubicBezTo>
                    <a:pt x="33" y="4"/>
                    <a:pt x="28" y="0"/>
                    <a:pt x="20" y="0"/>
                  </a:cubicBezTo>
                  <a:cubicBezTo>
                    <a:pt x="12" y="0"/>
                    <a:pt x="4" y="4"/>
                    <a:pt x="2" y="9"/>
                  </a:cubicBezTo>
                  <a:cubicBezTo>
                    <a:pt x="0" y="14"/>
                    <a:pt x="5" y="18"/>
                    <a:pt x="13" y="18"/>
                  </a:cubicBezTo>
                  <a:cubicBezTo>
                    <a:pt x="21" y="18"/>
                    <a:pt x="29" y="14"/>
                    <a:pt x="31"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727" name="iŝḻïďê"/>
            <p:cNvSpPr/>
            <p:nvPr/>
          </p:nvSpPr>
          <p:spPr bwMode="auto">
            <a:xfrm>
              <a:off x="3437988" y="2108150"/>
              <a:ext cx="117264" cy="64804"/>
            </a:xfrm>
            <a:custGeom>
              <a:avLst/>
              <a:gdLst>
                <a:gd name="T0" fmla="*/ 30 w 32"/>
                <a:gd name="T1" fmla="*/ 9 h 18"/>
                <a:gd name="T2" fmla="*/ 19 w 32"/>
                <a:gd name="T3" fmla="*/ 0 h 18"/>
                <a:gd name="T4" fmla="*/ 1 w 32"/>
                <a:gd name="T5" fmla="*/ 9 h 18"/>
                <a:gd name="T6" fmla="*/ 13 w 32"/>
                <a:gd name="T7" fmla="*/ 18 h 18"/>
                <a:gd name="T8" fmla="*/ 30 w 32"/>
                <a:gd name="T9" fmla="*/ 9 h 18"/>
              </a:gdLst>
              <a:ahLst/>
              <a:cxnLst>
                <a:cxn ang="0">
                  <a:pos x="T0" y="T1"/>
                </a:cxn>
                <a:cxn ang="0">
                  <a:pos x="T2" y="T3"/>
                </a:cxn>
                <a:cxn ang="0">
                  <a:pos x="T4" y="T5"/>
                </a:cxn>
                <a:cxn ang="0">
                  <a:pos x="T6" y="T7"/>
                </a:cxn>
                <a:cxn ang="0">
                  <a:pos x="T8" y="T9"/>
                </a:cxn>
              </a:cxnLst>
              <a:rect l="0" t="0" r="r" b="b"/>
              <a:pathLst>
                <a:path w="32" h="18">
                  <a:moveTo>
                    <a:pt x="30" y="9"/>
                  </a:moveTo>
                  <a:cubicBezTo>
                    <a:pt x="32" y="4"/>
                    <a:pt x="27" y="0"/>
                    <a:pt x="19" y="0"/>
                  </a:cubicBezTo>
                  <a:cubicBezTo>
                    <a:pt x="11" y="0"/>
                    <a:pt x="3" y="4"/>
                    <a:pt x="1" y="9"/>
                  </a:cubicBezTo>
                  <a:cubicBezTo>
                    <a:pt x="0" y="14"/>
                    <a:pt x="5" y="18"/>
                    <a:pt x="13" y="18"/>
                  </a:cubicBezTo>
                  <a:cubicBezTo>
                    <a:pt x="21" y="18"/>
                    <a:pt x="29" y="14"/>
                    <a:pt x="30"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728" name="îšḷiḍé"/>
            <p:cNvSpPr/>
            <p:nvPr/>
          </p:nvSpPr>
          <p:spPr bwMode="auto">
            <a:xfrm>
              <a:off x="3566052" y="2108150"/>
              <a:ext cx="117264" cy="64804"/>
            </a:xfrm>
            <a:custGeom>
              <a:avLst/>
              <a:gdLst>
                <a:gd name="T0" fmla="*/ 31 w 32"/>
                <a:gd name="T1" fmla="*/ 9 h 18"/>
                <a:gd name="T2" fmla="*/ 19 w 32"/>
                <a:gd name="T3" fmla="*/ 0 h 18"/>
                <a:gd name="T4" fmla="*/ 2 w 32"/>
                <a:gd name="T5" fmla="*/ 9 h 18"/>
                <a:gd name="T6" fmla="*/ 13 w 32"/>
                <a:gd name="T7" fmla="*/ 18 h 18"/>
                <a:gd name="T8" fmla="*/ 31 w 32"/>
                <a:gd name="T9" fmla="*/ 9 h 18"/>
              </a:gdLst>
              <a:ahLst/>
              <a:cxnLst>
                <a:cxn ang="0">
                  <a:pos x="T0" y="T1"/>
                </a:cxn>
                <a:cxn ang="0">
                  <a:pos x="T2" y="T3"/>
                </a:cxn>
                <a:cxn ang="0">
                  <a:pos x="T4" y="T5"/>
                </a:cxn>
                <a:cxn ang="0">
                  <a:pos x="T6" y="T7"/>
                </a:cxn>
                <a:cxn ang="0">
                  <a:pos x="T8" y="T9"/>
                </a:cxn>
              </a:cxnLst>
              <a:rect l="0" t="0" r="r" b="b"/>
              <a:pathLst>
                <a:path w="32" h="18">
                  <a:moveTo>
                    <a:pt x="31" y="9"/>
                  </a:moveTo>
                  <a:cubicBezTo>
                    <a:pt x="32" y="4"/>
                    <a:pt x="27" y="0"/>
                    <a:pt x="19" y="0"/>
                  </a:cubicBezTo>
                  <a:cubicBezTo>
                    <a:pt x="11" y="0"/>
                    <a:pt x="4" y="4"/>
                    <a:pt x="2" y="9"/>
                  </a:cubicBezTo>
                  <a:cubicBezTo>
                    <a:pt x="0" y="14"/>
                    <a:pt x="5" y="18"/>
                    <a:pt x="13" y="18"/>
                  </a:cubicBezTo>
                  <a:cubicBezTo>
                    <a:pt x="21" y="18"/>
                    <a:pt x="29" y="14"/>
                    <a:pt x="31"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729" name="îṡľíḍe"/>
            <p:cNvSpPr/>
            <p:nvPr/>
          </p:nvSpPr>
          <p:spPr bwMode="auto">
            <a:xfrm>
              <a:off x="3697203" y="2108150"/>
              <a:ext cx="117264" cy="64804"/>
            </a:xfrm>
            <a:custGeom>
              <a:avLst/>
              <a:gdLst>
                <a:gd name="T0" fmla="*/ 30 w 32"/>
                <a:gd name="T1" fmla="*/ 9 h 18"/>
                <a:gd name="T2" fmla="*/ 18 w 32"/>
                <a:gd name="T3" fmla="*/ 0 h 18"/>
                <a:gd name="T4" fmla="*/ 1 w 32"/>
                <a:gd name="T5" fmla="*/ 9 h 18"/>
                <a:gd name="T6" fmla="*/ 13 w 32"/>
                <a:gd name="T7" fmla="*/ 18 h 18"/>
                <a:gd name="T8" fmla="*/ 30 w 32"/>
                <a:gd name="T9" fmla="*/ 9 h 18"/>
              </a:gdLst>
              <a:ahLst/>
              <a:cxnLst>
                <a:cxn ang="0">
                  <a:pos x="T0" y="T1"/>
                </a:cxn>
                <a:cxn ang="0">
                  <a:pos x="T2" y="T3"/>
                </a:cxn>
                <a:cxn ang="0">
                  <a:pos x="T4" y="T5"/>
                </a:cxn>
                <a:cxn ang="0">
                  <a:pos x="T6" y="T7"/>
                </a:cxn>
                <a:cxn ang="0">
                  <a:pos x="T8" y="T9"/>
                </a:cxn>
              </a:cxnLst>
              <a:rect l="0" t="0" r="r" b="b"/>
              <a:pathLst>
                <a:path w="32" h="18">
                  <a:moveTo>
                    <a:pt x="30" y="9"/>
                  </a:moveTo>
                  <a:cubicBezTo>
                    <a:pt x="32" y="4"/>
                    <a:pt x="26" y="0"/>
                    <a:pt x="18" y="0"/>
                  </a:cubicBezTo>
                  <a:cubicBezTo>
                    <a:pt x="11" y="0"/>
                    <a:pt x="3" y="4"/>
                    <a:pt x="1" y="9"/>
                  </a:cubicBezTo>
                  <a:cubicBezTo>
                    <a:pt x="0" y="14"/>
                    <a:pt x="5" y="18"/>
                    <a:pt x="13" y="18"/>
                  </a:cubicBezTo>
                  <a:cubicBezTo>
                    <a:pt x="21" y="18"/>
                    <a:pt x="29" y="14"/>
                    <a:pt x="30"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730" name="ïṣľiďe"/>
            <p:cNvSpPr/>
            <p:nvPr/>
          </p:nvSpPr>
          <p:spPr bwMode="auto">
            <a:xfrm>
              <a:off x="3015220" y="2188383"/>
              <a:ext cx="120350" cy="69433"/>
            </a:xfrm>
            <a:custGeom>
              <a:avLst/>
              <a:gdLst>
                <a:gd name="T0" fmla="*/ 31 w 33"/>
                <a:gd name="T1" fmla="*/ 9 h 19"/>
                <a:gd name="T2" fmla="*/ 20 w 33"/>
                <a:gd name="T3" fmla="*/ 0 h 19"/>
                <a:gd name="T4" fmla="*/ 2 w 33"/>
                <a:gd name="T5" fmla="*/ 9 h 19"/>
                <a:gd name="T6" fmla="*/ 13 w 33"/>
                <a:gd name="T7" fmla="*/ 19 h 19"/>
                <a:gd name="T8" fmla="*/ 31 w 33"/>
                <a:gd name="T9" fmla="*/ 9 h 19"/>
              </a:gdLst>
              <a:ahLst/>
              <a:cxnLst>
                <a:cxn ang="0">
                  <a:pos x="T0" y="T1"/>
                </a:cxn>
                <a:cxn ang="0">
                  <a:pos x="T2" y="T3"/>
                </a:cxn>
                <a:cxn ang="0">
                  <a:pos x="T4" y="T5"/>
                </a:cxn>
                <a:cxn ang="0">
                  <a:pos x="T6" y="T7"/>
                </a:cxn>
                <a:cxn ang="0">
                  <a:pos x="T8" y="T9"/>
                </a:cxn>
              </a:cxnLst>
              <a:rect l="0" t="0" r="r" b="b"/>
              <a:pathLst>
                <a:path w="33" h="19">
                  <a:moveTo>
                    <a:pt x="31" y="9"/>
                  </a:moveTo>
                  <a:cubicBezTo>
                    <a:pt x="33" y="4"/>
                    <a:pt x="28" y="0"/>
                    <a:pt x="20" y="0"/>
                  </a:cubicBezTo>
                  <a:cubicBezTo>
                    <a:pt x="12" y="0"/>
                    <a:pt x="4" y="4"/>
                    <a:pt x="2" y="9"/>
                  </a:cubicBezTo>
                  <a:cubicBezTo>
                    <a:pt x="0" y="14"/>
                    <a:pt x="5" y="19"/>
                    <a:pt x="13" y="19"/>
                  </a:cubicBezTo>
                  <a:cubicBezTo>
                    <a:pt x="21" y="19"/>
                    <a:pt x="29" y="14"/>
                    <a:pt x="31"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731" name="išḻïdè"/>
            <p:cNvSpPr/>
            <p:nvPr/>
          </p:nvSpPr>
          <p:spPr bwMode="auto">
            <a:xfrm>
              <a:off x="3277521" y="2188383"/>
              <a:ext cx="120350" cy="69433"/>
            </a:xfrm>
            <a:custGeom>
              <a:avLst/>
              <a:gdLst>
                <a:gd name="T0" fmla="*/ 31 w 33"/>
                <a:gd name="T1" fmla="*/ 9 h 19"/>
                <a:gd name="T2" fmla="*/ 20 w 33"/>
                <a:gd name="T3" fmla="*/ 0 h 19"/>
                <a:gd name="T4" fmla="*/ 2 w 33"/>
                <a:gd name="T5" fmla="*/ 9 h 19"/>
                <a:gd name="T6" fmla="*/ 13 w 33"/>
                <a:gd name="T7" fmla="*/ 19 h 19"/>
                <a:gd name="T8" fmla="*/ 31 w 33"/>
                <a:gd name="T9" fmla="*/ 9 h 19"/>
              </a:gdLst>
              <a:ahLst/>
              <a:cxnLst>
                <a:cxn ang="0">
                  <a:pos x="T0" y="T1"/>
                </a:cxn>
                <a:cxn ang="0">
                  <a:pos x="T2" y="T3"/>
                </a:cxn>
                <a:cxn ang="0">
                  <a:pos x="T4" y="T5"/>
                </a:cxn>
                <a:cxn ang="0">
                  <a:pos x="T6" y="T7"/>
                </a:cxn>
                <a:cxn ang="0">
                  <a:pos x="T8" y="T9"/>
                </a:cxn>
              </a:cxnLst>
              <a:rect l="0" t="0" r="r" b="b"/>
              <a:pathLst>
                <a:path w="33" h="19">
                  <a:moveTo>
                    <a:pt x="31" y="9"/>
                  </a:moveTo>
                  <a:cubicBezTo>
                    <a:pt x="33" y="4"/>
                    <a:pt x="28" y="0"/>
                    <a:pt x="20" y="0"/>
                  </a:cubicBezTo>
                  <a:cubicBezTo>
                    <a:pt x="12" y="0"/>
                    <a:pt x="4" y="4"/>
                    <a:pt x="2" y="9"/>
                  </a:cubicBezTo>
                  <a:cubicBezTo>
                    <a:pt x="0" y="14"/>
                    <a:pt x="5" y="19"/>
                    <a:pt x="13" y="19"/>
                  </a:cubicBezTo>
                  <a:cubicBezTo>
                    <a:pt x="21" y="19"/>
                    <a:pt x="29" y="14"/>
                    <a:pt x="31"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732" name="iṧ1idê"/>
            <p:cNvSpPr/>
            <p:nvPr/>
          </p:nvSpPr>
          <p:spPr bwMode="auto">
            <a:xfrm>
              <a:off x="3408671" y="2188383"/>
              <a:ext cx="117264" cy="69433"/>
            </a:xfrm>
            <a:custGeom>
              <a:avLst/>
              <a:gdLst>
                <a:gd name="T0" fmla="*/ 31 w 32"/>
                <a:gd name="T1" fmla="*/ 9 h 19"/>
                <a:gd name="T2" fmla="*/ 19 w 32"/>
                <a:gd name="T3" fmla="*/ 0 h 19"/>
                <a:gd name="T4" fmla="*/ 1 w 32"/>
                <a:gd name="T5" fmla="*/ 9 h 19"/>
                <a:gd name="T6" fmla="*/ 13 w 32"/>
                <a:gd name="T7" fmla="*/ 19 h 19"/>
                <a:gd name="T8" fmla="*/ 31 w 32"/>
                <a:gd name="T9" fmla="*/ 9 h 19"/>
              </a:gdLst>
              <a:ahLst/>
              <a:cxnLst>
                <a:cxn ang="0">
                  <a:pos x="T0" y="T1"/>
                </a:cxn>
                <a:cxn ang="0">
                  <a:pos x="T2" y="T3"/>
                </a:cxn>
                <a:cxn ang="0">
                  <a:pos x="T4" y="T5"/>
                </a:cxn>
                <a:cxn ang="0">
                  <a:pos x="T6" y="T7"/>
                </a:cxn>
                <a:cxn ang="0">
                  <a:pos x="T8" y="T9"/>
                </a:cxn>
              </a:cxnLst>
              <a:rect l="0" t="0" r="r" b="b"/>
              <a:pathLst>
                <a:path w="32" h="19">
                  <a:moveTo>
                    <a:pt x="31" y="9"/>
                  </a:moveTo>
                  <a:cubicBezTo>
                    <a:pt x="32" y="4"/>
                    <a:pt x="27" y="0"/>
                    <a:pt x="19" y="0"/>
                  </a:cubicBezTo>
                  <a:cubicBezTo>
                    <a:pt x="11" y="0"/>
                    <a:pt x="3" y="4"/>
                    <a:pt x="1" y="9"/>
                  </a:cubicBezTo>
                  <a:cubicBezTo>
                    <a:pt x="0" y="14"/>
                    <a:pt x="5" y="19"/>
                    <a:pt x="13" y="19"/>
                  </a:cubicBezTo>
                  <a:cubicBezTo>
                    <a:pt x="21" y="19"/>
                    <a:pt x="29" y="14"/>
                    <a:pt x="31"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733" name="ïSľídé"/>
            <p:cNvSpPr/>
            <p:nvPr/>
          </p:nvSpPr>
          <p:spPr bwMode="auto">
            <a:xfrm>
              <a:off x="3539822" y="2188383"/>
              <a:ext cx="117264" cy="69433"/>
            </a:xfrm>
            <a:custGeom>
              <a:avLst/>
              <a:gdLst>
                <a:gd name="T0" fmla="*/ 31 w 32"/>
                <a:gd name="T1" fmla="*/ 9 h 19"/>
                <a:gd name="T2" fmla="*/ 19 w 32"/>
                <a:gd name="T3" fmla="*/ 0 h 19"/>
                <a:gd name="T4" fmla="*/ 1 w 32"/>
                <a:gd name="T5" fmla="*/ 9 h 19"/>
                <a:gd name="T6" fmla="*/ 13 w 32"/>
                <a:gd name="T7" fmla="*/ 19 h 19"/>
                <a:gd name="T8" fmla="*/ 31 w 32"/>
                <a:gd name="T9" fmla="*/ 9 h 19"/>
              </a:gdLst>
              <a:ahLst/>
              <a:cxnLst>
                <a:cxn ang="0">
                  <a:pos x="T0" y="T1"/>
                </a:cxn>
                <a:cxn ang="0">
                  <a:pos x="T2" y="T3"/>
                </a:cxn>
                <a:cxn ang="0">
                  <a:pos x="T4" y="T5"/>
                </a:cxn>
                <a:cxn ang="0">
                  <a:pos x="T6" y="T7"/>
                </a:cxn>
                <a:cxn ang="0">
                  <a:pos x="T8" y="T9"/>
                </a:cxn>
              </a:cxnLst>
              <a:rect l="0" t="0" r="r" b="b"/>
              <a:pathLst>
                <a:path w="32" h="19">
                  <a:moveTo>
                    <a:pt x="31" y="9"/>
                  </a:moveTo>
                  <a:cubicBezTo>
                    <a:pt x="32" y="4"/>
                    <a:pt x="27" y="0"/>
                    <a:pt x="19" y="0"/>
                  </a:cubicBezTo>
                  <a:cubicBezTo>
                    <a:pt x="11" y="0"/>
                    <a:pt x="3" y="4"/>
                    <a:pt x="1" y="9"/>
                  </a:cubicBezTo>
                  <a:cubicBezTo>
                    <a:pt x="0" y="14"/>
                    <a:pt x="5" y="19"/>
                    <a:pt x="13" y="19"/>
                  </a:cubicBezTo>
                  <a:cubicBezTo>
                    <a:pt x="21" y="19"/>
                    <a:pt x="29" y="14"/>
                    <a:pt x="31"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734" name="ïśḻïďé"/>
            <p:cNvSpPr/>
            <p:nvPr/>
          </p:nvSpPr>
          <p:spPr bwMode="auto">
            <a:xfrm>
              <a:off x="3667886" y="2188383"/>
              <a:ext cx="120350" cy="69433"/>
            </a:xfrm>
            <a:custGeom>
              <a:avLst/>
              <a:gdLst>
                <a:gd name="T0" fmla="*/ 31 w 33"/>
                <a:gd name="T1" fmla="*/ 9 h 19"/>
                <a:gd name="T2" fmla="*/ 20 w 33"/>
                <a:gd name="T3" fmla="*/ 0 h 19"/>
                <a:gd name="T4" fmla="*/ 2 w 33"/>
                <a:gd name="T5" fmla="*/ 9 h 19"/>
                <a:gd name="T6" fmla="*/ 14 w 33"/>
                <a:gd name="T7" fmla="*/ 19 h 19"/>
                <a:gd name="T8" fmla="*/ 31 w 33"/>
                <a:gd name="T9" fmla="*/ 9 h 19"/>
              </a:gdLst>
              <a:ahLst/>
              <a:cxnLst>
                <a:cxn ang="0">
                  <a:pos x="T0" y="T1"/>
                </a:cxn>
                <a:cxn ang="0">
                  <a:pos x="T2" y="T3"/>
                </a:cxn>
                <a:cxn ang="0">
                  <a:pos x="T4" y="T5"/>
                </a:cxn>
                <a:cxn ang="0">
                  <a:pos x="T6" y="T7"/>
                </a:cxn>
                <a:cxn ang="0">
                  <a:pos x="T8" y="T9"/>
                </a:cxn>
              </a:cxnLst>
              <a:rect l="0" t="0" r="r" b="b"/>
              <a:pathLst>
                <a:path w="33" h="19">
                  <a:moveTo>
                    <a:pt x="31" y="9"/>
                  </a:moveTo>
                  <a:cubicBezTo>
                    <a:pt x="33" y="4"/>
                    <a:pt x="28" y="0"/>
                    <a:pt x="20" y="0"/>
                  </a:cubicBezTo>
                  <a:cubicBezTo>
                    <a:pt x="12" y="0"/>
                    <a:pt x="4" y="4"/>
                    <a:pt x="2" y="9"/>
                  </a:cubicBezTo>
                  <a:cubicBezTo>
                    <a:pt x="0" y="14"/>
                    <a:pt x="6" y="19"/>
                    <a:pt x="14" y="19"/>
                  </a:cubicBezTo>
                  <a:cubicBezTo>
                    <a:pt x="22" y="19"/>
                    <a:pt x="30" y="14"/>
                    <a:pt x="31"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735" name="íṡľïḋê"/>
            <p:cNvSpPr/>
            <p:nvPr/>
          </p:nvSpPr>
          <p:spPr bwMode="auto">
            <a:xfrm>
              <a:off x="3799037" y="2188383"/>
              <a:ext cx="120350" cy="69433"/>
            </a:xfrm>
            <a:custGeom>
              <a:avLst/>
              <a:gdLst>
                <a:gd name="T0" fmla="*/ 31 w 33"/>
                <a:gd name="T1" fmla="*/ 9 h 19"/>
                <a:gd name="T2" fmla="*/ 19 w 33"/>
                <a:gd name="T3" fmla="*/ 0 h 19"/>
                <a:gd name="T4" fmla="*/ 2 w 33"/>
                <a:gd name="T5" fmla="*/ 9 h 19"/>
                <a:gd name="T6" fmla="*/ 14 w 33"/>
                <a:gd name="T7" fmla="*/ 19 h 19"/>
                <a:gd name="T8" fmla="*/ 31 w 33"/>
                <a:gd name="T9" fmla="*/ 9 h 19"/>
              </a:gdLst>
              <a:ahLst/>
              <a:cxnLst>
                <a:cxn ang="0">
                  <a:pos x="T0" y="T1"/>
                </a:cxn>
                <a:cxn ang="0">
                  <a:pos x="T2" y="T3"/>
                </a:cxn>
                <a:cxn ang="0">
                  <a:pos x="T4" y="T5"/>
                </a:cxn>
                <a:cxn ang="0">
                  <a:pos x="T6" y="T7"/>
                </a:cxn>
                <a:cxn ang="0">
                  <a:pos x="T8" y="T9"/>
                </a:cxn>
              </a:cxnLst>
              <a:rect l="0" t="0" r="r" b="b"/>
              <a:pathLst>
                <a:path w="33" h="19">
                  <a:moveTo>
                    <a:pt x="31" y="9"/>
                  </a:moveTo>
                  <a:cubicBezTo>
                    <a:pt x="33" y="4"/>
                    <a:pt x="27" y="0"/>
                    <a:pt x="19" y="0"/>
                  </a:cubicBezTo>
                  <a:cubicBezTo>
                    <a:pt x="11" y="0"/>
                    <a:pt x="3" y="4"/>
                    <a:pt x="2" y="9"/>
                  </a:cubicBezTo>
                  <a:cubicBezTo>
                    <a:pt x="0" y="14"/>
                    <a:pt x="6" y="19"/>
                    <a:pt x="14" y="19"/>
                  </a:cubicBezTo>
                  <a:cubicBezTo>
                    <a:pt x="22" y="19"/>
                    <a:pt x="30" y="14"/>
                    <a:pt x="31"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736" name="íşḷïḑe"/>
            <p:cNvSpPr/>
            <p:nvPr/>
          </p:nvSpPr>
          <p:spPr bwMode="auto">
            <a:xfrm>
              <a:off x="3424101" y="1804190"/>
              <a:ext cx="112636" cy="61718"/>
            </a:xfrm>
            <a:custGeom>
              <a:avLst/>
              <a:gdLst>
                <a:gd name="T0" fmla="*/ 29 w 31"/>
                <a:gd name="T1" fmla="*/ 9 h 17"/>
                <a:gd name="T2" fmla="*/ 19 w 31"/>
                <a:gd name="T3" fmla="*/ 0 h 17"/>
                <a:gd name="T4" fmla="*/ 2 w 31"/>
                <a:gd name="T5" fmla="*/ 9 h 17"/>
                <a:gd name="T6" fmla="*/ 13 w 31"/>
                <a:gd name="T7" fmla="*/ 17 h 17"/>
                <a:gd name="T8" fmla="*/ 29 w 31"/>
                <a:gd name="T9" fmla="*/ 9 h 17"/>
              </a:gdLst>
              <a:ahLst/>
              <a:cxnLst>
                <a:cxn ang="0">
                  <a:pos x="T0" y="T1"/>
                </a:cxn>
                <a:cxn ang="0">
                  <a:pos x="T2" y="T3"/>
                </a:cxn>
                <a:cxn ang="0">
                  <a:pos x="T4" y="T5"/>
                </a:cxn>
                <a:cxn ang="0">
                  <a:pos x="T6" y="T7"/>
                </a:cxn>
                <a:cxn ang="0">
                  <a:pos x="T8" y="T9"/>
                </a:cxn>
              </a:cxnLst>
              <a:rect l="0" t="0" r="r" b="b"/>
              <a:pathLst>
                <a:path w="31" h="17">
                  <a:moveTo>
                    <a:pt x="29" y="9"/>
                  </a:moveTo>
                  <a:cubicBezTo>
                    <a:pt x="31" y="4"/>
                    <a:pt x="26" y="0"/>
                    <a:pt x="19" y="0"/>
                  </a:cubicBezTo>
                  <a:cubicBezTo>
                    <a:pt x="11" y="0"/>
                    <a:pt x="4" y="4"/>
                    <a:pt x="2" y="9"/>
                  </a:cubicBezTo>
                  <a:cubicBezTo>
                    <a:pt x="0" y="13"/>
                    <a:pt x="5" y="17"/>
                    <a:pt x="13" y="17"/>
                  </a:cubicBezTo>
                  <a:cubicBezTo>
                    <a:pt x="20" y="17"/>
                    <a:pt x="28" y="13"/>
                    <a:pt x="29"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737" name="ïṥḷíḋé"/>
            <p:cNvSpPr/>
            <p:nvPr/>
          </p:nvSpPr>
          <p:spPr bwMode="auto">
            <a:xfrm>
              <a:off x="3394785" y="1878251"/>
              <a:ext cx="115721" cy="61718"/>
            </a:xfrm>
            <a:custGeom>
              <a:avLst/>
              <a:gdLst>
                <a:gd name="T0" fmla="*/ 30 w 32"/>
                <a:gd name="T1" fmla="*/ 9 h 17"/>
                <a:gd name="T2" fmla="*/ 19 w 32"/>
                <a:gd name="T3" fmla="*/ 0 h 17"/>
                <a:gd name="T4" fmla="*/ 2 w 32"/>
                <a:gd name="T5" fmla="*/ 9 h 17"/>
                <a:gd name="T6" fmla="*/ 13 w 32"/>
                <a:gd name="T7" fmla="*/ 17 h 17"/>
                <a:gd name="T8" fmla="*/ 30 w 32"/>
                <a:gd name="T9" fmla="*/ 9 h 17"/>
              </a:gdLst>
              <a:ahLst/>
              <a:cxnLst>
                <a:cxn ang="0">
                  <a:pos x="T0" y="T1"/>
                </a:cxn>
                <a:cxn ang="0">
                  <a:pos x="T2" y="T3"/>
                </a:cxn>
                <a:cxn ang="0">
                  <a:pos x="T4" y="T5"/>
                </a:cxn>
                <a:cxn ang="0">
                  <a:pos x="T6" y="T7"/>
                </a:cxn>
                <a:cxn ang="0">
                  <a:pos x="T8" y="T9"/>
                </a:cxn>
              </a:cxnLst>
              <a:rect l="0" t="0" r="r" b="b"/>
              <a:pathLst>
                <a:path w="32" h="17">
                  <a:moveTo>
                    <a:pt x="30" y="9"/>
                  </a:moveTo>
                  <a:cubicBezTo>
                    <a:pt x="32" y="4"/>
                    <a:pt x="27" y="0"/>
                    <a:pt x="19" y="0"/>
                  </a:cubicBezTo>
                  <a:cubicBezTo>
                    <a:pt x="12" y="0"/>
                    <a:pt x="4" y="4"/>
                    <a:pt x="2" y="9"/>
                  </a:cubicBezTo>
                  <a:cubicBezTo>
                    <a:pt x="0" y="13"/>
                    <a:pt x="5" y="17"/>
                    <a:pt x="13" y="17"/>
                  </a:cubicBezTo>
                  <a:cubicBezTo>
                    <a:pt x="21" y="17"/>
                    <a:pt x="28" y="13"/>
                    <a:pt x="30"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738" name="íṥlîḍè"/>
            <p:cNvSpPr/>
            <p:nvPr/>
          </p:nvSpPr>
          <p:spPr bwMode="auto">
            <a:xfrm>
              <a:off x="3522849" y="1878251"/>
              <a:ext cx="112636" cy="61718"/>
            </a:xfrm>
            <a:custGeom>
              <a:avLst/>
              <a:gdLst>
                <a:gd name="T0" fmla="*/ 29 w 31"/>
                <a:gd name="T1" fmla="*/ 9 h 17"/>
                <a:gd name="T2" fmla="*/ 18 w 31"/>
                <a:gd name="T3" fmla="*/ 0 h 17"/>
                <a:gd name="T4" fmla="*/ 1 w 31"/>
                <a:gd name="T5" fmla="*/ 9 h 17"/>
                <a:gd name="T6" fmla="*/ 12 w 31"/>
                <a:gd name="T7" fmla="*/ 17 h 17"/>
                <a:gd name="T8" fmla="*/ 29 w 31"/>
                <a:gd name="T9" fmla="*/ 9 h 17"/>
              </a:gdLst>
              <a:ahLst/>
              <a:cxnLst>
                <a:cxn ang="0">
                  <a:pos x="T0" y="T1"/>
                </a:cxn>
                <a:cxn ang="0">
                  <a:pos x="T2" y="T3"/>
                </a:cxn>
                <a:cxn ang="0">
                  <a:pos x="T4" y="T5"/>
                </a:cxn>
                <a:cxn ang="0">
                  <a:pos x="T6" y="T7"/>
                </a:cxn>
                <a:cxn ang="0">
                  <a:pos x="T8" y="T9"/>
                </a:cxn>
              </a:cxnLst>
              <a:rect l="0" t="0" r="r" b="b"/>
              <a:pathLst>
                <a:path w="31" h="17">
                  <a:moveTo>
                    <a:pt x="29" y="9"/>
                  </a:moveTo>
                  <a:cubicBezTo>
                    <a:pt x="31" y="4"/>
                    <a:pt x="26" y="0"/>
                    <a:pt x="18" y="0"/>
                  </a:cubicBezTo>
                  <a:cubicBezTo>
                    <a:pt x="11" y="0"/>
                    <a:pt x="3" y="4"/>
                    <a:pt x="1" y="9"/>
                  </a:cubicBezTo>
                  <a:cubicBezTo>
                    <a:pt x="0" y="13"/>
                    <a:pt x="5" y="17"/>
                    <a:pt x="12" y="17"/>
                  </a:cubicBezTo>
                  <a:cubicBezTo>
                    <a:pt x="20" y="17"/>
                    <a:pt x="28" y="13"/>
                    <a:pt x="29"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739" name="ïṡļïdé"/>
            <p:cNvSpPr/>
            <p:nvPr/>
          </p:nvSpPr>
          <p:spPr bwMode="auto">
            <a:xfrm>
              <a:off x="3368554" y="1953855"/>
              <a:ext cx="114178" cy="63261"/>
            </a:xfrm>
            <a:custGeom>
              <a:avLst/>
              <a:gdLst>
                <a:gd name="T0" fmla="*/ 30 w 31"/>
                <a:gd name="T1" fmla="*/ 8 h 17"/>
                <a:gd name="T2" fmla="*/ 19 w 31"/>
                <a:gd name="T3" fmla="*/ 0 h 17"/>
                <a:gd name="T4" fmla="*/ 1 w 31"/>
                <a:gd name="T5" fmla="*/ 8 h 17"/>
                <a:gd name="T6" fmla="*/ 12 w 31"/>
                <a:gd name="T7" fmla="*/ 17 h 17"/>
                <a:gd name="T8" fmla="*/ 30 w 31"/>
                <a:gd name="T9" fmla="*/ 8 h 17"/>
              </a:gdLst>
              <a:ahLst/>
              <a:cxnLst>
                <a:cxn ang="0">
                  <a:pos x="T0" y="T1"/>
                </a:cxn>
                <a:cxn ang="0">
                  <a:pos x="T2" y="T3"/>
                </a:cxn>
                <a:cxn ang="0">
                  <a:pos x="T4" y="T5"/>
                </a:cxn>
                <a:cxn ang="0">
                  <a:pos x="T6" y="T7"/>
                </a:cxn>
                <a:cxn ang="0">
                  <a:pos x="T8" y="T9"/>
                </a:cxn>
              </a:cxnLst>
              <a:rect l="0" t="0" r="r" b="b"/>
              <a:pathLst>
                <a:path w="31" h="17">
                  <a:moveTo>
                    <a:pt x="30" y="8"/>
                  </a:moveTo>
                  <a:cubicBezTo>
                    <a:pt x="31" y="4"/>
                    <a:pt x="26" y="0"/>
                    <a:pt x="19" y="0"/>
                  </a:cubicBezTo>
                  <a:cubicBezTo>
                    <a:pt x="11" y="0"/>
                    <a:pt x="3" y="4"/>
                    <a:pt x="1" y="8"/>
                  </a:cubicBezTo>
                  <a:cubicBezTo>
                    <a:pt x="0" y="13"/>
                    <a:pt x="4" y="17"/>
                    <a:pt x="12" y="17"/>
                  </a:cubicBezTo>
                  <a:cubicBezTo>
                    <a:pt x="20" y="17"/>
                    <a:pt x="28" y="13"/>
                    <a:pt x="30" y="8"/>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740" name="iśḻiḑê"/>
            <p:cNvSpPr/>
            <p:nvPr/>
          </p:nvSpPr>
          <p:spPr bwMode="auto">
            <a:xfrm>
              <a:off x="3493534" y="1953855"/>
              <a:ext cx="115721" cy="63261"/>
            </a:xfrm>
            <a:custGeom>
              <a:avLst/>
              <a:gdLst>
                <a:gd name="T0" fmla="*/ 30 w 32"/>
                <a:gd name="T1" fmla="*/ 8 h 17"/>
                <a:gd name="T2" fmla="*/ 19 w 32"/>
                <a:gd name="T3" fmla="*/ 0 h 17"/>
                <a:gd name="T4" fmla="*/ 2 w 32"/>
                <a:gd name="T5" fmla="*/ 8 h 17"/>
                <a:gd name="T6" fmla="*/ 13 w 32"/>
                <a:gd name="T7" fmla="*/ 17 h 17"/>
                <a:gd name="T8" fmla="*/ 30 w 32"/>
                <a:gd name="T9" fmla="*/ 8 h 17"/>
              </a:gdLst>
              <a:ahLst/>
              <a:cxnLst>
                <a:cxn ang="0">
                  <a:pos x="T0" y="T1"/>
                </a:cxn>
                <a:cxn ang="0">
                  <a:pos x="T2" y="T3"/>
                </a:cxn>
                <a:cxn ang="0">
                  <a:pos x="T4" y="T5"/>
                </a:cxn>
                <a:cxn ang="0">
                  <a:pos x="T6" y="T7"/>
                </a:cxn>
                <a:cxn ang="0">
                  <a:pos x="T8" y="T9"/>
                </a:cxn>
              </a:cxnLst>
              <a:rect l="0" t="0" r="r" b="b"/>
              <a:pathLst>
                <a:path w="32" h="17">
                  <a:moveTo>
                    <a:pt x="30" y="8"/>
                  </a:moveTo>
                  <a:cubicBezTo>
                    <a:pt x="32" y="4"/>
                    <a:pt x="27" y="0"/>
                    <a:pt x="19" y="0"/>
                  </a:cubicBezTo>
                  <a:cubicBezTo>
                    <a:pt x="11" y="0"/>
                    <a:pt x="4" y="4"/>
                    <a:pt x="2" y="8"/>
                  </a:cubicBezTo>
                  <a:cubicBezTo>
                    <a:pt x="0" y="13"/>
                    <a:pt x="5" y="17"/>
                    <a:pt x="13" y="17"/>
                  </a:cubicBezTo>
                  <a:cubicBezTo>
                    <a:pt x="21" y="17"/>
                    <a:pt x="28" y="13"/>
                    <a:pt x="30" y="8"/>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741" name="iSľiḓe"/>
            <p:cNvSpPr/>
            <p:nvPr/>
          </p:nvSpPr>
          <p:spPr bwMode="auto">
            <a:xfrm>
              <a:off x="3620055" y="1953855"/>
              <a:ext cx="114178" cy="63261"/>
            </a:xfrm>
            <a:custGeom>
              <a:avLst/>
              <a:gdLst>
                <a:gd name="T0" fmla="*/ 30 w 31"/>
                <a:gd name="T1" fmla="*/ 8 h 17"/>
                <a:gd name="T2" fmla="*/ 18 w 31"/>
                <a:gd name="T3" fmla="*/ 0 h 17"/>
                <a:gd name="T4" fmla="*/ 1 w 31"/>
                <a:gd name="T5" fmla="*/ 8 h 17"/>
                <a:gd name="T6" fmla="*/ 13 w 31"/>
                <a:gd name="T7" fmla="*/ 17 h 17"/>
                <a:gd name="T8" fmla="*/ 30 w 31"/>
                <a:gd name="T9" fmla="*/ 8 h 17"/>
              </a:gdLst>
              <a:ahLst/>
              <a:cxnLst>
                <a:cxn ang="0">
                  <a:pos x="T0" y="T1"/>
                </a:cxn>
                <a:cxn ang="0">
                  <a:pos x="T2" y="T3"/>
                </a:cxn>
                <a:cxn ang="0">
                  <a:pos x="T4" y="T5"/>
                </a:cxn>
                <a:cxn ang="0">
                  <a:pos x="T6" y="T7"/>
                </a:cxn>
                <a:cxn ang="0">
                  <a:pos x="T8" y="T9"/>
                </a:cxn>
              </a:cxnLst>
              <a:rect l="0" t="0" r="r" b="b"/>
              <a:pathLst>
                <a:path w="31" h="17">
                  <a:moveTo>
                    <a:pt x="30" y="8"/>
                  </a:moveTo>
                  <a:cubicBezTo>
                    <a:pt x="31" y="4"/>
                    <a:pt x="26" y="0"/>
                    <a:pt x="18" y="0"/>
                  </a:cubicBezTo>
                  <a:cubicBezTo>
                    <a:pt x="11" y="0"/>
                    <a:pt x="3" y="4"/>
                    <a:pt x="1" y="8"/>
                  </a:cubicBezTo>
                  <a:cubicBezTo>
                    <a:pt x="0" y="13"/>
                    <a:pt x="5" y="17"/>
                    <a:pt x="13" y="17"/>
                  </a:cubicBezTo>
                  <a:cubicBezTo>
                    <a:pt x="21" y="17"/>
                    <a:pt x="28" y="13"/>
                    <a:pt x="30" y="8"/>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742" name="isľíḍè"/>
            <p:cNvSpPr/>
            <p:nvPr/>
          </p:nvSpPr>
          <p:spPr bwMode="auto">
            <a:xfrm>
              <a:off x="3745033" y="1953855"/>
              <a:ext cx="115721" cy="63261"/>
            </a:xfrm>
            <a:custGeom>
              <a:avLst/>
              <a:gdLst>
                <a:gd name="T0" fmla="*/ 30 w 32"/>
                <a:gd name="T1" fmla="*/ 8 h 17"/>
                <a:gd name="T2" fmla="*/ 19 w 32"/>
                <a:gd name="T3" fmla="*/ 0 h 17"/>
                <a:gd name="T4" fmla="*/ 2 w 32"/>
                <a:gd name="T5" fmla="*/ 8 h 17"/>
                <a:gd name="T6" fmla="*/ 13 w 32"/>
                <a:gd name="T7" fmla="*/ 17 h 17"/>
                <a:gd name="T8" fmla="*/ 30 w 32"/>
                <a:gd name="T9" fmla="*/ 8 h 17"/>
              </a:gdLst>
              <a:ahLst/>
              <a:cxnLst>
                <a:cxn ang="0">
                  <a:pos x="T0" y="T1"/>
                </a:cxn>
                <a:cxn ang="0">
                  <a:pos x="T2" y="T3"/>
                </a:cxn>
                <a:cxn ang="0">
                  <a:pos x="T4" y="T5"/>
                </a:cxn>
                <a:cxn ang="0">
                  <a:pos x="T6" y="T7"/>
                </a:cxn>
                <a:cxn ang="0">
                  <a:pos x="T8" y="T9"/>
                </a:cxn>
              </a:cxnLst>
              <a:rect l="0" t="0" r="r" b="b"/>
              <a:pathLst>
                <a:path w="32" h="17">
                  <a:moveTo>
                    <a:pt x="30" y="8"/>
                  </a:moveTo>
                  <a:cubicBezTo>
                    <a:pt x="32" y="4"/>
                    <a:pt x="27" y="0"/>
                    <a:pt x="19" y="0"/>
                  </a:cubicBezTo>
                  <a:cubicBezTo>
                    <a:pt x="11" y="0"/>
                    <a:pt x="4" y="4"/>
                    <a:pt x="2" y="8"/>
                  </a:cubicBezTo>
                  <a:cubicBezTo>
                    <a:pt x="0" y="13"/>
                    <a:pt x="6" y="17"/>
                    <a:pt x="13" y="17"/>
                  </a:cubicBezTo>
                  <a:cubicBezTo>
                    <a:pt x="21" y="17"/>
                    <a:pt x="29" y="13"/>
                    <a:pt x="30" y="8"/>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743" name="ïṣ1íḑè"/>
            <p:cNvSpPr/>
            <p:nvPr/>
          </p:nvSpPr>
          <p:spPr bwMode="auto">
            <a:xfrm>
              <a:off x="3175687" y="1804190"/>
              <a:ext cx="117264" cy="61718"/>
            </a:xfrm>
            <a:custGeom>
              <a:avLst/>
              <a:gdLst>
                <a:gd name="T0" fmla="*/ 30 w 32"/>
                <a:gd name="T1" fmla="*/ 9 h 17"/>
                <a:gd name="T2" fmla="*/ 19 w 32"/>
                <a:gd name="T3" fmla="*/ 0 h 17"/>
                <a:gd name="T4" fmla="*/ 2 w 32"/>
                <a:gd name="T5" fmla="*/ 9 h 17"/>
                <a:gd name="T6" fmla="*/ 13 w 32"/>
                <a:gd name="T7" fmla="*/ 17 h 17"/>
                <a:gd name="T8" fmla="*/ 30 w 32"/>
                <a:gd name="T9" fmla="*/ 9 h 17"/>
              </a:gdLst>
              <a:ahLst/>
              <a:cxnLst>
                <a:cxn ang="0">
                  <a:pos x="T0" y="T1"/>
                </a:cxn>
                <a:cxn ang="0">
                  <a:pos x="T2" y="T3"/>
                </a:cxn>
                <a:cxn ang="0">
                  <a:pos x="T4" y="T5"/>
                </a:cxn>
                <a:cxn ang="0">
                  <a:pos x="T6" y="T7"/>
                </a:cxn>
                <a:cxn ang="0">
                  <a:pos x="T8" y="T9"/>
                </a:cxn>
              </a:cxnLst>
              <a:rect l="0" t="0" r="r" b="b"/>
              <a:pathLst>
                <a:path w="32" h="17">
                  <a:moveTo>
                    <a:pt x="30" y="9"/>
                  </a:moveTo>
                  <a:cubicBezTo>
                    <a:pt x="32" y="4"/>
                    <a:pt x="27" y="0"/>
                    <a:pt x="19" y="0"/>
                  </a:cubicBezTo>
                  <a:cubicBezTo>
                    <a:pt x="12" y="0"/>
                    <a:pt x="4" y="4"/>
                    <a:pt x="2" y="9"/>
                  </a:cubicBezTo>
                  <a:cubicBezTo>
                    <a:pt x="0" y="13"/>
                    <a:pt x="5" y="17"/>
                    <a:pt x="13" y="17"/>
                  </a:cubicBezTo>
                  <a:cubicBezTo>
                    <a:pt x="20" y="17"/>
                    <a:pt x="28" y="13"/>
                    <a:pt x="30"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744" name="íšḻidê"/>
            <p:cNvSpPr/>
            <p:nvPr/>
          </p:nvSpPr>
          <p:spPr bwMode="auto">
            <a:xfrm>
              <a:off x="3299122" y="1804190"/>
              <a:ext cx="114178" cy="61718"/>
            </a:xfrm>
            <a:custGeom>
              <a:avLst/>
              <a:gdLst>
                <a:gd name="T0" fmla="*/ 30 w 31"/>
                <a:gd name="T1" fmla="*/ 9 h 17"/>
                <a:gd name="T2" fmla="*/ 19 w 31"/>
                <a:gd name="T3" fmla="*/ 0 h 17"/>
                <a:gd name="T4" fmla="*/ 2 w 31"/>
                <a:gd name="T5" fmla="*/ 9 h 17"/>
                <a:gd name="T6" fmla="*/ 13 w 31"/>
                <a:gd name="T7" fmla="*/ 17 h 17"/>
                <a:gd name="T8" fmla="*/ 30 w 31"/>
                <a:gd name="T9" fmla="*/ 9 h 17"/>
              </a:gdLst>
              <a:ahLst/>
              <a:cxnLst>
                <a:cxn ang="0">
                  <a:pos x="T0" y="T1"/>
                </a:cxn>
                <a:cxn ang="0">
                  <a:pos x="T2" y="T3"/>
                </a:cxn>
                <a:cxn ang="0">
                  <a:pos x="T4" y="T5"/>
                </a:cxn>
                <a:cxn ang="0">
                  <a:pos x="T6" y="T7"/>
                </a:cxn>
                <a:cxn ang="0">
                  <a:pos x="T8" y="T9"/>
                </a:cxn>
              </a:cxnLst>
              <a:rect l="0" t="0" r="r" b="b"/>
              <a:pathLst>
                <a:path w="31" h="17">
                  <a:moveTo>
                    <a:pt x="30" y="9"/>
                  </a:moveTo>
                  <a:cubicBezTo>
                    <a:pt x="31" y="4"/>
                    <a:pt x="27" y="0"/>
                    <a:pt x="19" y="0"/>
                  </a:cubicBezTo>
                  <a:cubicBezTo>
                    <a:pt x="11" y="0"/>
                    <a:pt x="4" y="4"/>
                    <a:pt x="2" y="9"/>
                  </a:cubicBezTo>
                  <a:cubicBezTo>
                    <a:pt x="0" y="13"/>
                    <a:pt x="5" y="17"/>
                    <a:pt x="13" y="17"/>
                  </a:cubicBezTo>
                  <a:cubicBezTo>
                    <a:pt x="20" y="17"/>
                    <a:pt x="28" y="13"/>
                    <a:pt x="30"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745" name="íṣḷiḓè"/>
            <p:cNvSpPr/>
            <p:nvPr/>
          </p:nvSpPr>
          <p:spPr bwMode="auto">
            <a:xfrm>
              <a:off x="3146370" y="1878251"/>
              <a:ext cx="117264" cy="61718"/>
            </a:xfrm>
            <a:custGeom>
              <a:avLst/>
              <a:gdLst>
                <a:gd name="T0" fmla="*/ 30 w 32"/>
                <a:gd name="T1" fmla="*/ 9 h 17"/>
                <a:gd name="T2" fmla="*/ 19 w 32"/>
                <a:gd name="T3" fmla="*/ 0 h 17"/>
                <a:gd name="T4" fmla="*/ 2 w 32"/>
                <a:gd name="T5" fmla="*/ 9 h 17"/>
                <a:gd name="T6" fmla="*/ 12 w 32"/>
                <a:gd name="T7" fmla="*/ 17 h 17"/>
                <a:gd name="T8" fmla="*/ 30 w 32"/>
                <a:gd name="T9" fmla="*/ 9 h 17"/>
              </a:gdLst>
              <a:ahLst/>
              <a:cxnLst>
                <a:cxn ang="0">
                  <a:pos x="T0" y="T1"/>
                </a:cxn>
                <a:cxn ang="0">
                  <a:pos x="T2" y="T3"/>
                </a:cxn>
                <a:cxn ang="0">
                  <a:pos x="T4" y="T5"/>
                </a:cxn>
                <a:cxn ang="0">
                  <a:pos x="T6" y="T7"/>
                </a:cxn>
                <a:cxn ang="0">
                  <a:pos x="T8" y="T9"/>
                </a:cxn>
              </a:cxnLst>
              <a:rect l="0" t="0" r="r" b="b"/>
              <a:pathLst>
                <a:path w="32" h="17">
                  <a:moveTo>
                    <a:pt x="30" y="9"/>
                  </a:moveTo>
                  <a:cubicBezTo>
                    <a:pt x="32" y="4"/>
                    <a:pt x="27" y="0"/>
                    <a:pt x="19" y="0"/>
                  </a:cubicBezTo>
                  <a:cubicBezTo>
                    <a:pt x="12" y="0"/>
                    <a:pt x="4" y="4"/>
                    <a:pt x="2" y="9"/>
                  </a:cubicBezTo>
                  <a:cubicBezTo>
                    <a:pt x="0" y="13"/>
                    <a:pt x="5" y="17"/>
                    <a:pt x="12" y="17"/>
                  </a:cubicBezTo>
                  <a:cubicBezTo>
                    <a:pt x="20" y="17"/>
                    <a:pt x="28" y="13"/>
                    <a:pt x="30"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746" name="iṧḻïḍe"/>
            <p:cNvSpPr/>
            <p:nvPr/>
          </p:nvSpPr>
          <p:spPr bwMode="auto">
            <a:xfrm>
              <a:off x="3269806" y="1878251"/>
              <a:ext cx="117264" cy="61718"/>
            </a:xfrm>
            <a:custGeom>
              <a:avLst/>
              <a:gdLst>
                <a:gd name="T0" fmla="*/ 30 w 32"/>
                <a:gd name="T1" fmla="*/ 9 h 17"/>
                <a:gd name="T2" fmla="*/ 19 w 32"/>
                <a:gd name="T3" fmla="*/ 0 h 17"/>
                <a:gd name="T4" fmla="*/ 2 w 32"/>
                <a:gd name="T5" fmla="*/ 9 h 17"/>
                <a:gd name="T6" fmla="*/ 13 w 32"/>
                <a:gd name="T7" fmla="*/ 17 h 17"/>
                <a:gd name="T8" fmla="*/ 30 w 32"/>
                <a:gd name="T9" fmla="*/ 9 h 17"/>
              </a:gdLst>
              <a:ahLst/>
              <a:cxnLst>
                <a:cxn ang="0">
                  <a:pos x="T0" y="T1"/>
                </a:cxn>
                <a:cxn ang="0">
                  <a:pos x="T2" y="T3"/>
                </a:cxn>
                <a:cxn ang="0">
                  <a:pos x="T4" y="T5"/>
                </a:cxn>
                <a:cxn ang="0">
                  <a:pos x="T6" y="T7"/>
                </a:cxn>
                <a:cxn ang="0">
                  <a:pos x="T8" y="T9"/>
                </a:cxn>
              </a:cxnLst>
              <a:rect l="0" t="0" r="r" b="b"/>
              <a:pathLst>
                <a:path w="32" h="17">
                  <a:moveTo>
                    <a:pt x="30" y="9"/>
                  </a:moveTo>
                  <a:cubicBezTo>
                    <a:pt x="32" y="4"/>
                    <a:pt x="27" y="0"/>
                    <a:pt x="19" y="0"/>
                  </a:cubicBezTo>
                  <a:cubicBezTo>
                    <a:pt x="12" y="0"/>
                    <a:pt x="4" y="4"/>
                    <a:pt x="2" y="9"/>
                  </a:cubicBezTo>
                  <a:cubicBezTo>
                    <a:pt x="0" y="13"/>
                    <a:pt x="5" y="17"/>
                    <a:pt x="13" y="17"/>
                  </a:cubicBezTo>
                  <a:cubicBezTo>
                    <a:pt x="20" y="17"/>
                    <a:pt x="28" y="13"/>
                    <a:pt x="30"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747" name="iṡḻiḍè"/>
            <p:cNvSpPr/>
            <p:nvPr/>
          </p:nvSpPr>
          <p:spPr bwMode="auto">
            <a:xfrm>
              <a:off x="3113969" y="1953855"/>
              <a:ext cx="115721" cy="63261"/>
            </a:xfrm>
            <a:custGeom>
              <a:avLst/>
              <a:gdLst>
                <a:gd name="T0" fmla="*/ 30 w 32"/>
                <a:gd name="T1" fmla="*/ 8 h 17"/>
                <a:gd name="T2" fmla="*/ 20 w 32"/>
                <a:gd name="T3" fmla="*/ 0 h 17"/>
                <a:gd name="T4" fmla="*/ 2 w 32"/>
                <a:gd name="T5" fmla="*/ 8 h 17"/>
                <a:gd name="T6" fmla="*/ 13 w 32"/>
                <a:gd name="T7" fmla="*/ 17 h 17"/>
                <a:gd name="T8" fmla="*/ 30 w 32"/>
                <a:gd name="T9" fmla="*/ 8 h 17"/>
              </a:gdLst>
              <a:ahLst/>
              <a:cxnLst>
                <a:cxn ang="0">
                  <a:pos x="T0" y="T1"/>
                </a:cxn>
                <a:cxn ang="0">
                  <a:pos x="T2" y="T3"/>
                </a:cxn>
                <a:cxn ang="0">
                  <a:pos x="T4" y="T5"/>
                </a:cxn>
                <a:cxn ang="0">
                  <a:pos x="T6" y="T7"/>
                </a:cxn>
                <a:cxn ang="0">
                  <a:pos x="T8" y="T9"/>
                </a:cxn>
              </a:cxnLst>
              <a:rect l="0" t="0" r="r" b="b"/>
              <a:pathLst>
                <a:path w="32" h="17">
                  <a:moveTo>
                    <a:pt x="30" y="8"/>
                  </a:moveTo>
                  <a:cubicBezTo>
                    <a:pt x="32" y="4"/>
                    <a:pt x="28" y="0"/>
                    <a:pt x="20" y="0"/>
                  </a:cubicBezTo>
                  <a:cubicBezTo>
                    <a:pt x="12" y="0"/>
                    <a:pt x="4" y="4"/>
                    <a:pt x="2" y="8"/>
                  </a:cubicBezTo>
                  <a:cubicBezTo>
                    <a:pt x="0" y="13"/>
                    <a:pt x="5" y="17"/>
                    <a:pt x="13" y="17"/>
                  </a:cubicBezTo>
                  <a:cubicBezTo>
                    <a:pt x="21" y="17"/>
                    <a:pt x="29" y="13"/>
                    <a:pt x="30" y="8"/>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748" name="ïṩḻiďé"/>
            <p:cNvSpPr/>
            <p:nvPr/>
          </p:nvSpPr>
          <p:spPr bwMode="auto">
            <a:xfrm>
              <a:off x="3240490" y="1953855"/>
              <a:ext cx="117264" cy="63261"/>
            </a:xfrm>
            <a:custGeom>
              <a:avLst/>
              <a:gdLst>
                <a:gd name="T0" fmla="*/ 30 w 32"/>
                <a:gd name="T1" fmla="*/ 8 h 17"/>
                <a:gd name="T2" fmla="*/ 19 w 32"/>
                <a:gd name="T3" fmla="*/ 0 h 17"/>
                <a:gd name="T4" fmla="*/ 2 w 32"/>
                <a:gd name="T5" fmla="*/ 8 h 17"/>
                <a:gd name="T6" fmla="*/ 13 w 32"/>
                <a:gd name="T7" fmla="*/ 17 h 17"/>
                <a:gd name="T8" fmla="*/ 30 w 32"/>
                <a:gd name="T9" fmla="*/ 8 h 17"/>
              </a:gdLst>
              <a:ahLst/>
              <a:cxnLst>
                <a:cxn ang="0">
                  <a:pos x="T0" y="T1"/>
                </a:cxn>
                <a:cxn ang="0">
                  <a:pos x="T2" y="T3"/>
                </a:cxn>
                <a:cxn ang="0">
                  <a:pos x="T4" y="T5"/>
                </a:cxn>
                <a:cxn ang="0">
                  <a:pos x="T6" y="T7"/>
                </a:cxn>
                <a:cxn ang="0">
                  <a:pos x="T8" y="T9"/>
                </a:cxn>
              </a:cxnLst>
              <a:rect l="0" t="0" r="r" b="b"/>
              <a:pathLst>
                <a:path w="32" h="17">
                  <a:moveTo>
                    <a:pt x="30" y="8"/>
                  </a:moveTo>
                  <a:cubicBezTo>
                    <a:pt x="32" y="4"/>
                    <a:pt x="27" y="0"/>
                    <a:pt x="19" y="0"/>
                  </a:cubicBezTo>
                  <a:cubicBezTo>
                    <a:pt x="11" y="0"/>
                    <a:pt x="4" y="4"/>
                    <a:pt x="2" y="8"/>
                  </a:cubicBezTo>
                  <a:cubicBezTo>
                    <a:pt x="0" y="13"/>
                    <a:pt x="5" y="17"/>
                    <a:pt x="13" y="17"/>
                  </a:cubicBezTo>
                  <a:cubicBezTo>
                    <a:pt x="20" y="17"/>
                    <a:pt x="28" y="13"/>
                    <a:pt x="30" y="8"/>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749" name="îŝḷíḓê"/>
            <p:cNvSpPr/>
            <p:nvPr/>
          </p:nvSpPr>
          <p:spPr bwMode="auto">
            <a:xfrm>
              <a:off x="2884069" y="2188383"/>
              <a:ext cx="123436" cy="69433"/>
            </a:xfrm>
            <a:custGeom>
              <a:avLst/>
              <a:gdLst>
                <a:gd name="T0" fmla="*/ 31 w 34"/>
                <a:gd name="T1" fmla="*/ 9 h 19"/>
                <a:gd name="T2" fmla="*/ 21 w 34"/>
                <a:gd name="T3" fmla="*/ 0 h 19"/>
                <a:gd name="T4" fmla="*/ 2 w 34"/>
                <a:gd name="T5" fmla="*/ 9 h 19"/>
                <a:gd name="T6" fmla="*/ 13 w 34"/>
                <a:gd name="T7" fmla="*/ 19 h 19"/>
                <a:gd name="T8" fmla="*/ 31 w 34"/>
                <a:gd name="T9" fmla="*/ 9 h 19"/>
              </a:gdLst>
              <a:ahLst/>
              <a:cxnLst>
                <a:cxn ang="0">
                  <a:pos x="T0" y="T1"/>
                </a:cxn>
                <a:cxn ang="0">
                  <a:pos x="T2" y="T3"/>
                </a:cxn>
                <a:cxn ang="0">
                  <a:pos x="T4" y="T5"/>
                </a:cxn>
                <a:cxn ang="0">
                  <a:pos x="T6" y="T7"/>
                </a:cxn>
                <a:cxn ang="0">
                  <a:pos x="T8" y="T9"/>
                </a:cxn>
              </a:cxnLst>
              <a:rect l="0" t="0" r="r" b="b"/>
              <a:pathLst>
                <a:path w="34" h="19">
                  <a:moveTo>
                    <a:pt x="31" y="9"/>
                  </a:moveTo>
                  <a:cubicBezTo>
                    <a:pt x="34" y="4"/>
                    <a:pt x="29" y="0"/>
                    <a:pt x="21" y="0"/>
                  </a:cubicBezTo>
                  <a:cubicBezTo>
                    <a:pt x="13" y="0"/>
                    <a:pt x="4" y="4"/>
                    <a:pt x="2" y="9"/>
                  </a:cubicBezTo>
                  <a:cubicBezTo>
                    <a:pt x="0" y="14"/>
                    <a:pt x="5" y="19"/>
                    <a:pt x="13" y="19"/>
                  </a:cubicBezTo>
                  <a:cubicBezTo>
                    <a:pt x="21" y="19"/>
                    <a:pt x="29" y="14"/>
                    <a:pt x="31"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750" name="ïşḻîḓe"/>
            <p:cNvSpPr/>
            <p:nvPr/>
          </p:nvSpPr>
          <p:spPr bwMode="auto">
            <a:xfrm>
              <a:off x="2847039" y="2271702"/>
              <a:ext cx="123436" cy="69433"/>
            </a:xfrm>
            <a:custGeom>
              <a:avLst/>
              <a:gdLst>
                <a:gd name="T0" fmla="*/ 32 w 34"/>
                <a:gd name="T1" fmla="*/ 9 h 19"/>
                <a:gd name="T2" fmla="*/ 21 w 34"/>
                <a:gd name="T3" fmla="*/ 0 h 19"/>
                <a:gd name="T4" fmla="*/ 2 w 34"/>
                <a:gd name="T5" fmla="*/ 9 h 19"/>
                <a:gd name="T6" fmla="*/ 13 w 34"/>
                <a:gd name="T7" fmla="*/ 19 h 19"/>
                <a:gd name="T8" fmla="*/ 32 w 34"/>
                <a:gd name="T9" fmla="*/ 9 h 19"/>
              </a:gdLst>
              <a:ahLst/>
              <a:cxnLst>
                <a:cxn ang="0">
                  <a:pos x="T0" y="T1"/>
                </a:cxn>
                <a:cxn ang="0">
                  <a:pos x="T2" y="T3"/>
                </a:cxn>
                <a:cxn ang="0">
                  <a:pos x="T4" y="T5"/>
                </a:cxn>
                <a:cxn ang="0">
                  <a:pos x="T6" y="T7"/>
                </a:cxn>
                <a:cxn ang="0">
                  <a:pos x="T8" y="T9"/>
                </a:cxn>
              </a:cxnLst>
              <a:rect l="0" t="0" r="r" b="b"/>
              <a:pathLst>
                <a:path w="34" h="19">
                  <a:moveTo>
                    <a:pt x="32" y="9"/>
                  </a:moveTo>
                  <a:cubicBezTo>
                    <a:pt x="34" y="4"/>
                    <a:pt x="29" y="0"/>
                    <a:pt x="21" y="0"/>
                  </a:cubicBezTo>
                  <a:cubicBezTo>
                    <a:pt x="13" y="0"/>
                    <a:pt x="4" y="4"/>
                    <a:pt x="2" y="9"/>
                  </a:cubicBezTo>
                  <a:cubicBezTo>
                    <a:pt x="0" y="14"/>
                    <a:pt x="5" y="19"/>
                    <a:pt x="13" y="19"/>
                  </a:cubicBezTo>
                  <a:cubicBezTo>
                    <a:pt x="21" y="19"/>
                    <a:pt x="30" y="14"/>
                    <a:pt x="32"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751" name="íşľiḋé"/>
            <p:cNvSpPr/>
            <p:nvPr/>
          </p:nvSpPr>
          <p:spPr bwMode="auto">
            <a:xfrm>
              <a:off x="2810008" y="2356565"/>
              <a:ext cx="124979" cy="69433"/>
            </a:xfrm>
            <a:custGeom>
              <a:avLst/>
              <a:gdLst>
                <a:gd name="T0" fmla="*/ 32 w 34"/>
                <a:gd name="T1" fmla="*/ 9 h 19"/>
                <a:gd name="T2" fmla="*/ 21 w 34"/>
                <a:gd name="T3" fmla="*/ 0 h 19"/>
                <a:gd name="T4" fmla="*/ 2 w 34"/>
                <a:gd name="T5" fmla="*/ 9 h 19"/>
                <a:gd name="T6" fmla="*/ 13 w 34"/>
                <a:gd name="T7" fmla="*/ 19 h 19"/>
                <a:gd name="T8" fmla="*/ 32 w 34"/>
                <a:gd name="T9" fmla="*/ 9 h 19"/>
              </a:gdLst>
              <a:ahLst/>
              <a:cxnLst>
                <a:cxn ang="0">
                  <a:pos x="T0" y="T1"/>
                </a:cxn>
                <a:cxn ang="0">
                  <a:pos x="T2" y="T3"/>
                </a:cxn>
                <a:cxn ang="0">
                  <a:pos x="T4" y="T5"/>
                </a:cxn>
                <a:cxn ang="0">
                  <a:pos x="T6" y="T7"/>
                </a:cxn>
                <a:cxn ang="0">
                  <a:pos x="T8" y="T9"/>
                </a:cxn>
              </a:cxnLst>
              <a:rect l="0" t="0" r="r" b="b"/>
              <a:pathLst>
                <a:path w="34" h="19">
                  <a:moveTo>
                    <a:pt x="32" y="9"/>
                  </a:moveTo>
                  <a:cubicBezTo>
                    <a:pt x="34" y="4"/>
                    <a:pt x="29" y="0"/>
                    <a:pt x="21" y="0"/>
                  </a:cubicBezTo>
                  <a:cubicBezTo>
                    <a:pt x="13" y="0"/>
                    <a:pt x="4" y="4"/>
                    <a:pt x="2" y="9"/>
                  </a:cubicBezTo>
                  <a:cubicBezTo>
                    <a:pt x="0" y="15"/>
                    <a:pt x="4" y="19"/>
                    <a:pt x="13" y="19"/>
                  </a:cubicBezTo>
                  <a:cubicBezTo>
                    <a:pt x="21" y="19"/>
                    <a:pt x="30" y="15"/>
                    <a:pt x="32"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752" name="îşlïḋe"/>
            <p:cNvSpPr/>
            <p:nvPr/>
          </p:nvSpPr>
          <p:spPr bwMode="auto">
            <a:xfrm>
              <a:off x="2769891" y="2439884"/>
              <a:ext cx="128065" cy="74061"/>
            </a:xfrm>
            <a:custGeom>
              <a:avLst/>
              <a:gdLst>
                <a:gd name="T0" fmla="*/ 33 w 35"/>
                <a:gd name="T1" fmla="*/ 10 h 20"/>
                <a:gd name="T2" fmla="*/ 22 w 35"/>
                <a:gd name="T3" fmla="*/ 0 h 20"/>
                <a:gd name="T4" fmla="*/ 2 w 35"/>
                <a:gd name="T5" fmla="*/ 10 h 20"/>
                <a:gd name="T6" fmla="*/ 13 w 35"/>
                <a:gd name="T7" fmla="*/ 20 h 20"/>
                <a:gd name="T8" fmla="*/ 33 w 35"/>
                <a:gd name="T9" fmla="*/ 10 h 20"/>
              </a:gdLst>
              <a:ahLst/>
              <a:cxnLst>
                <a:cxn ang="0">
                  <a:pos x="T0" y="T1"/>
                </a:cxn>
                <a:cxn ang="0">
                  <a:pos x="T2" y="T3"/>
                </a:cxn>
                <a:cxn ang="0">
                  <a:pos x="T4" y="T5"/>
                </a:cxn>
                <a:cxn ang="0">
                  <a:pos x="T6" y="T7"/>
                </a:cxn>
                <a:cxn ang="0">
                  <a:pos x="T8" y="T9"/>
                </a:cxn>
              </a:cxnLst>
              <a:rect l="0" t="0" r="r" b="b"/>
              <a:pathLst>
                <a:path w="35" h="20">
                  <a:moveTo>
                    <a:pt x="33" y="10"/>
                  </a:moveTo>
                  <a:cubicBezTo>
                    <a:pt x="35" y="5"/>
                    <a:pt x="30" y="0"/>
                    <a:pt x="22" y="0"/>
                  </a:cubicBezTo>
                  <a:cubicBezTo>
                    <a:pt x="14" y="0"/>
                    <a:pt x="5" y="5"/>
                    <a:pt x="2" y="10"/>
                  </a:cubicBezTo>
                  <a:cubicBezTo>
                    <a:pt x="0" y="16"/>
                    <a:pt x="5" y="20"/>
                    <a:pt x="13" y="20"/>
                  </a:cubicBezTo>
                  <a:cubicBezTo>
                    <a:pt x="22" y="20"/>
                    <a:pt x="30" y="16"/>
                    <a:pt x="33" y="10"/>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753" name="îśľîdé"/>
            <p:cNvSpPr/>
            <p:nvPr/>
          </p:nvSpPr>
          <p:spPr bwMode="auto">
            <a:xfrm>
              <a:off x="2729775" y="2532461"/>
              <a:ext cx="131151" cy="72519"/>
            </a:xfrm>
            <a:custGeom>
              <a:avLst/>
              <a:gdLst>
                <a:gd name="T0" fmla="*/ 33 w 36"/>
                <a:gd name="T1" fmla="*/ 10 h 20"/>
                <a:gd name="T2" fmla="*/ 22 w 36"/>
                <a:gd name="T3" fmla="*/ 0 h 20"/>
                <a:gd name="T4" fmla="*/ 3 w 36"/>
                <a:gd name="T5" fmla="*/ 10 h 20"/>
                <a:gd name="T6" fmla="*/ 14 w 36"/>
                <a:gd name="T7" fmla="*/ 20 h 20"/>
                <a:gd name="T8" fmla="*/ 33 w 36"/>
                <a:gd name="T9" fmla="*/ 10 h 20"/>
              </a:gdLst>
              <a:ahLst/>
              <a:cxnLst>
                <a:cxn ang="0">
                  <a:pos x="T0" y="T1"/>
                </a:cxn>
                <a:cxn ang="0">
                  <a:pos x="T2" y="T3"/>
                </a:cxn>
                <a:cxn ang="0">
                  <a:pos x="T4" y="T5"/>
                </a:cxn>
                <a:cxn ang="0">
                  <a:pos x="T6" y="T7"/>
                </a:cxn>
                <a:cxn ang="0">
                  <a:pos x="T8" y="T9"/>
                </a:cxn>
              </a:cxnLst>
              <a:rect l="0" t="0" r="r" b="b"/>
              <a:pathLst>
                <a:path w="36" h="20">
                  <a:moveTo>
                    <a:pt x="33" y="10"/>
                  </a:moveTo>
                  <a:cubicBezTo>
                    <a:pt x="36" y="4"/>
                    <a:pt x="31" y="0"/>
                    <a:pt x="22" y="0"/>
                  </a:cubicBezTo>
                  <a:cubicBezTo>
                    <a:pt x="14" y="0"/>
                    <a:pt x="5" y="4"/>
                    <a:pt x="3" y="10"/>
                  </a:cubicBezTo>
                  <a:cubicBezTo>
                    <a:pt x="0" y="15"/>
                    <a:pt x="5" y="20"/>
                    <a:pt x="14" y="20"/>
                  </a:cubicBezTo>
                  <a:cubicBezTo>
                    <a:pt x="22" y="20"/>
                    <a:pt x="31" y="15"/>
                    <a:pt x="33" y="10"/>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754" name="i$ḷíḍe"/>
            <p:cNvSpPr/>
            <p:nvPr/>
          </p:nvSpPr>
          <p:spPr bwMode="auto">
            <a:xfrm>
              <a:off x="2689658" y="2623494"/>
              <a:ext cx="131151" cy="72519"/>
            </a:xfrm>
            <a:custGeom>
              <a:avLst/>
              <a:gdLst>
                <a:gd name="T0" fmla="*/ 34 w 36"/>
                <a:gd name="T1" fmla="*/ 10 h 20"/>
                <a:gd name="T2" fmla="*/ 23 w 36"/>
                <a:gd name="T3" fmla="*/ 0 h 20"/>
                <a:gd name="T4" fmla="*/ 3 w 36"/>
                <a:gd name="T5" fmla="*/ 10 h 20"/>
                <a:gd name="T6" fmla="*/ 14 w 36"/>
                <a:gd name="T7" fmla="*/ 20 h 20"/>
                <a:gd name="T8" fmla="*/ 34 w 36"/>
                <a:gd name="T9" fmla="*/ 10 h 20"/>
              </a:gdLst>
              <a:ahLst/>
              <a:cxnLst>
                <a:cxn ang="0">
                  <a:pos x="T0" y="T1"/>
                </a:cxn>
                <a:cxn ang="0">
                  <a:pos x="T2" y="T3"/>
                </a:cxn>
                <a:cxn ang="0">
                  <a:pos x="T4" y="T5"/>
                </a:cxn>
                <a:cxn ang="0">
                  <a:pos x="T6" y="T7"/>
                </a:cxn>
                <a:cxn ang="0">
                  <a:pos x="T8" y="T9"/>
                </a:cxn>
              </a:cxnLst>
              <a:rect l="0" t="0" r="r" b="b"/>
              <a:pathLst>
                <a:path w="36" h="20">
                  <a:moveTo>
                    <a:pt x="34" y="10"/>
                  </a:moveTo>
                  <a:cubicBezTo>
                    <a:pt x="36" y="4"/>
                    <a:pt x="31" y="0"/>
                    <a:pt x="23" y="0"/>
                  </a:cubicBezTo>
                  <a:cubicBezTo>
                    <a:pt x="14" y="0"/>
                    <a:pt x="5" y="4"/>
                    <a:pt x="3" y="10"/>
                  </a:cubicBezTo>
                  <a:cubicBezTo>
                    <a:pt x="0" y="16"/>
                    <a:pt x="5" y="20"/>
                    <a:pt x="14" y="20"/>
                  </a:cubicBezTo>
                  <a:cubicBezTo>
                    <a:pt x="22" y="20"/>
                    <a:pt x="31" y="16"/>
                    <a:pt x="34" y="10"/>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755" name="îṣḻidè"/>
            <p:cNvSpPr/>
            <p:nvPr/>
          </p:nvSpPr>
          <p:spPr bwMode="auto">
            <a:xfrm>
              <a:off x="2649541" y="2714528"/>
              <a:ext cx="131151" cy="80233"/>
            </a:xfrm>
            <a:custGeom>
              <a:avLst/>
              <a:gdLst>
                <a:gd name="T0" fmla="*/ 34 w 36"/>
                <a:gd name="T1" fmla="*/ 11 h 22"/>
                <a:gd name="T2" fmla="*/ 23 w 36"/>
                <a:gd name="T3" fmla="*/ 0 h 22"/>
                <a:gd name="T4" fmla="*/ 2 w 36"/>
                <a:gd name="T5" fmla="*/ 11 h 22"/>
                <a:gd name="T6" fmla="*/ 13 w 36"/>
                <a:gd name="T7" fmla="*/ 22 h 22"/>
                <a:gd name="T8" fmla="*/ 34 w 36"/>
                <a:gd name="T9" fmla="*/ 11 h 22"/>
              </a:gdLst>
              <a:ahLst/>
              <a:cxnLst>
                <a:cxn ang="0">
                  <a:pos x="T0" y="T1"/>
                </a:cxn>
                <a:cxn ang="0">
                  <a:pos x="T2" y="T3"/>
                </a:cxn>
                <a:cxn ang="0">
                  <a:pos x="T4" y="T5"/>
                </a:cxn>
                <a:cxn ang="0">
                  <a:pos x="T6" y="T7"/>
                </a:cxn>
                <a:cxn ang="0">
                  <a:pos x="T8" y="T9"/>
                </a:cxn>
              </a:cxnLst>
              <a:rect l="0" t="0" r="r" b="b"/>
              <a:pathLst>
                <a:path w="36" h="22">
                  <a:moveTo>
                    <a:pt x="34" y="11"/>
                  </a:moveTo>
                  <a:cubicBezTo>
                    <a:pt x="36" y="5"/>
                    <a:pt x="31" y="0"/>
                    <a:pt x="23" y="0"/>
                  </a:cubicBezTo>
                  <a:cubicBezTo>
                    <a:pt x="14" y="0"/>
                    <a:pt x="5" y="5"/>
                    <a:pt x="2" y="11"/>
                  </a:cubicBezTo>
                  <a:cubicBezTo>
                    <a:pt x="0" y="17"/>
                    <a:pt x="5" y="22"/>
                    <a:pt x="13" y="22"/>
                  </a:cubicBezTo>
                  <a:cubicBezTo>
                    <a:pt x="22" y="22"/>
                    <a:pt x="31" y="17"/>
                    <a:pt x="34" y="11"/>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756" name="iṥļïḓè"/>
            <p:cNvSpPr/>
            <p:nvPr/>
          </p:nvSpPr>
          <p:spPr bwMode="auto">
            <a:xfrm>
              <a:off x="3055337" y="1804190"/>
              <a:ext cx="112636" cy="61718"/>
            </a:xfrm>
            <a:custGeom>
              <a:avLst/>
              <a:gdLst>
                <a:gd name="T0" fmla="*/ 29 w 31"/>
                <a:gd name="T1" fmla="*/ 9 h 17"/>
                <a:gd name="T2" fmla="*/ 19 w 31"/>
                <a:gd name="T3" fmla="*/ 0 h 17"/>
                <a:gd name="T4" fmla="*/ 2 w 31"/>
                <a:gd name="T5" fmla="*/ 9 h 17"/>
                <a:gd name="T6" fmla="*/ 12 w 31"/>
                <a:gd name="T7" fmla="*/ 17 h 17"/>
                <a:gd name="T8" fmla="*/ 29 w 31"/>
                <a:gd name="T9" fmla="*/ 9 h 17"/>
              </a:gdLst>
              <a:ahLst/>
              <a:cxnLst>
                <a:cxn ang="0">
                  <a:pos x="T0" y="T1"/>
                </a:cxn>
                <a:cxn ang="0">
                  <a:pos x="T2" y="T3"/>
                </a:cxn>
                <a:cxn ang="0">
                  <a:pos x="T4" y="T5"/>
                </a:cxn>
                <a:cxn ang="0">
                  <a:pos x="T6" y="T7"/>
                </a:cxn>
                <a:cxn ang="0">
                  <a:pos x="T8" y="T9"/>
                </a:cxn>
              </a:cxnLst>
              <a:rect l="0" t="0" r="r" b="b"/>
              <a:pathLst>
                <a:path w="31" h="17">
                  <a:moveTo>
                    <a:pt x="29" y="9"/>
                  </a:moveTo>
                  <a:cubicBezTo>
                    <a:pt x="31" y="4"/>
                    <a:pt x="26" y="0"/>
                    <a:pt x="19" y="0"/>
                  </a:cubicBezTo>
                  <a:cubicBezTo>
                    <a:pt x="11" y="0"/>
                    <a:pt x="4" y="4"/>
                    <a:pt x="2" y="9"/>
                  </a:cubicBezTo>
                  <a:cubicBezTo>
                    <a:pt x="0" y="13"/>
                    <a:pt x="4" y="17"/>
                    <a:pt x="12" y="17"/>
                  </a:cubicBezTo>
                  <a:cubicBezTo>
                    <a:pt x="19" y="17"/>
                    <a:pt x="27" y="13"/>
                    <a:pt x="29"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757" name="ïşliḑê"/>
            <p:cNvSpPr/>
            <p:nvPr/>
          </p:nvSpPr>
          <p:spPr bwMode="auto">
            <a:xfrm>
              <a:off x="3022934" y="1878251"/>
              <a:ext cx="115721" cy="61718"/>
            </a:xfrm>
            <a:custGeom>
              <a:avLst/>
              <a:gdLst>
                <a:gd name="T0" fmla="*/ 30 w 32"/>
                <a:gd name="T1" fmla="*/ 9 h 17"/>
                <a:gd name="T2" fmla="*/ 19 w 32"/>
                <a:gd name="T3" fmla="*/ 0 h 17"/>
                <a:gd name="T4" fmla="*/ 2 w 32"/>
                <a:gd name="T5" fmla="*/ 9 h 17"/>
                <a:gd name="T6" fmla="*/ 12 w 32"/>
                <a:gd name="T7" fmla="*/ 17 h 17"/>
                <a:gd name="T8" fmla="*/ 30 w 32"/>
                <a:gd name="T9" fmla="*/ 9 h 17"/>
              </a:gdLst>
              <a:ahLst/>
              <a:cxnLst>
                <a:cxn ang="0">
                  <a:pos x="T0" y="T1"/>
                </a:cxn>
                <a:cxn ang="0">
                  <a:pos x="T2" y="T3"/>
                </a:cxn>
                <a:cxn ang="0">
                  <a:pos x="T4" y="T5"/>
                </a:cxn>
                <a:cxn ang="0">
                  <a:pos x="T6" y="T7"/>
                </a:cxn>
                <a:cxn ang="0">
                  <a:pos x="T8" y="T9"/>
                </a:cxn>
              </a:cxnLst>
              <a:rect l="0" t="0" r="r" b="b"/>
              <a:pathLst>
                <a:path w="32" h="17">
                  <a:moveTo>
                    <a:pt x="30" y="9"/>
                  </a:moveTo>
                  <a:cubicBezTo>
                    <a:pt x="32" y="4"/>
                    <a:pt x="27" y="0"/>
                    <a:pt x="19" y="0"/>
                  </a:cubicBezTo>
                  <a:cubicBezTo>
                    <a:pt x="12" y="0"/>
                    <a:pt x="4" y="4"/>
                    <a:pt x="2" y="9"/>
                  </a:cubicBezTo>
                  <a:cubicBezTo>
                    <a:pt x="0" y="13"/>
                    <a:pt x="4" y="17"/>
                    <a:pt x="12" y="17"/>
                  </a:cubicBezTo>
                  <a:cubicBezTo>
                    <a:pt x="20" y="17"/>
                    <a:pt x="28" y="13"/>
                    <a:pt x="30"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758" name="iŝľîḓé"/>
            <p:cNvSpPr/>
            <p:nvPr/>
          </p:nvSpPr>
          <p:spPr bwMode="auto">
            <a:xfrm>
              <a:off x="2988990" y="1953855"/>
              <a:ext cx="117264" cy="63261"/>
            </a:xfrm>
            <a:custGeom>
              <a:avLst/>
              <a:gdLst>
                <a:gd name="T0" fmla="*/ 30 w 32"/>
                <a:gd name="T1" fmla="*/ 8 h 17"/>
                <a:gd name="T2" fmla="*/ 19 w 32"/>
                <a:gd name="T3" fmla="*/ 0 h 17"/>
                <a:gd name="T4" fmla="*/ 2 w 32"/>
                <a:gd name="T5" fmla="*/ 8 h 17"/>
                <a:gd name="T6" fmla="*/ 12 w 32"/>
                <a:gd name="T7" fmla="*/ 17 h 17"/>
                <a:gd name="T8" fmla="*/ 30 w 32"/>
                <a:gd name="T9" fmla="*/ 8 h 17"/>
              </a:gdLst>
              <a:ahLst/>
              <a:cxnLst>
                <a:cxn ang="0">
                  <a:pos x="T0" y="T1"/>
                </a:cxn>
                <a:cxn ang="0">
                  <a:pos x="T2" y="T3"/>
                </a:cxn>
                <a:cxn ang="0">
                  <a:pos x="T4" y="T5"/>
                </a:cxn>
                <a:cxn ang="0">
                  <a:pos x="T6" y="T7"/>
                </a:cxn>
                <a:cxn ang="0">
                  <a:pos x="T8" y="T9"/>
                </a:cxn>
              </a:cxnLst>
              <a:rect l="0" t="0" r="r" b="b"/>
              <a:pathLst>
                <a:path w="32" h="17">
                  <a:moveTo>
                    <a:pt x="30" y="8"/>
                  </a:moveTo>
                  <a:cubicBezTo>
                    <a:pt x="32" y="4"/>
                    <a:pt x="27" y="0"/>
                    <a:pt x="19" y="0"/>
                  </a:cubicBezTo>
                  <a:cubicBezTo>
                    <a:pt x="12" y="0"/>
                    <a:pt x="4" y="4"/>
                    <a:pt x="2" y="8"/>
                  </a:cubicBezTo>
                  <a:cubicBezTo>
                    <a:pt x="0" y="13"/>
                    <a:pt x="4" y="17"/>
                    <a:pt x="12" y="17"/>
                  </a:cubicBezTo>
                  <a:cubicBezTo>
                    <a:pt x="20" y="17"/>
                    <a:pt x="28" y="13"/>
                    <a:pt x="30" y="8"/>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759" name="íṡḻíḑé"/>
            <p:cNvSpPr/>
            <p:nvPr/>
          </p:nvSpPr>
          <p:spPr bwMode="auto">
            <a:xfrm>
              <a:off x="2964302" y="1734757"/>
              <a:ext cx="112636" cy="58632"/>
            </a:xfrm>
            <a:custGeom>
              <a:avLst/>
              <a:gdLst>
                <a:gd name="T0" fmla="*/ 29 w 31"/>
                <a:gd name="T1" fmla="*/ 8 h 16"/>
                <a:gd name="T2" fmla="*/ 19 w 31"/>
                <a:gd name="T3" fmla="*/ 0 h 16"/>
                <a:gd name="T4" fmla="*/ 2 w 31"/>
                <a:gd name="T5" fmla="*/ 8 h 16"/>
                <a:gd name="T6" fmla="*/ 12 w 31"/>
                <a:gd name="T7" fmla="*/ 16 h 16"/>
                <a:gd name="T8" fmla="*/ 29 w 31"/>
                <a:gd name="T9" fmla="*/ 8 h 16"/>
              </a:gdLst>
              <a:ahLst/>
              <a:cxnLst>
                <a:cxn ang="0">
                  <a:pos x="T0" y="T1"/>
                </a:cxn>
                <a:cxn ang="0">
                  <a:pos x="T2" y="T3"/>
                </a:cxn>
                <a:cxn ang="0">
                  <a:pos x="T4" y="T5"/>
                </a:cxn>
                <a:cxn ang="0">
                  <a:pos x="T6" y="T7"/>
                </a:cxn>
                <a:cxn ang="0">
                  <a:pos x="T8" y="T9"/>
                </a:cxn>
              </a:cxnLst>
              <a:rect l="0" t="0" r="r" b="b"/>
              <a:pathLst>
                <a:path w="31" h="16">
                  <a:moveTo>
                    <a:pt x="29" y="8"/>
                  </a:moveTo>
                  <a:cubicBezTo>
                    <a:pt x="31" y="3"/>
                    <a:pt x="27" y="0"/>
                    <a:pt x="19" y="0"/>
                  </a:cubicBezTo>
                  <a:cubicBezTo>
                    <a:pt x="12" y="0"/>
                    <a:pt x="4" y="3"/>
                    <a:pt x="2" y="8"/>
                  </a:cubicBezTo>
                  <a:cubicBezTo>
                    <a:pt x="0" y="12"/>
                    <a:pt x="4" y="16"/>
                    <a:pt x="12" y="16"/>
                  </a:cubicBezTo>
                  <a:cubicBezTo>
                    <a:pt x="19" y="16"/>
                    <a:pt x="27" y="12"/>
                    <a:pt x="29" y="8"/>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760" name="íşļíḍé"/>
            <p:cNvSpPr/>
            <p:nvPr/>
          </p:nvSpPr>
          <p:spPr bwMode="auto">
            <a:xfrm>
              <a:off x="2930358" y="1804190"/>
              <a:ext cx="114178" cy="61718"/>
            </a:xfrm>
            <a:custGeom>
              <a:avLst/>
              <a:gdLst>
                <a:gd name="T0" fmla="*/ 29 w 31"/>
                <a:gd name="T1" fmla="*/ 9 h 17"/>
                <a:gd name="T2" fmla="*/ 19 w 31"/>
                <a:gd name="T3" fmla="*/ 0 h 17"/>
                <a:gd name="T4" fmla="*/ 2 w 31"/>
                <a:gd name="T5" fmla="*/ 9 h 17"/>
                <a:gd name="T6" fmla="*/ 12 w 31"/>
                <a:gd name="T7" fmla="*/ 17 h 17"/>
                <a:gd name="T8" fmla="*/ 29 w 31"/>
                <a:gd name="T9" fmla="*/ 9 h 17"/>
              </a:gdLst>
              <a:ahLst/>
              <a:cxnLst>
                <a:cxn ang="0">
                  <a:pos x="T0" y="T1"/>
                </a:cxn>
                <a:cxn ang="0">
                  <a:pos x="T2" y="T3"/>
                </a:cxn>
                <a:cxn ang="0">
                  <a:pos x="T4" y="T5"/>
                </a:cxn>
                <a:cxn ang="0">
                  <a:pos x="T6" y="T7"/>
                </a:cxn>
                <a:cxn ang="0">
                  <a:pos x="T8" y="T9"/>
                </a:cxn>
              </a:cxnLst>
              <a:rect l="0" t="0" r="r" b="b"/>
              <a:pathLst>
                <a:path w="31" h="17">
                  <a:moveTo>
                    <a:pt x="29" y="9"/>
                  </a:moveTo>
                  <a:cubicBezTo>
                    <a:pt x="31" y="4"/>
                    <a:pt x="27" y="0"/>
                    <a:pt x="19" y="0"/>
                  </a:cubicBezTo>
                  <a:cubicBezTo>
                    <a:pt x="12" y="0"/>
                    <a:pt x="4" y="4"/>
                    <a:pt x="2" y="9"/>
                  </a:cubicBezTo>
                  <a:cubicBezTo>
                    <a:pt x="0" y="13"/>
                    <a:pt x="4" y="17"/>
                    <a:pt x="12" y="17"/>
                  </a:cubicBezTo>
                  <a:cubicBezTo>
                    <a:pt x="20" y="17"/>
                    <a:pt x="27" y="13"/>
                    <a:pt x="29"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761" name="îṡḻïḓé"/>
            <p:cNvSpPr/>
            <p:nvPr/>
          </p:nvSpPr>
          <p:spPr bwMode="auto">
            <a:xfrm>
              <a:off x="2860926" y="1953855"/>
              <a:ext cx="117264" cy="63261"/>
            </a:xfrm>
            <a:custGeom>
              <a:avLst/>
              <a:gdLst>
                <a:gd name="T0" fmla="*/ 30 w 32"/>
                <a:gd name="T1" fmla="*/ 8 h 17"/>
                <a:gd name="T2" fmla="*/ 20 w 32"/>
                <a:gd name="T3" fmla="*/ 0 h 17"/>
                <a:gd name="T4" fmla="*/ 2 w 32"/>
                <a:gd name="T5" fmla="*/ 8 h 17"/>
                <a:gd name="T6" fmla="*/ 12 w 32"/>
                <a:gd name="T7" fmla="*/ 17 h 17"/>
                <a:gd name="T8" fmla="*/ 30 w 32"/>
                <a:gd name="T9" fmla="*/ 8 h 17"/>
              </a:gdLst>
              <a:ahLst/>
              <a:cxnLst>
                <a:cxn ang="0">
                  <a:pos x="T0" y="T1"/>
                </a:cxn>
                <a:cxn ang="0">
                  <a:pos x="T2" y="T3"/>
                </a:cxn>
                <a:cxn ang="0">
                  <a:pos x="T4" y="T5"/>
                </a:cxn>
                <a:cxn ang="0">
                  <a:pos x="T6" y="T7"/>
                </a:cxn>
                <a:cxn ang="0">
                  <a:pos x="T8" y="T9"/>
                </a:cxn>
              </a:cxnLst>
              <a:rect l="0" t="0" r="r" b="b"/>
              <a:pathLst>
                <a:path w="32" h="17">
                  <a:moveTo>
                    <a:pt x="30" y="8"/>
                  </a:moveTo>
                  <a:cubicBezTo>
                    <a:pt x="32" y="4"/>
                    <a:pt x="28" y="0"/>
                    <a:pt x="20" y="0"/>
                  </a:cubicBezTo>
                  <a:cubicBezTo>
                    <a:pt x="12" y="0"/>
                    <a:pt x="4" y="4"/>
                    <a:pt x="2" y="8"/>
                  </a:cubicBezTo>
                  <a:cubicBezTo>
                    <a:pt x="0" y="13"/>
                    <a:pt x="5" y="17"/>
                    <a:pt x="12" y="17"/>
                  </a:cubicBezTo>
                  <a:cubicBezTo>
                    <a:pt x="20" y="17"/>
                    <a:pt x="28" y="13"/>
                    <a:pt x="30" y="8"/>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762" name="îṧľïḑe"/>
            <p:cNvSpPr/>
            <p:nvPr/>
          </p:nvSpPr>
          <p:spPr bwMode="auto">
            <a:xfrm>
              <a:off x="2825437" y="2031003"/>
              <a:ext cx="120350" cy="61718"/>
            </a:xfrm>
            <a:custGeom>
              <a:avLst/>
              <a:gdLst>
                <a:gd name="T0" fmla="*/ 31 w 33"/>
                <a:gd name="T1" fmla="*/ 9 h 17"/>
                <a:gd name="T2" fmla="*/ 21 w 33"/>
                <a:gd name="T3" fmla="*/ 0 h 17"/>
                <a:gd name="T4" fmla="*/ 2 w 33"/>
                <a:gd name="T5" fmla="*/ 9 h 17"/>
                <a:gd name="T6" fmla="*/ 13 w 33"/>
                <a:gd name="T7" fmla="*/ 17 h 17"/>
                <a:gd name="T8" fmla="*/ 31 w 33"/>
                <a:gd name="T9" fmla="*/ 9 h 17"/>
              </a:gdLst>
              <a:ahLst/>
              <a:cxnLst>
                <a:cxn ang="0">
                  <a:pos x="T0" y="T1"/>
                </a:cxn>
                <a:cxn ang="0">
                  <a:pos x="T2" y="T3"/>
                </a:cxn>
                <a:cxn ang="0">
                  <a:pos x="T4" y="T5"/>
                </a:cxn>
                <a:cxn ang="0">
                  <a:pos x="T6" y="T7"/>
                </a:cxn>
                <a:cxn ang="0">
                  <a:pos x="T8" y="T9"/>
                </a:cxn>
              </a:cxnLst>
              <a:rect l="0" t="0" r="r" b="b"/>
              <a:pathLst>
                <a:path w="33" h="17">
                  <a:moveTo>
                    <a:pt x="31" y="9"/>
                  </a:moveTo>
                  <a:cubicBezTo>
                    <a:pt x="33" y="4"/>
                    <a:pt x="28" y="0"/>
                    <a:pt x="21" y="0"/>
                  </a:cubicBezTo>
                  <a:cubicBezTo>
                    <a:pt x="13" y="0"/>
                    <a:pt x="5" y="4"/>
                    <a:pt x="2" y="9"/>
                  </a:cubicBezTo>
                  <a:cubicBezTo>
                    <a:pt x="0" y="13"/>
                    <a:pt x="5" y="17"/>
                    <a:pt x="13" y="17"/>
                  </a:cubicBezTo>
                  <a:cubicBezTo>
                    <a:pt x="21" y="17"/>
                    <a:pt x="29" y="13"/>
                    <a:pt x="31"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763" name="íṧļïdé"/>
            <p:cNvSpPr/>
            <p:nvPr/>
          </p:nvSpPr>
          <p:spPr bwMode="auto">
            <a:xfrm>
              <a:off x="2788407" y="2108150"/>
              <a:ext cx="124979" cy="64804"/>
            </a:xfrm>
            <a:custGeom>
              <a:avLst/>
              <a:gdLst>
                <a:gd name="T0" fmla="*/ 31 w 34"/>
                <a:gd name="T1" fmla="*/ 9 h 18"/>
                <a:gd name="T2" fmla="*/ 21 w 34"/>
                <a:gd name="T3" fmla="*/ 0 h 18"/>
                <a:gd name="T4" fmla="*/ 2 w 34"/>
                <a:gd name="T5" fmla="*/ 9 h 18"/>
                <a:gd name="T6" fmla="*/ 13 w 34"/>
                <a:gd name="T7" fmla="*/ 18 h 18"/>
                <a:gd name="T8" fmla="*/ 31 w 34"/>
                <a:gd name="T9" fmla="*/ 9 h 18"/>
              </a:gdLst>
              <a:ahLst/>
              <a:cxnLst>
                <a:cxn ang="0">
                  <a:pos x="T0" y="T1"/>
                </a:cxn>
                <a:cxn ang="0">
                  <a:pos x="T2" y="T3"/>
                </a:cxn>
                <a:cxn ang="0">
                  <a:pos x="T4" y="T5"/>
                </a:cxn>
                <a:cxn ang="0">
                  <a:pos x="T6" y="T7"/>
                </a:cxn>
                <a:cxn ang="0">
                  <a:pos x="T8" y="T9"/>
                </a:cxn>
              </a:cxnLst>
              <a:rect l="0" t="0" r="r" b="b"/>
              <a:pathLst>
                <a:path w="34" h="18">
                  <a:moveTo>
                    <a:pt x="31" y="9"/>
                  </a:moveTo>
                  <a:cubicBezTo>
                    <a:pt x="34" y="4"/>
                    <a:pt x="29" y="0"/>
                    <a:pt x="21" y="0"/>
                  </a:cubicBezTo>
                  <a:cubicBezTo>
                    <a:pt x="13" y="0"/>
                    <a:pt x="5" y="4"/>
                    <a:pt x="2" y="9"/>
                  </a:cubicBezTo>
                  <a:cubicBezTo>
                    <a:pt x="0" y="14"/>
                    <a:pt x="5" y="18"/>
                    <a:pt x="13" y="18"/>
                  </a:cubicBezTo>
                  <a:cubicBezTo>
                    <a:pt x="21" y="18"/>
                    <a:pt x="29" y="14"/>
                    <a:pt x="31"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764" name="îSḷíḓé"/>
            <p:cNvSpPr/>
            <p:nvPr/>
          </p:nvSpPr>
          <p:spPr bwMode="auto">
            <a:xfrm>
              <a:off x="2752919" y="2188383"/>
              <a:ext cx="123436" cy="69433"/>
            </a:xfrm>
            <a:custGeom>
              <a:avLst/>
              <a:gdLst>
                <a:gd name="T0" fmla="*/ 32 w 34"/>
                <a:gd name="T1" fmla="*/ 9 h 19"/>
                <a:gd name="T2" fmla="*/ 21 w 34"/>
                <a:gd name="T3" fmla="*/ 0 h 19"/>
                <a:gd name="T4" fmla="*/ 2 w 34"/>
                <a:gd name="T5" fmla="*/ 9 h 19"/>
                <a:gd name="T6" fmla="*/ 13 w 34"/>
                <a:gd name="T7" fmla="*/ 19 h 19"/>
                <a:gd name="T8" fmla="*/ 32 w 34"/>
                <a:gd name="T9" fmla="*/ 9 h 19"/>
              </a:gdLst>
              <a:ahLst/>
              <a:cxnLst>
                <a:cxn ang="0">
                  <a:pos x="T0" y="T1"/>
                </a:cxn>
                <a:cxn ang="0">
                  <a:pos x="T2" y="T3"/>
                </a:cxn>
                <a:cxn ang="0">
                  <a:pos x="T4" y="T5"/>
                </a:cxn>
                <a:cxn ang="0">
                  <a:pos x="T6" y="T7"/>
                </a:cxn>
                <a:cxn ang="0">
                  <a:pos x="T8" y="T9"/>
                </a:cxn>
              </a:cxnLst>
              <a:rect l="0" t="0" r="r" b="b"/>
              <a:pathLst>
                <a:path w="34" h="19">
                  <a:moveTo>
                    <a:pt x="32" y="9"/>
                  </a:moveTo>
                  <a:cubicBezTo>
                    <a:pt x="34" y="4"/>
                    <a:pt x="29" y="0"/>
                    <a:pt x="21" y="0"/>
                  </a:cubicBezTo>
                  <a:cubicBezTo>
                    <a:pt x="13" y="0"/>
                    <a:pt x="5" y="4"/>
                    <a:pt x="2" y="9"/>
                  </a:cubicBezTo>
                  <a:cubicBezTo>
                    <a:pt x="0" y="14"/>
                    <a:pt x="5" y="19"/>
                    <a:pt x="13" y="19"/>
                  </a:cubicBezTo>
                  <a:cubicBezTo>
                    <a:pt x="21" y="19"/>
                    <a:pt x="29" y="14"/>
                    <a:pt x="32"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765" name="íşḻïḑê"/>
            <p:cNvSpPr/>
            <p:nvPr/>
          </p:nvSpPr>
          <p:spPr bwMode="auto">
            <a:xfrm>
              <a:off x="2715889" y="2271702"/>
              <a:ext cx="123436" cy="69433"/>
            </a:xfrm>
            <a:custGeom>
              <a:avLst/>
              <a:gdLst>
                <a:gd name="T0" fmla="*/ 32 w 34"/>
                <a:gd name="T1" fmla="*/ 9 h 19"/>
                <a:gd name="T2" fmla="*/ 21 w 34"/>
                <a:gd name="T3" fmla="*/ 0 h 19"/>
                <a:gd name="T4" fmla="*/ 2 w 34"/>
                <a:gd name="T5" fmla="*/ 9 h 19"/>
                <a:gd name="T6" fmla="*/ 12 w 34"/>
                <a:gd name="T7" fmla="*/ 19 h 19"/>
                <a:gd name="T8" fmla="*/ 32 w 34"/>
                <a:gd name="T9" fmla="*/ 9 h 19"/>
              </a:gdLst>
              <a:ahLst/>
              <a:cxnLst>
                <a:cxn ang="0">
                  <a:pos x="T0" y="T1"/>
                </a:cxn>
                <a:cxn ang="0">
                  <a:pos x="T2" y="T3"/>
                </a:cxn>
                <a:cxn ang="0">
                  <a:pos x="T4" y="T5"/>
                </a:cxn>
                <a:cxn ang="0">
                  <a:pos x="T6" y="T7"/>
                </a:cxn>
                <a:cxn ang="0">
                  <a:pos x="T8" y="T9"/>
                </a:cxn>
              </a:cxnLst>
              <a:rect l="0" t="0" r="r" b="b"/>
              <a:pathLst>
                <a:path w="34" h="19">
                  <a:moveTo>
                    <a:pt x="32" y="9"/>
                  </a:moveTo>
                  <a:cubicBezTo>
                    <a:pt x="34" y="4"/>
                    <a:pt x="29" y="0"/>
                    <a:pt x="21" y="0"/>
                  </a:cubicBezTo>
                  <a:cubicBezTo>
                    <a:pt x="13" y="0"/>
                    <a:pt x="4" y="4"/>
                    <a:pt x="2" y="9"/>
                  </a:cubicBezTo>
                  <a:cubicBezTo>
                    <a:pt x="0" y="14"/>
                    <a:pt x="4" y="19"/>
                    <a:pt x="12" y="19"/>
                  </a:cubicBezTo>
                  <a:cubicBezTo>
                    <a:pt x="21" y="19"/>
                    <a:pt x="29" y="14"/>
                    <a:pt x="32"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766" name="ïṣļîḑè"/>
            <p:cNvSpPr/>
            <p:nvPr/>
          </p:nvSpPr>
          <p:spPr bwMode="auto">
            <a:xfrm>
              <a:off x="2675772" y="2356565"/>
              <a:ext cx="128065" cy="69433"/>
            </a:xfrm>
            <a:custGeom>
              <a:avLst/>
              <a:gdLst>
                <a:gd name="T0" fmla="*/ 32 w 35"/>
                <a:gd name="T1" fmla="*/ 9 h 19"/>
                <a:gd name="T2" fmla="*/ 22 w 35"/>
                <a:gd name="T3" fmla="*/ 0 h 19"/>
                <a:gd name="T4" fmla="*/ 2 w 35"/>
                <a:gd name="T5" fmla="*/ 9 h 19"/>
                <a:gd name="T6" fmla="*/ 13 w 35"/>
                <a:gd name="T7" fmla="*/ 19 h 19"/>
                <a:gd name="T8" fmla="*/ 32 w 35"/>
                <a:gd name="T9" fmla="*/ 9 h 19"/>
              </a:gdLst>
              <a:ahLst/>
              <a:cxnLst>
                <a:cxn ang="0">
                  <a:pos x="T0" y="T1"/>
                </a:cxn>
                <a:cxn ang="0">
                  <a:pos x="T2" y="T3"/>
                </a:cxn>
                <a:cxn ang="0">
                  <a:pos x="T4" y="T5"/>
                </a:cxn>
                <a:cxn ang="0">
                  <a:pos x="T6" y="T7"/>
                </a:cxn>
                <a:cxn ang="0">
                  <a:pos x="T8" y="T9"/>
                </a:cxn>
              </a:cxnLst>
              <a:rect l="0" t="0" r="r" b="b"/>
              <a:pathLst>
                <a:path w="35" h="19">
                  <a:moveTo>
                    <a:pt x="32" y="9"/>
                  </a:moveTo>
                  <a:cubicBezTo>
                    <a:pt x="35" y="4"/>
                    <a:pt x="30" y="0"/>
                    <a:pt x="22" y="0"/>
                  </a:cubicBezTo>
                  <a:cubicBezTo>
                    <a:pt x="13" y="0"/>
                    <a:pt x="5" y="4"/>
                    <a:pt x="2" y="9"/>
                  </a:cubicBezTo>
                  <a:cubicBezTo>
                    <a:pt x="0" y="15"/>
                    <a:pt x="5" y="19"/>
                    <a:pt x="13" y="19"/>
                  </a:cubicBezTo>
                  <a:cubicBezTo>
                    <a:pt x="21" y="19"/>
                    <a:pt x="30" y="15"/>
                    <a:pt x="32"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767" name="ïṡ1ïde"/>
            <p:cNvSpPr/>
            <p:nvPr/>
          </p:nvSpPr>
          <p:spPr bwMode="auto">
            <a:xfrm>
              <a:off x="2635655" y="2439884"/>
              <a:ext cx="128065" cy="74061"/>
            </a:xfrm>
            <a:custGeom>
              <a:avLst/>
              <a:gdLst>
                <a:gd name="T0" fmla="*/ 33 w 35"/>
                <a:gd name="T1" fmla="*/ 10 h 20"/>
                <a:gd name="T2" fmla="*/ 22 w 35"/>
                <a:gd name="T3" fmla="*/ 0 h 20"/>
                <a:gd name="T4" fmla="*/ 2 w 35"/>
                <a:gd name="T5" fmla="*/ 10 h 20"/>
                <a:gd name="T6" fmla="*/ 13 w 35"/>
                <a:gd name="T7" fmla="*/ 20 h 20"/>
                <a:gd name="T8" fmla="*/ 33 w 35"/>
                <a:gd name="T9" fmla="*/ 10 h 20"/>
              </a:gdLst>
              <a:ahLst/>
              <a:cxnLst>
                <a:cxn ang="0">
                  <a:pos x="T0" y="T1"/>
                </a:cxn>
                <a:cxn ang="0">
                  <a:pos x="T2" y="T3"/>
                </a:cxn>
                <a:cxn ang="0">
                  <a:pos x="T4" y="T5"/>
                </a:cxn>
                <a:cxn ang="0">
                  <a:pos x="T6" y="T7"/>
                </a:cxn>
                <a:cxn ang="0">
                  <a:pos x="T8" y="T9"/>
                </a:cxn>
              </a:cxnLst>
              <a:rect l="0" t="0" r="r" b="b"/>
              <a:pathLst>
                <a:path w="35" h="20">
                  <a:moveTo>
                    <a:pt x="33" y="10"/>
                  </a:moveTo>
                  <a:cubicBezTo>
                    <a:pt x="35" y="5"/>
                    <a:pt x="30" y="0"/>
                    <a:pt x="22" y="0"/>
                  </a:cubicBezTo>
                  <a:cubicBezTo>
                    <a:pt x="14" y="0"/>
                    <a:pt x="5" y="5"/>
                    <a:pt x="2" y="10"/>
                  </a:cubicBezTo>
                  <a:cubicBezTo>
                    <a:pt x="0" y="16"/>
                    <a:pt x="5" y="20"/>
                    <a:pt x="13" y="20"/>
                  </a:cubicBezTo>
                  <a:cubicBezTo>
                    <a:pt x="21" y="20"/>
                    <a:pt x="30" y="16"/>
                    <a:pt x="33" y="10"/>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768" name="iṥḻïḓê"/>
            <p:cNvSpPr/>
            <p:nvPr/>
          </p:nvSpPr>
          <p:spPr bwMode="auto">
            <a:xfrm>
              <a:off x="2590909" y="2532461"/>
              <a:ext cx="132693" cy="72519"/>
            </a:xfrm>
            <a:custGeom>
              <a:avLst/>
              <a:gdLst>
                <a:gd name="T0" fmla="*/ 34 w 36"/>
                <a:gd name="T1" fmla="*/ 10 h 20"/>
                <a:gd name="T2" fmla="*/ 23 w 36"/>
                <a:gd name="T3" fmla="*/ 0 h 20"/>
                <a:gd name="T4" fmla="*/ 3 w 36"/>
                <a:gd name="T5" fmla="*/ 10 h 20"/>
                <a:gd name="T6" fmla="*/ 14 w 36"/>
                <a:gd name="T7" fmla="*/ 20 h 20"/>
                <a:gd name="T8" fmla="*/ 34 w 36"/>
                <a:gd name="T9" fmla="*/ 10 h 20"/>
              </a:gdLst>
              <a:ahLst/>
              <a:cxnLst>
                <a:cxn ang="0">
                  <a:pos x="T0" y="T1"/>
                </a:cxn>
                <a:cxn ang="0">
                  <a:pos x="T2" y="T3"/>
                </a:cxn>
                <a:cxn ang="0">
                  <a:pos x="T4" y="T5"/>
                </a:cxn>
                <a:cxn ang="0">
                  <a:pos x="T6" y="T7"/>
                </a:cxn>
                <a:cxn ang="0">
                  <a:pos x="T8" y="T9"/>
                </a:cxn>
              </a:cxnLst>
              <a:rect l="0" t="0" r="r" b="b"/>
              <a:pathLst>
                <a:path w="36" h="20">
                  <a:moveTo>
                    <a:pt x="34" y="10"/>
                  </a:moveTo>
                  <a:cubicBezTo>
                    <a:pt x="36" y="4"/>
                    <a:pt x="31" y="0"/>
                    <a:pt x="23" y="0"/>
                  </a:cubicBezTo>
                  <a:cubicBezTo>
                    <a:pt x="15" y="0"/>
                    <a:pt x="6" y="4"/>
                    <a:pt x="3" y="10"/>
                  </a:cubicBezTo>
                  <a:cubicBezTo>
                    <a:pt x="0" y="15"/>
                    <a:pt x="5" y="20"/>
                    <a:pt x="14" y="20"/>
                  </a:cubicBezTo>
                  <a:cubicBezTo>
                    <a:pt x="22" y="20"/>
                    <a:pt x="31" y="15"/>
                    <a:pt x="34" y="10"/>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769" name="iṡḻïḓè"/>
            <p:cNvSpPr/>
            <p:nvPr/>
          </p:nvSpPr>
          <p:spPr bwMode="auto">
            <a:xfrm>
              <a:off x="2550793" y="2623494"/>
              <a:ext cx="132693" cy="72519"/>
            </a:xfrm>
            <a:custGeom>
              <a:avLst/>
              <a:gdLst>
                <a:gd name="T0" fmla="*/ 34 w 36"/>
                <a:gd name="T1" fmla="*/ 10 h 20"/>
                <a:gd name="T2" fmla="*/ 23 w 36"/>
                <a:gd name="T3" fmla="*/ 0 h 20"/>
                <a:gd name="T4" fmla="*/ 3 w 36"/>
                <a:gd name="T5" fmla="*/ 10 h 20"/>
                <a:gd name="T6" fmla="*/ 13 w 36"/>
                <a:gd name="T7" fmla="*/ 20 h 20"/>
                <a:gd name="T8" fmla="*/ 34 w 36"/>
                <a:gd name="T9" fmla="*/ 10 h 20"/>
              </a:gdLst>
              <a:ahLst/>
              <a:cxnLst>
                <a:cxn ang="0">
                  <a:pos x="T0" y="T1"/>
                </a:cxn>
                <a:cxn ang="0">
                  <a:pos x="T2" y="T3"/>
                </a:cxn>
                <a:cxn ang="0">
                  <a:pos x="T4" y="T5"/>
                </a:cxn>
                <a:cxn ang="0">
                  <a:pos x="T6" y="T7"/>
                </a:cxn>
                <a:cxn ang="0">
                  <a:pos x="T8" y="T9"/>
                </a:cxn>
              </a:cxnLst>
              <a:rect l="0" t="0" r="r" b="b"/>
              <a:pathLst>
                <a:path w="36" h="20">
                  <a:moveTo>
                    <a:pt x="34" y="10"/>
                  </a:moveTo>
                  <a:cubicBezTo>
                    <a:pt x="36" y="4"/>
                    <a:pt x="31" y="0"/>
                    <a:pt x="23" y="0"/>
                  </a:cubicBezTo>
                  <a:cubicBezTo>
                    <a:pt x="14" y="0"/>
                    <a:pt x="5" y="4"/>
                    <a:pt x="3" y="10"/>
                  </a:cubicBezTo>
                  <a:cubicBezTo>
                    <a:pt x="0" y="16"/>
                    <a:pt x="5" y="20"/>
                    <a:pt x="13" y="20"/>
                  </a:cubicBezTo>
                  <a:cubicBezTo>
                    <a:pt x="22" y="20"/>
                    <a:pt x="31" y="16"/>
                    <a:pt x="34" y="10"/>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770" name="ï$ļíḍé"/>
            <p:cNvSpPr/>
            <p:nvPr/>
          </p:nvSpPr>
          <p:spPr bwMode="auto">
            <a:xfrm>
              <a:off x="2507590" y="2714528"/>
              <a:ext cx="135779" cy="80233"/>
            </a:xfrm>
            <a:custGeom>
              <a:avLst/>
              <a:gdLst>
                <a:gd name="T0" fmla="*/ 34 w 37"/>
                <a:gd name="T1" fmla="*/ 11 h 22"/>
                <a:gd name="T2" fmla="*/ 23 w 37"/>
                <a:gd name="T3" fmla="*/ 0 h 22"/>
                <a:gd name="T4" fmla="*/ 3 w 37"/>
                <a:gd name="T5" fmla="*/ 11 h 22"/>
                <a:gd name="T6" fmla="*/ 14 w 37"/>
                <a:gd name="T7" fmla="*/ 22 h 22"/>
                <a:gd name="T8" fmla="*/ 34 w 37"/>
                <a:gd name="T9" fmla="*/ 11 h 22"/>
              </a:gdLst>
              <a:ahLst/>
              <a:cxnLst>
                <a:cxn ang="0">
                  <a:pos x="T0" y="T1"/>
                </a:cxn>
                <a:cxn ang="0">
                  <a:pos x="T2" y="T3"/>
                </a:cxn>
                <a:cxn ang="0">
                  <a:pos x="T4" y="T5"/>
                </a:cxn>
                <a:cxn ang="0">
                  <a:pos x="T6" y="T7"/>
                </a:cxn>
                <a:cxn ang="0">
                  <a:pos x="T8" y="T9"/>
                </a:cxn>
              </a:cxnLst>
              <a:rect l="0" t="0" r="r" b="b"/>
              <a:pathLst>
                <a:path w="37" h="22">
                  <a:moveTo>
                    <a:pt x="34" y="11"/>
                  </a:moveTo>
                  <a:cubicBezTo>
                    <a:pt x="37" y="5"/>
                    <a:pt x="32" y="0"/>
                    <a:pt x="23" y="0"/>
                  </a:cubicBezTo>
                  <a:cubicBezTo>
                    <a:pt x="15" y="0"/>
                    <a:pt x="5" y="5"/>
                    <a:pt x="3" y="11"/>
                  </a:cubicBezTo>
                  <a:cubicBezTo>
                    <a:pt x="0" y="17"/>
                    <a:pt x="5" y="22"/>
                    <a:pt x="14" y="22"/>
                  </a:cubicBezTo>
                  <a:cubicBezTo>
                    <a:pt x="22" y="22"/>
                    <a:pt x="32" y="17"/>
                    <a:pt x="34" y="11"/>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771" name="îṥlîďê"/>
            <p:cNvSpPr/>
            <p:nvPr/>
          </p:nvSpPr>
          <p:spPr bwMode="auto">
            <a:xfrm>
              <a:off x="2839324" y="1734757"/>
              <a:ext cx="117264" cy="58632"/>
            </a:xfrm>
            <a:custGeom>
              <a:avLst/>
              <a:gdLst>
                <a:gd name="T0" fmla="*/ 30 w 32"/>
                <a:gd name="T1" fmla="*/ 8 h 16"/>
                <a:gd name="T2" fmla="*/ 20 w 32"/>
                <a:gd name="T3" fmla="*/ 0 h 16"/>
                <a:gd name="T4" fmla="*/ 2 w 32"/>
                <a:gd name="T5" fmla="*/ 8 h 16"/>
                <a:gd name="T6" fmla="*/ 12 w 32"/>
                <a:gd name="T7" fmla="*/ 16 h 16"/>
                <a:gd name="T8" fmla="*/ 30 w 32"/>
                <a:gd name="T9" fmla="*/ 8 h 16"/>
              </a:gdLst>
              <a:ahLst/>
              <a:cxnLst>
                <a:cxn ang="0">
                  <a:pos x="T0" y="T1"/>
                </a:cxn>
                <a:cxn ang="0">
                  <a:pos x="T2" y="T3"/>
                </a:cxn>
                <a:cxn ang="0">
                  <a:pos x="T4" y="T5"/>
                </a:cxn>
                <a:cxn ang="0">
                  <a:pos x="T6" y="T7"/>
                </a:cxn>
                <a:cxn ang="0">
                  <a:pos x="T8" y="T9"/>
                </a:cxn>
              </a:cxnLst>
              <a:rect l="0" t="0" r="r" b="b"/>
              <a:pathLst>
                <a:path w="32" h="16">
                  <a:moveTo>
                    <a:pt x="30" y="8"/>
                  </a:moveTo>
                  <a:cubicBezTo>
                    <a:pt x="32" y="3"/>
                    <a:pt x="27" y="0"/>
                    <a:pt x="20" y="0"/>
                  </a:cubicBezTo>
                  <a:cubicBezTo>
                    <a:pt x="12" y="0"/>
                    <a:pt x="5" y="3"/>
                    <a:pt x="2" y="8"/>
                  </a:cubicBezTo>
                  <a:cubicBezTo>
                    <a:pt x="0" y="12"/>
                    <a:pt x="5" y="16"/>
                    <a:pt x="12" y="16"/>
                  </a:cubicBezTo>
                  <a:cubicBezTo>
                    <a:pt x="20" y="16"/>
                    <a:pt x="28" y="12"/>
                    <a:pt x="30" y="8"/>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772" name="îšliďé"/>
            <p:cNvSpPr/>
            <p:nvPr/>
          </p:nvSpPr>
          <p:spPr bwMode="auto">
            <a:xfrm>
              <a:off x="2806922" y="1804190"/>
              <a:ext cx="117264" cy="61718"/>
            </a:xfrm>
            <a:custGeom>
              <a:avLst/>
              <a:gdLst>
                <a:gd name="T0" fmla="*/ 30 w 32"/>
                <a:gd name="T1" fmla="*/ 9 h 17"/>
                <a:gd name="T2" fmla="*/ 20 w 32"/>
                <a:gd name="T3" fmla="*/ 0 h 17"/>
                <a:gd name="T4" fmla="*/ 2 w 32"/>
                <a:gd name="T5" fmla="*/ 9 h 17"/>
                <a:gd name="T6" fmla="*/ 12 w 32"/>
                <a:gd name="T7" fmla="*/ 17 h 17"/>
                <a:gd name="T8" fmla="*/ 30 w 32"/>
                <a:gd name="T9" fmla="*/ 9 h 17"/>
              </a:gdLst>
              <a:ahLst/>
              <a:cxnLst>
                <a:cxn ang="0">
                  <a:pos x="T0" y="T1"/>
                </a:cxn>
                <a:cxn ang="0">
                  <a:pos x="T2" y="T3"/>
                </a:cxn>
                <a:cxn ang="0">
                  <a:pos x="T4" y="T5"/>
                </a:cxn>
                <a:cxn ang="0">
                  <a:pos x="T6" y="T7"/>
                </a:cxn>
                <a:cxn ang="0">
                  <a:pos x="T8" y="T9"/>
                </a:cxn>
              </a:cxnLst>
              <a:rect l="0" t="0" r="r" b="b"/>
              <a:pathLst>
                <a:path w="32" h="17">
                  <a:moveTo>
                    <a:pt x="30" y="9"/>
                  </a:moveTo>
                  <a:cubicBezTo>
                    <a:pt x="32" y="4"/>
                    <a:pt x="27" y="0"/>
                    <a:pt x="20" y="0"/>
                  </a:cubicBezTo>
                  <a:cubicBezTo>
                    <a:pt x="12" y="0"/>
                    <a:pt x="4" y="4"/>
                    <a:pt x="2" y="9"/>
                  </a:cubicBezTo>
                  <a:cubicBezTo>
                    <a:pt x="0" y="13"/>
                    <a:pt x="4" y="17"/>
                    <a:pt x="12" y="17"/>
                  </a:cubicBezTo>
                  <a:cubicBezTo>
                    <a:pt x="20" y="17"/>
                    <a:pt x="28" y="13"/>
                    <a:pt x="30"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773" name="îṧḻïḍe"/>
            <p:cNvSpPr/>
            <p:nvPr/>
          </p:nvSpPr>
          <p:spPr bwMode="auto">
            <a:xfrm>
              <a:off x="2769891" y="1878251"/>
              <a:ext cx="117264" cy="61718"/>
            </a:xfrm>
            <a:custGeom>
              <a:avLst/>
              <a:gdLst>
                <a:gd name="T0" fmla="*/ 30 w 32"/>
                <a:gd name="T1" fmla="*/ 9 h 17"/>
                <a:gd name="T2" fmla="*/ 20 w 32"/>
                <a:gd name="T3" fmla="*/ 0 h 17"/>
                <a:gd name="T4" fmla="*/ 2 w 32"/>
                <a:gd name="T5" fmla="*/ 9 h 17"/>
                <a:gd name="T6" fmla="*/ 12 w 32"/>
                <a:gd name="T7" fmla="*/ 17 h 17"/>
                <a:gd name="T8" fmla="*/ 30 w 32"/>
                <a:gd name="T9" fmla="*/ 9 h 17"/>
              </a:gdLst>
              <a:ahLst/>
              <a:cxnLst>
                <a:cxn ang="0">
                  <a:pos x="T0" y="T1"/>
                </a:cxn>
                <a:cxn ang="0">
                  <a:pos x="T2" y="T3"/>
                </a:cxn>
                <a:cxn ang="0">
                  <a:pos x="T4" y="T5"/>
                </a:cxn>
                <a:cxn ang="0">
                  <a:pos x="T6" y="T7"/>
                </a:cxn>
                <a:cxn ang="0">
                  <a:pos x="T8" y="T9"/>
                </a:cxn>
              </a:cxnLst>
              <a:rect l="0" t="0" r="r" b="b"/>
              <a:pathLst>
                <a:path w="32" h="17">
                  <a:moveTo>
                    <a:pt x="30" y="9"/>
                  </a:moveTo>
                  <a:cubicBezTo>
                    <a:pt x="32" y="4"/>
                    <a:pt x="28" y="0"/>
                    <a:pt x="20" y="0"/>
                  </a:cubicBezTo>
                  <a:cubicBezTo>
                    <a:pt x="13" y="0"/>
                    <a:pt x="5" y="4"/>
                    <a:pt x="2" y="9"/>
                  </a:cubicBezTo>
                  <a:cubicBezTo>
                    <a:pt x="0" y="13"/>
                    <a:pt x="5" y="17"/>
                    <a:pt x="12" y="17"/>
                  </a:cubicBezTo>
                  <a:cubicBezTo>
                    <a:pt x="20" y="17"/>
                    <a:pt x="28" y="13"/>
                    <a:pt x="30"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774" name="îṣliďe"/>
            <p:cNvSpPr/>
            <p:nvPr/>
          </p:nvSpPr>
          <p:spPr bwMode="auto">
            <a:xfrm>
              <a:off x="2734404" y="1953855"/>
              <a:ext cx="120350" cy="63261"/>
            </a:xfrm>
            <a:custGeom>
              <a:avLst/>
              <a:gdLst>
                <a:gd name="T0" fmla="*/ 31 w 33"/>
                <a:gd name="T1" fmla="*/ 8 h 17"/>
                <a:gd name="T2" fmla="*/ 21 w 33"/>
                <a:gd name="T3" fmla="*/ 0 h 17"/>
                <a:gd name="T4" fmla="*/ 3 w 33"/>
                <a:gd name="T5" fmla="*/ 8 h 17"/>
                <a:gd name="T6" fmla="*/ 13 w 33"/>
                <a:gd name="T7" fmla="*/ 17 h 17"/>
                <a:gd name="T8" fmla="*/ 31 w 33"/>
                <a:gd name="T9" fmla="*/ 8 h 17"/>
              </a:gdLst>
              <a:ahLst/>
              <a:cxnLst>
                <a:cxn ang="0">
                  <a:pos x="T0" y="T1"/>
                </a:cxn>
                <a:cxn ang="0">
                  <a:pos x="T2" y="T3"/>
                </a:cxn>
                <a:cxn ang="0">
                  <a:pos x="T4" y="T5"/>
                </a:cxn>
                <a:cxn ang="0">
                  <a:pos x="T6" y="T7"/>
                </a:cxn>
                <a:cxn ang="0">
                  <a:pos x="T8" y="T9"/>
                </a:cxn>
              </a:cxnLst>
              <a:rect l="0" t="0" r="r" b="b"/>
              <a:pathLst>
                <a:path w="33" h="17">
                  <a:moveTo>
                    <a:pt x="31" y="8"/>
                  </a:moveTo>
                  <a:cubicBezTo>
                    <a:pt x="33" y="4"/>
                    <a:pt x="28" y="0"/>
                    <a:pt x="21" y="0"/>
                  </a:cubicBezTo>
                  <a:cubicBezTo>
                    <a:pt x="13" y="0"/>
                    <a:pt x="5" y="4"/>
                    <a:pt x="3" y="8"/>
                  </a:cubicBezTo>
                  <a:cubicBezTo>
                    <a:pt x="0" y="13"/>
                    <a:pt x="5" y="17"/>
                    <a:pt x="13" y="17"/>
                  </a:cubicBezTo>
                  <a:cubicBezTo>
                    <a:pt x="20" y="17"/>
                    <a:pt x="29" y="13"/>
                    <a:pt x="31" y="8"/>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775" name="ïsḻiḓè"/>
            <p:cNvSpPr/>
            <p:nvPr/>
          </p:nvSpPr>
          <p:spPr bwMode="auto">
            <a:xfrm>
              <a:off x="2697373" y="2031003"/>
              <a:ext cx="120350" cy="61718"/>
            </a:xfrm>
            <a:custGeom>
              <a:avLst/>
              <a:gdLst>
                <a:gd name="T0" fmla="*/ 31 w 33"/>
                <a:gd name="T1" fmla="*/ 9 h 17"/>
                <a:gd name="T2" fmla="*/ 21 w 33"/>
                <a:gd name="T3" fmla="*/ 0 h 17"/>
                <a:gd name="T4" fmla="*/ 2 w 33"/>
                <a:gd name="T5" fmla="*/ 9 h 17"/>
                <a:gd name="T6" fmla="*/ 13 w 33"/>
                <a:gd name="T7" fmla="*/ 17 h 17"/>
                <a:gd name="T8" fmla="*/ 31 w 33"/>
                <a:gd name="T9" fmla="*/ 9 h 17"/>
              </a:gdLst>
              <a:ahLst/>
              <a:cxnLst>
                <a:cxn ang="0">
                  <a:pos x="T0" y="T1"/>
                </a:cxn>
                <a:cxn ang="0">
                  <a:pos x="T2" y="T3"/>
                </a:cxn>
                <a:cxn ang="0">
                  <a:pos x="T4" y="T5"/>
                </a:cxn>
                <a:cxn ang="0">
                  <a:pos x="T6" y="T7"/>
                </a:cxn>
                <a:cxn ang="0">
                  <a:pos x="T8" y="T9"/>
                </a:cxn>
              </a:cxnLst>
              <a:rect l="0" t="0" r="r" b="b"/>
              <a:pathLst>
                <a:path w="33" h="17">
                  <a:moveTo>
                    <a:pt x="31" y="9"/>
                  </a:moveTo>
                  <a:cubicBezTo>
                    <a:pt x="33" y="4"/>
                    <a:pt x="29" y="0"/>
                    <a:pt x="21" y="0"/>
                  </a:cubicBezTo>
                  <a:cubicBezTo>
                    <a:pt x="13" y="0"/>
                    <a:pt x="5" y="4"/>
                    <a:pt x="2" y="9"/>
                  </a:cubicBezTo>
                  <a:cubicBezTo>
                    <a:pt x="0" y="13"/>
                    <a:pt x="5" y="17"/>
                    <a:pt x="13" y="17"/>
                  </a:cubicBezTo>
                  <a:cubicBezTo>
                    <a:pt x="20" y="17"/>
                    <a:pt x="29" y="13"/>
                    <a:pt x="31"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776" name="îṣḻídè"/>
            <p:cNvSpPr/>
            <p:nvPr/>
          </p:nvSpPr>
          <p:spPr bwMode="auto">
            <a:xfrm>
              <a:off x="2660342" y="2108150"/>
              <a:ext cx="120350" cy="64804"/>
            </a:xfrm>
            <a:custGeom>
              <a:avLst/>
              <a:gdLst>
                <a:gd name="T0" fmla="*/ 31 w 33"/>
                <a:gd name="T1" fmla="*/ 9 h 18"/>
                <a:gd name="T2" fmla="*/ 21 w 33"/>
                <a:gd name="T3" fmla="*/ 0 h 18"/>
                <a:gd name="T4" fmla="*/ 2 w 33"/>
                <a:gd name="T5" fmla="*/ 9 h 18"/>
                <a:gd name="T6" fmla="*/ 12 w 33"/>
                <a:gd name="T7" fmla="*/ 18 h 18"/>
                <a:gd name="T8" fmla="*/ 31 w 33"/>
                <a:gd name="T9" fmla="*/ 9 h 18"/>
              </a:gdLst>
              <a:ahLst/>
              <a:cxnLst>
                <a:cxn ang="0">
                  <a:pos x="T0" y="T1"/>
                </a:cxn>
                <a:cxn ang="0">
                  <a:pos x="T2" y="T3"/>
                </a:cxn>
                <a:cxn ang="0">
                  <a:pos x="T4" y="T5"/>
                </a:cxn>
                <a:cxn ang="0">
                  <a:pos x="T6" y="T7"/>
                </a:cxn>
                <a:cxn ang="0">
                  <a:pos x="T8" y="T9"/>
                </a:cxn>
              </a:cxnLst>
              <a:rect l="0" t="0" r="r" b="b"/>
              <a:pathLst>
                <a:path w="33" h="18">
                  <a:moveTo>
                    <a:pt x="31" y="9"/>
                  </a:moveTo>
                  <a:cubicBezTo>
                    <a:pt x="33" y="4"/>
                    <a:pt x="29" y="0"/>
                    <a:pt x="21" y="0"/>
                  </a:cubicBezTo>
                  <a:cubicBezTo>
                    <a:pt x="13" y="0"/>
                    <a:pt x="4" y="4"/>
                    <a:pt x="2" y="9"/>
                  </a:cubicBezTo>
                  <a:cubicBezTo>
                    <a:pt x="0" y="14"/>
                    <a:pt x="4" y="18"/>
                    <a:pt x="12" y="18"/>
                  </a:cubicBezTo>
                  <a:cubicBezTo>
                    <a:pt x="20" y="18"/>
                    <a:pt x="29" y="14"/>
                    <a:pt x="31"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777" name="ïṡļiḋê"/>
            <p:cNvSpPr/>
            <p:nvPr/>
          </p:nvSpPr>
          <p:spPr bwMode="auto">
            <a:xfrm>
              <a:off x="2620226" y="2188383"/>
              <a:ext cx="124979" cy="69433"/>
            </a:xfrm>
            <a:custGeom>
              <a:avLst/>
              <a:gdLst>
                <a:gd name="T0" fmla="*/ 32 w 34"/>
                <a:gd name="T1" fmla="*/ 9 h 19"/>
                <a:gd name="T2" fmla="*/ 21 w 34"/>
                <a:gd name="T3" fmla="*/ 0 h 19"/>
                <a:gd name="T4" fmla="*/ 2 w 34"/>
                <a:gd name="T5" fmla="*/ 9 h 19"/>
                <a:gd name="T6" fmla="*/ 13 w 34"/>
                <a:gd name="T7" fmla="*/ 19 h 19"/>
                <a:gd name="T8" fmla="*/ 32 w 34"/>
                <a:gd name="T9" fmla="*/ 9 h 19"/>
              </a:gdLst>
              <a:ahLst/>
              <a:cxnLst>
                <a:cxn ang="0">
                  <a:pos x="T0" y="T1"/>
                </a:cxn>
                <a:cxn ang="0">
                  <a:pos x="T2" y="T3"/>
                </a:cxn>
                <a:cxn ang="0">
                  <a:pos x="T4" y="T5"/>
                </a:cxn>
                <a:cxn ang="0">
                  <a:pos x="T6" y="T7"/>
                </a:cxn>
                <a:cxn ang="0">
                  <a:pos x="T8" y="T9"/>
                </a:cxn>
              </a:cxnLst>
              <a:rect l="0" t="0" r="r" b="b"/>
              <a:pathLst>
                <a:path w="34" h="19">
                  <a:moveTo>
                    <a:pt x="32" y="9"/>
                  </a:moveTo>
                  <a:cubicBezTo>
                    <a:pt x="34" y="4"/>
                    <a:pt x="29" y="0"/>
                    <a:pt x="21" y="0"/>
                  </a:cubicBezTo>
                  <a:cubicBezTo>
                    <a:pt x="13" y="0"/>
                    <a:pt x="5" y="4"/>
                    <a:pt x="2" y="9"/>
                  </a:cubicBezTo>
                  <a:cubicBezTo>
                    <a:pt x="0" y="14"/>
                    <a:pt x="5" y="19"/>
                    <a:pt x="13" y="19"/>
                  </a:cubicBezTo>
                  <a:cubicBezTo>
                    <a:pt x="21" y="19"/>
                    <a:pt x="29" y="14"/>
                    <a:pt x="32"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778" name="îšľide"/>
            <p:cNvSpPr/>
            <p:nvPr/>
          </p:nvSpPr>
          <p:spPr bwMode="auto">
            <a:xfrm>
              <a:off x="2580109" y="2271702"/>
              <a:ext cx="128065" cy="69433"/>
            </a:xfrm>
            <a:custGeom>
              <a:avLst/>
              <a:gdLst>
                <a:gd name="T0" fmla="*/ 32 w 35"/>
                <a:gd name="T1" fmla="*/ 9 h 19"/>
                <a:gd name="T2" fmla="*/ 22 w 35"/>
                <a:gd name="T3" fmla="*/ 0 h 19"/>
                <a:gd name="T4" fmla="*/ 3 w 35"/>
                <a:gd name="T5" fmla="*/ 9 h 19"/>
                <a:gd name="T6" fmla="*/ 13 w 35"/>
                <a:gd name="T7" fmla="*/ 19 h 19"/>
                <a:gd name="T8" fmla="*/ 32 w 35"/>
                <a:gd name="T9" fmla="*/ 9 h 19"/>
              </a:gdLst>
              <a:ahLst/>
              <a:cxnLst>
                <a:cxn ang="0">
                  <a:pos x="T0" y="T1"/>
                </a:cxn>
                <a:cxn ang="0">
                  <a:pos x="T2" y="T3"/>
                </a:cxn>
                <a:cxn ang="0">
                  <a:pos x="T4" y="T5"/>
                </a:cxn>
                <a:cxn ang="0">
                  <a:pos x="T6" y="T7"/>
                </a:cxn>
                <a:cxn ang="0">
                  <a:pos x="T8" y="T9"/>
                </a:cxn>
              </a:cxnLst>
              <a:rect l="0" t="0" r="r" b="b"/>
              <a:pathLst>
                <a:path w="35" h="19">
                  <a:moveTo>
                    <a:pt x="32" y="9"/>
                  </a:moveTo>
                  <a:cubicBezTo>
                    <a:pt x="35" y="4"/>
                    <a:pt x="30" y="0"/>
                    <a:pt x="22" y="0"/>
                  </a:cubicBezTo>
                  <a:cubicBezTo>
                    <a:pt x="14" y="0"/>
                    <a:pt x="5" y="4"/>
                    <a:pt x="3" y="9"/>
                  </a:cubicBezTo>
                  <a:cubicBezTo>
                    <a:pt x="0" y="14"/>
                    <a:pt x="5" y="19"/>
                    <a:pt x="13" y="19"/>
                  </a:cubicBezTo>
                  <a:cubicBezTo>
                    <a:pt x="21" y="19"/>
                    <a:pt x="30" y="14"/>
                    <a:pt x="32"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779" name="íSḷíḑê"/>
            <p:cNvSpPr/>
            <p:nvPr/>
          </p:nvSpPr>
          <p:spPr bwMode="auto">
            <a:xfrm>
              <a:off x="2539993" y="2356565"/>
              <a:ext cx="128065" cy="69433"/>
            </a:xfrm>
            <a:custGeom>
              <a:avLst/>
              <a:gdLst>
                <a:gd name="T0" fmla="*/ 32 w 35"/>
                <a:gd name="T1" fmla="*/ 9 h 19"/>
                <a:gd name="T2" fmla="*/ 22 w 35"/>
                <a:gd name="T3" fmla="*/ 0 h 19"/>
                <a:gd name="T4" fmla="*/ 2 w 35"/>
                <a:gd name="T5" fmla="*/ 9 h 19"/>
                <a:gd name="T6" fmla="*/ 13 w 35"/>
                <a:gd name="T7" fmla="*/ 19 h 19"/>
                <a:gd name="T8" fmla="*/ 32 w 35"/>
                <a:gd name="T9" fmla="*/ 9 h 19"/>
              </a:gdLst>
              <a:ahLst/>
              <a:cxnLst>
                <a:cxn ang="0">
                  <a:pos x="T0" y="T1"/>
                </a:cxn>
                <a:cxn ang="0">
                  <a:pos x="T2" y="T3"/>
                </a:cxn>
                <a:cxn ang="0">
                  <a:pos x="T4" y="T5"/>
                </a:cxn>
                <a:cxn ang="0">
                  <a:pos x="T6" y="T7"/>
                </a:cxn>
                <a:cxn ang="0">
                  <a:pos x="T8" y="T9"/>
                </a:cxn>
              </a:cxnLst>
              <a:rect l="0" t="0" r="r" b="b"/>
              <a:pathLst>
                <a:path w="35" h="19">
                  <a:moveTo>
                    <a:pt x="32" y="9"/>
                  </a:moveTo>
                  <a:cubicBezTo>
                    <a:pt x="35" y="4"/>
                    <a:pt x="30" y="0"/>
                    <a:pt x="22" y="0"/>
                  </a:cubicBezTo>
                  <a:cubicBezTo>
                    <a:pt x="14" y="0"/>
                    <a:pt x="5" y="4"/>
                    <a:pt x="2" y="9"/>
                  </a:cubicBezTo>
                  <a:cubicBezTo>
                    <a:pt x="0" y="15"/>
                    <a:pt x="5" y="19"/>
                    <a:pt x="13" y="19"/>
                  </a:cubicBezTo>
                  <a:cubicBezTo>
                    <a:pt x="21" y="19"/>
                    <a:pt x="30" y="15"/>
                    <a:pt x="32"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780" name="îṩļiḓê"/>
            <p:cNvSpPr/>
            <p:nvPr/>
          </p:nvSpPr>
          <p:spPr bwMode="auto">
            <a:xfrm>
              <a:off x="2496790" y="2439884"/>
              <a:ext cx="131151" cy="74061"/>
            </a:xfrm>
            <a:custGeom>
              <a:avLst/>
              <a:gdLst>
                <a:gd name="T0" fmla="*/ 33 w 36"/>
                <a:gd name="T1" fmla="*/ 10 h 20"/>
                <a:gd name="T2" fmla="*/ 23 w 36"/>
                <a:gd name="T3" fmla="*/ 0 h 20"/>
                <a:gd name="T4" fmla="*/ 3 w 36"/>
                <a:gd name="T5" fmla="*/ 10 h 20"/>
                <a:gd name="T6" fmla="*/ 14 w 36"/>
                <a:gd name="T7" fmla="*/ 20 h 20"/>
                <a:gd name="T8" fmla="*/ 33 w 36"/>
                <a:gd name="T9" fmla="*/ 10 h 20"/>
              </a:gdLst>
              <a:ahLst/>
              <a:cxnLst>
                <a:cxn ang="0">
                  <a:pos x="T0" y="T1"/>
                </a:cxn>
                <a:cxn ang="0">
                  <a:pos x="T2" y="T3"/>
                </a:cxn>
                <a:cxn ang="0">
                  <a:pos x="T4" y="T5"/>
                </a:cxn>
                <a:cxn ang="0">
                  <a:pos x="T6" y="T7"/>
                </a:cxn>
                <a:cxn ang="0">
                  <a:pos x="T8" y="T9"/>
                </a:cxn>
              </a:cxnLst>
              <a:rect l="0" t="0" r="r" b="b"/>
              <a:pathLst>
                <a:path w="36" h="20">
                  <a:moveTo>
                    <a:pt x="33" y="10"/>
                  </a:moveTo>
                  <a:cubicBezTo>
                    <a:pt x="36" y="5"/>
                    <a:pt x="31" y="0"/>
                    <a:pt x="23" y="0"/>
                  </a:cubicBezTo>
                  <a:cubicBezTo>
                    <a:pt x="15" y="0"/>
                    <a:pt x="6" y="5"/>
                    <a:pt x="3" y="10"/>
                  </a:cubicBezTo>
                  <a:cubicBezTo>
                    <a:pt x="0" y="16"/>
                    <a:pt x="5" y="20"/>
                    <a:pt x="14" y="20"/>
                  </a:cubicBezTo>
                  <a:cubicBezTo>
                    <a:pt x="22" y="20"/>
                    <a:pt x="31" y="16"/>
                    <a:pt x="33" y="10"/>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781" name="iṥ1ïḑè"/>
            <p:cNvSpPr/>
            <p:nvPr/>
          </p:nvSpPr>
          <p:spPr bwMode="auto">
            <a:xfrm>
              <a:off x="2456674" y="2532461"/>
              <a:ext cx="131151" cy="72519"/>
            </a:xfrm>
            <a:custGeom>
              <a:avLst/>
              <a:gdLst>
                <a:gd name="T0" fmla="*/ 33 w 36"/>
                <a:gd name="T1" fmla="*/ 10 h 20"/>
                <a:gd name="T2" fmla="*/ 22 w 36"/>
                <a:gd name="T3" fmla="*/ 0 h 20"/>
                <a:gd name="T4" fmla="*/ 2 w 36"/>
                <a:gd name="T5" fmla="*/ 10 h 20"/>
                <a:gd name="T6" fmla="*/ 13 w 36"/>
                <a:gd name="T7" fmla="*/ 20 h 20"/>
                <a:gd name="T8" fmla="*/ 33 w 36"/>
                <a:gd name="T9" fmla="*/ 10 h 20"/>
              </a:gdLst>
              <a:ahLst/>
              <a:cxnLst>
                <a:cxn ang="0">
                  <a:pos x="T0" y="T1"/>
                </a:cxn>
                <a:cxn ang="0">
                  <a:pos x="T2" y="T3"/>
                </a:cxn>
                <a:cxn ang="0">
                  <a:pos x="T4" y="T5"/>
                </a:cxn>
                <a:cxn ang="0">
                  <a:pos x="T6" y="T7"/>
                </a:cxn>
                <a:cxn ang="0">
                  <a:pos x="T8" y="T9"/>
                </a:cxn>
              </a:cxnLst>
              <a:rect l="0" t="0" r="r" b="b"/>
              <a:pathLst>
                <a:path w="36" h="20">
                  <a:moveTo>
                    <a:pt x="33" y="10"/>
                  </a:moveTo>
                  <a:cubicBezTo>
                    <a:pt x="36" y="4"/>
                    <a:pt x="31" y="0"/>
                    <a:pt x="22" y="0"/>
                  </a:cubicBezTo>
                  <a:cubicBezTo>
                    <a:pt x="14" y="0"/>
                    <a:pt x="5" y="4"/>
                    <a:pt x="2" y="10"/>
                  </a:cubicBezTo>
                  <a:cubicBezTo>
                    <a:pt x="0" y="15"/>
                    <a:pt x="4" y="20"/>
                    <a:pt x="13" y="20"/>
                  </a:cubicBezTo>
                  <a:cubicBezTo>
                    <a:pt x="21" y="20"/>
                    <a:pt x="31" y="15"/>
                    <a:pt x="33" y="10"/>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782" name="ïṩḷíďe"/>
            <p:cNvSpPr/>
            <p:nvPr/>
          </p:nvSpPr>
          <p:spPr bwMode="auto">
            <a:xfrm>
              <a:off x="2413471" y="2623494"/>
              <a:ext cx="131151" cy="72519"/>
            </a:xfrm>
            <a:custGeom>
              <a:avLst/>
              <a:gdLst>
                <a:gd name="T0" fmla="*/ 33 w 36"/>
                <a:gd name="T1" fmla="*/ 10 h 20"/>
                <a:gd name="T2" fmla="*/ 23 w 36"/>
                <a:gd name="T3" fmla="*/ 0 h 20"/>
                <a:gd name="T4" fmla="*/ 2 w 36"/>
                <a:gd name="T5" fmla="*/ 10 h 20"/>
                <a:gd name="T6" fmla="*/ 13 w 36"/>
                <a:gd name="T7" fmla="*/ 20 h 20"/>
                <a:gd name="T8" fmla="*/ 33 w 36"/>
                <a:gd name="T9" fmla="*/ 10 h 20"/>
              </a:gdLst>
              <a:ahLst/>
              <a:cxnLst>
                <a:cxn ang="0">
                  <a:pos x="T0" y="T1"/>
                </a:cxn>
                <a:cxn ang="0">
                  <a:pos x="T2" y="T3"/>
                </a:cxn>
                <a:cxn ang="0">
                  <a:pos x="T4" y="T5"/>
                </a:cxn>
                <a:cxn ang="0">
                  <a:pos x="T6" y="T7"/>
                </a:cxn>
                <a:cxn ang="0">
                  <a:pos x="T8" y="T9"/>
                </a:cxn>
              </a:cxnLst>
              <a:rect l="0" t="0" r="r" b="b"/>
              <a:pathLst>
                <a:path w="36" h="20">
                  <a:moveTo>
                    <a:pt x="33" y="10"/>
                  </a:moveTo>
                  <a:cubicBezTo>
                    <a:pt x="36" y="4"/>
                    <a:pt x="31" y="0"/>
                    <a:pt x="23" y="0"/>
                  </a:cubicBezTo>
                  <a:cubicBezTo>
                    <a:pt x="14" y="0"/>
                    <a:pt x="5" y="4"/>
                    <a:pt x="2" y="10"/>
                  </a:cubicBezTo>
                  <a:cubicBezTo>
                    <a:pt x="0" y="16"/>
                    <a:pt x="4" y="20"/>
                    <a:pt x="13" y="20"/>
                  </a:cubicBezTo>
                  <a:cubicBezTo>
                    <a:pt x="22" y="20"/>
                    <a:pt x="31" y="16"/>
                    <a:pt x="33" y="10"/>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783" name="îŝľíḓe"/>
            <p:cNvSpPr/>
            <p:nvPr/>
          </p:nvSpPr>
          <p:spPr bwMode="auto">
            <a:xfrm>
              <a:off x="2365639" y="2714528"/>
              <a:ext cx="134237" cy="80233"/>
            </a:xfrm>
            <a:custGeom>
              <a:avLst/>
              <a:gdLst>
                <a:gd name="T0" fmla="*/ 35 w 37"/>
                <a:gd name="T1" fmla="*/ 11 h 22"/>
                <a:gd name="T2" fmla="*/ 24 w 37"/>
                <a:gd name="T3" fmla="*/ 0 h 22"/>
                <a:gd name="T4" fmla="*/ 3 w 37"/>
                <a:gd name="T5" fmla="*/ 11 h 22"/>
                <a:gd name="T6" fmla="*/ 14 w 37"/>
                <a:gd name="T7" fmla="*/ 22 h 22"/>
                <a:gd name="T8" fmla="*/ 35 w 37"/>
                <a:gd name="T9" fmla="*/ 11 h 22"/>
              </a:gdLst>
              <a:ahLst/>
              <a:cxnLst>
                <a:cxn ang="0">
                  <a:pos x="T0" y="T1"/>
                </a:cxn>
                <a:cxn ang="0">
                  <a:pos x="T2" y="T3"/>
                </a:cxn>
                <a:cxn ang="0">
                  <a:pos x="T4" y="T5"/>
                </a:cxn>
                <a:cxn ang="0">
                  <a:pos x="T6" y="T7"/>
                </a:cxn>
                <a:cxn ang="0">
                  <a:pos x="T8" y="T9"/>
                </a:cxn>
              </a:cxnLst>
              <a:rect l="0" t="0" r="r" b="b"/>
              <a:pathLst>
                <a:path w="37" h="22">
                  <a:moveTo>
                    <a:pt x="35" y="11"/>
                  </a:moveTo>
                  <a:cubicBezTo>
                    <a:pt x="37" y="5"/>
                    <a:pt x="32" y="0"/>
                    <a:pt x="24" y="0"/>
                  </a:cubicBezTo>
                  <a:cubicBezTo>
                    <a:pt x="15" y="0"/>
                    <a:pt x="6" y="5"/>
                    <a:pt x="3" y="11"/>
                  </a:cubicBezTo>
                  <a:cubicBezTo>
                    <a:pt x="0" y="17"/>
                    <a:pt x="5" y="22"/>
                    <a:pt x="14" y="22"/>
                  </a:cubicBezTo>
                  <a:cubicBezTo>
                    <a:pt x="22" y="22"/>
                    <a:pt x="32" y="17"/>
                    <a:pt x="35" y="11"/>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784" name="îṧ1ïḑé"/>
            <p:cNvSpPr/>
            <p:nvPr/>
          </p:nvSpPr>
          <p:spPr bwMode="auto">
            <a:xfrm>
              <a:off x="2317808" y="2810191"/>
              <a:ext cx="138865" cy="80233"/>
            </a:xfrm>
            <a:custGeom>
              <a:avLst/>
              <a:gdLst>
                <a:gd name="T0" fmla="*/ 35 w 38"/>
                <a:gd name="T1" fmla="*/ 11 h 22"/>
                <a:gd name="T2" fmla="*/ 24 w 38"/>
                <a:gd name="T3" fmla="*/ 0 h 22"/>
                <a:gd name="T4" fmla="*/ 3 w 38"/>
                <a:gd name="T5" fmla="*/ 11 h 22"/>
                <a:gd name="T6" fmla="*/ 14 w 38"/>
                <a:gd name="T7" fmla="*/ 22 h 22"/>
                <a:gd name="T8" fmla="*/ 35 w 38"/>
                <a:gd name="T9" fmla="*/ 11 h 22"/>
              </a:gdLst>
              <a:ahLst/>
              <a:cxnLst>
                <a:cxn ang="0">
                  <a:pos x="T0" y="T1"/>
                </a:cxn>
                <a:cxn ang="0">
                  <a:pos x="T2" y="T3"/>
                </a:cxn>
                <a:cxn ang="0">
                  <a:pos x="T4" y="T5"/>
                </a:cxn>
                <a:cxn ang="0">
                  <a:pos x="T6" y="T7"/>
                </a:cxn>
                <a:cxn ang="0">
                  <a:pos x="T8" y="T9"/>
                </a:cxn>
              </a:cxnLst>
              <a:rect l="0" t="0" r="r" b="b"/>
              <a:pathLst>
                <a:path w="38" h="22">
                  <a:moveTo>
                    <a:pt x="35" y="11"/>
                  </a:moveTo>
                  <a:cubicBezTo>
                    <a:pt x="38" y="5"/>
                    <a:pt x="33" y="0"/>
                    <a:pt x="24" y="0"/>
                  </a:cubicBezTo>
                  <a:cubicBezTo>
                    <a:pt x="16" y="0"/>
                    <a:pt x="6" y="5"/>
                    <a:pt x="3" y="11"/>
                  </a:cubicBezTo>
                  <a:cubicBezTo>
                    <a:pt x="0" y="17"/>
                    <a:pt x="5" y="22"/>
                    <a:pt x="14" y="22"/>
                  </a:cubicBezTo>
                  <a:cubicBezTo>
                    <a:pt x="23" y="22"/>
                    <a:pt x="33" y="17"/>
                    <a:pt x="35" y="11"/>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785" name="îśḻiḓé"/>
            <p:cNvSpPr/>
            <p:nvPr/>
          </p:nvSpPr>
          <p:spPr bwMode="auto">
            <a:xfrm>
              <a:off x="2269977" y="2907396"/>
              <a:ext cx="143495" cy="84863"/>
            </a:xfrm>
            <a:custGeom>
              <a:avLst/>
              <a:gdLst>
                <a:gd name="T0" fmla="*/ 36 w 39"/>
                <a:gd name="T1" fmla="*/ 11 h 23"/>
                <a:gd name="T2" fmla="*/ 25 w 39"/>
                <a:gd name="T3" fmla="*/ 0 h 23"/>
                <a:gd name="T4" fmla="*/ 3 w 39"/>
                <a:gd name="T5" fmla="*/ 11 h 23"/>
                <a:gd name="T6" fmla="*/ 14 w 39"/>
                <a:gd name="T7" fmla="*/ 23 h 23"/>
                <a:gd name="T8" fmla="*/ 36 w 39"/>
                <a:gd name="T9" fmla="*/ 11 h 23"/>
              </a:gdLst>
              <a:ahLst/>
              <a:cxnLst>
                <a:cxn ang="0">
                  <a:pos x="T0" y="T1"/>
                </a:cxn>
                <a:cxn ang="0">
                  <a:pos x="T2" y="T3"/>
                </a:cxn>
                <a:cxn ang="0">
                  <a:pos x="T4" y="T5"/>
                </a:cxn>
                <a:cxn ang="0">
                  <a:pos x="T6" y="T7"/>
                </a:cxn>
                <a:cxn ang="0">
                  <a:pos x="T8" y="T9"/>
                </a:cxn>
              </a:cxnLst>
              <a:rect l="0" t="0" r="r" b="b"/>
              <a:pathLst>
                <a:path w="39" h="23">
                  <a:moveTo>
                    <a:pt x="36" y="11"/>
                  </a:moveTo>
                  <a:cubicBezTo>
                    <a:pt x="39" y="5"/>
                    <a:pt x="34" y="0"/>
                    <a:pt x="25" y="0"/>
                  </a:cubicBezTo>
                  <a:cubicBezTo>
                    <a:pt x="16" y="0"/>
                    <a:pt x="6" y="5"/>
                    <a:pt x="3" y="11"/>
                  </a:cubicBezTo>
                  <a:cubicBezTo>
                    <a:pt x="0" y="18"/>
                    <a:pt x="5" y="23"/>
                    <a:pt x="14" y="23"/>
                  </a:cubicBezTo>
                  <a:cubicBezTo>
                    <a:pt x="23" y="23"/>
                    <a:pt x="33" y="18"/>
                    <a:pt x="36" y="11"/>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786" name="ïŝḷïdé"/>
            <p:cNvSpPr/>
            <p:nvPr/>
          </p:nvSpPr>
          <p:spPr bwMode="auto">
            <a:xfrm>
              <a:off x="2354839" y="1734757"/>
              <a:ext cx="115721" cy="58632"/>
            </a:xfrm>
            <a:custGeom>
              <a:avLst/>
              <a:gdLst>
                <a:gd name="T0" fmla="*/ 29 w 32"/>
                <a:gd name="T1" fmla="*/ 8 h 16"/>
                <a:gd name="T2" fmla="*/ 20 w 32"/>
                <a:gd name="T3" fmla="*/ 0 h 16"/>
                <a:gd name="T4" fmla="*/ 2 w 32"/>
                <a:gd name="T5" fmla="*/ 8 h 16"/>
                <a:gd name="T6" fmla="*/ 11 w 32"/>
                <a:gd name="T7" fmla="*/ 16 h 16"/>
                <a:gd name="T8" fmla="*/ 29 w 32"/>
                <a:gd name="T9" fmla="*/ 8 h 16"/>
              </a:gdLst>
              <a:ahLst/>
              <a:cxnLst>
                <a:cxn ang="0">
                  <a:pos x="T0" y="T1"/>
                </a:cxn>
                <a:cxn ang="0">
                  <a:pos x="T2" y="T3"/>
                </a:cxn>
                <a:cxn ang="0">
                  <a:pos x="T4" y="T5"/>
                </a:cxn>
                <a:cxn ang="0">
                  <a:pos x="T6" y="T7"/>
                </a:cxn>
                <a:cxn ang="0">
                  <a:pos x="T8" y="T9"/>
                </a:cxn>
              </a:cxnLst>
              <a:rect l="0" t="0" r="r" b="b"/>
              <a:pathLst>
                <a:path w="32" h="16">
                  <a:moveTo>
                    <a:pt x="29" y="8"/>
                  </a:moveTo>
                  <a:cubicBezTo>
                    <a:pt x="32" y="3"/>
                    <a:pt x="27" y="0"/>
                    <a:pt x="20" y="0"/>
                  </a:cubicBezTo>
                  <a:cubicBezTo>
                    <a:pt x="12" y="0"/>
                    <a:pt x="4" y="3"/>
                    <a:pt x="2" y="8"/>
                  </a:cubicBezTo>
                  <a:cubicBezTo>
                    <a:pt x="0" y="12"/>
                    <a:pt x="4" y="16"/>
                    <a:pt x="11" y="16"/>
                  </a:cubicBezTo>
                  <a:cubicBezTo>
                    <a:pt x="19" y="16"/>
                    <a:pt x="27" y="12"/>
                    <a:pt x="29" y="8"/>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787" name="îṣliḍé"/>
            <p:cNvSpPr/>
            <p:nvPr/>
          </p:nvSpPr>
          <p:spPr bwMode="auto">
            <a:xfrm>
              <a:off x="2475189" y="1734757"/>
              <a:ext cx="115721" cy="58632"/>
            </a:xfrm>
            <a:custGeom>
              <a:avLst/>
              <a:gdLst>
                <a:gd name="T0" fmla="*/ 30 w 32"/>
                <a:gd name="T1" fmla="*/ 8 h 16"/>
                <a:gd name="T2" fmla="*/ 20 w 32"/>
                <a:gd name="T3" fmla="*/ 0 h 16"/>
                <a:gd name="T4" fmla="*/ 2 w 32"/>
                <a:gd name="T5" fmla="*/ 8 h 16"/>
                <a:gd name="T6" fmla="*/ 12 w 32"/>
                <a:gd name="T7" fmla="*/ 16 h 16"/>
                <a:gd name="T8" fmla="*/ 30 w 32"/>
                <a:gd name="T9" fmla="*/ 8 h 16"/>
              </a:gdLst>
              <a:ahLst/>
              <a:cxnLst>
                <a:cxn ang="0">
                  <a:pos x="T0" y="T1"/>
                </a:cxn>
                <a:cxn ang="0">
                  <a:pos x="T2" y="T3"/>
                </a:cxn>
                <a:cxn ang="0">
                  <a:pos x="T4" y="T5"/>
                </a:cxn>
                <a:cxn ang="0">
                  <a:pos x="T6" y="T7"/>
                </a:cxn>
                <a:cxn ang="0">
                  <a:pos x="T8" y="T9"/>
                </a:cxn>
              </a:cxnLst>
              <a:rect l="0" t="0" r="r" b="b"/>
              <a:pathLst>
                <a:path w="32" h="16">
                  <a:moveTo>
                    <a:pt x="30" y="8"/>
                  </a:moveTo>
                  <a:cubicBezTo>
                    <a:pt x="32" y="3"/>
                    <a:pt x="28" y="0"/>
                    <a:pt x="20" y="0"/>
                  </a:cubicBezTo>
                  <a:cubicBezTo>
                    <a:pt x="13" y="0"/>
                    <a:pt x="5" y="3"/>
                    <a:pt x="2" y="8"/>
                  </a:cubicBezTo>
                  <a:cubicBezTo>
                    <a:pt x="0" y="12"/>
                    <a:pt x="4" y="16"/>
                    <a:pt x="12" y="16"/>
                  </a:cubicBezTo>
                  <a:cubicBezTo>
                    <a:pt x="19" y="16"/>
                    <a:pt x="27" y="12"/>
                    <a:pt x="30" y="8"/>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788" name="íş1îďê"/>
            <p:cNvSpPr/>
            <p:nvPr/>
          </p:nvSpPr>
          <p:spPr bwMode="auto">
            <a:xfrm>
              <a:off x="2595539" y="1734757"/>
              <a:ext cx="117264" cy="58632"/>
            </a:xfrm>
            <a:custGeom>
              <a:avLst/>
              <a:gdLst>
                <a:gd name="T0" fmla="*/ 30 w 32"/>
                <a:gd name="T1" fmla="*/ 8 h 16"/>
                <a:gd name="T2" fmla="*/ 20 w 32"/>
                <a:gd name="T3" fmla="*/ 0 h 16"/>
                <a:gd name="T4" fmla="*/ 3 w 32"/>
                <a:gd name="T5" fmla="*/ 8 h 16"/>
                <a:gd name="T6" fmla="*/ 12 w 32"/>
                <a:gd name="T7" fmla="*/ 16 h 16"/>
                <a:gd name="T8" fmla="*/ 30 w 32"/>
                <a:gd name="T9" fmla="*/ 8 h 16"/>
              </a:gdLst>
              <a:ahLst/>
              <a:cxnLst>
                <a:cxn ang="0">
                  <a:pos x="T0" y="T1"/>
                </a:cxn>
                <a:cxn ang="0">
                  <a:pos x="T2" y="T3"/>
                </a:cxn>
                <a:cxn ang="0">
                  <a:pos x="T4" y="T5"/>
                </a:cxn>
                <a:cxn ang="0">
                  <a:pos x="T6" y="T7"/>
                </a:cxn>
                <a:cxn ang="0">
                  <a:pos x="T8" y="T9"/>
                </a:cxn>
              </a:cxnLst>
              <a:rect l="0" t="0" r="r" b="b"/>
              <a:pathLst>
                <a:path w="32" h="16">
                  <a:moveTo>
                    <a:pt x="30" y="8"/>
                  </a:moveTo>
                  <a:cubicBezTo>
                    <a:pt x="32" y="3"/>
                    <a:pt x="28" y="0"/>
                    <a:pt x="20" y="0"/>
                  </a:cubicBezTo>
                  <a:cubicBezTo>
                    <a:pt x="13" y="0"/>
                    <a:pt x="5" y="3"/>
                    <a:pt x="3" y="8"/>
                  </a:cubicBezTo>
                  <a:cubicBezTo>
                    <a:pt x="0" y="12"/>
                    <a:pt x="5" y="16"/>
                    <a:pt x="12" y="16"/>
                  </a:cubicBezTo>
                  <a:cubicBezTo>
                    <a:pt x="20" y="16"/>
                    <a:pt x="28" y="12"/>
                    <a:pt x="30" y="8"/>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789" name="í$ḷîḍê"/>
            <p:cNvSpPr/>
            <p:nvPr/>
          </p:nvSpPr>
          <p:spPr bwMode="auto">
            <a:xfrm>
              <a:off x="2558508" y="1804190"/>
              <a:ext cx="117264" cy="61718"/>
            </a:xfrm>
            <a:custGeom>
              <a:avLst/>
              <a:gdLst>
                <a:gd name="T0" fmla="*/ 30 w 32"/>
                <a:gd name="T1" fmla="*/ 9 h 17"/>
                <a:gd name="T2" fmla="*/ 20 w 32"/>
                <a:gd name="T3" fmla="*/ 0 h 17"/>
                <a:gd name="T4" fmla="*/ 3 w 32"/>
                <a:gd name="T5" fmla="*/ 9 h 17"/>
                <a:gd name="T6" fmla="*/ 12 w 32"/>
                <a:gd name="T7" fmla="*/ 17 h 17"/>
                <a:gd name="T8" fmla="*/ 30 w 32"/>
                <a:gd name="T9" fmla="*/ 9 h 17"/>
              </a:gdLst>
              <a:ahLst/>
              <a:cxnLst>
                <a:cxn ang="0">
                  <a:pos x="T0" y="T1"/>
                </a:cxn>
                <a:cxn ang="0">
                  <a:pos x="T2" y="T3"/>
                </a:cxn>
                <a:cxn ang="0">
                  <a:pos x="T4" y="T5"/>
                </a:cxn>
                <a:cxn ang="0">
                  <a:pos x="T6" y="T7"/>
                </a:cxn>
                <a:cxn ang="0">
                  <a:pos x="T8" y="T9"/>
                </a:cxn>
              </a:cxnLst>
              <a:rect l="0" t="0" r="r" b="b"/>
              <a:pathLst>
                <a:path w="32" h="17">
                  <a:moveTo>
                    <a:pt x="30" y="9"/>
                  </a:moveTo>
                  <a:cubicBezTo>
                    <a:pt x="32" y="4"/>
                    <a:pt x="28" y="0"/>
                    <a:pt x="20" y="0"/>
                  </a:cubicBezTo>
                  <a:cubicBezTo>
                    <a:pt x="13" y="0"/>
                    <a:pt x="5" y="4"/>
                    <a:pt x="3" y="9"/>
                  </a:cubicBezTo>
                  <a:cubicBezTo>
                    <a:pt x="0" y="13"/>
                    <a:pt x="4" y="17"/>
                    <a:pt x="12" y="17"/>
                  </a:cubicBezTo>
                  <a:cubicBezTo>
                    <a:pt x="20" y="17"/>
                    <a:pt x="28" y="13"/>
                    <a:pt x="30"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790" name="î$ḻíḋè"/>
            <p:cNvSpPr/>
            <p:nvPr/>
          </p:nvSpPr>
          <p:spPr bwMode="auto">
            <a:xfrm>
              <a:off x="2523020" y="1878251"/>
              <a:ext cx="115721" cy="61718"/>
            </a:xfrm>
            <a:custGeom>
              <a:avLst/>
              <a:gdLst>
                <a:gd name="T0" fmla="*/ 30 w 32"/>
                <a:gd name="T1" fmla="*/ 9 h 17"/>
                <a:gd name="T2" fmla="*/ 20 w 32"/>
                <a:gd name="T3" fmla="*/ 0 h 17"/>
                <a:gd name="T4" fmla="*/ 2 w 32"/>
                <a:gd name="T5" fmla="*/ 9 h 17"/>
                <a:gd name="T6" fmla="*/ 12 w 32"/>
                <a:gd name="T7" fmla="*/ 17 h 17"/>
                <a:gd name="T8" fmla="*/ 30 w 32"/>
                <a:gd name="T9" fmla="*/ 9 h 17"/>
              </a:gdLst>
              <a:ahLst/>
              <a:cxnLst>
                <a:cxn ang="0">
                  <a:pos x="T0" y="T1"/>
                </a:cxn>
                <a:cxn ang="0">
                  <a:pos x="T2" y="T3"/>
                </a:cxn>
                <a:cxn ang="0">
                  <a:pos x="T4" y="T5"/>
                </a:cxn>
                <a:cxn ang="0">
                  <a:pos x="T6" y="T7"/>
                </a:cxn>
                <a:cxn ang="0">
                  <a:pos x="T8" y="T9"/>
                </a:cxn>
              </a:cxnLst>
              <a:rect l="0" t="0" r="r" b="b"/>
              <a:pathLst>
                <a:path w="32" h="17">
                  <a:moveTo>
                    <a:pt x="30" y="9"/>
                  </a:moveTo>
                  <a:cubicBezTo>
                    <a:pt x="32" y="4"/>
                    <a:pt x="28" y="0"/>
                    <a:pt x="20" y="0"/>
                  </a:cubicBezTo>
                  <a:cubicBezTo>
                    <a:pt x="13" y="0"/>
                    <a:pt x="4" y="4"/>
                    <a:pt x="2" y="9"/>
                  </a:cubicBezTo>
                  <a:cubicBezTo>
                    <a:pt x="0" y="13"/>
                    <a:pt x="4" y="17"/>
                    <a:pt x="12" y="17"/>
                  </a:cubicBezTo>
                  <a:cubicBezTo>
                    <a:pt x="19" y="17"/>
                    <a:pt x="28" y="13"/>
                    <a:pt x="30"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791" name="íŝļiḑè"/>
            <p:cNvSpPr/>
            <p:nvPr/>
          </p:nvSpPr>
          <p:spPr bwMode="auto">
            <a:xfrm>
              <a:off x="2482903" y="1953855"/>
              <a:ext cx="120350" cy="63261"/>
            </a:xfrm>
            <a:custGeom>
              <a:avLst/>
              <a:gdLst>
                <a:gd name="T0" fmla="*/ 31 w 33"/>
                <a:gd name="T1" fmla="*/ 8 h 17"/>
                <a:gd name="T2" fmla="*/ 21 w 33"/>
                <a:gd name="T3" fmla="*/ 0 h 17"/>
                <a:gd name="T4" fmla="*/ 2 w 33"/>
                <a:gd name="T5" fmla="*/ 8 h 17"/>
                <a:gd name="T6" fmla="*/ 12 w 33"/>
                <a:gd name="T7" fmla="*/ 17 h 17"/>
                <a:gd name="T8" fmla="*/ 31 w 33"/>
                <a:gd name="T9" fmla="*/ 8 h 17"/>
              </a:gdLst>
              <a:ahLst/>
              <a:cxnLst>
                <a:cxn ang="0">
                  <a:pos x="T0" y="T1"/>
                </a:cxn>
                <a:cxn ang="0">
                  <a:pos x="T2" y="T3"/>
                </a:cxn>
                <a:cxn ang="0">
                  <a:pos x="T4" y="T5"/>
                </a:cxn>
                <a:cxn ang="0">
                  <a:pos x="T6" y="T7"/>
                </a:cxn>
                <a:cxn ang="0">
                  <a:pos x="T8" y="T9"/>
                </a:cxn>
              </a:cxnLst>
              <a:rect l="0" t="0" r="r" b="b"/>
              <a:pathLst>
                <a:path w="33" h="17">
                  <a:moveTo>
                    <a:pt x="31" y="8"/>
                  </a:moveTo>
                  <a:cubicBezTo>
                    <a:pt x="33" y="4"/>
                    <a:pt x="29" y="0"/>
                    <a:pt x="21" y="0"/>
                  </a:cubicBezTo>
                  <a:cubicBezTo>
                    <a:pt x="13" y="0"/>
                    <a:pt x="5" y="4"/>
                    <a:pt x="2" y="8"/>
                  </a:cubicBezTo>
                  <a:cubicBezTo>
                    <a:pt x="0" y="13"/>
                    <a:pt x="4" y="17"/>
                    <a:pt x="12" y="17"/>
                  </a:cubicBezTo>
                  <a:cubicBezTo>
                    <a:pt x="20" y="17"/>
                    <a:pt x="28" y="13"/>
                    <a:pt x="31" y="8"/>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792" name="íṧļîḑe"/>
            <p:cNvSpPr/>
            <p:nvPr/>
          </p:nvSpPr>
          <p:spPr bwMode="auto">
            <a:xfrm>
              <a:off x="2442787" y="2031003"/>
              <a:ext cx="120350" cy="61718"/>
            </a:xfrm>
            <a:custGeom>
              <a:avLst/>
              <a:gdLst>
                <a:gd name="T0" fmla="*/ 31 w 33"/>
                <a:gd name="T1" fmla="*/ 9 h 17"/>
                <a:gd name="T2" fmla="*/ 21 w 33"/>
                <a:gd name="T3" fmla="*/ 0 h 17"/>
                <a:gd name="T4" fmla="*/ 3 w 33"/>
                <a:gd name="T5" fmla="*/ 9 h 17"/>
                <a:gd name="T6" fmla="*/ 12 w 33"/>
                <a:gd name="T7" fmla="*/ 17 h 17"/>
                <a:gd name="T8" fmla="*/ 31 w 33"/>
                <a:gd name="T9" fmla="*/ 9 h 17"/>
              </a:gdLst>
              <a:ahLst/>
              <a:cxnLst>
                <a:cxn ang="0">
                  <a:pos x="T0" y="T1"/>
                </a:cxn>
                <a:cxn ang="0">
                  <a:pos x="T2" y="T3"/>
                </a:cxn>
                <a:cxn ang="0">
                  <a:pos x="T4" y="T5"/>
                </a:cxn>
                <a:cxn ang="0">
                  <a:pos x="T6" y="T7"/>
                </a:cxn>
                <a:cxn ang="0">
                  <a:pos x="T8" y="T9"/>
                </a:cxn>
              </a:cxnLst>
              <a:rect l="0" t="0" r="r" b="b"/>
              <a:pathLst>
                <a:path w="33" h="17">
                  <a:moveTo>
                    <a:pt x="31" y="9"/>
                  </a:moveTo>
                  <a:cubicBezTo>
                    <a:pt x="33" y="4"/>
                    <a:pt x="29" y="0"/>
                    <a:pt x="21" y="0"/>
                  </a:cubicBezTo>
                  <a:cubicBezTo>
                    <a:pt x="13" y="0"/>
                    <a:pt x="5" y="4"/>
                    <a:pt x="3" y="9"/>
                  </a:cubicBezTo>
                  <a:cubicBezTo>
                    <a:pt x="0" y="13"/>
                    <a:pt x="4" y="17"/>
                    <a:pt x="12" y="17"/>
                  </a:cubicBezTo>
                  <a:cubicBezTo>
                    <a:pt x="20" y="17"/>
                    <a:pt x="29" y="13"/>
                    <a:pt x="31"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793" name="ïṥľíḍé"/>
            <p:cNvSpPr/>
            <p:nvPr/>
          </p:nvSpPr>
          <p:spPr bwMode="auto">
            <a:xfrm>
              <a:off x="2401127" y="2108150"/>
              <a:ext cx="124979" cy="64804"/>
            </a:xfrm>
            <a:custGeom>
              <a:avLst/>
              <a:gdLst>
                <a:gd name="T0" fmla="*/ 31 w 34"/>
                <a:gd name="T1" fmla="*/ 9 h 18"/>
                <a:gd name="T2" fmla="*/ 21 w 34"/>
                <a:gd name="T3" fmla="*/ 0 h 18"/>
                <a:gd name="T4" fmla="*/ 2 w 34"/>
                <a:gd name="T5" fmla="*/ 9 h 18"/>
                <a:gd name="T6" fmla="*/ 12 w 34"/>
                <a:gd name="T7" fmla="*/ 18 h 18"/>
                <a:gd name="T8" fmla="*/ 31 w 34"/>
                <a:gd name="T9" fmla="*/ 9 h 18"/>
              </a:gdLst>
              <a:ahLst/>
              <a:cxnLst>
                <a:cxn ang="0">
                  <a:pos x="T0" y="T1"/>
                </a:cxn>
                <a:cxn ang="0">
                  <a:pos x="T2" y="T3"/>
                </a:cxn>
                <a:cxn ang="0">
                  <a:pos x="T4" y="T5"/>
                </a:cxn>
                <a:cxn ang="0">
                  <a:pos x="T6" y="T7"/>
                </a:cxn>
                <a:cxn ang="0">
                  <a:pos x="T8" y="T9"/>
                </a:cxn>
              </a:cxnLst>
              <a:rect l="0" t="0" r="r" b="b"/>
              <a:pathLst>
                <a:path w="34" h="18">
                  <a:moveTo>
                    <a:pt x="31" y="9"/>
                  </a:moveTo>
                  <a:cubicBezTo>
                    <a:pt x="34" y="4"/>
                    <a:pt x="29" y="0"/>
                    <a:pt x="21" y="0"/>
                  </a:cubicBezTo>
                  <a:cubicBezTo>
                    <a:pt x="13" y="0"/>
                    <a:pt x="5" y="4"/>
                    <a:pt x="2" y="9"/>
                  </a:cubicBezTo>
                  <a:cubicBezTo>
                    <a:pt x="0" y="14"/>
                    <a:pt x="4" y="18"/>
                    <a:pt x="12" y="18"/>
                  </a:cubicBezTo>
                  <a:cubicBezTo>
                    <a:pt x="20" y="18"/>
                    <a:pt x="29" y="14"/>
                    <a:pt x="31"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794" name="îšľïḓé"/>
            <p:cNvSpPr/>
            <p:nvPr/>
          </p:nvSpPr>
          <p:spPr bwMode="auto">
            <a:xfrm>
              <a:off x="2357925" y="2188383"/>
              <a:ext cx="128065" cy="69433"/>
            </a:xfrm>
            <a:custGeom>
              <a:avLst/>
              <a:gdLst>
                <a:gd name="T0" fmla="*/ 32 w 35"/>
                <a:gd name="T1" fmla="*/ 9 h 19"/>
                <a:gd name="T2" fmla="*/ 22 w 35"/>
                <a:gd name="T3" fmla="*/ 0 h 19"/>
                <a:gd name="T4" fmla="*/ 3 w 35"/>
                <a:gd name="T5" fmla="*/ 9 h 19"/>
                <a:gd name="T6" fmla="*/ 13 w 35"/>
                <a:gd name="T7" fmla="*/ 19 h 19"/>
                <a:gd name="T8" fmla="*/ 32 w 35"/>
                <a:gd name="T9" fmla="*/ 9 h 19"/>
              </a:gdLst>
              <a:ahLst/>
              <a:cxnLst>
                <a:cxn ang="0">
                  <a:pos x="T0" y="T1"/>
                </a:cxn>
                <a:cxn ang="0">
                  <a:pos x="T2" y="T3"/>
                </a:cxn>
                <a:cxn ang="0">
                  <a:pos x="T4" y="T5"/>
                </a:cxn>
                <a:cxn ang="0">
                  <a:pos x="T6" y="T7"/>
                </a:cxn>
                <a:cxn ang="0">
                  <a:pos x="T8" y="T9"/>
                </a:cxn>
              </a:cxnLst>
              <a:rect l="0" t="0" r="r" b="b"/>
              <a:pathLst>
                <a:path w="35" h="19">
                  <a:moveTo>
                    <a:pt x="32" y="9"/>
                  </a:moveTo>
                  <a:cubicBezTo>
                    <a:pt x="35" y="4"/>
                    <a:pt x="30" y="0"/>
                    <a:pt x="22" y="0"/>
                  </a:cubicBezTo>
                  <a:cubicBezTo>
                    <a:pt x="14" y="0"/>
                    <a:pt x="5" y="4"/>
                    <a:pt x="3" y="9"/>
                  </a:cubicBezTo>
                  <a:cubicBezTo>
                    <a:pt x="0" y="14"/>
                    <a:pt x="5" y="19"/>
                    <a:pt x="13" y="19"/>
                  </a:cubicBezTo>
                  <a:cubicBezTo>
                    <a:pt x="21" y="19"/>
                    <a:pt x="30" y="14"/>
                    <a:pt x="32"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795" name="ïśľïdê"/>
            <p:cNvSpPr/>
            <p:nvPr/>
          </p:nvSpPr>
          <p:spPr bwMode="auto">
            <a:xfrm>
              <a:off x="2314722" y="2271702"/>
              <a:ext cx="128065" cy="69433"/>
            </a:xfrm>
            <a:custGeom>
              <a:avLst/>
              <a:gdLst>
                <a:gd name="T0" fmla="*/ 33 w 35"/>
                <a:gd name="T1" fmla="*/ 9 h 19"/>
                <a:gd name="T2" fmla="*/ 23 w 35"/>
                <a:gd name="T3" fmla="*/ 0 h 19"/>
                <a:gd name="T4" fmla="*/ 3 w 35"/>
                <a:gd name="T5" fmla="*/ 9 h 19"/>
                <a:gd name="T6" fmla="*/ 13 w 35"/>
                <a:gd name="T7" fmla="*/ 19 h 19"/>
                <a:gd name="T8" fmla="*/ 33 w 35"/>
                <a:gd name="T9" fmla="*/ 9 h 19"/>
              </a:gdLst>
              <a:ahLst/>
              <a:cxnLst>
                <a:cxn ang="0">
                  <a:pos x="T0" y="T1"/>
                </a:cxn>
                <a:cxn ang="0">
                  <a:pos x="T2" y="T3"/>
                </a:cxn>
                <a:cxn ang="0">
                  <a:pos x="T4" y="T5"/>
                </a:cxn>
                <a:cxn ang="0">
                  <a:pos x="T6" y="T7"/>
                </a:cxn>
                <a:cxn ang="0">
                  <a:pos x="T8" y="T9"/>
                </a:cxn>
              </a:cxnLst>
              <a:rect l="0" t="0" r="r" b="b"/>
              <a:pathLst>
                <a:path w="35" h="19">
                  <a:moveTo>
                    <a:pt x="33" y="9"/>
                  </a:moveTo>
                  <a:cubicBezTo>
                    <a:pt x="35" y="4"/>
                    <a:pt x="31" y="0"/>
                    <a:pt x="23" y="0"/>
                  </a:cubicBezTo>
                  <a:cubicBezTo>
                    <a:pt x="15" y="0"/>
                    <a:pt x="6" y="4"/>
                    <a:pt x="3" y="9"/>
                  </a:cubicBezTo>
                  <a:cubicBezTo>
                    <a:pt x="0" y="14"/>
                    <a:pt x="5" y="19"/>
                    <a:pt x="13" y="19"/>
                  </a:cubicBezTo>
                  <a:cubicBezTo>
                    <a:pt x="21" y="19"/>
                    <a:pt x="30" y="14"/>
                    <a:pt x="33"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796" name="ï$ľiḓé"/>
            <p:cNvSpPr/>
            <p:nvPr/>
          </p:nvSpPr>
          <p:spPr bwMode="auto">
            <a:xfrm>
              <a:off x="2269977" y="2356565"/>
              <a:ext cx="131151" cy="69433"/>
            </a:xfrm>
            <a:custGeom>
              <a:avLst/>
              <a:gdLst>
                <a:gd name="T0" fmla="*/ 33 w 36"/>
                <a:gd name="T1" fmla="*/ 9 h 19"/>
                <a:gd name="T2" fmla="*/ 23 w 36"/>
                <a:gd name="T3" fmla="*/ 0 h 19"/>
                <a:gd name="T4" fmla="*/ 3 w 36"/>
                <a:gd name="T5" fmla="*/ 9 h 19"/>
                <a:gd name="T6" fmla="*/ 13 w 36"/>
                <a:gd name="T7" fmla="*/ 19 h 19"/>
                <a:gd name="T8" fmla="*/ 33 w 36"/>
                <a:gd name="T9" fmla="*/ 9 h 19"/>
              </a:gdLst>
              <a:ahLst/>
              <a:cxnLst>
                <a:cxn ang="0">
                  <a:pos x="T0" y="T1"/>
                </a:cxn>
                <a:cxn ang="0">
                  <a:pos x="T2" y="T3"/>
                </a:cxn>
                <a:cxn ang="0">
                  <a:pos x="T4" y="T5"/>
                </a:cxn>
                <a:cxn ang="0">
                  <a:pos x="T6" y="T7"/>
                </a:cxn>
                <a:cxn ang="0">
                  <a:pos x="T8" y="T9"/>
                </a:cxn>
              </a:cxnLst>
              <a:rect l="0" t="0" r="r" b="b"/>
              <a:pathLst>
                <a:path w="36" h="19">
                  <a:moveTo>
                    <a:pt x="33" y="9"/>
                  </a:moveTo>
                  <a:cubicBezTo>
                    <a:pt x="36" y="4"/>
                    <a:pt x="31" y="0"/>
                    <a:pt x="23" y="0"/>
                  </a:cubicBezTo>
                  <a:cubicBezTo>
                    <a:pt x="15" y="0"/>
                    <a:pt x="6" y="4"/>
                    <a:pt x="3" y="9"/>
                  </a:cubicBezTo>
                  <a:cubicBezTo>
                    <a:pt x="0" y="15"/>
                    <a:pt x="5" y="19"/>
                    <a:pt x="13" y="19"/>
                  </a:cubicBezTo>
                  <a:cubicBezTo>
                    <a:pt x="21" y="19"/>
                    <a:pt x="30" y="15"/>
                    <a:pt x="33"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797" name="ï$lïḍe"/>
            <p:cNvSpPr/>
            <p:nvPr/>
          </p:nvSpPr>
          <p:spPr bwMode="auto">
            <a:xfrm>
              <a:off x="2226774" y="2439884"/>
              <a:ext cx="131151" cy="74061"/>
            </a:xfrm>
            <a:custGeom>
              <a:avLst/>
              <a:gdLst>
                <a:gd name="T0" fmla="*/ 33 w 36"/>
                <a:gd name="T1" fmla="*/ 10 h 20"/>
                <a:gd name="T2" fmla="*/ 23 w 36"/>
                <a:gd name="T3" fmla="*/ 0 h 20"/>
                <a:gd name="T4" fmla="*/ 3 w 36"/>
                <a:gd name="T5" fmla="*/ 10 h 20"/>
                <a:gd name="T6" fmla="*/ 13 w 36"/>
                <a:gd name="T7" fmla="*/ 20 h 20"/>
                <a:gd name="T8" fmla="*/ 33 w 36"/>
                <a:gd name="T9" fmla="*/ 10 h 20"/>
              </a:gdLst>
              <a:ahLst/>
              <a:cxnLst>
                <a:cxn ang="0">
                  <a:pos x="T0" y="T1"/>
                </a:cxn>
                <a:cxn ang="0">
                  <a:pos x="T2" y="T3"/>
                </a:cxn>
                <a:cxn ang="0">
                  <a:pos x="T4" y="T5"/>
                </a:cxn>
                <a:cxn ang="0">
                  <a:pos x="T6" y="T7"/>
                </a:cxn>
                <a:cxn ang="0">
                  <a:pos x="T8" y="T9"/>
                </a:cxn>
              </a:cxnLst>
              <a:rect l="0" t="0" r="r" b="b"/>
              <a:pathLst>
                <a:path w="36" h="20">
                  <a:moveTo>
                    <a:pt x="33" y="10"/>
                  </a:moveTo>
                  <a:cubicBezTo>
                    <a:pt x="36" y="5"/>
                    <a:pt x="31" y="0"/>
                    <a:pt x="23" y="0"/>
                  </a:cubicBezTo>
                  <a:cubicBezTo>
                    <a:pt x="15" y="0"/>
                    <a:pt x="6" y="5"/>
                    <a:pt x="3" y="10"/>
                  </a:cubicBezTo>
                  <a:cubicBezTo>
                    <a:pt x="0" y="16"/>
                    <a:pt x="4" y="20"/>
                    <a:pt x="13" y="20"/>
                  </a:cubicBezTo>
                  <a:cubicBezTo>
                    <a:pt x="21" y="20"/>
                    <a:pt x="30" y="16"/>
                    <a:pt x="33" y="10"/>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798" name="íṣļîḓê"/>
            <p:cNvSpPr/>
            <p:nvPr/>
          </p:nvSpPr>
          <p:spPr bwMode="auto">
            <a:xfrm>
              <a:off x="2178943" y="2532461"/>
              <a:ext cx="135779" cy="72519"/>
            </a:xfrm>
            <a:custGeom>
              <a:avLst/>
              <a:gdLst>
                <a:gd name="T0" fmla="*/ 34 w 37"/>
                <a:gd name="T1" fmla="*/ 10 h 20"/>
                <a:gd name="T2" fmla="*/ 24 w 37"/>
                <a:gd name="T3" fmla="*/ 0 h 20"/>
                <a:gd name="T4" fmla="*/ 3 w 37"/>
                <a:gd name="T5" fmla="*/ 10 h 20"/>
                <a:gd name="T6" fmla="*/ 13 w 37"/>
                <a:gd name="T7" fmla="*/ 20 h 20"/>
                <a:gd name="T8" fmla="*/ 34 w 37"/>
                <a:gd name="T9" fmla="*/ 10 h 20"/>
              </a:gdLst>
              <a:ahLst/>
              <a:cxnLst>
                <a:cxn ang="0">
                  <a:pos x="T0" y="T1"/>
                </a:cxn>
                <a:cxn ang="0">
                  <a:pos x="T2" y="T3"/>
                </a:cxn>
                <a:cxn ang="0">
                  <a:pos x="T4" y="T5"/>
                </a:cxn>
                <a:cxn ang="0">
                  <a:pos x="T6" y="T7"/>
                </a:cxn>
                <a:cxn ang="0">
                  <a:pos x="T8" y="T9"/>
                </a:cxn>
              </a:cxnLst>
              <a:rect l="0" t="0" r="r" b="b"/>
              <a:pathLst>
                <a:path w="37" h="20">
                  <a:moveTo>
                    <a:pt x="34" y="10"/>
                  </a:moveTo>
                  <a:cubicBezTo>
                    <a:pt x="37" y="4"/>
                    <a:pt x="32" y="0"/>
                    <a:pt x="24" y="0"/>
                  </a:cubicBezTo>
                  <a:cubicBezTo>
                    <a:pt x="15" y="0"/>
                    <a:pt x="6" y="4"/>
                    <a:pt x="3" y="10"/>
                  </a:cubicBezTo>
                  <a:cubicBezTo>
                    <a:pt x="0" y="15"/>
                    <a:pt x="5" y="20"/>
                    <a:pt x="13" y="20"/>
                  </a:cubicBezTo>
                  <a:cubicBezTo>
                    <a:pt x="22" y="20"/>
                    <a:pt x="31" y="15"/>
                    <a:pt x="34" y="10"/>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799" name="îśḷiḓè"/>
            <p:cNvSpPr/>
            <p:nvPr/>
          </p:nvSpPr>
          <p:spPr bwMode="auto">
            <a:xfrm>
              <a:off x="2131111" y="2623494"/>
              <a:ext cx="135779" cy="72519"/>
            </a:xfrm>
            <a:custGeom>
              <a:avLst/>
              <a:gdLst>
                <a:gd name="T0" fmla="*/ 34 w 37"/>
                <a:gd name="T1" fmla="*/ 10 h 20"/>
                <a:gd name="T2" fmla="*/ 24 w 37"/>
                <a:gd name="T3" fmla="*/ 0 h 20"/>
                <a:gd name="T4" fmla="*/ 3 w 37"/>
                <a:gd name="T5" fmla="*/ 10 h 20"/>
                <a:gd name="T6" fmla="*/ 13 w 37"/>
                <a:gd name="T7" fmla="*/ 20 h 20"/>
                <a:gd name="T8" fmla="*/ 34 w 37"/>
                <a:gd name="T9" fmla="*/ 10 h 20"/>
              </a:gdLst>
              <a:ahLst/>
              <a:cxnLst>
                <a:cxn ang="0">
                  <a:pos x="T0" y="T1"/>
                </a:cxn>
                <a:cxn ang="0">
                  <a:pos x="T2" y="T3"/>
                </a:cxn>
                <a:cxn ang="0">
                  <a:pos x="T4" y="T5"/>
                </a:cxn>
                <a:cxn ang="0">
                  <a:pos x="T6" y="T7"/>
                </a:cxn>
                <a:cxn ang="0">
                  <a:pos x="T8" y="T9"/>
                </a:cxn>
              </a:cxnLst>
              <a:rect l="0" t="0" r="r" b="b"/>
              <a:pathLst>
                <a:path w="37" h="20">
                  <a:moveTo>
                    <a:pt x="34" y="10"/>
                  </a:moveTo>
                  <a:cubicBezTo>
                    <a:pt x="37" y="4"/>
                    <a:pt x="32" y="0"/>
                    <a:pt x="24" y="0"/>
                  </a:cubicBezTo>
                  <a:cubicBezTo>
                    <a:pt x="15" y="0"/>
                    <a:pt x="6" y="4"/>
                    <a:pt x="3" y="10"/>
                  </a:cubicBezTo>
                  <a:cubicBezTo>
                    <a:pt x="0" y="16"/>
                    <a:pt x="5" y="20"/>
                    <a:pt x="13" y="20"/>
                  </a:cubicBezTo>
                  <a:cubicBezTo>
                    <a:pt x="22" y="20"/>
                    <a:pt x="31" y="16"/>
                    <a:pt x="34" y="10"/>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800" name="ïṩḻiḍè"/>
            <p:cNvSpPr/>
            <p:nvPr/>
          </p:nvSpPr>
          <p:spPr bwMode="auto">
            <a:xfrm>
              <a:off x="2189743" y="1804190"/>
              <a:ext cx="117264" cy="61718"/>
            </a:xfrm>
            <a:custGeom>
              <a:avLst/>
              <a:gdLst>
                <a:gd name="T0" fmla="*/ 30 w 32"/>
                <a:gd name="T1" fmla="*/ 9 h 17"/>
                <a:gd name="T2" fmla="*/ 21 w 32"/>
                <a:gd name="T3" fmla="*/ 0 h 17"/>
                <a:gd name="T4" fmla="*/ 2 w 32"/>
                <a:gd name="T5" fmla="*/ 9 h 17"/>
                <a:gd name="T6" fmla="*/ 11 w 32"/>
                <a:gd name="T7" fmla="*/ 17 h 17"/>
                <a:gd name="T8" fmla="*/ 30 w 32"/>
                <a:gd name="T9" fmla="*/ 9 h 17"/>
              </a:gdLst>
              <a:ahLst/>
              <a:cxnLst>
                <a:cxn ang="0">
                  <a:pos x="T0" y="T1"/>
                </a:cxn>
                <a:cxn ang="0">
                  <a:pos x="T2" y="T3"/>
                </a:cxn>
                <a:cxn ang="0">
                  <a:pos x="T4" y="T5"/>
                </a:cxn>
                <a:cxn ang="0">
                  <a:pos x="T6" y="T7"/>
                </a:cxn>
                <a:cxn ang="0">
                  <a:pos x="T8" y="T9"/>
                </a:cxn>
              </a:cxnLst>
              <a:rect l="0" t="0" r="r" b="b"/>
              <a:pathLst>
                <a:path w="32" h="17">
                  <a:moveTo>
                    <a:pt x="30" y="9"/>
                  </a:moveTo>
                  <a:cubicBezTo>
                    <a:pt x="32" y="4"/>
                    <a:pt x="28" y="0"/>
                    <a:pt x="21" y="0"/>
                  </a:cubicBezTo>
                  <a:cubicBezTo>
                    <a:pt x="13" y="0"/>
                    <a:pt x="5" y="4"/>
                    <a:pt x="2" y="9"/>
                  </a:cubicBezTo>
                  <a:cubicBezTo>
                    <a:pt x="0" y="13"/>
                    <a:pt x="4" y="17"/>
                    <a:pt x="11" y="17"/>
                  </a:cubicBezTo>
                  <a:cubicBezTo>
                    <a:pt x="19" y="17"/>
                    <a:pt x="27" y="13"/>
                    <a:pt x="30"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801" name="ïṥļïďè"/>
            <p:cNvSpPr/>
            <p:nvPr/>
          </p:nvSpPr>
          <p:spPr bwMode="auto">
            <a:xfrm>
              <a:off x="2314722" y="1804190"/>
              <a:ext cx="115721" cy="61718"/>
            </a:xfrm>
            <a:custGeom>
              <a:avLst/>
              <a:gdLst>
                <a:gd name="T0" fmla="*/ 30 w 32"/>
                <a:gd name="T1" fmla="*/ 9 h 17"/>
                <a:gd name="T2" fmla="*/ 20 w 32"/>
                <a:gd name="T3" fmla="*/ 0 h 17"/>
                <a:gd name="T4" fmla="*/ 2 w 32"/>
                <a:gd name="T5" fmla="*/ 9 h 17"/>
                <a:gd name="T6" fmla="*/ 11 w 32"/>
                <a:gd name="T7" fmla="*/ 17 h 17"/>
                <a:gd name="T8" fmla="*/ 30 w 32"/>
                <a:gd name="T9" fmla="*/ 9 h 17"/>
              </a:gdLst>
              <a:ahLst/>
              <a:cxnLst>
                <a:cxn ang="0">
                  <a:pos x="T0" y="T1"/>
                </a:cxn>
                <a:cxn ang="0">
                  <a:pos x="T2" y="T3"/>
                </a:cxn>
                <a:cxn ang="0">
                  <a:pos x="T4" y="T5"/>
                </a:cxn>
                <a:cxn ang="0">
                  <a:pos x="T6" y="T7"/>
                </a:cxn>
                <a:cxn ang="0">
                  <a:pos x="T8" y="T9"/>
                </a:cxn>
              </a:cxnLst>
              <a:rect l="0" t="0" r="r" b="b"/>
              <a:pathLst>
                <a:path w="32" h="17">
                  <a:moveTo>
                    <a:pt x="30" y="9"/>
                  </a:moveTo>
                  <a:cubicBezTo>
                    <a:pt x="32" y="4"/>
                    <a:pt x="28" y="0"/>
                    <a:pt x="20" y="0"/>
                  </a:cubicBezTo>
                  <a:cubicBezTo>
                    <a:pt x="13" y="0"/>
                    <a:pt x="5" y="4"/>
                    <a:pt x="2" y="9"/>
                  </a:cubicBezTo>
                  <a:cubicBezTo>
                    <a:pt x="0" y="13"/>
                    <a:pt x="4" y="17"/>
                    <a:pt x="11" y="17"/>
                  </a:cubicBezTo>
                  <a:cubicBezTo>
                    <a:pt x="19" y="17"/>
                    <a:pt x="27" y="13"/>
                    <a:pt x="30"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802" name="îŝḷïḍè"/>
            <p:cNvSpPr/>
            <p:nvPr/>
          </p:nvSpPr>
          <p:spPr bwMode="auto">
            <a:xfrm>
              <a:off x="2435072" y="1804190"/>
              <a:ext cx="120350" cy="61718"/>
            </a:xfrm>
            <a:custGeom>
              <a:avLst/>
              <a:gdLst>
                <a:gd name="T0" fmla="*/ 30 w 33"/>
                <a:gd name="T1" fmla="*/ 9 h 17"/>
                <a:gd name="T2" fmla="*/ 21 w 33"/>
                <a:gd name="T3" fmla="*/ 0 h 17"/>
                <a:gd name="T4" fmla="*/ 3 w 33"/>
                <a:gd name="T5" fmla="*/ 9 h 17"/>
                <a:gd name="T6" fmla="*/ 12 w 33"/>
                <a:gd name="T7" fmla="*/ 17 h 17"/>
                <a:gd name="T8" fmla="*/ 30 w 33"/>
                <a:gd name="T9" fmla="*/ 9 h 17"/>
              </a:gdLst>
              <a:ahLst/>
              <a:cxnLst>
                <a:cxn ang="0">
                  <a:pos x="T0" y="T1"/>
                </a:cxn>
                <a:cxn ang="0">
                  <a:pos x="T2" y="T3"/>
                </a:cxn>
                <a:cxn ang="0">
                  <a:pos x="T4" y="T5"/>
                </a:cxn>
                <a:cxn ang="0">
                  <a:pos x="T6" y="T7"/>
                </a:cxn>
                <a:cxn ang="0">
                  <a:pos x="T8" y="T9"/>
                </a:cxn>
              </a:cxnLst>
              <a:rect l="0" t="0" r="r" b="b"/>
              <a:pathLst>
                <a:path w="33" h="17">
                  <a:moveTo>
                    <a:pt x="30" y="9"/>
                  </a:moveTo>
                  <a:cubicBezTo>
                    <a:pt x="33" y="4"/>
                    <a:pt x="28" y="0"/>
                    <a:pt x="21" y="0"/>
                  </a:cubicBezTo>
                  <a:cubicBezTo>
                    <a:pt x="13" y="0"/>
                    <a:pt x="5" y="4"/>
                    <a:pt x="3" y="9"/>
                  </a:cubicBezTo>
                  <a:cubicBezTo>
                    <a:pt x="0" y="13"/>
                    <a:pt x="5" y="17"/>
                    <a:pt x="12" y="17"/>
                  </a:cubicBezTo>
                  <a:cubicBezTo>
                    <a:pt x="20" y="17"/>
                    <a:pt x="28" y="13"/>
                    <a:pt x="30"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803" name="íšľíḑe"/>
            <p:cNvSpPr/>
            <p:nvPr/>
          </p:nvSpPr>
          <p:spPr bwMode="auto">
            <a:xfrm>
              <a:off x="1895041" y="1878251"/>
              <a:ext cx="123436" cy="61718"/>
            </a:xfrm>
            <a:custGeom>
              <a:avLst/>
              <a:gdLst>
                <a:gd name="T0" fmla="*/ 31 w 34"/>
                <a:gd name="T1" fmla="*/ 9 h 17"/>
                <a:gd name="T2" fmla="*/ 22 w 34"/>
                <a:gd name="T3" fmla="*/ 0 h 17"/>
                <a:gd name="T4" fmla="*/ 3 w 34"/>
                <a:gd name="T5" fmla="*/ 9 h 17"/>
                <a:gd name="T6" fmla="*/ 12 w 34"/>
                <a:gd name="T7" fmla="*/ 17 h 17"/>
                <a:gd name="T8" fmla="*/ 31 w 34"/>
                <a:gd name="T9" fmla="*/ 9 h 17"/>
              </a:gdLst>
              <a:ahLst/>
              <a:cxnLst>
                <a:cxn ang="0">
                  <a:pos x="T0" y="T1"/>
                </a:cxn>
                <a:cxn ang="0">
                  <a:pos x="T2" y="T3"/>
                </a:cxn>
                <a:cxn ang="0">
                  <a:pos x="T4" y="T5"/>
                </a:cxn>
                <a:cxn ang="0">
                  <a:pos x="T6" y="T7"/>
                </a:cxn>
                <a:cxn ang="0">
                  <a:pos x="T8" y="T9"/>
                </a:cxn>
              </a:cxnLst>
              <a:rect l="0" t="0" r="r" b="b"/>
              <a:pathLst>
                <a:path w="34" h="17">
                  <a:moveTo>
                    <a:pt x="31" y="9"/>
                  </a:moveTo>
                  <a:cubicBezTo>
                    <a:pt x="34" y="4"/>
                    <a:pt x="30" y="0"/>
                    <a:pt x="22" y="0"/>
                  </a:cubicBezTo>
                  <a:cubicBezTo>
                    <a:pt x="15" y="0"/>
                    <a:pt x="6" y="4"/>
                    <a:pt x="3" y="9"/>
                  </a:cubicBezTo>
                  <a:cubicBezTo>
                    <a:pt x="0" y="13"/>
                    <a:pt x="4" y="17"/>
                    <a:pt x="12" y="17"/>
                  </a:cubicBezTo>
                  <a:cubicBezTo>
                    <a:pt x="20" y="17"/>
                    <a:pt x="28" y="13"/>
                    <a:pt x="31"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804" name="isļíḋê"/>
            <p:cNvSpPr/>
            <p:nvPr/>
          </p:nvSpPr>
          <p:spPr bwMode="auto">
            <a:xfrm>
              <a:off x="2023105" y="1878251"/>
              <a:ext cx="120350" cy="61718"/>
            </a:xfrm>
            <a:custGeom>
              <a:avLst/>
              <a:gdLst>
                <a:gd name="T0" fmla="*/ 30 w 33"/>
                <a:gd name="T1" fmla="*/ 9 h 17"/>
                <a:gd name="T2" fmla="*/ 21 w 33"/>
                <a:gd name="T3" fmla="*/ 0 h 17"/>
                <a:gd name="T4" fmla="*/ 2 w 33"/>
                <a:gd name="T5" fmla="*/ 9 h 17"/>
                <a:gd name="T6" fmla="*/ 11 w 33"/>
                <a:gd name="T7" fmla="*/ 17 h 17"/>
                <a:gd name="T8" fmla="*/ 30 w 33"/>
                <a:gd name="T9" fmla="*/ 9 h 17"/>
              </a:gdLst>
              <a:ahLst/>
              <a:cxnLst>
                <a:cxn ang="0">
                  <a:pos x="T0" y="T1"/>
                </a:cxn>
                <a:cxn ang="0">
                  <a:pos x="T2" y="T3"/>
                </a:cxn>
                <a:cxn ang="0">
                  <a:pos x="T4" y="T5"/>
                </a:cxn>
                <a:cxn ang="0">
                  <a:pos x="T6" y="T7"/>
                </a:cxn>
                <a:cxn ang="0">
                  <a:pos x="T8" y="T9"/>
                </a:cxn>
              </a:cxnLst>
              <a:rect l="0" t="0" r="r" b="b"/>
              <a:pathLst>
                <a:path w="33" h="17">
                  <a:moveTo>
                    <a:pt x="30" y="9"/>
                  </a:moveTo>
                  <a:cubicBezTo>
                    <a:pt x="33" y="4"/>
                    <a:pt x="29" y="0"/>
                    <a:pt x="21" y="0"/>
                  </a:cubicBezTo>
                  <a:cubicBezTo>
                    <a:pt x="14" y="0"/>
                    <a:pt x="5" y="4"/>
                    <a:pt x="2" y="9"/>
                  </a:cubicBezTo>
                  <a:cubicBezTo>
                    <a:pt x="0" y="13"/>
                    <a:pt x="4" y="17"/>
                    <a:pt x="11" y="17"/>
                  </a:cubicBezTo>
                  <a:cubicBezTo>
                    <a:pt x="19" y="17"/>
                    <a:pt x="28" y="13"/>
                    <a:pt x="30"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805" name="ïṣľïḋè"/>
            <p:cNvSpPr/>
            <p:nvPr/>
          </p:nvSpPr>
          <p:spPr bwMode="auto">
            <a:xfrm>
              <a:off x="2146541" y="1878251"/>
              <a:ext cx="120350" cy="61718"/>
            </a:xfrm>
            <a:custGeom>
              <a:avLst/>
              <a:gdLst>
                <a:gd name="T0" fmla="*/ 31 w 33"/>
                <a:gd name="T1" fmla="*/ 9 h 17"/>
                <a:gd name="T2" fmla="*/ 21 w 33"/>
                <a:gd name="T3" fmla="*/ 0 h 17"/>
                <a:gd name="T4" fmla="*/ 3 w 33"/>
                <a:gd name="T5" fmla="*/ 9 h 17"/>
                <a:gd name="T6" fmla="*/ 12 w 33"/>
                <a:gd name="T7" fmla="*/ 17 h 17"/>
                <a:gd name="T8" fmla="*/ 31 w 33"/>
                <a:gd name="T9" fmla="*/ 9 h 17"/>
              </a:gdLst>
              <a:ahLst/>
              <a:cxnLst>
                <a:cxn ang="0">
                  <a:pos x="T0" y="T1"/>
                </a:cxn>
                <a:cxn ang="0">
                  <a:pos x="T2" y="T3"/>
                </a:cxn>
                <a:cxn ang="0">
                  <a:pos x="T4" y="T5"/>
                </a:cxn>
                <a:cxn ang="0">
                  <a:pos x="T6" y="T7"/>
                </a:cxn>
                <a:cxn ang="0">
                  <a:pos x="T8" y="T9"/>
                </a:cxn>
              </a:cxnLst>
              <a:rect l="0" t="0" r="r" b="b"/>
              <a:pathLst>
                <a:path w="33" h="17">
                  <a:moveTo>
                    <a:pt x="31" y="9"/>
                  </a:moveTo>
                  <a:cubicBezTo>
                    <a:pt x="33" y="4"/>
                    <a:pt x="29" y="0"/>
                    <a:pt x="21" y="0"/>
                  </a:cubicBezTo>
                  <a:cubicBezTo>
                    <a:pt x="14" y="0"/>
                    <a:pt x="5" y="4"/>
                    <a:pt x="3" y="9"/>
                  </a:cubicBezTo>
                  <a:cubicBezTo>
                    <a:pt x="0" y="13"/>
                    <a:pt x="4" y="17"/>
                    <a:pt x="12" y="17"/>
                  </a:cubicBezTo>
                  <a:cubicBezTo>
                    <a:pt x="20" y="17"/>
                    <a:pt x="28" y="13"/>
                    <a:pt x="31"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806" name="îşḻïďê"/>
            <p:cNvSpPr/>
            <p:nvPr/>
          </p:nvSpPr>
          <p:spPr bwMode="auto">
            <a:xfrm>
              <a:off x="2269977" y="1878251"/>
              <a:ext cx="120350" cy="61718"/>
            </a:xfrm>
            <a:custGeom>
              <a:avLst/>
              <a:gdLst>
                <a:gd name="T0" fmla="*/ 31 w 33"/>
                <a:gd name="T1" fmla="*/ 9 h 17"/>
                <a:gd name="T2" fmla="*/ 21 w 33"/>
                <a:gd name="T3" fmla="*/ 0 h 17"/>
                <a:gd name="T4" fmla="*/ 3 w 33"/>
                <a:gd name="T5" fmla="*/ 9 h 17"/>
                <a:gd name="T6" fmla="*/ 12 w 33"/>
                <a:gd name="T7" fmla="*/ 17 h 17"/>
                <a:gd name="T8" fmla="*/ 31 w 33"/>
                <a:gd name="T9" fmla="*/ 9 h 17"/>
              </a:gdLst>
              <a:ahLst/>
              <a:cxnLst>
                <a:cxn ang="0">
                  <a:pos x="T0" y="T1"/>
                </a:cxn>
                <a:cxn ang="0">
                  <a:pos x="T2" y="T3"/>
                </a:cxn>
                <a:cxn ang="0">
                  <a:pos x="T4" y="T5"/>
                </a:cxn>
                <a:cxn ang="0">
                  <a:pos x="T6" y="T7"/>
                </a:cxn>
                <a:cxn ang="0">
                  <a:pos x="T8" y="T9"/>
                </a:cxn>
              </a:cxnLst>
              <a:rect l="0" t="0" r="r" b="b"/>
              <a:pathLst>
                <a:path w="33" h="17">
                  <a:moveTo>
                    <a:pt x="31" y="9"/>
                  </a:moveTo>
                  <a:cubicBezTo>
                    <a:pt x="33" y="4"/>
                    <a:pt x="29" y="0"/>
                    <a:pt x="21" y="0"/>
                  </a:cubicBezTo>
                  <a:cubicBezTo>
                    <a:pt x="14" y="0"/>
                    <a:pt x="5" y="4"/>
                    <a:pt x="3" y="9"/>
                  </a:cubicBezTo>
                  <a:cubicBezTo>
                    <a:pt x="0" y="13"/>
                    <a:pt x="4" y="17"/>
                    <a:pt x="12" y="17"/>
                  </a:cubicBezTo>
                  <a:cubicBezTo>
                    <a:pt x="20" y="17"/>
                    <a:pt x="28" y="13"/>
                    <a:pt x="31"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807" name="íṩḷiďe"/>
            <p:cNvSpPr/>
            <p:nvPr/>
          </p:nvSpPr>
          <p:spPr bwMode="auto">
            <a:xfrm>
              <a:off x="2394956" y="1878251"/>
              <a:ext cx="120350" cy="61718"/>
            </a:xfrm>
            <a:custGeom>
              <a:avLst/>
              <a:gdLst>
                <a:gd name="T0" fmla="*/ 31 w 33"/>
                <a:gd name="T1" fmla="*/ 9 h 17"/>
                <a:gd name="T2" fmla="*/ 21 w 33"/>
                <a:gd name="T3" fmla="*/ 0 h 17"/>
                <a:gd name="T4" fmla="*/ 3 w 33"/>
                <a:gd name="T5" fmla="*/ 9 h 17"/>
                <a:gd name="T6" fmla="*/ 12 w 33"/>
                <a:gd name="T7" fmla="*/ 17 h 17"/>
                <a:gd name="T8" fmla="*/ 31 w 33"/>
                <a:gd name="T9" fmla="*/ 9 h 17"/>
              </a:gdLst>
              <a:ahLst/>
              <a:cxnLst>
                <a:cxn ang="0">
                  <a:pos x="T0" y="T1"/>
                </a:cxn>
                <a:cxn ang="0">
                  <a:pos x="T2" y="T3"/>
                </a:cxn>
                <a:cxn ang="0">
                  <a:pos x="T4" y="T5"/>
                </a:cxn>
                <a:cxn ang="0">
                  <a:pos x="T6" y="T7"/>
                </a:cxn>
                <a:cxn ang="0">
                  <a:pos x="T8" y="T9"/>
                </a:cxn>
              </a:cxnLst>
              <a:rect l="0" t="0" r="r" b="b"/>
              <a:pathLst>
                <a:path w="33" h="17">
                  <a:moveTo>
                    <a:pt x="31" y="9"/>
                  </a:moveTo>
                  <a:cubicBezTo>
                    <a:pt x="33" y="4"/>
                    <a:pt x="29" y="0"/>
                    <a:pt x="21" y="0"/>
                  </a:cubicBezTo>
                  <a:cubicBezTo>
                    <a:pt x="14" y="0"/>
                    <a:pt x="5" y="4"/>
                    <a:pt x="3" y="9"/>
                  </a:cubicBezTo>
                  <a:cubicBezTo>
                    <a:pt x="0" y="13"/>
                    <a:pt x="5" y="17"/>
                    <a:pt x="12" y="17"/>
                  </a:cubicBezTo>
                  <a:cubicBezTo>
                    <a:pt x="20" y="17"/>
                    <a:pt x="28" y="13"/>
                    <a:pt x="31"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808" name="iṧḷîḓê"/>
            <p:cNvSpPr/>
            <p:nvPr/>
          </p:nvSpPr>
          <p:spPr bwMode="auto">
            <a:xfrm>
              <a:off x="1850295" y="1953855"/>
              <a:ext cx="124979" cy="63261"/>
            </a:xfrm>
            <a:custGeom>
              <a:avLst/>
              <a:gdLst>
                <a:gd name="T0" fmla="*/ 31 w 34"/>
                <a:gd name="T1" fmla="*/ 8 h 17"/>
                <a:gd name="T2" fmla="*/ 22 w 34"/>
                <a:gd name="T3" fmla="*/ 0 h 17"/>
                <a:gd name="T4" fmla="*/ 3 w 34"/>
                <a:gd name="T5" fmla="*/ 8 h 17"/>
                <a:gd name="T6" fmla="*/ 12 w 34"/>
                <a:gd name="T7" fmla="*/ 17 h 17"/>
                <a:gd name="T8" fmla="*/ 31 w 34"/>
                <a:gd name="T9" fmla="*/ 8 h 17"/>
              </a:gdLst>
              <a:ahLst/>
              <a:cxnLst>
                <a:cxn ang="0">
                  <a:pos x="T0" y="T1"/>
                </a:cxn>
                <a:cxn ang="0">
                  <a:pos x="T2" y="T3"/>
                </a:cxn>
                <a:cxn ang="0">
                  <a:pos x="T4" y="T5"/>
                </a:cxn>
                <a:cxn ang="0">
                  <a:pos x="T6" y="T7"/>
                </a:cxn>
                <a:cxn ang="0">
                  <a:pos x="T8" y="T9"/>
                </a:cxn>
              </a:cxnLst>
              <a:rect l="0" t="0" r="r" b="b"/>
              <a:pathLst>
                <a:path w="34" h="17">
                  <a:moveTo>
                    <a:pt x="31" y="8"/>
                  </a:moveTo>
                  <a:cubicBezTo>
                    <a:pt x="34" y="4"/>
                    <a:pt x="30" y="0"/>
                    <a:pt x="22" y="0"/>
                  </a:cubicBezTo>
                  <a:cubicBezTo>
                    <a:pt x="14" y="0"/>
                    <a:pt x="6" y="4"/>
                    <a:pt x="3" y="8"/>
                  </a:cubicBezTo>
                  <a:cubicBezTo>
                    <a:pt x="0" y="13"/>
                    <a:pt x="4" y="17"/>
                    <a:pt x="12" y="17"/>
                  </a:cubicBezTo>
                  <a:cubicBezTo>
                    <a:pt x="19" y="17"/>
                    <a:pt x="28" y="13"/>
                    <a:pt x="31" y="8"/>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809" name="ïṥḷïďè"/>
            <p:cNvSpPr/>
            <p:nvPr/>
          </p:nvSpPr>
          <p:spPr bwMode="auto">
            <a:xfrm>
              <a:off x="1975274" y="1953855"/>
              <a:ext cx="123436" cy="63261"/>
            </a:xfrm>
            <a:custGeom>
              <a:avLst/>
              <a:gdLst>
                <a:gd name="T0" fmla="*/ 31 w 34"/>
                <a:gd name="T1" fmla="*/ 8 h 17"/>
                <a:gd name="T2" fmla="*/ 22 w 34"/>
                <a:gd name="T3" fmla="*/ 0 h 17"/>
                <a:gd name="T4" fmla="*/ 3 w 34"/>
                <a:gd name="T5" fmla="*/ 8 h 17"/>
                <a:gd name="T6" fmla="*/ 12 w 34"/>
                <a:gd name="T7" fmla="*/ 17 h 17"/>
                <a:gd name="T8" fmla="*/ 31 w 34"/>
                <a:gd name="T9" fmla="*/ 8 h 17"/>
              </a:gdLst>
              <a:ahLst/>
              <a:cxnLst>
                <a:cxn ang="0">
                  <a:pos x="T0" y="T1"/>
                </a:cxn>
                <a:cxn ang="0">
                  <a:pos x="T2" y="T3"/>
                </a:cxn>
                <a:cxn ang="0">
                  <a:pos x="T4" y="T5"/>
                </a:cxn>
                <a:cxn ang="0">
                  <a:pos x="T6" y="T7"/>
                </a:cxn>
                <a:cxn ang="0">
                  <a:pos x="T8" y="T9"/>
                </a:cxn>
              </a:cxnLst>
              <a:rect l="0" t="0" r="r" b="b"/>
              <a:pathLst>
                <a:path w="34" h="17">
                  <a:moveTo>
                    <a:pt x="31" y="8"/>
                  </a:moveTo>
                  <a:cubicBezTo>
                    <a:pt x="34" y="4"/>
                    <a:pt x="30" y="0"/>
                    <a:pt x="22" y="0"/>
                  </a:cubicBezTo>
                  <a:cubicBezTo>
                    <a:pt x="15" y="0"/>
                    <a:pt x="6" y="4"/>
                    <a:pt x="3" y="8"/>
                  </a:cubicBezTo>
                  <a:cubicBezTo>
                    <a:pt x="0" y="13"/>
                    <a:pt x="4" y="17"/>
                    <a:pt x="12" y="17"/>
                  </a:cubicBezTo>
                  <a:cubicBezTo>
                    <a:pt x="20" y="17"/>
                    <a:pt x="29" y="13"/>
                    <a:pt x="31" y="8"/>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810" name="ïṩľïďè"/>
            <p:cNvSpPr/>
            <p:nvPr/>
          </p:nvSpPr>
          <p:spPr bwMode="auto">
            <a:xfrm>
              <a:off x="2103338" y="1953855"/>
              <a:ext cx="123436" cy="63261"/>
            </a:xfrm>
            <a:custGeom>
              <a:avLst/>
              <a:gdLst>
                <a:gd name="T0" fmla="*/ 31 w 34"/>
                <a:gd name="T1" fmla="*/ 8 h 17"/>
                <a:gd name="T2" fmla="*/ 22 w 34"/>
                <a:gd name="T3" fmla="*/ 0 h 17"/>
                <a:gd name="T4" fmla="*/ 3 w 34"/>
                <a:gd name="T5" fmla="*/ 8 h 17"/>
                <a:gd name="T6" fmla="*/ 12 w 34"/>
                <a:gd name="T7" fmla="*/ 17 h 17"/>
                <a:gd name="T8" fmla="*/ 31 w 34"/>
                <a:gd name="T9" fmla="*/ 8 h 17"/>
              </a:gdLst>
              <a:ahLst/>
              <a:cxnLst>
                <a:cxn ang="0">
                  <a:pos x="T0" y="T1"/>
                </a:cxn>
                <a:cxn ang="0">
                  <a:pos x="T2" y="T3"/>
                </a:cxn>
                <a:cxn ang="0">
                  <a:pos x="T4" y="T5"/>
                </a:cxn>
                <a:cxn ang="0">
                  <a:pos x="T6" y="T7"/>
                </a:cxn>
                <a:cxn ang="0">
                  <a:pos x="T8" y="T9"/>
                </a:cxn>
              </a:cxnLst>
              <a:rect l="0" t="0" r="r" b="b"/>
              <a:pathLst>
                <a:path w="34" h="17">
                  <a:moveTo>
                    <a:pt x="31" y="8"/>
                  </a:moveTo>
                  <a:cubicBezTo>
                    <a:pt x="34" y="4"/>
                    <a:pt x="29" y="0"/>
                    <a:pt x="22" y="0"/>
                  </a:cubicBezTo>
                  <a:cubicBezTo>
                    <a:pt x="14" y="0"/>
                    <a:pt x="5" y="4"/>
                    <a:pt x="3" y="8"/>
                  </a:cubicBezTo>
                  <a:cubicBezTo>
                    <a:pt x="0" y="13"/>
                    <a:pt x="4" y="17"/>
                    <a:pt x="12" y="17"/>
                  </a:cubicBezTo>
                  <a:cubicBezTo>
                    <a:pt x="20" y="17"/>
                    <a:pt x="28" y="13"/>
                    <a:pt x="31" y="8"/>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811" name="ïṧļídè"/>
            <p:cNvSpPr/>
            <p:nvPr/>
          </p:nvSpPr>
          <p:spPr bwMode="auto">
            <a:xfrm>
              <a:off x="2229860" y="1953855"/>
              <a:ext cx="120350" cy="63261"/>
            </a:xfrm>
            <a:custGeom>
              <a:avLst/>
              <a:gdLst>
                <a:gd name="T0" fmla="*/ 31 w 33"/>
                <a:gd name="T1" fmla="*/ 8 h 17"/>
                <a:gd name="T2" fmla="*/ 21 w 33"/>
                <a:gd name="T3" fmla="*/ 0 h 17"/>
                <a:gd name="T4" fmla="*/ 2 w 33"/>
                <a:gd name="T5" fmla="*/ 8 h 17"/>
                <a:gd name="T6" fmla="*/ 12 w 33"/>
                <a:gd name="T7" fmla="*/ 17 h 17"/>
                <a:gd name="T8" fmla="*/ 31 w 33"/>
                <a:gd name="T9" fmla="*/ 8 h 17"/>
              </a:gdLst>
              <a:ahLst/>
              <a:cxnLst>
                <a:cxn ang="0">
                  <a:pos x="T0" y="T1"/>
                </a:cxn>
                <a:cxn ang="0">
                  <a:pos x="T2" y="T3"/>
                </a:cxn>
                <a:cxn ang="0">
                  <a:pos x="T4" y="T5"/>
                </a:cxn>
                <a:cxn ang="0">
                  <a:pos x="T6" y="T7"/>
                </a:cxn>
                <a:cxn ang="0">
                  <a:pos x="T8" y="T9"/>
                </a:cxn>
              </a:cxnLst>
              <a:rect l="0" t="0" r="r" b="b"/>
              <a:pathLst>
                <a:path w="33" h="17">
                  <a:moveTo>
                    <a:pt x="31" y="8"/>
                  </a:moveTo>
                  <a:cubicBezTo>
                    <a:pt x="33" y="4"/>
                    <a:pt x="29" y="0"/>
                    <a:pt x="21" y="0"/>
                  </a:cubicBezTo>
                  <a:cubicBezTo>
                    <a:pt x="13" y="0"/>
                    <a:pt x="5" y="4"/>
                    <a:pt x="2" y="8"/>
                  </a:cubicBezTo>
                  <a:cubicBezTo>
                    <a:pt x="0" y="13"/>
                    <a:pt x="4" y="17"/>
                    <a:pt x="12" y="17"/>
                  </a:cubicBezTo>
                  <a:cubicBezTo>
                    <a:pt x="20" y="17"/>
                    <a:pt x="28" y="13"/>
                    <a:pt x="31" y="8"/>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812" name="íṩ1îďe"/>
            <p:cNvSpPr/>
            <p:nvPr/>
          </p:nvSpPr>
          <p:spPr bwMode="auto">
            <a:xfrm>
              <a:off x="2354839" y="1953855"/>
              <a:ext cx="123436" cy="63261"/>
            </a:xfrm>
            <a:custGeom>
              <a:avLst/>
              <a:gdLst>
                <a:gd name="T0" fmla="*/ 31 w 34"/>
                <a:gd name="T1" fmla="*/ 8 h 17"/>
                <a:gd name="T2" fmla="*/ 21 w 34"/>
                <a:gd name="T3" fmla="*/ 0 h 17"/>
                <a:gd name="T4" fmla="*/ 3 w 34"/>
                <a:gd name="T5" fmla="*/ 8 h 17"/>
                <a:gd name="T6" fmla="*/ 12 w 34"/>
                <a:gd name="T7" fmla="*/ 17 h 17"/>
                <a:gd name="T8" fmla="*/ 31 w 34"/>
                <a:gd name="T9" fmla="*/ 8 h 17"/>
              </a:gdLst>
              <a:ahLst/>
              <a:cxnLst>
                <a:cxn ang="0">
                  <a:pos x="T0" y="T1"/>
                </a:cxn>
                <a:cxn ang="0">
                  <a:pos x="T2" y="T3"/>
                </a:cxn>
                <a:cxn ang="0">
                  <a:pos x="T4" y="T5"/>
                </a:cxn>
                <a:cxn ang="0">
                  <a:pos x="T6" y="T7"/>
                </a:cxn>
                <a:cxn ang="0">
                  <a:pos x="T8" y="T9"/>
                </a:cxn>
              </a:cxnLst>
              <a:rect l="0" t="0" r="r" b="b"/>
              <a:pathLst>
                <a:path w="34" h="17">
                  <a:moveTo>
                    <a:pt x="31" y="8"/>
                  </a:moveTo>
                  <a:cubicBezTo>
                    <a:pt x="34" y="4"/>
                    <a:pt x="29" y="0"/>
                    <a:pt x="21" y="0"/>
                  </a:cubicBezTo>
                  <a:cubicBezTo>
                    <a:pt x="14" y="0"/>
                    <a:pt x="5" y="4"/>
                    <a:pt x="3" y="8"/>
                  </a:cubicBezTo>
                  <a:cubicBezTo>
                    <a:pt x="0" y="13"/>
                    <a:pt x="5" y="17"/>
                    <a:pt x="12" y="17"/>
                  </a:cubicBezTo>
                  <a:cubicBezTo>
                    <a:pt x="20" y="17"/>
                    <a:pt x="29" y="13"/>
                    <a:pt x="31" y="8"/>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813" name="íş1íḍè"/>
            <p:cNvSpPr/>
            <p:nvPr/>
          </p:nvSpPr>
          <p:spPr bwMode="auto">
            <a:xfrm>
              <a:off x="1804007" y="2031003"/>
              <a:ext cx="123436" cy="61718"/>
            </a:xfrm>
            <a:custGeom>
              <a:avLst/>
              <a:gdLst>
                <a:gd name="T0" fmla="*/ 31 w 34"/>
                <a:gd name="T1" fmla="*/ 9 h 17"/>
                <a:gd name="T2" fmla="*/ 22 w 34"/>
                <a:gd name="T3" fmla="*/ 0 h 17"/>
                <a:gd name="T4" fmla="*/ 3 w 34"/>
                <a:gd name="T5" fmla="*/ 9 h 17"/>
                <a:gd name="T6" fmla="*/ 12 w 34"/>
                <a:gd name="T7" fmla="*/ 17 h 17"/>
                <a:gd name="T8" fmla="*/ 31 w 34"/>
                <a:gd name="T9" fmla="*/ 9 h 17"/>
              </a:gdLst>
              <a:ahLst/>
              <a:cxnLst>
                <a:cxn ang="0">
                  <a:pos x="T0" y="T1"/>
                </a:cxn>
                <a:cxn ang="0">
                  <a:pos x="T2" y="T3"/>
                </a:cxn>
                <a:cxn ang="0">
                  <a:pos x="T4" y="T5"/>
                </a:cxn>
                <a:cxn ang="0">
                  <a:pos x="T6" y="T7"/>
                </a:cxn>
                <a:cxn ang="0">
                  <a:pos x="T8" y="T9"/>
                </a:cxn>
              </a:cxnLst>
              <a:rect l="0" t="0" r="r" b="b"/>
              <a:pathLst>
                <a:path w="34" h="17">
                  <a:moveTo>
                    <a:pt x="31" y="9"/>
                  </a:moveTo>
                  <a:cubicBezTo>
                    <a:pt x="34" y="4"/>
                    <a:pt x="30" y="0"/>
                    <a:pt x="22" y="0"/>
                  </a:cubicBezTo>
                  <a:cubicBezTo>
                    <a:pt x="14" y="0"/>
                    <a:pt x="6" y="4"/>
                    <a:pt x="3" y="9"/>
                  </a:cubicBezTo>
                  <a:cubicBezTo>
                    <a:pt x="0" y="13"/>
                    <a:pt x="4" y="17"/>
                    <a:pt x="12" y="17"/>
                  </a:cubicBezTo>
                  <a:cubicBezTo>
                    <a:pt x="19" y="17"/>
                    <a:pt x="28" y="13"/>
                    <a:pt x="31"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814" name="iṩḻîdé"/>
            <p:cNvSpPr/>
            <p:nvPr/>
          </p:nvSpPr>
          <p:spPr bwMode="auto">
            <a:xfrm>
              <a:off x="1930528" y="2031003"/>
              <a:ext cx="124979" cy="61718"/>
            </a:xfrm>
            <a:custGeom>
              <a:avLst/>
              <a:gdLst>
                <a:gd name="T0" fmla="*/ 31 w 34"/>
                <a:gd name="T1" fmla="*/ 9 h 17"/>
                <a:gd name="T2" fmla="*/ 22 w 34"/>
                <a:gd name="T3" fmla="*/ 0 h 17"/>
                <a:gd name="T4" fmla="*/ 3 w 34"/>
                <a:gd name="T5" fmla="*/ 9 h 17"/>
                <a:gd name="T6" fmla="*/ 12 w 34"/>
                <a:gd name="T7" fmla="*/ 17 h 17"/>
                <a:gd name="T8" fmla="*/ 31 w 34"/>
                <a:gd name="T9" fmla="*/ 9 h 17"/>
              </a:gdLst>
              <a:ahLst/>
              <a:cxnLst>
                <a:cxn ang="0">
                  <a:pos x="T0" y="T1"/>
                </a:cxn>
                <a:cxn ang="0">
                  <a:pos x="T2" y="T3"/>
                </a:cxn>
                <a:cxn ang="0">
                  <a:pos x="T4" y="T5"/>
                </a:cxn>
                <a:cxn ang="0">
                  <a:pos x="T6" y="T7"/>
                </a:cxn>
                <a:cxn ang="0">
                  <a:pos x="T8" y="T9"/>
                </a:cxn>
              </a:cxnLst>
              <a:rect l="0" t="0" r="r" b="b"/>
              <a:pathLst>
                <a:path w="34" h="17">
                  <a:moveTo>
                    <a:pt x="31" y="9"/>
                  </a:moveTo>
                  <a:cubicBezTo>
                    <a:pt x="34" y="4"/>
                    <a:pt x="30" y="0"/>
                    <a:pt x="22" y="0"/>
                  </a:cubicBezTo>
                  <a:cubicBezTo>
                    <a:pt x="14" y="0"/>
                    <a:pt x="5" y="4"/>
                    <a:pt x="3" y="9"/>
                  </a:cubicBezTo>
                  <a:cubicBezTo>
                    <a:pt x="0" y="13"/>
                    <a:pt x="4" y="17"/>
                    <a:pt x="12" y="17"/>
                  </a:cubicBezTo>
                  <a:cubicBezTo>
                    <a:pt x="20" y="17"/>
                    <a:pt x="28" y="13"/>
                    <a:pt x="31"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815" name="îŝ1îdè"/>
            <p:cNvSpPr/>
            <p:nvPr/>
          </p:nvSpPr>
          <p:spPr bwMode="auto">
            <a:xfrm>
              <a:off x="2058593" y="2031003"/>
              <a:ext cx="124979" cy="61718"/>
            </a:xfrm>
            <a:custGeom>
              <a:avLst/>
              <a:gdLst>
                <a:gd name="T0" fmla="*/ 31 w 34"/>
                <a:gd name="T1" fmla="*/ 9 h 17"/>
                <a:gd name="T2" fmla="*/ 22 w 34"/>
                <a:gd name="T3" fmla="*/ 0 h 17"/>
                <a:gd name="T4" fmla="*/ 3 w 34"/>
                <a:gd name="T5" fmla="*/ 9 h 17"/>
                <a:gd name="T6" fmla="*/ 12 w 34"/>
                <a:gd name="T7" fmla="*/ 17 h 17"/>
                <a:gd name="T8" fmla="*/ 31 w 34"/>
                <a:gd name="T9" fmla="*/ 9 h 17"/>
              </a:gdLst>
              <a:ahLst/>
              <a:cxnLst>
                <a:cxn ang="0">
                  <a:pos x="T0" y="T1"/>
                </a:cxn>
                <a:cxn ang="0">
                  <a:pos x="T2" y="T3"/>
                </a:cxn>
                <a:cxn ang="0">
                  <a:pos x="T4" y="T5"/>
                </a:cxn>
                <a:cxn ang="0">
                  <a:pos x="T6" y="T7"/>
                </a:cxn>
                <a:cxn ang="0">
                  <a:pos x="T8" y="T9"/>
                </a:cxn>
              </a:cxnLst>
              <a:rect l="0" t="0" r="r" b="b"/>
              <a:pathLst>
                <a:path w="34" h="17">
                  <a:moveTo>
                    <a:pt x="31" y="9"/>
                  </a:moveTo>
                  <a:cubicBezTo>
                    <a:pt x="34" y="4"/>
                    <a:pt x="30" y="0"/>
                    <a:pt x="22" y="0"/>
                  </a:cubicBezTo>
                  <a:cubicBezTo>
                    <a:pt x="14" y="0"/>
                    <a:pt x="5" y="4"/>
                    <a:pt x="3" y="9"/>
                  </a:cubicBezTo>
                  <a:cubicBezTo>
                    <a:pt x="0" y="13"/>
                    <a:pt x="4" y="17"/>
                    <a:pt x="12" y="17"/>
                  </a:cubicBezTo>
                  <a:cubicBezTo>
                    <a:pt x="20" y="17"/>
                    <a:pt x="28" y="13"/>
                    <a:pt x="31"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816" name="íṣľíḋe"/>
            <p:cNvSpPr/>
            <p:nvPr/>
          </p:nvSpPr>
          <p:spPr bwMode="auto">
            <a:xfrm>
              <a:off x="2186657" y="2031003"/>
              <a:ext cx="123436" cy="61718"/>
            </a:xfrm>
            <a:custGeom>
              <a:avLst/>
              <a:gdLst>
                <a:gd name="T0" fmla="*/ 31 w 34"/>
                <a:gd name="T1" fmla="*/ 9 h 17"/>
                <a:gd name="T2" fmla="*/ 22 w 34"/>
                <a:gd name="T3" fmla="*/ 0 h 17"/>
                <a:gd name="T4" fmla="*/ 3 w 34"/>
                <a:gd name="T5" fmla="*/ 9 h 17"/>
                <a:gd name="T6" fmla="*/ 12 w 34"/>
                <a:gd name="T7" fmla="*/ 17 h 17"/>
                <a:gd name="T8" fmla="*/ 31 w 34"/>
                <a:gd name="T9" fmla="*/ 9 h 17"/>
              </a:gdLst>
              <a:ahLst/>
              <a:cxnLst>
                <a:cxn ang="0">
                  <a:pos x="T0" y="T1"/>
                </a:cxn>
                <a:cxn ang="0">
                  <a:pos x="T2" y="T3"/>
                </a:cxn>
                <a:cxn ang="0">
                  <a:pos x="T4" y="T5"/>
                </a:cxn>
                <a:cxn ang="0">
                  <a:pos x="T6" y="T7"/>
                </a:cxn>
                <a:cxn ang="0">
                  <a:pos x="T8" y="T9"/>
                </a:cxn>
              </a:cxnLst>
              <a:rect l="0" t="0" r="r" b="b"/>
              <a:pathLst>
                <a:path w="34" h="17">
                  <a:moveTo>
                    <a:pt x="31" y="9"/>
                  </a:moveTo>
                  <a:cubicBezTo>
                    <a:pt x="34" y="4"/>
                    <a:pt x="29" y="0"/>
                    <a:pt x="22" y="0"/>
                  </a:cubicBezTo>
                  <a:cubicBezTo>
                    <a:pt x="14" y="0"/>
                    <a:pt x="5" y="4"/>
                    <a:pt x="3" y="9"/>
                  </a:cubicBezTo>
                  <a:cubicBezTo>
                    <a:pt x="0" y="13"/>
                    <a:pt x="4" y="17"/>
                    <a:pt x="12" y="17"/>
                  </a:cubicBezTo>
                  <a:cubicBezTo>
                    <a:pt x="20" y="17"/>
                    <a:pt x="28" y="13"/>
                    <a:pt x="31"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817" name="îŝḷídè"/>
            <p:cNvSpPr/>
            <p:nvPr/>
          </p:nvSpPr>
          <p:spPr bwMode="auto">
            <a:xfrm>
              <a:off x="2314722" y="2031003"/>
              <a:ext cx="123436" cy="61718"/>
            </a:xfrm>
            <a:custGeom>
              <a:avLst/>
              <a:gdLst>
                <a:gd name="T0" fmla="*/ 31 w 34"/>
                <a:gd name="T1" fmla="*/ 9 h 17"/>
                <a:gd name="T2" fmla="*/ 21 w 34"/>
                <a:gd name="T3" fmla="*/ 0 h 17"/>
                <a:gd name="T4" fmla="*/ 3 w 34"/>
                <a:gd name="T5" fmla="*/ 9 h 17"/>
                <a:gd name="T6" fmla="*/ 12 w 34"/>
                <a:gd name="T7" fmla="*/ 17 h 17"/>
                <a:gd name="T8" fmla="*/ 31 w 34"/>
                <a:gd name="T9" fmla="*/ 9 h 17"/>
              </a:gdLst>
              <a:ahLst/>
              <a:cxnLst>
                <a:cxn ang="0">
                  <a:pos x="T0" y="T1"/>
                </a:cxn>
                <a:cxn ang="0">
                  <a:pos x="T2" y="T3"/>
                </a:cxn>
                <a:cxn ang="0">
                  <a:pos x="T4" y="T5"/>
                </a:cxn>
                <a:cxn ang="0">
                  <a:pos x="T6" y="T7"/>
                </a:cxn>
                <a:cxn ang="0">
                  <a:pos x="T8" y="T9"/>
                </a:cxn>
              </a:cxnLst>
              <a:rect l="0" t="0" r="r" b="b"/>
              <a:pathLst>
                <a:path w="34" h="17">
                  <a:moveTo>
                    <a:pt x="31" y="9"/>
                  </a:moveTo>
                  <a:cubicBezTo>
                    <a:pt x="34" y="4"/>
                    <a:pt x="29" y="0"/>
                    <a:pt x="21" y="0"/>
                  </a:cubicBezTo>
                  <a:cubicBezTo>
                    <a:pt x="14" y="0"/>
                    <a:pt x="5" y="4"/>
                    <a:pt x="3" y="9"/>
                  </a:cubicBezTo>
                  <a:cubicBezTo>
                    <a:pt x="0" y="13"/>
                    <a:pt x="4" y="17"/>
                    <a:pt x="12" y="17"/>
                  </a:cubicBezTo>
                  <a:cubicBezTo>
                    <a:pt x="20" y="17"/>
                    <a:pt x="29" y="13"/>
                    <a:pt x="31"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818" name="ïśļîḑe"/>
            <p:cNvSpPr/>
            <p:nvPr/>
          </p:nvSpPr>
          <p:spPr bwMode="auto">
            <a:xfrm>
              <a:off x="1625025" y="2108150"/>
              <a:ext cx="128065" cy="64804"/>
            </a:xfrm>
            <a:custGeom>
              <a:avLst/>
              <a:gdLst>
                <a:gd name="T0" fmla="*/ 32 w 35"/>
                <a:gd name="T1" fmla="*/ 9 h 18"/>
                <a:gd name="T2" fmla="*/ 23 w 35"/>
                <a:gd name="T3" fmla="*/ 0 h 18"/>
                <a:gd name="T4" fmla="*/ 3 w 35"/>
                <a:gd name="T5" fmla="*/ 9 h 18"/>
                <a:gd name="T6" fmla="*/ 12 w 35"/>
                <a:gd name="T7" fmla="*/ 18 h 18"/>
                <a:gd name="T8" fmla="*/ 32 w 35"/>
                <a:gd name="T9" fmla="*/ 9 h 18"/>
              </a:gdLst>
              <a:ahLst/>
              <a:cxnLst>
                <a:cxn ang="0">
                  <a:pos x="T0" y="T1"/>
                </a:cxn>
                <a:cxn ang="0">
                  <a:pos x="T2" y="T3"/>
                </a:cxn>
                <a:cxn ang="0">
                  <a:pos x="T4" y="T5"/>
                </a:cxn>
                <a:cxn ang="0">
                  <a:pos x="T6" y="T7"/>
                </a:cxn>
                <a:cxn ang="0">
                  <a:pos x="T8" y="T9"/>
                </a:cxn>
              </a:cxnLst>
              <a:rect l="0" t="0" r="r" b="b"/>
              <a:pathLst>
                <a:path w="35" h="18">
                  <a:moveTo>
                    <a:pt x="32" y="9"/>
                  </a:moveTo>
                  <a:cubicBezTo>
                    <a:pt x="35" y="4"/>
                    <a:pt x="31" y="0"/>
                    <a:pt x="23" y="0"/>
                  </a:cubicBezTo>
                  <a:cubicBezTo>
                    <a:pt x="15" y="0"/>
                    <a:pt x="6" y="4"/>
                    <a:pt x="3" y="9"/>
                  </a:cubicBezTo>
                  <a:cubicBezTo>
                    <a:pt x="0" y="14"/>
                    <a:pt x="4" y="18"/>
                    <a:pt x="12" y="18"/>
                  </a:cubicBezTo>
                  <a:cubicBezTo>
                    <a:pt x="20" y="18"/>
                    <a:pt x="29" y="14"/>
                    <a:pt x="32"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819" name="iṡ1ïḓè"/>
            <p:cNvSpPr/>
            <p:nvPr/>
          </p:nvSpPr>
          <p:spPr bwMode="auto">
            <a:xfrm>
              <a:off x="1753090" y="2108150"/>
              <a:ext cx="126522" cy="64804"/>
            </a:xfrm>
            <a:custGeom>
              <a:avLst/>
              <a:gdLst>
                <a:gd name="T0" fmla="*/ 32 w 35"/>
                <a:gd name="T1" fmla="*/ 9 h 18"/>
                <a:gd name="T2" fmla="*/ 23 w 35"/>
                <a:gd name="T3" fmla="*/ 0 h 18"/>
                <a:gd name="T4" fmla="*/ 3 w 35"/>
                <a:gd name="T5" fmla="*/ 9 h 18"/>
                <a:gd name="T6" fmla="*/ 12 w 35"/>
                <a:gd name="T7" fmla="*/ 18 h 18"/>
                <a:gd name="T8" fmla="*/ 32 w 35"/>
                <a:gd name="T9" fmla="*/ 9 h 18"/>
              </a:gdLst>
              <a:ahLst/>
              <a:cxnLst>
                <a:cxn ang="0">
                  <a:pos x="T0" y="T1"/>
                </a:cxn>
                <a:cxn ang="0">
                  <a:pos x="T2" y="T3"/>
                </a:cxn>
                <a:cxn ang="0">
                  <a:pos x="T4" y="T5"/>
                </a:cxn>
                <a:cxn ang="0">
                  <a:pos x="T6" y="T7"/>
                </a:cxn>
                <a:cxn ang="0">
                  <a:pos x="T8" y="T9"/>
                </a:cxn>
              </a:cxnLst>
              <a:rect l="0" t="0" r="r" b="b"/>
              <a:pathLst>
                <a:path w="35" h="18">
                  <a:moveTo>
                    <a:pt x="32" y="9"/>
                  </a:moveTo>
                  <a:cubicBezTo>
                    <a:pt x="35" y="4"/>
                    <a:pt x="31" y="0"/>
                    <a:pt x="23" y="0"/>
                  </a:cubicBezTo>
                  <a:cubicBezTo>
                    <a:pt x="15" y="0"/>
                    <a:pt x="6" y="4"/>
                    <a:pt x="3" y="9"/>
                  </a:cubicBezTo>
                  <a:cubicBezTo>
                    <a:pt x="0" y="14"/>
                    <a:pt x="4" y="18"/>
                    <a:pt x="12" y="18"/>
                  </a:cubicBezTo>
                  <a:cubicBezTo>
                    <a:pt x="20" y="18"/>
                    <a:pt x="29" y="14"/>
                    <a:pt x="32"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820" name="íṡḷïďè"/>
            <p:cNvSpPr/>
            <p:nvPr/>
          </p:nvSpPr>
          <p:spPr bwMode="auto">
            <a:xfrm>
              <a:off x="1884240" y="2108150"/>
              <a:ext cx="123436" cy="64804"/>
            </a:xfrm>
            <a:custGeom>
              <a:avLst/>
              <a:gdLst>
                <a:gd name="T0" fmla="*/ 32 w 34"/>
                <a:gd name="T1" fmla="*/ 9 h 18"/>
                <a:gd name="T2" fmla="*/ 22 w 34"/>
                <a:gd name="T3" fmla="*/ 0 h 18"/>
                <a:gd name="T4" fmla="*/ 3 w 34"/>
                <a:gd name="T5" fmla="*/ 9 h 18"/>
                <a:gd name="T6" fmla="*/ 12 w 34"/>
                <a:gd name="T7" fmla="*/ 18 h 18"/>
                <a:gd name="T8" fmla="*/ 32 w 34"/>
                <a:gd name="T9" fmla="*/ 9 h 18"/>
              </a:gdLst>
              <a:ahLst/>
              <a:cxnLst>
                <a:cxn ang="0">
                  <a:pos x="T0" y="T1"/>
                </a:cxn>
                <a:cxn ang="0">
                  <a:pos x="T2" y="T3"/>
                </a:cxn>
                <a:cxn ang="0">
                  <a:pos x="T4" y="T5"/>
                </a:cxn>
                <a:cxn ang="0">
                  <a:pos x="T6" y="T7"/>
                </a:cxn>
                <a:cxn ang="0">
                  <a:pos x="T8" y="T9"/>
                </a:cxn>
              </a:cxnLst>
              <a:rect l="0" t="0" r="r" b="b"/>
              <a:pathLst>
                <a:path w="34" h="18">
                  <a:moveTo>
                    <a:pt x="32" y="9"/>
                  </a:moveTo>
                  <a:cubicBezTo>
                    <a:pt x="34" y="4"/>
                    <a:pt x="30" y="0"/>
                    <a:pt x="22" y="0"/>
                  </a:cubicBezTo>
                  <a:cubicBezTo>
                    <a:pt x="14" y="0"/>
                    <a:pt x="6" y="4"/>
                    <a:pt x="3" y="9"/>
                  </a:cubicBezTo>
                  <a:cubicBezTo>
                    <a:pt x="0" y="14"/>
                    <a:pt x="4" y="18"/>
                    <a:pt x="12" y="18"/>
                  </a:cubicBezTo>
                  <a:cubicBezTo>
                    <a:pt x="20" y="18"/>
                    <a:pt x="29" y="14"/>
                    <a:pt x="32"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821" name="íṧľîḋè"/>
            <p:cNvSpPr/>
            <p:nvPr/>
          </p:nvSpPr>
          <p:spPr bwMode="auto">
            <a:xfrm>
              <a:off x="2010761" y="2108150"/>
              <a:ext cx="128065" cy="64804"/>
            </a:xfrm>
            <a:custGeom>
              <a:avLst/>
              <a:gdLst>
                <a:gd name="T0" fmla="*/ 32 w 35"/>
                <a:gd name="T1" fmla="*/ 9 h 18"/>
                <a:gd name="T2" fmla="*/ 23 w 35"/>
                <a:gd name="T3" fmla="*/ 0 h 18"/>
                <a:gd name="T4" fmla="*/ 3 w 35"/>
                <a:gd name="T5" fmla="*/ 9 h 18"/>
                <a:gd name="T6" fmla="*/ 12 w 35"/>
                <a:gd name="T7" fmla="*/ 18 h 18"/>
                <a:gd name="T8" fmla="*/ 32 w 35"/>
                <a:gd name="T9" fmla="*/ 9 h 18"/>
              </a:gdLst>
              <a:ahLst/>
              <a:cxnLst>
                <a:cxn ang="0">
                  <a:pos x="T0" y="T1"/>
                </a:cxn>
                <a:cxn ang="0">
                  <a:pos x="T2" y="T3"/>
                </a:cxn>
                <a:cxn ang="0">
                  <a:pos x="T4" y="T5"/>
                </a:cxn>
                <a:cxn ang="0">
                  <a:pos x="T6" y="T7"/>
                </a:cxn>
                <a:cxn ang="0">
                  <a:pos x="T8" y="T9"/>
                </a:cxn>
              </a:cxnLst>
              <a:rect l="0" t="0" r="r" b="b"/>
              <a:pathLst>
                <a:path w="35" h="18">
                  <a:moveTo>
                    <a:pt x="32" y="9"/>
                  </a:moveTo>
                  <a:cubicBezTo>
                    <a:pt x="35" y="4"/>
                    <a:pt x="31" y="0"/>
                    <a:pt x="23" y="0"/>
                  </a:cubicBezTo>
                  <a:cubicBezTo>
                    <a:pt x="15" y="0"/>
                    <a:pt x="6" y="4"/>
                    <a:pt x="3" y="9"/>
                  </a:cubicBezTo>
                  <a:cubicBezTo>
                    <a:pt x="0" y="14"/>
                    <a:pt x="4" y="18"/>
                    <a:pt x="12" y="18"/>
                  </a:cubicBezTo>
                  <a:cubicBezTo>
                    <a:pt x="20" y="18"/>
                    <a:pt x="29" y="14"/>
                    <a:pt x="32"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822" name="îṧḷïďé"/>
            <p:cNvSpPr/>
            <p:nvPr/>
          </p:nvSpPr>
          <p:spPr bwMode="auto">
            <a:xfrm>
              <a:off x="2143455" y="2108150"/>
              <a:ext cx="123436" cy="64804"/>
            </a:xfrm>
            <a:custGeom>
              <a:avLst/>
              <a:gdLst>
                <a:gd name="T0" fmla="*/ 31 w 34"/>
                <a:gd name="T1" fmla="*/ 9 h 18"/>
                <a:gd name="T2" fmla="*/ 22 w 34"/>
                <a:gd name="T3" fmla="*/ 0 h 18"/>
                <a:gd name="T4" fmla="*/ 3 w 34"/>
                <a:gd name="T5" fmla="*/ 9 h 18"/>
                <a:gd name="T6" fmla="*/ 12 w 34"/>
                <a:gd name="T7" fmla="*/ 18 h 18"/>
                <a:gd name="T8" fmla="*/ 31 w 34"/>
                <a:gd name="T9" fmla="*/ 9 h 18"/>
              </a:gdLst>
              <a:ahLst/>
              <a:cxnLst>
                <a:cxn ang="0">
                  <a:pos x="T0" y="T1"/>
                </a:cxn>
                <a:cxn ang="0">
                  <a:pos x="T2" y="T3"/>
                </a:cxn>
                <a:cxn ang="0">
                  <a:pos x="T4" y="T5"/>
                </a:cxn>
                <a:cxn ang="0">
                  <a:pos x="T6" y="T7"/>
                </a:cxn>
                <a:cxn ang="0">
                  <a:pos x="T8" y="T9"/>
                </a:cxn>
              </a:cxnLst>
              <a:rect l="0" t="0" r="r" b="b"/>
              <a:pathLst>
                <a:path w="34" h="18">
                  <a:moveTo>
                    <a:pt x="31" y="9"/>
                  </a:moveTo>
                  <a:cubicBezTo>
                    <a:pt x="34" y="4"/>
                    <a:pt x="30" y="0"/>
                    <a:pt x="22" y="0"/>
                  </a:cubicBezTo>
                  <a:cubicBezTo>
                    <a:pt x="14" y="0"/>
                    <a:pt x="5" y="4"/>
                    <a:pt x="3" y="9"/>
                  </a:cubicBezTo>
                  <a:cubicBezTo>
                    <a:pt x="0" y="14"/>
                    <a:pt x="4" y="18"/>
                    <a:pt x="12" y="18"/>
                  </a:cubicBezTo>
                  <a:cubicBezTo>
                    <a:pt x="20" y="18"/>
                    <a:pt x="29" y="14"/>
                    <a:pt x="31"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823" name="îŝlîḑé"/>
            <p:cNvSpPr/>
            <p:nvPr/>
          </p:nvSpPr>
          <p:spPr bwMode="auto">
            <a:xfrm>
              <a:off x="2269977" y="2108150"/>
              <a:ext cx="124979" cy="64804"/>
            </a:xfrm>
            <a:custGeom>
              <a:avLst/>
              <a:gdLst>
                <a:gd name="T0" fmla="*/ 32 w 34"/>
                <a:gd name="T1" fmla="*/ 9 h 18"/>
                <a:gd name="T2" fmla="*/ 22 w 34"/>
                <a:gd name="T3" fmla="*/ 0 h 18"/>
                <a:gd name="T4" fmla="*/ 3 w 34"/>
                <a:gd name="T5" fmla="*/ 9 h 18"/>
                <a:gd name="T6" fmla="*/ 13 w 34"/>
                <a:gd name="T7" fmla="*/ 18 h 18"/>
                <a:gd name="T8" fmla="*/ 32 w 34"/>
                <a:gd name="T9" fmla="*/ 9 h 18"/>
              </a:gdLst>
              <a:ahLst/>
              <a:cxnLst>
                <a:cxn ang="0">
                  <a:pos x="T0" y="T1"/>
                </a:cxn>
                <a:cxn ang="0">
                  <a:pos x="T2" y="T3"/>
                </a:cxn>
                <a:cxn ang="0">
                  <a:pos x="T4" y="T5"/>
                </a:cxn>
                <a:cxn ang="0">
                  <a:pos x="T6" y="T7"/>
                </a:cxn>
                <a:cxn ang="0">
                  <a:pos x="T8" y="T9"/>
                </a:cxn>
              </a:cxnLst>
              <a:rect l="0" t="0" r="r" b="b"/>
              <a:pathLst>
                <a:path w="34" h="18">
                  <a:moveTo>
                    <a:pt x="32" y="9"/>
                  </a:moveTo>
                  <a:cubicBezTo>
                    <a:pt x="34" y="4"/>
                    <a:pt x="30" y="0"/>
                    <a:pt x="22" y="0"/>
                  </a:cubicBezTo>
                  <a:cubicBezTo>
                    <a:pt x="14" y="0"/>
                    <a:pt x="6" y="4"/>
                    <a:pt x="3" y="9"/>
                  </a:cubicBezTo>
                  <a:cubicBezTo>
                    <a:pt x="0" y="14"/>
                    <a:pt x="5" y="18"/>
                    <a:pt x="13" y="18"/>
                  </a:cubicBezTo>
                  <a:cubicBezTo>
                    <a:pt x="21" y="18"/>
                    <a:pt x="29" y="14"/>
                    <a:pt x="32"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824" name="iş1ïḍê"/>
            <p:cNvSpPr/>
            <p:nvPr/>
          </p:nvSpPr>
          <p:spPr bwMode="auto">
            <a:xfrm>
              <a:off x="1023276" y="1878251"/>
              <a:ext cx="126522" cy="61718"/>
            </a:xfrm>
            <a:custGeom>
              <a:avLst/>
              <a:gdLst>
                <a:gd name="T0" fmla="*/ 31 w 35"/>
                <a:gd name="T1" fmla="*/ 9 h 17"/>
                <a:gd name="T2" fmla="*/ 23 w 35"/>
                <a:gd name="T3" fmla="*/ 0 h 17"/>
                <a:gd name="T4" fmla="*/ 3 w 35"/>
                <a:gd name="T5" fmla="*/ 9 h 17"/>
                <a:gd name="T6" fmla="*/ 11 w 35"/>
                <a:gd name="T7" fmla="*/ 17 h 17"/>
                <a:gd name="T8" fmla="*/ 31 w 35"/>
                <a:gd name="T9" fmla="*/ 9 h 17"/>
              </a:gdLst>
              <a:ahLst/>
              <a:cxnLst>
                <a:cxn ang="0">
                  <a:pos x="T0" y="T1"/>
                </a:cxn>
                <a:cxn ang="0">
                  <a:pos x="T2" y="T3"/>
                </a:cxn>
                <a:cxn ang="0">
                  <a:pos x="T4" y="T5"/>
                </a:cxn>
                <a:cxn ang="0">
                  <a:pos x="T6" y="T7"/>
                </a:cxn>
                <a:cxn ang="0">
                  <a:pos x="T8" y="T9"/>
                </a:cxn>
              </a:cxnLst>
              <a:rect l="0" t="0" r="r" b="b"/>
              <a:pathLst>
                <a:path w="35" h="17">
                  <a:moveTo>
                    <a:pt x="31" y="9"/>
                  </a:moveTo>
                  <a:cubicBezTo>
                    <a:pt x="35" y="4"/>
                    <a:pt x="31" y="0"/>
                    <a:pt x="23" y="0"/>
                  </a:cubicBezTo>
                  <a:cubicBezTo>
                    <a:pt x="16" y="0"/>
                    <a:pt x="7" y="4"/>
                    <a:pt x="3" y="9"/>
                  </a:cubicBezTo>
                  <a:cubicBezTo>
                    <a:pt x="0" y="13"/>
                    <a:pt x="3" y="17"/>
                    <a:pt x="11" y="17"/>
                  </a:cubicBezTo>
                  <a:cubicBezTo>
                    <a:pt x="19" y="17"/>
                    <a:pt x="28" y="13"/>
                    <a:pt x="31"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825" name="íṥḻidê"/>
            <p:cNvSpPr/>
            <p:nvPr/>
          </p:nvSpPr>
          <p:spPr bwMode="auto">
            <a:xfrm>
              <a:off x="1146711" y="1878251"/>
              <a:ext cx="128065" cy="61718"/>
            </a:xfrm>
            <a:custGeom>
              <a:avLst/>
              <a:gdLst>
                <a:gd name="T0" fmla="*/ 31 w 35"/>
                <a:gd name="T1" fmla="*/ 9 h 17"/>
                <a:gd name="T2" fmla="*/ 23 w 35"/>
                <a:gd name="T3" fmla="*/ 0 h 17"/>
                <a:gd name="T4" fmla="*/ 3 w 35"/>
                <a:gd name="T5" fmla="*/ 9 h 17"/>
                <a:gd name="T6" fmla="*/ 11 w 35"/>
                <a:gd name="T7" fmla="*/ 17 h 17"/>
                <a:gd name="T8" fmla="*/ 31 w 35"/>
                <a:gd name="T9" fmla="*/ 9 h 17"/>
              </a:gdLst>
              <a:ahLst/>
              <a:cxnLst>
                <a:cxn ang="0">
                  <a:pos x="T0" y="T1"/>
                </a:cxn>
                <a:cxn ang="0">
                  <a:pos x="T2" y="T3"/>
                </a:cxn>
                <a:cxn ang="0">
                  <a:pos x="T4" y="T5"/>
                </a:cxn>
                <a:cxn ang="0">
                  <a:pos x="T6" y="T7"/>
                </a:cxn>
                <a:cxn ang="0">
                  <a:pos x="T8" y="T9"/>
                </a:cxn>
              </a:cxnLst>
              <a:rect l="0" t="0" r="r" b="b"/>
              <a:pathLst>
                <a:path w="35" h="17">
                  <a:moveTo>
                    <a:pt x="31" y="9"/>
                  </a:moveTo>
                  <a:cubicBezTo>
                    <a:pt x="35" y="4"/>
                    <a:pt x="31" y="0"/>
                    <a:pt x="23" y="0"/>
                  </a:cubicBezTo>
                  <a:cubicBezTo>
                    <a:pt x="16" y="0"/>
                    <a:pt x="7" y="4"/>
                    <a:pt x="3" y="9"/>
                  </a:cubicBezTo>
                  <a:cubicBezTo>
                    <a:pt x="0" y="13"/>
                    <a:pt x="4" y="17"/>
                    <a:pt x="11" y="17"/>
                  </a:cubicBezTo>
                  <a:cubicBezTo>
                    <a:pt x="19" y="17"/>
                    <a:pt x="28" y="13"/>
                    <a:pt x="31"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826" name="íŝḷíḓè"/>
            <p:cNvSpPr/>
            <p:nvPr/>
          </p:nvSpPr>
          <p:spPr bwMode="auto">
            <a:xfrm>
              <a:off x="1270147" y="1878251"/>
              <a:ext cx="128065" cy="61718"/>
            </a:xfrm>
            <a:custGeom>
              <a:avLst/>
              <a:gdLst>
                <a:gd name="T0" fmla="*/ 31 w 35"/>
                <a:gd name="T1" fmla="*/ 9 h 17"/>
                <a:gd name="T2" fmla="*/ 23 w 35"/>
                <a:gd name="T3" fmla="*/ 0 h 17"/>
                <a:gd name="T4" fmla="*/ 4 w 35"/>
                <a:gd name="T5" fmla="*/ 9 h 17"/>
                <a:gd name="T6" fmla="*/ 12 w 35"/>
                <a:gd name="T7" fmla="*/ 17 h 17"/>
                <a:gd name="T8" fmla="*/ 31 w 35"/>
                <a:gd name="T9" fmla="*/ 9 h 17"/>
              </a:gdLst>
              <a:ahLst/>
              <a:cxnLst>
                <a:cxn ang="0">
                  <a:pos x="T0" y="T1"/>
                </a:cxn>
                <a:cxn ang="0">
                  <a:pos x="T2" y="T3"/>
                </a:cxn>
                <a:cxn ang="0">
                  <a:pos x="T4" y="T5"/>
                </a:cxn>
                <a:cxn ang="0">
                  <a:pos x="T6" y="T7"/>
                </a:cxn>
                <a:cxn ang="0">
                  <a:pos x="T8" y="T9"/>
                </a:cxn>
              </a:cxnLst>
              <a:rect l="0" t="0" r="r" b="b"/>
              <a:pathLst>
                <a:path w="35" h="17">
                  <a:moveTo>
                    <a:pt x="31" y="9"/>
                  </a:moveTo>
                  <a:cubicBezTo>
                    <a:pt x="35" y="4"/>
                    <a:pt x="31" y="0"/>
                    <a:pt x="23" y="0"/>
                  </a:cubicBezTo>
                  <a:cubicBezTo>
                    <a:pt x="16" y="0"/>
                    <a:pt x="7" y="4"/>
                    <a:pt x="4" y="9"/>
                  </a:cubicBezTo>
                  <a:cubicBezTo>
                    <a:pt x="0" y="13"/>
                    <a:pt x="4" y="17"/>
                    <a:pt x="12" y="17"/>
                  </a:cubicBezTo>
                  <a:cubicBezTo>
                    <a:pt x="19" y="17"/>
                    <a:pt x="28" y="13"/>
                    <a:pt x="31"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827" name="ïś1íďê"/>
            <p:cNvSpPr/>
            <p:nvPr/>
          </p:nvSpPr>
          <p:spPr bwMode="auto">
            <a:xfrm>
              <a:off x="1398211" y="1878251"/>
              <a:ext cx="124979" cy="61718"/>
            </a:xfrm>
            <a:custGeom>
              <a:avLst/>
              <a:gdLst>
                <a:gd name="T0" fmla="*/ 31 w 34"/>
                <a:gd name="T1" fmla="*/ 9 h 17"/>
                <a:gd name="T2" fmla="*/ 22 w 34"/>
                <a:gd name="T3" fmla="*/ 0 h 17"/>
                <a:gd name="T4" fmla="*/ 3 w 34"/>
                <a:gd name="T5" fmla="*/ 9 h 17"/>
                <a:gd name="T6" fmla="*/ 11 w 34"/>
                <a:gd name="T7" fmla="*/ 17 h 17"/>
                <a:gd name="T8" fmla="*/ 31 w 34"/>
                <a:gd name="T9" fmla="*/ 9 h 17"/>
              </a:gdLst>
              <a:ahLst/>
              <a:cxnLst>
                <a:cxn ang="0">
                  <a:pos x="T0" y="T1"/>
                </a:cxn>
                <a:cxn ang="0">
                  <a:pos x="T2" y="T3"/>
                </a:cxn>
                <a:cxn ang="0">
                  <a:pos x="T4" y="T5"/>
                </a:cxn>
                <a:cxn ang="0">
                  <a:pos x="T6" y="T7"/>
                </a:cxn>
                <a:cxn ang="0">
                  <a:pos x="T8" y="T9"/>
                </a:cxn>
              </a:cxnLst>
              <a:rect l="0" t="0" r="r" b="b"/>
              <a:pathLst>
                <a:path w="34" h="17">
                  <a:moveTo>
                    <a:pt x="31" y="9"/>
                  </a:moveTo>
                  <a:cubicBezTo>
                    <a:pt x="34" y="4"/>
                    <a:pt x="30" y="0"/>
                    <a:pt x="22" y="0"/>
                  </a:cubicBezTo>
                  <a:cubicBezTo>
                    <a:pt x="15" y="0"/>
                    <a:pt x="6" y="4"/>
                    <a:pt x="3" y="9"/>
                  </a:cubicBezTo>
                  <a:cubicBezTo>
                    <a:pt x="0" y="13"/>
                    <a:pt x="3" y="17"/>
                    <a:pt x="11" y="17"/>
                  </a:cubicBezTo>
                  <a:cubicBezTo>
                    <a:pt x="19" y="17"/>
                    <a:pt x="27" y="13"/>
                    <a:pt x="31"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828" name="ísľíḋe"/>
            <p:cNvSpPr/>
            <p:nvPr/>
          </p:nvSpPr>
          <p:spPr bwMode="auto">
            <a:xfrm>
              <a:off x="1523190" y="1878251"/>
              <a:ext cx="123436" cy="61718"/>
            </a:xfrm>
            <a:custGeom>
              <a:avLst/>
              <a:gdLst>
                <a:gd name="T0" fmla="*/ 31 w 34"/>
                <a:gd name="T1" fmla="*/ 9 h 17"/>
                <a:gd name="T2" fmla="*/ 22 w 34"/>
                <a:gd name="T3" fmla="*/ 0 h 17"/>
                <a:gd name="T4" fmla="*/ 3 w 34"/>
                <a:gd name="T5" fmla="*/ 9 h 17"/>
                <a:gd name="T6" fmla="*/ 11 w 34"/>
                <a:gd name="T7" fmla="*/ 17 h 17"/>
                <a:gd name="T8" fmla="*/ 31 w 34"/>
                <a:gd name="T9" fmla="*/ 9 h 17"/>
              </a:gdLst>
              <a:ahLst/>
              <a:cxnLst>
                <a:cxn ang="0">
                  <a:pos x="T0" y="T1"/>
                </a:cxn>
                <a:cxn ang="0">
                  <a:pos x="T2" y="T3"/>
                </a:cxn>
                <a:cxn ang="0">
                  <a:pos x="T4" y="T5"/>
                </a:cxn>
                <a:cxn ang="0">
                  <a:pos x="T6" y="T7"/>
                </a:cxn>
                <a:cxn ang="0">
                  <a:pos x="T8" y="T9"/>
                </a:cxn>
              </a:cxnLst>
              <a:rect l="0" t="0" r="r" b="b"/>
              <a:pathLst>
                <a:path w="34" h="17">
                  <a:moveTo>
                    <a:pt x="31" y="9"/>
                  </a:moveTo>
                  <a:cubicBezTo>
                    <a:pt x="34" y="4"/>
                    <a:pt x="30" y="0"/>
                    <a:pt x="22" y="0"/>
                  </a:cubicBezTo>
                  <a:cubicBezTo>
                    <a:pt x="15" y="0"/>
                    <a:pt x="6" y="4"/>
                    <a:pt x="3" y="9"/>
                  </a:cubicBezTo>
                  <a:cubicBezTo>
                    <a:pt x="0" y="13"/>
                    <a:pt x="3" y="17"/>
                    <a:pt x="11" y="17"/>
                  </a:cubicBezTo>
                  <a:cubicBezTo>
                    <a:pt x="19" y="17"/>
                    <a:pt x="28" y="13"/>
                    <a:pt x="31"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829" name="iŝḷiḓê"/>
            <p:cNvSpPr/>
            <p:nvPr/>
          </p:nvSpPr>
          <p:spPr bwMode="auto">
            <a:xfrm>
              <a:off x="1646626" y="1878251"/>
              <a:ext cx="123436" cy="61718"/>
            </a:xfrm>
            <a:custGeom>
              <a:avLst/>
              <a:gdLst>
                <a:gd name="T0" fmla="*/ 31 w 34"/>
                <a:gd name="T1" fmla="*/ 9 h 17"/>
                <a:gd name="T2" fmla="*/ 22 w 34"/>
                <a:gd name="T3" fmla="*/ 0 h 17"/>
                <a:gd name="T4" fmla="*/ 3 w 34"/>
                <a:gd name="T5" fmla="*/ 9 h 17"/>
                <a:gd name="T6" fmla="*/ 12 w 34"/>
                <a:gd name="T7" fmla="*/ 17 h 17"/>
                <a:gd name="T8" fmla="*/ 31 w 34"/>
                <a:gd name="T9" fmla="*/ 9 h 17"/>
              </a:gdLst>
              <a:ahLst/>
              <a:cxnLst>
                <a:cxn ang="0">
                  <a:pos x="T0" y="T1"/>
                </a:cxn>
                <a:cxn ang="0">
                  <a:pos x="T2" y="T3"/>
                </a:cxn>
                <a:cxn ang="0">
                  <a:pos x="T4" y="T5"/>
                </a:cxn>
                <a:cxn ang="0">
                  <a:pos x="T6" y="T7"/>
                </a:cxn>
                <a:cxn ang="0">
                  <a:pos x="T8" y="T9"/>
                </a:cxn>
              </a:cxnLst>
              <a:rect l="0" t="0" r="r" b="b"/>
              <a:pathLst>
                <a:path w="34" h="17">
                  <a:moveTo>
                    <a:pt x="31" y="9"/>
                  </a:moveTo>
                  <a:cubicBezTo>
                    <a:pt x="34" y="4"/>
                    <a:pt x="30" y="0"/>
                    <a:pt x="22" y="0"/>
                  </a:cubicBezTo>
                  <a:cubicBezTo>
                    <a:pt x="15" y="0"/>
                    <a:pt x="6" y="4"/>
                    <a:pt x="3" y="9"/>
                  </a:cubicBezTo>
                  <a:cubicBezTo>
                    <a:pt x="0" y="13"/>
                    <a:pt x="4" y="17"/>
                    <a:pt x="12" y="17"/>
                  </a:cubicBezTo>
                  <a:cubicBezTo>
                    <a:pt x="19" y="17"/>
                    <a:pt x="28" y="13"/>
                    <a:pt x="31"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830" name="íṩľîḋé"/>
            <p:cNvSpPr/>
            <p:nvPr/>
          </p:nvSpPr>
          <p:spPr bwMode="auto">
            <a:xfrm>
              <a:off x="1770062" y="1878251"/>
              <a:ext cx="124979" cy="61718"/>
            </a:xfrm>
            <a:custGeom>
              <a:avLst/>
              <a:gdLst>
                <a:gd name="T0" fmla="*/ 31 w 34"/>
                <a:gd name="T1" fmla="*/ 9 h 17"/>
                <a:gd name="T2" fmla="*/ 22 w 34"/>
                <a:gd name="T3" fmla="*/ 0 h 17"/>
                <a:gd name="T4" fmla="*/ 3 w 34"/>
                <a:gd name="T5" fmla="*/ 9 h 17"/>
                <a:gd name="T6" fmla="*/ 12 w 34"/>
                <a:gd name="T7" fmla="*/ 17 h 17"/>
                <a:gd name="T8" fmla="*/ 31 w 34"/>
                <a:gd name="T9" fmla="*/ 9 h 17"/>
              </a:gdLst>
              <a:ahLst/>
              <a:cxnLst>
                <a:cxn ang="0">
                  <a:pos x="T0" y="T1"/>
                </a:cxn>
                <a:cxn ang="0">
                  <a:pos x="T2" y="T3"/>
                </a:cxn>
                <a:cxn ang="0">
                  <a:pos x="T4" y="T5"/>
                </a:cxn>
                <a:cxn ang="0">
                  <a:pos x="T6" y="T7"/>
                </a:cxn>
                <a:cxn ang="0">
                  <a:pos x="T8" y="T9"/>
                </a:cxn>
              </a:cxnLst>
              <a:rect l="0" t="0" r="r" b="b"/>
              <a:pathLst>
                <a:path w="34" h="17">
                  <a:moveTo>
                    <a:pt x="31" y="9"/>
                  </a:moveTo>
                  <a:cubicBezTo>
                    <a:pt x="34" y="4"/>
                    <a:pt x="30" y="0"/>
                    <a:pt x="22" y="0"/>
                  </a:cubicBezTo>
                  <a:cubicBezTo>
                    <a:pt x="15" y="0"/>
                    <a:pt x="6" y="4"/>
                    <a:pt x="3" y="9"/>
                  </a:cubicBezTo>
                  <a:cubicBezTo>
                    <a:pt x="0" y="13"/>
                    <a:pt x="4" y="17"/>
                    <a:pt x="12" y="17"/>
                  </a:cubicBezTo>
                  <a:cubicBezTo>
                    <a:pt x="20" y="17"/>
                    <a:pt x="28" y="13"/>
                    <a:pt x="31"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831" name="íŝḷïḑe"/>
            <p:cNvSpPr/>
            <p:nvPr/>
          </p:nvSpPr>
          <p:spPr bwMode="auto">
            <a:xfrm>
              <a:off x="839665" y="1953855"/>
              <a:ext cx="128065" cy="63261"/>
            </a:xfrm>
            <a:custGeom>
              <a:avLst/>
              <a:gdLst>
                <a:gd name="T0" fmla="*/ 31 w 35"/>
                <a:gd name="T1" fmla="*/ 8 h 17"/>
                <a:gd name="T2" fmla="*/ 24 w 35"/>
                <a:gd name="T3" fmla="*/ 0 h 17"/>
                <a:gd name="T4" fmla="*/ 3 w 35"/>
                <a:gd name="T5" fmla="*/ 8 h 17"/>
                <a:gd name="T6" fmla="*/ 11 w 35"/>
                <a:gd name="T7" fmla="*/ 17 h 17"/>
                <a:gd name="T8" fmla="*/ 31 w 35"/>
                <a:gd name="T9" fmla="*/ 8 h 17"/>
              </a:gdLst>
              <a:ahLst/>
              <a:cxnLst>
                <a:cxn ang="0">
                  <a:pos x="T0" y="T1"/>
                </a:cxn>
                <a:cxn ang="0">
                  <a:pos x="T2" y="T3"/>
                </a:cxn>
                <a:cxn ang="0">
                  <a:pos x="T4" y="T5"/>
                </a:cxn>
                <a:cxn ang="0">
                  <a:pos x="T6" y="T7"/>
                </a:cxn>
                <a:cxn ang="0">
                  <a:pos x="T8" y="T9"/>
                </a:cxn>
              </a:cxnLst>
              <a:rect l="0" t="0" r="r" b="b"/>
              <a:pathLst>
                <a:path w="35" h="17">
                  <a:moveTo>
                    <a:pt x="31" y="8"/>
                  </a:moveTo>
                  <a:cubicBezTo>
                    <a:pt x="35" y="4"/>
                    <a:pt x="32" y="0"/>
                    <a:pt x="24" y="0"/>
                  </a:cubicBezTo>
                  <a:cubicBezTo>
                    <a:pt x="16" y="0"/>
                    <a:pt x="7" y="4"/>
                    <a:pt x="3" y="8"/>
                  </a:cubicBezTo>
                  <a:cubicBezTo>
                    <a:pt x="0" y="13"/>
                    <a:pt x="3" y="17"/>
                    <a:pt x="11" y="17"/>
                  </a:cubicBezTo>
                  <a:cubicBezTo>
                    <a:pt x="19" y="17"/>
                    <a:pt x="28" y="13"/>
                    <a:pt x="31" y="8"/>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832" name="ïṡḻiḑè"/>
            <p:cNvSpPr/>
            <p:nvPr/>
          </p:nvSpPr>
          <p:spPr bwMode="auto">
            <a:xfrm>
              <a:off x="964644" y="1953855"/>
              <a:ext cx="126522" cy="63261"/>
            </a:xfrm>
            <a:custGeom>
              <a:avLst/>
              <a:gdLst>
                <a:gd name="T0" fmla="*/ 32 w 35"/>
                <a:gd name="T1" fmla="*/ 8 h 17"/>
                <a:gd name="T2" fmla="*/ 24 w 35"/>
                <a:gd name="T3" fmla="*/ 0 h 17"/>
                <a:gd name="T4" fmla="*/ 4 w 35"/>
                <a:gd name="T5" fmla="*/ 8 h 17"/>
                <a:gd name="T6" fmla="*/ 11 w 35"/>
                <a:gd name="T7" fmla="*/ 17 h 17"/>
                <a:gd name="T8" fmla="*/ 32 w 35"/>
                <a:gd name="T9" fmla="*/ 8 h 17"/>
              </a:gdLst>
              <a:ahLst/>
              <a:cxnLst>
                <a:cxn ang="0">
                  <a:pos x="T0" y="T1"/>
                </a:cxn>
                <a:cxn ang="0">
                  <a:pos x="T2" y="T3"/>
                </a:cxn>
                <a:cxn ang="0">
                  <a:pos x="T4" y="T5"/>
                </a:cxn>
                <a:cxn ang="0">
                  <a:pos x="T6" y="T7"/>
                </a:cxn>
                <a:cxn ang="0">
                  <a:pos x="T8" y="T9"/>
                </a:cxn>
              </a:cxnLst>
              <a:rect l="0" t="0" r="r" b="b"/>
              <a:pathLst>
                <a:path w="35" h="17">
                  <a:moveTo>
                    <a:pt x="32" y="8"/>
                  </a:moveTo>
                  <a:cubicBezTo>
                    <a:pt x="35" y="4"/>
                    <a:pt x="32" y="0"/>
                    <a:pt x="24" y="0"/>
                  </a:cubicBezTo>
                  <a:cubicBezTo>
                    <a:pt x="16" y="0"/>
                    <a:pt x="7" y="4"/>
                    <a:pt x="4" y="8"/>
                  </a:cubicBezTo>
                  <a:cubicBezTo>
                    <a:pt x="0" y="13"/>
                    <a:pt x="4" y="17"/>
                    <a:pt x="11" y="17"/>
                  </a:cubicBezTo>
                  <a:cubicBezTo>
                    <a:pt x="19" y="17"/>
                    <a:pt x="28" y="13"/>
                    <a:pt x="32" y="8"/>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833" name="îŝ1íḓè"/>
            <p:cNvSpPr/>
            <p:nvPr/>
          </p:nvSpPr>
          <p:spPr bwMode="auto">
            <a:xfrm>
              <a:off x="1091165" y="1953855"/>
              <a:ext cx="128065" cy="63261"/>
            </a:xfrm>
            <a:custGeom>
              <a:avLst/>
              <a:gdLst>
                <a:gd name="T0" fmla="*/ 32 w 35"/>
                <a:gd name="T1" fmla="*/ 8 h 17"/>
                <a:gd name="T2" fmla="*/ 24 w 35"/>
                <a:gd name="T3" fmla="*/ 0 h 17"/>
                <a:gd name="T4" fmla="*/ 3 w 35"/>
                <a:gd name="T5" fmla="*/ 8 h 17"/>
                <a:gd name="T6" fmla="*/ 11 w 35"/>
                <a:gd name="T7" fmla="*/ 17 h 17"/>
                <a:gd name="T8" fmla="*/ 32 w 35"/>
                <a:gd name="T9" fmla="*/ 8 h 17"/>
              </a:gdLst>
              <a:ahLst/>
              <a:cxnLst>
                <a:cxn ang="0">
                  <a:pos x="T0" y="T1"/>
                </a:cxn>
                <a:cxn ang="0">
                  <a:pos x="T2" y="T3"/>
                </a:cxn>
                <a:cxn ang="0">
                  <a:pos x="T4" y="T5"/>
                </a:cxn>
                <a:cxn ang="0">
                  <a:pos x="T6" y="T7"/>
                </a:cxn>
                <a:cxn ang="0">
                  <a:pos x="T8" y="T9"/>
                </a:cxn>
              </a:cxnLst>
              <a:rect l="0" t="0" r="r" b="b"/>
              <a:pathLst>
                <a:path w="35" h="17">
                  <a:moveTo>
                    <a:pt x="32" y="8"/>
                  </a:moveTo>
                  <a:cubicBezTo>
                    <a:pt x="35" y="4"/>
                    <a:pt x="31" y="0"/>
                    <a:pt x="24" y="0"/>
                  </a:cubicBezTo>
                  <a:cubicBezTo>
                    <a:pt x="16" y="0"/>
                    <a:pt x="7" y="4"/>
                    <a:pt x="3" y="8"/>
                  </a:cubicBezTo>
                  <a:cubicBezTo>
                    <a:pt x="0" y="13"/>
                    <a:pt x="3" y="17"/>
                    <a:pt x="11" y="17"/>
                  </a:cubicBezTo>
                  <a:cubicBezTo>
                    <a:pt x="19" y="17"/>
                    <a:pt x="28" y="13"/>
                    <a:pt x="32" y="8"/>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834" name="íSlïḓè"/>
            <p:cNvSpPr/>
            <p:nvPr/>
          </p:nvSpPr>
          <p:spPr bwMode="auto">
            <a:xfrm>
              <a:off x="1216144" y="1953855"/>
              <a:ext cx="128065" cy="63261"/>
            </a:xfrm>
            <a:custGeom>
              <a:avLst/>
              <a:gdLst>
                <a:gd name="T0" fmla="*/ 32 w 35"/>
                <a:gd name="T1" fmla="*/ 8 h 17"/>
                <a:gd name="T2" fmla="*/ 24 w 35"/>
                <a:gd name="T3" fmla="*/ 0 h 17"/>
                <a:gd name="T4" fmla="*/ 4 w 35"/>
                <a:gd name="T5" fmla="*/ 8 h 17"/>
                <a:gd name="T6" fmla="*/ 12 w 35"/>
                <a:gd name="T7" fmla="*/ 17 h 17"/>
                <a:gd name="T8" fmla="*/ 32 w 35"/>
                <a:gd name="T9" fmla="*/ 8 h 17"/>
              </a:gdLst>
              <a:ahLst/>
              <a:cxnLst>
                <a:cxn ang="0">
                  <a:pos x="T0" y="T1"/>
                </a:cxn>
                <a:cxn ang="0">
                  <a:pos x="T2" y="T3"/>
                </a:cxn>
                <a:cxn ang="0">
                  <a:pos x="T4" y="T5"/>
                </a:cxn>
                <a:cxn ang="0">
                  <a:pos x="T6" y="T7"/>
                </a:cxn>
                <a:cxn ang="0">
                  <a:pos x="T8" y="T9"/>
                </a:cxn>
              </a:cxnLst>
              <a:rect l="0" t="0" r="r" b="b"/>
              <a:pathLst>
                <a:path w="35" h="17">
                  <a:moveTo>
                    <a:pt x="32" y="8"/>
                  </a:moveTo>
                  <a:cubicBezTo>
                    <a:pt x="35" y="4"/>
                    <a:pt x="32" y="0"/>
                    <a:pt x="24" y="0"/>
                  </a:cubicBezTo>
                  <a:cubicBezTo>
                    <a:pt x="16" y="0"/>
                    <a:pt x="7" y="4"/>
                    <a:pt x="4" y="8"/>
                  </a:cubicBezTo>
                  <a:cubicBezTo>
                    <a:pt x="0" y="13"/>
                    <a:pt x="4" y="17"/>
                    <a:pt x="12" y="17"/>
                  </a:cubicBezTo>
                  <a:cubicBezTo>
                    <a:pt x="20" y="17"/>
                    <a:pt x="29" y="13"/>
                    <a:pt x="32" y="8"/>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835" name="iṡ1ïdè"/>
            <p:cNvSpPr/>
            <p:nvPr/>
          </p:nvSpPr>
          <p:spPr bwMode="auto">
            <a:xfrm>
              <a:off x="1344209" y="1953855"/>
              <a:ext cx="126522" cy="63261"/>
            </a:xfrm>
            <a:custGeom>
              <a:avLst/>
              <a:gdLst>
                <a:gd name="T0" fmla="*/ 32 w 35"/>
                <a:gd name="T1" fmla="*/ 8 h 17"/>
                <a:gd name="T2" fmla="*/ 23 w 35"/>
                <a:gd name="T3" fmla="*/ 0 h 17"/>
                <a:gd name="T4" fmla="*/ 3 w 35"/>
                <a:gd name="T5" fmla="*/ 8 h 17"/>
                <a:gd name="T6" fmla="*/ 12 w 35"/>
                <a:gd name="T7" fmla="*/ 17 h 17"/>
                <a:gd name="T8" fmla="*/ 32 w 35"/>
                <a:gd name="T9" fmla="*/ 8 h 17"/>
              </a:gdLst>
              <a:ahLst/>
              <a:cxnLst>
                <a:cxn ang="0">
                  <a:pos x="T0" y="T1"/>
                </a:cxn>
                <a:cxn ang="0">
                  <a:pos x="T2" y="T3"/>
                </a:cxn>
                <a:cxn ang="0">
                  <a:pos x="T4" y="T5"/>
                </a:cxn>
                <a:cxn ang="0">
                  <a:pos x="T6" y="T7"/>
                </a:cxn>
                <a:cxn ang="0">
                  <a:pos x="T8" y="T9"/>
                </a:cxn>
              </a:cxnLst>
              <a:rect l="0" t="0" r="r" b="b"/>
              <a:pathLst>
                <a:path w="35" h="17">
                  <a:moveTo>
                    <a:pt x="32" y="8"/>
                  </a:moveTo>
                  <a:cubicBezTo>
                    <a:pt x="35" y="4"/>
                    <a:pt x="31" y="0"/>
                    <a:pt x="23" y="0"/>
                  </a:cubicBezTo>
                  <a:cubicBezTo>
                    <a:pt x="16" y="0"/>
                    <a:pt x="7" y="4"/>
                    <a:pt x="3" y="8"/>
                  </a:cubicBezTo>
                  <a:cubicBezTo>
                    <a:pt x="0" y="13"/>
                    <a:pt x="4" y="17"/>
                    <a:pt x="12" y="17"/>
                  </a:cubicBezTo>
                  <a:cubicBezTo>
                    <a:pt x="19" y="17"/>
                    <a:pt x="28" y="13"/>
                    <a:pt x="32" y="8"/>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836" name="ïṡ1íďe"/>
            <p:cNvSpPr/>
            <p:nvPr/>
          </p:nvSpPr>
          <p:spPr bwMode="auto">
            <a:xfrm>
              <a:off x="1470730" y="1953855"/>
              <a:ext cx="124979" cy="63261"/>
            </a:xfrm>
            <a:custGeom>
              <a:avLst/>
              <a:gdLst>
                <a:gd name="T0" fmla="*/ 31 w 34"/>
                <a:gd name="T1" fmla="*/ 8 h 17"/>
                <a:gd name="T2" fmla="*/ 23 w 34"/>
                <a:gd name="T3" fmla="*/ 0 h 17"/>
                <a:gd name="T4" fmla="*/ 3 w 34"/>
                <a:gd name="T5" fmla="*/ 8 h 17"/>
                <a:gd name="T6" fmla="*/ 11 w 34"/>
                <a:gd name="T7" fmla="*/ 17 h 17"/>
                <a:gd name="T8" fmla="*/ 31 w 34"/>
                <a:gd name="T9" fmla="*/ 8 h 17"/>
              </a:gdLst>
              <a:ahLst/>
              <a:cxnLst>
                <a:cxn ang="0">
                  <a:pos x="T0" y="T1"/>
                </a:cxn>
                <a:cxn ang="0">
                  <a:pos x="T2" y="T3"/>
                </a:cxn>
                <a:cxn ang="0">
                  <a:pos x="T4" y="T5"/>
                </a:cxn>
                <a:cxn ang="0">
                  <a:pos x="T6" y="T7"/>
                </a:cxn>
                <a:cxn ang="0">
                  <a:pos x="T8" y="T9"/>
                </a:cxn>
              </a:cxnLst>
              <a:rect l="0" t="0" r="r" b="b"/>
              <a:pathLst>
                <a:path w="34" h="17">
                  <a:moveTo>
                    <a:pt x="31" y="8"/>
                  </a:moveTo>
                  <a:cubicBezTo>
                    <a:pt x="34" y="4"/>
                    <a:pt x="30" y="0"/>
                    <a:pt x="23" y="0"/>
                  </a:cubicBezTo>
                  <a:cubicBezTo>
                    <a:pt x="15" y="0"/>
                    <a:pt x="6" y="4"/>
                    <a:pt x="3" y="8"/>
                  </a:cubicBezTo>
                  <a:cubicBezTo>
                    <a:pt x="0" y="13"/>
                    <a:pt x="4" y="17"/>
                    <a:pt x="11" y="17"/>
                  </a:cubicBezTo>
                  <a:cubicBezTo>
                    <a:pt x="19" y="17"/>
                    <a:pt x="28" y="13"/>
                    <a:pt x="31" y="8"/>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837" name="iṡļiḍê"/>
            <p:cNvSpPr/>
            <p:nvPr/>
          </p:nvSpPr>
          <p:spPr bwMode="auto">
            <a:xfrm>
              <a:off x="1595708" y="1953855"/>
              <a:ext cx="128065" cy="63261"/>
            </a:xfrm>
            <a:custGeom>
              <a:avLst/>
              <a:gdLst>
                <a:gd name="T0" fmla="*/ 32 w 35"/>
                <a:gd name="T1" fmla="*/ 8 h 17"/>
                <a:gd name="T2" fmla="*/ 23 w 35"/>
                <a:gd name="T3" fmla="*/ 0 h 17"/>
                <a:gd name="T4" fmla="*/ 4 w 35"/>
                <a:gd name="T5" fmla="*/ 8 h 17"/>
                <a:gd name="T6" fmla="*/ 12 w 35"/>
                <a:gd name="T7" fmla="*/ 17 h 17"/>
                <a:gd name="T8" fmla="*/ 32 w 35"/>
                <a:gd name="T9" fmla="*/ 8 h 17"/>
              </a:gdLst>
              <a:ahLst/>
              <a:cxnLst>
                <a:cxn ang="0">
                  <a:pos x="T0" y="T1"/>
                </a:cxn>
                <a:cxn ang="0">
                  <a:pos x="T2" y="T3"/>
                </a:cxn>
                <a:cxn ang="0">
                  <a:pos x="T4" y="T5"/>
                </a:cxn>
                <a:cxn ang="0">
                  <a:pos x="T6" y="T7"/>
                </a:cxn>
                <a:cxn ang="0">
                  <a:pos x="T8" y="T9"/>
                </a:cxn>
              </a:cxnLst>
              <a:rect l="0" t="0" r="r" b="b"/>
              <a:pathLst>
                <a:path w="35" h="17">
                  <a:moveTo>
                    <a:pt x="32" y="8"/>
                  </a:moveTo>
                  <a:cubicBezTo>
                    <a:pt x="35" y="4"/>
                    <a:pt x="31" y="0"/>
                    <a:pt x="23" y="0"/>
                  </a:cubicBezTo>
                  <a:cubicBezTo>
                    <a:pt x="15" y="0"/>
                    <a:pt x="7" y="4"/>
                    <a:pt x="4" y="8"/>
                  </a:cubicBezTo>
                  <a:cubicBezTo>
                    <a:pt x="0" y="13"/>
                    <a:pt x="4" y="17"/>
                    <a:pt x="12" y="17"/>
                  </a:cubicBezTo>
                  <a:cubicBezTo>
                    <a:pt x="20" y="17"/>
                    <a:pt x="29" y="13"/>
                    <a:pt x="32" y="8"/>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838" name="i$1íḍe"/>
            <p:cNvSpPr/>
            <p:nvPr/>
          </p:nvSpPr>
          <p:spPr bwMode="auto">
            <a:xfrm>
              <a:off x="1723773" y="1953855"/>
              <a:ext cx="123436" cy="63261"/>
            </a:xfrm>
            <a:custGeom>
              <a:avLst/>
              <a:gdLst>
                <a:gd name="T0" fmla="*/ 31 w 34"/>
                <a:gd name="T1" fmla="*/ 8 h 17"/>
                <a:gd name="T2" fmla="*/ 23 w 34"/>
                <a:gd name="T3" fmla="*/ 0 h 17"/>
                <a:gd name="T4" fmla="*/ 3 w 34"/>
                <a:gd name="T5" fmla="*/ 8 h 17"/>
                <a:gd name="T6" fmla="*/ 12 w 34"/>
                <a:gd name="T7" fmla="*/ 17 h 17"/>
                <a:gd name="T8" fmla="*/ 31 w 34"/>
                <a:gd name="T9" fmla="*/ 8 h 17"/>
              </a:gdLst>
              <a:ahLst/>
              <a:cxnLst>
                <a:cxn ang="0">
                  <a:pos x="T0" y="T1"/>
                </a:cxn>
                <a:cxn ang="0">
                  <a:pos x="T2" y="T3"/>
                </a:cxn>
                <a:cxn ang="0">
                  <a:pos x="T4" y="T5"/>
                </a:cxn>
                <a:cxn ang="0">
                  <a:pos x="T6" y="T7"/>
                </a:cxn>
                <a:cxn ang="0">
                  <a:pos x="T8" y="T9"/>
                </a:cxn>
              </a:cxnLst>
              <a:rect l="0" t="0" r="r" b="b"/>
              <a:pathLst>
                <a:path w="34" h="17">
                  <a:moveTo>
                    <a:pt x="31" y="8"/>
                  </a:moveTo>
                  <a:cubicBezTo>
                    <a:pt x="34" y="4"/>
                    <a:pt x="30" y="0"/>
                    <a:pt x="23" y="0"/>
                  </a:cubicBezTo>
                  <a:cubicBezTo>
                    <a:pt x="15" y="0"/>
                    <a:pt x="6" y="4"/>
                    <a:pt x="3" y="8"/>
                  </a:cubicBezTo>
                  <a:cubicBezTo>
                    <a:pt x="0" y="13"/>
                    <a:pt x="4" y="17"/>
                    <a:pt x="12" y="17"/>
                  </a:cubicBezTo>
                  <a:cubicBezTo>
                    <a:pt x="20" y="17"/>
                    <a:pt x="28" y="13"/>
                    <a:pt x="31" y="8"/>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839" name="ïšḷïḋe"/>
            <p:cNvSpPr/>
            <p:nvPr/>
          </p:nvSpPr>
          <p:spPr bwMode="auto">
            <a:xfrm>
              <a:off x="906012" y="2031003"/>
              <a:ext cx="131151" cy="61718"/>
            </a:xfrm>
            <a:custGeom>
              <a:avLst/>
              <a:gdLst>
                <a:gd name="T0" fmla="*/ 32 w 36"/>
                <a:gd name="T1" fmla="*/ 9 h 17"/>
                <a:gd name="T2" fmla="*/ 25 w 36"/>
                <a:gd name="T3" fmla="*/ 0 h 17"/>
                <a:gd name="T4" fmla="*/ 4 w 36"/>
                <a:gd name="T5" fmla="*/ 9 h 17"/>
                <a:gd name="T6" fmla="*/ 12 w 36"/>
                <a:gd name="T7" fmla="*/ 17 h 17"/>
                <a:gd name="T8" fmla="*/ 32 w 36"/>
                <a:gd name="T9" fmla="*/ 9 h 17"/>
              </a:gdLst>
              <a:ahLst/>
              <a:cxnLst>
                <a:cxn ang="0">
                  <a:pos x="T0" y="T1"/>
                </a:cxn>
                <a:cxn ang="0">
                  <a:pos x="T2" y="T3"/>
                </a:cxn>
                <a:cxn ang="0">
                  <a:pos x="T4" y="T5"/>
                </a:cxn>
                <a:cxn ang="0">
                  <a:pos x="T6" y="T7"/>
                </a:cxn>
                <a:cxn ang="0">
                  <a:pos x="T8" y="T9"/>
                </a:cxn>
              </a:cxnLst>
              <a:rect l="0" t="0" r="r" b="b"/>
              <a:pathLst>
                <a:path w="36" h="17">
                  <a:moveTo>
                    <a:pt x="32" y="9"/>
                  </a:moveTo>
                  <a:cubicBezTo>
                    <a:pt x="36" y="4"/>
                    <a:pt x="32" y="0"/>
                    <a:pt x="25" y="0"/>
                  </a:cubicBezTo>
                  <a:cubicBezTo>
                    <a:pt x="17" y="0"/>
                    <a:pt x="7" y="4"/>
                    <a:pt x="4" y="9"/>
                  </a:cubicBezTo>
                  <a:cubicBezTo>
                    <a:pt x="0" y="13"/>
                    <a:pt x="4" y="17"/>
                    <a:pt x="12" y="17"/>
                  </a:cubicBezTo>
                  <a:cubicBezTo>
                    <a:pt x="20" y="17"/>
                    <a:pt x="29" y="13"/>
                    <a:pt x="32"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840" name="íṥḻíďe"/>
            <p:cNvSpPr/>
            <p:nvPr/>
          </p:nvSpPr>
          <p:spPr bwMode="auto">
            <a:xfrm>
              <a:off x="1034076" y="2031003"/>
              <a:ext cx="131151" cy="61718"/>
            </a:xfrm>
            <a:custGeom>
              <a:avLst/>
              <a:gdLst>
                <a:gd name="T0" fmla="*/ 32 w 36"/>
                <a:gd name="T1" fmla="*/ 9 h 17"/>
                <a:gd name="T2" fmla="*/ 24 w 36"/>
                <a:gd name="T3" fmla="*/ 0 h 17"/>
                <a:gd name="T4" fmla="*/ 4 w 36"/>
                <a:gd name="T5" fmla="*/ 9 h 17"/>
                <a:gd name="T6" fmla="*/ 12 w 36"/>
                <a:gd name="T7" fmla="*/ 17 h 17"/>
                <a:gd name="T8" fmla="*/ 32 w 36"/>
                <a:gd name="T9" fmla="*/ 9 h 17"/>
              </a:gdLst>
              <a:ahLst/>
              <a:cxnLst>
                <a:cxn ang="0">
                  <a:pos x="T0" y="T1"/>
                </a:cxn>
                <a:cxn ang="0">
                  <a:pos x="T2" y="T3"/>
                </a:cxn>
                <a:cxn ang="0">
                  <a:pos x="T4" y="T5"/>
                </a:cxn>
                <a:cxn ang="0">
                  <a:pos x="T6" y="T7"/>
                </a:cxn>
                <a:cxn ang="0">
                  <a:pos x="T8" y="T9"/>
                </a:cxn>
              </a:cxnLst>
              <a:rect l="0" t="0" r="r" b="b"/>
              <a:pathLst>
                <a:path w="36" h="17">
                  <a:moveTo>
                    <a:pt x="32" y="9"/>
                  </a:moveTo>
                  <a:cubicBezTo>
                    <a:pt x="36" y="4"/>
                    <a:pt x="32" y="0"/>
                    <a:pt x="24" y="0"/>
                  </a:cubicBezTo>
                  <a:cubicBezTo>
                    <a:pt x="17" y="0"/>
                    <a:pt x="7" y="4"/>
                    <a:pt x="4" y="9"/>
                  </a:cubicBezTo>
                  <a:cubicBezTo>
                    <a:pt x="0" y="13"/>
                    <a:pt x="4" y="17"/>
                    <a:pt x="12" y="17"/>
                  </a:cubicBezTo>
                  <a:cubicBezTo>
                    <a:pt x="20" y="17"/>
                    <a:pt x="29" y="13"/>
                    <a:pt x="32"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841" name="işľîdè"/>
            <p:cNvSpPr/>
            <p:nvPr/>
          </p:nvSpPr>
          <p:spPr bwMode="auto">
            <a:xfrm>
              <a:off x="1160597" y="2031003"/>
              <a:ext cx="132693" cy="61718"/>
            </a:xfrm>
            <a:custGeom>
              <a:avLst/>
              <a:gdLst>
                <a:gd name="T0" fmla="*/ 32 w 36"/>
                <a:gd name="T1" fmla="*/ 9 h 17"/>
                <a:gd name="T2" fmla="*/ 24 w 36"/>
                <a:gd name="T3" fmla="*/ 0 h 17"/>
                <a:gd name="T4" fmla="*/ 4 w 36"/>
                <a:gd name="T5" fmla="*/ 9 h 17"/>
                <a:gd name="T6" fmla="*/ 12 w 36"/>
                <a:gd name="T7" fmla="*/ 17 h 17"/>
                <a:gd name="T8" fmla="*/ 32 w 36"/>
                <a:gd name="T9" fmla="*/ 9 h 17"/>
              </a:gdLst>
              <a:ahLst/>
              <a:cxnLst>
                <a:cxn ang="0">
                  <a:pos x="T0" y="T1"/>
                </a:cxn>
                <a:cxn ang="0">
                  <a:pos x="T2" y="T3"/>
                </a:cxn>
                <a:cxn ang="0">
                  <a:pos x="T4" y="T5"/>
                </a:cxn>
                <a:cxn ang="0">
                  <a:pos x="T6" y="T7"/>
                </a:cxn>
                <a:cxn ang="0">
                  <a:pos x="T8" y="T9"/>
                </a:cxn>
              </a:cxnLst>
              <a:rect l="0" t="0" r="r" b="b"/>
              <a:pathLst>
                <a:path w="36" h="17">
                  <a:moveTo>
                    <a:pt x="32" y="9"/>
                  </a:moveTo>
                  <a:cubicBezTo>
                    <a:pt x="36" y="4"/>
                    <a:pt x="32" y="0"/>
                    <a:pt x="24" y="0"/>
                  </a:cubicBezTo>
                  <a:cubicBezTo>
                    <a:pt x="16" y="0"/>
                    <a:pt x="7" y="4"/>
                    <a:pt x="4" y="9"/>
                  </a:cubicBezTo>
                  <a:cubicBezTo>
                    <a:pt x="0" y="13"/>
                    <a:pt x="4" y="17"/>
                    <a:pt x="12" y="17"/>
                  </a:cubicBezTo>
                  <a:cubicBezTo>
                    <a:pt x="20" y="17"/>
                    <a:pt x="29" y="13"/>
                    <a:pt x="32"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842" name="í$ḷïḋè"/>
            <p:cNvSpPr/>
            <p:nvPr/>
          </p:nvSpPr>
          <p:spPr bwMode="auto">
            <a:xfrm>
              <a:off x="1288663" y="2031003"/>
              <a:ext cx="131151" cy="61718"/>
            </a:xfrm>
            <a:custGeom>
              <a:avLst/>
              <a:gdLst>
                <a:gd name="T0" fmla="*/ 32 w 36"/>
                <a:gd name="T1" fmla="*/ 9 h 17"/>
                <a:gd name="T2" fmla="*/ 24 w 36"/>
                <a:gd name="T3" fmla="*/ 0 h 17"/>
                <a:gd name="T4" fmla="*/ 4 w 36"/>
                <a:gd name="T5" fmla="*/ 9 h 17"/>
                <a:gd name="T6" fmla="*/ 12 w 36"/>
                <a:gd name="T7" fmla="*/ 17 h 17"/>
                <a:gd name="T8" fmla="*/ 32 w 36"/>
                <a:gd name="T9" fmla="*/ 9 h 17"/>
              </a:gdLst>
              <a:ahLst/>
              <a:cxnLst>
                <a:cxn ang="0">
                  <a:pos x="T0" y="T1"/>
                </a:cxn>
                <a:cxn ang="0">
                  <a:pos x="T2" y="T3"/>
                </a:cxn>
                <a:cxn ang="0">
                  <a:pos x="T4" y="T5"/>
                </a:cxn>
                <a:cxn ang="0">
                  <a:pos x="T6" y="T7"/>
                </a:cxn>
                <a:cxn ang="0">
                  <a:pos x="T8" y="T9"/>
                </a:cxn>
              </a:cxnLst>
              <a:rect l="0" t="0" r="r" b="b"/>
              <a:pathLst>
                <a:path w="36" h="17">
                  <a:moveTo>
                    <a:pt x="32" y="9"/>
                  </a:moveTo>
                  <a:cubicBezTo>
                    <a:pt x="36" y="4"/>
                    <a:pt x="32" y="0"/>
                    <a:pt x="24" y="0"/>
                  </a:cubicBezTo>
                  <a:cubicBezTo>
                    <a:pt x="16" y="0"/>
                    <a:pt x="7" y="4"/>
                    <a:pt x="4" y="9"/>
                  </a:cubicBezTo>
                  <a:cubicBezTo>
                    <a:pt x="0" y="13"/>
                    <a:pt x="4" y="17"/>
                    <a:pt x="12" y="17"/>
                  </a:cubicBezTo>
                  <a:cubicBezTo>
                    <a:pt x="20" y="17"/>
                    <a:pt x="29" y="13"/>
                    <a:pt x="32"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843" name="ïsļíḓé"/>
            <p:cNvSpPr/>
            <p:nvPr/>
          </p:nvSpPr>
          <p:spPr bwMode="auto">
            <a:xfrm>
              <a:off x="1416727" y="2031003"/>
              <a:ext cx="128065" cy="61718"/>
            </a:xfrm>
            <a:custGeom>
              <a:avLst/>
              <a:gdLst>
                <a:gd name="T0" fmla="*/ 32 w 35"/>
                <a:gd name="T1" fmla="*/ 9 h 17"/>
                <a:gd name="T2" fmla="*/ 24 w 35"/>
                <a:gd name="T3" fmla="*/ 0 h 17"/>
                <a:gd name="T4" fmla="*/ 4 w 35"/>
                <a:gd name="T5" fmla="*/ 9 h 17"/>
                <a:gd name="T6" fmla="*/ 12 w 35"/>
                <a:gd name="T7" fmla="*/ 17 h 17"/>
                <a:gd name="T8" fmla="*/ 32 w 35"/>
                <a:gd name="T9" fmla="*/ 9 h 17"/>
              </a:gdLst>
              <a:ahLst/>
              <a:cxnLst>
                <a:cxn ang="0">
                  <a:pos x="T0" y="T1"/>
                </a:cxn>
                <a:cxn ang="0">
                  <a:pos x="T2" y="T3"/>
                </a:cxn>
                <a:cxn ang="0">
                  <a:pos x="T4" y="T5"/>
                </a:cxn>
                <a:cxn ang="0">
                  <a:pos x="T6" y="T7"/>
                </a:cxn>
                <a:cxn ang="0">
                  <a:pos x="T8" y="T9"/>
                </a:cxn>
              </a:cxnLst>
              <a:rect l="0" t="0" r="r" b="b"/>
              <a:pathLst>
                <a:path w="35" h="17">
                  <a:moveTo>
                    <a:pt x="32" y="9"/>
                  </a:moveTo>
                  <a:cubicBezTo>
                    <a:pt x="35" y="4"/>
                    <a:pt x="32" y="0"/>
                    <a:pt x="24" y="0"/>
                  </a:cubicBezTo>
                  <a:cubicBezTo>
                    <a:pt x="16" y="0"/>
                    <a:pt x="7" y="4"/>
                    <a:pt x="4" y="9"/>
                  </a:cubicBezTo>
                  <a:cubicBezTo>
                    <a:pt x="0" y="13"/>
                    <a:pt x="4" y="17"/>
                    <a:pt x="12" y="17"/>
                  </a:cubicBezTo>
                  <a:cubicBezTo>
                    <a:pt x="20" y="17"/>
                    <a:pt x="29" y="13"/>
                    <a:pt x="32"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844" name="íṣḻide"/>
            <p:cNvSpPr/>
            <p:nvPr/>
          </p:nvSpPr>
          <p:spPr bwMode="auto">
            <a:xfrm>
              <a:off x="1547878" y="2031003"/>
              <a:ext cx="124979" cy="61718"/>
            </a:xfrm>
            <a:custGeom>
              <a:avLst/>
              <a:gdLst>
                <a:gd name="T0" fmla="*/ 31 w 34"/>
                <a:gd name="T1" fmla="*/ 9 h 17"/>
                <a:gd name="T2" fmla="*/ 23 w 34"/>
                <a:gd name="T3" fmla="*/ 0 h 17"/>
                <a:gd name="T4" fmla="*/ 3 w 34"/>
                <a:gd name="T5" fmla="*/ 9 h 17"/>
                <a:gd name="T6" fmla="*/ 11 w 34"/>
                <a:gd name="T7" fmla="*/ 17 h 17"/>
                <a:gd name="T8" fmla="*/ 31 w 34"/>
                <a:gd name="T9" fmla="*/ 9 h 17"/>
              </a:gdLst>
              <a:ahLst/>
              <a:cxnLst>
                <a:cxn ang="0">
                  <a:pos x="T0" y="T1"/>
                </a:cxn>
                <a:cxn ang="0">
                  <a:pos x="T2" y="T3"/>
                </a:cxn>
                <a:cxn ang="0">
                  <a:pos x="T4" y="T5"/>
                </a:cxn>
                <a:cxn ang="0">
                  <a:pos x="T6" y="T7"/>
                </a:cxn>
                <a:cxn ang="0">
                  <a:pos x="T8" y="T9"/>
                </a:cxn>
              </a:cxnLst>
              <a:rect l="0" t="0" r="r" b="b"/>
              <a:pathLst>
                <a:path w="34" h="17">
                  <a:moveTo>
                    <a:pt x="31" y="9"/>
                  </a:moveTo>
                  <a:cubicBezTo>
                    <a:pt x="34" y="4"/>
                    <a:pt x="30" y="0"/>
                    <a:pt x="23" y="0"/>
                  </a:cubicBezTo>
                  <a:cubicBezTo>
                    <a:pt x="15" y="0"/>
                    <a:pt x="6" y="4"/>
                    <a:pt x="3" y="9"/>
                  </a:cubicBezTo>
                  <a:cubicBezTo>
                    <a:pt x="0" y="13"/>
                    <a:pt x="3" y="17"/>
                    <a:pt x="11" y="17"/>
                  </a:cubicBezTo>
                  <a:cubicBezTo>
                    <a:pt x="19" y="17"/>
                    <a:pt x="28" y="13"/>
                    <a:pt x="31"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845" name="îşlïdè"/>
            <p:cNvSpPr/>
            <p:nvPr/>
          </p:nvSpPr>
          <p:spPr bwMode="auto">
            <a:xfrm>
              <a:off x="1675942" y="2031003"/>
              <a:ext cx="123436" cy="61718"/>
            </a:xfrm>
            <a:custGeom>
              <a:avLst/>
              <a:gdLst>
                <a:gd name="T0" fmla="*/ 31 w 34"/>
                <a:gd name="T1" fmla="*/ 9 h 17"/>
                <a:gd name="T2" fmla="*/ 22 w 34"/>
                <a:gd name="T3" fmla="*/ 0 h 17"/>
                <a:gd name="T4" fmla="*/ 3 w 34"/>
                <a:gd name="T5" fmla="*/ 9 h 17"/>
                <a:gd name="T6" fmla="*/ 11 w 34"/>
                <a:gd name="T7" fmla="*/ 17 h 17"/>
                <a:gd name="T8" fmla="*/ 31 w 34"/>
                <a:gd name="T9" fmla="*/ 9 h 17"/>
              </a:gdLst>
              <a:ahLst/>
              <a:cxnLst>
                <a:cxn ang="0">
                  <a:pos x="T0" y="T1"/>
                </a:cxn>
                <a:cxn ang="0">
                  <a:pos x="T2" y="T3"/>
                </a:cxn>
                <a:cxn ang="0">
                  <a:pos x="T4" y="T5"/>
                </a:cxn>
                <a:cxn ang="0">
                  <a:pos x="T6" y="T7"/>
                </a:cxn>
                <a:cxn ang="0">
                  <a:pos x="T8" y="T9"/>
                </a:cxn>
              </a:cxnLst>
              <a:rect l="0" t="0" r="r" b="b"/>
              <a:pathLst>
                <a:path w="34" h="17">
                  <a:moveTo>
                    <a:pt x="31" y="9"/>
                  </a:moveTo>
                  <a:cubicBezTo>
                    <a:pt x="34" y="4"/>
                    <a:pt x="30" y="0"/>
                    <a:pt x="22" y="0"/>
                  </a:cubicBezTo>
                  <a:cubicBezTo>
                    <a:pt x="15" y="0"/>
                    <a:pt x="6" y="4"/>
                    <a:pt x="3" y="9"/>
                  </a:cubicBezTo>
                  <a:cubicBezTo>
                    <a:pt x="0" y="13"/>
                    <a:pt x="4" y="17"/>
                    <a:pt x="11" y="17"/>
                  </a:cubicBezTo>
                  <a:cubicBezTo>
                    <a:pt x="19" y="17"/>
                    <a:pt x="28" y="13"/>
                    <a:pt x="31"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846" name="íṧļídè"/>
            <p:cNvSpPr/>
            <p:nvPr/>
          </p:nvSpPr>
          <p:spPr bwMode="auto">
            <a:xfrm>
              <a:off x="975444" y="2108150"/>
              <a:ext cx="131151" cy="64804"/>
            </a:xfrm>
            <a:custGeom>
              <a:avLst/>
              <a:gdLst>
                <a:gd name="T0" fmla="*/ 33 w 36"/>
                <a:gd name="T1" fmla="*/ 9 h 18"/>
                <a:gd name="T2" fmla="*/ 25 w 36"/>
                <a:gd name="T3" fmla="*/ 0 h 18"/>
                <a:gd name="T4" fmla="*/ 4 w 36"/>
                <a:gd name="T5" fmla="*/ 9 h 18"/>
                <a:gd name="T6" fmla="*/ 12 w 36"/>
                <a:gd name="T7" fmla="*/ 18 h 18"/>
                <a:gd name="T8" fmla="*/ 33 w 36"/>
                <a:gd name="T9" fmla="*/ 9 h 18"/>
              </a:gdLst>
              <a:ahLst/>
              <a:cxnLst>
                <a:cxn ang="0">
                  <a:pos x="T0" y="T1"/>
                </a:cxn>
                <a:cxn ang="0">
                  <a:pos x="T2" y="T3"/>
                </a:cxn>
                <a:cxn ang="0">
                  <a:pos x="T4" y="T5"/>
                </a:cxn>
                <a:cxn ang="0">
                  <a:pos x="T6" y="T7"/>
                </a:cxn>
                <a:cxn ang="0">
                  <a:pos x="T8" y="T9"/>
                </a:cxn>
              </a:cxnLst>
              <a:rect l="0" t="0" r="r" b="b"/>
              <a:pathLst>
                <a:path w="36" h="18">
                  <a:moveTo>
                    <a:pt x="33" y="9"/>
                  </a:moveTo>
                  <a:cubicBezTo>
                    <a:pt x="36" y="4"/>
                    <a:pt x="33" y="0"/>
                    <a:pt x="25" y="0"/>
                  </a:cubicBezTo>
                  <a:cubicBezTo>
                    <a:pt x="17" y="0"/>
                    <a:pt x="8" y="4"/>
                    <a:pt x="4" y="9"/>
                  </a:cubicBezTo>
                  <a:cubicBezTo>
                    <a:pt x="0" y="14"/>
                    <a:pt x="4" y="18"/>
                    <a:pt x="12" y="18"/>
                  </a:cubicBezTo>
                  <a:cubicBezTo>
                    <a:pt x="20" y="18"/>
                    <a:pt x="29" y="14"/>
                    <a:pt x="33"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847" name="íṥ1ïde"/>
            <p:cNvSpPr/>
            <p:nvPr/>
          </p:nvSpPr>
          <p:spPr bwMode="auto">
            <a:xfrm>
              <a:off x="1106595" y="2108150"/>
              <a:ext cx="131151" cy="64804"/>
            </a:xfrm>
            <a:custGeom>
              <a:avLst/>
              <a:gdLst>
                <a:gd name="T0" fmla="*/ 32 w 36"/>
                <a:gd name="T1" fmla="*/ 9 h 18"/>
                <a:gd name="T2" fmla="*/ 24 w 36"/>
                <a:gd name="T3" fmla="*/ 0 h 18"/>
                <a:gd name="T4" fmla="*/ 3 w 36"/>
                <a:gd name="T5" fmla="*/ 9 h 18"/>
                <a:gd name="T6" fmla="*/ 11 w 36"/>
                <a:gd name="T7" fmla="*/ 18 h 18"/>
                <a:gd name="T8" fmla="*/ 32 w 36"/>
                <a:gd name="T9" fmla="*/ 9 h 18"/>
              </a:gdLst>
              <a:ahLst/>
              <a:cxnLst>
                <a:cxn ang="0">
                  <a:pos x="T0" y="T1"/>
                </a:cxn>
                <a:cxn ang="0">
                  <a:pos x="T2" y="T3"/>
                </a:cxn>
                <a:cxn ang="0">
                  <a:pos x="T4" y="T5"/>
                </a:cxn>
                <a:cxn ang="0">
                  <a:pos x="T6" y="T7"/>
                </a:cxn>
                <a:cxn ang="0">
                  <a:pos x="T8" y="T9"/>
                </a:cxn>
              </a:cxnLst>
              <a:rect l="0" t="0" r="r" b="b"/>
              <a:pathLst>
                <a:path w="36" h="18">
                  <a:moveTo>
                    <a:pt x="32" y="9"/>
                  </a:moveTo>
                  <a:cubicBezTo>
                    <a:pt x="36" y="4"/>
                    <a:pt x="32" y="0"/>
                    <a:pt x="24" y="0"/>
                  </a:cubicBezTo>
                  <a:cubicBezTo>
                    <a:pt x="16" y="0"/>
                    <a:pt x="7" y="4"/>
                    <a:pt x="3" y="9"/>
                  </a:cubicBezTo>
                  <a:cubicBezTo>
                    <a:pt x="0" y="14"/>
                    <a:pt x="3" y="18"/>
                    <a:pt x="11" y="18"/>
                  </a:cubicBezTo>
                  <a:cubicBezTo>
                    <a:pt x="19" y="18"/>
                    <a:pt x="29" y="14"/>
                    <a:pt x="32"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848" name="íšḷîde"/>
            <p:cNvSpPr/>
            <p:nvPr/>
          </p:nvSpPr>
          <p:spPr bwMode="auto">
            <a:xfrm>
              <a:off x="654511" y="2188383"/>
              <a:ext cx="134237" cy="69433"/>
            </a:xfrm>
            <a:custGeom>
              <a:avLst/>
              <a:gdLst>
                <a:gd name="T0" fmla="*/ 33 w 37"/>
                <a:gd name="T1" fmla="*/ 9 h 19"/>
                <a:gd name="T2" fmla="*/ 26 w 37"/>
                <a:gd name="T3" fmla="*/ 0 h 19"/>
                <a:gd name="T4" fmla="*/ 4 w 37"/>
                <a:gd name="T5" fmla="*/ 9 h 19"/>
                <a:gd name="T6" fmla="*/ 12 w 37"/>
                <a:gd name="T7" fmla="*/ 19 h 19"/>
                <a:gd name="T8" fmla="*/ 33 w 37"/>
                <a:gd name="T9" fmla="*/ 9 h 19"/>
              </a:gdLst>
              <a:ahLst/>
              <a:cxnLst>
                <a:cxn ang="0">
                  <a:pos x="T0" y="T1"/>
                </a:cxn>
                <a:cxn ang="0">
                  <a:pos x="T2" y="T3"/>
                </a:cxn>
                <a:cxn ang="0">
                  <a:pos x="T4" y="T5"/>
                </a:cxn>
                <a:cxn ang="0">
                  <a:pos x="T6" y="T7"/>
                </a:cxn>
                <a:cxn ang="0">
                  <a:pos x="T8" y="T9"/>
                </a:cxn>
              </a:cxnLst>
              <a:rect l="0" t="0" r="r" b="b"/>
              <a:pathLst>
                <a:path w="37" h="19">
                  <a:moveTo>
                    <a:pt x="33" y="9"/>
                  </a:moveTo>
                  <a:cubicBezTo>
                    <a:pt x="37" y="4"/>
                    <a:pt x="34" y="0"/>
                    <a:pt x="26" y="0"/>
                  </a:cubicBezTo>
                  <a:cubicBezTo>
                    <a:pt x="18" y="0"/>
                    <a:pt x="8" y="4"/>
                    <a:pt x="4" y="9"/>
                  </a:cubicBezTo>
                  <a:cubicBezTo>
                    <a:pt x="0" y="14"/>
                    <a:pt x="4" y="19"/>
                    <a:pt x="12" y="19"/>
                  </a:cubicBezTo>
                  <a:cubicBezTo>
                    <a:pt x="20" y="19"/>
                    <a:pt x="29" y="14"/>
                    <a:pt x="33"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849" name="îşḷíďe"/>
            <p:cNvSpPr/>
            <p:nvPr/>
          </p:nvSpPr>
          <p:spPr bwMode="auto">
            <a:xfrm>
              <a:off x="785662" y="2188383"/>
              <a:ext cx="134237" cy="69433"/>
            </a:xfrm>
            <a:custGeom>
              <a:avLst/>
              <a:gdLst>
                <a:gd name="T0" fmla="*/ 33 w 37"/>
                <a:gd name="T1" fmla="*/ 9 h 19"/>
                <a:gd name="T2" fmla="*/ 25 w 37"/>
                <a:gd name="T3" fmla="*/ 0 h 19"/>
                <a:gd name="T4" fmla="*/ 4 w 37"/>
                <a:gd name="T5" fmla="*/ 9 h 19"/>
                <a:gd name="T6" fmla="*/ 12 w 37"/>
                <a:gd name="T7" fmla="*/ 19 h 19"/>
                <a:gd name="T8" fmla="*/ 33 w 37"/>
                <a:gd name="T9" fmla="*/ 9 h 19"/>
              </a:gdLst>
              <a:ahLst/>
              <a:cxnLst>
                <a:cxn ang="0">
                  <a:pos x="T0" y="T1"/>
                </a:cxn>
                <a:cxn ang="0">
                  <a:pos x="T2" y="T3"/>
                </a:cxn>
                <a:cxn ang="0">
                  <a:pos x="T4" y="T5"/>
                </a:cxn>
                <a:cxn ang="0">
                  <a:pos x="T6" y="T7"/>
                </a:cxn>
                <a:cxn ang="0">
                  <a:pos x="T8" y="T9"/>
                </a:cxn>
              </a:cxnLst>
              <a:rect l="0" t="0" r="r" b="b"/>
              <a:pathLst>
                <a:path w="37" h="19">
                  <a:moveTo>
                    <a:pt x="33" y="9"/>
                  </a:moveTo>
                  <a:cubicBezTo>
                    <a:pt x="37" y="4"/>
                    <a:pt x="33" y="0"/>
                    <a:pt x="25" y="0"/>
                  </a:cubicBezTo>
                  <a:cubicBezTo>
                    <a:pt x="17" y="0"/>
                    <a:pt x="8" y="4"/>
                    <a:pt x="4" y="9"/>
                  </a:cubicBezTo>
                  <a:cubicBezTo>
                    <a:pt x="0" y="14"/>
                    <a:pt x="4" y="19"/>
                    <a:pt x="12" y="19"/>
                  </a:cubicBezTo>
                  <a:cubicBezTo>
                    <a:pt x="20" y="19"/>
                    <a:pt x="29" y="14"/>
                    <a:pt x="33"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850" name="ísḻide"/>
            <p:cNvSpPr/>
            <p:nvPr/>
          </p:nvSpPr>
          <p:spPr bwMode="auto">
            <a:xfrm>
              <a:off x="1836408" y="2188383"/>
              <a:ext cx="128065" cy="69433"/>
            </a:xfrm>
            <a:custGeom>
              <a:avLst/>
              <a:gdLst>
                <a:gd name="T0" fmla="*/ 32 w 35"/>
                <a:gd name="T1" fmla="*/ 9 h 19"/>
                <a:gd name="T2" fmla="*/ 23 w 35"/>
                <a:gd name="T3" fmla="*/ 0 h 19"/>
                <a:gd name="T4" fmla="*/ 3 w 35"/>
                <a:gd name="T5" fmla="*/ 9 h 19"/>
                <a:gd name="T6" fmla="*/ 12 w 35"/>
                <a:gd name="T7" fmla="*/ 19 h 19"/>
                <a:gd name="T8" fmla="*/ 32 w 35"/>
                <a:gd name="T9" fmla="*/ 9 h 19"/>
              </a:gdLst>
              <a:ahLst/>
              <a:cxnLst>
                <a:cxn ang="0">
                  <a:pos x="T0" y="T1"/>
                </a:cxn>
                <a:cxn ang="0">
                  <a:pos x="T2" y="T3"/>
                </a:cxn>
                <a:cxn ang="0">
                  <a:pos x="T4" y="T5"/>
                </a:cxn>
                <a:cxn ang="0">
                  <a:pos x="T6" y="T7"/>
                </a:cxn>
                <a:cxn ang="0">
                  <a:pos x="T8" y="T9"/>
                </a:cxn>
              </a:cxnLst>
              <a:rect l="0" t="0" r="r" b="b"/>
              <a:pathLst>
                <a:path w="35" h="19">
                  <a:moveTo>
                    <a:pt x="32" y="9"/>
                  </a:moveTo>
                  <a:cubicBezTo>
                    <a:pt x="35" y="4"/>
                    <a:pt x="31" y="0"/>
                    <a:pt x="23" y="0"/>
                  </a:cubicBezTo>
                  <a:cubicBezTo>
                    <a:pt x="15" y="0"/>
                    <a:pt x="6" y="4"/>
                    <a:pt x="3" y="9"/>
                  </a:cubicBezTo>
                  <a:cubicBezTo>
                    <a:pt x="0" y="14"/>
                    <a:pt x="4" y="19"/>
                    <a:pt x="12" y="19"/>
                  </a:cubicBezTo>
                  <a:cubicBezTo>
                    <a:pt x="20" y="19"/>
                    <a:pt x="29" y="14"/>
                    <a:pt x="32"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851" name="iṩlíḑè"/>
            <p:cNvSpPr/>
            <p:nvPr/>
          </p:nvSpPr>
          <p:spPr bwMode="auto">
            <a:xfrm>
              <a:off x="1964473" y="2188383"/>
              <a:ext cx="126522" cy="69433"/>
            </a:xfrm>
            <a:custGeom>
              <a:avLst/>
              <a:gdLst>
                <a:gd name="T0" fmla="*/ 33 w 35"/>
                <a:gd name="T1" fmla="*/ 9 h 19"/>
                <a:gd name="T2" fmla="*/ 23 w 35"/>
                <a:gd name="T3" fmla="*/ 0 h 19"/>
                <a:gd name="T4" fmla="*/ 3 w 35"/>
                <a:gd name="T5" fmla="*/ 9 h 19"/>
                <a:gd name="T6" fmla="*/ 13 w 35"/>
                <a:gd name="T7" fmla="*/ 19 h 19"/>
                <a:gd name="T8" fmla="*/ 33 w 35"/>
                <a:gd name="T9" fmla="*/ 9 h 19"/>
              </a:gdLst>
              <a:ahLst/>
              <a:cxnLst>
                <a:cxn ang="0">
                  <a:pos x="T0" y="T1"/>
                </a:cxn>
                <a:cxn ang="0">
                  <a:pos x="T2" y="T3"/>
                </a:cxn>
                <a:cxn ang="0">
                  <a:pos x="T4" y="T5"/>
                </a:cxn>
                <a:cxn ang="0">
                  <a:pos x="T6" y="T7"/>
                </a:cxn>
                <a:cxn ang="0">
                  <a:pos x="T8" y="T9"/>
                </a:cxn>
              </a:cxnLst>
              <a:rect l="0" t="0" r="r" b="b"/>
              <a:pathLst>
                <a:path w="35" h="19">
                  <a:moveTo>
                    <a:pt x="33" y="9"/>
                  </a:moveTo>
                  <a:cubicBezTo>
                    <a:pt x="35" y="4"/>
                    <a:pt x="31" y="0"/>
                    <a:pt x="23" y="0"/>
                  </a:cubicBezTo>
                  <a:cubicBezTo>
                    <a:pt x="15" y="0"/>
                    <a:pt x="6" y="4"/>
                    <a:pt x="3" y="9"/>
                  </a:cubicBezTo>
                  <a:cubicBezTo>
                    <a:pt x="0" y="14"/>
                    <a:pt x="5" y="19"/>
                    <a:pt x="13" y="19"/>
                  </a:cubicBezTo>
                  <a:cubicBezTo>
                    <a:pt x="21" y="19"/>
                    <a:pt x="30" y="14"/>
                    <a:pt x="33"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852" name="ïṥ1iďe"/>
            <p:cNvSpPr/>
            <p:nvPr/>
          </p:nvSpPr>
          <p:spPr bwMode="auto">
            <a:xfrm>
              <a:off x="2095623" y="2188383"/>
              <a:ext cx="128065" cy="69433"/>
            </a:xfrm>
            <a:custGeom>
              <a:avLst/>
              <a:gdLst>
                <a:gd name="T0" fmla="*/ 32 w 35"/>
                <a:gd name="T1" fmla="*/ 9 h 19"/>
                <a:gd name="T2" fmla="*/ 23 w 35"/>
                <a:gd name="T3" fmla="*/ 0 h 19"/>
                <a:gd name="T4" fmla="*/ 3 w 35"/>
                <a:gd name="T5" fmla="*/ 9 h 19"/>
                <a:gd name="T6" fmla="*/ 13 w 35"/>
                <a:gd name="T7" fmla="*/ 19 h 19"/>
                <a:gd name="T8" fmla="*/ 32 w 35"/>
                <a:gd name="T9" fmla="*/ 9 h 19"/>
              </a:gdLst>
              <a:ahLst/>
              <a:cxnLst>
                <a:cxn ang="0">
                  <a:pos x="T0" y="T1"/>
                </a:cxn>
                <a:cxn ang="0">
                  <a:pos x="T2" y="T3"/>
                </a:cxn>
                <a:cxn ang="0">
                  <a:pos x="T4" y="T5"/>
                </a:cxn>
                <a:cxn ang="0">
                  <a:pos x="T6" y="T7"/>
                </a:cxn>
                <a:cxn ang="0">
                  <a:pos x="T8" y="T9"/>
                </a:cxn>
              </a:cxnLst>
              <a:rect l="0" t="0" r="r" b="b"/>
              <a:pathLst>
                <a:path w="35" h="19">
                  <a:moveTo>
                    <a:pt x="32" y="9"/>
                  </a:moveTo>
                  <a:cubicBezTo>
                    <a:pt x="35" y="4"/>
                    <a:pt x="31" y="0"/>
                    <a:pt x="23" y="0"/>
                  </a:cubicBezTo>
                  <a:cubicBezTo>
                    <a:pt x="15" y="0"/>
                    <a:pt x="6" y="4"/>
                    <a:pt x="3" y="9"/>
                  </a:cubicBezTo>
                  <a:cubicBezTo>
                    <a:pt x="0" y="14"/>
                    <a:pt x="5" y="19"/>
                    <a:pt x="13" y="19"/>
                  </a:cubicBezTo>
                  <a:cubicBezTo>
                    <a:pt x="21" y="19"/>
                    <a:pt x="30" y="14"/>
                    <a:pt x="32"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853" name="îṥļïḓe"/>
            <p:cNvSpPr/>
            <p:nvPr/>
          </p:nvSpPr>
          <p:spPr bwMode="auto">
            <a:xfrm>
              <a:off x="2226774" y="2188383"/>
              <a:ext cx="128065" cy="69433"/>
            </a:xfrm>
            <a:custGeom>
              <a:avLst/>
              <a:gdLst>
                <a:gd name="T0" fmla="*/ 32 w 35"/>
                <a:gd name="T1" fmla="*/ 9 h 19"/>
                <a:gd name="T2" fmla="*/ 22 w 35"/>
                <a:gd name="T3" fmla="*/ 0 h 19"/>
                <a:gd name="T4" fmla="*/ 3 w 35"/>
                <a:gd name="T5" fmla="*/ 9 h 19"/>
                <a:gd name="T6" fmla="*/ 13 w 35"/>
                <a:gd name="T7" fmla="*/ 19 h 19"/>
                <a:gd name="T8" fmla="*/ 32 w 35"/>
                <a:gd name="T9" fmla="*/ 9 h 19"/>
              </a:gdLst>
              <a:ahLst/>
              <a:cxnLst>
                <a:cxn ang="0">
                  <a:pos x="T0" y="T1"/>
                </a:cxn>
                <a:cxn ang="0">
                  <a:pos x="T2" y="T3"/>
                </a:cxn>
                <a:cxn ang="0">
                  <a:pos x="T4" y="T5"/>
                </a:cxn>
                <a:cxn ang="0">
                  <a:pos x="T6" y="T7"/>
                </a:cxn>
                <a:cxn ang="0">
                  <a:pos x="T8" y="T9"/>
                </a:cxn>
              </a:cxnLst>
              <a:rect l="0" t="0" r="r" b="b"/>
              <a:pathLst>
                <a:path w="35" h="19">
                  <a:moveTo>
                    <a:pt x="32" y="9"/>
                  </a:moveTo>
                  <a:cubicBezTo>
                    <a:pt x="35" y="4"/>
                    <a:pt x="31" y="0"/>
                    <a:pt x="22" y="0"/>
                  </a:cubicBezTo>
                  <a:cubicBezTo>
                    <a:pt x="14" y="0"/>
                    <a:pt x="6" y="4"/>
                    <a:pt x="3" y="9"/>
                  </a:cubicBezTo>
                  <a:cubicBezTo>
                    <a:pt x="0" y="14"/>
                    <a:pt x="5" y="19"/>
                    <a:pt x="13" y="19"/>
                  </a:cubicBezTo>
                  <a:cubicBezTo>
                    <a:pt x="21" y="19"/>
                    <a:pt x="30" y="14"/>
                    <a:pt x="32"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854" name="íSḷiḋe"/>
            <p:cNvSpPr/>
            <p:nvPr/>
          </p:nvSpPr>
          <p:spPr bwMode="auto">
            <a:xfrm>
              <a:off x="1785491" y="2271702"/>
              <a:ext cx="131151" cy="69433"/>
            </a:xfrm>
            <a:custGeom>
              <a:avLst/>
              <a:gdLst>
                <a:gd name="T0" fmla="*/ 33 w 36"/>
                <a:gd name="T1" fmla="*/ 9 h 19"/>
                <a:gd name="T2" fmla="*/ 23 w 36"/>
                <a:gd name="T3" fmla="*/ 0 h 19"/>
                <a:gd name="T4" fmla="*/ 3 w 36"/>
                <a:gd name="T5" fmla="*/ 9 h 19"/>
                <a:gd name="T6" fmla="*/ 12 w 36"/>
                <a:gd name="T7" fmla="*/ 19 h 19"/>
                <a:gd name="T8" fmla="*/ 33 w 36"/>
                <a:gd name="T9" fmla="*/ 9 h 19"/>
              </a:gdLst>
              <a:ahLst/>
              <a:cxnLst>
                <a:cxn ang="0">
                  <a:pos x="T0" y="T1"/>
                </a:cxn>
                <a:cxn ang="0">
                  <a:pos x="T2" y="T3"/>
                </a:cxn>
                <a:cxn ang="0">
                  <a:pos x="T4" y="T5"/>
                </a:cxn>
                <a:cxn ang="0">
                  <a:pos x="T6" y="T7"/>
                </a:cxn>
                <a:cxn ang="0">
                  <a:pos x="T8" y="T9"/>
                </a:cxn>
              </a:cxnLst>
              <a:rect l="0" t="0" r="r" b="b"/>
              <a:pathLst>
                <a:path w="36" h="19">
                  <a:moveTo>
                    <a:pt x="33" y="9"/>
                  </a:moveTo>
                  <a:cubicBezTo>
                    <a:pt x="36" y="4"/>
                    <a:pt x="31" y="0"/>
                    <a:pt x="23" y="0"/>
                  </a:cubicBezTo>
                  <a:cubicBezTo>
                    <a:pt x="15" y="0"/>
                    <a:pt x="6" y="4"/>
                    <a:pt x="3" y="9"/>
                  </a:cubicBezTo>
                  <a:cubicBezTo>
                    <a:pt x="0" y="14"/>
                    <a:pt x="4" y="19"/>
                    <a:pt x="12" y="19"/>
                  </a:cubicBezTo>
                  <a:cubicBezTo>
                    <a:pt x="20" y="19"/>
                    <a:pt x="30" y="14"/>
                    <a:pt x="33"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855" name="îSḷídê"/>
            <p:cNvSpPr/>
            <p:nvPr/>
          </p:nvSpPr>
          <p:spPr bwMode="auto">
            <a:xfrm>
              <a:off x="1916641" y="2271702"/>
              <a:ext cx="131151" cy="69433"/>
            </a:xfrm>
            <a:custGeom>
              <a:avLst/>
              <a:gdLst>
                <a:gd name="T0" fmla="*/ 33 w 36"/>
                <a:gd name="T1" fmla="*/ 9 h 19"/>
                <a:gd name="T2" fmla="*/ 23 w 36"/>
                <a:gd name="T3" fmla="*/ 0 h 19"/>
                <a:gd name="T4" fmla="*/ 3 w 36"/>
                <a:gd name="T5" fmla="*/ 9 h 19"/>
                <a:gd name="T6" fmla="*/ 13 w 36"/>
                <a:gd name="T7" fmla="*/ 19 h 19"/>
                <a:gd name="T8" fmla="*/ 33 w 36"/>
                <a:gd name="T9" fmla="*/ 9 h 19"/>
              </a:gdLst>
              <a:ahLst/>
              <a:cxnLst>
                <a:cxn ang="0">
                  <a:pos x="T0" y="T1"/>
                </a:cxn>
                <a:cxn ang="0">
                  <a:pos x="T2" y="T3"/>
                </a:cxn>
                <a:cxn ang="0">
                  <a:pos x="T4" y="T5"/>
                </a:cxn>
                <a:cxn ang="0">
                  <a:pos x="T6" y="T7"/>
                </a:cxn>
                <a:cxn ang="0">
                  <a:pos x="T8" y="T9"/>
                </a:cxn>
              </a:cxnLst>
              <a:rect l="0" t="0" r="r" b="b"/>
              <a:pathLst>
                <a:path w="36" h="19">
                  <a:moveTo>
                    <a:pt x="33" y="9"/>
                  </a:moveTo>
                  <a:cubicBezTo>
                    <a:pt x="36" y="4"/>
                    <a:pt x="32" y="0"/>
                    <a:pt x="23" y="0"/>
                  </a:cubicBezTo>
                  <a:cubicBezTo>
                    <a:pt x="15" y="0"/>
                    <a:pt x="6" y="4"/>
                    <a:pt x="3" y="9"/>
                  </a:cubicBezTo>
                  <a:cubicBezTo>
                    <a:pt x="0" y="14"/>
                    <a:pt x="4" y="19"/>
                    <a:pt x="13" y="19"/>
                  </a:cubicBezTo>
                  <a:cubicBezTo>
                    <a:pt x="21" y="19"/>
                    <a:pt x="30" y="14"/>
                    <a:pt x="33"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856" name="îśļiḓé"/>
            <p:cNvSpPr/>
            <p:nvPr/>
          </p:nvSpPr>
          <p:spPr bwMode="auto">
            <a:xfrm>
              <a:off x="2050878" y="2271702"/>
              <a:ext cx="128065" cy="69433"/>
            </a:xfrm>
            <a:custGeom>
              <a:avLst/>
              <a:gdLst>
                <a:gd name="T0" fmla="*/ 32 w 35"/>
                <a:gd name="T1" fmla="*/ 9 h 19"/>
                <a:gd name="T2" fmla="*/ 22 w 35"/>
                <a:gd name="T3" fmla="*/ 0 h 19"/>
                <a:gd name="T4" fmla="*/ 3 w 35"/>
                <a:gd name="T5" fmla="*/ 9 h 19"/>
                <a:gd name="T6" fmla="*/ 12 w 35"/>
                <a:gd name="T7" fmla="*/ 19 h 19"/>
                <a:gd name="T8" fmla="*/ 32 w 35"/>
                <a:gd name="T9" fmla="*/ 9 h 19"/>
              </a:gdLst>
              <a:ahLst/>
              <a:cxnLst>
                <a:cxn ang="0">
                  <a:pos x="T0" y="T1"/>
                </a:cxn>
                <a:cxn ang="0">
                  <a:pos x="T2" y="T3"/>
                </a:cxn>
                <a:cxn ang="0">
                  <a:pos x="T4" y="T5"/>
                </a:cxn>
                <a:cxn ang="0">
                  <a:pos x="T6" y="T7"/>
                </a:cxn>
                <a:cxn ang="0">
                  <a:pos x="T8" y="T9"/>
                </a:cxn>
              </a:cxnLst>
              <a:rect l="0" t="0" r="r" b="b"/>
              <a:pathLst>
                <a:path w="35" h="19">
                  <a:moveTo>
                    <a:pt x="32" y="9"/>
                  </a:moveTo>
                  <a:cubicBezTo>
                    <a:pt x="35" y="4"/>
                    <a:pt x="31" y="0"/>
                    <a:pt x="22" y="0"/>
                  </a:cubicBezTo>
                  <a:cubicBezTo>
                    <a:pt x="14" y="0"/>
                    <a:pt x="5" y="4"/>
                    <a:pt x="3" y="9"/>
                  </a:cubicBezTo>
                  <a:cubicBezTo>
                    <a:pt x="0" y="14"/>
                    <a:pt x="4" y="19"/>
                    <a:pt x="12" y="19"/>
                  </a:cubicBezTo>
                  <a:cubicBezTo>
                    <a:pt x="20" y="19"/>
                    <a:pt x="29" y="14"/>
                    <a:pt x="32"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857" name="ïSliḓé"/>
            <p:cNvSpPr/>
            <p:nvPr/>
          </p:nvSpPr>
          <p:spPr bwMode="auto">
            <a:xfrm>
              <a:off x="2183571" y="2271702"/>
              <a:ext cx="126522" cy="69433"/>
            </a:xfrm>
            <a:custGeom>
              <a:avLst/>
              <a:gdLst>
                <a:gd name="T0" fmla="*/ 32 w 35"/>
                <a:gd name="T1" fmla="*/ 9 h 19"/>
                <a:gd name="T2" fmla="*/ 23 w 35"/>
                <a:gd name="T3" fmla="*/ 0 h 19"/>
                <a:gd name="T4" fmla="*/ 3 w 35"/>
                <a:gd name="T5" fmla="*/ 9 h 19"/>
                <a:gd name="T6" fmla="*/ 13 w 35"/>
                <a:gd name="T7" fmla="*/ 19 h 19"/>
                <a:gd name="T8" fmla="*/ 32 w 35"/>
                <a:gd name="T9" fmla="*/ 9 h 19"/>
              </a:gdLst>
              <a:ahLst/>
              <a:cxnLst>
                <a:cxn ang="0">
                  <a:pos x="T0" y="T1"/>
                </a:cxn>
                <a:cxn ang="0">
                  <a:pos x="T2" y="T3"/>
                </a:cxn>
                <a:cxn ang="0">
                  <a:pos x="T4" y="T5"/>
                </a:cxn>
                <a:cxn ang="0">
                  <a:pos x="T6" y="T7"/>
                </a:cxn>
                <a:cxn ang="0">
                  <a:pos x="T8" y="T9"/>
                </a:cxn>
              </a:cxnLst>
              <a:rect l="0" t="0" r="r" b="b"/>
              <a:pathLst>
                <a:path w="35" h="19">
                  <a:moveTo>
                    <a:pt x="32" y="9"/>
                  </a:moveTo>
                  <a:cubicBezTo>
                    <a:pt x="35" y="4"/>
                    <a:pt x="31" y="0"/>
                    <a:pt x="23" y="0"/>
                  </a:cubicBezTo>
                  <a:cubicBezTo>
                    <a:pt x="14" y="0"/>
                    <a:pt x="6" y="4"/>
                    <a:pt x="3" y="9"/>
                  </a:cubicBezTo>
                  <a:cubicBezTo>
                    <a:pt x="0" y="14"/>
                    <a:pt x="4" y="19"/>
                    <a:pt x="13" y="19"/>
                  </a:cubicBezTo>
                  <a:cubicBezTo>
                    <a:pt x="21" y="19"/>
                    <a:pt x="30" y="14"/>
                    <a:pt x="32"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858" name="ïṡḻîḓè"/>
            <p:cNvSpPr/>
            <p:nvPr/>
          </p:nvSpPr>
          <p:spPr bwMode="auto">
            <a:xfrm>
              <a:off x="1868810" y="2356565"/>
              <a:ext cx="131151" cy="69433"/>
            </a:xfrm>
            <a:custGeom>
              <a:avLst/>
              <a:gdLst>
                <a:gd name="T0" fmla="*/ 33 w 36"/>
                <a:gd name="T1" fmla="*/ 9 h 19"/>
                <a:gd name="T2" fmla="*/ 23 w 36"/>
                <a:gd name="T3" fmla="*/ 0 h 19"/>
                <a:gd name="T4" fmla="*/ 3 w 36"/>
                <a:gd name="T5" fmla="*/ 9 h 19"/>
                <a:gd name="T6" fmla="*/ 12 w 36"/>
                <a:gd name="T7" fmla="*/ 19 h 19"/>
                <a:gd name="T8" fmla="*/ 33 w 36"/>
                <a:gd name="T9" fmla="*/ 9 h 19"/>
              </a:gdLst>
              <a:ahLst/>
              <a:cxnLst>
                <a:cxn ang="0">
                  <a:pos x="T0" y="T1"/>
                </a:cxn>
                <a:cxn ang="0">
                  <a:pos x="T2" y="T3"/>
                </a:cxn>
                <a:cxn ang="0">
                  <a:pos x="T4" y="T5"/>
                </a:cxn>
                <a:cxn ang="0">
                  <a:pos x="T6" y="T7"/>
                </a:cxn>
                <a:cxn ang="0">
                  <a:pos x="T8" y="T9"/>
                </a:cxn>
              </a:cxnLst>
              <a:rect l="0" t="0" r="r" b="b"/>
              <a:pathLst>
                <a:path w="36" h="19">
                  <a:moveTo>
                    <a:pt x="33" y="9"/>
                  </a:moveTo>
                  <a:cubicBezTo>
                    <a:pt x="36" y="4"/>
                    <a:pt x="32" y="0"/>
                    <a:pt x="23" y="0"/>
                  </a:cubicBezTo>
                  <a:cubicBezTo>
                    <a:pt x="15" y="0"/>
                    <a:pt x="6" y="4"/>
                    <a:pt x="3" y="9"/>
                  </a:cubicBezTo>
                  <a:cubicBezTo>
                    <a:pt x="0" y="15"/>
                    <a:pt x="4" y="19"/>
                    <a:pt x="12" y="19"/>
                  </a:cubicBezTo>
                  <a:cubicBezTo>
                    <a:pt x="21" y="19"/>
                    <a:pt x="30" y="15"/>
                    <a:pt x="33"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859" name="îṩľîḓê"/>
            <p:cNvSpPr/>
            <p:nvPr/>
          </p:nvSpPr>
          <p:spPr bwMode="auto">
            <a:xfrm>
              <a:off x="2004590" y="2356565"/>
              <a:ext cx="126522" cy="69433"/>
            </a:xfrm>
            <a:custGeom>
              <a:avLst/>
              <a:gdLst>
                <a:gd name="T0" fmla="*/ 33 w 35"/>
                <a:gd name="T1" fmla="*/ 9 h 19"/>
                <a:gd name="T2" fmla="*/ 23 w 35"/>
                <a:gd name="T3" fmla="*/ 0 h 19"/>
                <a:gd name="T4" fmla="*/ 3 w 35"/>
                <a:gd name="T5" fmla="*/ 9 h 19"/>
                <a:gd name="T6" fmla="*/ 12 w 35"/>
                <a:gd name="T7" fmla="*/ 19 h 19"/>
                <a:gd name="T8" fmla="*/ 33 w 35"/>
                <a:gd name="T9" fmla="*/ 9 h 19"/>
              </a:gdLst>
              <a:ahLst/>
              <a:cxnLst>
                <a:cxn ang="0">
                  <a:pos x="T0" y="T1"/>
                </a:cxn>
                <a:cxn ang="0">
                  <a:pos x="T2" y="T3"/>
                </a:cxn>
                <a:cxn ang="0">
                  <a:pos x="T4" y="T5"/>
                </a:cxn>
                <a:cxn ang="0">
                  <a:pos x="T6" y="T7"/>
                </a:cxn>
                <a:cxn ang="0">
                  <a:pos x="T8" y="T9"/>
                </a:cxn>
              </a:cxnLst>
              <a:rect l="0" t="0" r="r" b="b"/>
              <a:pathLst>
                <a:path w="35" h="19">
                  <a:moveTo>
                    <a:pt x="33" y="9"/>
                  </a:moveTo>
                  <a:cubicBezTo>
                    <a:pt x="35" y="4"/>
                    <a:pt x="31" y="0"/>
                    <a:pt x="23" y="0"/>
                  </a:cubicBezTo>
                  <a:cubicBezTo>
                    <a:pt x="15" y="0"/>
                    <a:pt x="6" y="4"/>
                    <a:pt x="3" y="9"/>
                  </a:cubicBezTo>
                  <a:cubicBezTo>
                    <a:pt x="0" y="15"/>
                    <a:pt x="4" y="19"/>
                    <a:pt x="12" y="19"/>
                  </a:cubicBezTo>
                  <a:cubicBezTo>
                    <a:pt x="21" y="19"/>
                    <a:pt x="30" y="15"/>
                    <a:pt x="33"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860" name="íšliḑé"/>
            <p:cNvSpPr/>
            <p:nvPr/>
          </p:nvSpPr>
          <p:spPr bwMode="auto">
            <a:xfrm>
              <a:off x="2135740" y="2356565"/>
              <a:ext cx="131151" cy="69433"/>
            </a:xfrm>
            <a:custGeom>
              <a:avLst/>
              <a:gdLst>
                <a:gd name="T0" fmla="*/ 33 w 36"/>
                <a:gd name="T1" fmla="*/ 9 h 19"/>
                <a:gd name="T2" fmla="*/ 23 w 36"/>
                <a:gd name="T3" fmla="*/ 0 h 19"/>
                <a:gd name="T4" fmla="*/ 3 w 36"/>
                <a:gd name="T5" fmla="*/ 9 h 19"/>
                <a:gd name="T6" fmla="*/ 13 w 36"/>
                <a:gd name="T7" fmla="*/ 19 h 19"/>
                <a:gd name="T8" fmla="*/ 33 w 36"/>
                <a:gd name="T9" fmla="*/ 9 h 19"/>
              </a:gdLst>
              <a:ahLst/>
              <a:cxnLst>
                <a:cxn ang="0">
                  <a:pos x="T0" y="T1"/>
                </a:cxn>
                <a:cxn ang="0">
                  <a:pos x="T2" y="T3"/>
                </a:cxn>
                <a:cxn ang="0">
                  <a:pos x="T4" y="T5"/>
                </a:cxn>
                <a:cxn ang="0">
                  <a:pos x="T6" y="T7"/>
                </a:cxn>
                <a:cxn ang="0">
                  <a:pos x="T8" y="T9"/>
                </a:cxn>
              </a:cxnLst>
              <a:rect l="0" t="0" r="r" b="b"/>
              <a:pathLst>
                <a:path w="36" h="19">
                  <a:moveTo>
                    <a:pt x="33" y="9"/>
                  </a:moveTo>
                  <a:cubicBezTo>
                    <a:pt x="36" y="4"/>
                    <a:pt x="32" y="0"/>
                    <a:pt x="23" y="0"/>
                  </a:cubicBezTo>
                  <a:cubicBezTo>
                    <a:pt x="15" y="0"/>
                    <a:pt x="6" y="4"/>
                    <a:pt x="3" y="9"/>
                  </a:cubicBezTo>
                  <a:cubicBezTo>
                    <a:pt x="0" y="15"/>
                    <a:pt x="5" y="19"/>
                    <a:pt x="13" y="19"/>
                  </a:cubicBezTo>
                  <a:cubicBezTo>
                    <a:pt x="21" y="19"/>
                    <a:pt x="31" y="15"/>
                    <a:pt x="33"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861" name="îṥļiḑé"/>
            <p:cNvSpPr/>
            <p:nvPr/>
          </p:nvSpPr>
          <p:spPr bwMode="auto">
            <a:xfrm>
              <a:off x="1817893" y="2439884"/>
              <a:ext cx="135779" cy="74061"/>
            </a:xfrm>
            <a:custGeom>
              <a:avLst/>
              <a:gdLst>
                <a:gd name="T0" fmla="*/ 33 w 37"/>
                <a:gd name="T1" fmla="*/ 10 h 20"/>
                <a:gd name="T2" fmla="*/ 24 w 37"/>
                <a:gd name="T3" fmla="*/ 0 h 20"/>
                <a:gd name="T4" fmla="*/ 3 w 37"/>
                <a:gd name="T5" fmla="*/ 10 h 20"/>
                <a:gd name="T6" fmla="*/ 13 w 37"/>
                <a:gd name="T7" fmla="*/ 20 h 20"/>
                <a:gd name="T8" fmla="*/ 33 w 37"/>
                <a:gd name="T9" fmla="*/ 10 h 20"/>
              </a:gdLst>
              <a:ahLst/>
              <a:cxnLst>
                <a:cxn ang="0">
                  <a:pos x="T0" y="T1"/>
                </a:cxn>
                <a:cxn ang="0">
                  <a:pos x="T2" y="T3"/>
                </a:cxn>
                <a:cxn ang="0">
                  <a:pos x="T4" y="T5"/>
                </a:cxn>
                <a:cxn ang="0">
                  <a:pos x="T6" y="T7"/>
                </a:cxn>
                <a:cxn ang="0">
                  <a:pos x="T8" y="T9"/>
                </a:cxn>
              </a:cxnLst>
              <a:rect l="0" t="0" r="r" b="b"/>
              <a:pathLst>
                <a:path w="37" h="20">
                  <a:moveTo>
                    <a:pt x="33" y="10"/>
                  </a:moveTo>
                  <a:cubicBezTo>
                    <a:pt x="37" y="5"/>
                    <a:pt x="32" y="0"/>
                    <a:pt x="24" y="0"/>
                  </a:cubicBezTo>
                  <a:cubicBezTo>
                    <a:pt x="16" y="0"/>
                    <a:pt x="6" y="5"/>
                    <a:pt x="3" y="10"/>
                  </a:cubicBezTo>
                  <a:cubicBezTo>
                    <a:pt x="0" y="16"/>
                    <a:pt x="4" y="20"/>
                    <a:pt x="13" y="20"/>
                  </a:cubicBezTo>
                  <a:cubicBezTo>
                    <a:pt x="21" y="20"/>
                    <a:pt x="30" y="16"/>
                    <a:pt x="33" y="10"/>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862" name="îṩḷiďé"/>
            <p:cNvSpPr/>
            <p:nvPr/>
          </p:nvSpPr>
          <p:spPr bwMode="auto">
            <a:xfrm>
              <a:off x="1953672" y="2439884"/>
              <a:ext cx="134237" cy="74061"/>
            </a:xfrm>
            <a:custGeom>
              <a:avLst/>
              <a:gdLst>
                <a:gd name="T0" fmla="*/ 34 w 37"/>
                <a:gd name="T1" fmla="*/ 10 h 20"/>
                <a:gd name="T2" fmla="*/ 24 w 37"/>
                <a:gd name="T3" fmla="*/ 0 h 20"/>
                <a:gd name="T4" fmla="*/ 3 w 37"/>
                <a:gd name="T5" fmla="*/ 10 h 20"/>
                <a:gd name="T6" fmla="*/ 13 w 37"/>
                <a:gd name="T7" fmla="*/ 20 h 20"/>
                <a:gd name="T8" fmla="*/ 34 w 37"/>
                <a:gd name="T9" fmla="*/ 10 h 20"/>
              </a:gdLst>
              <a:ahLst/>
              <a:cxnLst>
                <a:cxn ang="0">
                  <a:pos x="T0" y="T1"/>
                </a:cxn>
                <a:cxn ang="0">
                  <a:pos x="T2" y="T3"/>
                </a:cxn>
                <a:cxn ang="0">
                  <a:pos x="T4" y="T5"/>
                </a:cxn>
                <a:cxn ang="0">
                  <a:pos x="T6" y="T7"/>
                </a:cxn>
                <a:cxn ang="0">
                  <a:pos x="T8" y="T9"/>
                </a:cxn>
              </a:cxnLst>
              <a:rect l="0" t="0" r="r" b="b"/>
              <a:pathLst>
                <a:path w="37" h="20">
                  <a:moveTo>
                    <a:pt x="34" y="10"/>
                  </a:moveTo>
                  <a:cubicBezTo>
                    <a:pt x="37" y="5"/>
                    <a:pt x="32" y="0"/>
                    <a:pt x="24" y="0"/>
                  </a:cubicBezTo>
                  <a:cubicBezTo>
                    <a:pt x="16" y="0"/>
                    <a:pt x="6" y="5"/>
                    <a:pt x="3" y="10"/>
                  </a:cubicBezTo>
                  <a:cubicBezTo>
                    <a:pt x="0" y="16"/>
                    <a:pt x="5" y="20"/>
                    <a:pt x="13" y="20"/>
                  </a:cubicBezTo>
                  <a:cubicBezTo>
                    <a:pt x="21" y="20"/>
                    <a:pt x="31" y="16"/>
                    <a:pt x="34" y="10"/>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863" name="iśliḋê"/>
            <p:cNvSpPr/>
            <p:nvPr/>
          </p:nvSpPr>
          <p:spPr bwMode="auto">
            <a:xfrm>
              <a:off x="2090995" y="2439884"/>
              <a:ext cx="132693" cy="74061"/>
            </a:xfrm>
            <a:custGeom>
              <a:avLst/>
              <a:gdLst>
                <a:gd name="T0" fmla="*/ 33 w 36"/>
                <a:gd name="T1" fmla="*/ 10 h 20"/>
                <a:gd name="T2" fmla="*/ 23 w 36"/>
                <a:gd name="T3" fmla="*/ 0 h 20"/>
                <a:gd name="T4" fmla="*/ 2 w 36"/>
                <a:gd name="T5" fmla="*/ 10 h 20"/>
                <a:gd name="T6" fmla="*/ 12 w 36"/>
                <a:gd name="T7" fmla="*/ 20 h 20"/>
                <a:gd name="T8" fmla="*/ 33 w 36"/>
                <a:gd name="T9" fmla="*/ 10 h 20"/>
              </a:gdLst>
              <a:ahLst/>
              <a:cxnLst>
                <a:cxn ang="0">
                  <a:pos x="T0" y="T1"/>
                </a:cxn>
                <a:cxn ang="0">
                  <a:pos x="T2" y="T3"/>
                </a:cxn>
                <a:cxn ang="0">
                  <a:pos x="T4" y="T5"/>
                </a:cxn>
                <a:cxn ang="0">
                  <a:pos x="T6" y="T7"/>
                </a:cxn>
                <a:cxn ang="0">
                  <a:pos x="T8" y="T9"/>
                </a:cxn>
              </a:cxnLst>
              <a:rect l="0" t="0" r="r" b="b"/>
              <a:pathLst>
                <a:path w="36" h="20">
                  <a:moveTo>
                    <a:pt x="33" y="10"/>
                  </a:moveTo>
                  <a:cubicBezTo>
                    <a:pt x="36" y="5"/>
                    <a:pt x="31" y="0"/>
                    <a:pt x="23" y="0"/>
                  </a:cubicBezTo>
                  <a:cubicBezTo>
                    <a:pt x="15" y="0"/>
                    <a:pt x="5" y="5"/>
                    <a:pt x="2" y="10"/>
                  </a:cubicBezTo>
                  <a:cubicBezTo>
                    <a:pt x="0" y="16"/>
                    <a:pt x="4" y="20"/>
                    <a:pt x="12" y="20"/>
                  </a:cubicBezTo>
                  <a:cubicBezTo>
                    <a:pt x="21" y="20"/>
                    <a:pt x="30" y="16"/>
                    <a:pt x="33" y="10"/>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864" name="i$líḑé"/>
            <p:cNvSpPr/>
            <p:nvPr/>
          </p:nvSpPr>
          <p:spPr bwMode="auto">
            <a:xfrm>
              <a:off x="1766976" y="2532461"/>
              <a:ext cx="134237" cy="72519"/>
            </a:xfrm>
            <a:custGeom>
              <a:avLst/>
              <a:gdLst>
                <a:gd name="T0" fmla="*/ 34 w 37"/>
                <a:gd name="T1" fmla="*/ 10 h 20"/>
                <a:gd name="T2" fmla="*/ 24 w 37"/>
                <a:gd name="T3" fmla="*/ 0 h 20"/>
                <a:gd name="T4" fmla="*/ 3 w 37"/>
                <a:gd name="T5" fmla="*/ 10 h 20"/>
                <a:gd name="T6" fmla="*/ 13 w 37"/>
                <a:gd name="T7" fmla="*/ 20 h 20"/>
                <a:gd name="T8" fmla="*/ 34 w 37"/>
                <a:gd name="T9" fmla="*/ 10 h 20"/>
              </a:gdLst>
              <a:ahLst/>
              <a:cxnLst>
                <a:cxn ang="0">
                  <a:pos x="T0" y="T1"/>
                </a:cxn>
                <a:cxn ang="0">
                  <a:pos x="T2" y="T3"/>
                </a:cxn>
                <a:cxn ang="0">
                  <a:pos x="T4" y="T5"/>
                </a:cxn>
                <a:cxn ang="0">
                  <a:pos x="T6" y="T7"/>
                </a:cxn>
                <a:cxn ang="0">
                  <a:pos x="T8" y="T9"/>
                </a:cxn>
              </a:cxnLst>
              <a:rect l="0" t="0" r="r" b="b"/>
              <a:pathLst>
                <a:path w="37" h="20">
                  <a:moveTo>
                    <a:pt x="34" y="10"/>
                  </a:moveTo>
                  <a:cubicBezTo>
                    <a:pt x="37" y="4"/>
                    <a:pt x="33" y="0"/>
                    <a:pt x="24" y="0"/>
                  </a:cubicBezTo>
                  <a:cubicBezTo>
                    <a:pt x="16" y="0"/>
                    <a:pt x="6" y="4"/>
                    <a:pt x="3" y="10"/>
                  </a:cubicBezTo>
                  <a:cubicBezTo>
                    <a:pt x="0" y="15"/>
                    <a:pt x="4" y="20"/>
                    <a:pt x="13" y="20"/>
                  </a:cubicBezTo>
                  <a:cubicBezTo>
                    <a:pt x="21" y="20"/>
                    <a:pt x="31" y="15"/>
                    <a:pt x="34" y="10"/>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865" name="îSļîḓê"/>
            <p:cNvSpPr/>
            <p:nvPr/>
          </p:nvSpPr>
          <p:spPr bwMode="auto">
            <a:xfrm>
              <a:off x="1905841" y="2532461"/>
              <a:ext cx="131151" cy="72519"/>
            </a:xfrm>
            <a:custGeom>
              <a:avLst/>
              <a:gdLst>
                <a:gd name="T0" fmla="*/ 33 w 36"/>
                <a:gd name="T1" fmla="*/ 10 h 20"/>
                <a:gd name="T2" fmla="*/ 24 w 36"/>
                <a:gd name="T3" fmla="*/ 0 h 20"/>
                <a:gd name="T4" fmla="*/ 3 w 36"/>
                <a:gd name="T5" fmla="*/ 10 h 20"/>
                <a:gd name="T6" fmla="*/ 12 w 36"/>
                <a:gd name="T7" fmla="*/ 20 h 20"/>
                <a:gd name="T8" fmla="*/ 33 w 36"/>
                <a:gd name="T9" fmla="*/ 10 h 20"/>
              </a:gdLst>
              <a:ahLst/>
              <a:cxnLst>
                <a:cxn ang="0">
                  <a:pos x="T0" y="T1"/>
                </a:cxn>
                <a:cxn ang="0">
                  <a:pos x="T2" y="T3"/>
                </a:cxn>
                <a:cxn ang="0">
                  <a:pos x="T4" y="T5"/>
                </a:cxn>
                <a:cxn ang="0">
                  <a:pos x="T6" y="T7"/>
                </a:cxn>
                <a:cxn ang="0">
                  <a:pos x="T8" y="T9"/>
                </a:cxn>
              </a:cxnLst>
              <a:rect l="0" t="0" r="r" b="b"/>
              <a:pathLst>
                <a:path w="36" h="20">
                  <a:moveTo>
                    <a:pt x="33" y="10"/>
                  </a:moveTo>
                  <a:cubicBezTo>
                    <a:pt x="36" y="4"/>
                    <a:pt x="32" y="0"/>
                    <a:pt x="24" y="0"/>
                  </a:cubicBezTo>
                  <a:cubicBezTo>
                    <a:pt x="15" y="0"/>
                    <a:pt x="6" y="4"/>
                    <a:pt x="3" y="10"/>
                  </a:cubicBezTo>
                  <a:cubicBezTo>
                    <a:pt x="0" y="15"/>
                    <a:pt x="4" y="20"/>
                    <a:pt x="12" y="20"/>
                  </a:cubicBezTo>
                  <a:cubicBezTo>
                    <a:pt x="21" y="20"/>
                    <a:pt x="30" y="15"/>
                    <a:pt x="33" y="10"/>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866" name="íšľîḑe"/>
            <p:cNvSpPr/>
            <p:nvPr/>
          </p:nvSpPr>
          <p:spPr bwMode="auto">
            <a:xfrm>
              <a:off x="2040077" y="2532461"/>
              <a:ext cx="135779" cy="72519"/>
            </a:xfrm>
            <a:custGeom>
              <a:avLst/>
              <a:gdLst>
                <a:gd name="T0" fmla="*/ 34 w 37"/>
                <a:gd name="T1" fmla="*/ 10 h 20"/>
                <a:gd name="T2" fmla="*/ 24 w 37"/>
                <a:gd name="T3" fmla="*/ 0 h 20"/>
                <a:gd name="T4" fmla="*/ 3 w 37"/>
                <a:gd name="T5" fmla="*/ 10 h 20"/>
                <a:gd name="T6" fmla="*/ 13 w 37"/>
                <a:gd name="T7" fmla="*/ 20 h 20"/>
                <a:gd name="T8" fmla="*/ 34 w 37"/>
                <a:gd name="T9" fmla="*/ 10 h 20"/>
              </a:gdLst>
              <a:ahLst/>
              <a:cxnLst>
                <a:cxn ang="0">
                  <a:pos x="T0" y="T1"/>
                </a:cxn>
                <a:cxn ang="0">
                  <a:pos x="T2" y="T3"/>
                </a:cxn>
                <a:cxn ang="0">
                  <a:pos x="T4" y="T5"/>
                </a:cxn>
                <a:cxn ang="0">
                  <a:pos x="T6" y="T7"/>
                </a:cxn>
                <a:cxn ang="0">
                  <a:pos x="T8" y="T9"/>
                </a:cxn>
              </a:cxnLst>
              <a:rect l="0" t="0" r="r" b="b"/>
              <a:pathLst>
                <a:path w="37" h="20">
                  <a:moveTo>
                    <a:pt x="34" y="10"/>
                  </a:moveTo>
                  <a:cubicBezTo>
                    <a:pt x="37" y="4"/>
                    <a:pt x="33" y="0"/>
                    <a:pt x="24" y="0"/>
                  </a:cubicBezTo>
                  <a:cubicBezTo>
                    <a:pt x="16" y="0"/>
                    <a:pt x="6" y="4"/>
                    <a:pt x="3" y="10"/>
                  </a:cubicBezTo>
                  <a:cubicBezTo>
                    <a:pt x="0" y="15"/>
                    <a:pt x="5" y="20"/>
                    <a:pt x="13" y="20"/>
                  </a:cubicBezTo>
                  <a:cubicBezTo>
                    <a:pt x="22" y="20"/>
                    <a:pt x="31" y="15"/>
                    <a:pt x="34" y="10"/>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867" name="iṧḻiḓe"/>
            <p:cNvSpPr/>
            <p:nvPr/>
          </p:nvSpPr>
          <p:spPr bwMode="auto">
            <a:xfrm>
              <a:off x="1850295" y="2623494"/>
              <a:ext cx="138865" cy="72519"/>
            </a:xfrm>
            <a:custGeom>
              <a:avLst/>
              <a:gdLst>
                <a:gd name="T0" fmla="*/ 35 w 38"/>
                <a:gd name="T1" fmla="*/ 10 h 20"/>
                <a:gd name="T2" fmla="*/ 25 w 38"/>
                <a:gd name="T3" fmla="*/ 0 h 20"/>
                <a:gd name="T4" fmla="*/ 4 w 38"/>
                <a:gd name="T5" fmla="*/ 10 h 20"/>
                <a:gd name="T6" fmla="*/ 14 w 38"/>
                <a:gd name="T7" fmla="*/ 20 h 20"/>
                <a:gd name="T8" fmla="*/ 35 w 38"/>
                <a:gd name="T9" fmla="*/ 10 h 20"/>
              </a:gdLst>
              <a:ahLst/>
              <a:cxnLst>
                <a:cxn ang="0">
                  <a:pos x="T0" y="T1"/>
                </a:cxn>
                <a:cxn ang="0">
                  <a:pos x="T2" y="T3"/>
                </a:cxn>
                <a:cxn ang="0">
                  <a:pos x="T4" y="T5"/>
                </a:cxn>
                <a:cxn ang="0">
                  <a:pos x="T6" y="T7"/>
                </a:cxn>
                <a:cxn ang="0">
                  <a:pos x="T8" y="T9"/>
                </a:cxn>
              </a:cxnLst>
              <a:rect l="0" t="0" r="r" b="b"/>
              <a:pathLst>
                <a:path w="38" h="20">
                  <a:moveTo>
                    <a:pt x="35" y="10"/>
                  </a:moveTo>
                  <a:cubicBezTo>
                    <a:pt x="38" y="4"/>
                    <a:pt x="34" y="0"/>
                    <a:pt x="25" y="0"/>
                  </a:cubicBezTo>
                  <a:cubicBezTo>
                    <a:pt x="16" y="0"/>
                    <a:pt x="7" y="4"/>
                    <a:pt x="4" y="10"/>
                  </a:cubicBezTo>
                  <a:cubicBezTo>
                    <a:pt x="0" y="16"/>
                    <a:pt x="5" y="20"/>
                    <a:pt x="14" y="20"/>
                  </a:cubicBezTo>
                  <a:cubicBezTo>
                    <a:pt x="22" y="20"/>
                    <a:pt x="32" y="16"/>
                    <a:pt x="35" y="10"/>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868" name="îṣļîḑè"/>
            <p:cNvSpPr/>
            <p:nvPr/>
          </p:nvSpPr>
          <p:spPr bwMode="auto">
            <a:xfrm>
              <a:off x="1993789" y="2623494"/>
              <a:ext cx="134237" cy="72519"/>
            </a:xfrm>
            <a:custGeom>
              <a:avLst/>
              <a:gdLst>
                <a:gd name="T0" fmla="*/ 34 w 37"/>
                <a:gd name="T1" fmla="*/ 10 h 20"/>
                <a:gd name="T2" fmla="*/ 24 w 37"/>
                <a:gd name="T3" fmla="*/ 0 h 20"/>
                <a:gd name="T4" fmla="*/ 3 w 37"/>
                <a:gd name="T5" fmla="*/ 10 h 20"/>
                <a:gd name="T6" fmla="*/ 13 w 37"/>
                <a:gd name="T7" fmla="*/ 20 h 20"/>
                <a:gd name="T8" fmla="*/ 34 w 37"/>
                <a:gd name="T9" fmla="*/ 10 h 20"/>
              </a:gdLst>
              <a:ahLst/>
              <a:cxnLst>
                <a:cxn ang="0">
                  <a:pos x="T0" y="T1"/>
                </a:cxn>
                <a:cxn ang="0">
                  <a:pos x="T2" y="T3"/>
                </a:cxn>
                <a:cxn ang="0">
                  <a:pos x="T4" y="T5"/>
                </a:cxn>
                <a:cxn ang="0">
                  <a:pos x="T6" y="T7"/>
                </a:cxn>
                <a:cxn ang="0">
                  <a:pos x="T8" y="T9"/>
                </a:cxn>
              </a:cxnLst>
              <a:rect l="0" t="0" r="r" b="b"/>
              <a:pathLst>
                <a:path w="37" h="20">
                  <a:moveTo>
                    <a:pt x="34" y="10"/>
                  </a:moveTo>
                  <a:cubicBezTo>
                    <a:pt x="37" y="4"/>
                    <a:pt x="32" y="0"/>
                    <a:pt x="24" y="0"/>
                  </a:cubicBezTo>
                  <a:cubicBezTo>
                    <a:pt x="15" y="0"/>
                    <a:pt x="6" y="4"/>
                    <a:pt x="3" y="10"/>
                  </a:cubicBezTo>
                  <a:cubicBezTo>
                    <a:pt x="0" y="16"/>
                    <a:pt x="4" y="20"/>
                    <a:pt x="13" y="20"/>
                  </a:cubicBezTo>
                  <a:cubicBezTo>
                    <a:pt x="22" y="20"/>
                    <a:pt x="31" y="16"/>
                    <a:pt x="34" y="10"/>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869" name="îSļíďè"/>
            <p:cNvSpPr/>
            <p:nvPr/>
          </p:nvSpPr>
          <p:spPr bwMode="auto">
            <a:xfrm>
              <a:off x="1942872" y="2714528"/>
              <a:ext cx="137323" cy="80233"/>
            </a:xfrm>
            <a:custGeom>
              <a:avLst/>
              <a:gdLst>
                <a:gd name="T0" fmla="*/ 35 w 38"/>
                <a:gd name="T1" fmla="*/ 11 h 22"/>
                <a:gd name="T2" fmla="*/ 24 w 38"/>
                <a:gd name="T3" fmla="*/ 0 h 22"/>
                <a:gd name="T4" fmla="*/ 3 w 38"/>
                <a:gd name="T5" fmla="*/ 11 h 22"/>
                <a:gd name="T6" fmla="*/ 13 w 38"/>
                <a:gd name="T7" fmla="*/ 22 h 22"/>
                <a:gd name="T8" fmla="*/ 35 w 38"/>
                <a:gd name="T9" fmla="*/ 11 h 22"/>
              </a:gdLst>
              <a:ahLst/>
              <a:cxnLst>
                <a:cxn ang="0">
                  <a:pos x="T0" y="T1"/>
                </a:cxn>
                <a:cxn ang="0">
                  <a:pos x="T2" y="T3"/>
                </a:cxn>
                <a:cxn ang="0">
                  <a:pos x="T4" y="T5"/>
                </a:cxn>
                <a:cxn ang="0">
                  <a:pos x="T6" y="T7"/>
                </a:cxn>
                <a:cxn ang="0">
                  <a:pos x="T8" y="T9"/>
                </a:cxn>
              </a:cxnLst>
              <a:rect l="0" t="0" r="r" b="b"/>
              <a:pathLst>
                <a:path w="38" h="22">
                  <a:moveTo>
                    <a:pt x="35" y="11"/>
                  </a:moveTo>
                  <a:cubicBezTo>
                    <a:pt x="38" y="5"/>
                    <a:pt x="33" y="0"/>
                    <a:pt x="24" y="0"/>
                  </a:cubicBezTo>
                  <a:cubicBezTo>
                    <a:pt x="16" y="0"/>
                    <a:pt x="6" y="5"/>
                    <a:pt x="3" y="11"/>
                  </a:cubicBezTo>
                  <a:cubicBezTo>
                    <a:pt x="0" y="17"/>
                    <a:pt x="4" y="22"/>
                    <a:pt x="13" y="22"/>
                  </a:cubicBezTo>
                  <a:cubicBezTo>
                    <a:pt x="22" y="22"/>
                    <a:pt x="31" y="17"/>
                    <a:pt x="35" y="11"/>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870" name="íśḻïḑé"/>
            <p:cNvSpPr/>
            <p:nvPr/>
          </p:nvSpPr>
          <p:spPr bwMode="auto">
            <a:xfrm>
              <a:off x="2084823" y="2714528"/>
              <a:ext cx="134237" cy="80233"/>
            </a:xfrm>
            <a:custGeom>
              <a:avLst/>
              <a:gdLst>
                <a:gd name="T0" fmla="*/ 34 w 37"/>
                <a:gd name="T1" fmla="*/ 11 h 22"/>
                <a:gd name="T2" fmla="*/ 24 w 37"/>
                <a:gd name="T3" fmla="*/ 0 h 22"/>
                <a:gd name="T4" fmla="*/ 3 w 37"/>
                <a:gd name="T5" fmla="*/ 11 h 22"/>
                <a:gd name="T6" fmla="*/ 13 w 37"/>
                <a:gd name="T7" fmla="*/ 22 h 22"/>
                <a:gd name="T8" fmla="*/ 34 w 37"/>
                <a:gd name="T9" fmla="*/ 11 h 22"/>
              </a:gdLst>
              <a:ahLst/>
              <a:cxnLst>
                <a:cxn ang="0">
                  <a:pos x="T0" y="T1"/>
                </a:cxn>
                <a:cxn ang="0">
                  <a:pos x="T2" y="T3"/>
                </a:cxn>
                <a:cxn ang="0">
                  <a:pos x="T4" y="T5"/>
                </a:cxn>
                <a:cxn ang="0">
                  <a:pos x="T6" y="T7"/>
                </a:cxn>
                <a:cxn ang="0">
                  <a:pos x="T8" y="T9"/>
                </a:cxn>
              </a:cxnLst>
              <a:rect l="0" t="0" r="r" b="b"/>
              <a:pathLst>
                <a:path w="37" h="22">
                  <a:moveTo>
                    <a:pt x="34" y="11"/>
                  </a:moveTo>
                  <a:cubicBezTo>
                    <a:pt x="37" y="5"/>
                    <a:pt x="33" y="0"/>
                    <a:pt x="24" y="0"/>
                  </a:cubicBezTo>
                  <a:cubicBezTo>
                    <a:pt x="15" y="0"/>
                    <a:pt x="6" y="5"/>
                    <a:pt x="3" y="11"/>
                  </a:cubicBezTo>
                  <a:cubicBezTo>
                    <a:pt x="0" y="17"/>
                    <a:pt x="4" y="22"/>
                    <a:pt x="13" y="22"/>
                  </a:cubicBezTo>
                  <a:cubicBezTo>
                    <a:pt x="22" y="22"/>
                    <a:pt x="31" y="17"/>
                    <a:pt x="34" y="11"/>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871" name="isḷïḓê"/>
            <p:cNvSpPr/>
            <p:nvPr/>
          </p:nvSpPr>
          <p:spPr bwMode="auto">
            <a:xfrm>
              <a:off x="2033905" y="2810191"/>
              <a:ext cx="137323" cy="80233"/>
            </a:xfrm>
            <a:custGeom>
              <a:avLst/>
              <a:gdLst>
                <a:gd name="T0" fmla="*/ 35 w 38"/>
                <a:gd name="T1" fmla="*/ 11 h 22"/>
                <a:gd name="T2" fmla="*/ 25 w 38"/>
                <a:gd name="T3" fmla="*/ 0 h 22"/>
                <a:gd name="T4" fmla="*/ 3 w 38"/>
                <a:gd name="T5" fmla="*/ 11 h 22"/>
                <a:gd name="T6" fmla="*/ 13 w 38"/>
                <a:gd name="T7" fmla="*/ 22 h 22"/>
                <a:gd name="T8" fmla="*/ 35 w 38"/>
                <a:gd name="T9" fmla="*/ 11 h 22"/>
              </a:gdLst>
              <a:ahLst/>
              <a:cxnLst>
                <a:cxn ang="0">
                  <a:pos x="T0" y="T1"/>
                </a:cxn>
                <a:cxn ang="0">
                  <a:pos x="T2" y="T3"/>
                </a:cxn>
                <a:cxn ang="0">
                  <a:pos x="T4" y="T5"/>
                </a:cxn>
                <a:cxn ang="0">
                  <a:pos x="T6" y="T7"/>
                </a:cxn>
                <a:cxn ang="0">
                  <a:pos x="T8" y="T9"/>
                </a:cxn>
              </a:cxnLst>
              <a:rect l="0" t="0" r="r" b="b"/>
              <a:pathLst>
                <a:path w="38" h="22">
                  <a:moveTo>
                    <a:pt x="35" y="11"/>
                  </a:moveTo>
                  <a:cubicBezTo>
                    <a:pt x="38" y="5"/>
                    <a:pt x="33" y="0"/>
                    <a:pt x="25" y="0"/>
                  </a:cubicBezTo>
                  <a:cubicBezTo>
                    <a:pt x="16" y="0"/>
                    <a:pt x="6" y="5"/>
                    <a:pt x="3" y="11"/>
                  </a:cubicBezTo>
                  <a:cubicBezTo>
                    <a:pt x="0" y="17"/>
                    <a:pt x="4" y="22"/>
                    <a:pt x="13" y="22"/>
                  </a:cubicBezTo>
                  <a:cubicBezTo>
                    <a:pt x="22" y="22"/>
                    <a:pt x="32" y="17"/>
                    <a:pt x="35" y="11"/>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872" name="iṡḷidè"/>
            <p:cNvSpPr/>
            <p:nvPr/>
          </p:nvSpPr>
          <p:spPr bwMode="auto">
            <a:xfrm>
              <a:off x="2718973" y="1734757"/>
              <a:ext cx="114178" cy="58632"/>
            </a:xfrm>
            <a:custGeom>
              <a:avLst/>
              <a:gdLst>
                <a:gd name="T0" fmla="*/ 29 w 31"/>
                <a:gd name="T1" fmla="*/ 8 h 16"/>
                <a:gd name="T2" fmla="*/ 20 w 31"/>
                <a:gd name="T3" fmla="*/ 0 h 16"/>
                <a:gd name="T4" fmla="*/ 2 w 31"/>
                <a:gd name="T5" fmla="*/ 8 h 16"/>
                <a:gd name="T6" fmla="*/ 12 w 31"/>
                <a:gd name="T7" fmla="*/ 16 h 16"/>
                <a:gd name="T8" fmla="*/ 29 w 31"/>
                <a:gd name="T9" fmla="*/ 8 h 16"/>
              </a:gdLst>
              <a:ahLst/>
              <a:cxnLst>
                <a:cxn ang="0">
                  <a:pos x="T0" y="T1"/>
                </a:cxn>
                <a:cxn ang="0">
                  <a:pos x="T2" y="T3"/>
                </a:cxn>
                <a:cxn ang="0">
                  <a:pos x="T4" y="T5"/>
                </a:cxn>
                <a:cxn ang="0">
                  <a:pos x="T6" y="T7"/>
                </a:cxn>
                <a:cxn ang="0">
                  <a:pos x="T8" y="T9"/>
                </a:cxn>
              </a:cxnLst>
              <a:rect l="0" t="0" r="r" b="b"/>
              <a:pathLst>
                <a:path w="31" h="16">
                  <a:moveTo>
                    <a:pt x="29" y="8"/>
                  </a:moveTo>
                  <a:cubicBezTo>
                    <a:pt x="31" y="3"/>
                    <a:pt x="27" y="0"/>
                    <a:pt x="20" y="0"/>
                  </a:cubicBezTo>
                  <a:cubicBezTo>
                    <a:pt x="12" y="0"/>
                    <a:pt x="4" y="3"/>
                    <a:pt x="2" y="8"/>
                  </a:cubicBezTo>
                  <a:cubicBezTo>
                    <a:pt x="0" y="12"/>
                    <a:pt x="4" y="16"/>
                    <a:pt x="12" y="16"/>
                  </a:cubicBezTo>
                  <a:cubicBezTo>
                    <a:pt x="19" y="16"/>
                    <a:pt x="27" y="12"/>
                    <a:pt x="29" y="8"/>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873" name="işľiḑe"/>
            <p:cNvSpPr/>
            <p:nvPr/>
          </p:nvSpPr>
          <p:spPr bwMode="auto">
            <a:xfrm>
              <a:off x="2683486" y="1804190"/>
              <a:ext cx="115721" cy="61718"/>
            </a:xfrm>
            <a:custGeom>
              <a:avLst/>
              <a:gdLst>
                <a:gd name="T0" fmla="*/ 30 w 32"/>
                <a:gd name="T1" fmla="*/ 9 h 17"/>
                <a:gd name="T2" fmla="*/ 20 w 32"/>
                <a:gd name="T3" fmla="*/ 0 h 17"/>
                <a:gd name="T4" fmla="*/ 2 w 32"/>
                <a:gd name="T5" fmla="*/ 9 h 17"/>
                <a:gd name="T6" fmla="*/ 12 w 32"/>
                <a:gd name="T7" fmla="*/ 17 h 17"/>
                <a:gd name="T8" fmla="*/ 30 w 32"/>
                <a:gd name="T9" fmla="*/ 9 h 17"/>
              </a:gdLst>
              <a:ahLst/>
              <a:cxnLst>
                <a:cxn ang="0">
                  <a:pos x="T0" y="T1"/>
                </a:cxn>
                <a:cxn ang="0">
                  <a:pos x="T2" y="T3"/>
                </a:cxn>
                <a:cxn ang="0">
                  <a:pos x="T4" y="T5"/>
                </a:cxn>
                <a:cxn ang="0">
                  <a:pos x="T6" y="T7"/>
                </a:cxn>
                <a:cxn ang="0">
                  <a:pos x="T8" y="T9"/>
                </a:cxn>
              </a:cxnLst>
              <a:rect l="0" t="0" r="r" b="b"/>
              <a:pathLst>
                <a:path w="32" h="17">
                  <a:moveTo>
                    <a:pt x="30" y="9"/>
                  </a:moveTo>
                  <a:cubicBezTo>
                    <a:pt x="32" y="4"/>
                    <a:pt x="28" y="0"/>
                    <a:pt x="20" y="0"/>
                  </a:cubicBezTo>
                  <a:cubicBezTo>
                    <a:pt x="12" y="0"/>
                    <a:pt x="5" y="4"/>
                    <a:pt x="2" y="9"/>
                  </a:cubicBezTo>
                  <a:cubicBezTo>
                    <a:pt x="0" y="13"/>
                    <a:pt x="4" y="17"/>
                    <a:pt x="12" y="17"/>
                  </a:cubicBezTo>
                  <a:cubicBezTo>
                    <a:pt x="20" y="17"/>
                    <a:pt x="28" y="13"/>
                    <a:pt x="30"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874" name="išľiďé"/>
            <p:cNvSpPr/>
            <p:nvPr/>
          </p:nvSpPr>
          <p:spPr bwMode="auto">
            <a:xfrm>
              <a:off x="2646455" y="1878251"/>
              <a:ext cx="117264" cy="61718"/>
            </a:xfrm>
            <a:custGeom>
              <a:avLst/>
              <a:gdLst>
                <a:gd name="T0" fmla="*/ 30 w 32"/>
                <a:gd name="T1" fmla="*/ 9 h 17"/>
                <a:gd name="T2" fmla="*/ 20 w 32"/>
                <a:gd name="T3" fmla="*/ 0 h 17"/>
                <a:gd name="T4" fmla="*/ 2 w 32"/>
                <a:gd name="T5" fmla="*/ 9 h 17"/>
                <a:gd name="T6" fmla="*/ 12 w 32"/>
                <a:gd name="T7" fmla="*/ 17 h 17"/>
                <a:gd name="T8" fmla="*/ 30 w 32"/>
                <a:gd name="T9" fmla="*/ 9 h 17"/>
              </a:gdLst>
              <a:ahLst/>
              <a:cxnLst>
                <a:cxn ang="0">
                  <a:pos x="T0" y="T1"/>
                </a:cxn>
                <a:cxn ang="0">
                  <a:pos x="T2" y="T3"/>
                </a:cxn>
                <a:cxn ang="0">
                  <a:pos x="T4" y="T5"/>
                </a:cxn>
                <a:cxn ang="0">
                  <a:pos x="T6" y="T7"/>
                </a:cxn>
                <a:cxn ang="0">
                  <a:pos x="T8" y="T9"/>
                </a:cxn>
              </a:cxnLst>
              <a:rect l="0" t="0" r="r" b="b"/>
              <a:pathLst>
                <a:path w="32" h="17">
                  <a:moveTo>
                    <a:pt x="30" y="9"/>
                  </a:moveTo>
                  <a:cubicBezTo>
                    <a:pt x="32" y="4"/>
                    <a:pt x="28" y="0"/>
                    <a:pt x="20" y="0"/>
                  </a:cubicBezTo>
                  <a:cubicBezTo>
                    <a:pt x="13" y="0"/>
                    <a:pt x="5" y="4"/>
                    <a:pt x="2" y="9"/>
                  </a:cubicBezTo>
                  <a:cubicBezTo>
                    <a:pt x="0" y="13"/>
                    <a:pt x="4" y="17"/>
                    <a:pt x="12" y="17"/>
                  </a:cubicBezTo>
                  <a:cubicBezTo>
                    <a:pt x="20" y="17"/>
                    <a:pt x="28" y="13"/>
                    <a:pt x="30"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875" name="íSḻiḋe"/>
            <p:cNvSpPr/>
            <p:nvPr/>
          </p:nvSpPr>
          <p:spPr bwMode="auto">
            <a:xfrm>
              <a:off x="2609425" y="1953855"/>
              <a:ext cx="117264" cy="63261"/>
            </a:xfrm>
            <a:custGeom>
              <a:avLst/>
              <a:gdLst>
                <a:gd name="T0" fmla="*/ 30 w 32"/>
                <a:gd name="T1" fmla="*/ 8 h 17"/>
                <a:gd name="T2" fmla="*/ 20 w 32"/>
                <a:gd name="T3" fmla="*/ 0 h 17"/>
                <a:gd name="T4" fmla="*/ 2 w 32"/>
                <a:gd name="T5" fmla="*/ 8 h 17"/>
                <a:gd name="T6" fmla="*/ 12 w 32"/>
                <a:gd name="T7" fmla="*/ 17 h 17"/>
                <a:gd name="T8" fmla="*/ 30 w 32"/>
                <a:gd name="T9" fmla="*/ 8 h 17"/>
              </a:gdLst>
              <a:ahLst/>
              <a:cxnLst>
                <a:cxn ang="0">
                  <a:pos x="T0" y="T1"/>
                </a:cxn>
                <a:cxn ang="0">
                  <a:pos x="T2" y="T3"/>
                </a:cxn>
                <a:cxn ang="0">
                  <a:pos x="T4" y="T5"/>
                </a:cxn>
                <a:cxn ang="0">
                  <a:pos x="T6" y="T7"/>
                </a:cxn>
                <a:cxn ang="0">
                  <a:pos x="T8" y="T9"/>
                </a:cxn>
              </a:cxnLst>
              <a:rect l="0" t="0" r="r" b="b"/>
              <a:pathLst>
                <a:path w="32" h="17">
                  <a:moveTo>
                    <a:pt x="30" y="8"/>
                  </a:moveTo>
                  <a:cubicBezTo>
                    <a:pt x="32" y="4"/>
                    <a:pt x="28" y="0"/>
                    <a:pt x="20" y="0"/>
                  </a:cubicBezTo>
                  <a:cubicBezTo>
                    <a:pt x="13" y="0"/>
                    <a:pt x="4" y="4"/>
                    <a:pt x="2" y="8"/>
                  </a:cubicBezTo>
                  <a:cubicBezTo>
                    <a:pt x="0" y="13"/>
                    <a:pt x="4" y="17"/>
                    <a:pt x="12" y="17"/>
                  </a:cubicBezTo>
                  <a:cubicBezTo>
                    <a:pt x="20" y="17"/>
                    <a:pt x="28" y="13"/>
                    <a:pt x="30" y="8"/>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876" name="íslídé"/>
            <p:cNvSpPr/>
            <p:nvPr/>
          </p:nvSpPr>
          <p:spPr bwMode="auto">
            <a:xfrm>
              <a:off x="2569308" y="2031003"/>
              <a:ext cx="120350" cy="61718"/>
            </a:xfrm>
            <a:custGeom>
              <a:avLst/>
              <a:gdLst>
                <a:gd name="T0" fmla="*/ 31 w 33"/>
                <a:gd name="T1" fmla="*/ 9 h 17"/>
                <a:gd name="T2" fmla="*/ 21 w 33"/>
                <a:gd name="T3" fmla="*/ 0 h 17"/>
                <a:gd name="T4" fmla="*/ 2 w 33"/>
                <a:gd name="T5" fmla="*/ 9 h 17"/>
                <a:gd name="T6" fmla="*/ 12 w 33"/>
                <a:gd name="T7" fmla="*/ 17 h 17"/>
                <a:gd name="T8" fmla="*/ 31 w 33"/>
                <a:gd name="T9" fmla="*/ 9 h 17"/>
              </a:gdLst>
              <a:ahLst/>
              <a:cxnLst>
                <a:cxn ang="0">
                  <a:pos x="T0" y="T1"/>
                </a:cxn>
                <a:cxn ang="0">
                  <a:pos x="T2" y="T3"/>
                </a:cxn>
                <a:cxn ang="0">
                  <a:pos x="T4" y="T5"/>
                </a:cxn>
                <a:cxn ang="0">
                  <a:pos x="T6" y="T7"/>
                </a:cxn>
                <a:cxn ang="0">
                  <a:pos x="T8" y="T9"/>
                </a:cxn>
              </a:cxnLst>
              <a:rect l="0" t="0" r="r" b="b"/>
              <a:pathLst>
                <a:path w="33" h="17">
                  <a:moveTo>
                    <a:pt x="31" y="9"/>
                  </a:moveTo>
                  <a:cubicBezTo>
                    <a:pt x="33" y="4"/>
                    <a:pt x="29" y="0"/>
                    <a:pt x="21" y="0"/>
                  </a:cubicBezTo>
                  <a:cubicBezTo>
                    <a:pt x="13" y="0"/>
                    <a:pt x="5" y="4"/>
                    <a:pt x="2" y="9"/>
                  </a:cubicBezTo>
                  <a:cubicBezTo>
                    <a:pt x="0" y="13"/>
                    <a:pt x="5" y="17"/>
                    <a:pt x="12" y="17"/>
                  </a:cubicBezTo>
                  <a:cubicBezTo>
                    <a:pt x="20" y="17"/>
                    <a:pt x="29" y="13"/>
                    <a:pt x="31"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877" name="íşḻîḍe"/>
            <p:cNvSpPr/>
            <p:nvPr/>
          </p:nvSpPr>
          <p:spPr bwMode="auto">
            <a:xfrm>
              <a:off x="2529192" y="2108150"/>
              <a:ext cx="124979" cy="64804"/>
            </a:xfrm>
            <a:custGeom>
              <a:avLst/>
              <a:gdLst>
                <a:gd name="T0" fmla="*/ 32 w 34"/>
                <a:gd name="T1" fmla="*/ 9 h 18"/>
                <a:gd name="T2" fmla="*/ 22 w 34"/>
                <a:gd name="T3" fmla="*/ 0 h 18"/>
                <a:gd name="T4" fmla="*/ 3 w 34"/>
                <a:gd name="T5" fmla="*/ 9 h 18"/>
                <a:gd name="T6" fmla="*/ 13 w 34"/>
                <a:gd name="T7" fmla="*/ 18 h 18"/>
                <a:gd name="T8" fmla="*/ 32 w 34"/>
                <a:gd name="T9" fmla="*/ 9 h 18"/>
              </a:gdLst>
              <a:ahLst/>
              <a:cxnLst>
                <a:cxn ang="0">
                  <a:pos x="T0" y="T1"/>
                </a:cxn>
                <a:cxn ang="0">
                  <a:pos x="T2" y="T3"/>
                </a:cxn>
                <a:cxn ang="0">
                  <a:pos x="T4" y="T5"/>
                </a:cxn>
                <a:cxn ang="0">
                  <a:pos x="T6" y="T7"/>
                </a:cxn>
                <a:cxn ang="0">
                  <a:pos x="T8" y="T9"/>
                </a:cxn>
              </a:cxnLst>
              <a:rect l="0" t="0" r="r" b="b"/>
              <a:pathLst>
                <a:path w="34" h="18">
                  <a:moveTo>
                    <a:pt x="32" y="9"/>
                  </a:moveTo>
                  <a:cubicBezTo>
                    <a:pt x="34" y="4"/>
                    <a:pt x="29" y="0"/>
                    <a:pt x="22" y="0"/>
                  </a:cubicBezTo>
                  <a:cubicBezTo>
                    <a:pt x="14" y="0"/>
                    <a:pt x="5" y="4"/>
                    <a:pt x="3" y="9"/>
                  </a:cubicBezTo>
                  <a:cubicBezTo>
                    <a:pt x="0" y="14"/>
                    <a:pt x="5" y="18"/>
                    <a:pt x="13" y="18"/>
                  </a:cubicBezTo>
                  <a:cubicBezTo>
                    <a:pt x="21" y="18"/>
                    <a:pt x="29" y="14"/>
                    <a:pt x="32"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878" name="ïṣḻiḋê"/>
            <p:cNvSpPr/>
            <p:nvPr/>
          </p:nvSpPr>
          <p:spPr bwMode="auto">
            <a:xfrm>
              <a:off x="2489075" y="2188383"/>
              <a:ext cx="124979" cy="69433"/>
            </a:xfrm>
            <a:custGeom>
              <a:avLst/>
              <a:gdLst>
                <a:gd name="T0" fmla="*/ 32 w 34"/>
                <a:gd name="T1" fmla="*/ 9 h 19"/>
                <a:gd name="T2" fmla="*/ 22 w 34"/>
                <a:gd name="T3" fmla="*/ 0 h 19"/>
                <a:gd name="T4" fmla="*/ 3 w 34"/>
                <a:gd name="T5" fmla="*/ 9 h 19"/>
                <a:gd name="T6" fmla="*/ 13 w 34"/>
                <a:gd name="T7" fmla="*/ 19 h 19"/>
                <a:gd name="T8" fmla="*/ 32 w 34"/>
                <a:gd name="T9" fmla="*/ 9 h 19"/>
              </a:gdLst>
              <a:ahLst/>
              <a:cxnLst>
                <a:cxn ang="0">
                  <a:pos x="T0" y="T1"/>
                </a:cxn>
                <a:cxn ang="0">
                  <a:pos x="T2" y="T3"/>
                </a:cxn>
                <a:cxn ang="0">
                  <a:pos x="T4" y="T5"/>
                </a:cxn>
                <a:cxn ang="0">
                  <a:pos x="T6" y="T7"/>
                </a:cxn>
                <a:cxn ang="0">
                  <a:pos x="T8" y="T9"/>
                </a:cxn>
              </a:cxnLst>
              <a:rect l="0" t="0" r="r" b="b"/>
              <a:pathLst>
                <a:path w="34" h="19">
                  <a:moveTo>
                    <a:pt x="32" y="9"/>
                  </a:moveTo>
                  <a:cubicBezTo>
                    <a:pt x="34" y="4"/>
                    <a:pt x="30" y="0"/>
                    <a:pt x="22" y="0"/>
                  </a:cubicBezTo>
                  <a:cubicBezTo>
                    <a:pt x="14" y="0"/>
                    <a:pt x="5" y="4"/>
                    <a:pt x="3" y="9"/>
                  </a:cubicBezTo>
                  <a:cubicBezTo>
                    <a:pt x="0" y="14"/>
                    <a:pt x="5" y="19"/>
                    <a:pt x="13" y="19"/>
                  </a:cubicBezTo>
                  <a:cubicBezTo>
                    <a:pt x="21" y="19"/>
                    <a:pt x="29" y="14"/>
                    <a:pt x="32"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879" name="ïśḷïďê"/>
            <p:cNvSpPr/>
            <p:nvPr/>
          </p:nvSpPr>
          <p:spPr bwMode="auto">
            <a:xfrm>
              <a:off x="2448958" y="2271702"/>
              <a:ext cx="124979" cy="69433"/>
            </a:xfrm>
            <a:custGeom>
              <a:avLst/>
              <a:gdLst>
                <a:gd name="T0" fmla="*/ 32 w 34"/>
                <a:gd name="T1" fmla="*/ 9 h 19"/>
                <a:gd name="T2" fmla="*/ 22 w 34"/>
                <a:gd name="T3" fmla="*/ 0 h 19"/>
                <a:gd name="T4" fmla="*/ 2 w 34"/>
                <a:gd name="T5" fmla="*/ 9 h 19"/>
                <a:gd name="T6" fmla="*/ 13 w 34"/>
                <a:gd name="T7" fmla="*/ 19 h 19"/>
                <a:gd name="T8" fmla="*/ 32 w 34"/>
                <a:gd name="T9" fmla="*/ 9 h 19"/>
              </a:gdLst>
              <a:ahLst/>
              <a:cxnLst>
                <a:cxn ang="0">
                  <a:pos x="T0" y="T1"/>
                </a:cxn>
                <a:cxn ang="0">
                  <a:pos x="T2" y="T3"/>
                </a:cxn>
                <a:cxn ang="0">
                  <a:pos x="T4" y="T5"/>
                </a:cxn>
                <a:cxn ang="0">
                  <a:pos x="T6" y="T7"/>
                </a:cxn>
                <a:cxn ang="0">
                  <a:pos x="T8" y="T9"/>
                </a:cxn>
              </a:cxnLst>
              <a:rect l="0" t="0" r="r" b="b"/>
              <a:pathLst>
                <a:path w="34" h="19">
                  <a:moveTo>
                    <a:pt x="32" y="9"/>
                  </a:moveTo>
                  <a:cubicBezTo>
                    <a:pt x="34" y="4"/>
                    <a:pt x="30" y="0"/>
                    <a:pt x="22" y="0"/>
                  </a:cubicBezTo>
                  <a:cubicBezTo>
                    <a:pt x="14" y="0"/>
                    <a:pt x="5" y="4"/>
                    <a:pt x="2" y="9"/>
                  </a:cubicBezTo>
                  <a:cubicBezTo>
                    <a:pt x="0" y="14"/>
                    <a:pt x="4" y="19"/>
                    <a:pt x="13" y="19"/>
                  </a:cubicBezTo>
                  <a:cubicBezTo>
                    <a:pt x="21" y="19"/>
                    <a:pt x="29" y="14"/>
                    <a:pt x="32"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880" name="isliḍé"/>
            <p:cNvSpPr/>
            <p:nvPr/>
          </p:nvSpPr>
          <p:spPr bwMode="auto">
            <a:xfrm>
              <a:off x="2405756" y="2356565"/>
              <a:ext cx="128065" cy="69433"/>
            </a:xfrm>
            <a:custGeom>
              <a:avLst/>
              <a:gdLst>
                <a:gd name="T0" fmla="*/ 33 w 35"/>
                <a:gd name="T1" fmla="*/ 9 h 19"/>
                <a:gd name="T2" fmla="*/ 22 w 35"/>
                <a:gd name="T3" fmla="*/ 0 h 19"/>
                <a:gd name="T4" fmla="*/ 3 w 35"/>
                <a:gd name="T5" fmla="*/ 9 h 19"/>
                <a:gd name="T6" fmla="*/ 13 w 35"/>
                <a:gd name="T7" fmla="*/ 19 h 19"/>
                <a:gd name="T8" fmla="*/ 33 w 35"/>
                <a:gd name="T9" fmla="*/ 9 h 19"/>
              </a:gdLst>
              <a:ahLst/>
              <a:cxnLst>
                <a:cxn ang="0">
                  <a:pos x="T0" y="T1"/>
                </a:cxn>
                <a:cxn ang="0">
                  <a:pos x="T2" y="T3"/>
                </a:cxn>
                <a:cxn ang="0">
                  <a:pos x="T4" y="T5"/>
                </a:cxn>
                <a:cxn ang="0">
                  <a:pos x="T6" y="T7"/>
                </a:cxn>
                <a:cxn ang="0">
                  <a:pos x="T8" y="T9"/>
                </a:cxn>
              </a:cxnLst>
              <a:rect l="0" t="0" r="r" b="b"/>
              <a:pathLst>
                <a:path w="35" h="19">
                  <a:moveTo>
                    <a:pt x="33" y="9"/>
                  </a:moveTo>
                  <a:cubicBezTo>
                    <a:pt x="35" y="4"/>
                    <a:pt x="31" y="0"/>
                    <a:pt x="22" y="0"/>
                  </a:cubicBezTo>
                  <a:cubicBezTo>
                    <a:pt x="14" y="0"/>
                    <a:pt x="5" y="4"/>
                    <a:pt x="3" y="9"/>
                  </a:cubicBezTo>
                  <a:cubicBezTo>
                    <a:pt x="0" y="15"/>
                    <a:pt x="5" y="19"/>
                    <a:pt x="13" y="19"/>
                  </a:cubicBezTo>
                  <a:cubicBezTo>
                    <a:pt x="21" y="19"/>
                    <a:pt x="30" y="15"/>
                    <a:pt x="33" y="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881" name="ïS1íḓe"/>
            <p:cNvSpPr/>
            <p:nvPr/>
          </p:nvSpPr>
          <p:spPr bwMode="auto">
            <a:xfrm>
              <a:off x="2361010" y="2439884"/>
              <a:ext cx="132693" cy="74061"/>
            </a:xfrm>
            <a:custGeom>
              <a:avLst/>
              <a:gdLst>
                <a:gd name="T0" fmla="*/ 33 w 36"/>
                <a:gd name="T1" fmla="*/ 10 h 20"/>
                <a:gd name="T2" fmla="*/ 23 w 36"/>
                <a:gd name="T3" fmla="*/ 0 h 20"/>
                <a:gd name="T4" fmla="*/ 3 w 36"/>
                <a:gd name="T5" fmla="*/ 10 h 20"/>
                <a:gd name="T6" fmla="*/ 13 w 36"/>
                <a:gd name="T7" fmla="*/ 20 h 20"/>
                <a:gd name="T8" fmla="*/ 33 w 36"/>
                <a:gd name="T9" fmla="*/ 10 h 20"/>
              </a:gdLst>
              <a:ahLst/>
              <a:cxnLst>
                <a:cxn ang="0">
                  <a:pos x="T0" y="T1"/>
                </a:cxn>
                <a:cxn ang="0">
                  <a:pos x="T2" y="T3"/>
                </a:cxn>
                <a:cxn ang="0">
                  <a:pos x="T4" y="T5"/>
                </a:cxn>
                <a:cxn ang="0">
                  <a:pos x="T6" y="T7"/>
                </a:cxn>
                <a:cxn ang="0">
                  <a:pos x="T8" y="T9"/>
                </a:cxn>
              </a:cxnLst>
              <a:rect l="0" t="0" r="r" b="b"/>
              <a:pathLst>
                <a:path w="36" h="20">
                  <a:moveTo>
                    <a:pt x="33" y="10"/>
                  </a:moveTo>
                  <a:cubicBezTo>
                    <a:pt x="36" y="5"/>
                    <a:pt x="31" y="0"/>
                    <a:pt x="23" y="0"/>
                  </a:cubicBezTo>
                  <a:cubicBezTo>
                    <a:pt x="15" y="0"/>
                    <a:pt x="6" y="5"/>
                    <a:pt x="3" y="10"/>
                  </a:cubicBezTo>
                  <a:cubicBezTo>
                    <a:pt x="0" y="16"/>
                    <a:pt x="5" y="20"/>
                    <a:pt x="13" y="20"/>
                  </a:cubicBezTo>
                  <a:cubicBezTo>
                    <a:pt x="22" y="20"/>
                    <a:pt x="31" y="16"/>
                    <a:pt x="33" y="10"/>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882" name="iṣḻïḑé"/>
            <p:cNvSpPr/>
            <p:nvPr/>
          </p:nvSpPr>
          <p:spPr bwMode="auto">
            <a:xfrm>
              <a:off x="2317807" y="2532461"/>
              <a:ext cx="131151" cy="72519"/>
            </a:xfrm>
            <a:custGeom>
              <a:avLst/>
              <a:gdLst>
                <a:gd name="T0" fmla="*/ 33 w 36"/>
                <a:gd name="T1" fmla="*/ 10 h 20"/>
                <a:gd name="T2" fmla="*/ 23 w 36"/>
                <a:gd name="T3" fmla="*/ 0 h 20"/>
                <a:gd name="T4" fmla="*/ 3 w 36"/>
                <a:gd name="T5" fmla="*/ 10 h 20"/>
                <a:gd name="T6" fmla="*/ 13 w 36"/>
                <a:gd name="T7" fmla="*/ 20 h 20"/>
                <a:gd name="T8" fmla="*/ 33 w 36"/>
                <a:gd name="T9" fmla="*/ 10 h 20"/>
              </a:gdLst>
              <a:ahLst/>
              <a:cxnLst>
                <a:cxn ang="0">
                  <a:pos x="T0" y="T1"/>
                </a:cxn>
                <a:cxn ang="0">
                  <a:pos x="T2" y="T3"/>
                </a:cxn>
                <a:cxn ang="0">
                  <a:pos x="T4" y="T5"/>
                </a:cxn>
                <a:cxn ang="0">
                  <a:pos x="T6" y="T7"/>
                </a:cxn>
                <a:cxn ang="0">
                  <a:pos x="T8" y="T9"/>
                </a:cxn>
              </a:cxnLst>
              <a:rect l="0" t="0" r="r" b="b"/>
              <a:pathLst>
                <a:path w="36" h="20">
                  <a:moveTo>
                    <a:pt x="33" y="10"/>
                  </a:moveTo>
                  <a:cubicBezTo>
                    <a:pt x="36" y="4"/>
                    <a:pt x="31" y="0"/>
                    <a:pt x="23" y="0"/>
                  </a:cubicBezTo>
                  <a:cubicBezTo>
                    <a:pt x="15" y="0"/>
                    <a:pt x="5" y="4"/>
                    <a:pt x="3" y="10"/>
                  </a:cubicBezTo>
                  <a:cubicBezTo>
                    <a:pt x="0" y="15"/>
                    <a:pt x="5" y="20"/>
                    <a:pt x="13" y="20"/>
                  </a:cubicBezTo>
                  <a:cubicBezTo>
                    <a:pt x="22" y="20"/>
                    <a:pt x="31" y="15"/>
                    <a:pt x="33" y="10"/>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883" name="iṡľiḋè"/>
            <p:cNvSpPr/>
            <p:nvPr/>
          </p:nvSpPr>
          <p:spPr bwMode="auto">
            <a:xfrm>
              <a:off x="2269977" y="2623494"/>
              <a:ext cx="135779" cy="72519"/>
            </a:xfrm>
            <a:custGeom>
              <a:avLst/>
              <a:gdLst>
                <a:gd name="T0" fmla="*/ 34 w 37"/>
                <a:gd name="T1" fmla="*/ 10 h 20"/>
                <a:gd name="T2" fmla="*/ 24 w 37"/>
                <a:gd name="T3" fmla="*/ 0 h 20"/>
                <a:gd name="T4" fmla="*/ 3 w 37"/>
                <a:gd name="T5" fmla="*/ 10 h 20"/>
                <a:gd name="T6" fmla="*/ 14 w 37"/>
                <a:gd name="T7" fmla="*/ 20 h 20"/>
                <a:gd name="T8" fmla="*/ 34 w 37"/>
                <a:gd name="T9" fmla="*/ 10 h 20"/>
              </a:gdLst>
              <a:ahLst/>
              <a:cxnLst>
                <a:cxn ang="0">
                  <a:pos x="T0" y="T1"/>
                </a:cxn>
                <a:cxn ang="0">
                  <a:pos x="T2" y="T3"/>
                </a:cxn>
                <a:cxn ang="0">
                  <a:pos x="T4" y="T5"/>
                </a:cxn>
                <a:cxn ang="0">
                  <a:pos x="T6" y="T7"/>
                </a:cxn>
                <a:cxn ang="0">
                  <a:pos x="T8" y="T9"/>
                </a:cxn>
              </a:cxnLst>
              <a:rect l="0" t="0" r="r" b="b"/>
              <a:pathLst>
                <a:path w="37" h="20">
                  <a:moveTo>
                    <a:pt x="34" y="10"/>
                  </a:moveTo>
                  <a:cubicBezTo>
                    <a:pt x="37" y="4"/>
                    <a:pt x="32" y="0"/>
                    <a:pt x="24" y="0"/>
                  </a:cubicBezTo>
                  <a:cubicBezTo>
                    <a:pt x="15" y="0"/>
                    <a:pt x="6" y="4"/>
                    <a:pt x="3" y="10"/>
                  </a:cubicBezTo>
                  <a:cubicBezTo>
                    <a:pt x="0" y="16"/>
                    <a:pt x="5" y="20"/>
                    <a:pt x="14" y="20"/>
                  </a:cubicBezTo>
                  <a:cubicBezTo>
                    <a:pt x="22" y="20"/>
                    <a:pt x="32" y="16"/>
                    <a:pt x="34" y="10"/>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884" name="îsḷiḍê"/>
            <p:cNvSpPr/>
            <p:nvPr/>
          </p:nvSpPr>
          <p:spPr bwMode="auto">
            <a:xfrm>
              <a:off x="2223688" y="2714528"/>
              <a:ext cx="137323" cy="80233"/>
            </a:xfrm>
            <a:custGeom>
              <a:avLst/>
              <a:gdLst>
                <a:gd name="T0" fmla="*/ 35 w 38"/>
                <a:gd name="T1" fmla="*/ 11 h 22"/>
                <a:gd name="T2" fmla="*/ 24 w 38"/>
                <a:gd name="T3" fmla="*/ 0 h 22"/>
                <a:gd name="T4" fmla="*/ 3 w 38"/>
                <a:gd name="T5" fmla="*/ 11 h 22"/>
                <a:gd name="T6" fmla="*/ 14 w 38"/>
                <a:gd name="T7" fmla="*/ 22 h 22"/>
                <a:gd name="T8" fmla="*/ 35 w 38"/>
                <a:gd name="T9" fmla="*/ 11 h 22"/>
              </a:gdLst>
              <a:ahLst/>
              <a:cxnLst>
                <a:cxn ang="0">
                  <a:pos x="T0" y="T1"/>
                </a:cxn>
                <a:cxn ang="0">
                  <a:pos x="T2" y="T3"/>
                </a:cxn>
                <a:cxn ang="0">
                  <a:pos x="T4" y="T5"/>
                </a:cxn>
                <a:cxn ang="0">
                  <a:pos x="T6" y="T7"/>
                </a:cxn>
                <a:cxn ang="0">
                  <a:pos x="T8" y="T9"/>
                </a:cxn>
              </a:cxnLst>
              <a:rect l="0" t="0" r="r" b="b"/>
              <a:pathLst>
                <a:path w="38" h="22">
                  <a:moveTo>
                    <a:pt x="35" y="11"/>
                  </a:moveTo>
                  <a:cubicBezTo>
                    <a:pt x="38" y="5"/>
                    <a:pt x="33" y="0"/>
                    <a:pt x="24" y="0"/>
                  </a:cubicBezTo>
                  <a:cubicBezTo>
                    <a:pt x="16" y="0"/>
                    <a:pt x="6" y="5"/>
                    <a:pt x="3" y="11"/>
                  </a:cubicBezTo>
                  <a:cubicBezTo>
                    <a:pt x="0" y="17"/>
                    <a:pt x="5" y="22"/>
                    <a:pt x="14" y="22"/>
                  </a:cubicBezTo>
                  <a:cubicBezTo>
                    <a:pt x="23" y="22"/>
                    <a:pt x="32" y="17"/>
                    <a:pt x="35" y="11"/>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885" name="íṩlíḋê"/>
            <p:cNvSpPr/>
            <p:nvPr/>
          </p:nvSpPr>
          <p:spPr bwMode="auto">
            <a:xfrm>
              <a:off x="2175856" y="2810191"/>
              <a:ext cx="138865" cy="80233"/>
            </a:xfrm>
            <a:custGeom>
              <a:avLst/>
              <a:gdLst>
                <a:gd name="T0" fmla="*/ 35 w 38"/>
                <a:gd name="T1" fmla="*/ 11 h 22"/>
                <a:gd name="T2" fmla="*/ 25 w 38"/>
                <a:gd name="T3" fmla="*/ 0 h 22"/>
                <a:gd name="T4" fmla="*/ 3 w 38"/>
                <a:gd name="T5" fmla="*/ 11 h 22"/>
                <a:gd name="T6" fmla="*/ 14 w 38"/>
                <a:gd name="T7" fmla="*/ 22 h 22"/>
                <a:gd name="T8" fmla="*/ 35 w 38"/>
                <a:gd name="T9" fmla="*/ 11 h 22"/>
              </a:gdLst>
              <a:ahLst/>
              <a:cxnLst>
                <a:cxn ang="0">
                  <a:pos x="T0" y="T1"/>
                </a:cxn>
                <a:cxn ang="0">
                  <a:pos x="T2" y="T3"/>
                </a:cxn>
                <a:cxn ang="0">
                  <a:pos x="T4" y="T5"/>
                </a:cxn>
                <a:cxn ang="0">
                  <a:pos x="T6" y="T7"/>
                </a:cxn>
                <a:cxn ang="0">
                  <a:pos x="T8" y="T9"/>
                </a:cxn>
              </a:cxnLst>
              <a:rect l="0" t="0" r="r" b="b"/>
              <a:pathLst>
                <a:path w="38" h="22">
                  <a:moveTo>
                    <a:pt x="35" y="11"/>
                  </a:moveTo>
                  <a:cubicBezTo>
                    <a:pt x="38" y="5"/>
                    <a:pt x="33" y="0"/>
                    <a:pt x="25" y="0"/>
                  </a:cubicBezTo>
                  <a:cubicBezTo>
                    <a:pt x="16" y="0"/>
                    <a:pt x="6" y="5"/>
                    <a:pt x="3" y="11"/>
                  </a:cubicBezTo>
                  <a:cubicBezTo>
                    <a:pt x="0" y="17"/>
                    <a:pt x="5" y="22"/>
                    <a:pt x="14" y="22"/>
                  </a:cubicBezTo>
                  <a:cubicBezTo>
                    <a:pt x="23" y="22"/>
                    <a:pt x="32" y="17"/>
                    <a:pt x="35" y="11"/>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886" name="íśľíḓè"/>
            <p:cNvSpPr/>
            <p:nvPr/>
          </p:nvSpPr>
          <p:spPr bwMode="auto">
            <a:xfrm>
              <a:off x="2124940" y="2907396"/>
              <a:ext cx="141951" cy="84863"/>
            </a:xfrm>
            <a:custGeom>
              <a:avLst/>
              <a:gdLst>
                <a:gd name="T0" fmla="*/ 36 w 39"/>
                <a:gd name="T1" fmla="*/ 11 h 23"/>
                <a:gd name="T2" fmla="*/ 25 w 39"/>
                <a:gd name="T3" fmla="*/ 0 h 23"/>
                <a:gd name="T4" fmla="*/ 4 w 39"/>
                <a:gd name="T5" fmla="*/ 11 h 23"/>
                <a:gd name="T6" fmla="*/ 14 w 39"/>
                <a:gd name="T7" fmla="*/ 23 h 23"/>
                <a:gd name="T8" fmla="*/ 36 w 39"/>
                <a:gd name="T9" fmla="*/ 11 h 23"/>
              </a:gdLst>
              <a:ahLst/>
              <a:cxnLst>
                <a:cxn ang="0">
                  <a:pos x="T0" y="T1"/>
                </a:cxn>
                <a:cxn ang="0">
                  <a:pos x="T2" y="T3"/>
                </a:cxn>
                <a:cxn ang="0">
                  <a:pos x="T4" y="T5"/>
                </a:cxn>
                <a:cxn ang="0">
                  <a:pos x="T6" y="T7"/>
                </a:cxn>
                <a:cxn ang="0">
                  <a:pos x="T8" y="T9"/>
                </a:cxn>
              </a:cxnLst>
              <a:rect l="0" t="0" r="r" b="b"/>
              <a:pathLst>
                <a:path w="39" h="23">
                  <a:moveTo>
                    <a:pt x="36" y="11"/>
                  </a:moveTo>
                  <a:cubicBezTo>
                    <a:pt x="39" y="5"/>
                    <a:pt x="34" y="0"/>
                    <a:pt x="25" y="0"/>
                  </a:cubicBezTo>
                  <a:cubicBezTo>
                    <a:pt x="16" y="0"/>
                    <a:pt x="7" y="5"/>
                    <a:pt x="4" y="11"/>
                  </a:cubicBezTo>
                  <a:cubicBezTo>
                    <a:pt x="0" y="18"/>
                    <a:pt x="5" y="23"/>
                    <a:pt x="14" y="23"/>
                  </a:cubicBezTo>
                  <a:cubicBezTo>
                    <a:pt x="23" y="23"/>
                    <a:pt x="33" y="18"/>
                    <a:pt x="36" y="11"/>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887" name="iśḻïďé"/>
            <p:cNvSpPr/>
            <p:nvPr/>
          </p:nvSpPr>
          <p:spPr bwMode="auto">
            <a:xfrm>
              <a:off x="2074022" y="3010774"/>
              <a:ext cx="145037" cy="83319"/>
            </a:xfrm>
            <a:custGeom>
              <a:avLst/>
              <a:gdLst>
                <a:gd name="T0" fmla="*/ 37 w 40"/>
                <a:gd name="T1" fmla="*/ 11 h 23"/>
                <a:gd name="T2" fmla="*/ 26 w 40"/>
                <a:gd name="T3" fmla="*/ 0 h 23"/>
                <a:gd name="T4" fmla="*/ 4 w 40"/>
                <a:gd name="T5" fmla="*/ 11 h 23"/>
                <a:gd name="T6" fmla="*/ 14 w 40"/>
                <a:gd name="T7" fmla="*/ 23 h 23"/>
                <a:gd name="T8" fmla="*/ 37 w 40"/>
                <a:gd name="T9" fmla="*/ 11 h 23"/>
              </a:gdLst>
              <a:ahLst/>
              <a:cxnLst>
                <a:cxn ang="0">
                  <a:pos x="T0" y="T1"/>
                </a:cxn>
                <a:cxn ang="0">
                  <a:pos x="T2" y="T3"/>
                </a:cxn>
                <a:cxn ang="0">
                  <a:pos x="T4" y="T5"/>
                </a:cxn>
                <a:cxn ang="0">
                  <a:pos x="T6" y="T7"/>
                </a:cxn>
                <a:cxn ang="0">
                  <a:pos x="T8" y="T9"/>
                </a:cxn>
              </a:cxnLst>
              <a:rect l="0" t="0" r="r" b="b"/>
              <a:pathLst>
                <a:path w="40" h="23">
                  <a:moveTo>
                    <a:pt x="37" y="11"/>
                  </a:moveTo>
                  <a:cubicBezTo>
                    <a:pt x="40" y="5"/>
                    <a:pt x="35" y="0"/>
                    <a:pt x="26" y="0"/>
                  </a:cubicBezTo>
                  <a:cubicBezTo>
                    <a:pt x="17" y="0"/>
                    <a:pt x="7" y="5"/>
                    <a:pt x="4" y="11"/>
                  </a:cubicBezTo>
                  <a:cubicBezTo>
                    <a:pt x="0" y="18"/>
                    <a:pt x="5" y="23"/>
                    <a:pt x="14" y="23"/>
                  </a:cubicBezTo>
                  <a:cubicBezTo>
                    <a:pt x="24" y="23"/>
                    <a:pt x="33" y="18"/>
                    <a:pt x="37" y="11"/>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888" name="isḷiḓé"/>
            <p:cNvSpPr/>
            <p:nvPr/>
          </p:nvSpPr>
          <p:spPr bwMode="auto">
            <a:xfrm>
              <a:off x="2223688" y="3010774"/>
              <a:ext cx="141951" cy="83319"/>
            </a:xfrm>
            <a:custGeom>
              <a:avLst/>
              <a:gdLst>
                <a:gd name="T0" fmla="*/ 36 w 39"/>
                <a:gd name="T1" fmla="*/ 11 h 23"/>
                <a:gd name="T2" fmla="*/ 25 w 39"/>
                <a:gd name="T3" fmla="*/ 0 h 23"/>
                <a:gd name="T4" fmla="*/ 3 w 39"/>
                <a:gd name="T5" fmla="*/ 11 h 23"/>
                <a:gd name="T6" fmla="*/ 14 w 39"/>
                <a:gd name="T7" fmla="*/ 23 h 23"/>
                <a:gd name="T8" fmla="*/ 36 w 39"/>
                <a:gd name="T9" fmla="*/ 11 h 23"/>
              </a:gdLst>
              <a:ahLst/>
              <a:cxnLst>
                <a:cxn ang="0">
                  <a:pos x="T0" y="T1"/>
                </a:cxn>
                <a:cxn ang="0">
                  <a:pos x="T2" y="T3"/>
                </a:cxn>
                <a:cxn ang="0">
                  <a:pos x="T4" y="T5"/>
                </a:cxn>
                <a:cxn ang="0">
                  <a:pos x="T6" y="T7"/>
                </a:cxn>
                <a:cxn ang="0">
                  <a:pos x="T8" y="T9"/>
                </a:cxn>
              </a:cxnLst>
              <a:rect l="0" t="0" r="r" b="b"/>
              <a:pathLst>
                <a:path w="39" h="23">
                  <a:moveTo>
                    <a:pt x="36" y="11"/>
                  </a:moveTo>
                  <a:cubicBezTo>
                    <a:pt x="39" y="5"/>
                    <a:pt x="34" y="0"/>
                    <a:pt x="25" y="0"/>
                  </a:cubicBezTo>
                  <a:cubicBezTo>
                    <a:pt x="16" y="0"/>
                    <a:pt x="6" y="5"/>
                    <a:pt x="3" y="11"/>
                  </a:cubicBezTo>
                  <a:cubicBezTo>
                    <a:pt x="0" y="18"/>
                    <a:pt x="5" y="23"/>
                    <a:pt x="14" y="23"/>
                  </a:cubicBezTo>
                  <a:cubicBezTo>
                    <a:pt x="23" y="23"/>
                    <a:pt x="33" y="18"/>
                    <a:pt x="36" y="11"/>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889" name="íšḷiḍè"/>
            <p:cNvSpPr/>
            <p:nvPr/>
          </p:nvSpPr>
          <p:spPr bwMode="auto">
            <a:xfrm>
              <a:off x="2368725" y="3010774"/>
              <a:ext cx="141951" cy="83319"/>
            </a:xfrm>
            <a:custGeom>
              <a:avLst/>
              <a:gdLst>
                <a:gd name="T0" fmla="*/ 36 w 39"/>
                <a:gd name="T1" fmla="*/ 11 h 23"/>
                <a:gd name="T2" fmla="*/ 25 w 39"/>
                <a:gd name="T3" fmla="*/ 0 h 23"/>
                <a:gd name="T4" fmla="*/ 3 w 39"/>
                <a:gd name="T5" fmla="*/ 11 h 23"/>
                <a:gd name="T6" fmla="*/ 14 w 39"/>
                <a:gd name="T7" fmla="*/ 23 h 23"/>
                <a:gd name="T8" fmla="*/ 36 w 39"/>
                <a:gd name="T9" fmla="*/ 11 h 23"/>
              </a:gdLst>
              <a:ahLst/>
              <a:cxnLst>
                <a:cxn ang="0">
                  <a:pos x="T0" y="T1"/>
                </a:cxn>
                <a:cxn ang="0">
                  <a:pos x="T2" y="T3"/>
                </a:cxn>
                <a:cxn ang="0">
                  <a:pos x="T4" y="T5"/>
                </a:cxn>
                <a:cxn ang="0">
                  <a:pos x="T6" y="T7"/>
                </a:cxn>
                <a:cxn ang="0">
                  <a:pos x="T8" y="T9"/>
                </a:cxn>
              </a:cxnLst>
              <a:rect l="0" t="0" r="r" b="b"/>
              <a:pathLst>
                <a:path w="39" h="23">
                  <a:moveTo>
                    <a:pt x="36" y="11"/>
                  </a:moveTo>
                  <a:cubicBezTo>
                    <a:pt x="39" y="5"/>
                    <a:pt x="34" y="0"/>
                    <a:pt x="25" y="0"/>
                  </a:cubicBezTo>
                  <a:cubicBezTo>
                    <a:pt x="16" y="0"/>
                    <a:pt x="6" y="5"/>
                    <a:pt x="3" y="11"/>
                  </a:cubicBezTo>
                  <a:cubicBezTo>
                    <a:pt x="0" y="18"/>
                    <a:pt x="5" y="23"/>
                    <a:pt x="14" y="23"/>
                  </a:cubicBezTo>
                  <a:cubicBezTo>
                    <a:pt x="24" y="23"/>
                    <a:pt x="33" y="18"/>
                    <a:pt x="36" y="11"/>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890" name="ïşḷidè"/>
            <p:cNvSpPr/>
            <p:nvPr/>
          </p:nvSpPr>
          <p:spPr bwMode="auto">
            <a:xfrm>
              <a:off x="2518390" y="3010774"/>
              <a:ext cx="138865" cy="83319"/>
            </a:xfrm>
            <a:custGeom>
              <a:avLst/>
              <a:gdLst>
                <a:gd name="T0" fmla="*/ 35 w 38"/>
                <a:gd name="T1" fmla="*/ 11 h 23"/>
                <a:gd name="T2" fmla="*/ 24 w 38"/>
                <a:gd name="T3" fmla="*/ 0 h 23"/>
                <a:gd name="T4" fmla="*/ 2 w 38"/>
                <a:gd name="T5" fmla="*/ 11 h 23"/>
                <a:gd name="T6" fmla="*/ 14 w 38"/>
                <a:gd name="T7" fmla="*/ 23 h 23"/>
                <a:gd name="T8" fmla="*/ 35 w 38"/>
                <a:gd name="T9" fmla="*/ 11 h 23"/>
              </a:gdLst>
              <a:ahLst/>
              <a:cxnLst>
                <a:cxn ang="0">
                  <a:pos x="T0" y="T1"/>
                </a:cxn>
                <a:cxn ang="0">
                  <a:pos x="T2" y="T3"/>
                </a:cxn>
                <a:cxn ang="0">
                  <a:pos x="T4" y="T5"/>
                </a:cxn>
                <a:cxn ang="0">
                  <a:pos x="T6" y="T7"/>
                </a:cxn>
                <a:cxn ang="0">
                  <a:pos x="T8" y="T9"/>
                </a:cxn>
              </a:cxnLst>
              <a:rect l="0" t="0" r="r" b="b"/>
              <a:pathLst>
                <a:path w="38" h="23">
                  <a:moveTo>
                    <a:pt x="35" y="11"/>
                  </a:moveTo>
                  <a:cubicBezTo>
                    <a:pt x="38" y="5"/>
                    <a:pt x="33" y="0"/>
                    <a:pt x="24" y="0"/>
                  </a:cubicBezTo>
                  <a:cubicBezTo>
                    <a:pt x="15" y="0"/>
                    <a:pt x="5" y="5"/>
                    <a:pt x="2" y="11"/>
                  </a:cubicBezTo>
                  <a:cubicBezTo>
                    <a:pt x="0" y="18"/>
                    <a:pt x="5" y="23"/>
                    <a:pt x="14" y="23"/>
                  </a:cubicBezTo>
                  <a:cubicBezTo>
                    <a:pt x="23" y="23"/>
                    <a:pt x="33" y="18"/>
                    <a:pt x="35" y="11"/>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891" name="ïŝľïḍè"/>
            <p:cNvSpPr/>
            <p:nvPr/>
          </p:nvSpPr>
          <p:spPr bwMode="auto">
            <a:xfrm>
              <a:off x="2320893" y="3112609"/>
              <a:ext cx="143495" cy="87948"/>
            </a:xfrm>
            <a:custGeom>
              <a:avLst/>
              <a:gdLst>
                <a:gd name="T0" fmla="*/ 36 w 39"/>
                <a:gd name="T1" fmla="*/ 12 h 24"/>
                <a:gd name="T2" fmla="*/ 25 w 39"/>
                <a:gd name="T3" fmla="*/ 0 h 24"/>
                <a:gd name="T4" fmla="*/ 3 w 39"/>
                <a:gd name="T5" fmla="*/ 12 h 24"/>
                <a:gd name="T6" fmla="*/ 14 w 39"/>
                <a:gd name="T7" fmla="*/ 24 h 24"/>
                <a:gd name="T8" fmla="*/ 36 w 39"/>
                <a:gd name="T9" fmla="*/ 12 h 24"/>
              </a:gdLst>
              <a:ahLst/>
              <a:cxnLst>
                <a:cxn ang="0">
                  <a:pos x="T0" y="T1"/>
                </a:cxn>
                <a:cxn ang="0">
                  <a:pos x="T2" y="T3"/>
                </a:cxn>
                <a:cxn ang="0">
                  <a:pos x="T4" y="T5"/>
                </a:cxn>
                <a:cxn ang="0">
                  <a:pos x="T6" y="T7"/>
                </a:cxn>
                <a:cxn ang="0">
                  <a:pos x="T8" y="T9"/>
                </a:cxn>
              </a:cxnLst>
              <a:rect l="0" t="0" r="r" b="b"/>
              <a:pathLst>
                <a:path w="39" h="24">
                  <a:moveTo>
                    <a:pt x="36" y="12"/>
                  </a:moveTo>
                  <a:cubicBezTo>
                    <a:pt x="39" y="6"/>
                    <a:pt x="34" y="0"/>
                    <a:pt x="25" y="0"/>
                  </a:cubicBezTo>
                  <a:cubicBezTo>
                    <a:pt x="16" y="0"/>
                    <a:pt x="6" y="6"/>
                    <a:pt x="3" y="12"/>
                  </a:cubicBezTo>
                  <a:cubicBezTo>
                    <a:pt x="0" y="19"/>
                    <a:pt x="5" y="24"/>
                    <a:pt x="14" y="24"/>
                  </a:cubicBezTo>
                  <a:cubicBezTo>
                    <a:pt x="24" y="24"/>
                    <a:pt x="33" y="19"/>
                    <a:pt x="36" y="12"/>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892" name="išḷiḋe"/>
            <p:cNvSpPr/>
            <p:nvPr/>
          </p:nvSpPr>
          <p:spPr bwMode="auto">
            <a:xfrm>
              <a:off x="2470560" y="3112609"/>
              <a:ext cx="143495" cy="87948"/>
            </a:xfrm>
            <a:custGeom>
              <a:avLst/>
              <a:gdLst>
                <a:gd name="T0" fmla="*/ 36 w 39"/>
                <a:gd name="T1" fmla="*/ 12 h 24"/>
                <a:gd name="T2" fmla="*/ 25 w 39"/>
                <a:gd name="T3" fmla="*/ 0 h 24"/>
                <a:gd name="T4" fmla="*/ 3 w 39"/>
                <a:gd name="T5" fmla="*/ 12 h 24"/>
                <a:gd name="T6" fmla="*/ 14 w 39"/>
                <a:gd name="T7" fmla="*/ 24 h 24"/>
                <a:gd name="T8" fmla="*/ 36 w 39"/>
                <a:gd name="T9" fmla="*/ 12 h 24"/>
              </a:gdLst>
              <a:ahLst/>
              <a:cxnLst>
                <a:cxn ang="0">
                  <a:pos x="T0" y="T1"/>
                </a:cxn>
                <a:cxn ang="0">
                  <a:pos x="T2" y="T3"/>
                </a:cxn>
                <a:cxn ang="0">
                  <a:pos x="T4" y="T5"/>
                </a:cxn>
                <a:cxn ang="0">
                  <a:pos x="T6" y="T7"/>
                </a:cxn>
                <a:cxn ang="0">
                  <a:pos x="T8" y="T9"/>
                </a:cxn>
              </a:cxnLst>
              <a:rect l="0" t="0" r="r" b="b"/>
              <a:pathLst>
                <a:path w="39" h="24">
                  <a:moveTo>
                    <a:pt x="36" y="12"/>
                  </a:moveTo>
                  <a:cubicBezTo>
                    <a:pt x="39" y="6"/>
                    <a:pt x="34" y="0"/>
                    <a:pt x="25" y="0"/>
                  </a:cubicBezTo>
                  <a:cubicBezTo>
                    <a:pt x="15" y="0"/>
                    <a:pt x="6" y="6"/>
                    <a:pt x="3" y="12"/>
                  </a:cubicBezTo>
                  <a:cubicBezTo>
                    <a:pt x="0" y="19"/>
                    <a:pt x="5" y="24"/>
                    <a:pt x="14" y="24"/>
                  </a:cubicBezTo>
                  <a:cubicBezTo>
                    <a:pt x="24" y="24"/>
                    <a:pt x="33" y="19"/>
                    <a:pt x="36" y="12"/>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893" name="íš1iďè"/>
            <p:cNvSpPr/>
            <p:nvPr/>
          </p:nvSpPr>
          <p:spPr bwMode="auto">
            <a:xfrm>
              <a:off x="2620225" y="3112609"/>
              <a:ext cx="143495" cy="87948"/>
            </a:xfrm>
            <a:custGeom>
              <a:avLst/>
              <a:gdLst>
                <a:gd name="T0" fmla="*/ 36 w 39"/>
                <a:gd name="T1" fmla="*/ 12 h 24"/>
                <a:gd name="T2" fmla="*/ 24 w 39"/>
                <a:gd name="T3" fmla="*/ 0 h 24"/>
                <a:gd name="T4" fmla="*/ 3 w 39"/>
                <a:gd name="T5" fmla="*/ 12 h 24"/>
                <a:gd name="T6" fmla="*/ 14 w 39"/>
                <a:gd name="T7" fmla="*/ 24 h 24"/>
                <a:gd name="T8" fmla="*/ 36 w 39"/>
                <a:gd name="T9" fmla="*/ 12 h 24"/>
              </a:gdLst>
              <a:ahLst/>
              <a:cxnLst>
                <a:cxn ang="0">
                  <a:pos x="T0" y="T1"/>
                </a:cxn>
                <a:cxn ang="0">
                  <a:pos x="T2" y="T3"/>
                </a:cxn>
                <a:cxn ang="0">
                  <a:pos x="T4" y="T5"/>
                </a:cxn>
                <a:cxn ang="0">
                  <a:pos x="T6" y="T7"/>
                </a:cxn>
                <a:cxn ang="0">
                  <a:pos x="T8" y="T9"/>
                </a:cxn>
              </a:cxnLst>
              <a:rect l="0" t="0" r="r" b="b"/>
              <a:pathLst>
                <a:path w="39" h="24">
                  <a:moveTo>
                    <a:pt x="36" y="12"/>
                  </a:moveTo>
                  <a:cubicBezTo>
                    <a:pt x="39" y="6"/>
                    <a:pt x="33" y="0"/>
                    <a:pt x="24" y="0"/>
                  </a:cubicBezTo>
                  <a:cubicBezTo>
                    <a:pt x="15" y="0"/>
                    <a:pt x="5" y="6"/>
                    <a:pt x="3" y="12"/>
                  </a:cubicBezTo>
                  <a:cubicBezTo>
                    <a:pt x="0" y="19"/>
                    <a:pt x="5" y="24"/>
                    <a:pt x="14" y="24"/>
                  </a:cubicBezTo>
                  <a:cubicBezTo>
                    <a:pt x="24" y="24"/>
                    <a:pt x="33" y="19"/>
                    <a:pt x="36" y="12"/>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894" name="íṡḷîdè"/>
            <p:cNvSpPr/>
            <p:nvPr/>
          </p:nvSpPr>
          <p:spPr bwMode="auto">
            <a:xfrm>
              <a:off x="2573936" y="3222157"/>
              <a:ext cx="145037" cy="87948"/>
            </a:xfrm>
            <a:custGeom>
              <a:avLst/>
              <a:gdLst>
                <a:gd name="T0" fmla="*/ 37 w 40"/>
                <a:gd name="T1" fmla="*/ 12 h 24"/>
                <a:gd name="T2" fmla="*/ 25 w 40"/>
                <a:gd name="T3" fmla="*/ 0 h 24"/>
                <a:gd name="T4" fmla="*/ 3 w 40"/>
                <a:gd name="T5" fmla="*/ 12 h 24"/>
                <a:gd name="T6" fmla="*/ 15 w 40"/>
                <a:gd name="T7" fmla="*/ 24 h 24"/>
                <a:gd name="T8" fmla="*/ 37 w 40"/>
                <a:gd name="T9" fmla="*/ 12 h 24"/>
              </a:gdLst>
              <a:ahLst/>
              <a:cxnLst>
                <a:cxn ang="0">
                  <a:pos x="T0" y="T1"/>
                </a:cxn>
                <a:cxn ang="0">
                  <a:pos x="T2" y="T3"/>
                </a:cxn>
                <a:cxn ang="0">
                  <a:pos x="T4" y="T5"/>
                </a:cxn>
                <a:cxn ang="0">
                  <a:pos x="T6" y="T7"/>
                </a:cxn>
                <a:cxn ang="0">
                  <a:pos x="T8" y="T9"/>
                </a:cxn>
              </a:cxnLst>
              <a:rect l="0" t="0" r="r" b="b"/>
              <a:pathLst>
                <a:path w="40" h="24">
                  <a:moveTo>
                    <a:pt x="37" y="12"/>
                  </a:moveTo>
                  <a:cubicBezTo>
                    <a:pt x="40" y="5"/>
                    <a:pt x="34" y="0"/>
                    <a:pt x="25" y="0"/>
                  </a:cubicBezTo>
                  <a:cubicBezTo>
                    <a:pt x="16" y="0"/>
                    <a:pt x="6" y="5"/>
                    <a:pt x="3" y="12"/>
                  </a:cubicBezTo>
                  <a:cubicBezTo>
                    <a:pt x="0" y="19"/>
                    <a:pt x="6" y="24"/>
                    <a:pt x="15" y="24"/>
                  </a:cubicBezTo>
                  <a:cubicBezTo>
                    <a:pt x="24" y="24"/>
                    <a:pt x="34" y="19"/>
                    <a:pt x="37" y="12"/>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895" name="iṡḻiḍé"/>
            <p:cNvSpPr/>
            <p:nvPr/>
          </p:nvSpPr>
          <p:spPr bwMode="auto">
            <a:xfrm>
              <a:off x="3029106" y="3222157"/>
              <a:ext cx="141951" cy="87948"/>
            </a:xfrm>
            <a:custGeom>
              <a:avLst/>
              <a:gdLst>
                <a:gd name="T0" fmla="*/ 36 w 39"/>
                <a:gd name="T1" fmla="*/ 12 h 24"/>
                <a:gd name="T2" fmla="*/ 24 w 39"/>
                <a:gd name="T3" fmla="*/ 0 h 24"/>
                <a:gd name="T4" fmla="*/ 3 w 39"/>
                <a:gd name="T5" fmla="*/ 12 h 24"/>
                <a:gd name="T6" fmla="*/ 15 w 39"/>
                <a:gd name="T7" fmla="*/ 24 h 24"/>
                <a:gd name="T8" fmla="*/ 36 w 39"/>
                <a:gd name="T9" fmla="*/ 12 h 24"/>
              </a:gdLst>
              <a:ahLst/>
              <a:cxnLst>
                <a:cxn ang="0">
                  <a:pos x="T0" y="T1"/>
                </a:cxn>
                <a:cxn ang="0">
                  <a:pos x="T2" y="T3"/>
                </a:cxn>
                <a:cxn ang="0">
                  <a:pos x="T4" y="T5"/>
                </a:cxn>
                <a:cxn ang="0">
                  <a:pos x="T6" y="T7"/>
                </a:cxn>
                <a:cxn ang="0">
                  <a:pos x="T8" y="T9"/>
                </a:cxn>
              </a:cxnLst>
              <a:rect l="0" t="0" r="r" b="b"/>
              <a:pathLst>
                <a:path w="39" h="24">
                  <a:moveTo>
                    <a:pt x="36" y="12"/>
                  </a:moveTo>
                  <a:cubicBezTo>
                    <a:pt x="39" y="5"/>
                    <a:pt x="33" y="0"/>
                    <a:pt x="24" y="0"/>
                  </a:cubicBezTo>
                  <a:cubicBezTo>
                    <a:pt x="14" y="0"/>
                    <a:pt x="5" y="5"/>
                    <a:pt x="3" y="12"/>
                  </a:cubicBezTo>
                  <a:cubicBezTo>
                    <a:pt x="0" y="19"/>
                    <a:pt x="6" y="24"/>
                    <a:pt x="15" y="24"/>
                  </a:cubicBezTo>
                  <a:cubicBezTo>
                    <a:pt x="24" y="24"/>
                    <a:pt x="34" y="19"/>
                    <a:pt x="36" y="12"/>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896" name="îšlîdè"/>
            <p:cNvSpPr/>
            <p:nvPr/>
          </p:nvSpPr>
          <p:spPr bwMode="auto">
            <a:xfrm>
              <a:off x="3183401" y="3222157"/>
              <a:ext cx="137323" cy="87948"/>
            </a:xfrm>
            <a:custGeom>
              <a:avLst/>
              <a:gdLst>
                <a:gd name="T0" fmla="*/ 36 w 38"/>
                <a:gd name="T1" fmla="*/ 12 h 24"/>
                <a:gd name="T2" fmla="*/ 23 w 38"/>
                <a:gd name="T3" fmla="*/ 0 h 24"/>
                <a:gd name="T4" fmla="*/ 2 w 38"/>
                <a:gd name="T5" fmla="*/ 12 h 24"/>
                <a:gd name="T6" fmla="*/ 15 w 38"/>
                <a:gd name="T7" fmla="*/ 24 h 24"/>
                <a:gd name="T8" fmla="*/ 36 w 38"/>
                <a:gd name="T9" fmla="*/ 12 h 24"/>
              </a:gdLst>
              <a:ahLst/>
              <a:cxnLst>
                <a:cxn ang="0">
                  <a:pos x="T0" y="T1"/>
                </a:cxn>
                <a:cxn ang="0">
                  <a:pos x="T2" y="T3"/>
                </a:cxn>
                <a:cxn ang="0">
                  <a:pos x="T4" y="T5"/>
                </a:cxn>
                <a:cxn ang="0">
                  <a:pos x="T6" y="T7"/>
                </a:cxn>
                <a:cxn ang="0">
                  <a:pos x="T8" y="T9"/>
                </a:cxn>
              </a:cxnLst>
              <a:rect l="0" t="0" r="r" b="b"/>
              <a:pathLst>
                <a:path w="38" h="24">
                  <a:moveTo>
                    <a:pt x="36" y="12"/>
                  </a:moveTo>
                  <a:cubicBezTo>
                    <a:pt x="38" y="5"/>
                    <a:pt x="32" y="0"/>
                    <a:pt x="23" y="0"/>
                  </a:cubicBezTo>
                  <a:cubicBezTo>
                    <a:pt x="14" y="0"/>
                    <a:pt x="4" y="5"/>
                    <a:pt x="2" y="12"/>
                  </a:cubicBezTo>
                  <a:cubicBezTo>
                    <a:pt x="0" y="19"/>
                    <a:pt x="5" y="24"/>
                    <a:pt x="15" y="24"/>
                  </a:cubicBezTo>
                  <a:cubicBezTo>
                    <a:pt x="24" y="24"/>
                    <a:pt x="33" y="19"/>
                    <a:pt x="36" y="12"/>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897" name="i$ḷíďê"/>
            <p:cNvSpPr/>
            <p:nvPr/>
          </p:nvSpPr>
          <p:spPr bwMode="auto">
            <a:xfrm>
              <a:off x="3333066" y="3222157"/>
              <a:ext cx="137323" cy="87948"/>
            </a:xfrm>
            <a:custGeom>
              <a:avLst/>
              <a:gdLst>
                <a:gd name="T0" fmla="*/ 36 w 38"/>
                <a:gd name="T1" fmla="*/ 12 h 24"/>
                <a:gd name="T2" fmla="*/ 23 w 38"/>
                <a:gd name="T3" fmla="*/ 0 h 24"/>
                <a:gd name="T4" fmla="*/ 2 w 38"/>
                <a:gd name="T5" fmla="*/ 12 h 24"/>
                <a:gd name="T6" fmla="*/ 15 w 38"/>
                <a:gd name="T7" fmla="*/ 24 h 24"/>
                <a:gd name="T8" fmla="*/ 36 w 38"/>
                <a:gd name="T9" fmla="*/ 12 h 24"/>
              </a:gdLst>
              <a:ahLst/>
              <a:cxnLst>
                <a:cxn ang="0">
                  <a:pos x="T0" y="T1"/>
                </a:cxn>
                <a:cxn ang="0">
                  <a:pos x="T2" y="T3"/>
                </a:cxn>
                <a:cxn ang="0">
                  <a:pos x="T4" y="T5"/>
                </a:cxn>
                <a:cxn ang="0">
                  <a:pos x="T6" y="T7"/>
                </a:cxn>
                <a:cxn ang="0">
                  <a:pos x="T8" y="T9"/>
                </a:cxn>
              </a:cxnLst>
              <a:rect l="0" t="0" r="r" b="b"/>
              <a:pathLst>
                <a:path w="38" h="24">
                  <a:moveTo>
                    <a:pt x="36" y="12"/>
                  </a:moveTo>
                  <a:cubicBezTo>
                    <a:pt x="38" y="5"/>
                    <a:pt x="32" y="0"/>
                    <a:pt x="23" y="0"/>
                  </a:cubicBezTo>
                  <a:cubicBezTo>
                    <a:pt x="14" y="0"/>
                    <a:pt x="4" y="5"/>
                    <a:pt x="2" y="12"/>
                  </a:cubicBezTo>
                  <a:cubicBezTo>
                    <a:pt x="0" y="19"/>
                    <a:pt x="6" y="24"/>
                    <a:pt x="15" y="24"/>
                  </a:cubicBezTo>
                  <a:cubicBezTo>
                    <a:pt x="25" y="24"/>
                    <a:pt x="34" y="19"/>
                    <a:pt x="36" y="12"/>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898" name="ïśļîḑé"/>
            <p:cNvSpPr/>
            <p:nvPr/>
          </p:nvSpPr>
          <p:spPr bwMode="auto">
            <a:xfrm>
              <a:off x="2683486" y="3331707"/>
              <a:ext cx="141951" cy="91034"/>
            </a:xfrm>
            <a:custGeom>
              <a:avLst/>
              <a:gdLst>
                <a:gd name="T0" fmla="*/ 37 w 39"/>
                <a:gd name="T1" fmla="*/ 12 h 25"/>
                <a:gd name="T2" fmla="*/ 25 w 39"/>
                <a:gd name="T3" fmla="*/ 0 h 25"/>
                <a:gd name="T4" fmla="*/ 3 w 39"/>
                <a:gd name="T5" fmla="*/ 12 h 25"/>
                <a:gd name="T6" fmla="*/ 15 w 39"/>
                <a:gd name="T7" fmla="*/ 25 h 25"/>
                <a:gd name="T8" fmla="*/ 37 w 39"/>
                <a:gd name="T9" fmla="*/ 12 h 25"/>
              </a:gdLst>
              <a:ahLst/>
              <a:cxnLst>
                <a:cxn ang="0">
                  <a:pos x="T0" y="T1"/>
                </a:cxn>
                <a:cxn ang="0">
                  <a:pos x="T2" y="T3"/>
                </a:cxn>
                <a:cxn ang="0">
                  <a:pos x="T4" y="T5"/>
                </a:cxn>
                <a:cxn ang="0">
                  <a:pos x="T6" y="T7"/>
                </a:cxn>
                <a:cxn ang="0">
                  <a:pos x="T8" y="T9"/>
                </a:cxn>
              </a:cxnLst>
              <a:rect l="0" t="0" r="r" b="b"/>
              <a:pathLst>
                <a:path w="39" h="25">
                  <a:moveTo>
                    <a:pt x="37" y="12"/>
                  </a:moveTo>
                  <a:cubicBezTo>
                    <a:pt x="39" y="5"/>
                    <a:pt x="34" y="0"/>
                    <a:pt x="25" y="0"/>
                  </a:cubicBezTo>
                  <a:cubicBezTo>
                    <a:pt x="15" y="0"/>
                    <a:pt x="5" y="5"/>
                    <a:pt x="3" y="12"/>
                  </a:cubicBezTo>
                  <a:cubicBezTo>
                    <a:pt x="0" y="19"/>
                    <a:pt x="5" y="25"/>
                    <a:pt x="15" y="25"/>
                  </a:cubicBezTo>
                  <a:cubicBezTo>
                    <a:pt x="24" y="25"/>
                    <a:pt x="34" y="19"/>
                    <a:pt x="37" y="12"/>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899" name="iṧ1íďé"/>
            <p:cNvSpPr/>
            <p:nvPr/>
          </p:nvSpPr>
          <p:spPr bwMode="auto">
            <a:xfrm>
              <a:off x="2836237" y="3331707"/>
              <a:ext cx="141951" cy="91034"/>
            </a:xfrm>
            <a:custGeom>
              <a:avLst/>
              <a:gdLst>
                <a:gd name="T0" fmla="*/ 37 w 39"/>
                <a:gd name="T1" fmla="*/ 12 h 25"/>
                <a:gd name="T2" fmla="*/ 24 w 39"/>
                <a:gd name="T3" fmla="*/ 0 h 25"/>
                <a:gd name="T4" fmla="*/ 3 w 39"/>
                <a:gd name="T5" fmla="*/ 12 h 25"/>
                <a:gd name="T6" fmla="*/ 15 w 39"/>
                <a:gd name="T7" fmla="*/ 25 h 25"/>
                <a:gd name="T8" fmla="*/ 37 w 39"/>
                <a:gd name="T9" fmla="*/ 12 h 25"/>
              </a:gdLst>
              <a:ahLst/>
              <a:cxnLst>
                <a:cxn ang="0">
                  <a:pos x="T0" y="T1"/>
                </a:cxn>
                <a:cxn ang="0">
                  <a:pos x="T2" y="T3"/>
                </a:cxn>
                <a:cxn ang="0">
                  <a:pos x="T4" y="T5"/>
                </a:cxn>
                <a:cxn ang="0">
                  <a:pos x="T6" y="T7"/>
                </a:cxn>
                <a:cxn ang="0">
                  <a:pos x="T8" y="T9"/>
                </a:cxn>
              </a:cxnLst>
              <a:rect l="0" t="0" r="r" b="b"/>
              <a:pathLst>
                <a:path w="39" h="25">
                  <a:moveTo>
                    <a:pt x="37" y="12"/>
                  </a:moveTo>
                  <a:cubicBezTo>
                    <a:pt x="39" y="5"/>
                    <a:pt x="34" y="0"/>
                    <a:pt x="24" y="0"/>
                  </a:cubicBezTo>
                  <a:cubicBezTo>
                    <a:pt x="15" y="0"/>
                    <a:pt x="5" y="5"/>
                    <a:pt x="3" y="12"/>
                  </a:cubicBezTo>
                  <a:cubicBezTo>
                    <a:pt x="0" y="19"/>
                    <a:pt x="5" y="25"/>
                    <a:pt x="15" y="25"/>
                  </a:cubicBezTo>
                  <a:cubicBezTo>
                    <a:pt x="24" y="25"/>
                    <a:pt x="34" y="19"/>
                    <a:pt x="37" y="12"/>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900" name="îsļïḑe"/>
            <p:cNvSpPr/>
            <p:nvPr/>
          </p:nvSpPr>
          <p:spPr bwMode="auto">
            <a:xfrm>
              <a:off x="2988990" y="3331707"/>
              <a:ext cx="141951" cy="91034"/>
            </a:xfrm>
            <a:custGeom>
              <a:avLst/>
              <a:gdLst>
                <a:gd name="T0" fmla="*/ 37 w 39"/>
                <a:gd name="T1" fmla="*/ 12 h 25"/>
                <a:gd name="T2" fmla="*/ 24 w 39"/>
                <a:gd name="T3" fmla="*/ 0 h 25"/>
                <a:gd name="T4" fmla="*/ 3 w 39"/>
                <a:gd name="T5" fmla="*/ 12 h 25"/>
                <a:gd name="T6" fmla="*/ 15 w 39"/>
                <a:gd name="T7" fmla="*/ 25 h 25"/>
                <a:gd name="T8" fmla="*/ 37 w 39"/>
                <a:gd name="T9" fmla="*/ 12 h 25"/>
              </a:gdLst>
              <a:ahLst/>
              <a:cxnLst>
                <a:cxn ang="0">
                  <a:pos x="T0" y="T1"/>
                </a:cxn>
                <a:cxn ang="0">
                  <a:pos x="T2" y="T3"/>
                </a:cxn>
                <a:cxn ang="0">
                  <a:pos x="T4" y="T5"/>
                </a:cxn>
                <a:cxn ang="0">
                  <a:pos x="T6" y="T7"/>
                </a:cxn>
                <a:cxn ang="0">
                  <a:pos x="T8" y="T9"/>
                </a:cxn>
              </a:cxnLst>
              <a:rect l="0" t="0" r="r" b="b"/>
              <a:pathLst>
                <a:path w="39" h="25">
                  <a:moveTo>
                    <a:pt x="37" y="12"/>
                  </a:moveTo>
                  <a:cubicBezTo>
                    <a:pt x="39" y="5"/>
                    <a:pt x="34" y="0"/>
                    <a:pt x="24" y="0"/>
                  </a:cubicBezTo>
                  <a:cubicBezTo>
                    <a:pt x="15" y="0"/>
                    <a:pt x="5" y="5"/>
                    <a:pt x="3" y="12"/>
                  </a:cubicBezTo>
                  <a:cubicBezTo>
                    <a:pt x="0" y="19"/>
                    <a:pt x="6" y="25"/>
                    <a:pt x="15" y="25"/>
                  </a:cubicBezTo>
                  <a:cubicBezTo>
                    <a:pt x="25" y="25"/>
                    <a:pt x="34" y="19"/>
                    <a:pt x="37" y="12"/>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901" name="íSľïḋè"/>
            <p:cNvSpPr/>
            <p:nvPr/>
          </p:nvSpPr>
          <p:spPr bwMode="auto">
            <a:xfrm>
              <a:off x="3143284" y="3331707"/>
              <a:ext cx="141951" cy="91034"/>
            </a:xfrm>
            <a:custGeom>
              <a:avLst/>
              <a:gdLst>
                <a:gd name="T0" fmla="*/ 37 w 39"/>
                <a:gd name="T1" fmla="*/ 12 h 25"/>
                <a:gd name="T2" fmla="*/ 24 w 39"/>
                <a:gd name="T3" fmla="*/ 0 h 25"/>
                <a:gd name="T4" fmla="*/ 3 w 39"/>
                <a:gd name="T5" fmla="*/ 12 h 25"/>
                <a:gd name="T6" fmla="*/ 15 w 39"/>
                <a:gd name="T7" fmla="*/ 25 h 25"/>
                <a:gd name="T8" fmla="*/ 37 w 39"/>
                <a:gd name="T9" fmla="*/ 12 h 25"/>
              </a:gdLst>
              <a:ahLst/>
              <a:cxnLst>
                <a:cxn ang="0">
                  <a:pos x="T0" y="T1"/>
                </a:cxn>
                <a:cxn ang="0">
                  <a:pos x="T2" y="T3"/>
                </a:cxn>
                <a:cxn ang="0">
                  <a:pos x="T4" y="T5"/>
                </a:cxn>
                <a:cxn ang="0">
                  <a:pos x="T6" y="T7"/>
                </a:cxn>
                <a:cxn ang="0">
                  <a:pos x="T8" y="T9"/>
                </a:cxn>
              </a:cxnLst>
              <a:rect l="0" t="0" r="r" b="b"/>
              <a:pathLst>
                <a:path w="39" h="25">
                  <a:moveTo>
                    <a:pt x="37" y="12"/>
                  </a:moveTo>
                  <a:cubicBezTo>
                    <a:pt x="39" y="5"/>
                    <a:pt x="33" y="0"/>
                    <a:pt x="24" y="0"/>
                  </a:cubicBezTo>
                  <a:cubicBezTo>
                    <a:pt x="14" y="0"/>
                    <a:pt x="5" y="5"/>
                    <a:pt x="3" y="12"/>
                  </a:cubicBezTo>
                  <a:cubicBezTo>
                    <a:pt x="0" y="19"/>
                    <a:pt x="6" y="25"/>
                    <a:pt x="15" y="25"/>
                  </a:cubicBezTo>
                  <a:cubicBezTo>
                    <a:pt x="25" y="25"/>
                    <a:pt x="35" y="19"/>
                    <a:pt x="37" y="12"/>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902" name="ïṧḷïďé"/>
            <p:cNvSpPr/>
            <p:nvPr/>
          </p:nvSpPr>
          <p:spPr bwMode="auto">
            <a:xfrm>
              <a:off x="3296035" y="3331707"/>
              <a:ext cx="141951" cy="91034"/>
            </a:xfrm>
            <a:custGeom>
              <a:avLst/>
              <a:gdLst>
                <a:gd name="T0" fmla="*/ 37 w 39"/>
                <a:gd name="T1" fmla="*/ 12 h 25"/>
                <a:gd name="T2" fmla="*/ 24 w 39"/>
                <a:gd name="T3" fmla="*/ 0 h 25"/>
                <a:gd name="T4" fmla="*/ 3 w 39"/>
                <a:gd name="T5" fmla="*/ 12 h 25"/>
                <a:gd name="T6" fmla="*/ 16 w 39"/>
                <a:gd name="T7" fmla="*/ 25 h 25"/>
                <a:gd name="T8" fmla="*/ 37 w 39"/>
                <a:gd name="T9" fmla="*/ 12 h 25"/>
              </a:gdLst>
              <a:ahLst/>
              <a:cxnLst>
                <a:cxn ang="0">
                  <a:pos x="T0" y="T1"/>
                </a:cxn>
                <a:cxn ang="0">
                  <a:pos x="T2" y="T3"/>
                </a:cxn>
                <a:cxn ang="0">
                  <a:pos x="T4" y="T5"/>
                </a:cxn>
                <a:cxn ang="0">
                  <a:pos x="T6" y="T7"/>
                </a:cxn>
                <a:cxn ang="0">
                  <a:pos x="T8" y="T9"/>
                </a:cxn>
              </a:cxnLst>
              <a:rect l="0" t="0" r="r" b="b"/>
              <a:pathLst>
                <a:path w="39" h="25">
                  <a:moveTo>
                    <a:pt x="37" y="12"/>
                  </a:moveTo>
                  <a:cubicBezTo>
                    <a:pt x="39" y="5"/>
                    <a:pt x="33" y="0"/>
                    <a:pt x="24" y="0"/>
                  </a:cubicBezTo>
                  <a:cubicBezTo>
                    <a:pt x="14" y="0"/>
                    <a:pt x="5" y="5"/>
                    <a:pt x="3" y="12"/>
                  </a:cubicBezTo>
                  <a:cubicBezTo>
                    <a:pt x="0" y="19"/>
                    <a:pt x="6" y="25"/>
                    <a:pt x="16" y="25"/>
                  </a:cubicBezTo>
                  <a:cubicBezTo>
                    <a:pt x="25" y="25"/>
                    <a:pt x="35" y="19"/>
                    <a:pt x="37" y="12"/>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903" name="îṧľïḓê"/>
            <p:cNvSpPr/>
            <p:nvPr/>
          </p:nvSpPr>
          <p:spPr bwMode="auto">
            <a:xfrm>
              <a:off x="3448788" y="3331707"/>
              <a:ext cx="141951" cy="91034"/>
            </a:xfrm>
            <a:custGeom>
              <a:avLst/>
              <a:gdLst>
                <a:gd name="T0" fmla="*/ 37 w 39"/>
                <a:gd name="T1" fmla="*/ 12 h 25"/>
                <a:gd name="T2" fmla="*/ 23 w 39"/>
                <a:gd name="T3" fmla="*/ 0 h 25"/>
                <a:gd name="T4" fmla="*/ 3 w 39"/>
                <a:gd name="T5" fmla="*/ 12 h 25"/>
                <a:gd name="T6" fmla="*/ 16 w 39"/>
                <a:gd name="T7" fmla="*/ 25 h 25"/>
                <a:gd name="T8" fmla="*/ 37 w 39"/>
                <a:gd name="T9" fmla="*/ 12 h 25"/>
              </a:gdLst>
              <a:ahLst/>
              <a:cxnLst>
                <a:cxn ang="0">
                  <a:pos x="T0" y="T1"/>
                </a:cxn>
                <a:cxn ang="0">
                  <a:pos x="T2" y="T3"/>
                </a:cxn>
                <a:cxn ang="0">
                  <a:pos x="T4" y="T5"/>
                </a:cxn>
                <a:cxn ang="0">
                  <a:pos x="T6" y="T7"/>
                </a:cxn>
                <a:cxn ang="0">
                  <a:pos x="T8" y="T9"/>
                </a:cxn>
              </a:cxnLst>
              <a:rect l="0" t="0" r="r" b="b"/>
              <a:pathLst>
                <a:path w="39" h="25">
                  <a:moveTo>
                    <a:pt x="37" y="12"/>
                  </a:moveTo>
                  <a:cubicBezTo>
                    <a:pt x="39" y="5"/>
                    <a:pt x="33" y="0"/>
                    <a:pt x="23" y="0"/>
                  </a:cubicBezTo>
                  <a:cubicBezTo>
                    <a:pt x="14" y="0"/>
                    <a:pt x="5" y="5"/>
                    <a:pt x="3" y="12"/>
                  </a:cubicBezTo>
                  <a:cubicBezTo>
                    <a:pt x="0" y="19"/>
                    <a:pt x="6" y="25"/>
                    <a:pt x="16" y="25"/>
                  </a:cubicBezTo>
                  <a:cubicBezTo>
                    <a:pt x="25" y="25"/>
                    <a:pt x="35" y="19"/>
                    <a:pt x="37" y="12"/>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904" name="ïṩḷíďé"/>
            <p:cNvSpPr/>
            <p:nvPr/>
          </p:nvSpPr>
          <p:spPr bwMode="auto">
            <a:xfrm>
              <a:off x="2793035" y="3445885"/>
              <a:ext cx="145037" cy="94120"/>
            </a:xfrm>
            <a:custGeom>
              <a:avLst/>
              <a:gdLst>
                <a:gd name="T0" fmla="*/ 37 w 40"/>
                <a:gd name="T1" fmla="*/ 12 h 26"/>
                <a:gd name="T2" fmla="*/ 25 w 40"/>
                <a:gd name="T3" fmla="*/ 0 h 26"/>
                <a:gd name="T4" fmla="*/ 3 w 40"/>
                <a:gd name="T5" fmla="*/ 12 h 26"/>
                <a:gd name="T6" fmla="*/ 15 w 40"/>
                <a:gd name="T7" fmla="*/ 26 h 26"/>
                <a:gd name="T8" fmla="*/ 37 w 40"/>
                <a:gd name="T9" fmla="*/ 12 h 26"/>
              </a:gdLst>
              <a:ahLst/>
              <a:cxnLst>
                <a:cxn ang="0">
                  <a:pos x="T0" y="T1"/>
                </a:cxn>
                <a:cxn ang="0">
                  <a:pos x="T2" y="T3"/>
                </a:cxn>
                <a:cxn ang="0">
                  <a:pos x="T4" y="T5"/>
                </a:cxn>
                <a:cxn ang="0">
                  <a:pos x="T6" y="T7"/>
                </a:cxn>
                <a:cxn ang="0">
                  <a:pos x="T8" y="T9"/>
                </a:cxn>
              </a:cxnLst>
              <a:rect l="0" t="0" r="r" b="b"/>
              <a:pathLst>
                <a:path w="40" h="26">
                  <a:moveTo>
                    <a:pt x="37" y="12"/>
                  </a:moveTo>
                  <a:cubicBezTo>
                    <a:pt x="40" y="5"/>
                    <a:pt x="34" y="0"/>
                    <a:pt x="25" y="0"/>
                  </a:cubicBezTo>
                  <a:cubicBezTo>
                    <a:pt x="15" y="0"/>
                    <a:pt x="5" y="5"/>
                    <a:pt x="3" y="12"/>
                  </a:cubicBezTo>
                  <a:cubicBezTo>
                    <a:pt x="0" y="20"/>
                    <a:pt x="5" y="26"/>
                    <a:pt x="15" y="26"/>
                  </a:cubicBezTo>
                  <a:cubicBezTo>
                    <a:pt x="25" y="26"/>
                    <a:pt x="35" y="20"/>
                    <a:pt x="37" y="12"/>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905" name="îśḻîdê"/>
            <p:cNvSpPr/>
            <p:nvPr/>
          </p:nvSpPr>
          <p:spPr bwMode="auto">
            <a:xfrm>
              <a:off x="2948873" y="3445885"/>
              <a:ext cx="141951" cy="94120"/>
            </a:xfrm>
            <a:custGeom>
              <a:avLst/>
              <a:gdLst>
                <a:gd name="T0" fmla="*/ 37 w 39"/>
                <a:gd name="T1" fmla="*/ 12 h 26"/>
                <a:gd name="T2" fmla="*/ 24 w 39"/>
                <a:gd name="T3" fmla="*/ 0 h 26"/>
                <a:gd name="T4" fmla="*/ 2 w 39"/>
                <a:gd name="T5" fmla="*/ 12 h 26"/>
                <a:gd name="T6" fmla="*/ 15 w 39"/>
                <a:gd name="T7" fmla="*/ 26 h 26"/>
                <a:gd name="T8" fmla="*/ 37 w 39"/>
                <a:gd name="T9" fmla="*/ 12 h 26"/>
              </a:gdLst>
              <a:ahLst/>
              <a:cxnLst>
                <a:cxn ang="0">
                  <a:pos x="T0" y="T1"/>
                </a:cxn>
                <a:cxn ang="0">
                  <a:pos x="T2" y="T3"/>
                </a:cxn>
                <a:cxn ang="0">
                  <a:pos x="T4" y="T5"/>
                </a:cxn>
                <a:cxn ang="0">
                  <a:pos x="T6" y="T7"/>
                </a:cxn>
                <a:cxn ang="0">
                  <a:pos x="T8" y="T9"/>
                </a:cxn>
              </a:cxnLst>
              <a:rect l="0" t="0" r="r" b="b"/>
              <a:pathLst>
                <a:path w="39" h="26">
                  <a:moveTo>
                    <a:pt x="37" y="12"/>
                  </a:moveTo>
                  <a:cubicBezTo>
                    <a:pt x="39" y="5"/>
                    <a:pt x="34" y="0"/>
                    <a:pt x="24" y="0"/>
                  </a:cubicBezTo>
                  <a:cubicBezTo>
                    <a:pt x="15" y="0"/>
                    <a:pt x="5" y="5"/>
                    <a:pt x="2" y="12"/>
                  </a:cubicBezTo>
                  <a:cubicBezTo>
                    <a:pt x="0" y="20"/>
                    <a:pt x="5" y="26"/>
                    <a:pt x="15" y="26"/>
                  </a:cubicBezTo>
                  <a:cubicBezTo>
                    <a:pt x="25" y="26"/>
                    <a:pt x="35" y="20"/>
                    <a:pt x="37" y="12"/>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906" name="îśļîdê"/>
            <p:cNvSpPr/>
            <p:nvPr/>
          </p:nvSpPr>
          <p:spPr bwMode="auto">
            <a:xfrm>
              <a:off x="3103168" y="3445885"/>
              <a:ext cx="145037" cy="94120"/>
            </a:xfrm>
            <a:custGeom>
              <a:avLst/>
              <a:gdLst>
                <a:gd name="T0" fmla="*/ 38 w 40"/>
                <a:gd name="T1" fmla="*/ 12 h 26"/>
                <a:gd name="T2" fmla="*/ 25 w 40"/>
                <a:gd name="T3" fmla="*/ 0 h 26"/>
                <a:gd name="T4" fmla="*/ 3 w 40"/>
                <a:gd name="T5" fmla="*/ 12 h 26"/>
                <a:gd name="T6" fmla="*/ 16 w 40"/>
                <a:gd name="T7" fmla="*/ 26 h 26"/>
                <a:gd name="T8" fmla="*/ 38 w 40"/>
                <a:gd name="T9" fmla="*/ 12 h 26"/>
              </a:gdLst>
              <a:ahLst/>
              <a:cxnLst>
                <a:cxn ang="0">
                  <a:pos x="T0" y="T1"/>
                </a:cxn>
                <a:cxn ang="0">
                  <a:pos x="T2" y="T3"/>
                </a:cxn>
                <a:cxn ang="0">
                  <a:pos x="T4" y="T5"/>
                </a:cxn>
                <a:cxn ang="0">
                  <a:pos x="T6" y="T7"/>
                </a:cxn>
                <a:cxn ang="0">
                  <a:pos x="T8" y="T9"/>
                </a:cxn>
              </a:cxnLst>
              <a:rect l="0" t="0" r="r" b="b"/>
              <a:pathLst>
                <a:path w="40" h="26">
                  <a:moveTo>
                    <a:pt x="38" y="12"/>
                  </a:moveTo>
                  <a:cubicBezTo>
                    <a:pt x="40" y="5"/>
                    <a:pt x="34" y="0"/>
                    <a:pt x="25" y="0"/>
                  </a:cubicBezTo>
                  <a:cubicBezTo>
                    <a:pt x="15" y="0"/>
                    <a:pt x="5" y="5"/>
                    <a:pt x="3" y="12"/>
                  </a:cubicBezTo>
                  <a:cubicBezTo>
                    <a:pt x="0" y="20"/>
                    <a:pt x="6" y="26"/>
                    <a:pt x="16" y="26"/>
                  </a:cubicBezTo>
                  <a:cubicBezTo>
                    <a:pt x="26" y="26"/>
                    <a:pt x="35" y="20"/>
                    <a:pt x="38" y="12"/>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907" name="íş1íďê"/>
            <p:cNvSpPr/>
            <p:nvPr/>
          </p:nvSpPr>
          <p:spPr bwMode="auto">
            <a:xfrm>
              <a:off x="3259005" y="3445885"/>
              <a:ext cx="141951" cy="94120"/>
            </a:xfrm>
            <a:custGeom>
              <a:avLst/>
              <a:gdLst>
                <a:gd name="T0" fmla="*/ 37 w 39"/>
                <a:gd name="T1" fmla="*/ 12 h 26"/>
                <a:gd name="T2" fmla="*/ 24 w 39"/>
                <a:gd name="T3" fmla="*/ 0 h 26"/>
                <a:gd name="T4" fmla="*/ 2 w 39"/>
                <a:gd name="T5" fmla="*/ 12 h 26"/>
                <a:gd name="T6" fmla="*/ 16 w 39"/>
                <a:gd name="T7" fmla="*/ 26 h 26"/>
                <a:gd name="T8" fmla="*/ 37 w 39"/>
                <a:gd name="T9" fmla="*/ 12 h 26"/>
              </a:gdLst>
              <a:ahLst/>
              <a:cxnLst>
                <a:cxn ang="0">
                  <a:pos x="T0" y="T1"/>
                </a:cxn>
                <a:cxn ang="0">
                  <a:pos x="T2" y="T3"/>
                </a:cxn>
                <a:cxn ang="0">
                  <a:pos x="T4" y="T5"/>
                </a:cxn>
                <a:cxn ang="0">
                  <a:pos x="T6" y="T7"/>
                </a:cxn>
                <a:cxn ang="0">
                  <a:pos x="T8" y="T9"/>
                </a:cxn>
              </a:cxnLst>
              <a:rect l="0" t="0" r="r" b="b"/>
              <a:pathLst>
                <a:path w="39" h="26">
                  <a:moveTo>
                    <a:pt x="37" y="12"/>
                  </a:moveTo>
                  <a:cubicBezTo>
                    <a:pt x="39" y="5"/>
                    <a:pt x="33" y="0"/>
                    <a:pt x="24" y="0"/>
                  </a:cubicBezTo>
                  <a:cubicBezTo>
                    <a:pt x="14" y="0"/>
                    <a:pt x="5" y="5"/>
                    <a:pt x="2" y="12"/>
                  </a:cubicBezTo>
                  <a:cubicBezTo>
                    <a:pt x="0" y="20"/>
                    <a:pt x="6" y="26"/>
                    <a:pt x="16" y="26"/>
                  </a:cubicBezTo>
                  <a:cubicBezTo>
                    <a:pt x="25" y="26"/>
                    <a:pt x="35" y="20"/>
                    <a:pt x="37" y="12"/>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908" name="ïṡḻíḓe"/>
            <p:cNvSpPr/>
            <p:nvPr/>
          </p:nvSpPr>
          <p:spPr bwMode="auto">
            <a:xfrm>
              <a:off x="3416385" y="3445885"/>
              <a:ext cx="141951" cy="94120"/>
            </a:xfrm>
            <a:custGeom>
              <a:avLst/>
              <a:gdLst>
                <a:gd name="T0" fmla="*/ 37 w 39"/>
                <a:gd name="T1" fmla="*/ 12 h 26"/>
                <a:gd name="T2" fmla="*/ 23 w 39"/>
                <a:gd name="T3" fmla="*/ 0 h 26"/>
                <a:gd name="T4" fmla="*/ 2 w 39"/>
                <a:gd name="T5" fmla="*/ 12 h 26"/>
                <a:gd name="T6" fmla="*/ 16 w 39"/>
                <a:gd name="T7" fmla="*/ 26 h 26"/>
                <a:gd name="T8" fmla="*/ 37 w 39"/>
                <a:gd name="T9" fmla="*/ 12 h 26"/>
              </a:gdLst>
              <a:ahLst/>
              <a:cxnLst>
                <a:cxn ang="0">
                  <a:pos x="T0" y="T1"/>
                </a:cxn>
                <a:cxn ang="0">
                  <a:pos x="T2" y="T3"/>
                </a:cxn>
                <a:cxn ang="0">
                  <a:pos x="T4" y="T5"/>
                </a:cxn>
                <a:cxn ang="0">
                  <a:pos x="T6" y="T7"/>
                </a:cxn>
                <a:cxn ang="0">
                  <a:pos x="T8" y="T9"/>
                </a:cxn>
              </a:cxnLst>
              <a:rect l="0" t="0" r="r" b="b"/>
              <a:pathLst>
                <a:path w="39" h="26">
                  <a:moveTo>
                    <a:pt x="37" y="12"/>
                  </a:moveTo>
                  <a:cubicBezTo>
                    <a:pt x="39" y="5"/>
                    <a:pt x="33" y="0"/>
                    <a:pt x="23" y="0"/>
                  </a:cubicBezTo>
                  <a:cubicBezTo>
                    <a:pt x="14" y="0"/>
                    <a:pt x="4" y="5"/>
                    <a:pt x="2" y="12"/>
                  </a:cubicBezTo>
                  <a:cubicBezTo>
                    <a:pt x="0" y="20"/>
                    <a:pt x="6" y="26"/>
                    <a:pt x="16" y="26"/>
                  </a:cubicBezTo>
                  <a:cubicBezTo>
                    <a:pt x="25" y="26"/>
                    <a:pt x="35" y="20"/>
                    <a:pt x="37" y="12"/>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909" name="íšľïde"/>
            <p:cNvSpPr/>
            <p:nvPr/>
          </p:nvSpPr>
          <p:spPr bwMode="auto">
            <a:xfrm>
              <a:off x="3573766" y="3445885"/>
              <a:ext cx="137323" cy="94120"/>
            </a:xfrm>
            <a:custGeom>
              <a:avLst/>
              <a:gdLst>
                <a:gd name="T0" fmla="*/ 36 w 38"/>
                <a:gd name="T1" fmla="*/ 12 h 26"/>
                <a:gd name="T2" fmla="*/ 23 w 38"/>
                <a:gd name="T3" fmla="*/ 0 h 26"/>
                <a:gd name="T4" fmla="*/ 2 w 38"/>
                <a:gd name="T5" fmla="*/ 12 h 26"/>
                <a:gd name="T6" fmla="*/ 15 w 38"/>
                <a:gd name="T7" fmla="*/ 26 h 26"/>
                <a:gd name="T8" fmla="*/ 36 w 38"/>
                <a:gd name="T9" fmla="*/ 12 h 26"/>
              </a:gdLst>
              <a:ahLst/>
              <a:cxnLst>
                <a:cxn ang="0">
                  <a:pos x="T0" y="T1"/>
                </a:cxn>
                <a:cxn ang="0">
                  <a:pos x="T2" y="T3"/>
                </a:cxn>
                <a:cxn ang="0">
                  <a:pos x="T4" y="T5"/>
                </a:cxn>
                <a:cxn ang="0">
                  <a:pos x="T6" y="T7"/>
                </a:cxn>
                <a:cxn ang="0">
                  <a:pos x="T8" y="T9"/>
                </a:cxn>
              </a:cxnLst>
              <a:rect l="0" t="0" r="r" b="b"/>
              <a:pathLst>
                <a:path w="38" h="26">
                  <a:moveTo>
                    <a:pt x="36" y="12"/>
                  </a:moveTo>
                  <a:cubicBezTo>
                    <a:pt x="38" y="5"/>
                    <a:pt x="32" y="0"/>
                    <a:pt x="23" y="0"/>
                  </a:cubicBezTo>
                  <a:cubicBezTo>
                    <a:pt x="13" y="0"/>
                    <a:pt x="4" y="5"/>
                    <a:pt x="2" y="12"/>
                  </a:cubicBezTo>
                  <a:cubicBezTo>
                    <a:pt x="0" y="20"/>
                    <a:pt x="6" y="26"/>
                    <a:pt x="15" y="26"/>
                  </a:cubicBezTo>
                  <a:cubicBezTo>
                    <a:pt x="25" y="26"/>
                    <a:pt x="35" y="20"/>
                    <a:pt x="36" y="12"/>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910" name="íş1ïḋê"/>
            <p:cNvSpPr/>
            <p:nvPr/>
          </p:nvSpPr>
          <p:spPr bwMode="auto">
            <a:xfrm>
              <a:off x="2587823" y="3558520"/>
              <a:ext cx="149666" cy="98749"/>
            </a:xfrm>
            <a:custGeom>
              <a:avLst/>
              <a:gdLst>
                <a:gd name="T0" fmla="*/ 38 w 41"/>
                <a:gd name="T1" fmla="*/ 14 h 27"/>
                <a:gd name="T2" fmla="*/ 26 w 41"/>
                <a:gd name="T3" fmla="*/ 0 h 27"/>
                <a:gd name="T4" fmla="*/ 3 w 41"/>
                <a:gd name="T5" fmla="*/ 14 h 27"/>
                <a:gd name="T6" fmla="*/ 16 w 41"/>
                <a:gd name="T7" fmla="*/ 27 h 27"/>
                <a:gd name="T8" fmla="*/ 38 w 41"/>
                <a:gd name="T9" fmla="*/ 14 h 27"/>
              </a:gdLst>
              <a:ahLst/>
              <a:cxnLst>
                <a:cxn ang="0">
                  <a:pos x="T0" y="T1"/>
                </a:cxn>
                <a:cxn ang="0">
                  <a:pos x="T2" y="T3"/>
                </a:cxn>
                <a:cxn ang="0">
                  <a:pos x="T4" y="T5"/>
                </a:cxn>
                <a:cxn ang="0">
                  <a:pos x="T6" y="T7"/>
                </a:cxn>
                <a:cxn ang="0">
                  <a:pos x="T8" y="T9"/>
                </a:cxn>
              </a:cxnLst>
              <a:rect l="0" t="0" r="r" b="b"/>
              <a:pathLst>
                <a:path w="41" h="27">
                  <a:moveTo>
                    <a:pt x="38" y="14"/>
                  </a:moveTo>
                  <a:cubicBezTo>
                    <a:pt x="41" y="6"/>
                    <a:pt x="36" y="0"/>
                    <a:pt x="26" y="0"/>
                  </a:cubicBezTo>
                  <a:cubicBezTo>
                    <a:pt x="16" y="0"/>
                    <a:pt x="6" y="6"/>
                    <a:pt x="3" y="14"/>
                  </a:cubicBezTo>
                  <a:cubicBezTo>
                    <a:pt x="0" y="21"/>
                    <a:pt x="6" y="27"/>
                    <a:pt x="16" y="27"/>
                  </a:cubicBezTo>
                  <a:cubicBezTo>
                    <a:pt x="25" y="27"/>
                    <a:pt x="36" y="21"/>
                    <a:pt x="38" y="14"/>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911" name="ísḷïḋé"/>
            <p:cNvSpPr/>
            <p:nvPr/>
          </p:nvSpPr>
          <p:spPr bwMode="auto">
            <a:xfrm>
              <a:off x="2748290" y="3558520"/>
              <a:ext cx="146580" cy="98749"/>
            </a:xfrm>
            <a:custGeom>
              <a:avLst/>
              <a:gdLst>
                <a:gd name="T0" fmla="*/ 38 w 40"/>
                <a:gd name="T1" fmla="*/ 14 h 27"/>
                <a:gd name="T2" fmla="*/ 25 w 40"/>
                <a:gd name="T3" fmla="*/ 0 h 27"/>
                <a:gd name="T4" fmla="*/ 2 w 40"/>
                <a:gd name="T5" fmla="*/ 14 h 27"/>
                <a:gd name="T6" fmla="*/ 15 w 40"/>
                <a:gd name="T7" fmla="*/ 27 h 27"/>
                <a:gd name="T8" fmla="*/ 38 w 40"/>
                <a:gd name="T9" fmla="*/ 14 h 27"/>
              </a:gdLst>
              <a:ahLst/>
              <a:cxnLst>
                <a:cxn ang="0">
                  <a:pos x="T0" y="T1"/>
                </a:cxn>
                <a:cxn ang="0">
                  <a:pos x="T2" y="T3"/>
                </a:cxn>
                <a:cxn ang="0">
                  <a:pos x="T4" y="T5"/>
                </a:cxn>
                <a:cxn ang="0">
                  <a:pos x="T6" y="T7"/>
                </a:cxn>
                <a:cxn ang="0">
                  <a:pos x="T8" y="T9"/>
                </a:cxn>
              </a:cxnLst>
              <a:rect l="0" t="0" r="r" b="b"/>
              <a:pathLst>
                <a:path w="40" h="27">
                  <a:moveTo>
                    <a:pt x="38" y="14"/>
                  </a:moveTo>
                  <a:cubicBezTo>
                    <a:pt x="40" y="6"/>
                    <a:pt x="35" y="0"/>
                    <a:pt x="25" y="0"/>
                  </a:cubicBezTo>
                  <a:cubicBezTo>
                    <a:pt x="15" y="0"/>
                    <a:pt x="5" y="6"/>
                    <a:pt x="2" y="14"/>
                  </a:cubicBezTo>
                  <a:cubicBezTo>
                    <a:pt x="0" y="21"/>
                    <a:pt x="5" y="27"/>
                    <a:pt x="15" y="27"/>
                  </a:cubicBezTo>
                  <a:cubicBezTo>
                    <a:pt x="25" y="27"/>
                    <a:pt x="35" y="21"/>
                    <a:pt x="38" y="14"/>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912" name="işļíḋê"/>
            <p:cNvSpPr/>
            <p:nvPr/>
          </p:nvSpPr>
          <p:spPr bwMode="auto">
            <a:xfrm>
              <a:off x="2905670" y="3558520"/>
              <a:ext cx="145037" cy="98749"/>
            </a:xfrm>
            <a:custGeom>
              <a:avLst/>
              <a:gdLst>
                <a:gd name="T0" fmla="*/ 38 w 40"/>
                <a:gd name="T1" fmla="*/ 14 h 27"/>
                <a:gd name="T2" fmla="*/ 25 w 40"/>
                <a:gd name="T3" fmla="*/ 0 h 27"/>
                <a:gd name="T4" fmla="*/ 3 w 40"/>
                <a:gd name="T5" fmla="*/ 14 h 27"/>
                <a:gd name="T6" fmla="*/ 16 w 40"/>
                <a:gd name="T7" fmla="*/ 27 h 27"/>
                <a:gd name="T8" fmla="*/ 38 w 40"/>
                <a:gd name="T9" fmla="*/ 14 h 27"/>
              </a:gdLst>
              <a:ahLst/>
              <a:cxnLst>
                <a:cxn ang="0">
                  <a:pos x="T0" y="T1"/>
                </a:cxn>
                <a:cxn ang="0">
                  <a:pos x="T2" y="T3"/>
                </a:cxn>
                <a:cxn ang="0">
                  <a:pos x="T4" y="T5"/>
                </a:cxn>
                <a:cxn ang="0">
                  <a:pos x="T6" y="T7"/>
                </a:cxn>
                <a:cxn ang="0">
                  <a:pos x="T8" y="T9"/>
                </a:cxn>
              </a:cxnLst>
              <a:rect l="0" t="0" r="r" b="b"/>
              <a:pathLst>
                <a:path w="40" h="27">
                  <a:moveTo>
                    <a:pt x="38" y="14"/>
                  </a:moveTo>
                  <a:cubicBezTo>
                    <a:pt x="40" y="6"/>
                    <a:pt x="35" y="0"/>
                    <a:pt x="25" y="0"/>
                  </a:cubicBezTo>
                  <a:cubicBezTo>
                    <a:pt x="15" y="0"/>
                    <a:pt x="5" y="6"/>
                    <a:pt x="3" y="14"/>
                  </a:cubicBezTo>
                  <a:cubicBezTo>
                    <a:pt x="0" y="21"/>
                    <a:pt x="6" y="27"/>
                    <a:pt x="16" y="27"/>
                  </a:cubicBezTo>
                  <a:cubicBezTo>
                    <a:pt x="25" y="27"/>
                    <a:pt x="35" y="21"/>
                    <a:pt x="38" y="14"/>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913" name="ïṥļïḑé"/>
            <p:cNvSpPr/>
            <p:nvPr/>
          </p:nvSpPr>
          <p:spPr bwMode="auto">
            <a:xfrm>
              <a:off x="3063051" y="3558520"/>
              <a:ext cx="149666" cy="98749"/>
            </a:xfrm>
            <a:custGeom>
              <a:avLst/>
              <a:gdLst>
                <a:gd name="T0" fmla="*/ 38 w 41"/>
                <a:gd name="T1" fmla="*/ 14 h 27"/>
                <a:gd name="T2" fmla="*/ 25 w 41"/>
                <a:gd name="T3" fmla="*/ 0 h 27"/>
                <a:gd name="T4" fmla="*/ 3 w 41"/>
                <a:gd name="T5" fmla="*/ 14 h 27"/>
                <a:gd name="T6" fmla="*/ 16 w 41"/>
                <a:gd name="T7" fmla="*/ 27 h 27"/>
                <a:gd name="T8" fmla="*/ 38 w 41"/>
                <a:gd name="T9" fmla="*/ 14 h 27"/>
              </a:gdLst>
              <a:ahLst/>
              <a:cxnLst>
                <a:cxn ang="0">
                  <a:pos x="T0" y="T1"/>
                </a:cxn>
                <a:cxn ang="0">
                  <a:pos x="T2" y="T3"/>
                </a:cxn>
                <a:cxn ang="0">
                  <a:pos x="T4" y="T5"/>
                </a:cxn>
                <a:cxn ang="0">
                  <a:pos x="T6" y="T7"/>
                </a:cxn>
                <a:cxn ang="0">
                  <a:pos x="T8" y="T9"/>
                </a:cxn>
              </a:cxnLst>
              <a:rect l="0" t="0" r="r" b="b"/>
              <a:pathLst>
                <a:path w="41" h="27">
                  <a:moveTo>
                    <a:pt x="38" y="14"/>
                  </a:moveTo>
                  <a:cubicBezTo>
                    <a:pt x="41" y="6"/>
                    <a:pt x="35" y="0"/>
                    <a:pt x="25" y="0"/>
                  </a:cubicBezTo>
                  <a:cubicBezTo>
                    <a:pt x="15" y="0"/>
                    <a:pt x="5" y="6"/>
                    <a:pt x="3" y="14"/>
                  </a:cubicBezTo>
                  <a:cubicBezTo>
                    <a:pt x="0" y="21"/>
                    <a:pt x="6" y="27"/>
                    <a:pt x="16" y="27"/>
                  </a:cubicBezTo>
                  <a:cubicBezTo>
                    <a:pt x="26" y="27"/>
                    <a:pt x="36" y="21"/>
                    <a:pt x="38" y="14"/>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914" name="î$ľïḍe"/>
            <p:cNvSpPr/>
            <p:nvPr/>
          </p:nvSpPr>
          <p:spPr bwMode="auto">
            <a:xfrm>
              <a:off x="3223517" y="3558520"/>
              <a:ext cx="145037" cy="98749"/>
            </a:xfrm>
            <a:custGeom>
              <a:avLst/>
              <a:gdLst>
                <a:gd name="T0" fmla="*/ 37 w 40"/>
                <a:gd name="T1" fmla="*/ 14 h 27"/>
                <a:gd name="T2" fmla="*/ 24 w 40"/>
                <a:gd name="T3" fmla="*/ 0 h 27"/>
                <a:gd name="T4" fmla="*/ 2 w 40"/>
                <a:gd name="T5" fmla="*/ 14 h 27"/>
                <a:gd name="T6" fmla="*/ 15 w 40"/>
                <a:gd name="T7" fmla="*/ 27 h 27"/>
                <a:gd name="T8" fmla="*/ 37 w 40"/>
                <a:gd name="T9" fmla="*/ 14 h 27"/>
              </a:gdLst>
              <a:ahLst/>
              <a:cxnLst>
                <a:cxn ang="0">
                  <a:pos x="T0" y="T1"/>
                </a:cxn>
                <a:cxn ang="0">
                  <a:pos x="T2" y="T3"/>
                </a:cxn>
                <a:cxn ang="0">
                  <a:pos x="T4" y="T5"/>
                </a:cxn>
                <a:cxn ang="0">
                  <a:pos x="T6" y="T7"/>
                </a:cxn>
                <a:cxn ang="0">
                  <a:pos x="T8" y="T9"/>
                </a:cxn>
              </a:cxnLst>
              <a:rect l="0" t="0" r="r" b="b"/>
              <a:pathLst>
                <a:path w="40" h="27">
                  <a:moveTo>
                    <a:pt x="37" y="14"/>
                  </a:moveTo>
                  <a:cubicBezTo>
                    <a:pt x="40" y="6"/>
                    <a:pt x="34" y="0"/>
                    <a:pt x="24" y="0"/>
                  </a:cubicBezTo>
                  <a:cubicBezTo>
                    <a:pt x="14" y="0"/>
                    <a:pt x="4" y="6"/>
                    <a:pt x="2" y="14"/>
                  </a:cubicBezTo>
                  <a:cubicBezTo>
                    <a:pt x="0" y="21"/>
                    <a:pt x="6" y="27"/>
                    <a:pt x="15" y="27"/>
                  </a:cubicBezTo>
                  <a:cubicBezTo>
                    <a:pt x="25" y="27"/>
                    <a:pt x="35" y="21"/>
                    <a:pt x="37" y="14"/>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915" name="îšlíḋe"/>
            <p:cNvSpPr/>
            <p:nvPr/>
          </p:nvSpPr>
          <p:spPr bwMode="auto">
            <a:xfrm>
              <a:off x="3379355" y="3558520"/>
              <a:ext cx="146580" cy="98749"/>
            </a:xfrm>
            <a:custGeom>
              <a:avLst/>
              <a:gdLst>
                <a:gd name="T0" fmla="*/ 38 w 40"/>
                <a:gd name="T1" fmla="*/ 14 h 27"/>
                <a:gd name="T2" fmla="*/ 24 w 40"/>
                <a:gd name="T3" fmla="*/ 0 h 27"/>
                <a:gd name="T4" fmla="*/ 2 w 40"/>
                <a:gd name="T5" fmla="*/ 14 h 27"/>
                <a:gd name="T6" fmla="*/ 16 w 40"/>
                <a:gd name="T7" fmla="*/ 27 h 27"/>
                <a:gd name="T8" fmla="*/ 38 w 40"/>
                <a:gd name="T9" fmla="*/ 14 h 27"/>
              </a:gdLst>
              <a:ahLst/>
              <a:cxnLst>
                <a:cxn ang="0">
                  <a:pos x="T0" y="T1"/>
                </a:cxn>
                <a:cxn ang="0">
                  <a:pos x="T2" y="T3"/>
                </a:cxn>
                <a:cxn ang="0">
                  <a:pos x="T4" y="T5"/>
                </a:cxn>
                <a:cxn ang="0">
                  <a:pos x="T6" y="T7"/>
                </a:cxn>
                <a:cxn ang="0">
                  <a:pos x="T8" y="T9"/>
                </a:cxn>
              </a:cxnLst>
              <a:rect l="0" t="0" r="r" b="b"/>
              <a:pathLst>
                <a:path w="40" h="27">
                  <a:moveTo>
                    <a:pt x="38" y="14"/>
                  </a:moveTo>
                  <a:cubicBezTo>
                    <a:pt x="40" y="6"/>
                    <a:pt x="34" y="0"/>
                    <a:pt x="24" y="0"/>
                  </a:cubicBezTo>
                  <a:cubicBezTo>
                    <a:pt x="14" y="0"/>
                    <a:pt x="5" y="6"/>
                    <a:pt x="2" y="14"/>
                  </a:cubicBezTo>
                  <a:cubicBezTo>
                    <a:pt x="0" y="21"/>
                    <a:pt x="6" y="27"/>
                    <a:pt x="16" y="27"/>
                  </a:cubicBezTo>
                  <a:cubicBezTo>
                    <a:pt x="26" y="27"/>
                    <a:pt x="35" y="21"/>
                    <a:pt x="38" y="14"/>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916" name="ïṥļiďê"/>
            <p:cNvSpPr/>
            <p:nvPr/>
          </p:nvSpPr>
          <p:spPr bwMode="auto">
            <a:xfrm>
              <a:off x="3536735" y="3558520"/>
              <a:ext cx="146580" cy="98749"/>
            </a:xfrm>
            <a:custGeom>
              <a:avLst/>
              <a:gdLst>
                <a:gd name="T0" fmla="*/ 38 w 40"/>
                <a:gd name="T1" fmla="*/ 14 h 27"/>
                <a:gd name="T2" fmla="*/ 24 w 40"/>
                <a:gd name="T3" fmla="*/ 0 h 27"/>
                <a:gd name="T4" fmla="*/ 3 w 40"/>
                <a:gd name="T5" fmla="*/ 14 h 27"/>
                <a:gd name="T6" fmla="*/ 17 w 40"/>
                <a:gd name="T7" fmla="*/ 27 h 27"/>
                <a:gd name="T8" fmla="*/ 38 w 40"/>
                <a:gd name="T9" fmla="*/ 14 h 27"/>
              </a:gdLst>
              <a:ahLst/>
              <a:cxnLst>
                <a:cxn ang="0">
                  <a:pos x="T0" y="T1"/>
                </a:cxn>
                <a:cxn ang="0">
                  <a:pos x="T2" y="T3"/>
                </a:cxn>
                <a:cxn ang="0">
                  <a:pos x="T4" y="T5"/>
                </a:cxn>
                <a:cxn ang="0">
                  <a:pos x="T6" y="T7"/>
                </a:cxn>
                <a:cxn ang="0">
                  <a:pos x="T8" y="T9"/>
                </a:cxn>
              </a:cxnLst>
              <a:rect l="0" t="0" r="r" b="b"/>
              <a:pathLst>
                <a:path w="40" h="27">
                  <a:moveTo>
                    <a:pt x="38" y="14"/>
                  </a:moveTo>
                  <a:cubicBezTo>
                    <a:pt x="40" y="6"/>
                    <a:pt x="34" y="0"/>
                    <a:pt x="24" y="0"/>
                  </a:cubicBezTo>
                  <a:cubicBezTo>
                    <a:pt x="14" y="0"/>
                    <a:pt x="5" y="6"/>
                    <a:pt x="3" y="14"/>
                  </a:cubicBezTo>
                  <a:cubicBezTo>
                    <a:pt x="0" y="21"/>
                    <a:pt x="7" y="27"/>
                    <a:pt x="17" y="27"/>
                  </a:cubicBezTo>
                  <a:cubicBezTo>
                    <a:pt x="26" y="27"/>
                    <a:pt x="36" y="21"/>
                    <a:pt x="38" y="14"/>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917" name="iş1íḍê"/>
            <p:cNvSpPr/>
            <p:nvPr/>
          </p:nvSpPr>
          <p:spPr bwMode="auto">
            <a:xfrm>
              <a:off x="3697202" y="3558520"/>
              <a:ext cx="141951" cy="98749"/>
            </a:xfrm>
            <a:custGeom>
              <a:avLst/>
              <a:gdLst>
                <a:gd name="T0" fmla="*/ 37 w 39"/>
                <a:gd name="T1" fmla="*/ 14 h 27"/>
                <a:gd name="T2" fmla="*/ 23 w 39"/>
                <a:gd name="T3" fmla="*/ 0 h 27"/>
                <a:gd name="T4" fmla="*/ 2 w 39"/>
                <a:gd name="T5" fmla="*/ 14 h 27"/>
                <a:gd name="T6" fmla="*/ 16 w 39"/>
                <a:gd name="T7" fmla="*/ 27 h 27"/>
                <a:gd name="T8" fmla="*/ 37 w 39"/>
                <a:gd name="T9" fmla="*/ 14 h 27"/>
              </a:gdLst>
              <a:ahLst/>
              <a:cxnLst>
                <a:cxn ang="0">
                  <a:pos x="T0" y="T1"/>
                </a:cxn>
                <a:cxn ang="0">
                  <a:pos x="T2" y="T3"/>
                </a:cxn>
                <a:cxn ang="0">
                  <a:pos x="T4" y="T5"/>
                </a:cxn>
                <a:cxn ang="0">
                  <a:pos x="T6" y="T7"/>
                </a:cxn>
                <a:cxn ang="0">
                  <a:pos x="T8" y="T9"/>
                </a:cxn>
              </a:cxnLst>
              <a:rect l="0" t="0" r="r" b="b"/>
              <a:pathLst>
                <a:path w="39" h="27">
                  <a:moveTo>
                    <a:pt x="37" y="14"/>
                  </a:moveTo>
                  <a:cubicBezTo>
                    <a:pt x="39" y="6"/>
                    <a:pt x="33" y="0"/>
                    <a:pt x="23" y="0"/>
                  </a:cubicBezTo>
                  <a:cubicBezTo>
                    <a:pt x="13" y="0"/>
                    <a:pt x="4" y="6"/>
                    <a:pt x="2" y="14"/>
                  </a:cubicBezTo>
                  <a:cubicBezTo>
                    <a:pt x="0" y="21"/>
                    <a:pt x="6" y="27"/>
                    <a:pt x="16" y="27"/>
                  </a:cubicBezTo>
                  <a:cubicBezTo>
                    <a:pt x="26" y="27"/>
                    <a:pt x="35" y="21"/>
                    <a:pt x="37" y="14"/>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918" name="íṧļîďé"/>
            <p:cNvSpPr/>
            <p:nvPr/>
          </p:nvSpPr>
          <p:spPr bwMode="auto">
            <a:xfrm>
              <a:off x="2539992" y="3678869"/>
              <a:ext cx="154295" cy="103378"/>
            </a:xfrm>
            <a:custGeom>
              <a:avLst/>
              <a:gdLst>
                <a:gd name="T0" fmla="*/ 39 w 42"/>
                <a:gd name="T1" fmla="*/ 14 h 28"/>
                <a:gd name="T2" fmla="*/ 26 w 42"/>
                <a:gd name="T3" fmla="*/ 0 h 28"/>
                <a:gd name="T4" fmla="*/ 3 w 42"/>
                <a:gd name="T5" fmla="*/ 14 h 28"/>
                <a:gd name="T6" fmla="*/ 15 w 42"/>
                <a:gd name="T7" fmla="*/ 28 h 28"/>
                <a:gd name="T8" fmla="*/ 39 w 42"/>
                <a:gd name="T9" fmla="*/ 14 h 28"/>
              </a:gdLst>
              <a:ahLst/>
              <a:cxnLst>
                <a:cxn ang="0">
                  <a:pos x="T0" y="T1"/>
                </a:cxn>
                <a:cxn ang="0">
                  <a:pos x="T2" y="T3"/>
                </a:cxn>
                <a:cxn ang="0">
                  <a:pos x="T4" y="T5"/>
                </a:cxn>
                <a:cxn ang="0">
                  <a:pos x="T6" y="T7"/>
                </a:cxn>
                <a:cxn ang="0">
                  <a:pos x="T8" y="T9"/>
                </a:cxn>
              </a:cxnLst>
              <a:rect l="0" t="0" r="r" b="b"/>
              <a:pathLst>
                <a:path w="42" h="28">
                  <a:moveTo>
                    <a:pt x="39" y="14"/>
                  </a:moveTo>
                  <a:cubicBezTo>
                    <a:pt x="42" y="6"/>
                    <a:pt x="36" y="0"/>
                    <a:pt x="26" y="0"/>
                  </a:cubicBezTo>
                  <a:cubicBezTo>
                    <a:pt x="16" y="0"/>
                    <a:pt x="6" y="6"/>
                    <a:pt x="3" y="14"/>
                  </a:cubicBezTo>
                  <a:cubicBezTo>
                    <a:pt x="0" y="22"/>
                    <a:pt x="5" y="28"/>
                    <a:pt x="15" y="28"/>
                  </a:cubicBezTo>
                  <a:cubicBezTo>
                    <a:pt x="25" y="28"/>
                    <a:pt x="36" y="22"/>
                    <a:pt x="39" y="14"/>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919" name="îṩľîḋe"/>
            <p:cNvSpPr/>
            <p:nvPr/>
          </p:nvSpPr>
          <p:spPr bwMode="auto">
            <a:xfrm>
              <a:off x="2700458" y="3678869"/>
              <a:ext cx="149666" cy="103378"/>
            </a:xfrm>
            <a:custGeom>
              <a:avLst/>
              <a:gdLst>
                <a:gd name="T0" fmla="*/ 39 w 41"/>
                <a:gd name="T1" fmla="*/ 14 h 28"/>
                <a:gd name="T2" fmla="*/ 26 w 41"/>
                <a:gd name="T3" fmla="*/ 0 h 28"/>
                <a:gd name="T4" fmla="*/ 3 w 41"/>
                <a:gd name="T5" fmla="*/ 14 h 28"/>
                <a:gd name="T6" fmla="*/ 15 w 41"/>
                <a:gd name="T7" fmla="*/ 28 h 28"/>
                <a:gd name="T8" fmla="*/ 39 w 41"/>
                <a:gd name="T9" fmla="*/ 14 h 28"/>
              </a:gdLst>
              <a:ahLst/>
              <a:cxnLst>
                <a:cxn ang="0">
                  <a:pos x="T0" y="T1"/>
                </a:cxn>
                <a:cxn ang="0">
                  <a:pos x="T2" y="T3"/>
                </a:cxn>
                <a:cxn ang="0">
                  <a:pos x="T4" y="T5"/>
                </a:cxn>
                <a:cxn ang="0">
                  <a:pos x="T6" y="T7"/>
                </a:cxn>
                <a:cxn ang="0">
                  <a:pos x="T8" y="T9"/>
                </a:cxn>
              </a:cxnLst>
              <a:rect l="0" t="0" r="r" b="b"/>
              <a:pathLst>
                <a:path w="41" h="28">
                  <a:moveTo>
                    <a:pt x="39" y="14"/>
                  </a:moveTo>
                  <a:cubicBezTo>
                    <a:pt x="41" y="6"/>
                    <a:pt x="36" y="0"/>
                    <a:pt x="26" y="0"/>
                  </a:cubicBezTo>
                  <a:cubicBezTo>
                    <a:pt x="16" y="0"/>
                    <a:pt x="6" y="6"/>
                    <a:pt x="3" y="14"/>
                  </a:cubicBezTo>
                  <a:cubicBezTo>
                    <a:pt x="0" y="22"/>
                    <a:pt x="6" y="28"/>
                    <a:pt x="15" y="28"/>
                  </a:cubicBezTo>
                  <a:cubicBezTo>
                    <a:pt x="25" y="28"/>
                    <a:pt x="36" y="22"/>
                    <a:pt x="39" y="14"/>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920" name="íṣḷîḋè"/>
            <p:cNvSpPr/>
            <p:nvPr/>
          </p:nvSpPr>
          <p:spPr bwMode="auto">
            <a:xfrm>
              <a:off x="2860925" y="3678869"/>
              <a:ext cx="149666" cy="103378"/>
            </a:xfrm>
            <a:custGeom>
              <a:avLst/>
              <a:gdLst>
                <a:gd name="T0" fmla="*/ 38 w 41"/>
                <a:gd name="T1" fmla="*/ 14 h 28"/>
                <a:gd name="T2" fmla="*/ 25 w 41"/>
                <a:gd name="T3" fmla="*/ 0 h 28"/>
                <a:gd name="T4" fmla="*/ 3 w 41"/>
                <a:gd name="T5" fmla="*/ 14 h 28"/>
                <a:gd name="T6" fmla="*/ 16 w 41"/>
                <a:gd name="T7" fmla="*/ 28 h 28"/>
                <a:gd name="T8" fmla="*/ 38 w 41"/>
                <a:gd name="T9" fmla="*/ 14 h 28"/>
              </a:gdLst>
              <a:ahLst/>
              <a:cxnLst>
                <a:cxn ang="0">
                  <a:pos x="T0" y="T1"/>
                </a:cxn>
                <a:cxn ang="0">
                  <a:pos x="T2" y="T3"/>
                </a:cxn>
                <a:cxn ang="0">
                  <a:pos x="T4" y="T5"/>
                </a:cxn>
                <a:cxn ang="0">
                  <a:pos x="T6" y="T7"/>
                </a:cxn>
                <a:cxn ang="0">
                  <a:pos x="T8" y="T9"/>
                </a:cxn>
              </a:cxnLst>
              <a:rect l="0" t="0" r="r" b="b"/>
              <a:pathLst>
                <a:path w="41" h="28">
                  <a:moveTo>
                    <a:pt x="38" y="14"/>
                  </a:moveTo>
                  <a:cubicBezTo>
                    <a:pt x="41" y="6"/>
                    <a:pt x="35" y="0"/>
                    <a:pt x="25" y="0"/>
                  </a:cubicBezTo>
                  <a:cubicBezTo>
                    <a:pt x="16" y="0"/>
                    <a:pt x="5" y="6"/>
                    <a:pt x="3" y="14"/>
                  </a:cubicBezTo>
                  <a:cubicBezTo>
                    <a:pt x="0" y="22"/>
                    <a:pt x="6" y="28"/>
                    <a:pt x="16" y="28"/>
                  </a:cubicBezTo>
                  <a:cubicBezTo>
                    <a:pt x="26" y="28"/>
                    <a:pt x="36" y="22"/>
                    <a:pt x="38" y="14"/>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921" name="íṣļîḓé"/>
            <p:cNvSpPr/>
            <p:nvPr/>
          </p:nvSpPr>
          <p:spPr bwMode="auto">
            <a:xfrm>
              <a:off x="3022934" y="3678869"/>
              <a:ext cx="148123" cy="103378"/>
            </a:xfrm>
            <a:custGeom>
              <a:avLst/>
              <a:gdLst>
                <a:gd name="T0" fmla="*/ 38 w 41"/>
                <a:gd name="T1" fmla="*/ 14 h 28"/>
                <a:gd name="T2" fmla="*/ 25 w 41"/>
                <a:gd name="T3" fmla="*/ 0 h 28"/>
                <a:gd name="T4" fmla="*/ 3 w 41"/>
                <a:gd name="T5" fmla="*/ 14 h 28"/>
                <a:gd name="T6" fmla="*/ 16 w 41"/>
                <a:gd name="T7" fmla="*/ 28 h 28"/>
                <a:gd name="T8" fmla="*/ 38 w 41"/>
                <a:gd name="T9" fmla="*/ 14 h 28"/>
              </a:gdLst>
              <a:ahLst/>
              <a:cxnLst>
                <a:cxn ang="0">
                  <a:pos x="T0" y="T1"/>
                </a:cxn>
                <a:cxn ang="0">
                  <a:pos x="T2" y="T3"/>
                </a:cxn>
                <a:cxn ang="0">
                  <a:pos x="T4" y="T5"/>
                </a:cxn>
                <a:cxn ang="0">
                  <a:pos x="T6" y="T7"/>
                </a:cxn>
                <a:cxn ang="0">
                  <a:pos x="T8" y="T9"/>
                </a:cxn>
              </a:cxnLst>
              <a:rect l="0" t="0" r="r" b="b"/>
              <a:pathLst>
                <a:path w="41" h="28">
                  <a:moveTo>
                    <a:pt x="38" y="14"/>
                  </a:moveTo>
                  <a:cubicBezTo>
                    <a:pt x="41" y="6"/>
                    <a:pt x="35" y="0"/>
                    <a:pt x="25" y="0"/>
                  </a:cubicBezTo>
                  <a:cubicBezTo>
                    <a:pt x="15" y="0"/>
                    <a:pt x="5" y="6"/>
                    <a:pt x="3" y="14"/>
                  </a:cubicBezTo>
                  <a:cubicBezTo>
                    <a:pt x="0" y="22"/>
                    <a:pt x="6" y="28"/>
                    <a:pt x="16" y="28"/>
                  </a:cubicBezTo>
                  <a:cubicBezTo>
                    <a:pt x="26" y="28"/>
                    <a:pt x="36" y="22"/>
                    <a:pt x="38" y="14"/>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922" name="iṧḷîḓé"/>
            <p:cNvSpPr/>
            <p:nvPr/>
          </p:nvSpPr>
          <p:spPr bwMode="auto">
            <a:xfrm>
              <a:off x="3183401" y="3678869"/>
              <a:ext cx="149666" cy="103378"/>
            </a:xfrm>
            <a:custGeom>
              <a:avLst/>
              <a:gdLst>
                <a:gd name="T0" fmla="*/ 38 w 41"/>
                <a:gd name="T1" fmla="*/ 14 h 28"/>
                <a:gd name="T2" fmla="*/ 25 w 41"/>
                <a:gd name="T3" fmla="*/ 0 h 28"/>
                <a:gd name="T4" fmla="*/ 2 w 41"/>
                <a:gd name="T5" fmla="*/ 14 h 28"/>
                <a:gd name="T6" fmla="*/ 16 w 41"/>
                <a:gd name="T7" fmla="*/ 28 h 28"/>
                <a:gd name="T8" fmla="*/ 38 w 41"/>
                <a:gd name="T9" fmla="*/ 14 h 28"/>
              </a:gdLst>
              <a:ahLst/>
              <a:cxnLst>
                <a:cxn ang="0">
                  <a:pos x="T0" y="T1"/>
                </a:cxn>
                <a:cxn ang="0">
                  <a:pos x="T2" y="T3"/>
                </a:cxn>
                <a:cxn ang="0">
                  <a:pos x="T4" y="T5"/>
                </a:cxn>
                <a:cxn ang="0">
                  <a:pos x="T6" y="T7"/>
                </a:cxn>
                <a:cxn ang="0">
                  <a:pos x="T8" y="T9"/>
                </a:cxn>
              </a:cxnLst>
              <a:rect l="0" t="0" r="r" b="b"/>
              <a:pathLst>
                <a:path w="41" h="28">
                  <a:moveTo>
                    <a:pt x="38" y="14"/>
                  </a:moveTo>
                  <a:cubicBezTo>
                    <a:pt x="41" y="6"/>
                    <a:pt x="34" y="0"/>
                    <a:pt x="25" y="0"/>
                  </a:cubicBezTo>
                  <a:cubicBezTo>
                    <a:pt x="15" y="0"/>
                    <a:pt x="5" y="6"/>
                    <a:pt x="2" y="14"/>
                  </a:cubicBezTo>
                  <a:cubicBezTo>
                    <a:pt x="0" y="22"/>
                    <a:pt x="6" y="28"/>
                    <a:pt x="16" y="28"/>
                  </a:cubicBezTo>
                  <a:cubicBezTo>
                    <a:pt x="26" y="28"/>
                    <a:pt x="36" y="22"/>
                    <a:pt x="38" y="14"/>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923" name="íṡḷîḍé"/>
            <p:cNvSpPr/>
            <p:nvPr/>
          </p:nvSpPr>
          <p:spPr bwMode="auto">
            <a:xfrm>
              <a:off x="3343867" y="3678869"/>
              <a:ext cx="145037" cy="103378"/>
            </a:xfrm>
            <a:custGeom>
              <a:avLst/>
              <a:gdLst>
                <a:gd name="T0" fmla="*/ 38 w 40"/>
                <a:gd name="T1" fmla="*/ 14 h 28"/>
                <a:gd name="T2" fmla="*/ 24 w 40"/>
                <a:gd name="T3" fmla="*/ 0 h 28"/>
                <a:gd name="T4" fmla="*/ 2 w 40"/>
                <a:gd name="T5" fmla="*/ 14 h 28"/>
                <a:gd name="T6" fmla="*/ 16 w 40"/>
                <a:gd name="T7" fmla="*/ 28 h 28"/>
                <a:gd name="T8" fmla="*/ 38 w 40"/>
                <a:gd name="T9" fmla="*/ 14 h 28"/>
              </a:gdLst>
              <a:ahLst/>
              <a:cxnLst>
                <a:cxn ang="0">
                  <a:pos x="T0" y="T1"/>
                </a:cxn>
                <a:cxn ang="0">
                  <a:pos x="T2" y="T3"/>
                </a:cxn>
                <a:cxn ang="0">
                  <a:pos x="T4" y="T5"/>
                </a:cxn>
                <a:cxn ang="0">
                  <a:pos x="T6" y="T7"/>
                </a:cxn>
                <a:cxn ang="0">
                  <a:pos x="T8" y="T9"/>
                </a:cxn>
              </a:cxnLst>
              <a:rect l="0" t="0" r="r" b="b"/>
              <a:pathLst>
                <a:path w="40" h="28">
                  <a:moveTo>
                    <a:pt x="38" y="14"/>
                  </a:moveTo>
                  <a:cubicBezTo>
                    <a:pt x="40" y="6"/>
                    <a:pt x="34" y="0"/>
                    <a:pt x="24" y="0"/>
                  </a:cubicBezTo>
                  <a:cubicBezTo>
                    <a:pt x="14" y="0"/>
                    <a:pt x="5" y="6"/>
                    <a:pt x="2" y="14"/>
                  </a:cubicBezTo>
                  <a:cubicBezTo>
                    <a:pt x="0" y="22"/>
                    <a:pt x="6" y="28"/>
                    <a:pt x="16" y="28"/>
                  </a:cubicBezTo>
                  <a:cubicBezTo>
                    <a:pt x="26" y="28"/>
                    <a:pt x="36" y="22"/>
                    <a:pt x="38" y="14"/>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924" name="îSḻîḓê"/>
            <p:cNvSpPr/>
            <p:nvPr/>
          </p:nvSpPr>
          <p:spPr bwMode="auto">
            <a:xfrm>
              <a:off x="3504334" y="3678869"/>
              <a:ext cx="145037" cy="103378"/>
            </a:xfrm>
            <a:custGeom>
              <a:avLst/>
              <a:gdLst>
                <a:gd name="T0" fmla="*/ 38 w 40"/>
                <a:gd name="T1" fmla="*/ 14 h 28"/>
                <a:gd name="T2" fmla="*/ 24 w 40"/>
                <a:gd name="T3" fmla="*/ 0 h 28"/>
                <a:gd name="T4" fmla="*/ 2 w 40"/>
                <a:gd name="T5" fmla="*/ 14 h 28"/>
                <a:gd name="T6" fmla="*/ 16 w 40"/>
                <a:gd name="T7" fmla="*/ 28 h 28"/>
                <a:gd name="T8" fmla="*/ 38 w 40"/>
                <a:gd name="T9" fmla="*/ 14 h 28"/>
              </a:gdLst>
              <a:ahLst/>
              <a:cxnLst>
                <a:cxn ang="0">
                  <a:pos x="T0" y="T1"/>
                </a:cxn>
                <a:cxn ang="0">
                  <a:pos x="T2" y="T3"/>
                </a:cxn>
                <a:cxn ang="0">
                  <a:pos x="T4" y="T5"/>
                </a:cxn>
                <a:cxn ang="0">
                  <a:pos x="T6" y="T7"/>
                </a:cxn>
                <a:cxn ang="0">
                  <a:pos x="T8" y="T9"/>
                </a:cxn>
              </a:cxnLst>
              <a:rect l="0" t="0" r="r" b="b"/>
              <a:pathLst>
                <a:path w="40" h="28">
                  <a:moveTo>
                    <a:pt x="38" y="14"/>
                  </a:moveTo>
                  <a:cubicBezTo>
                    <a:pt x="40" y="6"/>
                    <a:pt x="34" y="0"/>
                    <a:pt x="24" y="0"/>
                  </a:cubicBezTo>
                  <a:cubicBezTo>
                    <a:pt x="14" y="0"/>
                    <a:pt x="4" y="6"/>
                    <a:pt x="2" y="14"/>
                  </a:cubicBezTo>
                  <a:cubicBezTo>
                    <a:pt x="0" y="22"/>
                    <a:pt x="6" y="28"/>
                    <a:pt x="16" y="28"/>
                  </a:cubicBezTo>
                  <a:cubicBezTo>
                    <a:pt x="26" y="28"/>
                    <a:pt x="36" y="22"/>
                    <a:pt x="38" y="14"/>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925" name="ï$ľîḑe"/>
            <p:cNvSpPr/>
            <p:nvPr/>
          </p:nvSpPr>
          <p:spPr bwMode="auto">
            <a:xfrm>
              <a:off x="3664800" y="3678869"/>
              <a:ext cx="145037" cy="103378"/>
            </a:xfrm>
            <a:custGeom>
              <a:avLst/>
              <a:gdLst>
                <a:gd name="T0" fmla="*/ 38 w 40"/>
                <a:gd name="T1" fmla="*/ 14 h 28"/>
                <a:gd name="T2" fmla="*/ 23 w 40"/>
                <a:gd name="T3" fmla="*/ 0 h 28"/>
                <a:gd name="T4" fmla="*/ 2 w 40"/>
                <a:gd name="T5" fmla="*/ 14 h 28"/>
                <a:gd name="T6" fmla="*/ 16 w 40"/>
                <a:gd name="T7" fmla="*/ 28 h 28"/>
                <a:gd name="T8" fmla="*/ 38 w 40"/>
                <a:gd name="T9" fmla="*/ 14 h 28"/>
              </a:gdLst>
              <a:ahLst/>
              <a:cxnLst>
                <a:cxn ang="0">
                  <a:pos x="T0" y="T1"/>
                </a:cxn>
                <a:cxn ang="0">
                  <a:pos x="T2" y="T3"/>
                </a:cxn>
                <a:cxn ang="0">
                  <a:pos x="T4" y="T5"/>
                </a:cxn>
                <a:cxn ang="0">
                  <a:pos x="T6" y="T7"/>
                </a:cxn>
                <a:cxn ang="0">
                  <a:pos x="T8" y="T9"/>
                </a:cxn>
              </a:cxnLst>
              <a:rect l="0" t="0" r="r" b="b"/>
              <a:pathLst>
                <a:path w="40" h="28">
                  <a:moveTo>
                    <a:pt x="38" y="14"/>
                  </a:moveTo>
                  <a:cubicBezTo>
                    <a:pt x="40" y="6"/>
                    <a:pt x="33" y="0"/>
                    <a:pt x="23" y="0"/>
                  </a:cubicBezTo>
                  <a:cubicBezTo>
                    <a:pt x="14" y="0"/>
                    <a:pt x="4" y="6"/>
                    <a:pt x="2" y="14"/>
                  </a:cubicBezTo>
                  <a:cubicBezTo>
                    <a:pt x="0" y="22"/>
                    <a:pt x="6" y="28"/>
                    <a:pt x="16" y="28"/>
                  </a:cubicBezTo>
                  <a:cubicBezTo>
                    <a:pt x="26" y="28"/>
                    <a:pt x="36" y="22"/>
                    <a:pt x="38" y="14"/>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926" name="iṩḷïďê"/>
            <p:cNvSpPr/>
            <p:nvPr/>
          </p:nvSpPr>
          <p:spPr bwMode="auto">
            <a:xfrm>
              <a:off x="3825267" y="3678869"/>
              <a:ext cx="141951" cy="103378"/>
            </a:xfrm>
            <a:custGeom>
              <a:avLst/>
              <a:gdLst>
                <a:gd name="T0" fmla="*/ 38 w 39"/>
                <a:gd name="T1" fmla="*/ 14 h 28"/>
                <a:gd name="T2" fmla="*/ 23 w 39"/>
                <a:gd name="T3" fmla="*/ 0 h 28"/>
                <a:gd name="T4" fmla="*/ 2 w 39"/>
                <a:gd name="T5" fmla="*/ 14 h 28"/>
                <a:gd name="T6" fmla="*/ 17 w 39"/>
                <a:gd name="T7" fmla="*/ 28 h 28"/>
                <a:gd name="T8" fmla="*/ 38 w 39"/>
                <a:gd name="T9" fmla="*/ 14 h 28"/>
              </a:gdLst>
              <a:ahLst/>
              <a:cxnLst>
                <a:cxn ang="0">
                  <a:pos x="T0" y="T1"/>
                </a:cxn>
                <a:cxn ang="0">
                  <a:pos x="T2" y="T3"/>
                </a:cxn>
                <a:cxn ang="0">
                  <a:pos x="T4" y="T5"/>
                </a:cxn>
                <a:cxn ang="0">
                  <a:pos x="T6" y="T7"/>
                </a:cxn>
                <a:cxn ang="0">
                  <a:pos x="T8" y="T9"/>
                </a:cxn>
              </a:cxnLst>
              <a:rect l="0" t="0" r="r" b="b"/>
              <a:pathLst>
                <a:path w="39" h="28">
                  <a:moveTo>
                    <a:pt x="38" y="14"/>
                  </a:moveTo>
                  <a:cubicBezTo>
                    <a:pt x="39" y="6"/>
                    <a:pt x="33" y="0"/>
                    <a:pt x="23" y="0"/>
                  </a:cubicBezTo>
                  <a:cubicBezTo>
                    <a:pt x="13" y="0"/>
                    <a:pt x="4" y="6"/>
                    <a:pt x="2" y="14"/>
                  </a:cubicBezTo>
                  <a:cubicBezTo>
                    <a:pt x="0" y="22"/>
                    <a:pt x="7" y="28"/>
                    <a:pt x="17" y="28"/>
                  </a:cubicBezTo>
                  <a:cubicBezTo>
                    <a:pt x="27" y="28"/>
                    <a:pt x="36" y="22"/>
                    <a:pt x="38" y="14"/>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927" name="íş1ïḋe"/>
            <p:cNvSpPr/>
            <p:nvPr/>
          </p:nvSpPr>
          <p:spPr bwMode="auto">
            <a:xfrm>
              <a:off x="3985733" y="3678869"/>
              <a:ext cx="141951" cy="103378"/>
            </a:xfrm>
            <a:custGeom>
              <a:avLst/>
              <a:gdLst>
                <a:gd name="T0" fmla="*/ 38 w 39"/>
                <a:gd name="T1" fmla="*/ 14 h 28"/>
                <a:gd name="T2" fmla="*/ 23 w 39"/>
                <a:gd name="T3" fmla="*/ 0 h 28"/>
                <a:gd name="T4" fmla="*/ 2 w 39"/>
                <a:gd name="T5" fmla="*/ 14 h 28"/>
                <a:gd name="T6" fmla="*/ 17 w 39"/>
                <a:gd name="T7" fmla="*/ 28 h 28"/>
                <a:gd name="T8" fmla="*/ 38 w 39"/>
                <a:gd name="T9" fmla="*/ 14 h 28"/>
              </a:gdLst>
              <a:ahLst/>
              <a:cxnLst>
                <a:cxn ang="0">
                  <a:pos x="T0" y="T1"/>
                </a:cxn>
                <a:cxn ang="0">
                  <a:pos x="T2" y="T3"/>
                </a:cxn>
                <a:cxn ang="0">
                  <a:pos x="T4" y="T5"/>
                </a:cxn>
                <a:cxn ang="0">
                  <a:pos x="T6" y="T7"/>
                </a:cxn>
                <a:cxn ang="0">
                  <a:pos x="T8" y="T9"/>
                </a:cxn>
              </a:cxnLst>
              <a:rect l="0" t="0" r="r" b="b"/>
              <a:pathLst>
                <a:path w="39" h="28">
                  <a:moveTo>
                    <a:pt x="38" y="14"/>
                  </a:moveTo>
                  <a:cubicBezTo>
                    <a:pt x="39" y="6"/>
                    <a:pt x="33" y="0"/>
                    <a:pt x="23" y="0"/>
                  </a:cubicBezTo>
                  <a:cubicBezTo>
                    <a:pt x="13" y="0"/>
                    <a:pt x="4" y="6"/>
                    <a:pt x="2" y="14"/>
                  </a:cubicBezTo>
                  <a:cubicBezTo>
                    <a:pt x="0" y="22"/>
                    <a:pt x="7" y="28"/>
                    <a:pt x="17" y="28"/>
                  </a:cubicBezTo>
                  <a:cubicBezTo>
                    <a:pt x="27" y="28"/>
                    <a:pt x="36" y="22"/>
                    <a:pt x="38" y="14"/>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928" name="ïšḷïdê"/>
            <p:cNvSpPr/>
            <p:nvPr/>
          </p:nvSpPr>
          <p:spPr bwMode="auto">
            <a:xfrm>
              <a:off x="2654170" y="3803849"/>
              <a:ext cx="152752" cy="101834"/>
            </a:xfrm>
            <a:custGeom>
              <a:avLst/>
              <a:gdLst>
                <a:gd name="T0" fmla="*/ 39 w 42"/>
                <a:gd name="T1" fmla="*/ 14 h 28"/>
                <a:gd name="T2" fmla="*/ 26 w 42"/>
                <a:gd name="T3" fmla="*/ 0 h 28"/>
                <a:gd name="T4" fmla="*/ 3 w 42"/>
                <a:gd name="T5" fmla="*/ 14 h 28"/>
                <a:gd name="T6" fmla="*/ 16 w 42"/>
                <a:gd name="T7" fmla="*/ 28 h 28"/>
                <a:gd name="T8" fmla="*/ 39 w 42"/>
                <a:gd name="T9" fmla="*/ 14 h 28"/>
              </a:gdLst>
              <a:ahLst/>
              <a:cxnLst>
                <a:cxn ang="0">
                  <a:pos x="T0" y="T1"/>
                </a:cxn>
                <a:cxn ang="0">
                  <a:pos x="T2" y="T3"/>
                </a:cxn>
                <a:cxn ang="0">
                  <a:pos x="T4" y="T5"/>
                </a:cxn>
                <a:cxn ang="0">
                  <a:pos x="T6" y="T7"/>
                </a:cxn>
                <a:cxn ang="0">
                  <a:pos x="T8" y="T9"/>
                </a:cxn>
              </a:cxnLst>
              <a:rect l="0" t="0" r="r" b="b"/>
              <a:pathLst>
                <a:path w="42" h="28">
                  <a:moveTo>
                    <a:pt x="39" y="14"/>
                  </a:moveTo>
                  <a:cubicBezTo>
                    <a:pt x="42" y="6"/>
                    <a:pt x="36" y="0"/>
                    <a:pt x="26" y="0"/>
                  </a:cubicBezTo>
                  <a:cubicBezTo>
                    <a:pt x="16" y="0"/>
                    <a:pt x="6" y="6"/>
                    <a:pt x="3" y="14"/>
                  </a:cubicBezTo>
                  <a:cubicBezTo>
                    <a:pt x="0" y="22"/>
                    <a:pt x="5" y="28"/>
                    <a:pt x="16" y="28"/>
                  </a:cubicBezTo>
                  <a:cubicBezTo>
                    <a:pt x="26" y="28"/>
                    <a:pt x="36" y="22"/>
                    <a:pt x="39" y="14"/>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929" name="íšlide"/>
            <p:cNvSpPr/>
            <p:nvPr/>
          </p:nvSpPr>
          <p:spPr bwMode="auto">
            <a:xfrm>
              <a:off x="2814636" y="3803849"/>
              <a:ext cx="152752" cy="101834"/>
            </a:xfrm>
            <a:custGeom>
              <a:avLst/>
              <a:gdLst>
                <a:gd name="T0" fmla="*/ 40 w 42"/>
                <a:gd name="T1" fmla="*/ 14 h 28"/>
                <a:gd name="T2" fmla="*/ 26 w 42"/>
                <a:gd name="T3" fmla="*/ 0 h 28"/>
                <a:gd name="T4" fmla="*/ 3 w 42"/>
                <a:gd name="T5" fmla="*/ 14 h 28"/>
                <a:gd name="T6" fmla="*/ 16 w 42"/>
                <a:gd name="T7" fmla="*/ 28 h 28"/>
                <a:gd name="T8" fmla="*/ 40 w 42"/>
                <a:gd name="T9" fmla="*/ 14 h 28"/>
              </a:gdLst>
              <a:ahLst/>
              <a:cxnLst>
                <a:cxn ang="0">
                  <a:pos x="T0" y="T1"/>
                </a:cxn>
                <a:cxn ang="0">
                  <a:pos x="T2" y="T3"/>
                </a:cxn>
                <a:cxn ang="0">
                  <a:pos x="T4" y="T5"/>
                </a:cxn>
                <a:cxn ang="0">
                  <a:pos x="T6" y="T7"/>
                </a:cxn>
                <a:cxn ang="0">
                  <a:pos x="T8" y="T9"/>
                </a:cxn>
              </a:cxnLst>
              <a:rect l="0" t="0" r="r" b="b"/>
              <a:pathLst>
                <a:path w="42" h="28">
                  <a:moveTo>
                    <a:pt x="40" y="14"/>
                  </a:moveTo>
                  <a:cubicBezTo>
                    <a:pt x="42" y="6"/>
                    <a:pt x="36" y="0"/>
                    <a:pt x="26" y="0"/>
                  </a:cubicBezTo>
                  <a:cubicBezTo>
                    <a:pt x="17" y="0"/>
                    <a:pt x="6" y="6"/>
                    <a:pt x="3" y="14"/>
                  </a:cubicBezTo>
                  <a:cubicBezTo>
                    <a:pt x="0" y="22"/>
                    <a:pt x="6" y="28"/>
                    <a:pt x="16" y="28"/>
                  </a:cubicBezTo>
                  <a:cubicBezTo>
                    <a:pt x="27" y="28"/>
                    <a:pt x="37" y="22"/>
                    <a:pt x="40" y="14"/>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930" name="íṧḻïḓé"/>
            <p:cNvSpPr/>
            <p:nvPr/>
          </p:nvSpPr>
          <p:spPr bwMode="auto">
            <a:xfrm>
              <a:off x="2978188" y="3803849"/>
              <a:ext cx="152752" cy="101834"/>
            </a:xfrm>
            <a:custGeom>
              <a:avLst/>
              <a:gdLst>
                <a:gd name="T0" fmla="*/ 39 w 42"/>
                <a:gd name="T1" fmla="*/ 14 h 28"/>
                <a:gd name="T2" fmla="*/ 26 w 42"/>
                <a:gd name="T3" fmla="*/ 0 h 28"/>
                <a:gd name="T4" fmla="*/ 3 w 42"/>
                <a:gd name="T5" fmla="*/ 14 h 28"/>
                <a:gd name="T6" fmla="*/ 16 w 42"/>
                <a:gd name="T7" fmla="*/ 28 h 28"/>
                <a:gd name="T8" fmla="*/ 39 w 42"/>
                <a:gd name="T9" fmla="*/ 14 h 28"/>
              </a:gdLst>
              <a:ahLst/>
              <a:cxnLst>
                <a:cxn ang="0">
                  <a:pos x="T0" y="T1"/>
                </a:cxn>
                <a:cxn ang="0">
                  <a:pos x="T2" y="T3"/>
                </a:cxn>
                <a:cxn ang="0">
                  <a:pos x="T4" y="T5"/>
                </a:cxn>
                <a:cxn ang="0">
                  <a:pos x="T6" y="T7"/>
                </a:cxn>
                <a:cxn ang="0">
                  <a:pos x="T8" y="T9"/>
                </a:cxn>
              </a:cxnLst>
              <a:rect l="0" t="0" r="r" b="b"/>
              <a:pathLst>
                <a:path w="42" h="28">
                  <a:moveTo>
                    <a:pt x="39" y="14"/>
                  </a:moveTo>
                  <a:cubicBezTo>
                    <a:pt x="42" y="6"/>
                    <a:pt x="36" y="0"/>
                    <a:pt x="26" y="0"/>
                  </a:cubicBezTo>
                  <a:cubicBezTo>
                    <a:pt x="16" y="0"/>
                    <a:pt x="6" y="6"/>
                    <a:pt x="3" y="14"/>
                  </a:cubicBezTo>
                  <a:cubicBezTo>
                    <a:pt x="0" y="22"/>
                    <a:pt x="6" y="28"/>
                    <a:pt x="16" y="28"/>
                  </a:cubicBezTo>
                  <a:cubicBezTo>
                    <a:pt x="26" y="28"/>
                    <a:pt x="37" y="22"/>
                    <a:pt x="39" y="14"/>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931" name="íŝlíḓè"/>
            <p:cNvSpPr/>
            <p:nvPr/>
          </p:nvSpPr>
          <p:spPr bwMode="auto">
            <a:xfrm>
              <a:off x="3143284" y="3803849"/>
              <a:ext cx="149666" cy="101834"/>
            </a:xfrm>
            <a:custGeom>
              <a:avLst/>
              <a:gdLst>
                <a:gd name="T0" fmla="*/ 39 w 41"/>
                <a:gd name="T1" fmla="*/ 14 h 28"/>
                <a:gd name="T2" fmla="*/ 25 w 41"/>
                <a:gd name="T3" fmla="*/ 0 h 28"/>
                <a:gd name="T4" fmla="*/ 2 w 41"/>
                <a:gd name="T5" fmla="*/ 14 h 28"/>
                <a:gd name="T6" fmla="*/ 16 w 41"/>
                <a:gd name="T7" fmla="*/ 28 h 28"/>
                <a:gd name="T8" fmla="*/ 39 w 41"/>
                <a:gd name="T9" fmla="*/ 14 h 28"/>
              </a:gdLst>
              <a:ahLst/>
              <a:cxnLst>
                <a:cxn ang="0">
                  <a:pos x="T0" y="T1"/>
                </a:cxn>
                <a:cxn ang="0">
                  <a:pos x="T2" y="T3"/>
                </a:cxn>
                <a:cxn ang="0">
                  <a:pos x="T4" y="T5"/>
                </a:cxn>
                <a:cxn ang="0">
                  <a:pos x="T6" y="T7"/>
                </a:cxn>
                <a:cxn ang="0">
                  <a:pos x="T8" y="T9"/>
                </a:cxn>
              </a:cxnLst>
              <a:rect l="0" t="0" r="r" b="b"/>
              <a:pathLst>
                <a:path w="41" h="28">
                  <a:moveTo>
                    <a:pt x="39" y="14"/>
                  </a:moveTo>
                  <a:cubicBezTo>
                    <a:pt x="41" y="6"/>
                    <a:pt x="35" y="0"/>
                    <a:pt x="25" y="0"/>
                  </a:cubicBezTo>
                  <a:cubicBezTo>
                    <a:pt x="15" y="0"/>
                    <a:pt x="5" y="6"/>
                    <a:pt x="2" y="14"/>
                  </a:cubicBezTo>
                  <a:cubicBezTo>
                    <a:pt x="0" y="22"/>
                    <a:pt x="6" y="28"/>
                    <a:pt x="16" y="28"/>
                  </a:cubicBezTo>
                  <a:cubicBezTo>
                    <a:pt x="26" y="28"/>
                    <a:pt x="36" y="22"/>
                    <a:pt x="39" y="14"/>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932" name="ïṣľïḋè"/>
            <p:cNvSpPr/>
            <p:nvPr/>
          </p:nvSpPr>
          <p:spPr bwMode="auto">
            <a:xfrm>
              <a:off x="3306837" y="3803849"/>
              <a:ext cx="149666" cy="101834"/>
            </a:xfrm>
            <a:custGeom>
              <a:avLst/>
              <a:gdLst>
                <a:gd name="T0" fmla="*/ 38 w 41"/>
                <a:gd name="T1" fmla="*/ 14 h 28"/>
                <a:gd name="T2" fmla="*/ 24 w 41"/>
                <a:gd name="T3" fmla="*/ 0 h 28"/>
                <a:gd name="T4" fmla="*/ 2 w 41"/>
                <a:gd name="T5" fmla="*/ 14 h 28"/>
                <a:gd name="T6" fmla="*/ 16 w 41"/>
                <a:gd name="T7" fmla="*/ 28 h 28"/>
                <a:gd name="T8" fmla="*/ 38 w 41"/>
                <a:gd name="T9" fmla="*/ 14 h 28"/>
              </a:gdLst>
              <a:ahLst/>
              <a:cxnLst>
                <a:cxn ang="0">
                  <a:pos x="T0" y="T1"/>
                </a:cxn>
                <a:cxn ang="0">
                  <a:pos x="T2" y="T3"/>
                </a:cxn>
                <a:cxn ang="0">
                  <a:pos x="T4" y="T5"/>
                </a:cxn>
                <a:cxn ang="0">
                  <a:pos x="T6" y="T7"/>
                </a:cxn>
                <a:cxn ang="0">
                  <a:pos x="T8" y="T9"/>
                </a:cxn>
              </a:cxnLst>
              <a:rect l="0" t="0" r="r" b="b"/>
              <a:pathLst>
                <a:path w="41" h="28">
                  <a:moveTo>
                    <a:pt x="38" y="14"/>
                  </a:moveTo>
                  <a:cubicBezTo>
                    <a:pt x="41" y="6"/>
                    <a:pt x="34" y="0"/>
                    <a:pt x="24" y="0"/>
                  </a:cubicBezTo>
                  <a:cubicBezTo>
                    <a:pt x="14" y="0"/>
                    <a:pt x="4" y="6"/>
                    <a:pt x="2" y="14"/>
                  </a:cubicBezTo>
                  <a:cubicBezTo>
                    <a:pt x="0" y="22"/>
                    <a:pt x="6" y="28"/>
                    <a:pt x="16" y="28"/>
                  </a:cubicBezTo>
                  <a:cubicBezTo>
                    <a:pt x="26" y="28"/>
                    <a:pt x="36" y="22"/>
                    <a:pt x="38" y="14"/>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933" name="îṧḷïḓê"/>
            <p:cNvSpPr/>
            <p:nvPr/>
          </p:nvSpPr>
          <p:spPr bwMode="auto">
            <a:xfrm>
              <a:off x="3467303" y="3803849"/>
              <a:ext cx="149666" cy="101834"/>
            </a:xfrm>
            <a:custGeom>
              <a:avLst/>
              <a:gdLst>
                <a:gd name="T0" fmla="*/ 39 w 41"/>
                <a:gd name="T1" fmla="*/ 14 h 28"/>
                <a:gd name="T2" fmla="*/ 25 w 41"/>
                <a:gd name="T3" fmla="*/ 0 h 28"/>
                <a:gd name="T4" fmla="*/ 3 w 41"/>
                <a:gd name="T5" fmla="*/ 14 h 28"/>
                <a:gd name="T6" fmla="*/ 17 w 41"/>
                <a:gd name="T7" fmla="*/ 28 h 28"/>
                <a:gd name="T8" fmla="*/ 39 w 41"/>
                <a:gd name="T9" fmla="*/ 14 h 28"/>
              </a:gdLst>
              <a:ahLst/>
              <a:cxnLst>
                <a:cxn ang="0">
                  <a:pos x="T0" y="T1"/>
                </a:cxn>
                <a:cxn ang="0">
                  <a:pos x="T2" y="T3"/>
                </a:cxn>
                <a:cxn ang="0">
                  <a:pos x="T4" y="T5"/>
                </a:cxn>
                <a:cxn ang="0">
                  <a:pos x="T6" y="T7"/>
                </a:cxn>
                <a:cxn ang="0">
                  <a:pos x="T8" y="T9"/>
                </a:cxn>
              </a:cxnLst>
              <a:rect l="0" t="0" r="r" b="b"/>
              <a:pathLst>
                <a:path w="41" h="28">
                  <a:moveTo>
                    <a:pt x="39" y="14"/>
                  </a:moveTo>
                  <a:cubicBezTo>
                    <a:pt x="41" y="6"/>
                    <a:pt x="35" y="0"/>
                    <a:pt x="25" y="0"/>
                  </a:cubicBezTo>
                  <a:cubicBezTo>
                    <a:pt x="15" y="0"/>
                    <a:pt x="5" y="6"/>
                    <a:pt x="3" y="14"/>
                  </a:cubicBezTo>
                  <a:cubicBezTo>
                    <a:pt x="0" y="22"/>
                    <a:pt x="7" y="28"/>
                    <a:pt x="17" y="28"/>
                  </a:cubicBezTo>
                  <a:cubicBezTo>
                    <a:pt x="27" y="28"/>
                    <a:pt x="37" y="22"/>
                    <a:pt x="39" y="14"/>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934" name="iš1îḋé"/>
            <p:cNvSpPr/>
            <p:nvPr/>
          </p:nvSpPr>
          <p:spPr bwMode="auto">
            <a:xfrm>
              <a:off x="3630855" y="3803849"/>
              <a:ext cx="146580" cy="101834"/>
            </a:xfrm>
            <a:custGeom>
              <a:avLst/>
              <a:gdLst>
                <a:gd name="T0" fmla="*/ 38 w 40"/>
                <a:gd name="T1" fmla="*/ 14 h 28"/>
                <a:gd name="T2" fmla="*/ 24 w 40"/>
                <a:gd name="T3" fmla="*/ 0 h 28"/>
                <a:gd name="T4" fmla="*/ 2 w 40"/>
                <a:gd name="T5" fmla="*/ 14 h 28"/>
                <a:gd name="T6" fmla="*/ 17 w 40"/>
                <a:gd name="T7" fmla="*/ 28 h 28"/>
                <a:gd name="T8" fmla="*/ 38 w 40"/>
                <a:gd name="T9" fmla="*/ 14 h 28"/>
              </a:gdLst>
              <a:ahLst/>
              <a:cxnLst>
                <a:cxn ang="0">
                  <a:pos x="T0" y="T1"/>
                </a:cxn>
                <a:cxn ang="0">
                  <a:pos x="T2" y="T3"/>
                </a:cxn>
                <a:cxn ang="0">
                  <a:pos x="T4" y="T5"/>
                </a:cxn>
                <a:cxn ang="0">
                  <a:pos x="T6" y="T7"/>
                </a:cxn>
                <a:cxn ang="0">
                  <a:pos x="T8" y="T9"/>
                </a:cxn>
              </a:cxnLst>
              <a:rect l="0" t="0" r="r" b="b"/>
              <a:pathLst>
                <a:path w="40" h="28">
                  <a:moveTo>
                    <a:pt x="38" y="14"/>
                  </a:moveTo>
                  <a:cubicBezTo>
                    <a:pt x="40" y="6"/>
                    <a:pt x="34" y="0"/>
                    <a:pt x="24" y="0"/>
                  </a:cubicBezTo>
                  <a:cubicBezTo>
                    <a:pt x="14" y="0"/>
                    <a:pt x="4" y="6"/>
                    <a:pt x="2" y="14"/>
                  </a:cubicBezTo>
                  <a:cubicBezTo>
                    <a:pt x="0" y="22"/>
                    <a:pt x="6" y="28"/>
                    <a:pt x="17" y="28"/>
                  </a:cubicBezTo>
                  <a:cubicBezTo>
                    <a:pt x="27" y="28"/>
                    <a:pt x="36" y="22"/>
                    <a:pt x="38" y="14"/>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935" name="ïṧľîḍe"/>
            <p:cNvSpPr/>
            <p:nvPr/>
          </p:nvSpPr>
          <p:spPr bwMode="auto">
            <a:xfrm>
              <a:off x="3795950" y="3803849"/>
              <a:ext cx="145037" cy="101834"/>
            </a:xfrm>
            <a:custGeom>
              <a:avLst/>
              <a:gdLst>
                <a:gd name="T0" fmla="*/ 38 w 40"/>
                <a:gd name="T1" fmla="*/ 14 h 28"/>
                <a:gd name="T2" fmla="*/ 23 w 40"/>
                <a:gd name="T3" fmla="*/ 0 h 28"/>
                <a:gd name="T4" fmla="*/ 2 w 40"/>
                <a:gd name="T5" fmla="*/ 14 h 28"/>
                <a:gd name="T6" fmla="*/ 16 w 40"/>
                <a:gd name="T7" fmla="*/ 28 h 28"/>
                <a:gd name="T8" fmla="*/ 38 w 40"/>
                <a:gd name="T9" fmla="*/ 14 h 28"/>
              </a:gdLst>
              <a:ahLst/>
              <a:cxnLst>
                <a:cxn ang="0">
                  <a:pos x="T0" y="T1"/>
                </a:cxn>
                <a:cxn ang="0">
                  <a:pos x="T2" y="T3"/>
                </a:cxn>
                <a:cxn ang="0">
                  <a:pos x="T4" y="T5"/>
                </a:cxn>
                <a:cxn ang="0">
                  <a:pos x="T6" y="T7"/>
                </a:cxn>
                <a:cxn ang="0">
                  <a:pos x="T8" y="T9"/>
                </a:cxn>
              </a:cxnLst>
              <a:rect l="0" t="0" r="r" b="b"/>
              <a:pathLst>
                <a:path w="40" h="28">
                  <a:moveTo>
                    <a:pt x="38" y="14"/>
                  </a:moveTo>
                  <a:cubicBezTo>
                    <a:pt x="40" y="6"/>
                    <a:pt x="33" y="0"/>
                    <a:pt x="23" y="0"/>
                  </a:cubicBezTo>
                  <a:cubicBezTo>
                    <a:pt x="13" y="0"/>
                    <a:pt x="4" y="6"/>
                    <a:pt x="2" y="14"/>
                  </a:cubicBezTo>
                  <a:cubicBezTo>
                    <a:pt x="0" y="22"/>
                    <a:pt x="6" y="28"/>
                    <a:pt x="16" y="28"/>
                  </a:cubicBezTo>
                  <a:cubicBezTo>
                    <a:pt x="27" y="28"/>
                    <a:pt x="36" y="22"/>
                    <a:pt x="38" y="14"/>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936" name="ïṩlîḍé"/>
            <p:cNvSpPr/>
            <p:nvPr/>
          </p:nvSpPr>
          <p:spPr bwMode="auto">
            <a:xfrm>
              <a:off x="3956417" y="3803849"/>
              <a:ext cx="146580" cy="101834"/>
            </a:xfrm>
            <a:custGeom>
              <a:avLst/>
              <a:gdLst>
                <a:gd name="T0" fmla="*/ 39 w 40"/>
                <a:gd name="T1" fmla="*/ 14 h 28"/>
                <a:gd name="T2" fmla="*/ 23 w 40"/>
                <a:gd name="T3" fmla="*/ 0 h 28"/>
                <a:gd name="T4" fmla="*/ 2 w 40"/>
                <a:gd name="T5" fmla="*/ 14 h 28"/>
                <a:gd name="T6" fmla="*/ 17 w 40"/>
                <a:gd name="T7" fmla="*/ 28 h 28"/>
                <a:gd name="T8" fmla="*/ 39 w 40"/>
                <a:gd name="T9" fmla="*/ 14 h 28"/>
              </a:gdLst>
              <a:ahLst/>
              <a:cxnLst>
                <a:cxn ang="0">
                  <a:pos x="T0" y="T1"/>
                </a:cxn>
                <a:cxn ang="0">
                  <a:pos x="T2" y="T3"/>
                </a:cxn>
                <a:cxn ang="0">
                  <a:pos x="T4" y="T5"/>
                </a:cxn>
                <a:cxn ang="0">
                  <a:pos x="T6" y="T7"/>
                </a:cxn>
                <a:cxn ang="0">
                  <a:pos x="T8" y="T9"/>
                </a:cxn>
              </a:cxnLst>
              <a:rect l="0" t="0" r="r" b="b"/>
              <a:pathLst>
                <a:path w="40" h="28">
                  <a:moveTo>
                    <a:pt x="39" y="14"/>
                  </a:moveTo>
                  <a:cubicBezTo>
                    <a:pt x="40" y="6"/>
                    <a:pt x="33" y="0"/>
                    <a:pt x="23" y="0"/>
                  </a:cubicBezTo>
                  <a:cubicBezTo>
                    <a:pt x="13" y="0"/>
                    <a:pt x="4" y="6"/>
                    <a:pt x="2" y="14"/>
                  </a:cubicBezTo>
                  <a:cubicBezTo>
                    <a:pt x="0" y="22"/>
                    <a:pt x="7" y="28"/>
                    <a:pt x="17" y="28"/>
                  </a:cubicBezTo>
                  <a:cubicBezTo>
                    <a:pt x="27" y="28"/>
                    <a:pt x="37" y="22"/>
                    <a:pt x="39" y="14"/>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937" name="ïṡlídé"/>
            <p:cNvSpPr/>
            <p:nvPr/>
          </p:nvSpPr>
          <p:spPr bwMode="auto">
            <a:xfrm>
              <a:off x="4119969" y="3803849"/>
              <a:ext cx="146580" cy="101834"/>
            </a:xfrm>
            <a:custGeom>
              <a:avLst/>
              <a:gdLst>
                <a:gd name="T0" fmla="*/ 38 w 40"/>
                <a:gd name="T1" fmla="*/ 14 h 28"/>
                <a:gd name="T2" fmla="*/ 23 w 40"/>
                <a:gd name="T3" fmla="*/ 0 h 28"/>
                <a:gd name="T4" fmla="*/ 2 w 40"/>
                <a:gd name="T5" fmla="*/ 14 h 28"/>
                <a:gd name="T6" fmla="*/ 17 w 40"/>
                <a:gd name="T7" fmla="*/ 28 h 28"/>
                <a:gd name="T8" fmla="*/ 38 w 40"/>
                <a:gd name="T9" fmla="*/ 14 h 28"/>
              </a:gdLst>
              <a:ahLst/>
              <a:cxnLst>
                <a:cxn ang="0">
                  <a:pos x="T0" y="T1"/>
                </a:cxn>
                <a:cxn ang="0">
                  <a:pos x="T2" y="T3"/>
                </a:cxn>
                <a:cxn ang="0">
                  <a:pos x="T4" y="T5"/>
                </a:cxn>
                <a:cxn ang="0">
                  <a:pos x="T6" y="T7"/>
                </a:cxn>
                <a:cxn ang="0">
                  <a:pos x="T8" y="T9"/>
                </a:cxn>
              </a:cxnLst>
              <a:rect l="0" t="0" r="r" b="b"/>
              <a:pathLst>
                <a:path w="40" h="28">
                  <a:moveTo>
                    <a:pt x="38" y="14"/>
                  </a:moveTo>
                  <a:cubicBezTo>
                    <a:pt x="40" y="6"/>
                    <a:pt x="33" y="0"/>
                    <a:pt x="23" y="0"/>
                  </a:cubicBezTo>
                  <a:cubicBezTo>
                    <a:pt x="13" y="0"/>
                    <a:pt x="3" y="6"/>
                    <a:pt x="2" y="14"/>
                  </a:cubicBezTo>
                  <a:cubicBezTo>
                    <a:pt x="0" y="22"/>
                    <a:pt x="7" y="28"/>
                    <a:pt x="17" y="28"/>
                  </a:cubicBezTo>
                  <a:cubicBezTo>
                    <a:pt x="27" y="28"/>
                    <a:pt x="37" y="22"/>
                    <a:pt x="38" y="14"/>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938" name="íṡļïḓe"/>
            <p:cNvSpPr/>
            <p:nvPr/>
          </p:nvSpPr>
          <p:spPr bwMode="auto">
            <a:xfrm>
              <a:off x="2603253" y="3931913"/>
              <a:ext cx="155838" cy="104920"/>
            </a:xfrm>
            <a:custGeom>
              <a:avLst/>
              <a:gdLst>
                <a:gd name="T0" fmla="*/ 40 w 43"/>
                <a:gd name="T1" fmla="*/ 14 h 29"/>
                <a:gd name="T2" fmla="*/ 27 w 43"/>
                <a:gd name="T3" fmla="*/ 0 h 29"/>
                <a:gd name="T4" fmla="*/ 3 w 43"/>
                <a:gd name="T5" fmla="*/ 14 h 29"/>
                <a:gd name="T6" fmla="*/ 16 w 43"/>
                <a:gd name="T7" fmla="*/ 29 h 29"/>
                <a:gd name="T8" fmla="*/ 40 w 43"/>
                <a:gd name="T9" fmla="*/ 14 h 29"/>
              </a:gdLst>
              <a:ahLst/>
              <a:cxnLst>
                <a:cxn ang="0">
                  <a:pos x="T0" y="T1"/>
                </a:cxn>
                <a:cxn ang="0">
                  <a:pos x="T2" y="T3"/>
                </a:cxn>
                <a:cxn ang="0">
                  <a:pos x="T4" y="T5"/>
                </a:cxn>
                <a:cxn ang="0">
                  <a:pos x="T6" y="T7"/>
                </a:cxn>
                <a:cxn ang="0">
                  <a:pos x="T8" y="T9"/>
                </a:cxn>
              </a:cxnLst>
              <a:rect l="0" t="0" r="r" b="b"/>
              <a:pathLst>
                <a:path w="43" h="29">
                  <a:moveTo>
                    <a:pt x="40" y="14"/>
                  </a:moveTo>
                  <a:cubicBezTo>
                    <a:pt x="43" y="6"/>
                    <a:pt x="37" y="0"/>
                    <a:pt x="27" y="0"/>
                  </a:cubicBezTo>
                  <a:cubicBezTo>
                    <a:pt x="17" y="0"/>
                    <a:pt x="6" y="6"/>
                    <a:pt x="3" y="14"/>
                  </a:cubicBezTo>
                  <a:cubicBezTo>
                    <a:pt x="0" y="22"/>
                    <a:pt x="6" y="29"/>
                    <a:pt x="16" y="29"/>
                  </a:cubicBezTo>
                  <a:cubicBezTo>
                    <a:pt x="27" y="29"/>
                    <a:pt x="37" y="22"/>
                    <a:pt x="40" y="14"/>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939" name="íṣ1ïḓê"/>
            <p:cNvSpPr/>
            <p:nvPr/>
          </p:nvSpPr>
          <p:spPr bwMode="auto">
            <a:xfrm>
              <a:off x="2769891" y="3931913"/>
              <a:ext cx="154295" cy="104920"/>
            </a:xfrm>
            <a:custGeom>
              <a:avLst/>
              <a:gdLst>
                <a:gd name="T0" fmla="*/ 39 w 42"/>
                <a:gd name="T1" fmla="*/ 14 h 29"/>
                <a:gd name="T2" fmla="*/ 26 w 42"/>
                <a:gd name="T3" fmla="*/ 0 h 29"/>
                <a:gd name="T4" fmla="*/ 3 w 42"/>
                <a:gd name="T5" fmla="*/ 14 h 29"/>
                <a:gd name="T6" fmla="*/ 16 w 42"/>
                <a:gd name="T7" fmla="*/ 29 h 29"/>
                <a:gd name="T8" fmla="*/ 39 w 42"/>
                <a:gd name="T9" fmla="*/ 14 h 29"/>
              </a:gdLst>
              <a:ahLst/>
              <a:cxnLst>
                <a:cxn ang="0">
                  <a:pos x="T0" y="T1"/>
                </a:cxn>
                <a:cxn ang="0">
                  <a:pos x="T2" y="T3"/>
                </a:cxn>
                <a:cxn ang="0">
                  <a:pos x="T4" y="T5"/>
                </a:cxn>
                <a:cxn ang="0">
                  <a:pos x="T6" y="T7"/>
                </a:cxn>
                <a:cxn ang="0">
                  <a:pos x="T8" y="T9"/>
                </a:cxn>
              </a:cxnLst>
              <a:rect l="0" t="0" r="r" b="b"/>
              <a:pathLst>
                <a:path w="42" h="29">
                  <a:moveTo>
                    <a:pt x="39" y="14"/>
                  </a:moveTo>
                  <a:cubicBezTo>
                    <a:pt x="42" y="6"/>
                    <a:pt x="36" y="0"/>
                    <a:pt x="26" y="0"/>
                  </a:cubicBezTo>
                  <a:cubicBezTo>
                    <a:pt x="16" y="0"/>
                    <a:pt x="5" y="6"/>
                    <a:pt x="3" y="14"/>
                  </a:cubicBezTo>
                  <a:cubicBezTo>
                    <a:pt x="0" y="22"/>
                    <a:pt x="6" y="29"/>
                    <a:pt x="16" y="29"/>
                  </a:cubicBezTo>
                  <a:cubicBezTo>
                    <a:pt x="26" y="29"/>
                    <a:pt x="37" y="22"/>
                    <a:pt x="39" y="14"/>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940" name="îṧļîḑê"/>
            <p:cNvSpPr/>
            <p:nvPr/>
          </p:nvSpPr>
          <p:spPr bwMode="auto">
            <a:xfrm>
              <a:off x="2934986" y="3931913"/>
              <a:ext cx="152752" cy="104920"/>
            </a:xfrm>
            <a:custGeom>
              <a:avLst/>
              <a:gdLst>
                <a:gd name="T0" fmla="*/ 40 w 42"/>
                <a:gd name="T1" fmla="*/ 14 h 29"/>
                <a:gd name="T2" fmla="*/ 26 w 42"/>
                <a:gd name="T3" fmla="*/ 0 h 29"/>
                <a:gd name="T4" fmla="*/ 3 w 42"/>
                <a:gd name="T5" fmla="*/ 14 h 29"/>
                <a:gd name="T6" fmla="*/ 16 w 42"/>
                <a:gd name="T7" fmla="*/ 29 h 29"/>
                <a:gd name="T8" fmla="*/ 40 w 42"/>
                <a:gd name="T9" fmla="*/ 14 h 29"/>
              </a:gdLst>
              <a:ahLst/>
              <a:cxnLst>
                <a:cxn ang="0">
                  <a:pos x="T0" y="T1"/>
                </a:cxn>
                <a:cxn ang="0">
                  <a:pos x="T2" y="T3"/>
                </a:cxn>
                <a:cxn ang="0">
                  <a:pos x="T4" y="T5"/>
                </a:cxn>
                <a:cxn ang="0">
                  <a:pos x="T6" y="T7"/>
                </a:cxn>
                <a:cxn ang="0">
                  <a:pos x="T8" y="T9"/>
                </a:cxn>
              </a:cxnLst>
              <a:rect l="0" t="0" r="r" b="b"/>
              <a:pathLst>
                <a:path w="42" h="29">
                  <a:moveTo>
                    <a:pt x="40" y="14"/>
                  </a:moveTo>
                  <a:cubicBezTo>
                    <a:pt x="42" y="6"/>
                    <a:pt x="36" y="0"/>
                    <a:pt x="26" y="0"/>
                  </a:cubicBezTo>
                  <a:cubicBezTo>
                    <a:pt x="16" y="0"/>
                    <a:pt x="6" y="6"/>
                    <a:pt x="3" y="14"/>
                  </a:cubicBezTo>
                  <a:cubicBezTo>
                    <a:pt x="0" y="22"/>
                    <a:pt x="6" y="29"/>
                    <a:pt x="16" y="29"/>
                  </a:cubicBezTo>
                  <a:cubicBezTo>
                    <a:pt x="27" y="29"/>
                    <a:pt x="37" y="22"/>
                    <a:pt x="40" y="14"/>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941" name="ï$1ídê"/>
            <p:cNvSpPr/>
            <p:nvPr/>
          </p:nvSpPr>
          <p:spPr bwMode="auto">
            <a:xfrm>
              <a:off x="3098538" y="3931913"/>
              <a:ext cx="154295" cy="104920"/>
            </a:xfrm>
            <a:custGeom>
              <a:avLst/>
              <a:gdLst>
                <a:gd name="T0" fmla="*/ 40 w 42"/>
                <a:gd name="T1" fmla="*/ 14 h 29"/>
                <a:gd name="T2" fmla="*/ 26 w 42"/>
                <a:gd name="T3" fmla="*/ 0 h 29"/>
                <a:gd name="T4" fmla="*/ 3 w 42"/>
                <a:gd name="T5" fmla="*/ 14 h 29"/>
                <a:gd name="T6" fmla="*/ 17 w 42"/>
                <a:gd name="T7" fmla="*/ 29 h 29"/>
                <a:gd name="T8" fmla="*/ 40 w 42"/>
                <a:gd name="T9" fmla="*/ 14 h 29"/>
              </a:gdLst>
              <a:ahLst/>
              <a:cxnLst>
                <a:cxn ang="0">
                  <a:pos x="T0" y="T1"/>
                </a:cxn>
                <a:cxn ang="0">
                  <a:pos x="T2" y="T3"/>
                </a:cxn>
                <a:cxn ang="0">
                  <a:pos x="T4" y="T5"/>
                </a:cxn>
                <a:cxn ang="0">
                  <a:pos x="T6" y="T7"/>
                </a:cxn>
                <a:cxn ang="0">
                  <a:pos x="T8" y="T9"/>
                </a:cxn>
              </a:cxnLst>
              <a:rect l="0" t="0" r="r" b="b"/>
              <a:pathLst>
                <a:path w="42" h="29">
                  <a:moveTo>
                    <a:pt x="40" y="14"/>
                  </a:moveTo>
                  <a:cubicBezTo>
                    <a:pt x="42" y="6"/>
                    <a:pt x="36" y="0"/>
                    <a:pt x="26" y="0"/>
                  </a:cubicBezTo>
                  <a:cubicBezTo>
                    <a:pt x="16" y="0"/>
                    <a:pt x="6" y="6"/>
                    <a:pt x="3" y="14"/>
                  </a:cubicBezTo>
                  <a:cubicBezTo>
                    <a:pt x="0" y="22"/>
                    <a:pt x="7" y="29"/>
                    <a:pt x="17" y="29"/>
                  </a:cubicBezTo>
                  <a:cubicBezTo>
                    <a:pt x="27" y="29"/>
                    <a:pt x="37" y="22"/>
                    <a:pt x="40" y="14"/>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942" name="işliḓè"/>
            <p:cNvSpPr/>
            <p:nvPr/>
          </p:nvSpPr>
          <p:spPr bwMode="auto">
            <a:xfrm>
              <a:off x="3266720" y="3931913"/>
              <a:ext cx="152752" cy="104920"/>
            </a:xfrm>
            <a:custGeom>
              <a:avLst/>
              <a:gdLst>
                <a:gd name="T0" fmla="*/ 39 w 42"/>
                <a:gd name="T1" fmla="*/ 14 h 29"/>
                <a:gd name="T2" fmla="*/ 25 w 42"/>
                <a:gd name="T3" fmla="*/ 0 h 29"/>
                <a:gd name="T4" fmla="*/ 2 w 42"/>
                <a:gd name="T5" fmla="*/ 14 h 29"/>
                <a:gd name="T6" fmla="*/ 16 w 42"/>
                <a:gd name="T7" fmla="*/ 29 h 29"/>
                <a:gd name="T8" fmla="*/ 39 w 42"/>
                <a:gd name="T9" fmla="*/ 14 h 29"/>
              </a:gdLst>
              <a:ahLst/>
              <a:cxnLst>
                <a:cxn ang="0">
                  <a:pos x="T0" y="T1"/>
                </a:cxn>
                <a:cxn ang="0">
                  <a:pos x="T2" y="T3"/>
                </a:cxn>
                <a:cxn ang="0">
                  <a:pos x="T4" y="T5"/>
                </a:cxn>
                <a:cxn ang="0">
                  <a:pos x="T6" y="T7"/>
                </a:cxn>
                <a:cxn ang="0">
                  <a:pos x="T8" y="T9"/>
                </a:cxn>
              </a:cxnLst>
              <a:rect l="0" t="0" r="r" b="b"/>
              <a:pathLst>
                <a:path w="42" h="29">
                  <a:moveTo>
                    <a:pt x="39" y="14"/>
                  </a:moveTo>
                  <a:cubicBezTo>
                    <a:pt x="42" y="6"/>
                    <a:pt x="35" y="0"/>
                    <a:pt x="25" y="0"/>
                  </a:cubicBezTo>
                  <a:cubicBezTo>
                    <a:pt x="15" y="0"/>
                    <a:pt x="5" y="6"/>
                    <a:pt x="2" y="14"/>
                  </a:cubicBezTo>
                  <a:cubicBezTo>
                    <a:pt x="0" y="22"/>
                    <a:pt x="6" y="29"/>
                    <a:pt x="16" y="29"/>
                  </a:cubicBezTo>
                  <a:cubicBezTo>
                    <a:pt x="27" y="29"/>
                    <a:pt x="37" y="22"/>
                    <a:pt x="39" y="14"/>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943" name="îŝḻíḋê"/>
            <p:cNvSpPr/>
            <p:nvPr/>
          </p:nvSpPr>
          <p:spPr bwMode="auto">
            <a:xfrm>
              <a:off x="3430272" y="3931913"/>
              <a:ext cx="154295" cy="104920"/>
            </a:xfrm>
            <a:custGeom>
              <a:avLst/>
              <a:gdLst>
                <a:gd name="T0" fmla="*/ 39 w 42"/>
                <a:gd name="T1" fmla="*/ 14 h 29"/>
                <a:gd name="T2" fmla="*/ 25 w 42"/>
                <a:gd name="T3" fmla="*/ 0 h 29"/>
                <a:gd name="T4" fmla="*/ 3 w 42"/>
                <a:gd name="T5" fmla="*/ 14 h 29"/>
                <a:gd name="T6" fmla="*/ 17 w 42"/>
                <a:gd name="T7" fmla="*/ 29 h 29"/>
                <a:gd name="T8" fmla="*/ 39 w 42"/>
                <a:gd name="T9" fmla="*/ 14 h 29"/>
              </a:gdLst>
              <a:ahLst/>
              <a:cxnLst>
                <a:cxn ang="0">
                  <a:pos x="T0" y="T1"/>
                </a:cxn>
                <a:cxn ang="0">
                  <a:pos x="T2" y="T3"/>
                </a:cxn>
                <a:cxn ang="0">
                  <a:pos x="T4" y="T5"/>
                </a:cxn>
                <a:cxn ang="0">
                  <a:pos x="T6" y="T7"/>
                </a:cxn>
                <a:cxn ang="0">
                  <a:pos x="T8" y="T9"/>
                </a:cxn>
              </a:cxnLst>
              <a:rect l="0" t="0" r="r" b="b"/>
              <a:pathLst>
                <a:path w="42" h="29">
                  <a:moveTo>
                    <a:pt x="39" y="14"/>
                  </a:moveTo>
                  <a:cubicBezTo>
                    <a:pt x="42" y="6"/>
                    <a:pt x="35" y="0"/>
                    <a:pt x="25" y="0"/>
                  </a:cubicBezTo>
                  <a:cubicBezTo>
                    <a:pt x="15" y="0"/>
                    <a:pt x="5" y="6"/>
                    <a:pt x="3" y="14"/>
                  </a:cubicBezTo>
                  <a:cubicBezTo>
                    <a:pt x="0" y="22"/>
                    <a:pt x="7" y="29"/>
                    <a:pt x="17" y="29"/>
                  </a:cubicBezTo>
                  <a:cubicBezTo>
                    <a:pt x="27" y="29"/>
                    <a:pt x="37" y="22"/>
                    <a:pt x="39" y="14"/>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944" name="iS1iḋê"/>
            <p:cNvSpPr/>
            <p:nvPr/>
          </p:nvSpPr>
          <p:spPr bwMode="auto">
            <a:xfrm>
              <a:off x="3598453" y="3931913"/>
              <a:ext cx="149666" cy="104920"/>
            </a:xfrm>
            <a:custGeom>
              <a:avLst/>
              <a:gdLst>
                <a:gd name="T0" fmla="*/ 39 w 41"/>
                <a:gd name="T1" fmla="*/ 14 h 29"/>
                <a:gd name="T2" fmla="*/ 24 w 41"/>
                <a:gd name="T3" fmla="*/ 0 h 29"/>
                <a:gd name="T4" fmla="*/ 2 w 41"/>
                <a:gd name="T5" fmla="*/ 14 h 29"/>
                <a:gd name="T6" fmla="*/ 16 w 41"/>
                <a:gd name="T7" fmla="*/ 29 h 29"/>
                <a:gd name="T8" fmla="*/ 39 w 41"/>
                <a:gd name="T9" fmla="*/ 14 h 29"/>
              </a:gdLst>
              <a:ahLst/>
              <a:cxnLst>
                <a:cxn ang="0">
                  <a:pos x="T0" y="T1"/>
                </a:cxn>
                <a:cxn ang="0">
                  <a:pos x="T2" y="T3"/>
                </a:cxn>
                <a:cxn ang="0">
                  <a:pos x="T4" y="T5"/>
                </a:cxn>
                <a:cxn ang="0">
                  <a:pos x="T6" y="T7"/>
                </a:cxn>
                <a:cxn ang="0">
                  <a:pos x="T8" y="T9"/>
                </a:cxn>
              </a:cxnLst>
              <a:rect l="0" t="0" r="r" b="b"/>
              <a:pathLst>
                <a:path w="41" h="29">
                  <a:moveTo>
                    <a:pt x="39" y="14"/>
                  </a:moveTo>
                  <a:cubicBezTo>
                    <a:pt x="41" y="6"/>
                    <a:pt x="34" y="0"/>
                    <a:pt x="24" y="0"/>
                  </a:cubicBezTo>
                  <a:cubicBezTo>
                    <a:pt x="14" y="0"/>
                    <a:pt x="4" y="6"/>
                    <a:pt x="2" y="14"/>
                  </a:cubicBezTo>
                  <a:cubicBezTo>
                    <a:pt x="0" y="22"/>
                    <a:pt x="6" y="29"/>
                    <a:pt x="16" y="29"/>
                  </a:cubicBezTo>
                  <a:cubicBezTo>
                    <a:pt x="27" y="29"/>
                    <a:pt x="37" y="22"/>
                    <a:pt x="39" y="14"/>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945" name="işḷíďé"/>
            <p:cNvSpPr/>
            <p:nvPr/>
          </p:nvSpPr>
          <p:spPr bwMode="auto">
            <a:xfrm>
              <a:off x="3763549" y="3931913"/>
              <a:ext cx="149666" cy="104920"/>
            </a:xfrm>
            <a:custGeom>
              <a:avLst/>
              <a:gdLst>
                <a:gd name="T0" fmla="*/ 39 w 41"/>
                <a:gd name="T1" fmla="*/ 14 h 29"/>
                <a:gd name="T2" fmla="*/ 24 w 41"/>
                <a:gd name="T3" fmla="*/ 0 h 29"/>
                <a:gd name="T4" fmla="*/ 2 w 41"/>
                <a:gd name="T5" fmla="*/ 14 h 29"/>
                <a:gd name="T6" fmla="*/ 17 w 41"/>
                <a:gd name="T7" fmla="*/ 29 h 29"/>
                <a:gd name="T8" fmla="*/ 39 w 41"/>
                <a:gd name="T9" fmla="*/ 14 h 29"/>
              </a:gdLst>
              <a:ahLst/>
              <a:cxnLst>
                <a:cxn ang="0">
                  <a:pos x="T0" y="T1"/>
                </a:cxn>
                <a:cxn ang="0">
                  <a:pos x="T2" y="T3"/>
                </a:cxn>
                <a:cxn ang="0">
                  <a:pos x="T4" y="T5"/>
                </a:cxn>
                <a:cxn ang="0">
                  <a:pos x="T6" y="T7"/>
                </a:cxn>
                <a:cxn ang="0">
                  <a:pos x="T8" y="T9"/>
                </a:cxn>
              </a:cxnLst>
              <a:rect l="0" t="0" r="r" b="b"/>
              <a:pathLst>
                <a:path w="41" h="29">
                  <a:moveTo>
                    <a:pt x="39" y="14"/>
                  </a:moveTo>
                  <a:cubicBezTo>
                    <a:pt x="41" y="6"/>
                    <a:pt x="34" y="0"/>
                    <a:pt x="24" y="0"/>
                  </a:cubicBezTo>
                  <a:cubicBezTo>
                    <a:pt x="14" y="0"/>
                    <a:pt x="4" y="6"/>
                    <a:pt x="2" y="14"/>
                  </a:cubicBezTo>
                  <a:cubicBezTo>
                    <a:pt x="0" y="22"/>
                    <a:pt x="7" y="29"/>
                    <a:pt x="17" y="29"/>
                  </a:cubicBezTo>
                  <a:cubicBezTo>
                    <a:pt x="27" y="29"/>
                    <a:pt x="37" y="22"/>
                    <a:pt x="39" y="14"/>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946" name="iṩḻiḑê"/>
            <p:cNvSpPr/>
            <p:nvPr/>
          </p:nvSpPr>
          <p:spPr bwMode="auto">
            <a:xfrm>
              <a:off x="3927101" y="3931913"/>
              <a:ext cx="149666" cy="104920"/>
            </a:xfrm>
            <a:custGeom>
              <a:avLst/>
              <a:gdLst>
                <a:gd name="T0" fmla="*/ 39 w 41"/>
                <a:gd name="T1" fmla="*/ 14 h 29"/>
                <a:gd name="T2" fmla="*/ 24 w 41"/>
                <a:gd name="T3" fmla="*/ 0 h 29"/>
                <a:gd name="T4" fmla="*/ 2 w 41"/>
                <a:gd name="T5" fmla="*/ 14 h 29"/>
                <a:gd name="T6" fmla="*/ 18 w 41"/>
                <a:gd name="T7" fmla="*/ 29 h 29"/>
                <a:gd name="T8" fmla="*/ 39 w 41"/>
                <a:gd name="T9" fmla="*/ 14 h 29"/>
              </a:gdLst>
              <a:ahLst/>
              <a:cxnLst>
                <a:cxn ang="0">
                  <a:pos x="T0" y="T1"/>
                </a:cxn>
                <a:cxn ang="0">
                  <a:pos x="T2" y="T3"/>
                </a:cxn>
                <a:cxn ang="0">
                  <a:pos x="T4" y="T5"/>
                </a:cxn>
                <a:cxn ang="0">
                  <a:pos x="T6" y="T7"/>
                </a:cxn>
                <a:cxn ang="0">
                  <a:pos x="T8" y="T9"/>
                </a:cxn>
              </a:cxnLst>
              <a:rect l="0" t="0" r="r" b="b"/>
              <a:pathLst>
                <a:path w="41" h="29">
                  <a:moveTo>
                    <a:pt x="39" y="14"/>
                  </a:moveTo>
                  <a:cubicBezTo>
                    <a:pt x="41" y="6"/>
                    <a:pt x="34" y="0"/>
                    <a:pt x="24" y="0"/>
                  </a:cubicBezTo>
                  <a:cubicBezTo>
                    <a:pt x="14" y="0"/>
                    <a:pt x="4" y="6"/>
                    <a:pt x="2" y="14"/>
                  </a:cubicBezTo>
                  <a:cubicBezTo>
                    <a:pt x="0" y="22"/>
                    <a:pt x="7" y="29"/>
                    <a:pt x="18" y="29"/>
                  </a:cubicBezTo>
                  <a:cubicBezTo>
                    <a:pt x="28" y="29"/>
                    <a:pt x="38" y="22"/>
                    <a:pt x="39" y="14"/>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947" name="íşlîḓé"/>
            <p:cNvSpPr/>
            <p:nvPr/>
          </p:nvSpPr>
          <p:spPr bwMode="auto">
            <a:xfrm>
              <a:off x="2718973" y="4063064"/>
              <a:ext cx="160466" cy="109550"/>
            </a:xfrm>
            <a:custGeom>
              <a:avLst/>
              <a:gdLst>
                <a:gd name="T0" fmla="*/ 41 w 44"/>
                <a:gd name="T1" fmla="*/ 15 h 30"/>
                <a:gd name="T2" fmla="*/ 28 w 44"/>
                <a:gd name="T3" fmla="*/ 0 h 30"/>
                <a:gd name="T4" fmla="*/ 3 w 44"/>
                <a:gd name="T5" fmla="*/ 15 h 30"/>
                <a:gd name="T6" fmla="*/ 17 w 44"/>
                <a:gd name="T7" fmla="*/ 30 h 30"/>
                <a:gd name="T8" fmla="*/ 41 w 44"/>
                <a:gd name="T9" fmla="*/ 15 h 30"/>
              </a:gdLst>
              <a:ahLst/>
              <a:cxnLst>
                <a:cxn ang="0">
                  <a:pos x="T0" y="T1"/>
                </a:cxn>
                <a:cxn ang="0">
                  <a:pos x="T2" y="T3"/>
                </a:cxn>
                <a:cxn ang="0">
                  <a:pos x="T4" y="T5"/>
                </a:cxn>
                <a:cxn ang="0">
                  <a:pos x="T6" y="T7"/>
                </a:cxn>
                <a:cxn ang="0">
                  <a:pos x="T8" y="T9"/>
                </a:cxn>
              </a:cxnLst>
              <a:rect l="0" t="0" r="r" b="b"/>
              <a:pathLst>
                <a:path w="44" h="30">
                  <a:moveTo>
                    <a:pt x="41" y="15"/>
                  </a:moveTo>
                  <a:cubicBezTo>
                    <a:pt x="44" y="6"/>
                    <a:pt x="38" y="0"/>
                    <a:pt x="28" y="0"/>
                  </a:cubicBezTo>
                  <a:cubicBezTo>
                    <a:pt x="17" y="0"/>
                    <a:pt x="6" y="6"/>
                    <a:pt x="3" y="15"/>
                  </a:cubicBezTo>
                  <a:cubicBezTo>
                    <a:pt x="0" y="23"/>
                    <a:pt x="6" y="30"/>
                    <a:pt x="17" y="30"/>
                  </a:cubicBezTo>
                  <a:cubicBezTo>
                    <a:pt x="27" y="30"/>
                    <a:pt x="38" y="23"/>
                    <a:pt x="41" y="15"/>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948" name="ï$ḻïḋê"/>
            <p:cNvSpPr/>
            <p:nvPr/>
          </p:nvSpPr>
          <p:spPr bwMode="auto">
            <a:xfrm>
              <a:off x="2890241" y="4063064"/>
              <a:ext cx="157381" cy="109550"/>
            </a:xfrm>
            <a:custGeom>
              <a:avLst/>
              <a:gdLst>
                <a:gd name="T0" fmla="*/ 40 w 43"/>
                <a:gd name="T1" fmla="*/ 15 h 30"/>
                <a:gd name="T2" fmla="*/ 26 w 43"/>
                <a:gd name="T3" fmla="*/ 0 h 30"/>
                <a:gd name="T4" fmla="*/ 2 w 43"/>
                <a:gd name="T5" fmla="*/ 15 h 30"/>
                <a:gd name="T6" fmla="*/ 16 w 43"/>
                <a:gd name="T7" fmla="*/ 30 h 30"/>
                <a:gd name="T8" fmla="*/ 40 w 43"/>
                <a:gd name="T9" fmla="*/ 15 h 30"/>
              </a:gdLst>
              <a:ahLst/>
              <a:cxnLst>
                <a:cxn ang="0">
                  <a:pos x="T0" y="T1"/>
                </a:cxn>
                <a:cxn ang="0">
                  <a:pos x="T2" y="T3"/>
                </a:cxn>
                <a:cxn ang="0">
                  <a:pos x="T4" y="T5"/>
                </a:cxn>
                <a:cxn ang="0">
                  <a:pos x="T6" y="T7"/>
                </a:cxn>
                <a:cxn ang="0">
                  <a:pos x="T8" y="T9"/>
                </a:cxn>
              </a:cxnLst>
              <a:rect l="0" t="0" r="r" b="b"/>
              <a:pathLst>
                <a:path w="43" h="30">
                  <a:moveTo>
                    <a:pt x="40" y="15"/>
                  </a:moveTo>
                  <a:cubicBezTo>
                    <a:pt x="43" y="6"/>
                    <a:pt x="36" y="0"/>
                    <a:pt x="26" y="0"/>
                  </a:cubicBezTo>
                  <a:cubicBezTo>
                    <a:pt x="16" y="0"/>
                    <a:pt x="5" y="6"/>
                    <a:pt x="2" y="15"/>
                  </a:cubicBezTo>
                  <a:cubicBezTo>
                    <a:pt x="0" y="23"/>
                    <a:pt x="6" y="30"/>
                    <a:pt x="16" y="30"/>
                  </a:cubicBezTo>
                  <a:cubicBezTo>
                    <a:pt x="27" y="30"/>
                    <a:pt x="37" y="23"/>
                    <a:pt x="40" y="15"/>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949" name="ïSļîḍè"/>
            <p:cNvSpPr/>
            <p:nvPr/>
          </p:nvSpPr>
          <p:spPr bwMode="auto">
            <a:xfrm>
              <a:off x="3058422" y="4063064"/>
              <a:ext cx="154295" cy="109550"/>
            </a:xfrm>
            <a:custGeom>
              <a:avLst/>
              <a:gdLst>
                <a:gd name="T0" fmla="*/ 40 w 42"/>
                <a:gd name="T1" fmla="*/ 15 h 30"/>
                <a:gd name="T2" fmla="*/ 26 w 42"/>
                <a:gd name="T3" fmla="*/ 0 h 30"/>
                <a:gd name="T4" fmla="*/ 2 w 42"/>
                <a:gd name="T5" fmla="*/ 15 h 30"/>
                <a:gd name="T6" fmla="*/ 16 w 42"/>
                <a:gd name="T7" fmla="*/ 30 h 30"/>
                <a:gd name="T8" fmla="*/ 40 w 42"/>
                <a:gd name="T9" fmla="*/ 15 h 30"/>
              </a:gdLst>
              <a:ahLst/>
              <a:cxnLst>
                <a:cxn ang="0">
                  <a:pos x="T0" y="T1"/>
                </a:cxn>
                <a:cxn ang="0">
                  <a:pos x="T2" y="T3"/>
                </a:cxn>
                <a:cxn ang="0">
                  <a:pos x="T4" y="T5"/>
                </a:cxn>
                <a:cxn ang="0">
                  <a:pos x="T6" y="T7"/>
                </a:cxn>
                <a:cxn ang="0">
                  <a:pos x="T8" y="T9"/>
                </a:cxn>
              </a:cxnLst>
              <a:rect l="0" t="0" r="r" b="b"/>
              <a:pathLst>
                <a:path w="42" h="30">
                  <a:moveTo>
                    <a:pt x="40" y="15"/>
                  </a:moveTo>
                  <a:cubicBezTo>
                    <a:pt x="42" y="6"/>
                    <a:pt x="36" y="0"/>
                    <a:pt x="26" y="0"/>
                  </a:cubicBezTo>
                  <a:cubicBezTo>
                    <a:pt x="16" y="0"/>
                    <a:pt x="5" y="6"/>
                    <a:pt x="2" y="15"/>
                  </a:cubicBezTo>
                  <a:cubicBezTo>
                    <a:pt x="0" y="23"/>
                    <a:pt x="6" y="30"/>
                    <a:pt x="16" y="30"/>
                  </a:cubicBezTo>
                  <a:cubicBezTo>
                    <a:pt x="27" y="30"/>
                    <a:pt x="37" y="23"/>
                    <a:pt x="40" y="15"/>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950" name="ïṣḻiḍe"/>
            <p:cNvSpPr/>
            <p:nvPr/>
          </p:nvSpPr>
          <p:spPr bwMode="auto">
            <a:xfrm>
              <a:off x="3226603" y="4063064"/>
              <a:ext cx="152752" cy="109550"/>
            </a:xfrm>
            <a:custGeom>
              <a:avLst/>
              <a:gdLst>
                <a:gd name="T0" fmla="*/ 40 w 42"/>
                <a:gd name="T1" fmla="*/ 15 h 30"/>
                <a:gd name="T2" fmla="*/ 25 w 42"/>
                <a:gd name="T3" fmla="*/ 0 h 30"/>
                <a:gd name="T4" fmla="*/ 2 w 42"/>
                <a:gd name="T5" fmla="*/ 15 h 30"/>
                <a:gd name="T6" fmla="*/ 17 w 42"/>
                <a:gd name="T7" fmla="*/ 30 h 30"/>
                <a:gd name="T8" fmla="*/ 40 w 42"/>
                <a:gd name="T9" fmla="*/ 15 h 30"/>
              </a:gdLst>
              <a:ahLst/>
              <a:cxnLst>
                <a:cxn ang="0">
                  <a:pos x="T0" y="T1"/>
                </a:cxn>
                <a:cxn ang="0">
                  <a:pos x="T2" y="T3"/>
                </a:cxn>
                <a:cxn ang="0">
                  <a:pos x="T4" y="T5"/>
                </a:cxn>
                <a:cxn ang="0">
                  <a:pos x="T6" y="T7"/>
                </a:cxn>
                <a:cxn ang="0">
                  <a:pos x="T8" y="T9"/>
                </a:cxn>
              </a:cxnLst>
              <a:rect l="0" t="0" r="r" b="b"/>
              <a:pathLst>
                <a:path w="42" h="30">
                  <a:moveTo>
                    <a:pt x="40" y="15"/>
                  </a:moveTo>
                  <a:cubicBezTo>
                    <a:pt x="42" y="6"/>
                    <a:pt x="36" y="0"/>
                    <a:pt x="25" y="0"/>
                  </a:cubicBezTo>
                  <a:cubicBezTo>
                    <a:pt x="15" y="0"/>
                    <a:pt x="5" y="6"/>
                    <a:pt x="2" y="15"/>
                  </a:cubicBezTo>
                  <a:cubicBezTo>
                    <a:pt x="0" y="23"/>
                    <a:pt x="6" y="30"/>
                    <a:pt x="17" y="30"/>
                  </a:cubicBezTo>
                  <a:cubicBezTo>
                    <a:pt x="27" y="30"/>
                    <a:pt x="37" y="23"/>
                    <a:pt x="40" y="15"/>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951" name="iṧḻîdè"/>
            <p:cNvSpPr/>
            <p:nvPr/>
          </p:nvSpPr>
          <p:spPr bwMode="auto">
            <a:xfrm>
              <a:off x="3394784" y="4063064"/>
              <a:ext cx="152752" cy="109550"/>
            </a:xfrm>
            <a:custGeom>
              <a:avLst/>
              <a:gdLst>
                <a:gd name="T0" fmla="*/ 40 w 42"/>
                <a:gd name="T1" fmla="*/ 15 h 30"/>
                <a:gd name="T2" fmla="*/ 25 w 42"/>
                <a:gd name="T3" fmla="*/ 0 h 30"/>
                <a:gd name="T4" fmla="*/ 2 w 42"/>
                <a:gd name="T5" fmla="*/ 15 h 30"/>
                <a:gd name="T6" fmla="*/ 17 w 42"/>
                <a:gd name="T7" fmla="*/ 30 h 30"/>
                <a:gd name="T8" fmla="*/ 40 w 42"/>
                <a:gd name="T9" fmla="*/ 15 h 30"/>
              </a:gdLst>
              <a:ahLst/>
              <a:cxnLst>
                <a:cxn ang="0">
                  <a:pos x="T0" y="T1"/>
                </a:cxn>
                <a:cxn ang="0">
                  <a:pos x="T2" y="T3"/>
                </a:cxn>
                <a:cxn ang="0">
                  <a:pos x="T4" y="T5"/>
                </a:cxn>
                <a:cxn ang="0">
                  <a:pos x="T6" y="T7"/>
                </a:cxn>
                <a:cxn ang="0">
                  <a:pos x="T8" y="T9"/>
                </a:cxn>
              </a:cxnLst>
              <a:rect l="0" t="0" r="r" b="b"/>
              <a:pathLst>
                <a:path w="42" h="30">
                  <a:moveTo>
                    <a:pt x="40" y="15"/>
                  </a:moveTo>
                  <a:cubicBezTo>
                    <a:pt x="42" y="6"/>
                    <a:pt x="35" y="0"/>
                    <a:pt x="25" y="0"/>
                  </a:cubicBezTo>
                  <a:cubicBezTo>
                    <a:pt x="15" y="0"/>
                    <a:pt x="5" y="6"/>
                    <a:pt x="2" y="15"/>
                  </a:cubicBezTo>
                  <a:cubicBezTo>
                    <a:pt x="0" y="23"/>
                    <a:pt x="6" y="30"/>
                    <a:pt x="17" y="30"/>
                  </a:cubicBezTo>
                  <a:cubicBezTo>
                    <a:pt x="27" y="30"/>
                    <a:pt x="38" y="23"/>
                    <a:pt x="40" y="15"/>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952" name="íṩlide"/>
            <p:cNvSpPr/>
            <p:nvPr/>
          </p:nvSpPr>
          <p:spPr bwMode="auto">
            <a:xfrm>
              <a:off x="3562966" y="4063064"/>
              <a:ext cx="152752" cy="109550"/>
            </a:xfrm>
            <a:custGeom>
              <a:avLst/>
              <a:gdLst>
                <a:gd name="T0" fmla="*/ 40 w 42"/>
                <a:gd name="T1" fmla="*/ 15 h 30"/>
                <a:gd name="T2" fmla="*/ 25 w 42"/>
                <a:gd name="T3" fmla="*/ 0 h 30"/>
                <a:gd name="T4" fmla="*/ 2 w 42"/>
                <a:gd name="T5" fmla="*/ 15 h 30"/>
                <a:gd name="T6" fmla="*/ 17 w 42"/>
                <a:gd name="T7" fmla="*/ 30 h 30"/>
                <a:gd name="T8" fmla="*/ 40 w 42"/>
                <a:gd name="T9" fmla="*/ 15 h 30"/>
              </a:gdLst>
              <a:ahLst/>
              <a:cxnLst>
                <a:cxn ang="0">
                  <a:pos x="T0" y="T1"/>
                </a:cxn>
                <a:cxn ang="0">
                  <a:pos x="T2" y="T3"/>
                </a:cxn>
                <a:cxn ang="0">
                  <a:pos x="T4" y="T5"/>
                </a:cxn>
                <a:cxn ang="0">
                  <a:pos x="T6" y="T7"/>
                </a:cxn>
                <a:cxn ang="0">
                  <a:pos x="T8" y="T9"/>
                </a:cxn>
              </a:cxnLst>
              <a:rect l="0" t="0" r="r" b="b"/>
              <a:pathLst>
                <a:path w="42" h="30">
                  <a:moveTo>
                    <a:pt x="40" y="15"/>
                  </a:moveTo>
                  <a:cubicBezTo>
                    <a:pt x="42" y="6"/>
                    <a:pt x="35" y="0"/>
                    <a:pt x="25" y="0"/>
                  </a:cubicBezTo>
                  <a:cubicBezTo>
                    <a:pt x="15" y="0"/>
                    <a:pt x="4" y="6"/>
                    <a:pt x="2" y="15"/>
                  </a:cubicBezTo>
                  <a:cubicBezTo>
                    <a:pt x="0" y="23"/>
                    <a:pt x="7" y="30"/>
                    <a:pt x="17" y="30"/>
                  </a:cubicBezTo>
                  <a:cubicBezTo>
                    <a:pt x="28" y="30"/>
                    <a:pt x="38" y="23"/>
                    <a:pt x="40" y="15"/>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953" name="îṩľíḍê"/>
            <p:cNvSpPr/>
            <p:nvPr/>
          </p:nvSpPr>
          <p:spPr bwMode="auto">
            <a:xfrm>
              <a:off x="3729604" y="4063064"/>
              <a:ext cx="154295" cy="109550"/>
            </a:xfrm>
            <a:custGeom>
              <a:avLst/>
              <a:gdLst>
                <a:gd name="T0" fmla="*/ 40 w 42"/>
                <a:gd name="T1" fmla="*/ 15 h 30"/>
                <a:gd name="T2" fmla="*/ 24 w 42"/>
                <a:gd name="T3" fmla="*/ 0 h 30"/>
                <a:gd name="T4" fmla="*/ 2 w 42"/>
                <a:gd name="T5" fmla="*/ 15 h 30"/>
                <a:gd name="T6" fmla="*/ 17 w 42"/>
                <a:gd name="T7" fmla="*/ 30 h 30"/>
                <a:gd name="T8" fmla="*/ 40 w 42"/>
                <a:gd name="T9" fmla="*/ 15 h 30"/>
              </a:gdLst>
              <a:ahLst/>
              <a:cxnLst>
                <a:cxn ang="0">
                  <a:pos x="T0" y="T1"/>
                </a:cxn>
                <a:cxn ang="0">
                  <a:pos x="T2" y="T3"/>
                </a:cxn>
                <a:cxn ang="0">
                  <a:pos x="T4" y="T5"/>
                </a:cxn>
                <a:cxn ang="0">
                  <a:pos x="T6" y="T7"/>
                </a:cxn>
                <a:cxn ang="0">
                  <a:pos x="T8" y="T9"/>
                </a:cxn>
              </a:cxnLst>
              <a:rect l="0" t="0" r="r" b="b"/>
              <a:pathLst>
                <a:path w="42" h="30">
                  <a:moveTo>
                    <a:pt x="40" y="15"/>
                  </a:moveTo>
                  <a:cubicBezTo>
                    <a:pt x="42" y="6"/>
                    <a:pt x="35" y="0"/>
                    <a:pt x="24" y="0"/>
                  </a:cubicBezTo>
                  <a:cubicBezTo>
                    <a:pt x="14" y="0"/>
                    <a:pt x="4" y="6"/>
                    <a:pt x="2" y="15"/>
                  </a:cubicBezTo>
                  <a:cubicBezTo>
                    <a:pt x="0" y="23"/>
                    <a:pt x="7" y="30"/>
                    <a:pt x="17" y="30"/>
                  </a:cubicBezTo>
                  <a:cubicBezTo>
                    <a:pt x="28" y="30"/>
                    <a:pt x="38" y="23"/>
                    <a:pt x="40" y="15"/>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954" name="i$ļïḍê"/>
            <p:cNvSpPr/>
            <p:nvPr/>
          </p:nvSpPr>
          <p:spPr bwMode="auto">
            <a:xfrm>
              <a:off x="3897785" y="4063064"/>
              <a:ext cx="149666" cy="109550"/>
            </a:xfrm>
            <a:custGeom>
              <a:avLst/>
              <a:gdLst>
                <a:gd name="T0" fmla="*/ 40 w 41"/>
                <a:gd name="T1" fmla="*/ 15 h 30"/>
                <a:gd name="T2" fmla="*/ 24 w 41"/>
                <a:gd name="T3" fmla="*/ 0 h 30"/>
                <a:gd name="T4" fmla="*/ 2 w 41"/>
                <a:gd name="T5" fmla="*/ 15 h 30"/>
                <a:gd name="T6" fmla="*/ 18 w 41"/>
                <a:gd name="T7" fmla="*/ 30 h 30"/>
                <a:gd name="T8" fmla="*/ 40 w 41"/>
                <a:gd name="T9" fmla="*/ 15 h 30"/>
              </a:gdLst>
              <a:ahLst/>
              <a:cxnLst>
                <a:cxn ang="0">
                  <a:pos x="T0" y="T1"/>
                </a:cxn>
                <a:cxn ang="0">
                  <a:pos x="T2" y="T3"/>
                </a:cxn>
                <a:cxn ang="0">
                  <a:pos x="T4" y="T5"/>
                </a:cxn>
                <a:cxn ang="0">
                  <a:pos x="T6" y="T7"/>
                </a:cxn>
                <a:cxn ang="0">
                  <a:pos x="T8" y="T9"/>
                </a:cxn>
              </a:cxnLst>
              <a:rect l="0" t="0" r="r" b="b"/>
              <a:pathLst>
                <a:path w="41" h="30">
                  <a:moveTo>
                    <a:pt x="40" y="15"/>
                  </a:moveTo>
                  <a:cubicBezTo>
                    <a:pt x="41" y="6"/>
                    <a:pt x="34" y="0"/>
                    <a:pt x="24" y="0"/>
                  </a:cubicBezTo>
                  <a:cubicBezTo>
                    <a:pt x="14" y="0"/>
                    <a:pt x="4" y="6"/>
                    <a:pt x="2" y="15"/>
                  </a:cubicBezTo>
                  <a:cubicBezTo>
                    <a:pt x="0" y="23"/>
                    <a:pt x="7" y="30"/>
                    <a:pt x="18" y="30"/>
                  </a:cubicBezTo>
                  <a:cubicBezTo>
                    <a:pt x="28" y="30"/>
                    <a:pt x="38" y="23"/>
                    <a:pt x="40" y="15"/>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955" name="iṩ1íḍê"/>
            <p:cNvSpPr/>
            <p:nvPr/>
          </p:nvSpPr>
          <p:spPr bwMode="auto">
            <a:xfrm>
              <a:off x="2843953" y="4198843"/>
              <a:ext cx="160466" cy="112636"/>
            </a:xfrm>
            <a:custGeom>
              <a:avLst/>
              <a:gdLst>
                <a:gd name="T0" fmla="*/ 41 w 44"/>
                <a:gd name="T1" fmla="*/ 15 h 31"/>
                <a:gd name="T2" fmla="*/ 27 w 44"/>
                <a:gd name="T3" fmla="*/ 0 h 31"/>
                <a:gd name="T4" fmla="*/ 3 w 44"/>
                <a:gd name="T5" fmla="*/ 15 h 31"/>
                <a:gd name="T6" fmla="*/ 16 w 44"/>
                <a:gd name="T7" fmla="*/ 31 h 31"/>
                <a:gd name="T8" fmla="*/ 41 w 44"/>
                <a:gd name="T9" fmla="*/ 15 h 31"/>
              </a:gdLst>
              <a:ahLst/>
              <a:cxnLst>
                <a:cxn ang="0">
                  <a:pos x="T0" y="T1"/>
                </a:cxn>
                <a:cxn ang="0">
                  <a:pos x="T2" y="T3"/>
                </a:cxn>
                <a:cxn ang="0">
                  <a:pos x="T4" y="T5"/>
                </a:cxn>
                <a:cxn ang="0">
                  <a:pos x="T6" y="T7"/>
                </a:cxn>
                <a:cxn ang="0">
                  <a:pos x="T8" y="T9"/>
                </a:cxn>
              </a:cxnLst>
              <a:rect l="0" t="0" r="r" b="b"/>
              <a:pathLst>
                <a:path w="44" h="31">
                  <a:moveTo>
                    <a:pt x="41" y="15"/>
                  </a:moveTo>
                  <a:cubicBezTo>
                    <a:pt x="44" y="7"/>
                    <a:pt x="37" y="0"/>
                    <a:pt x="27" y="0"/>
                  </a:cubicBezTo>
                  <a:cubicBezTo>
                    <a:pt x="16" y="0"/>
                    <a:pt x="6" y="7"/>
                    <a:pt x="3" y="15"/>
                  </a:cubicBezTo>
                  <a:cubicBezTo>
                    <a:pt x="0" y="24"/>
                    <a:pt x="6" y="31"/>
                    <a:pt x="16" y="31"/>
                  </a:cubicBezTo>
                  <a:cubicBezTo>
                    <a:pt x="27" y="31"/>
                    <a:pt x="38" y="24"/>
                    <a:pt x="41" y="15"/>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956" name="ï$ļiḓê"/>
            <p:cNvSpPr/>
            <p:nvPr/>
          </p:nvSpPr>
          <p:spPr bwMode="auto">
            <a:xfrm>
              <a:off x="3015219" y="4198843"/>
              <a:ext cx="155838" cy="112636"/>
            </a:xfrm>
            <a:custGeom>
              <a:avLst/>
              <a:gdLst>
                <a:gd name="T0" fmla="*/ 40 w 43"/>
                <a:gd name="T1" fmla="*/ 15 h 31"/>
                <a:gd name="T2" fmla="*/ 26 w 43"/>
                <a:gd name="T3" fmla="*/ 0 h 31"/>
                <a:gd name="T4" fmla="*/ 2 w 43"/>
                <a:gd name="T5" fmla="*/ 15 h 31"/>
                <a:gd name="T6" fmla="*/ 16 w 43"/>
                <a:gd name="T7" fmla="*/ 31 h 31"/>
                <a:gd name="T8" fmla="*/ 40 w 43"/>
                <a:gd name="T9" fmla="*/ 15 h 31"/>
              </a:gdLst>
              <a:ahLst/>
              <a:cxnLst>
                <a:cxn ang="0">
                  <a:pos x="T0" y="T1"/>
                </a:cxn>
                <a:cxn ang="0">
                  <a:pos x="T2" y="T3"/>
                </a:cxn>
                <a:cxn ang="0">
                  <a:pos x="T4" y="T5"/>
                </a:cxn>
                <a:cxn ang="0">
                  <a:pos x="T6" y="T7"/>
                </a:cxn>
                <a:cxn ang="0">
                  <a:pos x="T8" y="T9"/>
                </a:cxn>
              </a:cxnLst>
              <a:rect l="0" t="0" r="r" b="b"/>
              <a:pathLst>
                <a:path w="43" h="31">
                  <a:moveTo>
                    <a:pt x="40" y="15"/>
                  </a:moveTo>
                  <a:cubicBezTo>
                    <a:pt x="43" y="7"/>
                    <a:pt x="37" y="0"/>
                    <a:pt x="26" y="0"/>
                  </a:cubicBezTo>
                  <a:cubicBezTo>
                    <a:pt x="16" y="0"/>
                    <a:pt x="5" y="7"/>
                    <a:pt x="2" y="15"/>
                  </a:cubicBezTo>
                  <a:cubicBezTo>
                    <a:pt x="0" y="24"/>
                    <a:pt x="6" y="31"/>
                    <a:pt x="16" y="31"/>
                  </a:cubicBezTo>
                  <a:cubicBezTo>
                    <a:pt x="27" y="31"/>
                    <a:pt x="38" y="24"/>
                    <a:pt x="40" y="15"/>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957" name="ï$lîḋê"/>
            <p:cNvSpPr/>
            <p:nvPr/>
          </p:nvSpPr>
          <p:spPr bwMode="auto">
            <a:xfrm>
              <a:off x="3183401" y="4198843"/>
              <a:ext cx="160466" cy="112636"/>
            </a:xfrm>
            <a:custGeom>
              <a:avLst/>
              <a:gdLst>
                <a:gd name="T0" fmla="*/ 41 w 44"/>
                <a:gd name="T1" fmla="*/ 15 h 31"/>
                <a:gd name="T2" fmla="*/ 27 w 44"/>
                <a:gd name="T3" fmla="*/ 0 h 31"/>
                <a:gd name="T4" fmla="*/ 3 w 44"/>
                <a:gd name="T5" fmla="*/ 15 h 31"/>
                <a:gd name="T6" fmla="*/ 17 w 44"/>
                <a:gd name="T7" fmla="*/ 31 h 31"/>
                <a:gd name="T8" fmla="*/ 41 w 44"/>
                <a:gd name="T9" fmla="*/ 15 h 31"/>
              </a:gdLst>
              <a:ahLst/>
              <a:cxnLst>
                <a:cxn ang="0">
                  <a:pos x="T0" y="T1"/>
                </a:cxn>
                <a:cxn ang="0">
                  <a:pos x="T2" y="T3"/>
                </a:cxn>
                <a:cxn ang="0">
                  <a:pos x="T4" y="T5"/>
                </a:cxn>
                <a:cxn ang="0">
                  <a:pos x="T6" y="T7"/>
                </a:cxn>
                <a:cxn ang="0">
                  <a:pos x="T8" y="T9"/>
                </a:cxn>
              </a:cxnLst>
              <a:rect l="0" t="0" r="r" b="b"/>
              <a:pathLst>
                <a:path w="44" h="31">
                  <a:moveTo>
                    <a:pt x="41" y="15"/>
                  </a:moveTo>
                  <a:cubicBezTo>
                    <a:pt x="44" y="7"/>
                    <a:pt x="37" y="0"/>
                    <a:pt x="27" y="0"/>
                  </a:cubicBezTo>
                  <a:cubicBezTo>
                    <a:pt x="16" y="0"/>
                    <a:pt x="6" y="7"/>
                    <a:pt x="3" y="15"/>
                  </a:cubicBezTo>
                  <a:cubicBezTo>
                    <a:pt x="0" y="24"/>
                    <a:pt x="7" y="31"/>
                    <a:pt x="17" y="31"/>
                  </a:cubicBezTo>
                  <a:cubicBezTo>
                    <a:pt x="28" y="31"/>
                    <a:pt x="39" y="24"/>
                    <a:pt x="41" y="15"/>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958" name="ïş1ídê"/>
            <p:cNvSpPr/>
            <p:nvPr/>
          </p:nvSpPr>
          <p:spPr bwMode="auto">
            <a:xfrm>
              <a:off x="3354667" y="4198843"/>
              <a:ext cx="155838" cy="112636"/>
            </a:xfrm>
            <a:custGeom>
              <a:avLst/>
              <a:gdLst>
                <a:gd name="T0" fmla="*/ 41 w 43"/>
                <a:gd name="T1" fmla="*/ 15 h 31"/>
                <a:gd name="T2" fmla="*/ 26 w 43"/>
                <a:gd name="T3" fmla="*/ 0 h 31"/>
                <a:gd name="T4" fmla="*/ 3 w 43"/>
                <a:gd name="T5" fmla="*/ 15 h 31"/>
                <a:gd name="T6" fmla="*/ 17 w 43"/>
                <a:gd name="T7" fmla="*/ 31 h 31"/>
                <a:gd name="T8" fmla="*/ 41 w 43"/>
                <a:gd name="T9" fmla="*/ 15 h 31"/>
              </a:gdLst>
              <a:ahLst/>
              <a:cxnLst>
                <a:cxn ang="0">
                  <a:pos x="T0" y="T1"/>
                </a:cxn>
                <a:cxn ang="0">
                  <a:pos x="T2" y="T3"/>
                </a:cxn>
                <a:cxn ang="0">
                  <a:pos x="T4" y="T5"/>
                </a:cxn>
                <a:cxn ang="0">
                  <a:pos x="T6" y="T7"/>
                </a:cxn>
                <a:cxn ang="0">
                  <a:pos x="T8" y="T9"/>
                </a:cxn>
              </a:cxnLst>
              <a:rect l="0" t="0" r="r" b="b"/>
              <a:pathLst>
                <a:path w="43" h="31">
                  <a:moveTo>
                    <a:pt x="41" y="15"/>
                  </a:moveTo>
                  <a:cubicBezTo>
                    <a:pt x="43" y="7"/>
                    <a:pt x="36" y="0"/>
                    <a:pt x="26" y="0"/>
                  </a:cubicBezTo>
                  <a:cubicBezTo>
                    <a:pt x="16" y="0"/>
                    <a:pt x="5" y="7"/>
                    <a:pt x="3" y="15"/>
                  </a:cubicBezTo>
                  <a:cubicBezTo>
                    <a:pt x="0" y="24"/>
                    <a:pt x="7" y="31"/>
                    <a:pt x="17" y="31"/>
                  </a:cubicBezTo>
                  <a:cubicBezTo>
                    <a:pt x="28" y="31"/>
                    <a:pt x="38" y="24"/>
                    <a:pt x="41" y="15"/>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959" name="iṥlide"/>
            <p:cNvSpPr/>
            <p:nvPr/>
          </p:nvSpPr>
          <p:spPr bwMode="auto">
            <a:xfrm>
              <a:off x="3525935" y="4198843"/>
              <a:ext cx="157381" cy="112636"/>
            </a:xfrm>
            <a:custGeom>
              <a:avLst/>
              <a:gdLst>
                <a:gd name="T0" fmla="*/ 40 w 43"/>
                <a:gd name="T1" fmla="*/ 15 h 31"/>
                <a:gd name="T2" fmla="*/ 25 w 43"/>
                <a:gd name="T3" fmla="*/ 0 h 31"/>
                <a:gd name="T4" fmla="*/ 2 w 43"/>
                <a:gd name="T5" fmla="*/ 15 h 31"/>
                <a:gd name="T6" fmla="*/ 17 w 43"/>
                <a:gd name="T7" fmla="*/ 31 h 31"/>
                <a:gd name="T8" fmla="*/ 40 w 43"/>
                <a:gd name="T9" fmla="*/ 15 h 31"/>
              </a:gdLst>
              <a:ahLst/>
              <a:cxnLst>
                <a:cxn ang="0">
                  <a:pos x="T0" y="T1"/>
                </a:cxn>
                <a:cxn ang="0">
                  <a:pos x="T2" y="T3"/>
                </a:cxn>
                <a:cxn ang="0">
                  <a:pos x="T4" y="T5"/>
                </a:cxn>
                <a:cxn ang="0">
                  <a:pos x="T6" y="T7"/>
                </a:cxn>
                <a:cxn ang="0">
                  <a:pos x="T8" y="T9"/>
                </a:cxn>
              </a:cxnLst>
              <a:rect l="0" t="0" r="r" b="b"/>
              <a:pathLst>
                <a:path w="43" h="31">
                  <a:moveTo>
                    <a:pt x="40" y="15"/>
                  </a:moveTo>
                  <a:cubicBezTo>
                    <a:pt x="43" y="7"/>
                    <a:pt x="36" y="0"/>
                    <a:pt x="25" y="0"/>
                  </a:cubicBezTo>
                  <a:cubicBezTo>
                    <a:pt x="15" y="0"/>
                    <a:pt x="5" y="7"/>
                    <a:pt x="2" y="15"/>
                  </a:cubicBezTo>
                  <a:cubicBezTo>
                    <a:pt x="0" y="24"/>
                    <a:pt x="7" y="31"/>
                    <a:pt x="17" y="31"/>
                  </a:cubicBezTo>
                  <a:cubicBezTo>
                    <a:pt x="28" y="31"/>
                    <a:pt x="38" y="24"/>
                    <a:pt x="40" y="15"/>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960" name="îsľiḑé"/>
            <p:cNvSpPr/>
            <p:nvPr/>
          </p:nvSpPr>
          <p:spPr bwMode="auto">
            <a:xfrm>
              <a:off x="3697202" y="4198843"/>
              <a:ext cx="152752" cy="112636"/>
            </a:xfrm>
            <a:custGeom>
              <a:avLst/>
              <a:gdLst>
                <a:gd name="T0" fmla="*/ 40 w 42"/>
                <a:gd name="T1" fmla="*/ 15 h 31"/>
                <a:gd name="T2" fmla="*/ 25 w 42"/>
                <a:gd name="T3" fmla="*/ 0 h 31"/>
                <a:gd name="T4" fmla="*/ 2 w 42"/>
                <a:gd name="T5" fmla="*/ 15 h 31"/>
                <a:gd name="T6" fmla="*/ 17 w 42"/>
                <a:gd name="T7" fmla="*/ 31 h 31"/>
                <a:gd name="T8" fmla="*/ 40 w 42"/>
                <a:gd name="T9" fmla="*/ 15 h 31"/>
              </a:gdLst>
              <a:ahLst/>
              <a:cxnLst>
                <a:cxn ang="0">
                  <a:pos x="T0" y="T1"/>
                </a:cxn>
                <a:cxn ang="0">
                  <a:pos x="T2" y="T3"/>
                </a:cxn>
                <a:cxn ang="0">
                  <a:pos x="T4" y="T5"/>
                </a:cxn>
                <a:cxn ang="0">
                  <a:pos x="T6" y="T7"/>
                </a:cxn>
                <a:cxn ang="0">
                  <a:pos x="T8" y="T9"/>
                </a:cxn>
              </a:cxnLst>
              <a:rect l="0" t="0" r="r" b="b"/>
              <a:pathLst>
                <a:path w="42" h="31">
                  <a:moveTo>
                    <a:pt x="40" y="15"/>
                  </a:moveTo>
                  <a:cubicBezTo>
                    <a:pt x="42" y="7"/>
                    <a:pt x="35" y="0"/>
                    <a:pt x="25" y="0"/>
                  </a:cubicBezTo>
                  <a:cubicBezTo>
                    <a:pt x="14" y="0"/>
                    <a:pt x="4" y="7"/>
                    <a:pt x="2" y="15"/>
                  </a:cubicBezTo>
                  <a:cubicBezTo>
                    <a:pt x="0" y="24"/>
                    <a:pt x="7" y="31"/>
                    <a:pt x="17" y="31"/>
                  </a:cubicBezTo>
                  <a:cubicBezTo>
                    <a:pt x="28" y="31"/>
                    <a:pt x="38" y="24"/>
                    <a:pt x="40" y="15"/>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961" name="iş1iḋê"/>
            <p:cNvSpPr/>
            <p:nvPr/>
          </p:nvSpPr>
          <p:spPr bwMode="auto">
            <a:xfrm>
              <a:off x="3868469" y="4198843"/>
              <a:ext cx="154295" cy="112636"/>
            </a:xfrm>
            <a:custGeom>
              <a:avLst/>
              <a:gdLst>
                <a:gd name="T0" fmla="*/ 40 w 42"/>
                <a:gd name="T1" fmla="*/ 15 h 31"/>
                <a:gd name="T2" fmla="*/ 24 w 42"/>
                <a:gd name="T3" fmla="*/ 0 h 31"/>
                <a:gd name="T4" fmla="*/ 2 w 42"/>
                <a:gd name="T5" fmla="*/ 15 h 31"/>
                <a:gd name="T6" fmla="*/ 17 w 42"/>
                <a:gd name="T7" fmla="*/ 31 h 31"/>
                <a:gd name="T8" fmla="*/ 40 w 42"/>
                <a:gd name="T9" fmla="*/ 15 h 31"/>
              </a:gdLst>
              <a:ahLst/>
              <a:cxnLst>
                <a:cxn ang="0">
                  <a:pos x="T0" y="T1"/>
                </a:cxn>
                <a:cxn ang="0">
                  <a:pos x="T2" y="T3"/>
                </a:cxn>
                <a:cxn ang="0">
                  <a:pos x="T4" y="T5"/>
                </a:cxn>
                <a:cxn ang="0">
                  <a:pos x="T6" y="T7"/>
                </a:cxn>
                <a:cxn ang="0">
                  <a:pos x="T8" y="T9"/>
                </a:cxn>
              </a:cxnLst>
              <a:rect l="0" t="0" r="r" b="b"/>
              <a:pathLst>
                <a:path w="42" h="31">
                  <a:moveTo>
                    <a:pt x="40" y="15"/>
                  </a:moveTo>
                  <a:cubicBezTo>
                    <a:pt x="42" y="7"/>
                    <a:pt x="35" y="0"/>
                    <a:pt x="24" y="0"/>
                  </a:cubicBezTo>
                  <a:cubicBezTo>
                    <a:pt x="14" y="0"/>
                    <a:pt x="4" y="7"/>
                    <a:pt x="2" y="15"/>
                  </a:cubicBezTo>
                  <a:cubicBezTo>
                    <a:pt x="0" y="24"/>
                    <a:pt x="7" y="31"/>
                    <a:pt x="17" y="31"/>
                  </a:cubicBezTo>
                  <a:cubicBezTo>
                    <a:pt x="28" y="31"/>
                    <a:pt x="38" y="24"/>
                    <a:pt x="40" y="15"/>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962" name="îṩḷîḑe"/>
            <p:cNvSpPr/>
            <p:nvPr/>
          </p:nvSpPr>
          <p:spPr bwMode="auto">
            <a:xfrm>
              <a:off x="2793035" y="4337708"/>
              <a:ext cx="163552" cy="115721"/>
            </a:xfrm>
            <a:custGeom>
              <a:avLst/>
              <a:gdLst>
                <a:gd name="T0" fmla="*/ 42 w 45"/>
                <a:gd name="T1" fmla="*/ 16 h 32"/>
                <a:gd name="T2" fmla="*/ 28 w 45"/>
                <a:gd name="T3" fmla="*/ 0 h 32"/>
                <a:gd name="T4" fmla="*/ 3 w 45"/>
                <a:gd name="T5" fmla="*/ 16 h 32"/>
                <a:gd name="T6" fmla="*/ 17 w 45"/>
                <a:gd name="T7" fmla="*/ 32 h 32"/>
                <a:gd name="T8" fmla="*/ 42 w 45"/>
                <a:gd name="T9" fmla="*/ 16 h 32"/>
              </a:gdLst>
              <a:ahLst/>
              <a:cxnLst>
                <a:cxn ang="0">
                  <a:pos x="T0" y="T1"/>
                </a:cxn>
                <a:cxn ang="0">
                  <a:pos x="T2" y="T3"/>
                </a:cxn>
                <a:cxn ang="0">
                  <a:pos x="T4" y="T5"/>
                </a:cxn>
                <a:cxn ang="0">
                  <a:pos x="T6" y="T7"/>
                </a:cxn>
                <a:cxn ang="0">
                  <a:pos x="T8" y="T9"/>
                </a:cxn>
              </a:cxnLst>
              <a:rect l="0" t="0" r="r" b="b"/>
              <a:pathLst>
                <a:path w="45" h="32">
                  <a:moveTo>
                    <a:pt x="42" y="16"/>
                  </a:moveTo>
                  <a:cubicBezTo>
                    <a:pt x="45" y="7"/>
                    <a:pt x="39" y="0"/>
                    <a:pt x="28" y="0"/>
                  </a:cubicBezTo>
                  <a:cubicBezTo>
                    <a:pt x="17" y="0"/>
                    <a:pt x="6" y="7"/>
                    <a:pt x="3" y="16"/>
                  </a:cubicBezTo>
                  <a:cubicBezTo>
                    <a:pt x="0" y="25"/>
                    <a:pt x="7" y="32"/>
                    <a:pt x="17" y="32"/>
                  </a:cubicBezTo>
                  <a:cubicBezTo>
                    <a:pt x="28" y="32"/>
                    <a:pt x="39" y="25"/>
                    <a:pt x="42" y="16"/>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963" name="ïṩḻïdè"/>
            <p:cNvSpPr/>
            <p:nvPr/>
          </p:nvSpPr>
          <p:spPr bwMode="auto">
            <a:xfrm>
              <a:off x="2967388" y="4337708"/>
              <a:ext cx="160466" cy="115721"/>
            </a:xfrm>
            <a:custGeom>
              <a:avLst/>
              <a:gdLst>
                <a:gd name="T0" fmla="*/ 42 w 44"/>
                <a:gd name="T1" fmla="*/ 16 h 32"/>
                <a:gd name="T2" fmla="*/ 27 w 44"/>
                <a:gd name="T3" fmla="*/ 0 h 32"/>
                <a:gd name="T4" fmla="*/ 3 w 44"/>
                <a:gd name="T5" fmla="*/ 16 h 32"/>
                <a:gd name="T6" fmla="*/ 17 w 44"/>
                <a:gd name="T7" fmla="*/ 32 h 32"/>
                <a:gd name="T8" fmla="*/ 42 w 44"/>
                <a:gd name="T9" fmla="*/ 16 h 32"/>
              </a:gdLst>
              <a:ahLst/>
              <a:cxnLst>
                <a:cxn ang="0">
                  <a:pos x="T0" y="T1"/>
                </a:cxn>
                <a:cxn ang="0">
                  <a:pos x="T2" y="T3"/>
                </a:cxn>
                <a:cxn ang="0">
                  <a:pos x="T4" y="T5"/>
                </a:cxn>
                <a:cxn ang="0">
                  <a:pos x="T6" y="T7"/>
                </a:cxn>
                <a:cxn ang="0">
                  <a:pos x="T8" y="T9"/>
                </a:cxn>
              </a:cxnLst>
              <a:rect l="0" t="0" r="r" b="b"/>
              <a:pathLst>
                <a:path w="44" h="32">
                  <a:moveTo>
                    <a:pt x="42" y="16"/>
                  </a:moveTo>
                  <a:cubicBezTo>
                    <a:pt x="44" y="7"/>
                    <a:pt x="38" y="0"/>
                    <a:pt x="27" y="0"/>
                  </a:cubicBezTo>
                  <a:cubicBezTo>
                    <a:pt x="17" y="0"/>
                    <a:pt x="6" y="7"/>
                    <a:pt x="3" y="16"/>
                  </a:cubicBezTo>
                  <a:cubicBezTo>
                    <a:pt x="0" y="25"/>
                    <a:pt x="6" y="32"/>
                    <a:pt x="17" y="32"/>
                  </a:cubicBezTo>
                  <a:cubicBezTo>
                    <a:pt x="28" y="32"/>
                    <a:pt x="39" y="25"/>
                    <a:pt x="42" y="16"/>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964" name="ïŝľiḍê"/>
            <p:cNvSpPr/>
            <p:nvPr/>
          </p:nvSpPr>
          <p:spPr bwMode="auto">
            <a:xfrm>
              <a:off x="3143284" y="4337708"/>
              <a:ext cx="160466" cy="115721"/>
            </a:xfrm>
            <a:custGeom>
              <a:avLst/>
              <a:gdLst>
                <a:gd name="T0" fmla="*/ 41 w 44"/>
                <a:gd name="T1" fmla="*/ 16 h 32"/>
                <a:gd name="T2" fmla="*/ 26 w 44"/>
                <a:gd name="T3" fmla="*/ 0 h 32"/>
                <a:gd name="T4" fmla="*/ 2 w 44"/>
                <a:gd name="T5" fmla="*/ 16 h 32"/>
                <a:gd name="T6" fmla="*/ 17 w 44"/>
                <a:gd name="T7" fmla="*/ 32 h 32"/>
                <a:gd name="T8" fmla="*/ 41 w 44"/>
                <a:gd name="T9" fmla="*/ 16 h 32"/>
              </a:gdLst>
              <a:ahLst/>
              <a:cxnLst>
                <a:cxn ang="0">
                  <a:pos x="T0" y="T1"/>
                </a:cxn>
                <a:cxn ang="0">
                  <a:pos x="T2" y="T3"/>
                </a:cxn>
                <a:cxn ang="0">
                  <a:pos x="T4" y="T5"/>
                </a:cxn>
                <a:cxn ang="0">
                  <a:pos x="T6" y="T7"/>
                </a:cxn>
                <a:cxn ang="0">
                  <a:pos x="T8" y="T9"/>
                </a:cxn>
              </a:cxnLst>
              <a:rect l="0" t="0" r="r" b="b"/>
              <a:pathLst>
                <a:path w="44" h="32">
                  <a:moveTo>
                    <a:pt x="41" y="16"/>
                  </a:moveTo>
                  <a:cubicBezTo>
                    <a:pt x="44" y="7"/>
                    <a:pt x="37" y="0"/>
                    <a:pt x="26" y="0"/>
                  </a:cubicBezTo>
                  <a:cubicBezTo>
                    <a:pt x="16" y="0"/>
                    <a:pt x="5" y="7"/>
                    <a:pt x="2" y="16"/>
                  </a:cubicBezTo>
                  <a:cubicBezTo>
                    <a:pt x="0" y="25"/>
                    <a:pt x="6" y="32"/>
                    <a:pt x="17" y="32"/>
                  </a:cubicBezTo>
                  <a:cubicBezTo>
                    <a:pt x="28" y="32"/>
                    <a:pt x="38" y="25"/>
                    <a:pt x="41" y="16"/>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965" name="îṧ1íḑé"/>
            <p:cNvSpPr/>
            <p:nvPr/>
          </p:nvSpPr>
          <p:spPr bwMode="auto">
            <a:xfrm>
              <a:off x="3314551" y="4337708"/>
              <a:ext cx="160466" cy="115721"/>
            </a:xfrm>
            <a:custGeom>
              <a:avLst/>
              <a:gdLst>
                <a:gd name="T0" fmla="*/ 41 w 44"/>
                <a:gd name="T1" fmla="*/ 16 h 32"/>
                <a:gd name="T2" fmla="*/ 26 w 44"/>
                <a:gd name="T3" fmla="*/ 0 h 32"/>
                <a:gd name="T4" fmla="*/ 3 w 44"/>
                <a:gd name="T5" fmla="*/ 16 h 32"/>
                <a:gd name="T6" fmla="*/ 18 w 44"/>
                <a:gd name="T7" fmla="*/ 32 h 32"/>
                <a:gd name="T8" fmla="*/ 41 w 44"/>
                <a:gd name="T9" fmla="*/ 16 h 32"/>
              </a:gdLst>
              <a:ahLst/>
              <a:cxnLst>
                <a:cxn ang="0">
                  <a:pos x="T0" y="T1"/>
                </a:cxn>
                <a:cxn ang="0">
                  <a:pos x="T2" y="T3"/>
                </a:cxn>
                <a:cxn ang="0">
                  <a:pos x="T4" y="T5"/>
                </a:cxn>
                <a:cxn ang="0">
                  <a:pos x="T6" y="T7"/>
                </a:cxn>
                <a:cxn ang="0">
                  <a:pos x="T8" y="T9"/>
                </a:cxn>
              </a:cxnLst>
              <a:rect l="0" t="0" r="r" b="b"/>
              <a:pathLst>
                <a:path w="44" h="32">
                  <a:moveTo>
                    <a:pt x="41" y="16"/>
                  </a:moveTo>
                  <a:cubicBezTo>
                    <a:pt x="44" y="7"/>
                    <a:pt x="37" y="0"/>
                    <a:pt x="26" y="0"/>
                  </a:cubicBezTo>
                  <a:cubicBezTo>
                    <a:pt x="16" y="0"/>
                    <a:pt x="5" y="7"/>
                    <a:pt x="3" y="16"/>
                  </a:cubicBezTo>
                  <a:cubicBezTo>
                    <a:pt x="0" y="25"/>
                    <a:pt x="7" y="32"/>
                    <a:pt x="18" y="32"/>
                  </a:cubicBezTo>
                  <a:cubicBezTo>
                    <a:pt x="28" y="32"/>
                    <a:pt x="39" y="25"/>
                    <a:pt x="41" y="16"/>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966" name="íŝļîḍè"/>
            <p:cNvSpPr/>
            <p:nvPr/>
          </p:nvSpPr>
          <p:spPr bwMode="auto">
            <a:xfrm>
              <a:off x="3488904" y="4337708"/>
              <a:ext cx="157381" cy="115721"/>
            </a:xfrm>
            <a:custGeom>
              <a:avLst/>
              <a:gdLst>
                <a:gd name="T0" fmla="*/ 41 w 43"/>
                <a:gd name="T1" fmla="*/ 16 h 32"/>
                <a:gd name="T2" fmla="*/ 26 w 43"/>
                <a:gd name="T3" fmla="*/ 0 h 32"/>
                <a:gd name="T4" fmla="*/ 2 w 43"/>
                <a:gd name="T5" fmla="*/ 16 h 32"/>
                <a:gd name="T6" fmla="*/ 17 w 43"/>
                <a:gd name="T7" fmla="*/ 32 h 32"/>
                <a:gd name="T8" fmla="*/ 41 w 43"/>
                <a:gd name="T9" fmla="*/ 16 h 32"/>
              </a:gdLst>
              <a:ahLst/>
              <a:cxnLst>
                <a:cxn ang="0">
                  <a:pos x="T0" y="T1"/>
                </a:cxn>
                <a:cxn ang="0">
                  <a:pos x="T2" y="T3"/>
                </a:cxn>
                <a:cxn ang="0">
                  <a:pos x="T4" y="T5"/>
                </a:cxn>
                <a:cxn ang="0">
                  <a:pos x="T6" y="T7"/>
                </a:cxn>
                <a:cxn ang="0">
                  <a:pos x="T8" y="T9"/>
                </a:cxn>
              </a:cxnLst>
              <a:rect l="0" t="0" r="r" b="b"/>
              <a:pathLst>
                <a:path w="43" h="32">
                  <a:moveTo>
                    <a:pt x="41" y="16"/>
                  </a:moveTo>
                  <a:cubicBezTo>
                    <a:pt x="43" y="7"/>
                    <a:pt x="36" y="0"/>
                    <a:pt x="26" y="0"/>
                  </a:cubicBezTo>
                  <a:cubicBezTo>
                    <a:pt x="15" y="0"/>
                    <a:pt x="4" y="7"/>
                    <a:pt x="2" y="16"/>
                  </a:cubicBezTo>
                  <a:cubicBezTo>
                    <a:pt x="0" y="25"/>
                    <a:pt x="7" y="32"/>
                    <a:pt x="17" y="32"/>
                  </a:cubicBezTo>
                  <a:cubicBezTo>
                    <a:pt x="28" y="32"/>
                    <a:pt x="39" y="25"/>
                    <a:pt x="41" y="16"/>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967" name="îṥḷiḓé"/>
            <p:cNvSpPr/>
            <p:nvPr/>
          </p:nvSpPr>
          <p:spPr bwMode="auto">
            <a:xfrm>
              <a:off x="2745204" y="4479659"/>
              <a:ext cx="163552" cy="123436"/>
            </a:xfrm>
            <a:custGeom>
              <a:avLst/>
              <a:gdLst>
                <a:gd name="T0" fmla="*/ 42 w 45"/>
                <a:gd name="T1" fmla="*/ 17 h 34"/>
                <a:gd name="T2" fmla="*/ 28 w 45"/>
                <a:gd name="T3" fmla="*/ 0 h 34"/>
                <a:gd name="T4" fmla="*/ 3 w 45"/>
                <a:gd name="T5" fmla="*/ 17 h 34"/>
                <a:gd name="T6" fmla="*/ 17 w 45"/>
                <a:gd name="T7" fmla="*/ 34 h 34"/>
                <a:gd name="T8" fmla="*/ 42 w 45"/>
                <a:gd name="T9" fmla="*/ 17 h 34"/>
              </a:gdLst>
              <a:ahLst/>
              <a:cxnLst>
                <a:cxn ang="0">
                  <a:pos x="T0" y="T1"/>
                </a:cxn>
                <a:cxn ang="0">
                  <a:pos x="T2" y="T3"/>
                </a:cxn>
                <a:cxn ang="0">
                  <a:pos x="T4" y="T5"/>
                </a:cxn>
                <a:cxn ang="0">
                  <a:pos x="T6" y="T7"/>
                </a:cxn>
                <a:cxn ang="0">
                  <a:pos x="T8" y="T9"/>
                </a:cxn>
              </a:cxnLst>
              <a:rect l="0" t="0" r="r" b="b"/>
              <a:pathLst>
                <a:path w="45" h="34">
                  <a:moveTo>
                    <a:pt x="42" y="17"/>
                  </a:moveTo>
                  <a:cubicBezTo>
                    <a:pt x="45" y="8"/>
                    <a:pt x="39" y="0"/>
                    <a:pt x="28" y="0"/>
                  </a:cubicBezTo>
                  <a:cubicBezTo>
                    <a:pt x="17" y="0"/>
                    <a:pt x="6" y="8"/>
                    <a:pt x="3" y="17"/>
                  </a:cubicBezTo>
                  <a:cubicBezTo>
                    <a:pt x="0" y="26"/>
                    <a:pt x="6" y="34"/>
                    <a:pt x="17" y="34"/>
                  </a:cubicBezTo>
                  <a:cubicBezTo>
                    <a:pt x="28" y="34"/>
                    <a:pt x="39" y="26"/>
                    <a:pt x="42" y="17"/>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968" name="iṥḻiḋé"/>
            <p:cNvSpPr/>
            <p:nvPr/>
          </p:nvSpPr>
          <p:spPr bwMode="auto">
            <a:xfrm>
              <a:off x="2919557" y="4479659"/>
              <a:ext cx="165096" cy="123436"/>
            </a:xfrm>
            <a:custGeom>
              <a:avLst/>
              <a:gdLst>
                <a:gd name="T0" fmla="*/ 42 w 45"/>
                <a:gd name="T1" fmla="*/ 17 h 34"/>
                <a:gd name="T2" fmla="*/ 28 w 45"/>
                <a:gd name="T3" fmla="*/ 0 h 34"/>
                <a:gd name="T4" fmla="*/ 3 w 45"/>
                <a:gd name="T5" fmla="*/ 17 h 34"/>
                <a:gd name="T6" fmla="*/ 17 w 45"/>
                <a:gd name="T7" fmla="*/ 34 h 34"/>
                <a:gd name="T8" fmla="*/ 42 w 45"/>
                <a:gd name="T9" fmla="*/ 17 h 34"/>
              </a:gdLst>
              <a:ahLst/>
              <a:cxnLst>
                <a:cxn ang="0">
                  <a:pos x="T0" y="T1"/>
                </a:cxn>
                <a:cxn ang="0">
                  <a:pos x="T2" y="T3"/>
                </a:cxn>
                <a:cxn ang="0">
                  <a:pos x="T4" y="T5"/>
                </a:cxn>
                <a:cxn ang="0">
                  <a:pos x="T6" y="T7"/>
                </a:cxn>
                <a:cxn ang="0">
                  <a:pos x="T8" y="T9"/>
                </a:cxn>
              </a:cxnLst>
              <a:rect l="0" t="0" r="r" b="b"/>
              <a:pathLst>
                <a:path w="45" h="34">
                  <a:moveTo>
                    <a:pt x="42" y="17"/>
                  </a:moveTo>
                  <a:cubicBezTo>
                    <a:pt x="45" y="8"/>
                    <a:pt x="39" y="0"/>
                    <a:pt x="28" y="0"/>
                  </a:cubicBezTo>
                  <a:cubicBezTo>
                    <a:pt x="17" y="0"/>
                    <a:pt x="6" y="8"/>
                    <a:pt x="3" y="17"/>
                  </a:cubicBezTo>
                  <a:cubicBezTo>
                    <a:pt x="0" y="26"/>
                    <a:pt x="6" y="34"/>
                    <a:pt x="17" y="34"/>
                  </a:cubicBezTo>
                  <a:cubicBezTo>
                    <a:pt x="28" y="34"/>
                    <a:pt x="39" y="26"/>
                    <a:pt x="42" y="17"/>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969" name="iŝ1ïdê"/>
            <p:cNvSpPr/>
            <p:nvPr/>
          </p:nvSpPr>
          <p:spPr bwMode="auto">
            <a:xfrm>
              <a:off x="3095452" y="4479659"/>
              <a:ext cx="163552" cy="123436"/>
            </a:xfrm>
            <a:custGeom>
              <a:avLst/>
              <a:gdLst>
                <a:gd name="T0" fmla="*/ 43 w 45"/>
                <a:gd name="T1" fmla="*/ 17 h 34"/>
                <a:gd name="T2" fmla="*/ 28 w 45"/>
                <a:gd name="T3" fmla="*/ 0 h 34"/>
                <a:gd name="T4" fmla="*/ 3 w 45"/>
                <a:gd name="T5" fmla="*/ 17 h 34"/>
                <a:gd name="T6" fmla="*/ 18 w 45"/>
                <a:gd name="T7" fmla="*/ 34 h 34"/>
                <a:gd name="T8" fmla="*/ 43 w 45"/>
                <a:gd name="T9" fmla="*/ 17 h 34"/>
              </a:gdLst>
              <a:ahLst/>
              <a:cxnLst>
                <a:cxn ang="0">
                  <a:pos x="T0" y="T1"/>
                </a:cxn>
                <a:cxn ang="0">
                  <a:pos x="T2" y="T3"/>
                </a:cxn>
                <a:cxn ang="0">
                  <a:pos x="T4" y="T5"/>
                </a:cxn>
                <a:cxn ang="0">
                  <a:pos x="T6" y="T7"/>
                </a:cxn>
                <a:cxn ang="0">
                  <a:pos x="T8" y="T9"/>
                </a:cxn>
              </a:cxnLst>
              <a:rect l="0" t="0" r="r" b="b"/>
              <a:pathLst>
                <a:path w="45" h="34">
                  <a:moveTo>
                    <a:pt x="43" y="17"/>
                  </a:moveTo>
                  <a:cubicBezTo>
                    <a:pt x="45" y="8"/>
                    <a:pt x="39" y="0"/>
                    <a:pt x="28" y="0"/>
                  </a:cubicBezTo>
                  <a:cubicBezTo>
                    <a:pt x="17" y="0"/>
                    <a:pt x="6" y="8"/>
                    <a:pt x="3" y="17"/>
                  </a:cubicBezTo>
                  <a:cubicBezTo>
                    <a:pt x="0" y="26"/>
                    <a:pt x="7" y="34"/>
                    <a:pt x="18" y="34"/>
                  </a:cubicBezTo>
                  <a:cubicBezTo>
                    <a:pt x="29" y="34"/>
                    <a:pt x="40" y="26"/>
                    <a:pt x="43" y="17"/>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970" name="íšļíḑè"/>
            <p:cNvSpPr/>
            <p:nvPr/>
          </p:nvSpPr>
          <p:spPr bwMode="auto">
            <a:xfrm>
              <a:off x="3274434" y="4479659"/>
              <a:ext cx="160466" cy="123436"/>
            </a:xfrm>
            <a:custGeom>
              <a:avLst/>
              <a:gdLst>
                <a:gd name="T0" fmla="*/ 42 w 44"/>
                <a:gd name="T1" fmla="*/ 17 h 34"/>
                <a:gd name="T2" fmla="*/ 27 w 44"/>
                <a:gd name="T3" fmla="*/ 0 h 34"/>
                <a:gd name="T4" fmla="*/ 2 w 44"/>
                <a:gd name="T5" fmla="*/ 17 h 34"/>
                <a:gd name="T6" fmla="*/ 17 w 44"/>
                <a:gd name="T7" fmla="*/ 34 h 34"/>
                <a:gd name="T8" fmla="*/ 42 w 44"/>
                <a:gd name="T9" fmla="*/ 17 h 34"/>
              </a:gdLst>
              <a:ahLst/>
              <a:cxnLst>
                <a:cxn ang="0">
                  <a:pos x="T0" y="T1"/>
                </a:cxn>
                <a:cxn ang="0">
                  <a:pos x="T2" y="T3"/>
                </a:cxn>
                <a:cxn ang="0">
                  <a:pos x="T4" y="T5"/>
                </a:cxn>
                <a:cxn ang="0">
                  <a:pos x="T6" y="T7"/>
                </a:cxn>
                <a:cxn ang="0">
                  <a:pos x="T8" y="T9"/>
                </a:cxn>
              </a:cxnLst>
              <a:rect l="0" t="0" r="r" b="b"/>
              <a:pathLst>
                <a:path w="44" h="34">
                  <a:moveTo>
                    <a:pt x="42" y="17"/>
                  </a:moveTo>
                  <a:cubicBezTo>
                    <a:pt x="44" y="8"/>
                    <a:pt x="37" y="0"/>
                    <a:pt x="27" y="0"/>
                  </a:cubicBezTo>
                  <a:cubicBezTo>
                    <a:pt x="16" y="0"/>
                    <a:pt x="5" y="8"/>
                    <a:pt x="2" y="17"/>
                  </a:cubicBezTo>
                  <a:cubicBezTo>
                    <a:pt x="0" y="26"/>
                    <a:pt x="7" y="34"/>
                    <a:pt x="17" y="34"/>
                  </a:cubicBezTo>
                  <a:cubicBezTo>
                    <a:pt x="28" y="34"/>
                    <a:pt x="39" y="26"/>
                    <a:pt x="42" y="17"/>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971" name="îsḻidê"/>
            <p:cNvSpPr/>
            <p:nvPr/>
          </p:nvSpPr>
          <p:spPr bwMode="auto">
            <a:xfrm>
              <a:off x="3448788" y="4479659"/>
              <a:ext cx="160466" cy="123436"/>
            </a:xfrm>
            <a:custGeom>
              <a:avLst/>
              <a:gdLst>
                <a:gd name="T0" fmla="*/ 42 w 44"/>
                <a:gd name="T1" fmla="*/ 17 h 34"/>
                <a:gd name="T2" fmla="*/ 27 w 44"/>
                <a:gd name="T3" fmla="*/ 0 h 34"/>
                <a:gd name="T4" fmla="*/ 3 w 44"/>
                <a:gd name="T5" fmla="*/ 17 h 34"/>
                <a:gd name="T6" fmla="*/ 18 w 44"/>
                <a:gd name="T7" fmla="*/ 34 h 34"/>
                <a:gd name="T8" fmla="*/ 42 w 44"/>
                <a:gd name="T9" fmla="*/ 17 h 34"/>
              </a:gdLst>
              <a:ahLst/>
              <a:cxnLst>
                <a:cxn ang="0">
                  <a:pos x="T0" y="T1"/>
                </a:cxn>
                <a:cxn ang="0">
                  <a:pos x="T2" y="T3"/>
                </a:cxn>
                <a:cxn ang="0">
                  <a:pos x="T4" y="T5"/>
                </a:cxn>
                <a:cxn ang="0">
                  <a:pos x="T6" y="T7"/>
                </a:cxn>
                <a:cxn ang="0">
                  <a:pos x="T8" y="T9"/>
                </a:cxn>
              </a:cxnLst>
              <a:rect l="0" t="0" r="r" b="b"/>
              <a:pathLst>
                <a:path w="44" h="34">
                  <a:moveTo>
                    <a:pt x="42" y="17"/>
                  </a:moveTo>
                  <a:cubicBezTo>
                    <a:pt x="44" y="8"/>
                    <a:pt x="37" y="0"/>
                    <a:pt x="27" y="0"/>
                  </a:cubicBezTo>
                  <a:cubicBezTo>
                    <a:pt x="16" y="0"/>
                    <a:pt x="5" y="8"/>
                    <a:pt x="3" y="17"/>
                  </a:cubicBezTo>
                  <a:cubicBezTo>
                    <a:pt x="0" y="26"/>
                    <a:pt x="7" y="34"/>
                    <a:pt x="18" y="34"/>
                  </a:cubicBezTo>
                  <a:cubicBezTo>
                    <a:pt x="29" y="34"/>
                    <a:pt x="40" y="26"/>
                    <a:pt x="42" y="17"/>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972" name="í$1îdé"/>
            <p:cNvSpPr/>
            <p:nvPr/>
          </p:nvSpPr>
          <p:spPr bwMode="auto">
            <a:xfrm>
              <a:off x="2689658" y="4629324"/>
              <a:ext cx="171268" cy="128065"/>
            </a:xfrm>
            <a:custGeom>
              <a:avLst/>
              <a:gdLst>
                <a:gd name="T0" fmla="*/ 44 w 47"/>
                <a:gd name="T1" fmla="*/ 17 h 35"/>
                <a:gd name="T2" fmla="*/ 29 w 47"/>
                <a:gd name="T3" fmla="*/ 0 h 35"/>
                <a:gd name="T4" fmla="*/ 4 w 47"/>
                <a:gd name="T5" fmla="*/ 17 h 35"/>
                <a:gd name="T6" fmla="*/ 18 w 47"/>
                <a:gd name="T7" fmla="*/ 35 h 35"/>
                <a:gd name="T8" fmla="*/ 44 w 47"/>
                <a:gd name="T9" fmla="*/ 17 h 35"/>
              </a:gdLst>
              <a:ahLst/>
              <a:cxnLst>
                <a:cxn ang="0">
                  <a:pos x="T0" y="T1"/>
                </a:cxn>
                <a:cxn ang="0">
                  <a:pos x="T2" y="T3"/>
                </a:cxn>
                <a:cxn ang="0">
                  <a:pos x="T4" y="T5"/>
                </a:cxn>
                <a:cxn ang="0">
                  <a:pos x="T6" y="T7"/>
                </a:cxn>
                <a:cxn ang="0">
                  <a:pos x="T8" y="T9"/>
                </a:cxn>
              </a:cxnLst>
              <a:rect l="0" t="0" r="r" b="b"/>
              <a:pathLst>
                <a:path w="47" h="35">
                  <a:moveTo>
                    <a:pt x="44" y="17"/>
                  </a:moveTo>
                  <a:cubicBezTo>
                    <a:pt x="47" y="8"/>
                    <a:pt x="40" y="0"/>
                    <a:pt x="29" y="0"/>
                  </a:cubicBezTo>
                  <a:cubicBezTo>
                    <a:pt x="18" y="0"/>
                    <a:pt x="7" y="8"/>
                    <a:pt x="4" y="17"/>
                  </a:cubicBezTo>
                  <a:cubicBezTo>
                    <a:pt x="0" y="27"/>
                    <a:pt x="7" y="35"/>
                    <a:pt x="18" y="35"/>
                  </a:cubicBezTo>
                  <a:cubicBezTo>
                    <a:pt x="29" y="35"/>
                    <a:pt x="41" y="27"/>
                    <a:pt x="44" y="17"/>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973" name="îṣḻîdê"/>
            <p:cNvSpPr/>
            <p:nvPr/>
          </p:nvSpPr>
          <p:spPr bwMode="auto">
            <a:xfrm>
              <a:off x="2873268" y="4629324"/>
              <a:ext cx="166638" cy="128065"/>
            </a:xfrm>
            <a:custGeom>
              <a:avLst/>
              <a:gdLst>
                <a:gd name="T0" fmla="*/ 43 w 46"/>
                <a:gd name="T1" fmla="*/ 17 h 35"/>
                <a:gd name="T2" fmla="*/ 28 w 46"/>
                <a:gd name="T3" fmla="*/ 0 h 35"/>
                <a:gd name="T4" fmla="*/ 3 w 46"/>
                <a:gd name="T5" fmla="*/ 17 h 35"/>
                <a:gd name="T6" fmla="*/ 17 w 46"/>
                <a:gd name="T7" fmla="*/ 35 h 35"/>
                <a:gd name="T8" fmla="*/ 43 w 46"/>
                <a:gd name="T9" fmla="*/ 17 h 35"/>
              </a:gdLst>
              <a:ahLst/>
              <a:cxnLst>
                <a:cxn ang="0">
                  <a:pos x="T0" y="T1"/>
                </a:cxn>
                <a:cxn ang="0">
                  <a:pos x="T2" y="T3"/>
                </a:cxn>
                <a:cxn ang="0">
                  <a:pos x="T4" y="T5"/>
                </a:cxn>
                <a:cxn ang="0">
                  <a:pos x="T6" y="T7"/>
                </a:cxn>
                <a:cxn ang="0">
                  <a:pos x="T8" y="T9"/>
                </a:cxn>
              </a:cxnLst>
              <a:rect l="0" t="0" r="r" b="b"/>
              <a:pathLst>
                <a:path w="46" h="35">
                  <a:moveTo>
                    <a:pt x="43" y="17"/>
                  </a:moveTo>
                  <a:cubicBezTo>
                    <a:pt x="46" y="8"/>
                    <a:pt x="39" y="0"/>
                    <a:pt x="28" y="0"/>
                  </a:cubicBezTo>
                  <a:cubicBezTo>
                    <a:pt x="17" y="0"/>
                    <a:pt x="6" y="8"/>
                    <a:pt x="3" y="17"/>
                  </a:cubicBezTo>
                  <a:cubicBezTo>
                    <a:pt x="0" y="27"/>
                    <a:pt x="6" y="35"/>
                    <a:pt x="17" y="35"/>
                  </a:cubicBezTo>
                  <a:cubicBezTo>
                    <a:pt x="28" y="35"/>
                    <a:pt x="40" y="27"/>
                    <a:pt x="43" y="17"/>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974" name="ïṥļíḋê"/>
            <p:cNvSpPr/>
            <p:nvPr/>
          </p:nvSpPr>
          <p:spPr bwMode="auto">
            <a:xfrm>
              <a:off x="3050707" y="4629324"/>
              <a:ext cx="165096" cy="128065"/>
            </a:xfrm>
            <a:custGeom>
              <a:avLst/>
              <a:gdLst>
                <a:gd name="T0" fmla="*/ 43 w 45"/>
                <a:gd name="T1" fmla="*/ 17 h 35"/>
                <a:gd name="T2" fmla="*/ 28 w 45"/>
                <a:gd name="T3" fmla="*/ 0 h 35"/>
                <a:gd name="T4" fmla="*/ 3 w 45"/>
                <a:gd name="T5" fmla="*/ 17 h 35"/>
                <a:gd name="T6" fmla="*/ 18 w 45"/>
                <a:gd name="T7" fmla="*/ 35 h 35"/>
                <a:gd name="T8" fmla="*/ 43 w 45"/>
                <a:gd name="T9" fmla="*/ 17 h 35"/>
              </a:gdLst>
              <a:ahLst/>
              <a:cxnLst>
                <a:cxn ang="0">
                  <a:pos x="T0" y="T1"/>
                </a:cxn>
                <a:cxn ang="0">
                  <a:pos x="T2" y="T3"/>
                </a:cxn>
                <a:cxn ang="0">
                  <a:pos x="T4" y="T5"/>
                </a:cxn>
                <a:cxn ang="0">
                  <a:pos x="T6" y="T7"/>
                </a:cxn>
                <a:cxn ang="0">
                  <a:pos x="T8" y="T9"/>
                </a:cxn>
              </a:cxnLst>
              <a:rect l="0" t="0" r="r" b="b"/>
              <a:pathLst>
                <a:path w="45" h="35">
                  <a:moveTo>
                    <a:pt x="43" y="17"/>
                  </a:moveTo>
                  <a:cubicBezTo>
                    <a:pt x="45" y="8"/>
                    <a:pt x="39" y="0"/>
                    <a:pt x="28" y="0"/>
                  </a:cubicBezTo>
                  <a:cubicBezTo>
                    <a:pt x="17" y="0"/>
                    <a:pt x="6" y="8"/>
                    <a:pt x="3" y="17"/>
                  </a:cubicBezTo>
                  <a:cubicBezTo>
                    <a:pt x="0" y="27"/>
                    <a:pt x="6" y="35"/>
                    <a:pt x="18" y="35"/>
                  </a:cubicBezTo>
                  <a:cubicBezTo>
                    <a:pt x="29" y="35"/>
                    <a:pt x="40" y="27"/>
                    <a:pt x="43" y="17"/>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975" name="íṩļïḋé"/>
            <p:cNvSpPr/>
            <p:nvPr/>
          </p:nvSpPr>
          <p:spPr bwMode="auto">
            <a:xfrm>
              <a:off x="3229689" y="4629324"/>
              <a:ext cx="165096" cy="128065"/>
            </a:xfrm>
            <a:custGeom>
              <a:avLst/>
              <a:gdLst>
                <a:gd name="T0" fmla="*/ 43 w 45"/>
                <a:gd name="T1" fmla="*/ 17 h 35"/>
                <a:gd name="T2" fmla="*/ 27 w 45"/>
                <a:gd name="T3" fmla="*/ 0 h 35"/>
                <a:gd name="T4" fmla="*/ 3 w 45"/>
                <a:gd name="T5" fmla="*/ 17 h 35"/>
                <a:gd name="T6" fmla="*/ 18 w 45"/>
                <a:gd name="T7" fmla="*/ 35 h 35"/>
                <a:gd name="T8" fmla="*/ 43 w 45"/>
                <a:gd name="T9" fmla="*/ 17 h 35"/>
              </a:gdLst>
              <a:ahLst/>
              <a:cxnLst>
                <a:cxn ang="0">
                  <a:pos x="T0" y="T1"/>
                </a:cxn>
                <a:cxn ang="0">
                  <a:pos x="T2" y="T3"/>
                </a:cxn>
                <a:cxn ang="0">
                  <a:pos x="T4" y="T5"/>
                </a:cxn>
                <a:cxn ang="0">
                  <a:pos x="T6" y="T7"/>
                </a:cxn>
                <a:cxn ang="0">
                  <a:pos x="T8" y="T9"/>
                </a:cxn>
              </a:cxnLst>
              <a:rect l="0" t="0" r="r" b="b"/>
              <a:pathLst>
                <a:path w="45" h="35">
                  <a:moveTo>
                    <a:pt x="43" y="17"/>
                  </a:moveTo>
                  <a:cubicBezTo>
                    <a:pt x="45" y="8"/>
                    <a:pt x="38" y="0"/>
                    <a:pt x="27" y="0"/>
                  </a:cubicBezTo>
                  <a:cubicBezTo>
                    <a:pt x="16" y="0"/>
                    <a:pt x="5" y="8"/>
                    <a:pt x="3" y="17"/>
                  </a:cubicBezTo>
                  <a:cubicBezTo>
                    <a:pt x="0" y="27"/>
                    <a:pt x="7" y="35"/>
                    <a:pt x="18" y="35"/>
                  </a:cubicBezTo>
                  <a:cubicBezTo>
                    <a:pt x="29" y="35"/>
                    <a:pt x="40" y="27"/>
                    <a:pt x="43" y="17"/>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976" name="îṩḻíḑé"/>
            <p:cNvSpPr/>
            <p:nvPr/>
          </p:nvSpPr>
          <p:spPr bwMode="auto">
            <a:xfrm>
              <a:off x="2456673" y="4783619"/>
              <a:ext cx="171268" cy="131151"/>
            </a:xfrm>
            <a:custGeom>
              <a:avLst/>
              <a:gdLst>
                <a:gd name="T0" fmla="*/ 44 w 47"/>
                <a:gd name="T1" fmla="*/ 18 h 36"/>
                <a:gd name="T2" fmla="*/ 30 w 47"/>
                <a:gd name="T3" fmla="*/ 0 h 36"/>
                <a:gd name="T4" fmla="*/ 3 w 47"/>
                <a:gd name="T5" fmla="*/ 18 h 36"/>
                <a:gd name="T6" fmla="*/ 17 w 47"/>
                <a:gd name="T7" fmla="*/ 36 h 36"/>
                <a:gd name="T8" fmla="*/ 44 w 47"/>
                <a:gd name="T9" fmla="*/ 18 h 36"/>
              </a:gdLst>
              <a:ahLst/>
              <a:cxnLst>
                <a:cxn ang="0">
                  <a:pos x="T0" y="T1"/>
                </a:cxn>
                <a:cxn ang="0">
                  <a:pos x="T2" y="T3"/>
                </a:cxn>
                <a:cxn ang="0">
                  <a:pos x="T4" y="T5"/>
                </a:cxn>
                <a:cxn ang="0">
                  <a:pos x="T6" y="T7"/>
                </a:cxn>
                <a:cxn ang="0">
                  <a:pos x="T8" y="T9"/>
                </a:cxn>
              </a:cxnLst>
              <a:rect l="0" t="0" r="r" b="b"/>
              <a:pathLst>
                <a:path w="47" h="36">
                  <a:moveTo>
                    <a:pt x="44" y="18"/>
                  </a:moveTo>
                  <a:cubicBezTo>
                    <a:pt x="47" y="8"/>
                    <a:pt x="41" y="0"/>
                    <a:pt x="30" y="0"/>
                  </a:cubicBezTo>
                  <a:cubicBezTo>
                    <a:pt x="19" y="0"/>
                    <a:pt x="7" y="8"/>
                    <a:pt x="3" y="18"/>
                  </a:cubicBezTo>
                  <a:cubicBezTo>
                    <a:pt x="0" y="28"/>
                    <a:pt x="6" y="36"/>
                    <a:pt x="17" y="36"/>
                  </a:cubicBezTo>
                  <a:cubicBezTo>
                    <a:pt x="28" y="36"/>
                    <a:pt x="40" y="28"/>
                    <a:pt x="44" y="18"/>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977" name="ïşľiḑe"/>
            <p:cNvSpPr/>
            <p:nvPr/>
          </p:nvSpPr>
          <p:spPr bwMode="auto">
            <a:xfrm>
              <a:off x="2638740" y="4783619"/>
              <a:ext cx="171268" cy="131151"/>
            </a:xfrm>
            <a:custGeom>
              <a:avLst/>
              <a:gdLst>
                <a:gd name="T0" fmla="*/ 44 w 47"/>
                <a:gd name="T1" fmla="*/ 18 h 36"/>
                <a:gd name="T2" fmla="*/ 29 w 47"/>
                <a:gd name="T3" fmla="*/ 0 h 36"/>
                <a:gd name="T4" fmla="*/ 3 w 47"/>
                <a:gd name="T5" fmla="*/ 18 h 36"/>
                <a:gd name="T6" fmla="*/ 17 w 47"/>
                <a:gd name="T7" fmla="*/ 36 h 36"/>
                <a:gd name="T8" fmla="*/ 44 w 47"/>
                <a:gd name="T9" fmla="*/ 18 h 36"/>
              </a:gdLst>
              <a:ahLst/>
              <a:cxnLst>
                <a:cxn ang="0">
                  <a:pos x="T0" y="T1"/>
                </a:cxn>
                <a:cxn ang="0">
                  <a:pos x="T2" y="T3"/>
                </a:cxn>
                <a:cxn ang="0">
                  <a:pos x="T4" y="T5"/>
                </a:cxn>
                <a:cxn ang="0">
                  <a:pos x="T6" y="T7"/>
                </a:cxn>
                <a:cxn ang="0">
                  <a:pos x="T8" y="T9"/>
                </a:cxn>
              </a:cxnLst>
              <a:rect l="0" t="0" r="r" b="b"/>
              <a:pathLst>
                <a:path w="47" h="36">
                  <a:moveTo>
                    <a:pt x="44" y="18"/>
                  </a:moveTo>
                  <a:cubicBezTo>
                    <a:pt x="47" y="8"/>
                    <a:pt x="40" y="0"/>
                    <a:pt x="29" y="0"/>
                  </a:cubicBezTo>
                  <a:cubicBezTo>
                    <a:pt x="18" y="0"/>
                    <a:pt x="6" y="8"/>
                    <a:pt x="3" y="18"/>
                  </a:cubicBezTo>
                  <a:cubicBezTo>
                    <a:pt x="0" y="28"/>
                    <a:pt x="6" y="36"/>
                    <a:pt x="17" y="36"/>
                  </a:cubicBezTo>
                  <a:cubicBezTo>
                    <a:pt x="29" y="36"/>
                    <a:pt x="41" y="28"/>
                    <a:pt x="44" y="18"/>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978" name="îṣļîḋé"/>
            <p:cNvSpPr/>
            <p:nvPr/>
          </p:nvSpPr>
          <p:spPr bwMode="auto">
            <a:xfrm>
              <a:off x="2820808" y="4783619"/>
              <a:ext cx="172810" cy="131151"/>
            </a:xfrm>
            <a:custGeom>
              <a:avLst/>
              <a:gdLst>
                <a:gd name="T0" fmla="*/ 44 w 47"/>
                <a:gd name="T1" fmla="*/ 18 h 36"/>
                <a:gd name="T2" fmla="*/ 29 w 47"/>
                <a:gd name="T3" fmla="*/ 0 h 36"/>
                <a:gd name="T4" fmla="*/ 3 w 47"/>
                <a:gd name="T5" fmla="*/ 18 h 36"/>
                <a:gd name="T6" fmla="*/ 18 w 47"/>
                <a:gd name="T7" fmla="*/ 36 h 36"/>
                <a:gd name="T8" fmla="*/ 44 w 47"/>
                <a:gd name="T9" fmla="*/ 18 h 36"/>
              </a:gdLst>
              <a:ahLst/>
              <a:cxnLst>
                <a:cxn ang="0">
                  <a:pos x="T0" y="T1"/>
                </a:cxn>
                <a:cxn ang="0">
                  <a:pos x="T2" y="T3"/>
                </a:cxn>
                <a:cxn ang="0">
                  <a:pos x="T4" y="T5"/>
                </a:cxn>
                <a:cxn ang="0">
                  <a:pos x="T6" y="T7"/>
                </a:cxn>
                <a:cxn ang="0">
                  <a:pos x="T8" y="T9"/>
                </a:cxn>
              </a:cxnLst>
              <a:rect l="0" t="0" r="r" b="b"/>
              <a:pathLst>
                <a:path w="47" h="36">
                  <a:moveTo>
                    <a:pt x="44" y="18"/>
                  </a:moveTo>
                  <a:cubicBezTo>
                    <a:pt x="47" y="8"/>
                    <a:pt x="40" y="0"/>
                    <a:pt x="29" y="0"/>
                  </a:cubicBezTo>
                  <a:cubicBezTo>
                    <a:pt x="18" y="0"/>
                    <a:pt x="6" y="8"/>
                    <a:pt x="3" y="18"/>
                  </a:cubicBezTo>
                  <a:cubicBezTo>
                    <a:pt x="0" y="28"/>
                    <a:pt x="6" y="36"/>
                    <a:pt x="18" y="36"/>
                  </a:cubicBezTo>
                  <a:cubicBezTo>
                    <a:pt x="29" y="36"/>
                    <a:pt x="41" y="28"/>
                    <a:pt x="44" y="18"/>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979" name="ïṥḻîḍe"/>
            <p:cNvSpPr/>
            <p:nvPr/>
          </p:nvSpPr>
          <p:spPr bwMode="auto">
            <a:xfrm>
              <a:off x="3004419" y="4783619"/>
              <a:ext cx="166638" cy="131151"/>
            </a:xfrm>
            <a:custGeom>
              <a:avLst/>
              <a:gdLst>
                <a:gd name="T0" fmla="*/ 43 w 46"/>
                <a:gd name="T1" fmla="*/ 18 h 36"/>
                <a:gd name="T2" fmla="*/ 28 w 46"/>
                <a:gd name="T3" fmla="*/ 0 h 36"/>
                <a:gd name="T4" fmla="*/ 3 w 46"/>
                <a:gd name="T5" fmla="*/ 18 h 36"/>
                <a:gd name="T6" fmla="*/ 18 w 46"/>
                <a:gd name="T7" fmla="*/ 36 h 36"/>
                <a:gd name="T8" fmla="*/ 43 w 46"/>
                <a:gd name="T9" fmla="*/ 18 h 36"/>
              </a:gdLst>
              <a:ahLst/>
              <a:cxnLst>
                <a:cxn ang="0">
                  <a:pos x="T0" y="T1"/>
                </a:cxn>
                <a:cxn ang="0">
                  <a:pos x="T2" y="T3"/>
                </a:cxn>
                <a:cxn ang="0">
                  <a:pos x="T4" y="T5"/>
                </a:cxn>
                <a:cxn ang="0">
                  <a:pos x="T6" y="T7"/>
                </a:cxn>
                <a:cxn ang="0">
                  <a:pos x="T8" y="T9"/>
                </a:cxn>
              </a:cxnLst>
              <a:rect l="0" t="0" r="r" b="b"/>
              <a:pathLst>
                <a:path w="46" h="36">
                  <a:moveTo>
                    <a:pt x="43" y="18"/>
                  </a:moveTo>
                  <a:cubicBezTo>
                    <a:pt x="46" y="8"/>
                    <a:pt x="39" y="0"/>
                    <a:pt x="28" y="0"/>
                  </a:cubicBezTo>
                  <a:cubicBezTo>
                    <a:pt x="17" y="0"/>
                    <a:pt x="6" y="8"/>
                    <a:pt x="3" y="18"/>
                  </a:cubicBezTo>
                  <a:cubicBezTo>
                    <a:pt x="0" y="28"/>
                    <a:pt x="7" y="36"/>
                    <a:pt x="18" y="36"/>
                  </a:cubicBezTo>
                  <a:cubicBezTo>
                    <a:pt x="29" y="36"/>
                    <a:pt x="41" y="28"/>
                    <a:pt x="43" y="18"/>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980" name="ïśḻïḓé"/>
            <p:cNvSpPr/>
            <p:nvPr/>
          </p:nvSpPr>
          <p:spPr bwMode="auto">
            <a:xfrm>
              <a:off x="2398041" y="4944086"/>
              <a:ext cx="175896" cy="134237"/>
            </a:xfrm>
            <a:custGeom>
              <a:avLst/>
              <a:gdLst>
                <a:gd name="T0" fmla="*/ 45 w 48"/>
                <a:gd name="T1" fmla="*/ 18 h 37"/>
                <a:gd name="T2" fmla="*/ 30 w 48"/>
                <a:gd name="T3" fmla="*/ 0 h 37"/>
                <a:gd name="T4" fmla="*/ 3 w 48"/>
                <a:gd name="T5" fmla="*/ 18 h 37"/>
                <a:gd name="T6" fmla="*/ 17 w 48"/>
                <a:gd name="T7" fmla="*/ 37 h 37"/>
                <a:gd name="T8" fmla="*/ 45 w 48"/>
                <a:gd name="T9" fmla="*/ 18 h 37"/>
              </a:gdLst>
              <a:ahLst/>
              <a:cxnLst>
                <a:cxn ang="0">
                  <a:pos x="T0" y="T1"/>
                </a:cxn>
                <a:cxn ang="0">
                  <a:pos x="T2" y="T3"/>
                </a:cxn>
                <a:cxn ang="0">
                  <a:pos x="T4" y="T5"/>
                </a:cxn>
                <a:cxn ang="0">
                  <a:pos x="T6" y="T7"/>
                </a:cxn>
                <a:cxn ang="0">
                  <a:pos x="T8" y="T9"/>
                </a:cxn>
              </a:cxnLst>
              <a:rect l="0" t="0" r="r" b="b"/>
              <a:pathLst>
                <a:path w="48" h="37">
                  <a:moveTo>
                    <a:pt x="45" y="18"/>
                  </a:moveTo>
                  <a:cubicBezTo>
                    <a:pt x="48" y="8"/>
                    <a:pt x="42" y="0"/>
                    <a:pt x="30" y="0"/>
                  </a:cubicBezTo>
                  <a:cubicBezTo>
                    <a:pt x="19" y="0"/>
                    <a:pt x="7" y="8"/>
                    <a:pt x="3" y="18"/>
                  </a:cubicBezTo>
                  <a:cubicBezTo>
                    <a:pt x="0" y="29"/>
                    <a:pt x="6" y="37"/>
                    <a:pt x="17" y="37"/>
                  </a:cubicBezTo>
                  <a:cubicBezTo>
                    <a:pt x="29" y="37"/>
                    <a:pt x="41" y="29"/>
                    <a:pt x="45" y="18"/>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981" name="íŝḻîďé"/>
            <p:cNvSpPr/>
            <p:nvPr/>
          </p:nvSpPr>
          <p:spPr bwMode="auto">
            <a:xfrm>
              <a:off x="2580108" y="4944086"/>
              <a:ext cx="178982" cy="134237"/>
            </a:xfrm>
            <a:custGeom>
              <a:avLst/>
              <a:gdLst>
                <a:gd name="T0" fmla="*/ 45 w 49"/>
                <a:gd name="T1" fmla="*/ 18 h 37"/>
                <a:gd name="T2" fmla="*/ 31 w 49"/>
                <a:gd name="T3" fmla="*/ 0 h 37"/>
                <a:gd name="T4" fmla="*/ 4 w 49"/>
                <a:gd name="T5" fmla="*/ 18 h 37"/>
                <a:gd name="T6" fmla="*/ 18 w 49"/>
                <a:gd name="T7" fmla="*/ 37 h 37"/>
                <a:gd name="T8" fmla="*/ 45 w 49"/>
                <a:gd name="T9" fmla="*/ 18 h 37"/>
              </a:gdLst>
              <a:ahLst/>
              <a:cxnLst>
                <a:cxn ang="0">
                  <a:pos x="T0" y="T1"/>
                </a:cxn>
                <a:cxn ang="0">
                  <a:pos x="T2" y="T3"/>
                </a:cxn>
                <a:cxn ang="0">
                  <a:pos x="T4" y="T5"/>
                </a:cxn>
                <a:cxn ang="0">
                  <a:pos x="T6" y="T7"/>
                </a:cxn>
                <a:cxn ang="0">
                  <a:pos x="T8" y="T9"/>
                </a:cxn>
              </a:cxnLst>
              <a:rect l="0" t="0" r="r" b="b"/>
              <a:pathLst>
                <a:path w="49" h="37">
                  <a:moveTo>
                    <a:pt x="45" y="18"/>
                  </a:moveTo>
                  <a:cubicBezTo>
                    <a:pt x="49" y="8"/>
                    <a:pt x="42" y="0"/>
                    <a:pt x="31" y="0"/>
                  </a:cubicBezTo>
                  <a:cubicBezTo>
                    <a:pt x="19" y="0"/>
                    <a:pt x="7" y="8"/>
                    <a:pt x="4" y="18"/>
                  </a:cubicBezTo>
                  <a:cubicBezTo>
                    <a:pt x="0" y="29"/>
                    <a:pt x="7" y="37"/>
                    <a:pt x="18" y="37"/>
                  </a:cubicBezTo>
                  <a:cubicBezTo>
                    <a:pt x="30" y="37"/>
                    <a:pt x="42" y="29"/>
                    <a:pt x="45" y="18"/>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982" name="îṡ1íďe"/>
            <p:cNvSpPr/>
            <p:nvPr/>
          </p:nvSpPr>
          <p:spPr bwMode="auto">
            <a:xfrm>
              <a:off x="2766805" y="4944086"/>
              <a:ext cx="174353" cy="134237"/>
            </a:xfrm>
            <a:custGeom>
              <a:avLst/>
              <a:gdLst>
                <a:gd name="T0" fmla="*/ 45 w 48"/>
                <a:gd name="T1" fmla="*/ 18 h 37"/>
                <a:gd name="T2" fmla="*/ 30 w 48"/>
                <a:gd name="T3" fmla="*/ 0 h 37"/>
                <a:gd name="T4" fmla="*/ 4 w 48"/>
                <a:gd name="T5" fmla="*/ 18 h 37"/>
                <a:gd name="T6" fmla="*/ 19 w 48"/>
                <a:gd name="T7" fmla="*/ 37 h 37"/>
                <a:gd name="T8" fmla="*/ 45 w 48"/>
                <a:gd name="T9" fmla="*/ 18 h 37"/>
              </a:gdLst>
              <a:ahLst/>
              <a:cxnLst>
                <a:cxn ang="0">
                  <a:pos x="T0" y="T1"/>
                </a:cxn>
                <a:cxn ang="0">
                  <a:pos x="T2" y="T3"/>
                </a:cxn>
                <a:cxn ang="0">
                  <a:pos x="T4" y="T5"/>
                </a:cxn>
                <a:cxn ang="0">
                  <a:pos x="T6" y="T7"/>
                </a:cxn>
                <a:cxn ang="0">
                  <a:pos x="T8" y="T9"/>
                </a:cxn>
              </a:cxnLst>
              <a:rect l="0" t="0" r="r" b="b"/>
              <a:pathLst>
                <a:path w="48" h="37">
                  <a:moveTo>
                    <a:pt x="45" y="18"/>
                  </a:moveTo>
                  <a:cubicBezTo>
                    <a:pt x="48" y="8"/>
                    <a:pt x="41" y="0"/>
                    <a:pt x="30" y="0"/>
                  </a:cubicBezTo>
                  <a:cubicBezTo>
                    <a:pt x="19" y="0"/>
                    <a:pt x="7" y="8"/>
                    <a:pt x="4" y="18"/>
                  </a:cubicBezTo>
                  <a:cubicBezTo>
                    <a:pt x="0" y="29"/>
                    <a:pt x="7" y="37"/>
                    <a:pt x="19" y="37"/>
                  </a:cubicBezTo>
                  <a:cubicBezTo>
                    <a:pt x="30" y="37"/>
                    <a:pt x="42" y="29"/>
                    <a:pt x="45" y="18"/>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983" name="íŝḻîḓé"/>
            <p:cNvSpPr/>
            <p:nvPr/>
          </p:nvSpPr>
          <p:spPr bwMode="auto">
            <a:xfrm>
              <a:off x="2336323" y="5107638"/>
              <a:ext cx="178982" cy="138865"/>
            </a:xfrm>
            <a:custGeom>
              <a:avLst/>
              <a:gdLst>
                <a:gd name="T0" fmla="*/ 46 w 49"/>
                <a:gd name="T1" fmla="*/ 19 h 38"/>
                <a:gd name="T2" fmla="*/ 31 w 49"/>
                <a:gd name="T3" fmla="*/ 0 h 38"/>
                <a:gd name="T4" fmla="*/ 4 w 49"/>
                <a:gd name="T5" fmla="*/ 19 h 38"/>
                <a:gd name="T6" fmla="*/ 18 w 49"/>
                <a:gd name="T7" fmla="*/ 38 h 38"/>
                <a:gd name="T8" fmla="*/ 46 w 49"/>
                <a:gd name="T9" fmla="*/ 19 h 38"/>
              </a:gdLst>
              <a:ahLst/>
              <a:cxnLst>
                <a:cxn ang="0">
                  <a:pos x="T0" y="T1"/>
                </a:cxn>
                <a:cxn ang="0">
                  <a:pos x="T2" y="T3"/>
                </a:cxn>
                <a:cxn ang="0">
                  <a:pos x="T4" y="T5"/>
                </a:cxn>
                <a:cxn ang="0">
                  <a:pos x="T6" y="T7"/>
                </a:cxn>
                <a:cxn ang="0">
                  <a:pos x="T8" y="T9"/>
                </a:cxn>
              </a:cxnLst>
              <a:rect l="0" t="0" r="r" b="b"/>
              <a:pathLst>
                <a:path w="49" h="38">
                  <a:moveTo>
                    <a:pt x="46" y="19"/>
                  </a:moveTo>
                  <a:cubicBezTo>
                    <a:pt x="49" y="9"/>
                    <a:pt x="43" y="0"/>
                    <a:pt x="31" y="0"/>
                  </a:cubicBezTo>
                  <a:cubicBezTo>
                    <a:pt x="20" y="0"/>
                    <a:pt x="7" y="9"/>
                    <a:pt x="4" y="19"/>
                  </a:cubicBezTo>
                  <a:cubicBezTo>
                    <a:pt x="0" y="30"/>
                    <a:pt x="6" y="38"/>
                    <a:pt x="18" y="38"/>
                  </a:cubicBezTo>
                  <a:cubicBezTo>
                    <a:pt x="30" y="38"/>
                    <a:pt x="42" y="30"/>
                    <a:pt x="46" y="1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984" name="íšliḓê"/>
            <p:cNvSpPr/>
            <p:nvPr/>
          </p:nvSpPr>
          <p:spPr bwMode="auto">
            <a:xfrm>
              <a:off x="2526106" y="5107638"/>
              <a:ext cx="178982" cy="138865"/>
            </a:xfrm>
            <a:custGeom>
              <a:avLst/>
              <a:gdLst>
                <a:gd name="T0" fmla="*/ 45 w 49"/>
                <a:gd name="T1" fmla="*/ 19 h 38"/>
                <a:gd name="T2" fmla="*/ 31 w 49"/>
                <a:gd name="T3" fmla="*/ 0 h 38"/>
                <a:gd name="T4" fmla="*/ 3 w 49"/>
                <a:gd name="T5" fmla="*/ 19 h 38"/>
                <a:gd name="T6" fmla="*/ 18 w 49"/>
                <a:gd name="T7" fmla="*/ 38 h 38"/>
                <a:gd name="T8" fmla="*/ 45 w 49"/>
                <a:gd name="T9" fmla="*/ 19 h 38"/>
              </a:gdLst>
              <a:ahLst/>
              <a:cxnLst>
                <a:cxn ang="0">
                  <a:pos x="T0" y="T1"/>
                </a:cxn>
                <a:cxn ang="0">
                  <a:pos x="T2" y="T3"/>
                </a:cxn>
                <a:cxn ang="0">
                  <a:pos x="T4" y="T5"/>
                </a:cxn>
                <a:cxn ang="0">
                  <a:pos x="T6" y="T7"/>
                </a:cxn>
                <a:cxn ang="0">
                  <a:pos x="T8" y="T9"/>
                </a:cxn>
              </a:cxnLst>
              <a:rect l="0" t="0" r="r" b="b"/>
              <a:pathLst>
                <a:path w="49" h="38">
                  <a:moveTo>
                    <a:pt x="45" y="19"/>
                  </a:moveTo>
                  <a:cubicBezTo>
                    <a:pt x="49" y="9"/>
                    <a:pt x="42" y="0"/>
                    <a:pt x="31" y="0"/>
                  </a:cubicBezTo>
                  <a:cubicBezTo>
                    <a:pt x="19" y="0"/>
                    <a:pt x="7" y="9"/>
                    <a:pt x="3" y="19"/>
                  </a:cubicBezTo>
                  <a:cubicBezTo>
                    <a:pt x="0" y="30"/>
                    <a:pt x="6" y="38"/>
                    <a:pt x="18" y="38"/>
                  </a:cubicBezTo>
                  <a:cubicBezTo>
                    <a:pt x="30" y="38"/>
                    <a:pt x="42" y="30"/>
                    <a:pt x="45" y="19"/>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985" name="îSḻïḑe"/>
            <p:cNvSpPr/>
            <p:nvPr/>
          </p:nvSpPr>
          <p:spPr bwMode="auto">
            <a:xfrm>
              <a:off x="2274605" y="5280448"/>
              <a:ext cx="182068" cy="145037"/>
            </a:xfrm>
            <a:custGeom>
              <a:avLst/>
              <a:gdLst>
                <a:gd name="T0" fmla="*/ 46 w 50"/>
                <a:gd name="T1" fmla="*/ 20 h 40"/>
                <a:gd name="T2" fmla="*/ 32 w 50"/>
                <a:gd name="T3" fmla="*/ 0 h 40"/>
                <a:gd name="T4" fmla="*/ 4 w 50"/>
                <a:gd name="T5" fmla="*/ 20 h 40"/>
                <a:gd name="T6" fmla="*/ 18 w 50"/>
                <a:gd name="T7" fmla="*/ 40 h 40"/>
                <a:gd name="T8" fmla="*/ 46 w 50"/>
                <a:gd name="T9" fmla="*/ 20 h 40"/>
              </a:gdLst>
              <a:ahLst/>
              <a:cxnLst>
                <a:cxn ang="0">
                  <a:pos x="T0" y="T1"/>
                </a:cxn>
                <a:cxn ang="0">
                  <a:pos x="T2" y="T3"/>
                </a:cxn>
                <a:cxn ang="0">
                  <a:pos x="T4" y="T5"/>
                </a:cxn>
                <a:cxn ang="0">
                  <a:pos x="T6" y="T7"/>
                </a:cxn>
                <a:cxn ang="0">
                  <a:pos x="T8" y="T9"/>
                </a:cxn>
              </a:cxnLst>
              <a:rect l="0" t="0" r="r" b="b"/>
              <a:pathLst>
                <a:path w="50" h="40">
                  <a:moveTo>
                    <a:pt x="46" y="20"/>
                  </a:moveTo>
                  <a:cubicBezTo>
                    <a:pt x="50" y="9"/>
                    <a:pt x="44" y="0"/>
                    <a:pt x="32" y="0"/>
                  </a:cubicBezTo>
                  <a:cubicBezTo>
                    <a:pt x="20" y="0"/>
                    <a:pt x="7" y="9"/>
                    <a:pt x="4" y="20"/>
                  </a:cubicBezTo>
                  <a:cubicBezTo>
                    <a:pt x="0" y="31"/>
                    <a:pt x="6" y="40"/>
                    <a:pt x="18" y="40"/>
                  </a:cubicBezTo>
                  <a:cubicBezTo>
                    <a:pt x="30" y="40"/>
                    <a:pt x="43" y="31"/>
                    <a:pt x="46" y="20"/>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986" name="îš1îḓê"/>
            <p:cNvSpPr/>
            <p:nvPr/>
          </p:nvSpPr>
          <p:spPr bwMode="auto">
            <a:xfrm>
              <a:off x="2464388" y="5280448"/>
              <a:ext cx="185154" cy="145037"/>
            </a:xfrm>
            <a:custGeom>
              <a:avLst/>
              <a:gdLst>
                <a:gd name="T0" fmla="*/ 47 w 51"/>
                <a:gd name="T1" fmla="*/ 20 h 40"/>
                <a:gd name="T2" fmla="*/ 32 w 51"/>
                <a:gd name="T3" fmla="*/ 0 h 40"/>
                <a:gd name="T4" fmla="*/ 4 w 51"/>
                <a:gd name="T5" fmla="*/ 20 h 40"/>
                <a:gd name="T6" fmla="*/ 19 w 51"/>
                <a:gd name="T7" fmla="*/ 40 h 40"/>
                <a:gd name="T8" fmla="*/ 47 w 51"/>
                <a:gd name="T9" fmla="*/ 20 h 40"/>
              </a:gdLst>
              <a:ahLst/>
              <a:cxnLst>
                <a:cxn ang="0">
                  <a:pos x="T0" y="T1"/>
                </a:cxn>
                <a:cxn ang="0">
                  <a:pos x="T2" y="T3"/>
                </a:cxn>
                <a:cxn ang="0">
                  <a:pos x="T4" y="T5"/>
                </a:cxn>
                <a:cxn ang="0">
                  <a:pos x="T6" y="T7"/>
                </a:cxn>
                <a:cxn ang="0">
                  <a:pos x="T8" y="T9"/>
                </a:cxn>
              </a:cxnLst>
              <a:rect l="0" t="0" r="r" b="b"/>
              <a:pathLst>
                <a:path w="51" h="40">
                  <a:moveTo>
                    <a:pt x="47" y="20"/>
                  </a:moveTo>
                  <a:cubicBezTo>
                    <a:pt x="51" y="9"/>
                    <a:pt x="44" y="0"/>
                    <a:pt x="32" y="0"/>
                  </a:cubicBezTo>
                  <a:cubicBezTo>
                    <a:pt x="20" y="0"/>
                    <a:pt x="8" y="9"/>
                    <a:pt x="4" y="20"/>
                  </a:cubicBezTo>
                  <a:cubicBezTo>
                    <a:pt x="0" y="31"/>
                    <a:pt x="7" y="40"/>
                    <a:pt x="19" y="40"/>
                  </a:cubicBezTo>
                  <a:cubicBezTo>
                    <a:pt x="31" y="40"/>
                    <a:pt x="43" y="31"/>
                    <a:pt x="47" y="20"/>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987" name="isḷïďê"/>
            <p:cNvSpPr/>
            <p:nvPr/>
          </p:nvSpPr>
          <p:spPr bwMode="auto">
            <a:xfrm>
              <a:off x="2208259" y="5454801"/>
              <a:ext cx="186697" cy="154295"/>
            </a:xfrm>
            <a:custGeom>
              <a:avLst/>
              <a:gdLst>
                <a:gd name="T0" fmla="*/ 47 w 51"/>
                <a:gd name="T1" fmla="*/ 21 h 42"/>
                <a:gd name="T2" fmla="*/ 33 w 51"/>
                <a:gd name="T3" fmla="*/ 0 h 42"/>
                <a:gd name="T4" fmla="*/ 4 w 51"/>
                <a:gd name="T5" fmla="*/ 21 h 42"/>
                <a:gd name="T6" fmla="*/ 18 w 51"/>
                <a:gd name="T7" fmla="*/ 42 h 42"/>
                <a:gd name="T8" fmla="*/ 47 w 51"/>
                <a:gd name="T9" fmla="*/ 21 h 42"/>
              </a:gdLst>
              <a:ahLst/>
              <a:cxnLst>
                <a:cxn ang="0">
                  <a:pos x="T0" y="T1"/>
                </a:cxn>
                <a:cxn ang="0">
                  <a:pos x="T2" y="T3"/>
                </a:cxn>
                <a:cxn ang="0">
                  <a:pos x="T4" y="T5"/>
                </a:cxn>
                <a:cxn ang="0">
                  <a:pos x="T6" y="T7"/>
                </a:cxn>
                <a:cxn ang="0">
                  <a:pos x="T8" y="T9"/>
                </a:cxn>
              </a:cxnLst>
              <a:rect l="0" t="0" r="r" b="b"/>
              <a:pathLst>
                <a:path w="51" h="42">
                  <a:moveTo>
                    <a:pt x="47" y="21"/>
                  </a:moveTo>
                  <a:cubicBezTo>
                    <a:pt x="51" y="10"/>
                    <a:pt x="45" y="0"/>
                    <a:pt x="33" y="0"/>
                  </a:cubicBezTo>
                  <a:cubicBezTo>
                    <a:pt x="21" y="0"/>
                    <a:pt x="8" y="10"/>
                    <a:pt x="4" y="21"/>
                  </a:cubicBezTo>
                  <a:cubicBezTo>
                    <a:pt x="0" y="32"/>
                    <a:pt x="6" y="42"/>
                    <a:pt x="18" y="42"/>
                  </a:cubicBezTo>
                  <a:cubicBezTo>
                    <a:pt x="30" y="42"/>
                    <a:pt x="44" y="32"/>
                    <a:pt x="47" y="21"/>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988" name="íṣļïḋé"/>
            <p:cNvSpPr/>
            <p:nvPr/>
          </p:nvSpPr>
          <p:spPr bwMode="auto">
            <a:xfrm>
              <a:off x="2401126" y="5454801"/>
              <a:ext cx="189783" cy="154295"/>
            </a:xfrm>
            <a:custGeom>
              <a:avLst/>
              <a:gdLst>
                <a:gd name="T0" fmla="*/ 48 w 52"/>
                <a:gd name="T1" fmla="*/ 21 h 42"/>
                <a:gd name="T2" fmla="*/ 33 w 52"/>
                <a:gd name="T3" fmla="*/ 0 h 42"/>
                <a:gd name="T4" fmla="*/ 4 w 52"/>
                <a:gd name="T5" fmla="*/ 21 h 42"/>
                <a:gd name="T6" fmla="*/ 19 w 52"/>
                <a:gd name="T7" fmla="*/ 42 h 42"/>
                <a:gd name="T8" fmla="*/ 48 w 52"/>
                <a:gd name="T9" fmla="*/ 21 h 42"/>
              </a:gdLst>
              <a:ahLst/>
              <a:cxnLst>
                <a:cxn ang="0">
                  <a:pos x="T0" y="T1"/>
                </a:cxn>
                <a:cxn ang="0">
                  <a:pos x="T2" y="T3"/>
                </a:cxn>
                <a:cxn ang="0">
                  <a:pos x="T4" y="T5"/>
                </a:cxn>
                <a:cxn ang="0">
                  <a:pos x="T6" y="T7"/>
                </a:cxn>
                <a:cxn ang="0">
                  <a:pos x="T8" y="T9"/>
                </a:cxn>
              </a:cxnLst>
              <a:rect l="0" t="0" r="r" b="b"/>
              <a:pathLst>
                <a:path w="52" h="42">
                  <a:moveTo>
                    <a:pt x="48" y="21"/>
                  </a:moveTo>
                  <a:cubicBezTo>
                    <a:pt x="52" y="10"/>
                    <a:pt x="45" y="0"/>
                    <a:pt x="33" y="0"/>
                  </a:cubicBezTo>
                  <a:cubicBezTo>
                    <a:pt x="21" y="0"/>
                    <a:pt x="8" y="10"/>
                    <a:pt x="4" y="21"/>
                  </a:cubicBezTo>
                  <a:cubicBezTo>
                    <a:pt x="0" y="32"/>
                    <a:pt x="7" y="42"/>
                    <a:pt x="19" y="42"/>
                  </a:cubicBezTo>
                  <a:cubicBezTo>
                    <a:pt x="31" y="42"/>
                    <a:pt x="44" y="32"/>
                    <a:pt x="48" y="21"/>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989" name="i$ľíḑê"/>
            <p:cNvSpPr/>
            <p:nvPr/>
          </p:nvSpPr>
          <p:spPr bwMode="auto">
            <a:xfrm>
              <a:off x="2138826" y="5641497"/>
              <a:ext cx="194411" cy="154295"/>
            </a:xfrm>
            <a:custGeom>
              <a:avLst/>
              <a:gdLst>
                <a:gd name="T0" fmla="*/ 49 w 53"/>
                <a:gd name="T1" fmla="*/ 21 h 42"/>
                <a:gd name="T2" fmla="*/ 34 w 53"/>
                <a:gd name="T3" fmla="*/ 0 h 42"/>
                <a:gd name="T4" fmla="*/ 4 w 53"/>
                <a:gd name="T5" fmla="*/ 21 h 42"/>
                <a:gd name="T6" fmla="*/ 19 w 53"/>
                <a:gd name="T7" fmla="*/ 42 h 42"/>
                <a:gd name="T8" fmla="*/ 49 w 53"/>
                <a:gd name="T9" fmla="*/ 21 h 42"/>
              </a:gdLst>
              <a:ahLst/>
              <a:cxnLst>
                <a:cxn ang="0">
                  <a:pos x="T0" y="T1"/>
                </a:cxn>
                <a:cxn ang="0">
                  <a:pos x="T2" y="T3"/>
                </a:cxn>
                <a:cxn ang="0">
                  <a:pos x="T4" y="T5"/>
                </a:cxn>
                <a:cxn ang="0">
                  <a:pos x="T6" y="T7"/>
                </a:cxn>
                <a:cxn ang="0">
                  <a:pos x="T8" y="T9"/>
                </a:cxn>
              </a:cxnLst>
              <a:rect l="0" t="0" r="r" b="b"/>
              <a:pathLst>
                <a:path w="53" h="42">
                  <a:moveTo>
                    <a:pt x="49" y="21"/>
                  </a:moveTo>
                  <a:cubicBezTo>
                    <a:pt x="53" y="9"/>
                    <a:pt x="46" y="0"/>
                    <a:pt x="34" y="0"/>
                  </a:cubicBezTo>
                  <a:cubicBezTo>
                    <a:pt x="22" y="0"/>
                    <a:pt x="9" y="9"/>
                    <a:pt x="4" y="21"/>
                  </a:cubicBezTo>
                  <a:cubicBezTo>
                    <a:pt x="0" y="33"/>
                    <a:pt x="7" y="42"/>
                    <a:pt x="19" y="42"/>
                  </a:cubicBezTo>
                  <a:cubicBezTo>
                    <a:pt x="31" y="42"/>
                    <a:pt x="45" y="33"/>
                    <a:pt x="49" y="21"/>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990" name="íśḻiďê"/>
            <p:cNvSpPr/>
            <p:nvPr/>
          </p:nvSpPr>
          <p:spPr bwMode="auto">
            <a:xfrm>
              <a:off x="2339409" y="5641497"/>
              <a:ext cx="189783" cy="154295"/>
            </a:xfrm>
            <a:custGeom>
              <a:avLst/>
              <a:gdLst>
                <a:gd name="T0" fmla="*/ 48 w 52"/>
                <a:gd name="T1" fmla="*/ 21 h 42"/>
                <a:gd name="T2" fmla="*/ 33 w 52"/>
                <a:gd name="T3" fmla="*/ 0 h 42"/>
                <a:gd name="T4" fmla="*/ 4 w 52"/>
                <a:gd name="T5" fmla="*/ 21 h 42"/>
                <a:gd name="T6" fmla="*/ 19 w 52"/>
                <a:gd name="T7" fmla="*/ 42 h 42"/>
                <a:gd name="T8" fmla="*/ 48 w 52"/>
                <a:gd name="T9" fmla="*/ 21 h 42"/>
              </a:gdLst>
              <a:ahLst/>
              <a:cxnLst>
                <a:cxn ang="0">
                  <a:pos x="T0" y="T1"/>
                </a:cxn>
                <a:cxn ang="0">
                  <a:pos x="T2" y="T3"/>
                </a:cxn>
                <a:cxn ang="0">
                  <a:pos x="T4" y="T5"/>
                </a:cxn>
                <a:cxn ang="0">
                  <a:pos x="T6" y="T7"/>
                </a:cxn>
                <a:cxn ang="0">
                  <a:pos x="T8" y="T9"/>
                </a:cxn>
              </a:cxnLst>
              <a:rect l="0" t="0" r="r" b="b"/>
              <a:pathLst>
                <a:path w="52" h="42">
                  <a:moveTo>
                    <a:pt x="48" y="21"/>
                  </a:moveTo>
                  <a:cubicBezTo>
                    <a:pt x="52" y="9"/>
                    <a:pt x="45" y="0"/>
                    <a:pt x="33" y="0"/>
                  </a:cubicBezTo>
                  <a:cubicBezTo>
                    <a:pt x="21" y="0"/>
                    <a:pt x="8" y="9"/>
                    <a:pt x="4" y="21"/>
                  </a:cubicBezTo>
                  <a:cubicBezTo>
                    <a:pt x="0" y="33"/>
                    <a:pt x="7" y="42"/>
                    <a:pt x="19" y="42"/>
                  </a:cubicBezTo>
                  <a:cubicBezTo>
                    <a:pt x="31" y="42"/>
                    <a:pt x="45" y="33"/>
                    <a:pt x="48" y="21"/>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991" name="îṣḻïḑe"/>
            <p:cNvSpPr/>
            <p:nvPr/>
          </p:nvSpPr>
          <p:spPr bwMode="auto">
            <a:xfrm>
              <a:off x="2539992" y="5641497"/>
              <a:ext cx="186697" cy="154295"/>
            </a:xfrm>
            <a:custGeom>
              <a:avLst/>
              <a:gdLst>
                <a:gd name="T0" fmla="*/ 48 w 51"/>
                <a:gd name="T1" fmla="*/ 21 h 42"/>
                <a:gd name="T2" fmla="*/ 32 w 51"/>
                <a:gd name="T3" fmla="*/ 0 h 42"/>
                <a:gd name="T4" fmla="*/ 3 w 51"/>
                <a:gd name="T5" fmla="*/ 21 h 42"/>
                <a:gd name="T6" fmla="*/ 19 w 51"/>
                <a:gd name="T7" fmla="*/ 42 h 42"/>
                <a:gd name="T8" fmla="*/ 48 w 51"/>
                <a:gd name="T9" fmla="*/ 21 h 42"/>
              </a:gdLst>
              <a:ahLst/>
              <a:cxnLst>
                <a:cxn ang="0">
                  <a:pos x="T0" y="T1"/>
                </a:cxn>
                <a:cxn ang="0">
                  <a:pos x="T2" y="T3"/>
                </a:cxn>
                <a:cxn ang="0">
                  <a:pos x="T4" y="T5"/>
                </a:cxn>
                <a:cxn ang="0">
                  <a:pos x="T6" y="T7"/>
                </a:cxn>
                <a:cxn ang="0">
                  <a:pos x="T8" y="T9"/>
                </a:cxn>
              </a:cxnLst>
              <a:rect l="0" t="0" r="r" b="b"/>
              <a:pathLst>
                <a:path w="51" h="42">
                  <a:moveTo>
                    <a:pt x="48" y="21"/>
                  </a:moveTo>
                  <a:cubicBezTo>
                    <a:pt x="51" y="9"/>
                    <a:pt x="44" y="0"/>
                    <a:pt x="32" y="0"/>
                  </a:cubicBezTo>
                  <a:cubicBezTo>
                    <a:pt x="20" y="0"/>
                    <a:pt x="7" y="9"/>
                    <a:pt x="3" y="21"/>
                  </a:cubicBezTo>
                  <a:cubicBezTo>
                    <a:pt x="0" y="33"/>
                    <a:pt x="7" y="42"/>
                    <a:pt x="19" y="42"/>
                  </a:cubicBezTo>
                  <a:cubicBezTo>
                    <a:pt x="31" y="42"/>
                    <a:pt x="44" y="33"/>
                    <a:pt x="48" y="21"/>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grpSp>
      <p:sp>
        <p:nvSpPr>
          <p:cNvPr id="20" name="ïṧḻïḍé"/>
          <p:cNvSpPr/>
          <p:nvPr userDrawn="1"/>
        </p:nvSpPr>
        <p:spPr>
          <a:xfrm>
            <a:off x="304799" y="134496"/>
            <a:ext cx="8534400" cy="2278828"/>
          </a:xfrm>
          <a:custGeom>
            <a:avLst/>
            <a:gdLst>
              <a:gd name="connsiteX0" fmla="*/ 9035746 w 11379200"/>
              <a:gd name="connsiteY0" fmla="*/ 0 h 2278828"/>
              <a:gd name="connsiteX1" fmla="*/ 9559684 w 11379200"/>
              <a:gd name="connsiteY1" fmla="*/ 0 h 2278828"/>
              <a:gd name="connsiteX2" fmla="*/ 11227920 w 11379200"/>
              <a:gd name="connsiteY2" fmla="*/ 0 h 2278828"/>
              <a:gd name="connsiteX3" fmla="*/ 11379200 w 11379200"/>
              <a:gd name="connsiteY3" fmla="*/ 0 h 2278828"/>
              <a:gd name="connsiteX4" fmla="*/ 11379200 w 11379200"/>
              <a:gd name="connsiteY4" fmla="*/ 131029 h 2278828"/>
              <a:gd name="connsiteX5" fmla="*/ 11379200 w 11379200"/>
              <a:gd name="connsiteY5" fmla="*/ 2147800 h 2278828"/>
              <a:gd name="connsiteX6" fmla="*/ 11379200 w 11379200"/>
              <a:gd name="connsiteY6" fmla="*/ 2278828 h 2278828"/>
              <a:gd name="connsiteX7" fmla="*/ 11227920 w 11379200"/>
              <a:gd name="connsiteY7" fmla="*/ 2278828 h 2278828"/>
              <a:gd name="connsiteX8" fmla="*/ 9559684 w 11379200"/>
              <a:gd name="connsiteY8" fmla="*/ 2278828 h 2278828"/>
              <a:gd name="connsiteX9" fmla="*/ 9035746 w 11379200"/>
              <a:gd name="connsiteY9" fmla="*/ 2278828 h 2278828"/>
              <a:gd name="connsiteX10" fmla="*/ 8884466 w 11379200"/>
              <a:gd name="connsiteY10" fmla="*/ 2147800 h 2278828"/>
              <a:gd name="connsiteX11" fmla="*/ 8884466 w 11379200"/>
              <a:gd name="connsiteY11" fmla="*/ 131029 h 2278828"/>
              <a:gd name="connsiteX12" fmla="*/ 9035746 w 11379200"/>
              <a:gd name="connsiteY12" fmla="*/ 0 h 2278828"/>
              <a:gd name="connsiteX13" fmla="*/ 5568150 w 11379200"/>
              <a:gd name="connsiteY13" fmla="*/ 0 h 2278828"/>
              <a:gd name="connsiteX14" fmla="*/ 8719354 w 11379200"/>
              <a:gd name="connsiteY14" fmla="*/ 0 h 2278828"/>
              <a:gd name="connsiteX15" fmla="*/ 8788402 w 11379200"/>
              <a:gd name="connsiteY15" fmla="*/ 69048 h 2278828"/>
              <a:gd name="connsiteX16" fmla="*/ 8788402 w 11379200"/>
              <a:gd name="connsiteY16" fmla="*/ 2209780 h 2278828"/>
              <a:gd name="connsiteX17" fmla="*/ 8719354 w 11379200"/>
              <a:gd name="connsiteY17" fmla="*/ 2278828 h 2278828"/>
              <a:gd name="connsiteX18" fmla="*/ 5568150 w 11379200"/>
              <a:gd name="connsiteY18" fmla="*/ 2278828 h 2278828"/>
              <a:gd name="connsiteX19" fmla="*/ 5499102 w 11379200"/>
              <a:gd name="connsiteY19" fmla="*/ 2209780 h 2278828"/>
              <a:gd name="connsiteX20" fmla="*/ 5499102 w 11379200"/>
              <a:gd name="connsiteY20" fmla="*/ 69048 h 2278828"/>
              <a:gd name="connsiteX21" fmla="*/ 5568150 w 11379200"/>
              <a:gd name="connsiteY21" fmla="*/ 0 h 2278828"/>
              <a:gd name="connsiteX22" fmla="*/ 83861 w 11379200"/>
              <a:gd name="connsiteY22" fmla="*/ 0 h 2278828"/>
              <a:gd name="connsiteX23" fmla="*/ 5319176 w 11379200"/>
              <a:gd name="connsiteY23" fmla="*/ 0 h 2278828"/>
              <a:gd name="connsiteX24" fmla="*/ 5403037 w 11379200"/>
              <a:gd name="connsiteY24" fmla="*/ 83861 h 2278828"/>
              <a:gd name="connsiteX25" fmla="*/ 5403037 w 11379200"/>
              <a:gd name="connsiteY25" fmla="*/ 2194967 h 2278828"/>
              <a:gd name="connsiteX26" fmla="*/ 5319176 w 11379200"/>
              <a:gd name="connsiteY26" fmla="*/ 2278828 h 2278828"/>
              <a:gd name="connsiteX27" fmla="*/ 83861 w 11379200"/>
              <a:gd name="connsiteY27" fmla="*/ 2278828 h 2278828"/>
              <a:gd name="connsiteX28" fmla="*/ 0 w 11379200"/>
              <a:gd name="connsiteY28" fmla="*/ 2194967 h 2278828"/>
              <a:gd name="connsiteX29" fmla="*/ 0 w 11379200"/>
              <a:gd name="connsiteY29" fmla="*/ 83861 h 2278828"/>
              <a:gd name="connsiteX30" fmla="*/ 83861 w 11379200"/>
              <a:gd name="connsiteY30" fmla="*/ 0 h 2278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379200" h="2278828">
                <a:moveTo>
                  <a:pt x="9035746" y="0"/>
                </a:moveTo>
                <a:lnTo>
                  <a:pt x="9559684" y="0"/>
                </a:lnTo>
                <a:lnTo>
                  <a:pt x="11227920" y="0"/>
                </a:lnTo>
                <a:lnTo>
                  <a:pt x="11379200" y="0"/>
                </a:lnTo>
                <a:lnTo>
                  <a:pt x="11379200" y="131029"/>
                </a:lnTo>
                <a:lnTo>
                  <a:pt x="11379200" y="2147800"/>
                </a:lnTo>
                <a:lnTo>
                  <a:pt x="11379200" y="2278828"/>
                </a:lnTo>
                <a:lnTo>
                  <a:pt x="11227920" y="2278828"/>
                </a:lnTo>
                <a:lnTo>
                  <a:pt x="9559684" y="2278828"/>
                </a:lnTo>
                <a:lnTo>
                  <a:pt x="9035746" y="2278828"/>
                </a:lnTo>
                <a:cubicBezTo>
                  <a:pt x="8952196" y="2278828"/>
                  <a:pt x="8884466" y="2220165"/>
                  <a:pt x="8884466" y="2147800"/>
                </a:cubicBezTo>
                <a:lnTo>
                  <a:pt x="8884466" y="131029"/>
                </a:lnTo>
                <a:cubicBezTo>
                  <a:pt x="8884466" y="58663"/>
                  <a:pt x="8952196" y="0"/>
                  <a:pt x="9035746" y="0"/>
                </a:cubicBezTo>
                <a:close/>
                <a:moveTo>
                  <a:pt x="5568150" y="0"/>
                </a:moveTo>
                <a:lnTo>
                  <a:pt x="8719354" y="0"/>
                </a:lnTo>
                <a:cubicBezTo>
                  <a:pt x="8757488" y="0"/>
                  <a:pt x="8788402" y="30914"/>
                  <a:pt x="8788402" y="69048"/>
                </a:cubicBezTo>
                <a:lnTo>
                  <a:pt x="8788402" y="2209780"/>
                </a:lnTo>
                <a:cubicBezTo>
                  <a:pt x="8788402" y="2247914"/>
                  <a:pt x="8757488" y="2278828"/>
                  <a:pt x="8719354" y="2278828"/>
                </a:cubicBezTo>
                <a:lnTo>
                  <a:pt x="5568150" y="2278828"/>
                </a:lnTo>
                <a:cubicBezTo>
                  <a:pt x="5530016" y="2278828"/>
                  <a:pt x="5499102" y="2247914"/>
                  <a:pt x="5499102" y="2209780"/>
                </a:cubicBezTo>
                <a:lnTo>
                  <a:pt x="5499102" y="69048"/>
                </a:lnTo>
                <a:cubicBezTo>
                  <a:pt x="5499102" y="30914"/>
                  <a:pt x="5530016" y="0"/>
                  <a:pt x="5568150" y="0"/>
                </a:cubicBezTo>
                <a:close/>
                <a:moveTo>
                  <a:pt x="83861" y="0"/>
                </a:moveTo>
                <a:lnTo>
                  <a:pt x="5319176" y="0"/>
                </a:lnTo>
                <a:cubicBezTo>
                  <a:pt x="5365491" y="0"/>
                  <a:pt x="5403037" y="37546"/>
                  <a:pt x="5403037" y="83861"/>
                </a:cubicBezTo>
                <a:lnTo>
                  <a:pt x="5403037" y="2194967"/>
                </a:lnTo>
                <a:cubicBezTo>
                  <a:pt x="5403037" y="2241282"/>
                  <a:pt x="5365491" y="2278828"/>
                  <a:pt x="5319176" y="2278828"/>
                </a:cubicBezTo>
                <a:lnTo>
                  <a:pt x="83861" y="2278828"/>
                </a:lnTo>
                <a:cubicBezTo>
                  <a:pt x="37546" y="2278828"/>
                  <a:pt x="0" y="2241282"/>
                  <a:pt x="0" y="2194967"/>
                </a:cubicBezTo>
                <a:lnTo>
                  <a:pt x="0" y="83861"/>
                </a:lnTo>
                <a:cubicBezTo>
                  <a:pt x="0" y="37546"/>
                  <a:pt x="37546" y="0"/>
                  <a:pt x="83861" y="0"/>
                </a:cubicBezTo>
                <a:close/>
              </a:path>
            </a:pathLst>
          </a:custGeom>
          <a:blipFill dpi="0" rotWithShape="1">
            <a:blip r:embed="rId3">
              <a:duotone>
                <a:schemeClr val="accent1">
                  <a:shade val="45000"/>
                  <a:satMod val="135000"/>
                </a:schemeClr>
                <a:prstClr val="white"/>
              </a:duotone>
            </a:blip>
            <a:srcRect/>
            <a:stretch>
              <a:fillRect t="-74836" b="-7483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endParaRPr>
          </a:p>
        </p:txBody>
      </p:sp>
      <p:sp>
        <p:nvSpPr>
          <p:cNvPr id="9801" name="副标题 9800"/>
          <p:cNvSpPr>
            <a:spLocks noGrp="1"/>
          </p:cNvSpPr>
          <p:nvPr userDrawn="1">
            <p:ph type="subTitle" idx="1"/>
          </p:nvPr>
        </p:nvSpPr>
        <p:spPr>
          <a:xfrm>
            <a:off x="886948" y="5646674"/>
            <a:ext cx="5248511" cy="558799"/>
          </a:xfrm>
        </p:spPr>
        <p:txBody>
          <a:bodyPr anchor="t">
            <a:normAutofit/>
          </a:bodyPr>
          <a:lstStyle>
            <a:lvl1pPr marL="0" indent="0" algn="l">
              <a:buNone/>
              <a:defRPr sz="12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US" dirty="0"/>
          </a:p>
        </p:txBody>
      </p:sp>
      <p:sp>
        <p:nvSpPr>
          <p:cNvPr id="9802" name="标题 9801"/>
          <p:cNvSpPr>
            <a:spLocks noGrp="1"/>
          </p:cNvSpPr>
          <p:nvPr userDrawn="1">
            <p:ph type="ctrTitle"/>
          </p:nvPr>
        </p:nvSpPr>
        <p:spPr>
          <a:xfrm>
            <a:off x="886948" y="2832106"/>
            <a:ext cx="5248511" cy="2691933"/>
          </a:xfrm>
        </p:spPr>
        <p:txBody>
          <a:bodyPr anchor="b">
            <a:normAutofit/>
          </a:bodyPr>
          <a:lstStyle>
            <a:lvl1pPr algn="l">
              <a:defRPr sz="3000">
                <a:solidFill>
                  <a:schemeClr val="tx1"/>
                </a:solidFill>
              </a:defRPr>
            </a:lvl1pPr>
          </a:lstStyle>
          <a:p>
            <a:r>
              <a:rPr lang="en-US" dirty="0"/>
              <a:t>Click to edit Master title style</a:t>
            </a:r>
            <a:endParaRPr lang="zh-CN" altLang="en-US" dirty="0"/>
          </a:p>
        </p:txBody>
      </p:sp>
      <p:sp>
        <p:nvSpPr>
          <p:cNvPr id="12" name="文本占位符 11"/>
          <p:cNvSpPr>
            <a:spLocks noGrp="1"/>
          </p:cNvSpPr>
          <p:nvPr userDrawn="1">
            <p:ph type="body" sz="quarter" idx="10" hasCustomPrompt="1"/>
          </p:nvPr>
        </p:nvSpPr>
        <p:spPr>
          <a:xfrm>
            <a:off x="6712045" y="5819204"/>
            <a:ext cx="1680839" cy="358525"/>
          </a:xfrm>
        </p:spPr>
        <p:txBody>
          <a:bodyPr vert="horz" anchor="ctr">
            <a:noAutofit/>
          </a:bodyPr>
          <a:lstStyle>
            <a:lvl1pPr marL="0" indent="0" algn="r">
              <a:buNone/>
              <a:defRPr sz="1050" b="0">
                <a:solidFill>
                  <a:schemeClr val="tx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ltLang="zh-CN" dirty="0"/>
              <a:t>Signature</a:t>
            </a:r>
            <a:endParaRPr lang="en-US" altLang="zh-CN" dirty="0"/>
          </a:p>
        </p:txBody>
      </p:sp>
      <p:sp>
        <p:nvSpPr>
          <p:cNvPr id="13" name="文本占位符 12"/>
          <p:cNvSpPr>
            <a:spLocks noGrp="1"/>
          </p:cNvSpPr>
          <p:nvPr userDrawn="1">
            <p:ph type="body" sz="quarter" idx="11" hasCustomPrompt="1"/>
          </p:nvPr>
        </p:nvSpPr>
        <p:spPr>
          <a:xfrm>
            <a:off x="886948" y="1186826"/>
            <a:ext cx="5248511" cy="358525"/>
          </a:xfrm>
        </p:spPr>
        <p:txBody>
          <a:bodyPr vert="horz" anchor="ctr">
            <a:noAutofit/>
          </a:bodyPr>
          <a:lstStyle>
            <a:lvl1pPr marL="0" indent="0" algn="l">
              <a:buNone/>
              <a:defRPr sz="1050" b="0">
                <a:solidFill>
                  <a:schemeClr val="tx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ltLang="zh-CN" dirty="0"/>
              <a:t>Date</a:t>
            </a:r>
            <a:endParaRPr lang="zh-CN" altLang="en-US" dirty="0"/>
          </a:p>
        </p:txBody>
      </p:sp>
      <p:sp>
        <p:nvSpPr>
          <p:cNvPr id="992" name="ïṡḻíḑe"/>
          <p:cNvSpPr/>
          <p:nvPr userDrawn="1"/>
        </p:nvSpPr>
        <p:spPr>
          <a:xfrm>
            <a:off x="299719" y="134496"/>
            <a:ext cx="8534400" cy="2278828"/>
          </a:xfrm>
          <a:custGeom>
            <a:avLst/>
            <a:gdLst>
              <a:gd name="connsiteX0" fmla="*/ 9035746 w 11379200"/>
              <a:gd name="connsiteY0" fmla="*/ 0 h 2278828"/>
              <a:gd name="connsiteX1" fmla="*/ 9559684 w 11379200"/>
              <a:gd name="connsiteY1" fmla="*/ 0 h 2278828"/>
              <a:gd name="connsiteX2" fmla="*/ 11227920 w 11379200"/>
              <a:gd name="connsiteY2" fmla="*/ 0 h 2278828"/>
              <a:gd name="connsiteX3" fmla="*/ 11379200 w 11379200"/>
              <a:gd name="connsiteY3" fmla="*/ 0 h 2278828"/>
              <a:gd name="connsiteX4" fmla="*/ 11379200 w 11379200"/>
              <a:gd name="connsiteY4" fmla="*/ 131029 h 2278828"/>
              <a:gd name="connsiteX5" fmla="*/ 11379200 w 11379200"/>
              <a:gd name="connsiteY5" fmla="*/ 2147800 h 2278828"/>
              <a:gd name="connsiteX6" fmla="*/ 11379200 w 11379200"/>
              <a:gd name="connsiteY6" fmla="*/ 2278828 h 2278828"/>
              <a:gd name="connsiteX7" fmla="*/ 11227920 w 11379200"/>
              <a:gd name="connsiteY7" fmla="*/ 2278828 h 2278828"/>
              <a:gd name="connsiteX8" fmla="*/ 9559684 w 11379200"/>
              <a:gd name="connsiteY8" fmla="*/ 2278828 h 2278828"/>
              <a:gd name="connsiteX9" fmla="*/ 9035746 w 11379200"/>
              <a:gd name="connsiteY9" fmla="*/ 2278828 h 2278828"/>
              <a:gd name="connsiteX10" fmla="*/ 8884466 w 11379200"/>
              <a:gd name="connsiteY10" fmla="*/ 2147800 h 2278828"/>
              <a:gd name="connsiteX11" fmla="*/ 8884466 w 11379200"/>
              <a:gd name="connsiteY11" fmla="*/ 131029 h 2278828"/>
              <a:gd name="connsiteX12" fmla="*/ 9035746 w 11379200"/>
              <a:gd name="connsiteY12" fmla="*/ 0 h 2278828"/>
              <a:gd name="connsiteX13" fmla="*/ 5568150 w 11379200"/>
              <a:gd name="connsiteY13" fmla="*/ 0 h 2278828"/>
              <a:gd name="connsiteX14" fmla="*/ 8719354 w 11379200"/>
              <a:gd name="connsiteY14" fmla="*/ 0 h 2278828"/>
              <a:gd name="connsiteX15" fmla="*/ 8788402 w 11379200"/>
              <a:gd name="connsiteY15" fmla="*/ 69048 h 2278828"/>
              <a:gd name="connsiteX16" fmla="*/ 8788402 w 11379200"/>
              <a:gd name="connsiteY16" fmla="*/ 2209780 h 2278828"/>
              <a:gd name="connsiteX17" fmla="*/ 8719354 w 11379200"/>
              <a:gd name="connsiteY17" fmla="*/ 2278828 h 2278828"/>
              <a:gd name="connsiteX18" fmla="*/ 5568150 w 11379200"/>
              <a:gd name="connsiteY18" fmla="*/ 2278828 h 2278828"/>
              <a:gd name="connsiteX19" fmla="*/ 5499102 w 11379200"/>
              <a:gd name="connsiteY19" fmla="*/ 2209780 h 2278828"/>
              <a:gd name="connsiteX20" fmla="*/ 5499102 w 11379200"/>
              <a:gd name="connsiteY20" fmla="*/ 69048 h 2278828"/>
              <a:gd name="connsiteX21" fmla="*/ 5568150 w 11379200"/>
              <a:gd name="connsiteY21" fmla="*/ 0 h 2278828"/>
              <a:gd name="connsiteX22" fmla="*/ 83861 w 11379200"/>
              <a:gd name="connsiteY22" fmla="*/ 0 h 2278828"/>
              <a:gd name="connsiteX23" fmla="*/ 5319176 w 11379200"/>
              <a:gd name="connsiteY23" fmla="*/ 0 h 2278828"/>
              <a:gd name="connsiteX24" fmla="*/ 5403037 w 11379200"/>
              <a:gd name="connsiteY24" fmla="*/ 83861 h 2278828"/>
              <a:gd name="connsiteX25" fmla="*/ 5403037 w 11379200"/>
              <a:gd name="connsiteY25" fmla="*/ 2194967 h 2278828"/>
              <a:gd name="connsiteX26" fmla="*/ 5319176 w 11379200"/>
              <a:gd name="connsiteY26" fmla="*/ 2278828 h 2278828"/>
              <a:gd name="connsiteX27" fmla="*/ 83861 w 11379200"/>
              <a:gd name="connsiteY27" fmla="*/ 2278828 h 2278828"/>
              <a:gd name="connsiteX28" fmla="*/ 0 w 11379200"/>
              <a:gd name="connsiteY28" fmla="*/ 2194967 h 2278828"/>
              <a:gd name="connsiteX29" fmla="*/ 0 w 11379200"/>
              <a:gd name="connsiteY29" fmla="*/ 83861 h 2278828"/>
              <a:gd name="connsiteX30" fmla="*/ 83861 w 11379200"/>
              <a:gd name="connsiteY30" fmla="*/ 0 h 2278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379200" h="2278828">
                <a:moveTo>
                  <a:pt x="9035746" y="0"/>
                </a:moveTo>
                <a:lnTo>
                  <a:pt x="9559684" y="0"/>
                </a:lnTo>
                <a:lnTo>
                  <a:pt x="11227920" y="0"/>
                </a:lnTo>
                <a:lnTo>
                  <a:pt x="11379200" y="0"/>
                </a:lnTo>
                <a:lnTo>
                  <a:pt x="11379200" y="131029"/>
                </a:lnTo>
                <a:lnTo>
                  <a:pt x="11379200" y="2147800"/>
                </a:lnTo>
                <a:lnTo>
                  <a:pt x="11379200" y="2278828"/>
                </a:lnTo>
                <a:lnTo>
                  <a:pt x="11227920" y="2278828"/>
                </a:lnTo>
                <a:lnTo>
                  <a:pt x="9559684" y="2278828"/>
                </a:lnTo>
                <a:lnTo>
                  <a:pt x="9035746" y="2278828"/>
                </a:lnTo>
                <a:cubicBezTo>
                  <a:pt x="8952196" y="2278828"/>
                  <a:pt x="8884466" y="2220165"/>
                  <a:pt x="8884466" y="2147800"/>
                </a:cubicBezTo>
                <a:lnTo>
                  <a:pt x="8884466" y="131029"/>
                </a:lnTo>
                <a:cubicBezTo>
                  <a:pt x="8884466" y="58663"/>
                  <a:pt x="8952196" y="0"/>
                  <a:pt x="9035746" y="0"/>
                </a:cubicBezTo>
                <a:close/>
                <a:moveTo>
                  <a:pt x="5568150" y="0"/>
                </a:moveTo>
                <a:lnTo>
                  <a:pt x="8719354" y="0"/>
                </a:lnTo>
                <a:cubicBezTo>
                  <a:pt x="8757488" y="0"/>
                  <a:pt x="8788402" y="30914"/>
                  <a:pt x="8788402" y="69048"/>
                </a:cubicBezTo>
                <a:lnTo>
                  <a:pt x="8788402" y="2209780"/>
                </a:lnTo>
                <a:cubicBezTo>
                  <a:pt x="8788402" y="2247914"/>
                  <a:pt x="8757488" y="2278828"/>
                  <a:pt x="8719354" y="2278828"/>
                </a:cubicBezTo>
                <a:lnTo>
                  <a:pt x="5568150" y="2278828"/>
                </a:lnTo>
                <a:cubicBezTo>
                  <a:pt x="5530016" y="2278828"/>
                  <a:pt x="5499102" y="2247914"/>
                  <a:pt x="5499102" y="2209780"/>
                </a:cubicBezTo>
                <a:lnTo>
                  <a:pt x="5499102" y="69048"/>
                </a:lnTo>
                <a:cubicBezTo>
                  <a:pt x="5499102" y="30914"/>
                  <a:pt x="5530016" y="0"/>
                  <a:pt x="5568150" y="0"/>
                </a:cubicBezTo>
                <a:close/>
                <a:moveTo>
                  <a:pt x="83861" y="0"/>
                </a:moveTo>
                <a:lnTo>
                  <a:pt x="5319176" y="0"/>
                </a:lnTo>
                <a:cubicBezTo>
                  <a:pt x="5365491" y="0"/>
                  <a:pt x="5403037" y="37546"/>
                  <a:pt x="5403037" y="83861"/>
                </a:cubicBezTo>
                <a:lnTo>
                  <a:pt x="5403037" y="2194967"/>
                </a:lnTo>
                <a:cubicBezTo>
                  <a:pt x="5403037" y="2241282"/>
                  <a:pt x="5365491" y="2278828"/>
                  <a:pt x="5319176" y="2278828"/>
                </a:cubicBezTo>
                <a:lnTo>
                  <a:pt x="83861" y="2278828"/>
                </a:lnTo>
                <a:cubicBezTo>
                  <a:pt x="37546" y="2278828"/>
                  <a:pt x="0" y="2241282"/>
                  <a:pt x="0" y="2194967"/>
                </a:cubicBezTo>
                <a:lnTo>
                  <a:pt x="0" y="83861"/>
                </a:lnTo>
                <a:cubicBezTo>
                  <a:pt x="0" y="37546"/>
                  <a:pt x="37546" y="0"/>
                  <a:pt x="83861" y="0"/>
                </a:cubicBezTo>
                <a:close/>
              </a:path>
            </a:pathLst>
          </a:custGeom>
          <a:gradFill>
            <a:gsLst>
              <a:gs pos="31000">
                <a:srgbClr val="2DD7FF">
                  <a:alpha val="42000"/>
                </a:srgbClr>
              </a:gs>
              <a:gs pos="100000">
                <a:schemeClr val="accent1">
                  <a:lumMod val="60000"/>
                  <a:lumOff val="4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baseline="0"/>
            </a:lvl1p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899100" y="914400"/>
            <a:ext cx="73494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899100" y="3560400"/>
            <a:ext cx="73494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pic>
        <p:nvPicPr>
          <p:cNvPr id="7" name="图片 6" descr="15"/>
          <p:cNvPicPr>
            <a:picLocks noChangeAspect="1"/>
          </p:cNvPicPr>
          <p:nvPr userDrawn="1"/>
        </p:nvPicPr>
        <p:blipFill>
          <a:blip r:embed="rId7"/>
          <a:stretch>
            <a:fillRect/>
          </a:stretch>
        </p:blipFill>
        <p:spPr>
          <a:xfrm>
            <a:off x="1920669" y="5688330"/>
            <a:ext cx="5297903" cy="47434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image" Target="../media/image1.png"/><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image" Target="../media/image1.png"/><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17.xml"/><Relationship Id="rId8" Type="http://schemas.openxmlformats.org/officeDocument/2006/relationships/slideLayout" Target="../slideLayouts/slideLayout16.xml"/><Relationship Id="rId7" Type="http://schemas.openxmlformats.org/officeDocument/2006/relationships/slideLayout" Target="../slideLayouts/slideLayout15.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3" Type="http://schemas.openxmlformats.org/officeDocument/2006/relationships/slideLayout" Target="../slideLayouts/slideLayout11.xml"/><Relationship Id="rId2" Type="http://schemas.openxmlformats.org/officeDocument/2006/relationships/slideLayout" Target="../slideLayouts/slideLayout10.xml"/><Relationship Id="rId18" Type="http://schemas.openxmlformats.org/officeDocument/2006/relationships/theme" Target="../theme/theme3.xml"/><Relationship Id="rId17" Type="http://schemas.openxmlformats.org/officeDocument/2006/relationships/tags" Target="../tags/tag70.xml"/><Relationship Id="rId16" Type="http://schemas.openxmlformats.org/officeDocument/2006/relationships/tags" Target="../tags/tag69.xml"/><Relationship Id="rId15" Type="http://schemas.openxmlformats.org/officeDocument/2006/relationships/tags" Target="../tags/tag68.xml"/><Relationship Id="rId14" Type="http://schemas.openxmlformats.org/officeDocument/2006/relationships/tags" Target="../tags/tag67.xml"/><Relationship Id="rId13" Type="http://schemas.openxmlformats.org/officeDocument/2006/relationships/tags" Target="../tags/tag66.xml"/><Relationship Id="rId12" Type="http://schemas.openxmlformats.org/officeDocument/2006/relationships/tags" Target="../tags/tag65.xml"/><Relationship Id="rId11" Type="http://schemas.openxmlformats.org/officeDocument/2006/relationships/slideLayout" Target="../slideLayouts/slideLayout19.xml"/><Relationship Id="rId10" Type="http://schemas.openxmlformats.org/officeDocument/2006/relationships/slideLayout" Target="../slideLayouts/slideLayout18.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FF0B949-DE33-4B42-956D-E39064ED99C2}" type="datetimeFigureOut">
              <a:rPr lang="zh-CN" altLang="en-US" smtClean="0"/>
            </a:fld>
            <a:endParaRPr lang="zh-CN" altLang="en-US"/>
          </a:p>
        </p:txBody>
      </p:sp>
      <p:sp>
        <p:nvSpPr>
          <p:cNvPr id="5" name="页脚占位符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7544E2B-07F4-4C8F-983A-AB5909F4238B}" type="slidenum">
              <a:rPr lang="zh-CN" altLang="en-US" smtClean="0"/>
            </a:fld>
            <a:endParaRPr lang="zh-CN" altLang="en-US"/>
          </a:p>
        </p:txBody>
      </p:sp>
      <p:pic>
        <p:nvPicPr>
          <p:cNvPr id="8" name="图片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102396" y="41195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02444" y="2"/>
            <a:ext cx="8137922" cy="1028699"/>
          </a:xfrm>
          <a:prstGeom prst="rect">
            <a:avLst/>
          </a:prstGeom>
        </p:spPr>
        <p:txBody>
          <a:bodyPr vert="horz" lIns="91440" tIns="45720" rIns="91440" bIns="45720" rtlCol="0" anchor="b">
            <a:normAutofit/>
          </a:bodyPr>
          <a:lstStyle/>
          <a:p>
            <a:r>
              <a:rPr lang="en-US" altLang="zh-CN" dirty="0"/>
              <a:t>Click to edit Master title style</a:t>
            </a:r>
            <a:endParaRPr lang="zh-CN" altLang="en-US" dirty="0"/>
          </a:p>
        </p:txBody>
      </p:sp>
      <p:sp>
        <p:nvSpPr>
          <p:cNvPr id="3" name="文本占位符 2"/>
          <p:cNvSpPr>
            <a:spLocks noGrp="1"/>
          </p:cNvSpPr>
          <p:nvPr>
            <p:ph type="body" idx="1"/>
          </p:nvPr>
        </p:nvSpPr>
        <p:spPr>
          <a:xfrm>
            <a:off x="502444" y="1123951"/>
            <a:ext cx="8137922" cy="5019675"/>
          </a:xfrm>
          <a:prstGeom prst="rect">
            <a:avLst/>
          </a:prstGeom>
        </p:spPr>
        <p:txBody>
          <a:bodyPr vert="horz" lIns="91440" tIns="45720" rIns="91440" bIns="45720" rtlCol="0">
            <a:normAutofit/>
          </a:bodyPr>
          <a:lstStyle/>
          <a:p>
            <a:pPr lvl="0"/>
            <a:r>
              <a:rPr lang="en-US" dirty="0"/>
              <a:t>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zh-CN" altLang="en-US" dirty="0"/>
          </a:p>
        </p:txBody>
      </p:sp>
      <p:cxnSp>
        <p:nvCxnSpPr>
          <p:cNvPr id="7" name="直接连接符 6"/>
          <p:cNvCxnSpPr/>
          <p:nvPr userDrawn="1"/>
        </p:nvCxnSpPr>
        <p:spPr>
          <a:xfrm>
            <a:off x="502444" y="1028700"/>
            <a:ext cx="8137922"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日期占位符 7"/>
          <p:cNvSpPr>
            <a:spLocks noGrp="1"/>
          </p:cNvSpPr>
          <p:nvPr>
            <p:ph type="dt" sz="half" idx="2"/>
          </p:nvPr>
        </p:nvSpPr>
        <p:spPr>
          <a:xfrm>
            <a:off x="4051299" y="6240464"/>
            <a:ext cx="1041402" cy="206381"/>
          </a:xfrm>
          <a:prstGeom prst="rect">
            <a:avLst/>
          </a:prstGeom>
        </p:spPr>
        <p:txBody>
          <a:bodyPr vert="horz" lIns="91440" tIns="45720" rIns="91440" bIns="45720" rtlCol="0" anchor="ctr"/>
          <a:lstStyle>
            <a:lvl1pPr algn="ctr">
              <a:defRPr sz="750">
                <a:solidFill>
                  <a:schemeClr val="tx1">
                    <a:lumMod val="50000"/>
                    <a:lumOff val="50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fld id="{6489D9C7-5DC6-4263-87FF-7C99F6FB63C3}" type="datetime1">
              <a:rPr kumimoji="0" lang="zh-CN" altLang="en-US" sz="750" b="0" i="0" u="none" strike="noStrike" kern="1200" cap="none" spc="0" normalizeH="0" baseline="0" noProof="0" smtClean="0">
                <a:ln>
                  <a:noFill/>
                </a:ln>
                <a:solidFill>
                  <a:srgbClr val="000000">
                    <a:lumMod val="50000"/>
                    <a:lumOff val="50000"/>
                  </a:srgbClr>
                </a:solidFill>
                <a:effectLst/>
                <a:uLnTx/>
                <a:uFillTx/>
                <a:latin typeface="Arial" panose="020B0604020202020204" pitchFamily="34" charset="0"/>
                <a:ea typeface="微软雅黑" panose="020B0503020204020204" pitchFamily="34" charset="-122"/>
                <a:cs typeface="+mn-cs"/>
              </a:rPr>
            </a:fld>
            <a:endParaRPr kumimoji="0" lang="zh-CN" altLang="en-US" sz="750" b="0" i="0" u="none" strike="noStrike" kern="1200" cap="none" spc="0" normalizeH="0" baseline="0" noProof="0">
              <a:ln>
                <a:noFill/>
              </a:ln>
              <a:solidFill>
                <a:srgbClr val="000000">
                  <a:lumMod val="50000"/>
                  <a:lumOff val="50000"/>
                </a:srgbClr>
              </a:solidFill>
              <a:effectLst/>
              <a:uLnTx/>
              <a:uFillTx/>
              <a:latin typeface="Arial" panose="020B0604020202020204" pitchFamily="34" charset="0"/>
              <a:ea typeface="微软雅黑" panose="020B0503020204020204" pitchFamily="34" charset="-122"/>
              <a:cs typeface="+mn-cs"/>
            </a:endParaRPr>
          </a:p>
        </p:txBody>
      </p:sp>
      <p:sp>
        <p:nvSpPr>
          <p:cNvPr id="10" name="灯片编号占位符 9"/>
          <p:cNvSpPr>
            <a:spLocks noGrp="1"/>
          </p:cNvSpPr>
          <p:nvPr>
            <p:ph type="sldNum" sz="quarter" idx="4"/>
          </p:nvPr>
        </p:nvSpPr>
        <p:spPr>
          <a:xfrm>
            <a:off x="6457949" y="6240464"/>
            <a:ext cx="2182416" cy="206381"/>
          </a:xfrm>
          <a:prstGeom prst="rect">
            <a:avLst/>
          </a:prstGeom>
        </p:spPr>
        <p:txBody>
          <a:bodyPr vert="horz" lIns="91440" tIns="45720" rIns="91440" bIns="45720" rtlCol="0" anchor="ctr"/>
          <a:lstStyle>
            <a:lvl1pPr algn="r">
              <a:defRPr sz="750">
                <a:solidFill>
                  <a:schemeClr val="tx1">
                    <a:lumMod val="50000"/>
                    <a:lumOff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5DD3DB80-B894-403A-B48E-6FDC1A72010E}" type="slidenum">
              <a:rPr kumimoji="0" lang="zh-CN" altLang="en-US" sz="750" b="0" i="0" u="none" strike="noStrike" kern="1200" cap="none" spc="0" normalizeH="0" baseline="0" noProof="0" smtClean="0">
                <a:ln>
                  <a:noFill/>
                </a:ln>
                <a:solidFill>
                  <a:srgbClr val="000000">
                    <a:lumMod val="50000"/>
                    <a:lumOff val="50000"/>
                  </a:srgbClr>
                </a:solidFill>
                <a:effectLst/>
                <a:uLnTx/>
                <a:uFillTx/>
                <a:latin typeface="Arial" panose="020B0604020202020204" pitchFamily="34" charset="0"/>
                <a:ea typeface="微软雅黑" panose="020B0503020204020204" pitchFamily="34" charset="-122"/>
                <a:cs typeface="+mn-cs"/>
              </a:rPr>
            </a:fld>
            <a:endParaRPr kumimoji="0" lang="zh-CN" altLang="en-US" sz="750" b="0" i="0" u="none" strike="noStrike" kern="1200" cap="none" spc="0" normalizeH="0" baseline="0" noProof="0">
              <a:ln>
                <a:noFill/>
              </a:ln>
              <a:solidFill>
                <a:srgbClr val="000000">
                  <a:lumMod val="50000"/>
                  <a:lumOff val="50000"/>
                </a:srgbClr>
              </a:solidFill>
              <a:effectLst/>
              <a:uLnTx/>
              <a:uFillTx/>
              <a:latin typeface="Arial" panose="020B0604020202020204" pitchFamily="34" charset="0"/>
              <a:ea typeface="微软雅黑" panose="020B0503020204020204" pitchFamily="34" charset="-122"/>
              <a:cs typeface="+mn-cs"/>
            </a:endParaRPr>
          </a:p>
        </p:txBody>
      </p:sp>
      <p:sp>
        <p:nvSpPr>
          <p:cNvPr id="9" name="页脚占位符 8"/>
          <p:cNvSpPr>
            <a:spLocks noGrp="1"/>
          </p:cNvSpPr>
          <p:nvPr>
            <p:ph type="ftr" sz="quarter" idx="3"/>
          </p:nvPr>
        </p:nvSpPr>
        <p:spPr>
          <a:xfrm>
            <a:off x="502443" y="6240464"/>
            <a:ext cx="3105151" cy="206381"/>
          </a:xfrm>
          <a:prstGeom prst="rect">
            <a:avLst/>
          </a:prstGeom>
        </p:spPr>
        <p:txBody>
          <a:bodyPr vert="horz" lIns="91440" tIns="45720" rIns="91440" bIns="45720" rtlCol="0" anchor="ctr"/>
          <a:lstStyle>
            <a:lvl1pPr algn="l">
              <a:defRPr sz="750">
                <a:solidFill>
                  <a:schemeClr val="tx1">
                    <a:lumMod val="50000"/>
                    <a:lumOff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75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微软雅黑" panose="020B0503020204020204" pitchFamily="34" charset="-122"/>
                <a:cs typeface="+mn-cs"/>
              </a:rPr>
              <a:t>www.islide.cc</a:t>
            </a:r>
            <a:endParaRPr kumimoji="0" lang="zh-CN" altLang="en-US" sz="75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微软雅黑" panose="020B0503020204020204" pitchFamily="34" charset="-122"/>
              <a:cs typeface="+mn-cs"/>
            </a:endParaRPr>
          </a:p>
        </p:txBody>
      </p:sp>
      <p:pic>
        <p:nvPicPr>
          <p:cNvPr id="4" name="图片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02396" y="41195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56" r:id="rId1"/>
    <p:sldLayoutId id="2147483657" r:id="rId2"/>
  </p:sldLayoutIdLst>
  <p:hf hdr="0" dt="0"/>
  <p:txStyles>
    <p:titleStyle>
      <a:lvl1pPr algn="l" defTabSz="685165" rtl="0" eaLnBrk="1" latinLnBrk="0" hangingPunct="1">
        <a:lnSpc>
          <a:spcPct val="90000"/>
        </a:lnSpc>
        <a:spcBef>
          <a:spcPct val="0"/>
        </a:spcBef>
        <a:buNone/>
        <a:defRPr sz="2100" b="1" kern="1200">
          <a:solidFill>
            <a:schemeClr val="tx1"/>
          </a:solidFill>
          <a:latin typeface="+mj-lt"/>
          <a:ea typeface="+mj-ea"/>
          <a:cs typeface="+mj-cs"/>
        </a:defRPr>
      </a:lvl1pPr>
    </p:titleStyle>
    <p:bodyStyle>
      <a:lvl1pPr marL="171450" indent="-171450" algn="l" defTabSz="685165" rtl="0" eaLnBrk="1" latinLnBrk="0" hangingPunct="1">
        <a:lnSpc>
          <a:spcPct val="90000"/>
        </a:lnSpc>
        <a:spcBef>
          <a:spcPts val="750"/>
        </a:spcBef>
        <a:buFont typeface="Arial" panose="020B0604020202020204" pitchFamily="34" charset="0"/>
        <a:buChar char="•"/>
        <a:defRPr sz="1350" kern="1200">
          <a:solidFill>
            <a:schemeClr val="tx1"/>
          </a:solidFill>
          <a:latin typeface="+mn-lt"/>
          <a:ea typeface="+mn-ea"/>
          <a:cs typeface="+mn-cs"/>
        </a:defRPr>
      </a:lvl1pPr>
      <a:lvl2pPr marL="514350" indent="-171450" algn="l" defTabSz="685165"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2pPr>
      <a:lvl3pPr marL="857250" indent="-171450" algn="l" defTabSz="685165"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3pPr>
      <a:lvl4pPr marL="1200150" indent="-171450" algn="l" defTabSz="685165" rtl="0" eaLnBrk="1" latinLnBrk="0" hangingPunct="1">
        <a:lnSpc>
          <a:spcPct val="90000"/>
        </a:lnSpc>
        <a:spcBef>
          <a:spcPts val="375"/>
        </a:spcBef>
        <a:buFont typeface="Arial" panose="020B0604020202020204" pitchFamily="34" charset="0"/>
        <a:buChar char="•"/>
        <a:defRPr sz="900" kern="1200">
          <a:solidFill>
            <a:schemeClr val="tx1"/>
          </a:solidFill>
          <a:latin typeface="+mn-lt"/>
          <a:ea typeface="+mn-ea"/>
          <a:cs typeface="+mn-cs"/>
        </a:defRPr>
      </a:lvl4pPr>
      <a:lvl5pPr marL="1543050" indent="-171450" algn="l" defTabSz="685165" rtl="0" eaLnBrk="1" latinLnBrk="0" hangingPunct="1">
        <a:lnSpc>
          <a:spcPct val="90000"/>
        </a:lnSpc>
        <a:spcBef>
          <a:spcPts val="375"/>
        </a:spcBef>
        <a:buFont typeface="Arial" panose="020B0604020202020204" pitchFamily="34" charset="0"/>
        <a:buChar char="•"/>
        <a:defRPr sz="900" kern="1200">
          <a:solidFill>
            <a:schemeClr val="tx1"/>
          </a:solidFill>
          <a:latin typeface="+mn-lt"/>
          <a:ea typeface="+mn-ea"/>
          <a:cs typeface="+mn-cs"/>
        </a:defRPr>
      </a:lvl5pPr>
      <a:lvl6pPr marL="1885950" indent="-171450" algn="l" defTabSz="68516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16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16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16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165" rtl="0" eaLnBrk="1" latinLnBrk="0" hangingPunct="1">
        <a:defRPr sz="1350" kern="1200">
          <a:solidFill>
            <a:schemeClr val="tx1"/>
          </a:solidFill>
          <a:latin typeface="+mn-lt"/>
          <a:ea typeface="+mn-ea"/>
          <a:cs typeface="+mn-cs"/>
        </a:defRPr>
      </a:lvl1pPr>
      <a:lvl2pPr marL="342900" algn="l" defTabSz="685165" rtl="0" eaLnBrk="1" latinLnBrk="0" hangingPunct="1">
        <a:defRPr sz="1350" kern="1200">
          <a:solidFill>
            <a:schemeClr val="tx1"/>
          </a:solidFill>
          <a:latin typeface="+mn-lt"/>
          <a:ea typeface="+mn-ea"/>
          <a:cs typeface="+mn-cs"/>
        </a:defRPr>
      </a:lvl2pPr>
      <a:lvl3pPr marL="685800" algn="l" defTabSz="685165" rtl="0" eaLnBrk="1" latinLnBrk="0" hangingPunct="1">
        <a:defRPr sz="1350" kern="1200">
          <a:solidFill>
            <a:schemeClr val="tx1"/>
          </a:solidFill>
          <a:latin typeface="+mn-lt"/>
          <a:ea typeface="+mn-ea"/>
          <a:cs typeface="+mn-cs"/>
        </a:defRPr>
      </a:lvl3pPr>
      <a:lvl4pPr marL="1028700" algn="l" defTabSz="685165" rtl="0" eaLnBrk="1" latinLnBrk="0" hangingPunct="1">
        <a:defRPr sz="1350" kern="1200">
          <a:solidFill>
            <a:schemeClr val="tx1"/>
          </a:solidFill>
          <a:latin typeface="+mn-lt"/>
          <a:ea typeface="+mn-ea"/>
          <a:cs typeface="+mn-cs"/>
        </a:defRPr>
      </a:lvl4pPr>
      <a:lvl5pPr marL="1371600" algn="l" defTabSz="685165" rtl="0" eaLnBrk="1" latinLnBrk="0" hangingPunct="1">
        <a:defRPr sz="1350" kern="1200">
          <a:solidFill>
            <a:schemeClr val="tx1"/>
          </a:solidFill>
          <a:latin typeface="+mn-lt"/>
          <a:ea typeface="+mn-ea"/>
          <a:cs typeface="+mn-cs"/>
        </a:defRPr>
      </a:lvl5pPr>
      <a:lvl6pPr marL="1714500" algn="l" defTabSz="685165" rtl="0" eaLnBrk="1" latinLnBrk="0" hangingPunct="1">
        <a:defRPr sz="1350" kern="1200">
          <a:solidFill>
            <a:schemeClr val="tx1"/>
          </a:solidFill>
          <a:latin typeface="+mn-lt"/>
          <a:ea typeface="+mn-ea"/>
          <a:cs typeface="+mn-cs"/>
        </a:defRPr>
      </a:lvl6pPr>
      <a:lvl7pPr marL="2057400" algn="l" defTabSz="685165" rtl="0" eaLnBrk="1" latinLnBrk="0" hangingPunct="1">
        <a:defRPr sz="1350" kern="1200">
          <a:solidFill>
            <a:schemeClr val="tx1"/>
          </a:solidFill>
          <a:latin typeface="+mn-lt"/>
          <a:ea typeface="+mn-ea"/>
          <a:cs typeface="+mn-cs"/>
        </a:defRPr>
      </a:lvl7pPr>
      <a:lvl8pPr marL="2400300" algn="l" defTabSz="685165" rtl="0" eaLnBrk="1" latinLnBrk="0" hangingPunct="1">
        <a:defRPr sz="1350" kern="1200">
          <a:solidFill>
            <a:schemeClr val="tx1"/>
          </a:solidFill>
          <a:latin typeface="+mn-lt"/>
          <a:ea typeface="+mn-ea"/>
          <a:cs typeface="+mn-cs"/>
        </a:defRPr>
      </a:lvl8pPr>
      <a:lvl9pPr marL="2743200" algn="l" defTabSz="685165"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456300" y="608400"/>
            <a:ext cx="82269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456300" y="1490400"/>
            <a:ext cx="82269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459000" y="6314400"/>
            <a:ext cx="2025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3087000" y="6314400"/>
            <a:ext cx="297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6658200" y="6314400"/>
            <a:ext cx="2025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7.xml"/><Relationship Id="rId5" Type="http://schemas.openxmlformats.org/officeDocument/2006/relationships/tags" Target="../tags/tag75.xml"/><Relationship Id="rId4" Type="http://schemas.openxmlformats.org/officeDocument/2006/relationships/tags" Target="../tags/tag74.xml"/><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4.xml"/><Relationship Id="rId2" Type="http://schemas.openxmlformats.org/officeDocument/2006/relationships/image" Target="../media/image8.png"/><Relationship Id="rId1" Type="http://schemas.openxmlformats.org/officeDocument/2006/relationships/tags" Target="../tags/tag7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tags" Target="../tags/tag77.xml"/><Relationship Id="rId4" Type="http://schemas.openxmlformats.org/officeDocument/2006/relationships/image" Target="../media/image1.png"/><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ags" Target="../tags/tag7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image" Target="../media/image10.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image" Target="../media/image12.pn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1.xml"/><Relationship Id="rId2" Type="http://schemas.openxmlformats.org/officeDocument/2006/relationships/image" Target="../media/image14.jpeg"/><Relationship Id="rId1" Type="http://schemas.openxmlformats.org/officeDocument/2006/relationships/image" Target="../media/image1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3.xml"/><Relationship Id="rId1" Type="http://schemas.openxmlformats.org/officeDocument/2006/relationships/image" Target="../media/image15.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openxmlformats.org/officeDocument/2006/relationships/tags" Target="../tags/tag83.xml"/><Relationship Id="rId7" Type="http://schemas.openxmlformats.org/officeDocument/2006/relationships/hyperlink" Target="http://www.bofety.com/" TargetMode="External"/><Relationship Id="rId6" Type="http://schemas.openxmlformats.org/officeDocument/2006/relationships/tags" Target="../tags/tag82.xml"/><Relationship Id="rId5" Type="http://schemas.openxmlformats.org/officeDocument/2006/relationships/image" Target="../media/image17.jpeg"/><Relationship Id="rId4" Type="http://schemas.openxmlformats.org/officeDocument/2006/relationships/tags" Target="../tags/tag81.xml"/><Relationship Id="rId3" Type="http://schemas.openxmlformats.org/officeDocument/2006/relationships/image" Target="../media/image16.jpeg"/><Relationship Id="rId2" Type="http://schemas.openxmlformats.org/officeDocument/2006/relationships/tags" Target="../tags/tag80.xml"/><Relationship Id="rId1" Type="http://schemas.openxmlformats.org/officeDocument/2006/relationships/tags" Target="../tags/tag7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íśḻîdê"/>
        <p:cNvGrpSpPr/>
        <p:nvPr/>
      </p:nvGrpSpPr>
      <p:grpSpPr>
        <a:xfrm>
          <a:off x="0" y="0"/>
          <a:ext cx="0" cy="0"/>
          <a:chOff x="0" y="0"/>
          <a:chExt cx="0" cy="0"/>
        </a:xfrm>
      </p:grpSpPr>
      <p:sp>
        <p:nvSpPr>
          <p:cNvPr id="4" name="îṧľîdè"/>
          <p:cNvSpPr>
            <a:spLocks noGrp="1"/>
          </p:cNvSpPr>
          <p:nvPr>
            <p:ph type="ctrTitle"/>
          </p:nvPr>
        </p:nvSpPr>
        <p:spPr>
          <a:xfrm>
            <a:off x="593725" y="2172335"/>
            <a:ext cx="7955915" cy="2327275"/>
          </a:xfrm>
        </p:spPr>
        <p:txBody>
          <a:bodyPr>
            <a:noAutofit/>
          </a:bodyPr>
          <a:lstStyle/>
          <a:p>
            <a:pPr lvl="0" algn="ctr">
              <a:lnSpc>
                <a:spcPct val="100000"/>
              </a:lnSpc>
              <a:defRPr/>
            </a:pPr>
            <a:r>
              <a:rPr lang="zh-CN" altLang="en-US" sz="7200">
                <a:gradFill>
                  <a:gsLst>
                    <a:gs pos="0">
                      <a:srgbClr val="012D86"/>
                    </a:gs>
                    <a:gs pos="100000">
                      <a:srgbClr val="0E2557"/>
                    </a:gs>
                  </a:gsLst>
                  <a:lin scaled="0"/>
                </a:gradFill>
                <a:effectLst>
                  <a:outerShdw blurRad="38100" dist="38100" dir="2700000" algn="tl">
                    <a:srgbClr val="000000">
                      <a:alpha val="43137"/>
                    </a:srgbClr>
                  </a:outerShdw>
                </a:effectLst>
              </a:rPr>
              <a:t>节前隐患排查治理</a:t>
            </a:r>
            <a:br>
              <a:rPr lang="en-US" altLang="zh-CN" sz="2000" b="0" spc="225">
                <a:gradFill>
                  <a:gsLst>
                    <a:gs pos="0">
                      <a:srgbClr val="012D86"/>
                    </a:gs>
                    <a:gs pos="100000">
                      <a:srgbClr val="0E2557"/>
                    </a:gs>
                  </a:gsLst>
                  <a:lin scaled="0"/>
                </a:gradFill>
                <a:effectLst>
                  <a:outerShdw blurRad="38100" dist="38100" dir="2700000" algn="tl">
                    <a:srgbClr val="000000">
                      <a:alpha val="43137"/>
                    </a:srgbClr>
                  </a:outerShdw>
                </a:effectLst>
              </a:rPr>
            </a:br>
            <a:endParaRPr lang="en-US" altLang="zh-CN" sz="2000" b="0" spc="225" dirty="0">
              <a:gradFill>
                <a:gsLst>
                  <a:gs pos="0">
                    <a:srgbClr val="012D86"/>
                  </a:gs>
                  <a:gs pos="100000">
                    <a:srgbClr val="0E2557"/>
                  </a:gs>
                </a:gsLst>
                <a:lin scaled="0"/>
              </a:gradFill>
              <a:effectLst>
                <a:outerShdw blurRad="38100" dist="38100" dir="2700000" algn="tl">
                  <a:srgbClr val="000000">
                    <a:alpha val="43137"/>
                  </a:srgbClr>
                </a:outerShdw>
              </a:effectLst>
            </a:endParaRPr>
          </a:p>
        </p:txBody>
      </p:sp>
      <p:sp>
        <p:nvSpPr>
          <p:cNvPr id="3" name="文本框 2" descr="7b0a2020202022776f7264617274223a20227b5c2269645c223a32353030343531362c5c227469645c223a31333439377d220a7d0a"/>
          <p:cNvSpPr txBox="1"/>
          <p:nvPr>
            <p:custDataLst>
              <p:tags r:id="rId1"/>
            </p:custDataLst>
          </p:nvPr>
        </p:nvSpPr>
        <p:spPr>
          <a:xfrm>
            <a:off x="5866924" y="4205346"/>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b="1" dirty="0">
                <a:solidFill>
                  <a:schemeClr val="lt1"/>
                </a:solidFill>
                <a:effectLst/>
                <a:latin typeface="微软雅黑" panose="020B0503020204020204" pitchFamily="34" charset="-122"/>
                <a:ea typeface="微软雅黑" panose="020B0503020204020204" pitchFamily="34" charset="-122"/>
              </a:rPr>
              <a:t>博富特咨询</a:t>
            </a:r>
            <a:r>
              <a:rPr lang="en-US" altLang="zh-CN" b="1" dirty="0">
                <a:solidFill>
                  <a:schemeClr val="lt1"/>
                </a:solidFill>
                <a:effectLst/>
                <a:latin typeface="微软雅黑" panose="020B0503020204020204" pitchFamily="34" charset="-122"/>
                <a:ea typeface="微软雅黑" panose="020B0503020204020204" pitchFamily="34" charset="-122"/>
              </a:rPr>
              <a:t> </a:t>
            </a:r>
            <a:endParaRPr lang="en-US" altLang="zh-CN"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2"/>
            </p:custDataLst>
          </p:nvPr>
        </p:nvSpPr>
        <p:spPr>
          <a:xfrm>
            <a:off x="5529424" y="5141294"/>
            <a:ext cx="675000" cy="675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350" b="1">
                <a:solidFill>
                  <a:schemeClr val="dk1">
                    <a:lumMod val="85000"/>
                    <a:lumOff val="15000"/>
                  </a:schemeClr>
                </a:solidFill>
              </a:rPr>
              <a:t>全面</a:t>
            </a:r>
            <a:endParaRPr lang="zh-CN" altLang="en-US" sz="1350" b="1">
              <a:solidFill>
                <a:schemeClr val="dk1">
                  <a:lumMod val="85000"/>
                  <a:lumOff val="15000"/>
                </a:schemeClr>
              </a:solidFill>
            </a:endParaRPr>
          </a:p>
        </p:txBody>
      </p:sp>
      <p:sp>
        <p:nvSpPr>
          <p:cNvPr id="9" name="椭圆 8"/>
          <p:cNvSpPr/>
          <p:nvPr>
            <p:custDataLst>
              <p:tags r:id="rId3"/>
            </p:custDataLst>
          </p:nvPr>
        </p:nvSpPr>
        <p:spPr>
          <a:xfrm>
            <a:off x="6461760" y="5141754"/>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350" b="1">
                <a:solidFill>
                  <a:schemeClr val="dk1">
                    <a:lumMod val="85000"/>
                    <a:lumOff val="15000"/>
                  </a:schemeClr>
                </a:solidFill>
              </a:rPr>
              <a:t>专业</a:t>
            </a:r>
            <a:endParaRPr lang="zh-CN" altLang="en-US" sz="1350" b="1">
              <a:solidFill>
                <a:schemeClr val="dk1">
                  <a:lumMod val="85000"/>
                  <a:lumOff val="15000"/>
                </a:schemeClr>
              </a:solidFill>
            </a:endParaRPr>
          </a:p>
        </p:txBody>
      </p:sp>
      <p:sp>
        <p:nvSpPr>
          <p:cNvPr id="10" name="椭圆 9"/>
          <p:cNvSpPr/>
          <p:nvPr>
            <p:custDataLst>
              <p:tags r:id="rId4"/>
            </p:custDataLst>
          </p:nvPr>
        </p:nvSpPr>
        <p:spPr>
          <a:xfrm>
            <a:off x="7394096" y="5141294"/>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350" b="1">
                <a:solidFill>
                  <a:schemeClr val="dk1">
                    <a:lumMod val="85000"/>
                    <a:lumOff val="15000"/>
                  </a:schemeClr>
                </a:solidFill>
              </a:rPr>
              <a:t>实用</a:t>
            </a:r>
            <a:endParaRPr lang="zh-CN" altLang="en-US" sz="1350" b="1">
              <a:solidFill>
                <a:schemeClr val="dk1">
                  <a:lumMod val="85000"/>
                  <a:lumOff val="15000"/>
                </a:schemeClr>
              </a:solidFill>
            </a:endParaRPr>
          </a:p>
        </p:txBody>
      </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descr="e7d195523061f1c01bc539b90b65f09aca9bc726a3a4adba8C9E45B38E36AC8707C5D393223713CC8DD27123EF48A81803B5A1BFF3646AC546C23D4B23F46D5703AE6DAEEEE7BB41433C5E719609FF6B8E2FC1C6C0170258C68114515A9CA4B6E1B563BC201BBD231EF6BA6D93805571ECD94CC20F1E13A2B85A646BAE650BB6BA191FD31C866BCB"/>
          <p:cNvSpPr txBox="1"/>
          <p:nvPr/>
        </p:nvSpPr>
        <p:spPr>
          <a:xfrm>
            <a:off x="998113" y="305068"/>
            <a:ext cx="7147775" cy="6247864"/>
          </a:xfrm>
          <a:prstGeom prst="rect">
            <a:avLst/>
          </a:prstGeom>
          <a:noFill/>
        </p:spPr>
        <p:txBody>
          <a:bodyPr wrap="square" rtlCol="0">
            <a:spAutoFit/>
          </a:bodyPr>
          <a:lstStyle/>
          <a:p>
            <a:pPr algn="ctr"/>
            <a:r>
              <a:rPr lang="en-US" altLang="zh-CN" sz="40000" dirty="0">
                <a:solidFill>
                  <a:schemeClr val="bg1"/>
                </a:solidFill>
              </a:rPr>
              <a:t>02</a:t>
            </a:r>
            <a:endParaRPr lang="zh-CN" altLang="en-US" sz="40000" dirty="0">
              <a:solidFill>
                <a:schemeClr val="bg1"/>
              </a:solidFill>
            </a:endParaRPr>
          </a:p>
        </p:txBody>
      </p:sp>
      <p:sp>
        <p:nvSpPr>
          <p:cNvPr id="3" name="矩形 2" descr="e7d195523061f1c01bc539b90b65f09aca9bc726a3a4adba8C9E45B38E36AC8707C5D393223713CC8DD27123EF48A81803B5A1BFF3646AC546C23D4B23F46D5703AE6DAEEEE7BB41433C5E719609FF6B8E2FC1C6C0170258C68114515A9CA4B6E1B563BC201BBD231EF6BA6D93805571ECD94CC20F1E13A2B85A646BAE650BB6BA191FD31C866BCB"/>
          <p:cNvSpPr/>
          <p:nvPr/>
        </p:nvSpPr>
        <p:spPr>
          <a:xfrm>
            <a:off x="629962" y="2744788"/>
            <a:ext cx="7884075" cy="1563756"/>
          </a:xfrm>
          <a:prstGeom prst="rect">
            <a:avLst/>
          </a:prstGeom>
          <a:solidFill>
            <a:srgbClr val="0070C0"/>
          </a:solidFill>
        </p:spPr>
        <p:txBody>
          <a:bodyPr wrap="square" anchor="ctr" anchorCtr="0">
            <a:noAutofit/>
          </a:bodyPr>
          <a:lstStyle/>
          <a:p>
            <a:pPr algn="ctr"/>
            <a:r>
              <a:rPr lang="zh-CN" altLang="en-US" sz="6000" b="1" spc="600" dirty="0">
                <a:solidFill>
                  <a:schemeClr val="bg1"/>
                </a:solidFill>
                <a:latin typeface="+mn-ea"/>
              </a:rPr>
              <a:t>隐患排查定义</a:t>
            </a:r>
            <a:endParaRPr lang="en-US" altLang="zh-CN" sz="6000" b="1" spc="600" dirty="0">
              <a:solidFill>
                <a:schemeClr val="bg1"/>
              </a:solidFill>
              <a:latin typeface="+mn-ea"/>
            </a:endParaRPr>
          </a:p>
        </p:txBody>
      </p:sp>
    </p:spTree>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13" name="矩形 12"/>
          <p:cNvSpPr/>
          <p:nvPr/>
        </p:nvSpPr>
        <p:spPr>
          <a:xfrm>
            <a:off x="699247" y="0"/>
            <a:ext cx="8444753" cy="43542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0"/>
            <a:ext cx="555812" cy="4413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3184618" y="0"/>
            <a:ext cx="2774763" cy="461665"/>
          </a:xfrm>
          <a:prstGeom prst="rect">
            <a:avLst/>
          </a:prstGeom>
          <a:noFill/>
        </p:spPr>
        <p:txBody>
          <a:bodyPr wrap="square" rtlCol="0">
            <a:spAutoFit/>
          </a:bodyPr>
          <a:lstStyle/>
          <a:p>
            <a:pPr algn="ctr"/>
            <a:r>
              <a:rPr lang="zh-CN" altLang="en-US" sz="2400" b="1" dirty="0">
                <a:solidFill>
                  <a:schemeClr val="bg1"/>
                </a:solidFill>
              </a:rPr>
              <a:t>隐患排查定义</a:t>
            </a:r>
            <a:endParaRPr lang="zh-CN" altLang="en-US" sz="2400" b="1" dirty="0">
              <a:solidFill>
                <a:schemeClr val="bg1"/>
              </a:solidFill>
            </a:endParaRPr>
          </a:p>
        </p:txBody>
      </p:sp>
      <p:sp>
        <p:nvSpPr>
          <p:cNvPr id="17" name="矩形 16"/>
          <p:cNvSpPr/>
          <p:nvPr/>
        </p:nvSpPr>
        <p:spPr>
          <a:xfrm>
            <a:off x="684213" y="1171977"/>
            <a:ext cx="7854605" cy="463939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934596" y="1795686"/>
            <a:ext cx="7302321" cy="2400657"/>
          </a:xfrm>
          <a:prstGeom prst="rect">
            <a:avLst/>
          </a:prstGeom>
          <a:noFill/>
        </p:spPr>
        <p:txBody>
          <a:bodyPr wrap="square" rtlCol="0">
            <a:spAutoFit/>
          </a:bodyPr>
          <a:lstStyle/>
          <a:p>
            <a:pPr>
              <a:lnSpc>
                <a:spcPct val="150000"/>
              </a:lnSpc>
              <a:defRPr/>
            </a:pPr>
            <a:r>
              <a:rPr lang="zh-CN" altLang="en-US" sz="2000" dirty="0">
                <a:solidFill>
                  <a:schemeClr val="bg1"/>
                </a:solidFill>
                <a:latin typeface="+mn-ea"/>
              </a:rPr>
              <a:t>隐患排查是指生产经营单位组织安全生产管理人员、工程技术人员和其他相关人员</a:t>
            </a:r>
            <a:r>
              <a:rPr lang="zh-CN" altLang="en-US" sz="2000" dirty="0">
                <a:solidFill>
                  <a:srgbClr val="FFFF00"/>
                </a:solidFill>
                <a:latin typeface="+mn-ea"/>
              </a:rPr>
              <a:t>对本单位的事故隐患进行排查的行为。</a:t>
            </a:r>
            <a:endParaRPr lang="en-US" altLang="zh-CN" sz="2000" dirty="0">
              <a:solidFill>
                <a:srgbClr val="FFFF00"/>
              </a:solidFill>
              <a:latin typeface="+mn-ea"/>
            </a:endParaRPr>
          </a:p>
          <a:p>
            <a:pPr>
              <a:lnSpc>
                <a:spcPct val="150000"/>
              </a:lnSpc>
              <a:defRPr/>
            </a:pPr>
            <a:r>
              <a:rPr lang="zh-CN" altLang="en-US" sz="2000" dirty="0">
                <a:solidFill>
                  <a:schemeClr val="bg1"/>
                </a:solidFill>
                <a:latin typeface="+mn-ea"/>
              </a:rPr>
              <a:t>方法是定期组织安全生产管理人员、工程技术人员和其他相关人员排查本单位的事故隐患，同时发动职工发现事故隐患，鼓励员工上报，隐患排查是一项全员、全方位的行动。</a:t>
            </a:r>
            <a:endParaRPr lang="zh-CN" altLang="en-US" sz="2000" dirty="0">
              <a:solidFill>
                <a:schemeClr val="bg1"/>
              </a:solidFill>
              <a:latin typeface="+mn-ea"/>
            </a:endParaRPr>
          </a:p>
        </p:txBody>
      </p:sp>
      <p:sp>
        <p:nvSpPr>
          <p:cNvPr id="2" name="文本框 1"/>
          <p:cNvSpPr txBox="1"/>
          <p:nvPr/>
        </p:nvSpPr>
        <p:spPr>
          <a:xfrm>
            <a:off x="-54433" y="8706"/>
            <a:ext cx="651555" cy="461665"/>
          </a:xfrm>
          <a:prstGeom prst="rect">
            <a:avLst/>
          </a:prstGeom>
          <a:noFill/>
        </p:spPr>
        <p:txBody>
          <a:bodyPr wrap="square" rtlCol="0">
            <a:spAutoFit/>
          </a:bodyPr>
          <a:lstStyle/>
          <a:p>
            <a:pPr algn="ctr"/>
            <a:r>
              <a:rPr lang="en-US" altLang="zh-CN" sz="2400" b="1" dirty="0">
                <a:solidFill>
                  <a:schemeClr val="bg1"/>
                </a:solidFill>
              </a:rPr>
              <a:t>02</a:t>
            </a:r>
            <a:endParaRPr lang="zh-CN" altLang="en-US" sz="2400" b="1" dirty="0">
              <a:solidFill>
                <a:schemeClr val="bg1"/>
              </a:solidFill>
            </a:endParaRPr>
          </a:p>
        </p:txBody>
      </p:sp>
    </p:spTree>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descr="e7d195523061f1c01bc539b90b65f09aca9bc726a3a4adba8C9E45B38E36AC8707C5D393223713CC8DD27123EF48A81803B5A1BFF3646AC546C23D4B23F46D5703AE6DAEEEE7BB41433C5E719609FF6B8E2FC1C6C0170258C68114515A9CA4B6E1B563BC201BBD231EF6BA6D93805571ECD94CC20F1E13A2B85A646BAE650BB6BA191FD31C866BCB"/>
          <p:cNvSpPr txBox="1"/>
          <p:nvPr/>
        </p:nvSpPr>
        <p:spPr>
          <a:xfrm>
            <a:off x="998113" y="305068"/>
            <a:ext cx="7147775" cy="6247864"/>
          </a:xfrm>
          <a:prstGeom prst="rect">
            <a:avLst/>
          </a:prstGeom>
          <a:noFill/>
        </p:spPr>
        <p:txBody>
          <a:bodyPr wrap="square" rtlCol="0">
            <a:spAutoFit/>
          </a:bodyPr>
          <a:lstStyle/>
          <a:p>
            <a:pPr algn="ctr"/>
            <a:r>
              <a:rPr lang="en-US" altLang="zh-CN" sz="40000" dirty="0">
                <a:solidFill>
                  <a:schemeClr val="bg1"/>
                </a:solidFill>
              </a:rPr>
              <a:t>03</a:t>
            </a:r>
            <a:endParaRPr lang="zh-CN" altLang="en-US" sz="40000" dirty="0">
              <a:solidFill>
                <a:schemeClr val="bg1"/>
              </a:solidFill>
            </a:endParaRPr>
          </a:p>
        </p:txBody>
      </p:sp>
      <p:sp>
        <p:nvSpPr>
          <p:cNvPr id="3" name="矩形 2" descr="e7d195523061f1c01bc539b90b65f09aca9bc726a3a4adba8C9E45B38E36AC8707C5D393223713CC8DD27123EF48A81803B5A1BFF3646AC546C23D4B23F46D5703AE6DAEEEE7BB41433C5E719609FF6B8E2FC1C6C0170258C68114515A9CA4B6E1B563BC201BBD231EF6BA6D93805571ECD94CC20F1E13A2B85A646BAE650BB6BA191FD31C866BCB"/>
          <p:cNvSpPr/>
          <p:nvPr/>
        </p:nvSpPr>
        <p:spPr>
          <a:xfrm>
            <a:off x="910301" y="2647122"/>
            <a:ext cx="7323397" cy="1563756"/>
          </a:xfrm>
          <a:prstGeom prst="rect">
            <a:avLst/>
          </a:prstGeom>
          <a:solidFill>
            <a:srgbClr val="0070C0"/>
          </a:solidFill>
        </p:spPr>
        <p:txBody>
          <a:bodyPr wrap="square" anchor="ctr" anchorCtr="0">
            <a:noAutofit/>
          </a:bodyPr>
          <a:lstStyle/>
          <a:p>
            <a:pPr algn="ctr"/>
            <a:r>
              <a:rPr lang="zh-CN" altLang="en-US" sz="6000" b="1" spc="600" dirty="0">
                <a:solidFill>
                  <a:schemeClr val="bg1"/>
                </a:solidFill>
                <a:latin typeface="+mn-ea"/>
              </a:rPr>
              <a:t>现场管理隐患分类</a:t>
            </a:r>
            <a:endParaRPr lang="en-US" altLang="zh-CN" sz="6000" b="1" spc="600" dirty="0">
              <a:solidFill>
                <a:schemeClr val="bg1"/>
              </a:solidFill>
              <a:latin typeface="+mn-ea"/>
            </a:endParaRPr>
          </a:p>
        </p:txBody>
      </p:sp>
    </p:spTree>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13" name="矩形 12"/>
          <p:cNvSpPr/>
          <p:nvPr/>
        </p:nvSpPr>
        <p:spPr>
          <a:xfrm>
            <a:off x="699247" y="0"/>
            <a:ext cx="8444753" cy="43542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0"/>
            <a:ext cx="555812" cy="4413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3184618" y="0"/>
            <a:ext cx="2774763" cy="461665"/>
          </a:xfrm>
          <a:prstGeom prst="rect">
            <a:avLst/>
          </a:prstGeom>
          <a:noFill/>
        </p:spPr>
        <p:txBody>
          <a:bodyPr wrap="square" rtlCol="0">
            <a:spAutoFit/>
          </a:bodyPr>
          <a:lstStyle/>
          <a:p>
            <a:pPr algn="ctr"/>
            <a:r>
              <a:rPr lang="zh-CN" altLang="en-US" sz="2400" b="1" dirty="0">
                <a:solidFill>
                  <a:schemeClr val="bg1"/>
                </a:solidFill>
              </a:rPr>
              <a:t>现场管理隐患分类</a:t>
            </a:r>
            <a:endParaRPr lang="zh-CN" altLang="en-US" sz="2400" b="1" dirty="0">
              <a:solidFill>
                <a:schemeClr val="bg1"/>
              </a:solidFill>
            </a:endParaRPr>
          </a:p>
        </p:txBody>
      </p:sp>
      <p:sp>
        <p:nvSpPr>
          <p:cNvPr id="17" name="矩形 16"/>
          <p:cNvSpPr/>
          <p:nvPr/>
        </p:nvSpPr>
        <p:spPr>
          <a:xfrm>
            <a:off x="684213" y="1171977"/>
            <a:ext cx="7854605" cy="463939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934596" y="1795686"/>
            <a:ext cx="7302321" cy="3323987"/>
          </a:xfrm>
          <a:prstGeom prst="rect">
            <a:avLst/>
          </a:prstGeom>
          <a:noFill/>
        </p:spPr>
        <p:txBody>
          <a:bodyPr wrap="square" rtlCol="0">
            <a:spAutoFit/>
          </a:bodyPr>
          <a:lstStyle/>
          <a:p>
            <a:pPr marL="342900" indent="-342900">
              <a:lnSpc>
                <a:spcPct val="150000"/>
              </a:lnSpc>
              <a:buClr>
                <a:srgbClr val="FFD966"/>
              </a:buClr>
              <a:buFont typeface="Wingdings" panose="05000000000000000000" pitchFamily="2" charset="2"/>
              <a:buChar char="Ø"/>
              <a:defRPr/>
            </a:pPr>
            <a:r>
              <a:rPr lang="zh-CN" altLang="en-US" sz="2000" dirty="0">
                <a:solidFill>
                  <a:schemeClr val="bg1"/>
                </a:solidFill>
              </a:rPr>
              <a:t>将隐患分类为：基础管理类和现场管理类</a:t>
            </a:r>
            <a:endParaRPr lang="en-US" altLang="zh-CN" sz="2000" dirty="0">
              <a:solidFill>
                <a:schemeClr val="bg1"/>
              </a:solidFill>
            </a:endParaRPr>
          </a:p>
          <a:p>
            <a:pPr marL="342900" indent="-342900">
              <a:lnSpc>
                <a:spcPct val="150000"/>
              </a:lnSpc>
              <a:buClr>
                <a:srgbClr val="FFD966"/>
              </a:buClr>
              <a:buFont typeface="Wingdings" panose="05000000000000000000" pitchFamily="2" charset="2"/>
              <a:buChar char="Ø"/>
              <a:defRPr/>
            </a:pPr>
            <a:r>
              <a:rPr lang="zh-CN" altLang="en-US" sz="2000" dirty="0">
                <a:solidFill>
                  <a:schemeClr val="bg1"/>
                </a:solidFill>
              </a:rPr>
              <a:t>现场管理隐患分类：特种设备现场管理、生产设备设施、场所环境、从业人员操作行为、消防安全、用电安全、职业卫生现场安全、有限空间现场安全、辅助动力系统、相关方现场管理、其他现场管理等类。</a:t>
            </a:r>
            <a:endParaRPr lang="en-US" altLang="zh-CN" sz="2000" dirty="0">
              <a:solidFill>
                <a:schemeClr val="bg1"/>
              </a:solidFill>
            </a:endParaRPr>
          </a:p>
          <a:p>
            <a:pPr marL="342900" indent="-342900">
              <a:lnSpc>
                <a:spcPct val="150000"/>
              </a:lnSpc>
              <a:buClr>
                <a:srgbClr val="FFD966"/>
              </a:buClr>
              <a:buFont typeface="Wingdings" panose="05000000000000000000" pitchFamily="2" charset="2"/>
              <a:buChar char="Ø"/>
              <a:defRPr/>
            </a:pPr>
            <a:r>
              <a:rPr lang="zh-CN" altLang="en-US" sz="2000" dirty="0">
                <a:solidFill>
                  <a:schemeClr val="bg1"/>
                </a:solidFill>
              </a:rPr>
              <a:t>归纳为：管理上的缺陷、物的不安全状态、人的不安全行为。</a:t>
            </a:r>
            <a:endParaRPr lang="en-US" altLang="zh-CN" sz="2000" dirty="0">
              <a:solidFill>
                <a:schemeClr val="bg1"/>
              </a:solidFill>
            </a:endParaRPr>
          </a:p>
        </p:txBody>
      </p:sp>
      <p:sp>
        <p:nvSpPr>
          <p:cNvPr id="2" name="文本框 1"/>
          <p:cNvSpPr txBox="1"/>
          <p:nvPr/>
        </p:nvSpPr>
        <p:spPr>
          <a:xfrm>
            <a:off x="-54433" y="8706"/>
            <a:ext cx="651555" cy="461665"/>
          </a:xfrm>
          <a:prstGeom prst="rect">
            <a:avLst/>
          </a:prstGeom>
          <a:noFill/>
        </p:spPr>
        <p:txBody>
          <a:bodyPr wrap="square" rtlCol="0">
            <a:spAutoFit/>
          </a:bodyPr>
          <a:lstStyle/>
          <a:p>
            <a:pPr algn="ctr"/>
            <a:r>
              <a:rPr lang="en-US" altLang="zh-CN" sz="2400" b="1" dirty="0">
                <a:solidFill>
                  <a:schemeClr val="bg1"/>
                </a:solidFill>
              </a:rPr>
              <a:t>03</a:t>
            </a:r>
            <a:endParaRPr lang="zh-CN" altLang="en-US" sz="2400" b="1" dirty="0">
              <a:solidFill>
                <a:schemeClr val="bg1"/>
              </a:solidFill>
            </a:endParaRPr>
          </a:p>
        </p:txBody>
      </p:sp>
    </p:spTree>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descr="e7d195523061f1c01bc539b90b65f09aca9bc726a3a4adba8C9E45B38E36AC8707C5D393223713CC8DD27123EF48A81803B5A1BFF3646AC546C23D4B23F46D5703AE6DAEEEE7BB41433C5E719609FF6B8E2FC1C6C0170258C68114515A9CA4B6E1B563BC201BBD231EF6BA6D93805571ECD94CC20F1E13A2B85A646BAE650BB6BA191FD31C866BCB"/>
          <p:cNvSpPr txBox="1"/>
          <p:nvPr/>
        </p:nvSpPr>
        <p:spPr>
          <a:xfrm>
            <a:off x="998113" y="305068"/>
            <a:ext cx="7147775" cy="6247864"/>
          </a:xfrm>
          <a:prstGeom prst="rect">
            <a:avLst/>
          </a:prstGeom>
          <a:noFill/>
        </p:spPr>
        <p:txBody>
          <a:bodyPr wrap="square" rtlCol="0">
            <a:spAutoFit/>
          </a:bodyPr>
          <a:lstStyle/>
          <a:p>
            <a:pPr algn="ctr"/>
            <a:r>
              <a:rPr lang="en-US" altLang="zh-CN" sz="40000" dirty="0">
                <a:solidFill>
                  <a:schemeClr val="bg1"/>
                </a:solidFill>
              </a:rPr>
              <a:t>04</a:t>
            </a:r>
            <a:endParaRPr lang="zh-CN" altLang="en-US" sz="40000" dirty="0">
              <a:solidFill>
                <a:schemeClr val="bg1"/>
              </a:solidFill>
            </a:endParaRPr>
          </a:p>
        </p:txBody>
      </p:sp>
      <p:sp>
        <p:nvSpPr>
          <p:cNvPr id="3" name="矩形 2" descr="e7d195523061f1c01bc539b90b65f09aca9bc726a3a4adba8C9E45B38E36AC8707C5D393223713CC8DD27123EF48A81803B5A1BFF3646AC546C23D4B23F46D5703AE6DAEEEE7BB41433C5E719609FF6B8E2FC1C6C0170258C68114515A9CA4B6E1B563BC201BBD231EF6BA6D93805571ECD94CC20F1E13A2B85A646BAE650BB6BA191FD31C866BCB"/>
          <p:cNvSpPr/>
          <p:nvPr/>
        </p:nvSpPr>
        <p:spPr>
          <a:xfrm>
            <a:off x="910301" y="2647122"/>
            <a:ext cx="7323397" cy="1563756"/>
          </a:xfrm>
          <a:prstGeom prst="rect">
            <a:avLst/>
          </a:prstGeom>
          <a:solidFill>
            <a:srgbClr val="0070C0"/>
          </a:solidFill>
        </p:spPr>
        <p:txBody>
          <a:bodyPr wrap="square" anchor="ctr" anchorCtr="0">
            <a:noAutofit/>
          </a:bodyPr>
          <a:lstStyle/>
          <a:p>
            <a:pPr algn="ctr"/>
            <a:r>
              <a:rPr lang="zh-CN" altLang="en-US" sz="6000" b="1" spc="600" dirty="0">
                <a:solidFill>
                  <a:schemeClr val="bg1"/>
                </a:solidFill>
                <a:latin typeface="+mn-ea"/>
              </a:rPr>
              <a:t>管理上存在的缺陷</a:t>
            </a:r>
            <a:endParaRPr lang="en-US" altLang="zh-CN" sz="6000" b="1" spc="600" dirty="0">
              <a:solidFill>
                <a:schemeClr val="bg1"/>
              </a:solidFill>
              <a:latin typeface="+mn-ea"/>
            </a:endParaRPr>
          </a:p>
        </p:txBody>
      </p:sp>
    </p:spTree>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13" name="矩形 12"/>
          <p:cNvSpPr/>
          <p:nvPr/>
        </p:nvSpPr>
        <p:spPr>
          <a:xfrm>
            <a:off x="699247" y="0"/>
            <a:ext cx="8444753" cy="43542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0"/>
            <a:ext cx="555812" cy="4413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3184618" y="0"/>
            <a:ext cx="2774763" cy="461665"/>
          </a:xfrm>
          <a:prstGeom prst="rect">
            <a:avLst/>
          </a:prstGeom>
          <a:noFill/>
        </p:spPr>
        <p:txBody>
          <a:bodyPr wrap="square" rtlCol="0">
            <a:spAutoFit/>
          </a:bodyPr>
          <a:lstStyle/>
          <a:p>
            <a:pPr algn="ctr"/>
            <a:r>
              <a:rPr lang="zh-CN" altLang="en-US" sz="2400" b="1" dirty="0">
                <a:solidFill>
                  <a:schemeClr val="bg1"/>
                </a:solidFill>
              </a:rPr>
              <a:t>管理上存在的缺陷</a:t>
            </a:r>
            <a:endParaRPr lang="zh-CN" altLang="en-US" sz="2400" b="1" dirty="0">
              <a:solidFill>
                <a:schemeClr val="bg1"/>
              </a:solidFill>
            </a:endParaRPr>
          </a:p>
        </p:txBody>
      </p:sp>
      <p:sp>
        <p:nvSpPr>
          <p:cNvPr id="2" name="文本框 1"/>
          <p:cNvSpPr txBox="1"/>
          <p:nvPr/>
        </p:nvSpPr>
        <p:spPr>
          <a:xfrm>
            <a:off x="-54433" y="8706"/>
            <a:ext cx="651555" cy="461665"/>
          </a:xfrm>
          <a:prstGeom prst="rect">
            <a:avLst/>
          </a:prstGeom>
          <a:noFill/>
        </p:spPr>
        <p:txBody>
          <a:bodyPr wrap="square" rtlCol="0">
            <a:spAutoFit/>
          </a:bodyPr>
          <a:lstStyle/>
          <a:p>
            <a:pPr algn="ctr"/>
            <a:r>
              <a:rPr lang="en-US" altLang="zh-CN" sz="2400" b="1" dirty="0">
                <a:solidFill>
                  <a:schemeClr val="bg1"/>
                </a:solidFill>
              </a:rPr>
              <a:t>04</a:t>
            </a:r>
            <a:endParaRPr lang="zh-CN" altLang="en-US" sz="2400" b="1" dirty="0">
              <a:solidFill>
                <a:schemeClr val="bg1"/>
              </a:solidFill>
            </a:endParaRPr>
          </a:p>
        </p:txBody>
      </p:sp>
      <p:sp>
        <p:nvSpPr>
          <p:cNvPr id="3" name="文本框 2"/>
          <p:cNvSpPr txBox="1"/>
          <p:nvPr/>
        </p:nvSpPr>
        <p:spPr>
          <a:xfrm>
            <a:off x="684213" y="775063"/>
            <a:ext cx="6991349" cy="400110"/>
          </a:xfrm>
          <a:prstGeom prst="rect">
            <a:avLst/>
          </a:prstGeom>
          <a:noFill/>
        </p:spPr>
        <p:txBody>
          <a:bodyPr wrap="square" rtlCol="0">
            <a:spAutoFit/>
          </a:bodyPr>
          <a:lstStyle/>
          <a:p>
            <a:r>
              <a:rPr lang="zh-CN" altLang="en-US" sz="2000" b="1" dirty="0">
                <a:solidFill>
                  <a:schemeClr val="accent2"/>
                </a:solidFill>
              </a:rPr>
              <a:t>管理上的缺陷是造成生产安全事故主要的间接原因。</a:t>
            </a:r>
            <a:endParaRPr lang="zh-CN" altLang="en-US" sz="2000" b="1" dirty="0">
              <a:solidFill>
                <a:schemeClr val="accent2"/>
              </a:solidFill>
            </a:endParaRPr>
          </a:p>
        </p:txBody>
      </p:sp>
      <p:sp>
        <p:nvSpPr>
          <p:cNvPr id="4" name="圆角矩形 3"/>
          <p:cNvSpPr/>
          <p:nvPr/>
        </p:nvSpPr>
        <p:spPr>
          <a:xfrm>
            <a:off x="684214" y="1687132"/>
            <a:ext cx="8330998" cy="1216761"/>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55812" y="1417132"/>
            <a:ext cx="540000" cy="54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637323" y="1445173"/>
            <a:ext cx="307460" cy="461665"/>
          </a:xfrm>
          <a:prstGeom prst="rect">
            <a:avLst/>
          </a:prstGeom>
          <a:noFill/>
        </p:spPr>
        <p:txBody>
          <a:bodyPr wrap="square" rtlCol="0">
            <a:spAutoFit/>
          </a:bodyPr>
          <a:lstStyle/>
          <a:p>
            <a:r>
              <a:rPr lang="en-US" altLang="zh-CN" sz="2400" dirty="0"/>
              <a:t>1</a:t>
            </a:r>
            <a:endParaRPr lang="zh-CN" altLang="en-US" sz="2400" dirty="0"/>
          </a:p>
        </p:txBody>
      </p:sp>
      <p:sp>
        <p:nvSpPr>
          <p:cNvPr id="8" name="文本框 7"/>
          <p:cNvSpPr txBox="1"/>
          <p:nvPr/>
        </p:nvSpPr>
        <p:spPr>
          <a:xfrm>
            <a:off x="982330" y="1676743"/>
            <a:ext cx="8032881" cy="1211357"/>
          </a:xfrm>
          <a:prstGeom prst="rect">
            <a:avLst/>
          </a:prstGeom>
          <a:noFill/>
        </p:spPr>
        <p:txBody>
          <a:bodyPr wrap="square" rtlCol="0">
            <a:spAutoFit/>
          </a:bodyPr>
          <a:lstStyle/>
          <a:p>
            <a:pPr>
              <a:lnSpc>
                <a:spcPct val="125000"/>
              </a:lnSpc>
              <a:buNone/>
              <a:defRPr/>
            </a:pPr>
            <a:r>
              <a:rPr lang="zh-CN" altLang="en-US" sz="2000" dirty="0"/>
              <a:t>技术和设计有缺陷</a:t>
            </a:r>
            <a:r>
              <a:rPr lang="en-US" altLang="zh-CN" sz="2000" dirty="0"/>
              <a:t>——</a:t>
            </a:r>
            <a:r>
              <a:rPr lang="zh-CN" altLang="en-US" sz="2000" dirty="0"/>
              <a:t>工业构件、建筑物、机械设备、仪器仪表、工艺过程、操作方法、维修、检验等的设计、施工和材料使用等方面存在的问题；忽视消防设计和防雷避雷设计。</a:t>
            </a:r>
            <a:endParaRPr lang="zh-CN" altLang="en-US" sz="2000" dirty="0"/>
          </a:p>
        </p:txBody>
      </p:sp>
      <p:sp>
        <p:nvSpPr>
          <p:cNvPr id="16" name="圆角矩形 15"/>
          <p:cNvSpPr/>
          <p:nvPr/>
        </p:nvSpPr>
        <p:spPr>
          <a:xfrm>
            <a:off x="684214" y="3355397"/>
            <a:ext cx="8330998" cy="1216761"/>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555812" y="3085397"/>
            <a:ext cx="540000" cy="54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637323" y="3113438"/>
            <a:ext cx="307460" cy="461665"/>
          </a:xfrm>
          <a:prstGeom prst="rect">
            <a:avLst/>
          </a:prstGeom>
          <a:noFill/>
        </p:spPr>
        <p:txBody>
          <a:bodyPr wrap="square" rtlCol="0">
            <a:spAutoFit/>
          </a:bodyPr>
          <a:lstStyle/>
          <a:p>
            <a:r>
              <a:rPr lang="en-US" altLang="zh-CN" sz="2400" dirty="0"/>
              <a:t>2</a:t>
            </a:r>
            <a:endParaRPr lang="zh-CN" altLang="en-US" sz="2400" dirty="0"/>
          </a:p>
        </p:txBody>
      </p:sp>
      <p:sp>
        <p:nvSpPr>
          <p:cNvPr id="21" name="文本框 20"/>
          <p:cNvSpPr txBox="1"/>
          <p:nvPr/>
        </p:nvSpPr>
        <p:spPr>
          <a:xfrm>
            <a:off x="913939" y="3466388"/>
            <a:ext cx="8032881" cy="961289"/>
          </a:xfrm>
          <a:prstGeom prst="rect">
            <a:avLst/>
          </a:prstGeom>
          <a:noFill/>
        </p:spPr>
        <p:txBody>
          <a:bodyPr wrap="square" rtlCol="0">
            <a:spAutoFit/>
          </a:bodyPr>
          <a:lstStyle/>
          <a:p>
            <a:pPr>
              <a:lnSpc>
                <a:spcPct val="150000"/>
              </a:lnSpc>
              <a:buNone/>
              <a:defRPr/>
            </a:pPr>
            <a:r>
              <a:rPr lang="zh-CN" altLang="en-US" sz="2000" dirty="0"/>
              <a:t>教育培训不够、未经培训或不懂工艺安全操作技术知识；未经工种考试合格就上岗操作。</a:t>
            </a:r>
            <a:endParaRPr lang="zh-CN" altLang="en-US" sz="2000" dirty="0"/>
          </a:p>
        </p:txBody>
      </p:sp>
      <p:sp>
        <p:nvSpPr>
          <p:cNvPr id="22" name="圆角矩形 21"/>
          <p:cNvSpPr/>
          <p:nvPr/>
        </p:nvSpPr>
        <p:spPr>
          <a:xfrm>
            <a:off x="684214" y="5052011"/>
            <a:ext cx="8330998" cy="1216761"/>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555812" y="4782011"/>
            <a:ext cx="540000" cy="54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637323" y="4810052"/>
            <a:ext cx="307460" cy="461665"/>
          </a:xfrm>
          <a:prstGeom prst="rect">
            <a:avLst/>
          </a:prstGeom>
          <a:noFill/>
        </p:spPr>
        <p:txBody>
          <a:bodyPr wrap="square" rtlCol="0">
            <a:spAutoFit/>
          </a:bodyPr>
          <a:lstStyle/>
          <a:p>
            <a:r>
              <a:rPr lang="en-US" altLang="zh-CN" sz="2400" dirty="0"/>
              <a:t>3</a:t>
            </a:r>
            <a:endParaRPr lang="zh-CN" altLang="en-US" sz="2400" dirty="0"/>
          </a:p>
        </p:txBody>
      </p:sp>
      <p:sp>
        <p:nvSpPr>
          <p:cNvPr id="25" name="文本框 24"/>
          <p:cNvSpPr txBox="1"/>
          <p:nvPr/>
        </p:nvSpPr>
        <p:spPr>
          <a:xfrm>
            <a:off x="1029222" y="5410579"/>
            <a:ext cx="8032881" cy="499624"/>
          </a:xfrm>
          <a:prstGeom prst="rect">
            <a:avLst/>
          </a:prstGeom>
          <a:noFill/>
        </p:spPr>
        <p:txBody>
          <a:bodyPr wrap="square" rtlCol="0">
            <a:spAutoFit/>
          </a:bodyPr>
          <a:lstStyle/>
          <a:p>
            <a:pPr>
              <a:lnSpc>
                <a:spcPct val="150000"/>
              </a:lnSpc>
              <a:buNone/>
              <a:defRPr/>
            </a:pPr>
            <a:r>
              <a:rPr lang="zh-CN" altLang="en-US" sz="2000" dirty="0"/>
              <a:t>劳动组织不合理；比如劳动时间、排班等</a:t>
            </a:r>
            <a:endParaRPr lang="zh-CN" altLang="en-US" sz="2000" dirty="0"/>
          </a:p>
        </p:txBody>
      </p:sp>
      <p:pic>
        <p:nvPicPr>
          <p:cNvPr id="6" name="图片 5" descr="1"/>
          <p:cNvPicPr>
            <a:picLocks noChangeAspect="1"/>
          </p:cNvPicPr>
          <p:nvPr>
            <p:custDataLst>
              <p:tags r:id="rId1"/>
            </p:custDataLst>
          </p:nvPr>
        </p:nvPicPr>
        <p:blipFill>
          <a:blip r:embed="rId2">
            <a:alphaModFix amt="80000"/>
          </a:blip>
          <a:stretch>
            <a:fillRect/>
          </a:stretch>
        </p:blipFill>
        <p:spPr>
          <a:xfrm>
            <a:off x="3093720" y="4004310"/>
            <a:ext cx="4378960" cy="475615"/>
          </a:xfrm>
          <a:prstGeom prst="rect">
            <a:avLst/>
          </a:prstGeom>
        </p:spPr>
      </p:pic>
    </p:spTree>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13" name="矩形 12"/>
          <p:cNvSpPr/>
          <p:nvPr/>
        </p:nvSpPr>
        <p:spPr>
          <a:xfrm>
            <a:off x="699247" y="0"/>
            <a:ext cx="8444753" cy="43542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0"/>
            <a:ext cx="555812" cy="4413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3184618" y="0"/>
            <a:ext cx="2774763" cy="461665"/>
          </a:xfrm>
          <a:prstGeom prst="rect">
            <a:avLst/>
          </a:prstGeom>
          <a:noFill/>
        </p:spPr>
        <p:txBody>
          <a:bodyPr wrap="square" rtlCol="0">
            <a:spAutoFit/>
          </a:bodyPr>
          <a:lstStyle/>
          <a:p>
            <a:pPr algn="ctr"/>
            <a:r>
              <a:rPr lang="zh-CN" altLang="en-US" sz="2400" b="1" dirty="0">
                <a:solidFill>
                  <a:schemeClr val="bg1"/>
                </a:solidFill>
              </a:rPr>
              <a:t>管理上存在的缺陷</a:t>
            </a:r>
            <a:endParaRPr lang="zh-CN" altLang="en-US" sz="2400" b="1" dirty="0">
              <a:solidFill>
                <a:schemeClr val="bg1"/>
              </a:solidFill>
            </a:endParaRPr>
          </a:p>
        </p:txBody>
      </p:sp>
      <p:sp>
        <p:nvSpPr>
          <p:cNvPr id="2" name="文本框 1"/>
          <p:cNvSpPr txBox="1"/>
          <p:nvPr/>
        </p:nvSpPr>
        <p:spPr>
          <a:xfrm>
            <a:off x="-54433" y="8706"/>
            <a:ext cx="651555" cy="461665"/>
          </a:xfrm>
          <a:prstGeom prst="rect">
            <a:avLst/>
          </a:prstGeom>
          <a:noFill/>
        </p:spPr>
        <p:txBody>
          <a:bodyPr wrap="square" rtlCol="0">
            <a:spAutoFit/>
          </a:bodyPr>
          <a:lstStyle/>
          <a:p>
            <a:pPr algn="ctr"/>
            <a:r>
              <a:rPr lang="en-US" altLang="zh-CN" sz="2400" b="1" dirty="0">
                <a:solidFill>
                  <a:schemeClr val="bg1"/>
                </a:solidFill>
              </a:rPr>
              <a:t>04</a:t>
            </a:r>
            <a:endParaRPr lang="zh-CN" altLang="en-US" sz="2400" b="1" dirty="0">
              <a:solidFill>
                <a:schemeClr val="bg1"/>
              </a:solidFill>
            </a:endParaRPr>
          </a:p>
        </p:txBody>
      </p:sp>
      <p:sp>
        <p:nvSpPr>
          <p:cNvPr id="4" name="圆角矩形 3"/>
          <p:cNvSpPr/>
          <p:nvPr/>
        </p:nvSpPr>
        <p:spPr>
          <a:xfrm>
            <a:off x="684214" y="1403801"/>
            <a:ext cx="8330998" cy="790407"/>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55812" y="1133801"/>
            <a:ext cx="540000" cy="54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637323" y="1161842"/>
            <a:ext cx="307460" cy="461665"/>
          </a:xfrm>
          <a:prstGeom prst="rect">
            <a:avLst/>
          </a:prstGeom>
          <a:noFill/>
        </p:spPr>
        <p:txBody>
          <a:bodyPr wrap="square" rtlCol="0">
            <a:spAutoFit/>
          </a:bodyPr>
          <a:lstStyle/>
          <a:p>
            <a:r>
              <a:rPr lang="en-US" altLang="zh-CN" sz="2400" dirty="0"/>
              <a:t>4</a:t>
            </a:r>
            <a:endParaRPr lang="zh-CN" altLang="en-US" sz="2400" dirty="0"/>
          </a:p>
        </p:txBody>
      </p:sp>
      <p:sp>
        <p:nvSpPr>
          <p:cNvPr id="16" name="圆角矩形 15"/>
          <p:cNvSpPr/>
          <p:nvPr/>
        </p:nvSpPr>
        <p:spPr>
          <a:xfrm>
            <a:off x="684214" y="2621304"/>
            <a:ext cx="8330998" cy="921032"/>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555812" y="2351303"/>
            <a:ext cx="540000" cy="54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637323" y="2379344"/>
            <a:ext cx="307460" cy="461665"/>
          </a:xfrm>
          <a:prstGeom prst="rect">
            <a:avLst/>
          </a:prstGeom>
          <a:noFill/>
        </p:spPr>
        <p:txBody>
          <a:bodyPr wrap="square" rtlCol="0">
            <a:spAutoFit/>
          </a:bodyPr>
          <a:lstStyle/>
          <a:p>
            <a:r>
              <a:rPr lang="en-US" altLang="zh-CN" sz="2400" dirty="0"/>
              <a:t>5</a:t>
            </a:r>
            <a:endParaRPr lang="zh-CN" altLang="en-US" sz="2400" dirty="0"/>
          </a:p>
        </p:txBody>
      </p:sp>
      <p:sp>
        <p:nvSpPr>
          <p:cNvPr id="21" name="文本框 20"/>
          <p:cNvSpPr txBox="1"/>
          <p:nvPr/>
        </p:nvSpPr>
        <p:spPr>
          <a:xfrm>
            <a:off x="1053744" y="2787545"/>
            <a:ext cx="8032881" cy="499624"/>
          </a:xfrm>
          <a:prstGeom prst="rect">
            <a:avLst/>
          </a:prstGeom>
          <a:noFill/>
        </p:spPr>
        <p:txBody>
          <a:bodyPr wrap="square" rtlCol="0">
            <a:spAutoFit/>
          </a:bodyPr>
          <a:lstStyle/>
          <a:p>
            <a:pPr>
              <a:lnSpc>
                <a:spcPct val="150000"/>
              </a:lnSpc>
              <a:buNone/>
              <a:defRPr/>
            </a:pPr>
            <a:r>
              <a:rPr lang="zh-CN" altLang="en-US" sz="2000" dirty="0"/>
              <a:t>没有安全管理制度，安全管理不到位。</a:t>
            </a:r>
            <a:endParaRPr lang="zh-CN" altLang="en-US" sz="2000" dirty="0"/>
          </a:p>
        </p:txBody>
      </p:sp>
      <p:sp>
        <p:nvSpPr>
          <p:cNvPr id="22" name="圆角矩形 21"/>
          <p:cNvSpPr/>
          <p:nvPr/>
        </p:nvSpPr>
        <p:spPr>
          <a:xfrm>
            <a:off x="684214" y="3995943"/>
            <a:ext cx="8330998" cy="905898"/>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555812" y="3725942"/>
            <a:ext cx="540000" cy="54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637323" y="3753983"/>
            <a:ext cx="307460" cy="461665"/>
          </a:xfrm>
          <a:prstGeom prst="rect">
            <a:avLst/>
          </a:prstGeom>
          <a:noFill/>
        </p:spPr>
        <p:txBody>
          <a:bodyPr wrap="square" rtlCol="0">
            <a:spAutoFit/>
          </a:bodyPr>
          <a:lstStyle/>
          <a:p>
            <a:r>
              <a:rPr lang="en-US" altLang="zh-CN" sz="2400" dirty="0"/>
              <a:t>6</a:t>
            </a:r>
            <a:endParaRPr lang="zh-CN" altLang="en-US" sz="2400" dirty="0"/>
          </a:p>
        </p:txBody>
      </p:sp>
      <p:sp>
        <p:nvSpPr>
          <p:cNvPr id="25" name="文本框 24"/>
          <p:cNvSpPr txBox="1"/>
          <p:nvPr/>
        </p:nvSpPr>
        <p:spPr>
          <a:xfrm>
            <a:off x="1039907" y="4037146"/>
            <a:ext cx="7584140" cy="861774"/>
          </a:xfrm>
          <a:prstGeom prst="rect">
            <a:avLst/>
          </a:prstGeom>
          <a:noFill/>
        </p:spPr>
        <p:txBody>
          <a:bodyPr wrap="square" rtlCol="0">
            <a:spAutoFit/>
          </a:bodyPr>
          <a:lstStyle/>
          <a:p>
            <a:pPr>
              <a:lnSpc>
                <a:spcPct val="125000"/>
              </a:lnSpc>
              <a:buClr>
                <a:schemeClr val="tx2"/>
              </a:buClr>
              <a:buSzPct val="90000"/>
              <a:defRPr/>
            </a:pPr>
            <a:r>
              <a:rPr lang="zh-CN" altLang="en-US" sz="2000" dirty="0"/>
              <a:t>安全防护设施、安全措施、安全信号、安全标志、安全用具缺少</a:t>
            </a:r>
            <a:endParaRPr lang="en-US" altLang="zh-CN" sz="2000" dirty="0"/>
          </a:p>
          <a:p>
            <a:pPr>
              <a:lnSpc>
                <a:spcPct val="125000"/>
              </a:lnSpc>
              <a:buClr>
                <a:schemeClr val="tx2"/>
              </a:buClr>
              <a:buSzPct val="90000"/>
              <a:defRPr/>
            </a:pPr>
            <a:r>
              <a:rPr lang="zh-CN" altLang="en-US" sz="2000" dirty="0"/>
              <a:t>或有缺陷</a:t>
            </a:r>
            <a:r>
              <a:rPr lang="zh-CN" altLang="en-US" dirty="0">
                <a:latin typeface="宋体" panose="02010600030101010101" pitchFamily="2" charset="-122"/>
              </a:rPr>
              <a:t>；</a:t>
            </a:r>
            <a:endParaRPr lang="zh-CN" altLang="en-US" dirty="0">
              <a:latin typeface="宋体" panose="02010600030101010101" pitchFamily="2" charset="-122"/>
            </a:endParaRPr>
          </a:p>
        </p:txBody>
      </p:sp>
      <p:sp>
        <p:nvSpPr>
          <p:cNvPr id="26" name="圆角矩形 25"/>
          <p:cNvSpPr/>
          <p:nvPr/>
        </p:nvSpPr>
        <p:spPr>
          <a:xfrm>
            <a:off x="705348" y="5389830"/>
            <a:ext cx="8330998" cy="921032"/>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576946" y="5119829"/>
            <a:ext cx="540000" cy="54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658457" y="5147870"/>
            <a:ext cx="307460" cy="461665"/>
          </a:xfrm>
          <a:prstGeom prst="rect">
            <a:avLst/>
          </a:prstGeom>
          <a:noFill/>
        </p:spPr>
        <p:txBody>
          <a:bodyPr wrap="square" rtlCol="0">
            <a:spAutoFit/>
          </a:bodyPr>
          <a:lstStyle/>
          <a:p>
            <a:r>
              <a:rPr lang="en-US" altLang="zh-CN" sz="2400" dirty="0"/>
              <a:t>7</a:t>
            </a:r>
            <a:endParaRPr lang="zh-CN" altLang="en-US" sz="2400" dirty="0"/>
          </a:p>
        </p:txBody>
      </p:sp>
      <p:sp>
        <p:nvSpPr>
          <p:cNvPr id="29" name="文本框 28"/>
          <p:cNvSpPr txBox="1"/>
          <p:nvPr/>
        </p:nvSpPr>
        <p:spPr>
          <a:xfrm>
            <a:off x="1047428" y="5564876"/>
            <a:ext cx="8032881" cy="499624"/>
          </a:xfrm>
          <a:prstGeom prst="rect">
            <a:avLst/>
          </a:prstGeom>
          <a:noFill/>
        </p:spPr>
        <p:txBody>
          <a:bodyPr wrap="square" rtlCol="0">
            <a:spAutoFit/>
          </a:bodyPr>
          <a:lstStyle/>
          <a:p>
            <a:pPr>
              <a:lnSpc>
                <a:spcPct val="150000"/>
              </a:lnSpc>
              <a:buNone/>
              <a:defRPr/>
            </a:pPr>
            <a:r>
              <a:rPr lang="zh-CN" altLang="en-US" sz="2000" dirty="0"/>
              <a:t>安全操作规程不健全；没有达到一岗一设备有安全操作规程。</a:t>
            </a:r>
            <a:endParaRPr lang="zh-CN" altLang="en-US" sz="2000" dirty="0"/>
          </a:p>
        </p:txBody>
      </p:sp>
      <p:sp>
        <p:nvSpPr>
          <p:cNvPr id="6" name="文本框 5"/>
          <p:cNvSpPr txBox="1"/>
          <p:nvPr/>
        </p:nvSpPr>
        <p:spPr>
          <a:xfrm>
            <a:off x="1063155" y="1623507"/>
            <a:ext cx="7811902" cy="400110"/>
          </a:xfrm>
          <a:prstGeom prst="rect">
            <a:avLst/>
          </a:prstGeom>
          <a:noFill/>
        </p:spPr>
        <p:txBody>
          <a:bodyPr wrap="square" rtlCol="0">
            <a:spAutoFit/>
          </a:bodyPr>
          <a:lstStyle/>
          <a:p>
            <a:r>
              <a:rPr lang="zh-CN" altLang="en-US" sz="2000" dirty="0"/>
              <a:t>对现场工作缺乏检查或指挥错误；检查和排查不够，盲目发指令。</a:t>
            </a:r>
            <a:endParaRPr lang="zh-CN" altLang="en-US" sz="2000" dirty="0"/>
          </a:p>
        </p:txBody>
      </p:sp>
    </p:spTree>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13" name="矩形 12"/>
          <p:cNvSpPr/>
          <p:nvPr/>
        </p:nvSpPr>
        <p:spPr>
          <a:xfrm>
            <a:off x="699247" y="0"/>
            <a:ext cx="8444753" cy="43542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0"/>
            <a:ext cx="555812" cy="4413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3184618" y="0"/>
            <a:ext cx="2774763" cy="461665"/>
          </a:xfrm>
          <a:prstGeom prst="rect">
            <a:avLst/>
          </a:prstGeom>
          <a:noFill/>
        </p:spPr>
        <p:txBody>
          <a:bodyPr wrap="square" rtlCol="0">
            <a:spAutoFit/>
          </a:bodyPr>
          <a:lstStyle/>
          <a:p>
            <a:pPr algn="ctr"/>
            <a:r>
              <a:rPr lang="zh-CN" altLang="en-US" sz="2400" b="1" dirty="0">
                <a:solidFill>
                  <a:schemeClr val="bg1"/>
                </a:solidFill>
              </a:rPr>
              <a:t>管理上存在的缺陷</a:t>
            </a:r>
            <a:endParaRPr lang="zh-CN" altLang="en-US" sz="2400" b="1" dirty="0">
              <a:solidFill>
                <a:schemeClr val="bg1"/>
              </a:solidFill>
            </a:endParaRPr>
          </a:p>
        </p:txBody>
      </p:sp>
      <p:sp>
        <p:nvSpPr>
          <p:cNvPr id="2" name="文本框 1"/>
          <p:cNvSpPr txBox="1"/>
          <p:nvPr/>
        </p:nvSpPr>
        <p:spPr>
          <a:xfrm>
            <a:off x="-54433" y="8706"/>
            <a:ext cx="651555" cy="461665"/>
          </a:xfrm>
          <a:prstGeom prst="rect">
            <a:avLst/>
          </a:prstGeom>
          <a:noFill/>
        </p:spPr>
        <p:txBody>
          <a:bodyPr wrap="square" rtlCol="0">
            <a:spAutoFit/>
          </a:bodyPr>
          <a:lstStyle/>
          <a:p>
            <a:pPr algn="ctr"/>
            <a:r>
              <a:rPr lang="en-US" altLang="zh-CN" sz="2400" b="1" dirty="0">
                <a:solidFill>
                  <a:schemeClr val="bg1"/>
                </a:solidFill>
              </a:rPr>
              <a:t>04</a:t>
            </a:r>
            <a:endParaRPr lang="zh-CN" altLang="en-US" sz="2400" b="1" dirty="0">
              <a:solidFill>
                <a:schemeClr val="bg1"/>
              </a:solidFill>
            </a:endParaRPr>
          </a:p>
        </p:txBody>
      </p:sp>
      <p:sp>
        <p:nvSpPr>
          <p:cNvPr id="4" name="圆角矩形 3"/>
          <p:cNvSpPr/>
          <p:nvPr/>
        </p:nvSpPr>
        <p:spPr>
          <a:xfrm>
            <a:off x="684214" y="1403801"/>
            <a:ext cx="8330998" cy="790407"/>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55812" y="1133801"/>
            <a:ext cx="540000" cy="54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637323" y="1161842"/>
            <a:ext cx="307460" cy="461665"/>
          </a:xfrm>
          <a:prstGeom prst="rect">
            <a:avLst/>
          </a:prstGeom>
          <a:noFill/>
        </p:spPr>
        <p:txBody>
          <a:bodyPr wrap="square" rtlCol="0">
            <a:spAutoFit/>
          </a:bodyPr>
          <a:lstStyle/>
          <a:p>
            <a:r>
              <a:rPr lang="en-US" altLang="zh-CN" sz="2400" dirty="0"/>
              <a:t>8</a:t>
            </a:r>
            <a:endParaRPr lang="zh-CN" altLang="en-US" sz="2400" dirty="0"/>
          </a:p>
        </p:txBody>
      </p:sp>
      <p:sp>
        <p:nvSpPr>
          <p:cNvPr id="16" name="圆角矩形 15"/>
          <p:cNvSpPr/>
          <p:nvPr/>
        </p:nvSpPr>
        <p:spPr>
          <a:xfrm>
            <a:off x="684214" y="2621304"/>
            <a:ext cx="8330998" cy="921032"/>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555812" y="2351303"/>
            <a:ext cx="540000" cy="54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637323" y="2379344"/>
            <a:ext cx="307460" cy="461665"/>
          </a:xfrm>
          <a:prstGeom prst="rect">
            <a:avLst/>
          </a:prstGeom>
          <a:noFill/>
        </p:spPr>
        <p:txBody>
          <a:bodyPr wrap="square" rtlCol="0">
            <a:spAutoFit/>
          </a:bodyPr>
          <a:lstStyle/>
          <a:p>
            <a:r>
              <a:rPr lang="en-US" altLang="zh-CN" sz="2400" dirty="0"/>
              <a:t>9</a:t>
            </a:r>
            <a:endParaRPr lang="zh-CN" altLang="en-US" sz="2400" dirty="0"/>
          </a:p>
        </p:txBody>
      </p:sp>
      <p:sp>
        <p:nvSpPr>
          <p:cNvPr id="21" name="文本框 20"/>
          <p:cNvSpPr txBox="1"/>
          <p:nvPr/>
        </p:nvSpPr>
        <p:spPr>
          <a:xfrm>
            <a:off x="1053744" y="2787545"/>
            <a:ext cx="8032881" cy="400110"/>
          </a:xfrm>
          <a:prstGeom prst="rect">
            <a:avLst/>
          </a:prstGeom>
          <a:noFill/>
        </p:spPr>
        <p:txBody>
          <a:bodyPr wrap="square" rtlCol="0">
            <a:spAutoFit/>
          </a:bodyPr>
          <a:lstStyle/>
          <a:p>
            <a:pPr>
              <a:defRPr/>
            </a:pPr>
            <a:r>
              <a:rPr lang="zh-CN" altLang="en-US" sz="2000" dirty="0">
                <a:latin typeface="宋体" panose="02010600030101010101" pitchFamily="2" charset="-122"/>
              </a:rPr>
              <a:t>生产场所、施工现场环境不良</a:t>
            </a:r>
            <a:endParaRPr lang="zh-CN" altLang="en-US" sz="2000" dirty="0">
              <a:latin typeface="宋体" panose="02010600030101010101" pitchFamily="2" charset="-122"/>
            </a:endParaRPr>
          </a:p>
        </p:txBody>
      </p:sp>
      <p:sp>
        <p:nvSpPr>
          <p:cNvPr id="22" name="圆角矩形 21"/>
          <p:cNvSpPr/>
          <p:nvPr/>
        </p:nvSpPr>
        <p:spPr>
          <a:xfrm>
            <a:off x="684214" y="3995943"/>
            <a:ext cx="8330998" cy="905898"/>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555812" y="3725942"/>
            <a:ext cx="540000" cy="54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534679" y="3792888"/>
            <a:ext cx="561133" cy="461665"/>
          </a:xfrm>
          <a:prstGeom prst="rect">
            <a:avLst/>
          </a:prstGeom>
          <a:noFill/>
        </p:spPr>
        <p:txBody>
          <a:bodyPr wrap="square" rtlCol="0">
            <a:spAutoFit/>
          </a:bodyPr>
          <a:lstStyle/>
          <a:p>
            <a:r>
              <a:rPr lang="en-US" altLang="zh-CN" sz="2400" dirty="0"/>
              <a:t>10</a:t>
            </a:r>
            <a:endParaRPr lang="zh-CN" altLang="en-US" sz="2400" dirty="0"/>
          </a:p>
        </p:txBody>
      </p:sp>
      <p:sp>
        <p:nvSpPr>
          <p:cNvPr id="25" name="文本框 24"/>
          <p:cNvSpPr txBox="1"/>
          <p:nvPr/>
        </p:nvSpPr>
        <p:spPr>
          <a:xfrm>
            <a:off x="1053744" y="4225407"/>
            <a:ext cx="8032881" cy="369332"/>
          </a:xfrm>
          <a:prstGeom prst="rect">
            <a:avLst/>
          </a:prstGeom>
          <a:noFill/>
        </p:spPr>
        <p:txBody>
          <a:bodyPr wrap="square" rtlCol="0">
            <a:spAutoFit/>
          </a:bodyPr>
          <a:lstStyle/>
          <a:p>
            <a:pPr>
              <a:lnSpc>
                <a:spcPct val="90000"/>
              </a:lnSpc>
              <a:buClr>
                <a:schemeClr val="tx2"/>
              </a:buClr>
              <a:buSzPct val="90000"/>
              <a:defRPr/>
            </a:pPr>
            <a:r>
              <a:rPr lang="zh-CN" altLang="en-US" sz="2000" dirty="0">
                <a:latin typeface="宋体" panose="02010600030101010101" pitchFamily="2" charset="-122"/>
              </a:rPr>
              <a:t>对事故隐患整改不力，没有或不认真实施事故防范措施；</a:t>
            </a:r>
            <a:endParaRPr lang="zh-CN" altLang="en-US" sz="2000" dirty="0">
              <a:latin typeface="宋体" panose="02010600030101010101" pitchFamily="2" charset="-122"/>
            </a:endParaRPr>
          </a:p>
        </p:txBody>
      </p:sp>
      <p:sp>
        <p:nvSpPr>
          <p:cNvPr id="26" name="圆角矩形 25"/>
          <p:cNvSpPr/>
          <p:nvPr/>
        </p:nvSpPr>
        <p:spPr>
          <a:xfrm>
            <a:off x="705348" y="5389830"/>
            <a:ext cx="8330998" cy="921032"/>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576946" y="5119829"/>
            <a:ext cx="540000" cy="54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532983" y="5147870"/>
            <a:ext cx="583962" cy="461665"/>
          </a:xfrm>
          <a:prstGeom prst="rect">
            <a:avLst/>
          </a:prstGeom>
          <a:noFill/>
        </p:spPr>
        <p:txBody>
          <a:bodyPr wrap="square" rtlCol="0">
            <a:spAutoFit/>
          </a:bodyPr>
          <a:lstStyle/>
          <a:p>
            <a:r>
              <a:rPr lang="en-US" altLang="zh-CN" sz="2400" dirty="0"/>
              <a:t>11</a:t>
            </a:r>
            <a:endParaRPr lang="zh-CN" altLang="en-US" sz="2400" dirty="0"/>
          </a:p>
        </p:txBody>
      </p:sp>
      <p:sp>
        <p:nvSpPr>
          <p:cNvPr id="29" name="文本框 28"/>
          <p:cNvSpPr txBox="1"/>
          <p:nvPr/>
        </p:nvSpPr>
        <p:spPr>
          <a:xfrm>
            <a:off x="1047428" y="5564876"/>
            <a:ext cx="8032881" cy="400110"/>
          </a:xfrm>
          <a:prstGeom prst="rect">
            <a:avLst/>
          </a:prstGeom>
          <a:noFill/>
        </p:spPr>
        <p:txBody>
          <a:bodyPr wrap="square" rtlCol="0">
            <a:spAutoFit/>
          </a:bodyPr>
          <a:lstStyle/>
          <a:p>
            <a:pPr>
              <a:defRPr/>
            </a:pPr>
            <a:r>
              <a:rPr lang="zh-CN" altLang="en-US" sz="2000" dirty="0">
                <a:latin typeface="宋体" panose="02010600030101010101" pitchFamily="2" charset="-122"/>
              </a:rPr>
              <a:t>其他安全管理上的缺陷。</a:t>
            </a:r>
            <a:endParaRPr lang="zh-CN" altLang="en-US" sz="2000" dirty="0">
              <a:latin typeface="宋体" panose="02010600030101010101" pitchFamily="2" charset="-122"/>
            </a:endParaRPr>
          </a:p>
        </p:txBody>
      </p:sp>
      <p:sp>
        <p:nvSpPr>
          <p:cNvPr id="6" name="文本框 5"/>
          <p:cNvSpPr txBox="1"/>
          <p:nvPr/>
        </p:nvSpPr>
        <p:spPr>
          <a:xfrm>
            <a:off x="1116945" y="1623507"/>
            <a:ext cx="7125533" cy="400110"/>
          </a:xfrm>
          <a:prstGeom prst="rect">
            <a:avLst/>
          </a:prstGeom>
          <a:noFill/>
        </p:spPr>
        <p:txBody>
          <a:bodyPr wrap="square" rtlCol="0">
            <a:spAutoFit/>
          </a:bodyPr>
          <a:lstStyle/>
          <a:p>
            <a:pPr>
              <a:defRPr/>
            </a:pPr>
            <a:r>
              <a:rPr lang="zh-CN" altLang="en-US" sz="2000" dirty="0">
                <a:latin typeface="宋体" panose="02010600030101010101" pitchFamily="2" charset="-122"/>
              </a:rPr>
              <a:t>个人防护用品缺少或有缺陷；</a:t>
            </a:r>
            <a:endParaRPr lang="zh-CN" altLang="en-US" sz="2000" dirty="0">
              <a:latin typeface="宋体" panose="02010600030101010101" pitchFamily="2" charset="-122"/>
            </a:endParaRPr>
          </a:p>
        </p:txBody>
      </p:sp>
    </p:spTree>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descr="e7d195523061f1c01bc539b90b65f09aca9bc726a3a4adba8C9E45B38E36AC8707C5D393223713CC8DD27123EF48A81803B5A1BFF3646AC546C23D4B23F46D5703AE6DAEEEE7BB41433C5E719609FF6B8E2FC1C6C0170258C68114515A9CA4B6E1B563BC201BBD231EF6BA6D93805571ECD94CC20F1E13A2B85A646BAE650BB6BA191FD31C866BCB"/>
          <p:cNvSpPr txBox="1"/>
          <p:nvPr/>
        </p:nvSpPr>
        <p:spPr>
          <a:xfrm>
            <a:off x="998113" y="305068"/>
            <a:ext cx="7147775" cy="6247864"/>
          </a:xfrm>
          <a:prstGeom prst="rect">
            <a:avLst/>
          </a:prstGeom>
          <a:noFill/>
        </p:spPr>
        <p:txBody>
          <a:bodyPr wrap="square" rtlCol="0">
            <a:spAutoFit/>
          </a:bodyPr>
          <a:lstStyle/>
          <a:p>
            <a:pPr algn="ctr"/>
            <a:r>
              <a:rPr lang="en-US" altLang="zh-CN" sz="40000" dirty="0">
                <a:solidFill>
                  <a:schemeClr val="bg1"/>
                </a:solidFill>
              </a:rPr>
              <a:t>05</a:t>
            </a:r>
            <a:endParaRPr lang="zh-CN" altLang="en-US" sz="40000" dirty="0">
              <a:solidFill>
                <a:schemeClr val="bg1"/>
              </a:solidFill>
            </a:endParaRPr>
          </a:p>
        </p:txBody>
      </p:sp>
      <p:sp>
        <p:nvSpPr>
          <p:cNvPr id="3" name="矩形 2" descr="e7d195523061f1c01bc539b90b65f09aca9bc726a3a4adba8C9E45B38E36AC8707C5D393223713CC8DD27123EF48A81803B5A1BFF3646AC546C23D4B23F46D5703AE6DAEEEE7BB41433C5E719609FF6B8E2FC1C6C0170258C68114515A9CA4B6E1B563BC201BBD231EF6BA6D93805571ECD94CC20F1E13A2B85A646BAE650BB6BA191FD31C866BCB"/>
          <p:cNvSpPr/>
          <p:nvPr/>
        </p:nvSpPr>
        <p:spPr>
          <a:xfrm>
            <a:off x="910301" y="2647122"/>
            <a:ext cx="7323397" cy="1563756"/>
          </a:xfrm>
          <a:prstGeom prst="rect">
            <a:avLst/>
          </a:prstGeom>
          <a:solidFill>
            <a:srgbClr val="0070C0"/>
          </a:solidFill>
        </p:spPr>
        <p:txBody>
          <a:bodyPr wrap="square" anchor="ctr" anchorCtr="0">
            <a:noAutofit/>
          </a:bodyPr>
          <a:lstStyle/>
          <a:p>
            <a:pPr algn="ctr"/>
            <a:r>
              <a:rPr lang="zh-CN" altLang="en-US" sz="6000" b="1" spc="600" dirty="0">
                <a:solidFill>
                  <a:schemeClr val="bg1"/>
                </a:solidFill>
                <a:latin typeface="+mn-ea"/>
              </a:rPr>
              <a:t>物的不安全状态</a:t>
            </a:r>
            <a:endParaRPr lang="en-US" altLang="zh-CN" sz="6000" b="1" spc="600" dirty="0">
              <a:solidFill>
                <a:schemeClr val="bg1"/>
              </a:solidFill>
              <a:latin typeface="+mn-ea"/>
            </a:endParaRPr>
          </a:p>
        </p:txBody>
      </p:sp>
    </p:spTree>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11" name="弧形 10"/>
          <p:cNvSpPr/>
          <p:nvPr/>
        </p:nvSpPr>
        <p:spPr>
          <a:xfrm rot="16200000">
            <a:off x="2327367" y="1303818"/>
            <a:ext cx="1714501" cy="2533839"/>
          </a:xfrm>
          <a:prstGeom prst="arc">
            <a:avLst>
              <a:gd name="adj1" fmla="val 10662188"/>
              <a:gd name="adj2" fmla="val 0"/>
            </a:avLst>
          </a:pr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5" name="弧形 34"/>
          <p:cNvSpPr/>
          <p:nvPr/>
        </p:nvSpPr>
        <p:spPr>
          <a:xfrm rot="16200000">
            <a:off x="2327367" y="4193689"/>
            <a:ext cx="1714501" cy="2533839"/>
          </a:xfrm>
          <a:prstGeom prst="arc">
            <a:avLst>
              <a:gd name="adj1" fmla="val 10662188"/>
              <a:gd name="adj2" fmla="val 0"/>
            </a:avLst>
          </a:pr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 name="矩形 12"/>
          <p:cNvSpPr/>
          <p:nvPr/>
        </p:nvSpPr>
        <p:spPr>
          <a:xfrm>
            <a:off x="699247" y="0"/>
            <a:ext cx="8444753" cy="43542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0"/>
            <a:ext cx="555812" cy="4413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3184618" y="0"/>
            <a:ext cx="2774763" cy="461665"/>
          </a:xfrm>
          <a:prstGeom prst="rect">
            <a:avLst/>
          </a:prstGeom>
          <a:noFill/>
        </p:spPr>
        <p:txBody>
          <a:bodyPr wrap="square" rtlCol="0">
            <a:spAutoFit/>
          </a:bodyPr>
          <a:lstStyle/>
          <a:p>
            <a:pPr algn="ctr"/>
            <a:r>
              <a:rPr lang="zh-CN" altLang="en-US" sz="2400" b="1" dirty="0">
                <a:solidFill>
                  <a:schemeClr val="bg1"/>
                </a:solidFill>
              </a:rPr>
              <a:t>物的不安全状态</a:t>
            </a:r>
            <a:endParaRPr lang="zh-CN" altLang="en-US" sz="2400" b="1" dirty="0">
              <a:solidFill>
                <a:schemeClr val="bg1"/>
              </a:solidFill>
            </a:endParaRPr>
          </a:p>
        </p:txBody>
      </p:sp>
      <p:sp>
        <p:nvSpPr>
          <p:cNvPr id="2" name="文本框 1"/>
          <p:cNvSpPr txBox="1"/>
          <p:nvPr/>
        </p:nvSpPr>
        <p:spPr>
          <a:xfrm>
            <a:off x="-54433" y="8706"/>
            <a:ext cx="651555" cy="461665"/>
          </a:xfrm>
          <a:prstGeom prst="rect">
            <a:avLst/>
          </a:prstGeom>
          <a:noFill/>
        </p:spPr>
        <p:txBody>
          <a:bodyPr wrap="square" rtlCol="0">
            <a:spAutoFit/>
          </a:bodyPr>
          <a:lstStyle/>
          <a:p>
            <a:pPr algn="ctr"/>
            <a:r>
              <a:rPr lang="en-US" altLang="zh-CN" sz="2400" b="1" dirty="0">
                <a:solidFill>
                  <a:schemeClr val="bg1"/>
                </a:solidFill>
              </a:rPr>
              <a:t>05</a:t>
            </a:r>
            <a:endParaRPr lang="zh-CN" altLang="en-US" sz="2400" b="1" dirty="0">
              <a:solidFill>
                <a:schemeClr val="bg1"/>
              </a:solidFill>
            </a:endParaRPr>
          </a:p>
        </p:txBody>
      </p:sp>
      <p:sp>
        <p:nvSpPr>
          <p:cNvPr id="3" name="文本框 2"/>
          <p:cNvSpPr txBox="1"/>
          <p:nvPr/>
        </p:nvSpPr>
        <p:spPr>
          <a:xfrm>
            <a:off x="699247" y="734096"/>
            <a:ext cx="7109138" cy="400110"/>
          </a:xfrm>
          <a:prstGeom prst="rect">
            <a:avLst/>
          </a:prstGeom>
          <a:noFill/>
        </p:spPr>
        <p:txBody>
          <a:bodyPr wrap="square" rtlCol="0">
            <a:spAutoFit/>
          </a:bodyPr>
          <a:lstStyle/>
          <a:p>
            <a:r>
              <a:rPr lang="zh-CN" altLang="en-US" sz="2000" b="1" dirty="0"/>
              <a:t>物的不安全状态是造成生产安全事故</a:t>
            </a:r>
            <a:r>
              <a:rPr lang="zh-CN" altLang="en-US" sz="2000" b="1" dirty="0">
                <a:solidFill>
                  <a:srgbClr val="FF0000"/>
                </a:solidFill>
              </a:rPr>
              <a:t>主要直接原因之一</a:t>
            </a:r>
            <a:endParaRPr lang="zh-CN" altLang="en-US" sz="2000" b="1" dirty="0"/>
          </a:p>
        </p:txBody>
      </p:sp>
      <p:sp>
        <p:nvSpPr>
          <p:cNvPr id="8" name="椭圆 7"/>
          <p:cNvSpPr/>
          <p:nvPr/>
        </p:nvSpPr>
        <p:spPr>
          <a:xfrm>
            <a:off x="707153" y="1627988"/>
            <a:ext cx="1800000" cy="1800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856086" y="1796772"/>
            <a:ext cx="1502134" cy="1631216"/>
          </a:xfrm>
          <a:prstGeom prst="rect">
            <a:avLst/>
          </a:prstGeom>
          <a:noFill/>
        </p:spPr>
        <p:txBody>
          <a:bodyPr wrap="square" rtlCol="0">
            <a:spAutoFit/>
          </a:bodyPr>
          <a:lstStyle/>
          <a:p>
            <a:pPr algn="ctr">
              <a:lnSpc>
                <a:spcPct val="125000"/>
              </a:lnSpc>
            </a:pPr>
            <a:r>
              <a:rPr lang="zh-CN" altLang="en-US" sz="2000" b="1" dirty="0">
                <a:solidFill>
                  <a:schemeClr val="bg1"/>
                </a:solidFill>
                <a:latin typeface="宋体" panose="02010600030101010101" pitchFamily="2" charset="-122"/>
              </a:rPr>
              <a:t>防护、保险、信号等装置缺乏或有缺陷</a:t>
            </a:r>
            <a:endParaRPr lang="zh-CN" altLang="en-US" sz="2000" b="1" dirty="0">
              <a:solidFill>
                <a:schemeClr val="bg1"/>
              </a:solidFill>
            </a:endParaRPr>
          </a:p>
        </p:txBody>
      </p:sp>
      <p:sp>
        <p:nvSpPr>
          <p:cNvPr id="12" name="椭圆 11"/>
          <p:cNvSpPr/>
          <p:nvPr/>
        </p:nvSpPr>
        <p:spPr>
          <a:xfrm>
            <a:off x="3184617" y="1647038"/>
            <a:ext cx="144000" cy="144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3173031" y="3355988"/>
            <a:ext cx="144000" cy="144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3568764" y="1517830"/>
            <a:ext cx="4546800" cy="39131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3568764" y="3160332"/>
            <a:ext cx="4546800" cy="39131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4900659" y="1513431"/>
            <a:ext cx="1863631" cy="400110"/>
          </a:xfrm>
          <a:prstGeom prst="rect">
            <a:avLst/>
          </a:prstGeom>
          <a:noFill/>
        </p:spPr>
        <p:txBody>
          <a:bodyPr wrap="square" rtlCol="0">
            <a:spAutoFit/>
          </a:bodyPr>
          <a:lstStyle/>
          <a:p>
            <a:pPr algn="ctr"/>
            <a:r>
              <a:rPr lang="zh-CN" altLang="en-US" sz="2000" dirty="0">
                <a:solidFill>
                  <a:schemeClr val="bg1"/>
                </a:solidFill>
              </a:rPr>
              <a:t>无防护</a:t>
            </a:r>
            <a:endParaRPr lang="zh-CN" altLang="en-US" sz="2000" dirty="0">
              <a:solidFill>
                <a:schemeClr val="bg1"/>
              </a:solidFill>
            </a:endParaRPr>
          </a:p>
        </p:txBody>
      </p:sp>
      <p:sp>
        <p:nvSpPr>
          <p:cNvPr id="32" name="文本框 31"/>
          <p:cNvSpPr txBox="1"/>
          <p:nvPr/>
        </p:nvSpPr>
        <p:spPr>
          <a:xfrm>
            <a:off x="4900658" y="3168628"/>
            <a:ext cx="1863631" cy="400110"/>
          </a:xfrm>
          <a:prstGeom prst="rect">
            <a:avLst/>
          </a:prstGeom>
          <a:noFill/>
        </p:spPr>
        <p:txBody>
          <a:bodyPr wrap="square" rtlCol="0">
            <a:spAutoFit/>
          </a:bodyPr>
          <a:lstStyle/>
          <a:p>
            <a:pPr algn="ctr"/>
            <a:r>
              <a:rPr lang="zh-CN" altLang="en-US" sz="2000" dirty="0">
                <a:solidFill>
                  <a:schemeClr val="bg1"/>
                </a:solidFill>
              </a:rPr>
              <a:t>防护不当</a:t>
            </a:r>
            <a:endParaRPr lang="zh-CN" altLang="en-US" sz="2000" dirty="0">
              <a:solidFill>
                <a:schemeClr val="bg1"/>
              </a:solidFill>
            </a:endParaRPr>
          </a:p>
        </p:txBody>
      </p:sp>
      <p:sp>
        <p:nvSpPr>
          <p:cNvPr id="33" name="椭圆 32"/>
          <p:cNvSpPr/>
          <p:nvPr/>
        </p:nvSpPr>
        <p:spPr>
          <a:xfrm>
            <a:off x="707153" y="4517859"/>
            <a:ext cx="1800000" cy="1800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33"/>
          <p:cNvSpPr txBox="1"/>
          <p:nvPr/>
        </p:nvSpPr>
        <p:spPr>
          <a:xfrm>
            <a:off x="856086" y="4837360"/>
            <a:ext cx="1502134" cy="1246495"/>
          </a:xfrm>
          <a:prstGeom prst="rect">
            <a:avLst/>
          </a:prstGeom>
          <a:noFill/>
        </p:spPr>
        <p:txBody>
          <a:bodyPr wrap="square" rtlCol="0">
            <a:spAutoFit/>
          </a:bodyPr>
          <a:lstStyle/>
          <a:p>
            <a:pPr algn="ctr">
              <a:lnSpc>
                <a:spcPct val="125000"/>
              </a:lnSpc>
            </a:pPr>
            <a:r>
              <a:rPr lang="zh-CN" altLang="en-US" sz="2000" b="1" dirty="0">
                <a:solidFill>
                  <a:schemeClr val="bg1"/>
                </a:solidFill>
              </a:rPr>
              <a:t>个人防护用品用具缺少或有缺陷</a:t>
            </a:r>
            <a:endParaRPr lang="zh-CN" altLang="en-US" sz="2000" b="1" dirty="0">
              <a:solidFill>
                <a:schemeClr val="bg1"/>
              </a:solidFill>
            </a:endParaRPr>
          </a:p>
        </p:txBody>
      </p:sp>
      <p:sp>
        <p:nvSpPr>
          <p:cNvPr id="36" name="椭圆 35"/>
          <p:cNvSpPr/>
          <p:nvPr/>
        </p:nvSpPr>
        <p:spPr>
          <a:xfrm>
            <a:off x="3175908" y="4536909"/>
            <a:ext cx="144000" cy="144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3164322" y="6245859"/>
            <a:ext cx="144000" cy="144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3568764" y="4407701"/>
            <a:ext cx="4546800" cy="39131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3568764" y="6050203"/>
            <a:ext cx="4546536" cy="33410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39"/>
          <p:cNvSpPr txBox="1"/>
          <p:nvPr/>
        </p:nvSpPr>
        <p:spPr>
          <a:xfrm>
            <a:off x="4372068" y="4403302"/>
            <a:ext cx="2933700" cy="400110"/>
          </a:xfrm>
          <a:prstGeom prst="rect">
            <a:avLst/>
          </a:prstGeom>
          <a:noFill/>
        </p:spPr>
        <p:txBody>
          <a:bodyPr wrap="square" rtlCol="0">
            <a:spAutoFit/>
          </a:bodyPr>
          <a:lstStyle/>
          <a:p>
            <a:pPr algn="ctr"/>
            <a:r>
              <a:rPr lang="zh-CN" altLang="en-US" sz="2000" dirty="0">
                <a:solidFill>
                  <a:schemeClr val="bg1"/>
                </a:solidFill>
              </a:rPr>
              <a:t>无个人防护用品、用具</a:t>
            </a:r>
            <a:endParaRPr lang="zh-CN" altLang="en-US" sz="2000" dirty="0">
              <a:solidFill>
                <a:schemeClr val="bg1"/>
              </a:solidFill>
            </a:endParaRPr>
          </a:p>
        </p:txBody>
      </p:sp>
      <p:sp>
        <p:nvSpPr>
          <p:cNvPr id="41" name="文本框 40"/>
          <p:cNvSpPr txBox="1"/>
          <p:nvPr/>
        </p:nvSpPr>
        <p:spPr>
          <a:xfrm>
            <a:off x="3651378" y="6026754"/>
            <a:ext cx="4429993" cy="400110"/>
          </a:xfrm>
          <a:prstGeom prst="rect">
            <a:avLst/>
          </a:prstGeom>
          <a:noFill/>
        </p:spPr>
        <p:txBody>
          <a:bodyPr wrap="square" rtlCol="0">
            <a:spAutoFit/>
          </a:bodyPr>
          <a:lstStyle/>
          <a:p>
            <a:pPr algn="ctr"/>
            <a:r>
              <a:rPr lang="zh-CN" altLang="en-US" sz="2000" dirty="0">
                <a:solidFill>
                  <a:schemeClr val="bg1"/>
                </a:solidFill>
              </a:rPr>
              <a:t>所用防护用品、用具不符合安全要求</a:t>
            </a:r>
            <a:endParaRPr lang="zh-CN" altLang="en-US" sz="2000" dirty="0">
              <a:solidFill>
                <a:schemeClr val="bg1"/>
              </a:solidFill>
            </a:endParaRPr>
          </a:p>
        </p:txBody>
      </p:sp>
    </p:spTree>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5585" y="1714500"/>
            <a:ext cx="5725160" cy="1833880"/>
          </a:xfrm>
          <a:prstGeom prst="rect">
            <a:avLst/>
          </a:prstGeom>
          <a:noFill/>
        </p:spPr>
        <p:txBody>
          <a:bodyPr wrap="square" rtlCol="0" anchor="t">
            <a:spAutoFit/>
          </a:bodyPr>
          <a:lstStyle/>
          <a:p>
            <a:pPr indent="304800" algn="just">
              <a:lnSpc>
                <a:spcPct val="140000"/>
              </a:lnSpc>
            </a:pPr>
            <a:r>
              <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129665"/>
          </a:xfrm>
          <a:prstGeom prst="rect">
            <a:avLst/>
          </a:prstGeom>
          <a:noFill/>
        </p:spPr>
        <p:txBody>
          <a:bodyPr wrap="square" rtlCol="0" anchor="t">
            <a:spAutoFit/>
          </a:bodyPr>
          <a:lstStyle/>
          <a:p>
            <a:pPr>
              <a:lnSpc>
                <a:spcPct val="150000"/>
              </a:lnSpc>
            </a:pPr>
            <a:r>
              <a:rPr lang="en-US" altLang="zh-CN" sz="135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1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2396" y="411956"/>
            <a:ext cx="898096" cy="453553"/>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11" name="弧形 10"/>
          <p:cNvSpPr/>
          <p:nvPr/>
        </p:nvSpPr>
        <p:spPr>
          <a:xfrm rot="16200000">
            <a:off x="2304427" y="2580168"/>
            <a:ext cx="1714501" cy="2533839"/>
          </a:xfrm>
          <a:prstGeom prst="arc">
            <a:avLst>
              <a:gd name="adj1" fmla="val 10662188"/>
              <a:gd name="adj2" fmla="val 0"/>
            </a:avLst>
          </a:pr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6" name="弧形 25"/>
          <p:cNvSpPr/>
          <p:nvPr/>
        </p:nvSpPr>
        <p:spPr>
          <a:xfrm rot="16200000">
            <a:off x="1479464" y="2384864"/>
            <a:ext cx="3184172" cy="2714097"/>
          </a:xfrm>
          <a:prstGeom prst="arc">
            <a:avLst>
              <a:gd name="adj1" fmla="val 10446939"/>
              <a:gd name="adj2" fmla="val 326189"/>
            </a:avLst>
          </a:pr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 name="矩形 12"/>
          <p:cNvSpPr/>
          <p:nvPr/>
        </p:nvSpPr>
        <p:spPr>
          <a:xfrm>
            <a:off x="699247" y="0"/>
            <a:ext cx="8444753" cy="43542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0"/>
            <a:ext cx="555812" cy="4413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3184618" y="0"/>
            <a:ext cx="2774763" cy="461665"/>
          </a:xfrm>
          <a:prstGeom prst="rect">
            <a:avLst/>
          </a:prstGeom>
          <a:noFill/>
        </p:spPr>
        <p:txBody>
          <a:bodyPr wrap="square" rtlCol="0">
            <a:spAutoFit/>
          </a:bodyPr>
          <a:lstStyle/>
          <a:p>
            <a:pPr algn="ctr"/>
            <a:r>
              <a:rPr lang="zh-CN" altLang="en-US" sz="2400" b="1" dirty="0">
                <a:solidFill>
                  <a:schemeClr val="bg1"/>
                </a:solidFill>
              </a:rPr>
              <a:t>物的不安全状态</a:t>
            </a:r>
            <a:endParaRPr lang="zh-CN" altLang="en-US" sz="2400" b="1" dirty="0">
              <a:solidFill>
                <a:schemeClr val="bg1"/>
              </a:solidFill>
            </a:endParaRPr>
          </a:p>
        </p:txBody>
      </p:sp>
      <p:sp>
        <p:nvSpPr>
          <p:cNvPr id="2" name="文本框 1"/>
          <p:cNvSpPr txBox="1"/>
          <p:nvPr/>
        </p:nvSpPr>
        <p:spPr>
          <a:xfrm>
            <a:off x="-54433" y="8706"/>
            <a:ext cx="651555" cy="461665"/>
          </a:xfrm>
          <a:prstGeom prst="rect">
            <a:avLst/>
          </a:prstGeom>
          <a:noFill/>
        </p:spPr>
        <p:txBody>
          <a:bodyPr wrap="square" rtlCol="0">
            <a:spAutoFit/>
          </a:bodyPr>
          <a:lstStyle/>
          <a:p>
            <a:pPr algn="ctr"/>
            <a:r>
              <a:rPr lang="en-US" altLang="zh-CN" sz="2400" b="1" dirty="0">
                <a:solidFill>
                  <a:schemeClr val="bg1"/>
                </a:solidFill>
              </a:rPr>
              <a:t>05</a:t>
            </a:r>
            <a:endParaRPr lang="zh-CN" altLang="en-US" sz="2400" b="1" dirty="0">
              <a:solidFill>
                <a:schemeClr val="bg1"/>
              </a:solidFill>
            </a:endParaRPr>
          </a:p>
        </p:txBody>
      </p:sp>
      <p:sp>
        <p:nvSpPr>
          <p:cNvPr id="8" name="椭圆 7"/>
          <p:cNvSpPr/>
          <p:nvPr/>
        </p:nvSpPr>
        <p:spPr>
          <a:xfrm>
            <a:off x="684213" y="2904338"/>
            <a:ext cx="1800000" cy="1800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718297" y="3206472"/>
            <a:ext cx="1727816" cy="1246495"/>
          </a:xfrm>
          <a:prstGeom prst="rect">
            <a:avLst/>
          </a:prstGeom>
          <a:noFill/>
        </p:spPr>
        <p:txBody>
          <a:bodyPr wrap="square" rtlCol="0">
            <a:spAutoFit/>
          </a:bodyPr>
          <a:lstStyle/>
          <a:p>
            <a:pPr algn="ctr">
              <a:lnSpc>
                <a:spcPct val="125000"/>
              </a:lnSpc>
              <a:defRPr/>
            </a:pPr>
            <a:r>
              <a:rPr lang="zh-CN" altLang="en-US" sz="2000" b="1" dirty="0">
                <a:solidFill>
                  <a:schemeClr val="bg1"/>
                </a:solidFill>
                <a:latin typeface="宋体" panose="02010600030101010101" pitchFamily="2" charset="-122"/>
              </a:rPr>
              <a:t>设备、设施、工具、附件有缺陷；</a:t>
            </a:r>
            <a:endParaRPr lang="zh-CN" altLang="en-US" sz="2000" b="1" dirty="0">
              <a:solidFill>
                <a:schemeClr val="bg1"/>
              </a:solidFill>
              <a:latin typeface="宋体" panose="02010600030101010101" pitchFamily="2" charset="-122"/>
            </a:endParaRPr>
          </a:p>
        </p:txBody>
      </p:sp>
      <p:sp>
        <p:nvSpPr>
          <p:cNvPr id="12" name="椭圆 11"/>
          <p:cNvSpPr/>
          <p:nvPr/>
        </p:nvSpPr>
        <p:spPr>
          <a:xfrm>
            <a:off x="3170386" y="2922375"/>
            <a:ext cx="144000" cy="144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3176218" y="4632338"/>
            <a:ext cx="144000" cy="144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3545824" y="2794180"/>
            <a:ext cx="4546800" cy="39131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3545824" y="4436682"/>
            <a:ext cx="4546800" cy="39131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3964924" y="2827881"/>
            <a:ext cx="3731275" cy="338554"/>
          </a:xfrm>
          <a:prstGeom prst="rect">
            <a:avLst/>
          </a:prstGeom>
          <a:noFill/>
        </p:spPr>
        <p:txBody>
          <a:bodyPr wrap="square" rtlCol="0">
            <a:spAutoFit/>
          </a:bodyPr>
          <a:lstStyle/>
          <a:p>
            <a:pPr algn="ctr">
              <a:lnSpc>
                <a:spcPct val="80000"/>
              </a:lnSpc>
              <a:defRPr/>
            </a:pPr>
            <a:r>
              <a:rPr lang="zh-CN" altLang="en-US" sz="2000" dirty="0">
                <a:solidFill>
                  <a:schemeClr val="bg1"/>
                </a:solidFill>
                <a:latin typeface="宋体" panose="02010600030101010101" pitchFamily="2" charset="-122"/>
              </a:rPr>
              <a:t>设备、设施、工具强度不够</a:t>
            </a:r>
            <a:endParaRPr lang="zh-CN" altLang="en-US" sz="2000" dirty="0">
              <a:solidFill>
                <a:schemeClr val="bg1"/>
              </a:solidFill>
              <a:latin typeface="宋体" panose="02010600030101010101" pitchFamily="2" charset="-122"/>
            </a:endParaRPr>
          </a:p>
        </p:txBody>
      </p:sp>
      <p:sp>
        <p:nvSpPr>
          <p:cNvPr id="32" name="文本框 31"/>
          <p:cNvSpPr txBox="1"/>
          <p:nvPr/>
        </p:nvSpPr>
        <p:spPr>
          <a:xfrm>
            <a:off x="4230018" y="4483078"/>
            <a:ext cx="3214906" cy="338554"/>
          </a:xfrm>
          <a:prstGeom prst="rect">
            <a:avLst/>
          </a:prstGeom>
          <a:noFill/>
        </p:spPr>
        <p:txBody>
          <a:bodyPr wrap="square" rtlCol="0">
            <a:spAutoFit/>
          </a:bodyPr>
          <a:lstStyle/>
          <a:p>
            <a:pPr>
              <a:lnSpc>
                <a:spcPct val="80000"/>
              </a:lnSpc>
              <a:defRPr/>
            </a:pPr>
            <a:r>
              <a:rPr lang="zh-CN" altLang="en-US" sz="2000" dirty="0">
                <a:solidFill>
                  <a:schemeClr val="bg1"/>
                </a:solidFill>
                <a:latin typeface="宋体" panose="02010600030101010101" pitchFamily="2" charset="-122"/>
              </a:rPr>
              <a:t>设备在非正常状态下运行</a:t>
            </a:r>
            <a:endParaRPr lang="zh-CN" altLang="en-US" sz="2000" dirty="0">
              <a:solidFill>
                <a:schemeClr val="bg1"/>
              </a:solidFill>
              <a:latin typeface="宋体" panose="02010600030101010101" pitchFamily="2" charset="-122"/>
            </a:endParaRPr>
          </a:p>
        </p:txBody>
      </p:sp>
      <p:sp>
        <p:nvSpPr>
          <p:cNvPr id="27" name="椭圆 26"/>
          <p:cNvSpPr/>
          <p:nvPr/>
        </p:nvSpPr>
        <p:spPr>
          <a:xfrm>
            <a:off x="3172828" y="2096785"/>
            <a:ext cx="144000" cy="144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3176915" y="5245049"/>
            <a:ext cx="144000" cy="144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3527425" y="1974065"/>
            <a:ext cx="4546800" cy="39131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文本框 43"/>
          <p:cNvSpPr txBox="1"/>
          <p:nvPr/>
        </p:nvSpPr>
        <p:spPr>
          <a:xfrm>
            <a:off x="3829051" y="2026816"/>
            <a:ext cx="3981450" cy="338554"/>
          </a:xfrm>
          <a:prstGeom prst="rect">
            <a:avLst/>
          </a:prstGeom>
          <a:noFill/>
        </p:spPr>
        <p:txBody>
          <a:bodyPr wrap="square" rtlCol="0">
            <a:spAutoFit/>
          </a:bodyPr>
          <a:lstStyle/>
          <a:p>
            <a:pPr algn="ctr">
              <a:lnSpc>
                <a:spcPct val="80000"/>
              </a:lnSpc>
              <a:defRPr/>
            </a:pPr>
            <a:r>
              <a:rPr lang="zh-CN" altLang="en-US" sz="2000" dirty="0">
                <a:solidFill>
                  <a:schemeClr val="bg1"/>
                </a:solidFill>
                <a:latin typeface="宋体" panose="02010600030101010101" pitchFamily="2" charset="-122"/>
              </a:rPr>
              <a:t>设计不当，结构不符合安全要求</a:t>
            </a:r>
            <a:endParaRPr lang="zh-CN" altLang="en-US" sz="2000" dirty="0">
              <a:solidFill>
                <a:schemeClr val="bg1"/>
              </a:solidFill>
              <a:latin typeface="宋体" panose="02010600030101010101" pitchFamily="2" charset="-122"/>
            </a:endParaRPr>
          </a:p>
        </p:txBody>
      </p:sp>
      <p:sp>
        <p:nvSpPr>
          <p:cNvPr id="45" name="矩形 44"/>
          <p:cNvSpPr/>
          <p:nvPr/>
        </p:nvSpPr>
        <p:spPr>
          <a:xfrm>
            <a:off x="3527425" y="5160509"/>
            <a:ext cx="4546800" cy="39131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文本框 45"/>
          <p:cNvSpPr txBox="1"/>
          <p:nvPr/>
        </p:nvSpPr>
        <p:spPr>
          <a:xfrm>
            <a:off x="4535469" y="5206905"/>
            <a:ext cx="2585605" cy="338554"/>
          </a:xfrm>
          <a:prstGeom prst="rect">
            <a:avLst/>
          </a:prstGeom>
          <a:noFill/>
        </p:spPr>
        <p:txBody>
          <a:bodyPr wrap="square" rtlCol="0">
            <a:spAutoFit/>
          </a:bodyPr>
          <a:lstStyle/>
          <a:p>
            <a:pPr>
              <a:lnSpc>
                <a:spcPct val="80000"/>
              </a:lnSpc>
              <a:defRPr/>
            </a:pPr>
            <a:r>
              <a:rPr lang="zh-CN" altLang="en-US" sz="2000" dirty="0">
                <a:solidFill>
                  <a:schemeClr val="bg1"/>
                </a:solidFill>
                <a:latin typeface="宋体" panose="02010600030101010101" pitchFamily="2" charset="-122"/>
              </a:rPr>
              <a:t>设备维修、调整不良</a:t>
            </a:r>
            <a:endParaRPr lang="zh-CN" altLang="en-US" sz="2000" dirty="0">
              <a:solidFill>
                <a:schemeClr val="bg1"/>
              </a:solidFill>
              <a:latin typeface="宋体" panose="02010600030101010101" pitchFamily="2" charset="-122"/>
            </a:endParaRPr>
          </a:p>
        </p:txBody>
      </p:sp>
    </p:spTree>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11" name="弧形 10"/>
          <p:cNvSpPr/>
          <p:nvPr/>
        </p:nvSpPr>
        <p:spPr>
          <a:xfrm rot="16200000">
            <a:off x="2612043" y="2563355"/>
            <a:ext cx="1147617" cy="2485498"/>
          </a:xfrm>
          <a:prstGeom prst="arc">
            <a:avLst>
              <a:gd name="adj1" fmla="val 10662188"/>
              <a:gd name="adj2" fmla="val 0"/>
            </a:avLst>
          </a:pr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6" name="弧形 25"/>
          <p:cNvSpPr/>
          <p:nvPr/>
        </p:nvSpPr>
        <p:spPr>
          <a:xfrm rot="16200000">
            <a:off x="1888388" y="2467897"/>
            <a:ext cx="2366330" cy="2714097"/>
          </a:xfrm>
          <a:prstGeom prst="arc">
            <a:avLst>
              <a:gd name="adj1" fmla="val 10430125"/>
              <a:gd name="adj2" fmla="val 420060"/>
            </a:avLst>
          </a:pr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3" name="弧形 22"/>
          <p:cNvSpPr/>
          <p:nvPr/>
        </p:nvSpPr>
        <p:spPr>
          <a:xfrm rot="16200000">
            <a:off x="879599" y="2484957"/>
            <a:ext cx="4116880" cy="2714097"/>
          </a:xfrm>
          <a:prstGeom prst="arc">
            <a:avLst>
              <a:gd name="adj1" fmla="val 10430125"/>
              <a:gd name="adj2" fmla="val 420060"/>
            </a:avLst>
          </a:pr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4" name="弧形 23"/>
          <p:cNvSpPr/>
          <p:nvPr/>
        </p:nvSpPr>
        <p:spPr>
          <a:xfrm rot="16200000">
            <a:off x="74914" y="2466374"/>
            <a:ext cx="5726254" cy="2714097"/>
          </a:xfrm>
          <a:prstGeom prst="arc">
            <a:avLst>
              <a:gd name="adj1" fmla="val 10430125"/>
              <a:gd name="adj2" fmla="val 293817"/>
            </a:avLst>
          </a:pr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 name="矩形 12"/>
          <p:cNvSpPr/>
          <p:nvPr/>
        </p:nvSpPr>
        <p:spPr>
          <a:xfrm>
            <a:off x="699247" y="0"/>
            <a:ext cx="8444753" cy="43542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0"/>
            <a:ext cx="555812" cy="4413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3184618" y="0"/>
            <a:ext cx="2774763" cy="461665"/>
          </a:xfrm>
          <a:prstGeom prst="rect">
            <a:avLst/>
          </a:prstGeom>
          <a:noFill/>
        </p:spPr>
        <p:txBody>
          <a:bodyPr wrap="square" rtlCol="0">
            <a:spAutoFit/>
          </a:bodyPr>
          <a:lstStyle/>
          <a:p>
            <a:pPr algn="ctr"/>
            <a:r>
              <a:rPr lang="zh-CN" altLang="en-US" sz="2400" b="1" dirty="0">
                <a:solidFill>
                  <a:schemeClr val="bg1"/>
                </a:solidFill>
              </a:rPr>
              <a:t>物的不安全状态</a:t>
            </a:r>
            <a:endParaRPr lang="zh-CN" altLang="en-US" sz="2400" b="1" dirty="0">
              <a:solidFill>
                <a:schemeClr val="bg1"/>
              </a:solidFill>
            </a:endParaRPr>
          </a:p>
        </p:txBody>
      </p:sp>
      <p:sp>
        <p:nvSpPr>
          <p:cNvPr id="2" name="文本框 1"/>
          <p:cNvSpPr txBox="1"/>
          <p:nvPr/>
        </p:nvSpPr>
        <p:spPr>
          <a:xfrm>
            <a:off x="-54433" y="8706"/>
            <a:ext cx="651555" cy="461665"/>
          </a:xfrm>
          <a:prstGeom prst="rect">
            <a:avLst/>
          </a:prstGeom>
          <a:noFill/>
        </p:spPr>
        <p:txBody>
          <a:bodyPr wrap="square" rtlCol="0">
            <a:spAutoFit/>
          </a:bodyPr>
          <a:lstStyle/>
          <a:p>
            <a:pPr algn="ctr"/>
            <a:r>
              <a:rPr lang="en-US" altLang="zh-CN" sz="2400" b="1" dirty="0">
                <a:solidFill>
                  <a:schemeClr val="bg1"/>
                </a:solidFill>
              </a:rPr>
              <a:t>05</a:t>
            </a:r>
            <a:endParaRPr lang="zh-CN" altLang="en-US" sz="2400" b="1" dirty="0">
              <a:solidFill>
                <a:schemeClr val="bg1"/>
              </a:solidFill>
            </a:endParaRPr>
          </a:p>
        </p:txBody>
      </p:sp>
      <p:sp>
        <p:nvSpPr>
          <p:cNvPr id="8" name="椭圆 7"/>
          <p:cNvSpPr/>
          <p:nvPr/>
        </p:nvSpPr>
        <p:spPr>
          <a:xfrm>
            <a:off x="684213" y="2904338"/>
            <a:ext cx="1800000" cy="1800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821549" y="3178707"/>
            <a:ext cx="1502551" cy="1246495"/>
          </a:xfrm>
          <a:prstGeom prst="rect">
            <a:avLst/>
          </a:prstGeom>
          <a:noFill/>
        </p:spPr>
        <p:txBody>
          <a:bodyPr wrap="square" rtlCol="0">
            <a:spAutoFit/>
          </a:bodyPr>
          <a:lstStyle/>
          <a:p>
            <a:pPr algn="ctr">
              <a:lnSpc>
                <a:spcPct val="125000"/>
              </a:lnSpc>
              <a:defRPr/>
            </a:pPr>
            <a:r>
              <a:rPr lang="zh-CN" altLang="en-US" sz="2000" b="1" dirty="0">
                <a:solidFill>
                  <a:schemeClr val="bg1"/>
                </a:solidFill>
                <a:latin typeface="宋体" panose="02010600030101010101" pitchFamily="2" charset="-122"/>
              </a:rPr>
              <a:t>生产</a:t>
            </a:r>
            <a:endParaRPr lang="en-US" altLang="zh-CN" sz="2000" b="1" dirty="0">
              <a:solidFill>
                <a:schemeClr val="bg1"/>
              </a:solidFill>
              <a:latin typeface="宋体" panose="02010600030101010101" pitchFamily="2" charset="-122"/>
            </a:endParaRPr>
          </a:p>
          <a:p>
            <a:pPr algn="ctr">
              <a:lnSpc>
                <a:spcPct val="125000"/>
              </a:lnSpc>
              <a:defRPr/>
            </a:pPr>
            <a:r>
              <a:rPr lang="zh-CN" altLang="en-US" sz="2000" b="1" dirty="0">
                <a:solidFill>
                  <a:schemeClr val="bg1"/>
                </a:solidFill>
                <a:latin typeface="宋体" panose="02010600030101010101" pitchFamily="2" charset="-122"/>
              </a:rPr>
              <a:t>（施工）场地环境不良</a:t>
            </a:r>
            <a:endParaRPr lang="zh-CN" altLang="en-US" sz="2000" b="1" dirty="0">
              <a:solidFill>
                <a:schemeClr val="bg1"/>
              </a:solidFill>
              <a:latin typeface="宋体" panose="02010600030101010101" pitchFamily="2" charset="-122"/>
            </a:endParaRPr>
          </a:p>
        </p:txBody>
      </p:sp>
      <p:sp>
        <p:nvSpPr>
          <p:cNvPr id="12" name="椭圆 11"/>
          <p:cNvSpPr/>
          <p:nvPr/>
        </p:nvSpPr>
        <p:spPr>
          <a:xfrm>
            <a:off x="3161677" y="3170025"/>
            <a:ext cx="144000" cy="144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3184927" y="4308488"/>
            <a:ext cx="144000" cy="144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3545824" y="3118030"/>
            <a:ext cx="4546800" cy="39131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3545824" y="4131882"/>
            <a:ext cx="4546800" cy="39131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3964924" y="3151731"/>
            <a:ext cx="3731275" cy="338554"/>
          </a:xfrm>
          <a:prstGeom prst="rect">
            <a:avLst/>
          </a:prstGeom>
          <a:noFill/>
        </p:spPr>
        <p:txBody>
          <a:bodyPr wrap="square" rtlCol="0">
            <a:spAutoFit/>
          </a:bodyPr>
          <a:lstStyle/>
          <a:p>
            <a:pPr algn="ctr">
              <a:lnSpc>
                <a:spcPct val="80000"/>
              </a:lnSpc>
              <a:defRPr/>
            </a:pPr>
            <a:r>
              <a:rPr lang="zh-CN" altLang="en-US" sz="2000" dirty="0">
                <a:solidFill>
                  <a:schemeClr val="bg1"/>
                </a:solidFill>
                <a:latin typeface="宋体" panose="02010600030101010101" pitchFamily="2" charset="-122"/>
              </a:rPr>
              <a:t>交通线路的配置不安全</a:t>
            </a:r>
            <a:endParaRPr lang="zh-CN" altLang="en-US" sz="2000" dirty="0">
              <a:solidFill>
                <a:schemeClr val="bg1"/>
              </a:solidFill>
              <a:latin typeface="宋体" panose="02010600030101010101" pitchFamily="2" charset="-122"/>
            </a:endParaRPr>
          </a:p>
        </p:txBody>
      </p:sp>
      <p:sp>
        <p:nvSpPr>
          <p:cNvPr id="32" name="文本框 31"/>
          <p:cNvSpPr txBox="1"/>
          <p:nvPr/>
        </p:nvSpPr>
        <p:spPr>
          <a:xfrm>
            <a:off x="4058567" y="4178278"/>
            <a:ext cx="3466181" cy="338554"/>
          </a:xfrm>
          <a:prstGeom prst="rect">
            <a:avLst/>
          </a:prstGeom>
          <a:noFill/>
        </p:spPr>
        <p:txBody>
          <a:bodyPr wrap="square" rtlCol="0">
            <a:spAutoFit/>
          </a:bodyPr>
          <a:lstStyle/>
          <a:p>
            <a:pPr algn="ctr">
              <a:lnSpc>
                <a:spcPct val="80000"/>
              </a:lnSpc>
              <a:defRPr/>
            </a:pPr>
            <a:r>
              <a:rPr lang="zh-CN" altLang="en-US" sz="2000" dirty="0">
                <a:solidFill>
                  <a:schemeClr val="bg1"/>
                </a:solidFill>
                <a:latin typeface="宋体" panose="02010600030101010101" pitchFamily="2" charset="-122"/>
              </a:rPr>
              <a:t>操作工序设计或配置不安全</a:t>
            </a:r>
            <a:endParaRPr lang="zh-CN" altLang="en-US" sz="2000" dirty="0">
              <a:solidFill>
                <a:schemeClr val="bg1"/>
              </a:solidFill>
              <a:latin typeface="宋体" panose="02010600030101010101" pitchFamily="2" charset="-122"/>
            </a:endParaRPr>
          </a:p>
        </p:txBody>
      </p:sp>
      <p:sp>
        <p:nvSpPr>
          <p:cNvPr id="27" name="椭圆 26"/>
          <p:cNvSpPr/>
          <p:nvPr/>
        </p:nvSpPr>
        <p:spPr>
          <a:xfrm>
            <a:off x="3176641" y="2581744"/>
            <a:ext cx="144000" cy="144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3180727" y="4940249"/>
            <a:ext cx="144000" cy="144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3527425" y="2507465"/>
            <a:ext cx="4546800" cy="39131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文本框 43"/>
          <p:cNvSpPr txBox="1"/>
          <p:nvPr/>
        </p:nvSpPr>
        <p:spPr>
          <a:xfrm>
            <a:off x="3829051" y="2560216"/>
            <a:ext cx="3981450" cy="369332"/>
          </a:xfrm>
          <a:prstGeom prst="rect">
            <a:avLst/>
          </a:prstGeom>
          <a:noFill/>
        </p:spPr>
        <p:txBody>
          <a:bodyPr wrap="square" rtlCol="0">
            <a:spAutoFit/>
          </a:bodyPr>
          <a:lstStyle/>
          <a:p>
            <a:pPr algn="ctr">
              <a:lnSpc>
                <a:spcPct val="90000"/>
              </a:lnSpc>
              <a:defRPr/>
            </a:pPr>
            <a:r>
              <a:rPr lang="zh-CN" altLang="en-US" sz="2000" dirty="0">
                <a:solidFill>
                  <a:schemeClr val="bg1"/>
                </a:solidFill>
                <a:latin typeface="宋体" panose="02010600030101010101" pitchFamily="2" charset="-122"/>
              </a:rPr>
              <a:t>作业场所狭窄、杂乱</a:t>
            </a:r>
            <a:endParaRPr lang="zh-CN" altLang="en-US" sz="2000" dirty="0">
              <a:solidFill>
                <a:schemeClr val="bg1"/>
              </a:solidFill>
              <a:latin typeface="宋体" panose="02010600030101010101" pitchFamily="2" charset="-122"/>
            </a:endParaRPr>
          </a:p>
        </p:txBody>
      </p:sp>
      <p:sp>
        <p:nvSpPr>
          <p:cNvPr id="45" name="矩形 44"/>
          <p:cNvSpPr/>
          <p:nvPr/>
        </p:nvSpPr>
        <p:spPr>
          <a:xfrm>
            <a:off x="3527425" y="4836659"/>
            <a:ext cx="4546800" cy="39131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文本框 45"/>
          <p:cNvSpPr txBox="1"/>
          <p:nvPr/>
        </p:nvSpPr>
        <p:spPr>
          <a:xfrm>
            <a:off x="4535469" y="4883055"/>
            <a:ext cx="2585605" cy="338554"/>
          </a:xfrm>
          <a:prstGeom prst="rect">
            <a:avLst/>
          </a:prstGeom>
          <a:noFill/>
        </p:spPr>
        <p:txBody>
          <a:bodyPr wrap="square" rtlCol="0">
            <a:spAutoFit/>
          </a:bodyPr>
          <a:lstStyle/>
          <a:p>
            <a:pPr algn="ctr">
              <a:lnSpc>
                <a:spcPct val="80000"/>
              </a:lnSpc>
              <a:defRPr/>
            </a:pPr>
            <a:r>
              <a:rPr lang="zh-CN" altLang="en-US" sz="2000" dirty="0">
                <a:solidFill>
                  <a:schemeClr val="bg1"/>
                </a:solidFill>
                <a:latin typeface="宋体" panose="02010600030101010101" pitchFamily="2" charset="-122"/>
              </a:rPr>
              <a:t>地面高低不平、打滑</a:t>
            </a:r>
            <a:endParaRPr lang="zh-CN" altLang="en-US" sz="2000" dirty="0">
              <a:solidFill>
                <a:schemeClr val="bg1"/>
              </a:solidFill>
              <a:latin typeface="宋体" panose="02010600030101010101" pitchFamily="2" charset="-122"/>
            </a:endParaRPr>
          </a:p>
        </p:txBody>
      </p:sp>
      <p:sp>
        <p:nvSpPr>
          <p:cNvPr id="25" name="椭圆 24"/>
          <p:cNvSpPr/>
          <p:nvPr/>
        </p:nvSpPr>
        <p:spPr>
          <a:xfrm>
            <a:off x="3180727" y="1783565"/>
            <a:ext cx="144000" cy="144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3142627" y="945702"/>
            <a:ext cx="144000" cy="144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3142627" y="5816482"/>
            <a:ext cx="144000" cy="144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3161677" y="6559763"/>
            <a:ext cx="144000" cy="144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3527425" y="5692246"/>
            <a:ext cx="4546800" cy="39131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p:cNvSpPr txBox="1"/>
          <p:nvPr/>
        </p:nvSpPr>
        <p:spPr>
          <a:xfrm>
            <a:off x="4535469" y="5738642"/>
            <a:ext cx="2585605" cy="338554"/>
          </a:xfrm>
          <a:prstGeom prst="rect">
            <a:avLst/>
          </a:prstGeom>
          <a:noFill/>
        </p:spPr>
        <p:txBody>
          <a:bodyPr wrap="square" rtlCol="0">
            <a:spAutoFit/>
          </a:bodyPr>
          <a:lstStyle/>
          <a:p>
            <a:pPr algn="ctr">
              <a:lnSpc>
                <a:spcPct val="80000"/>
              </a:lnSpc>
              <a:defRPr/>
            </a:pPr>
            <a:r>
              <a:rPr lang="zh-CN" altLang="en-US" sz="2000" dirty="0">
                <a:solidFill>
                  <a:schemeClr val="bg1"/>
                </a:solidFill>
                <a:latin typeface="宋体" panose="02010600030101010101" pitchFamily="2" charset="-122"/>
              </a:rPr>
              <a:t>物品储存方法不安全</a:t>
            </a:r>
            <a:endParaRPr lang="zh-CN" altLang="en-US" sz="2000" dirty="0">
              <a:solidFill>
                <a:schemeClr val="bg1"/>
              </a:solidFill>
              <a:latin typeface="宋体" panose="02010600030101010101" pitchFamily="2" charset="-122"/>
            </a:endParaRPr>
          </a:p>
        </p:txBody>
      </p:sp>
      <p:sp>
        <p:nvSpPr>
          <p:cNvPr id="37" name="矩形 36"/>
          <p:cNvSpPr/>
          <p:nvPr/>
        </p:nvSpPr>
        <p:spPr>
          <a:xfrm>
            <a:off x="3527425" y="6375802"/>
            <a:ext cx="4546800" cy="39131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4535469" y="6422198"/>
            <a:ext cx="2585605" cy="338554"/>
          </a:xfrm>
          <a:prstGeom prst="rect">
            <a:avLst/>
          </a:prstGeom>
          <a:noFill/>
        </p:spPr>
        <p:txBody>
          <a:bodyPr wrap="square" rtlCol="0">
            <a:spAutoFit/>
          </a:bodyPr>
          <a:lstStyle/>
          <a:p>
            <a:pPr algn="ctr">
              <a:lnSpc>
                <a:spcPct val="80000"/>
              </a:lnSpc>
              <a:defRPr/>
            </a:pPr>
            <a:r>
              <a:rPr lang="zh-CN" altLang="en-US" sz="2000" dirty="0">
                <a:solidFill>
                  <a:schemeClr val="bg1"/>
                </a:solidFill>
                <a:latin typeface="宋体" panose="02010600030101010101" pitchFamily="2" charset="-122"/>
              </a:rPr>
              <a:t>环境温度、湿度不当</a:t>
            </a:r>
            <a:endParaRPr lang="zh-CN" altLang="en-US" sz="2000" dirty="0">
              <a:solidFill>
                <a:schemeClr val="bg1"/>
              </a:solidFill>
              <a:latin typeface="宋体" panose="02010600030101010101" pitchFamily="2" charset="-122"/>
            </a:endParaRPr>
          </a:p>
        </p:txBody>
      </p:sp>
      <p:sp>
        <p:nvSpPr>
          <p:cNvPr id="39" name="矩形 38"/>
          <p:cNvSpPr/>
          <p:nvPr/>
        </p:nvSpPr>
        <p:spPr>
          <a:xfrm>
            <a:off x="3527425" y="1668610"/>
            <a:ext cx="4546800" cy="39131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39"/>
          <p:cNvSpPr txBox="1"/>
          <p:nvPr/>
        </p:nvSpPr>
        <p:spPr>
          <a:xfrm>
            <a:off x="3829051" y="1721361"/>
            <a:ext cx="3981450" cy="338554"/>
          </a:xfrm>
          <a:prstGeom prst="rect">
            <a:avLst/>
          </a:prstGeom>
          <a:noFill/>
        </p:spPr>
        <p:txBody>
          <a:bodyPr wrap="square" rtlCol="0">
            <a:spAutoFit/>
          </a:bodyPr>
          <a:lstStyle/>
          <a:p>
            <a:pPr algn="ctr">
              <a:lnSpc>
                <a:spcPct val="80000"/>
              </a:lnSpc>
              <a:defRPr/>
            </a:pPr>
            <a:r>
              <a:rPr lang="zh-CN" altLang="en-US" sz="2000" dirty="0">
                <a:solidFill>
                  <a:schemeClr val="bg1"/>
                </a:solidFill>
                <a:latin typeface="宋体" panose="02010600030101010101" pitchFamily="2" charset="-122"/>
              </a:rPr>
              <a:t>通风不良</a:t>
            </a:r>
            <a:endParaRPr lang="zh-CN" altLang="en-US" sz="2000" dirty="0">
              <a:solidFill>
                <a:schemeClr val="bg1"/>
              </a:solidFill>
              <a:latin typeface="宋体" panose="02010600030101010101" pitchFamily="2" charset="-122"/>
            </a:endParaRPr>
          </a:p>
        </p:txBody>
      </p:sp>
      <p:sp>
        <p:nvSpPr>
          <p:cNvPr id="41" name="矩形 40"/>
          <p:cNvSpPr/>
          <p:nvPr/>
        </p:nvSpPr>
        <p:spPr>
          <a:xfrm>
            <a:off x="3527425" y="830152"/>
            <a:ext cx="4546800" cy="39131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文本框 41"/>
          <p:cNvSpPr txBox="1"/>
          <p:nvPr/>
        </p:nvSpPr>
        <p:spPr>
          <a:xfrm>
            <a:off x="3829051" y="882903"/>
            <a:ext cx="3981450" cy="338554"/>
          </a:xfrm>
          <a:prstGeom prst="rect">
            <a:avLst/>
          </a:prstGeom>
          <a:noFill/>
        </p:spPr>
        <p:txBody>
          <a:bodyPr wrap="square" rtlCol="0">
            <a:spAutoFit/>
          </a:bodyPr>
          <a:lstStyle/>
          <a:p>
            <a:pPr algn="ctr">
              <a:lnSpc>
                <a:spcPct val="80000"/>
              </a:lnSpc>
              <a:defRPr/>
            </a:pPr>
            <a:r>
              <a:rPr lang="zh-CN" altLang="en-US" sz="2000" dirty="0">
                <a:solidFill>
                  <a:schemeClr val="bg1"/>
                </a:solidFill>
                <a:latin typeface="宋体" panose="02010600030101010101" pitchFamily="2" charset="-122"/>
              </a:rPr>
              <a:t>照明光线不良</a:t>
            </a:r>
            <a:endParaRPr lang="zh-CN" altLang="en-US" sz="2000" dirty="0">
              <a:solidFill>
                <a:schemeClr val="bg1"/>
              </a:solidFill>
              <a:latin typeface="宋体" panose="02010600030101010101" pitchFamily="2" charset="-122"/>
            </a:endParaRPr>
          </a:p>
        </p:txBody>
      </p:sp>
    </p:spTree>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15" name="矩形 14"/>
          <p:cNvSpPr/>
          <p:nvPr/>
        </p:nvSpPr>
        <p:spPr>
          <a:xfrm>
            <a:off x="2899954" y="2020389"/>
            <a:ext cx="1645920" cy="46507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699247" y="0"/>
            <a:ext cx="8444753" cy="43542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0" y="0"/>
            <a:ext cx="555812" cy="4413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3068073" y="0"/>
            <a:ext cx="2992064" cy="461665"/>
          </a:xfrm>
          <a:prstGeom prst="rect">
            <a:avLst/>
          </a:prstGeom>
          <a:noFill/>
        </p:spPr>
        <p:txBody>
          <a:bodyPr wrap="square" rtlCol="0">
            <a:spAutoFit/>
          </a:bodyPr>
          <a:lstStyle/>
          <a:p>
            <a:pPr algn="ctr"/>
            <a:r>
              <a:rPr lang="zh-CN" altLang="en-US" sz="2400" b="1" dirty="0">
                <a:solidFill>
                  <a:schemeClr val="bg1"/>
                </a:solidFill>
              </a:rPr>
              <a:t>物的不安全状态释义</a:t>
            </a:r>
            <a:endParaRPr lang="zh-CN" altLang="en-US" sz="2400" b="1" dirty="0">
              <a:solidFill>
                <a:schemeClr val="bg1"/>
              </a:solidFill>
            </a:endParaRPr>
          </a:p>
        </p:txBody>
      </p:sp>
      <p:sp>
        <p:nvSpPr>
          <p:cNvPr id="9" name="矩形 8"/>
          <p:cNvSpPr/>
          <p:nvPr/>
        </p:nvSpPr>
        <p:spPr>
          <a:xfrm>
            <a:off x="1148542" y="1795069"/>
            <a:ext cx="7546162" cy="3863663"/>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1005656" y="890358"/>
            <a:ext cx="5705342" cy="400110"/>
          </a:xfrm>
          <a:prstGeom prst="rect">
            <a:avLst/>
          </a:prstGeom>
          <a:noFill/>
        </p:spPr>
        <p:txBody>
          <a:bodyPr wrap="square" rtlCol="0">
            <a:spAutoFit/>
          </a:bodyPr>
          <a:lstStyle/>
          <a:p>
            <a:pPr>
              <a:defRPr/>
            </a:pPr>
            <a:r>
              <a:rPr lang="zh-CN" altLang="en-US" sz="2000" b="1" dirty="0">
                <a:latin typeface="宋体" panose="02010600030101010101" pitchFamily="2" charset="-122"/>
              </a:rPr>
              <a:t>防护、保险、信号等装置缺乏或有缺陷</a:t>
            </a:r>
            <a:endParaRPr lang="en-US" altLang="zh-CN" sz="2000" b="1" dirty="0">
              <a:latin typeface="宋体" panose="02010600030101010101" pitchFamily="2" charset="-122"/>
            </a:endParaRPr>
          </a:p>
        </p:txBody>
      </p:sp>
      <p:pic>
        <p:nvPicPr>
          <p:cNvPr id="11" name="Picture 2"/>
          <p:cNvPicPr>
            <a:picLocks noGrp="1" noChangeAspect="1" noChangeArrowheads="1"/>
          </p:cNvPicPr>
          <p:nvPr>
            <p:ph idx="1"/>
          </p:nvPr>
        </p:nvPicPr>
        <p:blipFill>
          <a:blip r:embed="rId1" cstate="print"/>
          <a:srcRect/>
          <a:stretch>
            <a:fillRect/>
          </a:stretch>
        </p:blipFill>
        <p:spPr bwMode="auto">
          <a:xfrm>
            <a:off x="361295" y="2304384"/>
            <a:ext cx="2029480" cy="2762808"/>
          </a:xfrm>
          <a:prstGeom prst="rect">
            <a:avLst/>
          </a:prstGeom>
          <a:ln w="228600" cap="sq" cmpd="thickThin">
            <a:solidFill>
              <a:srgbClr val="FFD966"/>
            </a:solidFill>
            <a:prstDash val="solid"/>
            <a:miter lim="800000"/>
            <a:headEnd/>
            <a:tailEnd/>
          </a:ln>
          <a:effectLst>
            <a:innerShdw blurRad="76200">
              <a:srgbClr val="000000"/>
            </a:innerShdw>
          </a:effectLst>
        </p:spPr>
      </p:pic>
      <p:sp>
        <p:nvSpPr>
          <p:cNvPr id="12" name="文本框 11"/>
          <p:cNvSpPr txBox="1"/>
          <p:nvPr/>
        </p:nvSpPr>
        <p:spPr>
          <a:xfrm>
            <a:off x="2991175" y="2068258"/>
            <a:ext cx="1436484" cy="400110"/>
          </a:xfrm>
          <a:prstGeom prst="rect">
            <a:avLst/>
          </a:prstGeom>
          <a:noFill/>
        </p:spPr>
        <p:txBody>
          <a:bodyPr wrap="square" rtlCol="0">
            <a:spAutoFit/>
          </a:bodyPr>
          <a:lstStyle/>
          <a:p>
            <a:pPr algn="ctr"/>
            <a:r>
              <a:rPr lang="zh-CN" altLang="en-US" sz="2000" b="1" dirty="0">
                <a:solidFill>
                  <a:schemeClr val="bg1"/>
                </a:solidFill>
              </a:rPr>
              <a:t>无防护</a:t>
            </a:r>
            <a:endParaRPr lang="zh-CN" altLang="en-US" sz="2000" b="1" dirty="0">
              <a:solidFill>
                <a:schemeClr val="bg1"/>
              </a:solidFill>
            </a:endParaRPr>
          </a:p>
        </p:txBody>
      </p:sp>
      <p:sp>
        <p:nvSpPr>
          <p:cNvPr id="13" name="文本框 12"/>
          <p:cNvSpPr txBox="1"/>
          <p:nvPr/>
        </p:nvSpPr>
        <p:spPr>
          <a:xfrm>
            <a:off x="2750484" y="2600325"/>
            <a:ext cx="2765380" cy="2015936"/>
          </a:xfrm>
          <a:prstGeom prst="rect">
            <a:avLst/>
          </a:prstGeom>
          <a:noFill/>
        </p:spPr>
        <p:txBody>
          <a:bodyPr wrap="square" rtlCol="0">
            <a:spAutoFit/>
          </a:bodyPr>
          <a:lstStyle/>
          <a:p>
            <a:pPr marL="285750" indent="-285750">
              <a:lnSpc>
                <a:spcPct val="125000"/>
              </a:lnSpc>
              <a:buClr>
                <a:srgbClr val="FFD966"/>
              </a:buClr>
              <a:buFont typeface="Wingdings" panose="05000000000000000000" pitchFamily="2" charset="2"/>
              <a:buChar char="u"/>
              <a:defRPr/>
            </a:pPr>
            <a:r>
              <a:rPr lang="zh-CN" altLang="en-US" sz="2000" dirty="0">
                <a:latin typeface="宋体" panose="02010600030101010101" pitchFamily="2" charset="-122"/>
              </a:rPr>
              <a:t>无安全保护装置</a:t>
            </a:r>
            <a:endParaRPr lang="en-US" altLang="zh-CN" sz="2000" dirty="0">
              <a:latin typeface="宋体" panose="02010600030101010101" pitchFamily="2" charset="-122"/>
            </a:endParaRPr>
          </a:p>
          <a:p>
            <a:pPr marL="285750" indent="-285750">
              <a:lnSpc>
                <a:spcPct val="125000"/>
              </a:lnSpc>
              <a:buClr>
                <a:srgbClr val="FFD966"/>
              </a:buClr>
              <a:buFont typeface="Wingdings" panose="05000000000000000000" pitchFamily="2" charset="2"/>
              <a:buChar char="u"/>
              <a:defRPr/>
            </a:pPr>
            <a:r>
              <a:rPr lang="zh-CN" altLang="en-US" sz="2000" dirty="0">
                <a:latin typeface="宋体" panose="02010600030101010101" pitchFamily="2" charset="-122"/>
              </a:rPr>
              <a:t>传动部位无防护装置</a:t>
            </a:r>
            <a:endParaRPr lang="zh-CN" altLang="en-US" sz="2000" dirty="0">
              <a:latin typeface="宋体" panose="02010600030101010101" pitchFamily="2" charset="-122"/>
            </a:endParaRPr>
          </a:p>
          <a:p>
            <a:pPr marL="285750" indent="-285750">
              <a:lnSpc>
                <a:spcPct val="125000"/>
              </a:lnSpc>
              <a:buClr>
                <a:srgbClr val="FFD966"/>
              </a:buClr>
              <a:buFont typeface="Wingdings" panose="05000000000000000000" pitchFamily="2" charset="2"/>
              <a:buChar char="u"/>
              <a:defRPr/>
            </a:pPr>
            <a:r>
              <a:rPr lang="zh-CN" altLang="en-US" sz="2000" dirty="0">
                <a:latin typeface="宋体" panose="02010600030101010101" pitchFamily="2" charset="-122"/>
              </a:rPr>
              <a:t>无报警装置</a:t>
            </a:r>
            <a:endParaRPr lang="zh-CN" altLang="en-US" sz="2000" dirty="0">
              <a:latin typeface="宋体" panose="02010600030101010101" pitchFamily="2" charset="-122"/>
            </a:endParaRPr>
          </a:p>
          <a:p>
            <a:pPr marL="285750" indent="-285750">
              <a:lnSpc>
                <a:spcPct val="125000"/>
              </a:lnSpc>
              <a:buClr>
                <a:srgbClr val="FFD966"/>
              </a:buClr>
              <a:buFont typeface="Wingdings" panose="05000000000000000000" pitchFamily="2" charset="2"/>
              <a:buChar char="u"/>
              <a:defRPr/>
            </a:pPr>
            <a:r>
              <a:rPr lang="zh-CN" altLang="en-US" sz="2000" dirty="0">
                <a:latin typeface="宋体" panose="02010600030101010101" pitchFamily="2" charset="-122"/>
              </a:rPr>
              <a:t>无安全标志</a:t>
            </a:r>
            <a:endParaRPr lang="zh-CN" altLang="en-US" sz="2000" dirty="0">
              <a:latin typeface="宋体" panose="02010600030101010101" pitchFamily="2" charset="-122"/>
            </a:endParaRPr>
          </a:p>
          <a:p>
            <a:pPr marL="285750" indent="-285750">
              <a:lnSpc>
                <a:spcPct val="125000"/>
              </a:lnSpc>
              <a:buClr>
                <a:srgbClr val="FFD966"/>
              </a:buClr>
              <a:buFont typeface="Wingdings" panose="05000000000000000000" pitchFamily="2" charset="2"/>
              <a:buChar char="u"/>
              <a:defRPr/>
            </a:pPr>
            <a:r>
              <a:rPr lang="zh-CN" altLang="en-US" sz="2000" dirty="0">
                <a:latin typeface="宋体" panose="02010600030101010101" pitchFamily="2" charset="-122"/>
              </a:rPr>
              <a:t>无护栏或护栏损坏</a:t>
            </a:r>
            <a:endParaRPr lang="zh-CN" altLang="en-US" sz="2000" dirty="0">
              <a:latin typeface="宋体" panose="02010600030101010101" pitchFamily="2" charset="-122"/>
            </a:endParaRPr>
          </a:p>
        </p:txBody>
      </p:sp>
      <p:sp>
        <p:nvSpPr>
          <p:cNvPr id="14" name="文本框 13"/>
          <p:cNvSpPr txBox="1"/>
          <p:nvPr/>
        </p:nvSpPr>
        <p:spPr>
          <a:xfrm>
            <a:off x="5351694" y="2485460"/>
            <a:ext cx="3367837" cy="2400657"/>
          </a:xfrm>
          <a:prstGeom prst="rect">
            <a:avLst/>
          </a:prstGeom>
          <a:noFill/>
        </p:spPr>
        <p:txBody>
          <a:bodyPr wrap="square" rtlCol="0">
            <a:spAutoFit/>
          </a:bodyPr>
          <a:lstStyle/>
          <a:p>
            <a:pPr marL="285750" indent="-285750">
              <a:lnSpc>
                <a:spcPct val="125000"/>
              </a:lnSpc>
              <a:buClr>
                <a:srgbClr val="FFD966"/>
              </a:buClr>
              <a:buFont typeface="Wingdings" panose="05000000000000000000" pitchFamily="2" charset="2"/>
              <a:buChar char="u"/>
              <a:defRPr/>
            </a:pPr>
            <a:r>
              <a:rPr lang="zh-CN" altLang="en-US" sz="2000" dirty="0">
                <a:latin typeface="宋体" panose="02010600030101010101" pitchFamily="2" charset="-122"/>
              </a:rPr>
              <a:t>电气设备未接地接零、</a:t>
            </a:r>
            <a:endParaRPr lang="en-US" altLang="zh-CN" sz="2000" dirty="0">
              <a:latin typeface="宋体" panose="02010600030101010101" pitchFamily="2" charset="-122"/>
            </a:endParaRPr>
          </a:p>
          <a:p>
            <a:pPr marL="285750" indent="-285750">
              <a:lnSpc>
                <a:spcPct val="125000"/>
              </a:lnSpc>
              <a:buClr>
                <a:srgbClr val="FFD966"/>
              </a:buClr>
              <a:buFont typeface="Wingdings" panose="05000000000000000000" pitchFamily="2" charset="2"/>
              <a:buChar char="u"/>
              <a:defRPr/>
            </a:pPr>
            <a:r>
              <a:rPr lang="zh-CN" altLang="en-US" sz="2000" dirty="0">
                <a:latin typeface="宋体" panose="02010600030101010101" pitchFamily="2" charset="-122"/>
              </a:rPr>
              <a:t>漏电</a:t>
            </a:r>
            <a:endParaRPr lang="zh-CN" altLang="en-US" sz="2000" dirty="0">
              <a:latin typeface="宋体" panose="02010600030101010101" pitchFamily="2" charset="-122"/>
            </a:endParaRPr>
          </a:p>
          <a:p>
            <a:pPr marL="285750" indent="-285750">
              <a:lnSpc>
                <a:spcPct val="125000"/>
              </a:lnSpc>
              <a:buClr>
                <a:srgbClr val="FFD966"/>
              </a:buClr>
              <a:buFont typeface="Wingdings" panose="05000000000000000000" pitchFamily="2" charset="2"/>
              <a:buChar char="u"/>
              <a:defRPr/>
            </a:pPr>
            <a:r>
              <a:rPr lang="zh-CN" altLang="en-US" sz="2000" dirty="0">
                <a:latin typeface="宋体" panose="02010600030101010101" pitchFamily="2" charset="-122"/>
              </a:rPr>
              <a:t>绝缘不良</a:t>
            </a:r>
            <a:endParaRPr lang="zh-CN" altLang="en-US" sz="2000" dirty="0">
              <a:latin typeface="宋体" panose="02010600030101010101" pitchFamily="2" charset="-122"/>
            </a:endParaRPr>
          </a:p>
          <a:p>
            <a:pPr marL="285750" indent="-285750">
              <a:lnSpc>
                <a:spcPct val="125000"/>
              </a:lnSpc>
              <a:buClr>
                <a:srgbClr val="FFD966"/>
              </a:buClr>
              <a:buFont typeface="Wingdings" panose="05000000000000000000" pitchFamily="2" charset="2"/>
              <a:buChar char="u"/>
              <a:defRPr/>
            </a:pPr>
            <a:r>
              <a:rPr lang="zh-CN" altLang="en-US" sz="2000" dirty="0">
                <a:latin typeface="宋体" panose="02010600030101010101" pitchFamily="2" charset="-122"/>
              </a:rPr>
              <a:t>局通无消音系统、噪声大</a:t>
            </a:r>
            <a:endParaRPr lang="zh-CN" altLang="en-US" sz="2000" dirty="0">
              <a:latin typeface="宋体" panose="02010600030101010101" pitchFamily="2" charset="-122"/>
            </a:endParaRPr>
          </a:p>
          <a:p>
            <a:pPr marL="285750" indent="-285750">
              <a:lnSpc>
                <a:spcPct val="125000"/>
              </a:lnSpc>
              <a:buClr>
                <a:srgbClr val="FFD966"/>
              </a:buClr>
              <a:buFont typeface="Wingdings" panose="05000000000000000000" pitchFamily="2" charset="2"/>
              <a:buChar char="u"/>
              <a:defRPr/>
            </a:pPr>
            <a:r>
              <a:rPr lang="zh-CN" altLang="en-US" sz="2000" dirty="0">
                <a:latin typeface="宋体" panose="02010600030101010101" pitchFamily="2" charset="-122"/>
              </a:rPr>
              <a:t>在危房内作业</a:t>
            </a:r>
            <a:endParaRPr lang="zh-CN" altLang="en-US" sz="2000" dirty="0">
              <a:latin typeface="宋体" panose="02010600030101010101" pitchFamily="2" charset="-122"/>
            </a:endParaRPr>
          </a:p>
          <a:p>
            <a:pPr marL="285750" indent="-285750">
              <a:lnSpc>
                <a:spcPct val="125000"/>
              </a:lnSpc>
              <a:buClr>
                <a:srgbClr val="FFD966"/>
              </a:buClr>
              <a:buFont typeface="Wingdings" panose="05000000000000000000" pitchFamily="2" charset="2"/>
              <a:buChar char="u"/>
              <a:defRPr/>
            </a:pPr>
            <a:r>
              <a:rPr lang="zh-CN" altLang="en-US" sz="2000" dirty="0">
                <a:latin typeface="宋体" panose="02010600030101010101" pitchFamily="2" charset="-122"/>
              </a:rPr>
              <a:t>其他</a:t>
            </a:r>
            <a:endParaRPr lang="zh-CN" altLang="en-US" sz="2000" dirty="0">
              <a:latin typeface="宋体" panose="02010600030101010101" pitchFamily="2" charset="-122"/>
            </a:endParaRPr>
          </a:p>
        </p:txBody>
      </p:sp>
    </p:spTree>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15" name="矩形 14"/>
          <p:cNvSpPr/>
          <p:nvPr/>
        </p:nvSpPr>
        <p:spPr>
          <a:xfrm>
            <a:off x="4532432" y="2124892"/>
            <a:ext cx="1645920" cy="46507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699247" y="0"/>
            <a:ext cx="8444753" cy="43542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0" y="0"/>
            <a:ext cx="555812" cy="4413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3068073" y="0"/>
            <a:ext cx="2992064" cy="461665"/>
          </a:xfrm>
          <a:prstGeom prst="rect">
            <a:avLst/>
          </a:prstGeom>
          <a:noFill/>
        </p:spPr>
        <p:txBody>
          <a:bodyPr wrap="square" rtlCol="0">
            <a:spAutoFit/>
          </a:bodyPr>
          <a:lstStyle/>
          <a:p>
            <a:pPr algn="ctr"/>
            <a:r>
              <a:rPr lang="zh-CN" altLang="en-US" sz="2400" b="1" dirty="0">
                <a:solidFill>
                  <a:schemeClr val="bg1"/>
                </a:solidFill>
              </a:rPr>
              <a:t>物的不安全状态释义</a:t>
            </a:r>
            <a:endParaRPr lang="zh-CN" altLang="en-US" sz="2400" b="1" dirty="0">
              <a:solidFill>
                <a:schemeClr val="bg1"/>
              </a:solidFill>
            </a:endParaRPr>
          </a:p>
        </p:txBody>
      </p:sp>
      <p:sp>
        <p:nvSpPr>
          <p:cNvPr id="9" name="矩形 8"/>
          <p:cNvSpPr/>
          <p:nvPr/>
        </p:nvSpPr>
        <p:spPr>
          <a:xfrm>
            <a:off x="1148542" y="1795069"/>
            <a:ext cx="7546162" cy="3863663"/>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4623653" y="2172761"/>
            <a:ext cx="1436484" cy="400110"/>
          </a:xfrm>
          <a:prstGeom prst="rect">
            <a:avLst/>
          </a:prstGeom>
          <a:noFill/>
        </p:spPr>
        <p:txBody>
          <a:bodyPr wrap="square" rtlCol="0">
            <a:spAutoFit/>
          </a:bodyPr>
          <a:lstStyle/>
          <a:p>
            <a:pPr algn="ctr"/>
            <a:r>
              <a:rPr lang="zh-CN" altLang="en-US" sz="2000" b="1" dirty="0">
                <a:solidFill>
                  <a:schemeClr val="bg1"/>
                </a:solidFill>
              </a:rPr>
              <a:t>防护不当</a:t>
            </a:r>
            <a:endParaRPr lang="zh-CN" altLang="en-US" sz="2000" b="1" dirty="0">
              <a:solidFill>
                <a:schemeClr val="bg1"/>
              </a:solidFill>
            </a:endParaRPr>
          </a:p>
        </p:txBody>
      </p:sp>
      <p:sp>
        <p:nvSpPr>
          <p:cNvPr id="14" name="文本框 13"/>
          <p:cNvSpPr txBox="1"/>
          <p:nvPr/>
        </p:nvSpPr>
        <p:spPr>
          <a:xfrm>
            <a:off x="4045409" y="2758790"/>
            <a:ext cx="3861974" cy="1938992"/>
          </a:xfrm>
          <a:prstGeom prst="rect">
            <a:avLst/>
          </a:prstGeom>
          <a:noFill/>
        </p:spPr>
        <p:txBody>
          <a:bodyPr wrap="square" rtlCol="0">
            <a:spAutoFit/>
          </a:bodyPr>
          <a:lstStyle/>
          <a:p>
            <a:pPr marL="342900" indent="-342900">
              <a:lnSpc>
                <a:spcPct val="150000"/>
              </a:lnSpc>
              <a:buClr>
                <a:srgbClr val="FFD966"/>
              </a:buClr>
              <a:buFont typeface="Wingdings" panose="05000000000000000000" pitchFamily="2" charset="2"/>
              <a:buChar char="l"/>
              <a:defRPr/>
            </a:pPr>
            <a:r>
              <a:rPr lang="zh-CN" altLang="en-US" sz="2000" dirty="0">
                <a:latin typeface="宋体" panose="02010600030101010101" pitchFamily="2" charset="-122"/>
              </a:rPr>
              <a:t>防护罩不全或未在适当位置</a:t>
            </a:r>
            <a:endParaRPr lang="zh-CN" altLang="en-US" sz="2000" dirty="0">
              <a:latin typeface="宋体" panose="02010600030101010101" pitchFamily="2" charset="-122"/>
            </a:endParaRPr>
          </a:p>
          <a:p>
            <a:pPr marL="342900" indent="-342900">
              <a:lnSpc>
                <a:spcPct val="150000"/>
              </a:lnSpc>
              <a:buClr>
                <a:srgbClr val="FFD966"/>
              </a:buClr>
              <a:buFont typeface="Wingdings" panose="05000000000000000000" pitchFamily="2" charset="2"/>
              <a:buChar char="l"/>
              <a:defRPr/>
            </a:pPr>
            <a:r>
              <a:rPr lang="zh-CN" altLang="en-US" sz="2000" dirty="0">
                <a:latin typeface="宋体" panose="02010600030101010101" pitchFamily="2" charset="-122"/>
              </a:rPr>
              <a:t>防护装置调整不当</a:t>
            </a:r>
            <a:endParaRPr lang="zh-CN" altLang="en-US" sz="2000" dirty="0">
              <a:latin typeface="宋体" panose="02010600030101010101" pitchFamily="2" charset="-122"/>
            </a:endParaRPr>
          </a:p>
          <a:p>
            <a:pPr marL="342900" indent="-342900">
              <a:lnSpc>
                <a:spcPct val="150000"/>
              </a:lnSpc>
              <a:buClr>
                <a:srgbClr val="FFD966"/>
              </a:buClr>
              <a:buFont typeface="Wingdings" panose="05000000000000000000" pitchFamily="2" charset="2"/>
              <a:buChar char="l"/>
              <a:defRPr/>
            </a:pPr>
            <a:r>
              <a:rPr lang="zh-CN" altLang="en-US" sz="2000" dirty="0">
                <a:latin typeface="宋体" panose="02010600030101010101" pitchFamily="2" charset="-122"/>
              </a:rPr>
              <a:t>电气装置带电部分裸露</a:t>
            </a:r>
            <a:endParaRPr lang="zh-CN" altLang="en-US" sz="2000" dirty="0">
              <a:latin typeface="宋体" panose="02010600030101010101" pitchFamily="2" charset="-122"/>
            </a:endParaRPr>
          </a:p>
          <a:p>
            <a:pPr marL="342900" indent="-342900">
              <a:lnSpc>
                <a:spcPct val="150000"/>
              </a:lnSpc>
              <a:buClr>
                <a:srgbClr val="FFD966"/>
              </a:buClr>
              <a:buFont typeface="Wingdings" panose="05000000000000000000" pitchFamily="2" charset="2"/>
              <a:buChar char="l"/>
              <a:defRPr/>
            </a:pPr>
            <a:r>
              <a:rPr lang="zh-CN" altLang="en-US" sz="2000" dirty="0">
                <a:latin typeface="宋体" panose="02010600030101010101" pitchFamily="2" charset="-122"/>
              </a:rPr>
              <a:t>其他</a:t>
            </a:r>
            <a:endParaRPr lang="zh-CN" altLang="en-US" sz="2000" dirty="0">
              <a:latin typeface="宋体" panose="02010600030101010101" pitchFamily="2" charset="-122"/>
            </a:endParaRPr>
          </a:p>
        </p:txBody>
      </p:sp>
      <p:pic>
        <p:nvPicPr>
          <p:cNvPr id="16" name="内容占位符 4" descr="乱接电.jpg"/>
          <p:cNvPicPr>
            <a:picLocks noGrp="1" noChangeAspect="1"/>
          </p:cNvPicPr>
          <p:nvPr>
            <p:ph idx="1"/>
          </p:nvPr>
        </p:nvPicPr>
        <p:blipFill>
          <a:blip r:embed="rId1" cstate="print"/>
          <a:srcRect/>
          <a:stretch>
            <a:fillRect/>
          </a:stretch>
        </p:blipFill>
        <p:spPr>
          <a:xfrm>
            <a:off x="1358537" y="2037806"/>
            <a:ext cx="2476878" cy="3378188"/>
          </a:xfrm>
          <a:prstGeom prst="rect">
            <a:avLst/>
          </a:prstGeom>
          <a:noFill/>
          <a:ln>
            <a:noFill/>
          </a:ln>
        </p:spPr>
      </p:pic>
    </p:spTree>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5" name="矩形 4"/>
          <p:cNvSpPr/>
          <p:nvPr/>
        </p:nvSpPr>
        <p:spPr>
          <a:xfrm>
            <a:off x="699247" y="0"/>
            <a:ext cx="8444753" cy="43542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0" y="0"/>
            <a:ext cx="555812" cy="4413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3068073" y="0"/>
            <a:ext cx="2992064" cy="461665"/>
          </a:xfrm>
          <a:prstGeom prst="rect">
            <a:avLst/>
          </a:prstGeom>
          <a:noFill/>
        </p:spPr>
        <p:txBody>
          <a:bodyPr wrap="square" rtlCol="0">
            <a:spAutoFit/>
          </a:bodyPr>
          <a:lstStyle/>
          <a:p>
            <a:pPr algn="ctr"/>
            <a:r>
              <a:rPr lang="zh-CN" altLang="en-US" sz="2400" b="1" dirty="0">
                <a:solidFill>
                  <a:schemeClr val="bg1"/>
                </a:solidFill>
              </a:rPr>
              <a:t>物的不安全状态释义</a:t>
            </a:r>
            <a:endParaRPr lang="zh-CN" altLang="en-US" sz="2400" b="1" dirty="0">
              <a:solidFill>
                <a:schemeClr val="bg1"/>
              </a:solidFill>
            </a:endParaRPr>
          </a:p>
        </p:txBody>
      </p:sp>
      <p:sp>
        <p:nvSpPr>
          <p:cNvPr id="9" name="矩形 8"/>
          <p:cNvSpPr/>
          <p:nvPr/>
        </p:nvSpPr>
        <p:spPr>
          <a:xfrm>
            <a:off x="1148542" y="1795069"/>
            <a:ext cx="7546162" cy="3863663"/>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3861179" y="2900007"/>
            <a:ext cx="4718725" cy="1653786"/>
          </a:xfrm>
          <a:prstGeom prst="rect">
            <a:avLst/>
          </a:prstGeom>
          <a:noFill/>
        </p:spPr>
        <p:txBody>
          <a:bodyPr wrap="square" rtlCol="0">
            <a:spAutoFit/>
          </a:bodyPr>
          <a:lstStyle/>
          <a:p>
            <a:pPr marL="342900" indent="-342900">
              <a:lnSpc>
                <a:spcPct val="125000"/>
              </a:lnSpc>
              <a:buClr>
                <a:srgbClr val="0070C0"/>
              </a:buClr>
              <a:buFont typeface="Wingdings" panose="05000000000000000000" pitchFamily="2" charset="2"/>
              <a:buChar char="l"/>
              <a:defRPr/>
            </a:pPr>
            <a:r>
              <a:rPr lang="zh-CN" altLang="en-US" sz="2000" dirty="0">
                <a:latin typeface="+mj-ea"/>
                <a:ea typeface="+mj-ea"/>
              </a:rPr>
              <a:t>照明光线不良、照度不足</a:t>
            </a:r>
            <a:endParaRPr lang="zh-CN" altLang="en-US" sz="2000" dirty="0">
              <a:latin typeface="+mj-ea"/>
              <a:ea typeface="+mj-ea"/>
            </a:endParaRPr>
          </a:p>
          <a:p>
            <a:pPr marL="342900" indent="-342900">
              <a:lnSpc>
                <a:spcPct val="125000"/>
              </a:lnSpc>
              <a:buClr>
                <a:srgbClr val="0070C0"/>
              </a:buClr>
              <a:buFont typeface="Wingdings" panose="05000000000000000000" pitchFamily="2" charset="2"/>
              <a:buChar char="l"/>
              <a:defRPr/>
            </a:pPr>
            <a:r>
              <a:rPr lang="zh-CN" altLang="en-US" sz="2000" dirty="0">
                <a:latin typeface="+mj-ea"/>
                <a:ea typeface="+mj-ea"/>
              </a:rPr>
              <a:t>通风不良或无通风，通风系统效率低</a:t>
            </a:r>
            <a:endParaRPr lang="zh-CN" altLang="en-US" sz="2000" dirty="0">
              <a:latin typeface="+mj-ea"/>
              <a:ea typeface="+mj-ea"/>
            </a:endParaRPr>
          </a:p>
          <a:p>
            <a:pPr marL="342900" indent="-342900">
              <a:lnSpc>
                <a:spcPct val="125000"/>
              </a:lnSpc>
              <a:buClr>
                <a:srgbClr val="0070C0"/>
              </a:buClr>
              <a:buFont typeface="Wingdings" panose="05000000000000000000" pitchFamily="2" charset="2"/>
              <a:buChar char="l"/>
              <a:defRPr/>
            </a:pPr>
            <a:r>
              <a:rPr lang="zh-CN" altLang="en-US" sz="2000" dirty="0">
                <a:latin typeface="+mj-ea"/>
                <a:ea typeface="+mj-ea"/>
              </a:rPr>
              <a:t>物品堆放凌乱、堆放不整齐、不稳</a:t>
            </a:r>
            <a:endParaRPr lang="zh-CN" altLang="en-US" sz="2000" dirty="0">
              <a:latin typeface="+mj-ea"/>
              <a:ea typeface="+mj-ea"/>
            </a:endParaRPr>
          </a:p>
          <a:p>
            <a:pPr>
              <a:lnSpc>
                <a:spcPct val="150000"/>
              </a:lnSpc>
              <a:buNone/>
              <a:defRPr/>
            </a:pPr>
            <a:endParaRPr lang="zh-CN" altLang="en-US" sz="2000" dirty="0">
              <a:solidFill>
                <a:srgbClr val="FF0000"/>
              </a:solidFill>
              <a:latin typeface="+mj-ea"/>
              <a:ea typeface="+mj-ea"/>
            </a:endParaRPr>
          </a:p>
        </p:txBody>
      </p:sp>
      <p:sp>
        <p:nvSpPr>
          <p:cNvPr id="3" name="矩形 2"/>
          <p:cNvSpPr/>
          <p:nvPr/>
        </p:nvSpPr>
        <p:spPr>
          <a:xfrm>
            <a:off x="4119154" y="1994263"/>
            <a:ext cx="3927566" cy="44413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4173065" y="2020390"/>
            <a:ext cx="3830110" cy="400110"/>
          </a:xfrm>
          <a:prstGeom prst="rect">
            <a:avLst/>
          </a:prstGeom>
          <a:noFill/>
        </p:spPr>
        <p:txBody>
          <a:bodyPr wrap="square" rtlCol="0">
            <a:spAutoFit/>
          </a:bodyPr>
          <a:lstStyle/>
          <a:p>
            <a:pPr algn="ctr">
              <a:buFontTx/>
              <a:buNone/>
              <a:defRPr/>
            </a:pPr>
            <a:r>
              <a:rPr lang="zh-CN" altLang="en-US" sz="2000" b="1" dirty="0">
                <a:solidFill>
                  <a:schemeClr val="bg1"/>
                </a:solidFill>
              </a:rPr>
              <a:t>生产（施工）场地环境不良</a:t>
            </a:r>
            <a:endParaRPr lang="zh-CN" altLang="en-US" sz="2000" b="1" dirty="0">
              <a:solidFill>
                <a:schemeClr val="bg1"/>
              </a:solidFill>
            </a:endParaRPr>
          </a:p>
        </p:txBody>
      </p:sp>
      <p:pic>
        <p:nvPicPr>
          <p:cNvPr id="13" name="图片 1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62890" y="2085932"/>
            <a:ext cx="2383490" cy="3281936"/>
          </a:xfrm>
          <a:prstGeom prst="rect">
            <a:avLst/>
          </a:prstGeom>
        </p:spPr>
      </p:pic>
    </p:spTree>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5" name="矩形 4"/>
          <p:cNvSpPr/>
          <p:nvPr/>
        </p:nvSpPr>
        <p:spPr>
          <a:xfrm>
            <a:off x="699247" y="0"/>
            <a:ext cx="8444753" cy="43542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0" y="0"/>
            <a:ext cx="555812" cy="4413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3068073" y="0"/>
            <a:ext cx="2992064" cy="461665"/>
          </a:xfrm>
          <a:prstGeom prst="rect">
            <a:avLst/>
          </a:prstGeom>
          <a:noFill/>
        </p:spPr>
        <p:txBody>
          <a:bodyPr wrap="square" rtlCol="0">
            <a:spAutoFit/>
          </a:bodyPr>
          <a:lstStyle/>
          <a:p>
            <a:pPr algn="ctr"/>
            <a:r>
              <a:rPr lang="zh-CN" altLang="en-US" sz="2400" b="1" dirty="0">
                <a:solidFill>
                  <a:schemeClr val="bg1"/>
                </a:solidFill>
              </a:rPr>
              <a:t>物的不安全状态释义</a:t>
            </a:r>
            <a:endParaRPr lang="zh-CN" altLang="en-US" sz="2400" b="1" dirty="0">
              <a:solidFill>
                <a:schemeClr val="bg1"/>
              </a:solidFill>
            </a:endParaRPr>
          </a:p>
        </p:txBody>
      </p:sp>
      <p:sp>
        <p:nvSpPr>
          <p:cNvPr id="9" name="矩形 8"/>
          <p:cNvSpPr/>
          <p:nvPr/>
        </p:nvSpPr>
        <p:spPr>
          <a:xfrm>
            <a:off x="1148542" y="1795069"/>
            <a:ext cx="7546162" cy="3863663"/>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3748390" y="2608019"/>
            <a:ext cx="4929052" cy="3093154"/>
          </a:xfrm>
          <a:prstGeom prst="rect">
            <a:avLst/>
          </a:prstGeom>
          <a:noFill/>
        </p:spPr>
        <p:txBody>
          <a:bodyPr wrap="square" rtlCol="0">
            <a:spAutoFit/>
          </a:bodyPr>
          <a:lstStyle/>
          <a:p>
            <a:pPr marL="342900" indent="-342900">
              <a:lnSpc>
                <a:spcPct val="125000"/>
              </a:lnSpc>
              <a:buClr>
                <a:srgbClr val="0070C0"/>
              </a:buClr>
              <a:buFont typeface="Wingdings" panose="05000000000000000000" pitchFamily="2" charset="2"/>
              <a:buChar char="l"/>
              <a:defRPr/>
            </a:pPr>
            <a:r>
              <a:rPr lang="zh-CN" altLang="en-US" sz="2000" dirty="0">
                <a:latin typeface="+mj-ea"/>
                <a:ea typeface="+mj-ea"/>
              </a:rPr>
              <a:t>防护服、手套、护目镜及面罩、呼吸器官用具、听力护具、安全带、安全帽、安全鞋等缺少或有缺陷</a:t>
            </a:r>
            <a:endParaRPr lang="en-US" altLang="zh-CN" sz="2000" dirty="0">
              <a:latin typeface="+mj-ea"/>
              <a:ea typeface="+mj-ea"/>
            </a:endParaRPr>
          </a:p>
          <a:p>
            <a:pPr marL="342900" indent="-342900">
              <a:lnSpc>
                <a:spcPct val="125000"/>
              </a:lnSpc>
              <a:buClr>
                <a:srgbClr val="0070C0"/>
              </a:buClr>
              <a:buFont typeface="Wingdings" panose="05000000000000000000" pitchFamily="2" charset="2"/>
              <a:buChar char="l"/>
              <a:defRPr/>
            </a:pPr>
            <a:r>
              <a:rPr lang="zh-CN" altLang="en-US" sz="2000" dirty="0">
                <a:latin typeface="+mj-ea"/>
                <a:ea typeface="+mj-ea"/>
              </a:rPr>
              <a:t>无个人防护用品用具</a:t>
            </a:r>
            <a:endParaRPr lang="zh-CN" altLang="en-US" sz="2000" dirty="0">
              <a:latin typeface="+mj-ea"/>
              <a:ea typeface="+mj-ea"/>
            </a:endParaRPr>
          </a:p>
          <a:p>
            <a:pPr marL="342900" indent="-342900">
              <a:lnSpc>
                <a:spcPct val="125000"/>
              </a:lnSpc>
              <a:buClr>
                <a:srgbClr val="0070C0"/>
              </a:buClr>
              <a:buFont typeface="Wingdings" panose="05000000000000000000" pitchFamily="2" charset="2"/>
              <a:buChar char="l"/>
              <a:defRPr/>
            </a:pPr>
            <a:r>
              <a:rPr lang="zh-CN" altLang="en-US" sz="2000" dirty="0">
                <a:latin typeface="+mj-ea"/>
                <a:ea typeface="+mj-ea"/>
              </a:rPr>
              <a:t>所用防护用品用具不符合安全要求，比如绝缘鞋、绝缘手套损坏、潮湿，防毒口罩滤毒罐失效等。</a:t>
            </a:r>
            <a:endParaRPr lang="en-US" altLang="zh-CN" sz="2000" dirty="0">
              <a:latin typeface="+mj-ea"/>
              <a:ea typeface="+mj-ea"/>
            </a:endParaRPr>
          </a:p>
          <a:p>
            <a:pPr>
              <a:buNone/>
              <a:defRPr/>
            </a:pPr>
            <a:endParaRPr lang="zh-CN" altLang="en-US" sz="2000" dirty="0">
              <a:solidFill>
                <a:srgbClr val="FF0000"/>
              </a:solidFill>
              <a:latin typeface="+mj-ea"/>
              <a:ea typeface="+mj-ea"/>
            </a:endParaRPr>
          </a:p>
        </p:txBody>
      </p:sp>
      <p:pic>
        <p:nvPicPr>
          <p:cNvPr id="11" name="Picture 2"/>
          <p:cNvPicPr>
            <a:picLocks noGrp="1" noChangeAspect="1" noChangeArrowheads="1"/>
          </p:cNvPicPr>
          <p:nvPr>
            <p:ph idx="1"/>
          </p:nvPr>
        </p:nvPicPr>
        <p:blipFill>
          <a:blip r:embed="rId1" cstate="print"/>
          <a:srcRect/>
          <a:stretch>
            <a:fillRect/>
          </a:stretch>
        </p:blipFill>
        <p:spPr bwMode="auto">
          <a:xfrm>
            <a:off x="1310146" y="1994263"/>
            <a:ext cx="2420982" cy="3465274"/>
          </a:xfrm>
          <a:prstGeom prst="rect">
            <a:avLst/>
          </a:prstGeom>
          <a:noFill/>
          <a:ln w="9525">
            <a:noFill/>
            <a:miter lim="800000"/>
            <a:headEnd/>
            <a:tailEnd/>
          </a:ln>
        </p:spPr>
      </p:pic>
      <p:sp>
        <p:nvSpPr>
          <p:cNvPr id="3" name="矩形 2"/>
          <p:cNvSpPr/>
          <p:nvPr/>
        </p:nvSpPr>
        <p:spPr>
          <a:xfrm>
            <a:off x="4119154" y="1994263"/>
            <a:ext cx="3927566" cy="44413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4173065" y="2020390"/>
            <a:ext cx="3830110" cy="400110"/>
          </a:xfrm>
          <a:prstGeom prst="rect">
            <a:avLst/>
          </a:prstGeom>
          <a:noFill/>
        </p:spPr>
        <p:txBody>
          <a:bodyPr wrap="square" rtlCol="0">
            <a:spAutoFit/>
          </a:bodyPr>
          <a:lstStyle/>
          <a:p>
            <a:r>
              <a:rPr lang="zh-CN" altLang="en-US" sz="2000" b="1" dirty="0">
                <a:solidFill>
                  <a:schemeClr val="bg1"/>
                </a:solidFill>
                <a:latin typeface="+mj-ea"/>
              </a:rPr>
              <a:t>个人防护用品用具</a:t>
            </a:r>
            <a:r>
              <a:rPr lang="zh-CN" altLang="en-US" sz="2000" b="1" dirty="0">
                <a:solidFill>
                  <a:schemeClr val="bg1"/>
                </a:solidFill>
              </a:rPr>
              <a:t>缺少或有缺陷</a:t>
            </a:r>
            <a:endParaRPr lang="en-US" altLang="zh-CN" sz="2000" b="1" dirty="0">
              <a:solidFill>
                <a:schemeClr val="bg1"/>
              </a:solidFill>
              <a:latin typeface="+mj-ea"/>
            </a:endParaRPr>
          </a:p>
        </p:txBody>
      </p:sp>
    </p:spTree>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16" name="矩形 15"/>
          <p:cNvSpPr/>
          <p:nvPr/>
        </p:nvSpPr>
        <p:spPr>
          <a:xfrm>
            <a:off x="4031252" y="2921450"/>
            <a:ext cx="4015468" cy="88288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99247" y="0"/>
            <a:ext cx="8444753" cy="43542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0" y="0"/>
            <a:ext cx="555812" cy="4413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068073" y="0"/>
            <a:ext cx="2992064" cy="461665"/>
          </a:xfrm>
          <a:prstGeom prst="rect">
            <a:avLst/>
          </a:prstGeom>
          <a:noFill/>
        </p:spPr>
        <p:txBody>
          <a:bodyPr wrap="square" rtlCol="0">
            <a:spAutoFit/>
          </a:bodyPr>
          <a:lstStyle/>
          <a:p>
            <a:pPr algn="ctr"/>
            <a:r>
              <a:rPr lang="zh-CN" altLang="en-US" sz="2400" b="1" dirty="0">
                <a:solidFill>
                  <a:schemeClr val="bg1"/>
                </a:solidFill>
              </a:rPr>
              <a:t>物的不安全状态释义</a:t>
            </a:r>
            <a:endParaRPr lang="zh-CN" altLang="en-US" sz="2400" b="1" dirty="0">
              <a:solidFill>
                <a:schemeClr val="bg1"/>
              </a:solidFill>
            </a:endParaRPr>
          </a:p>
        </p:txBody>
      </p:sp>
      <p:sp>
        <p:nvSpPr>
          <p:cNvPr id="9" name="矩形 8"/>
          <p:cNvSpPr/>
          <p:nvPr/>
        </p:nvSpPr>
        <p:spPr>
          <a:xfrm>
            <a:off x="1148542" y="1795069"/>
            <a:ext cx="7546162" cy="3863663"/>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3731128" y="3856634"/>
            <a:ext cx="4929052" cy="1938992"/>
          </a:xfrm>
          <a:prstGeom prst="rect">
            <a:avLst/>
          </a:prstGeom>
          <a:noFill/>
        </p:spPr>
        <p:txBody>
          <a:bodyPr wrap="square" rtlCol="0">
            <a:spAutoFit/>
          </a:bodyPr>
          <a:lstStyle/>
          <a:p>
            <a:pPr marL="342900" indent="-342900">
              <a:lnSpc>
                <a:spcPct val="125000"/>
              </a:lnSpc>
              <a:buClr>
                <a:srgbClr val="FFD966"/>
              </a:buClr>
              <a:buFont typeface="Wingdings" panose="05000000000000000000" pitchFamily="2" charset="2"/>
              <a:buChar char="l"/>
              <a:defRPr/>
            </a:pPr>
            <a:r>
              <a:rPr lang="zh-CN" altLang="en-US" sz="2000" dirty="0">
                <a:latin typeface="宋体" panose="02010600030101010101" pitchFamily="2" charset="-122"/>
              </a:rPr>
              <a:t>地面有油或其他液体</a:t>
            </a:r>
            <a:endParaRPr lang="zh-CN" altLang="en-US" sz="2000" dirty="0">
              <a:latin typeface="宋体" panose="02010600030101010101" pitchFamily="2" charset="-122"/>
            </a:endParaRPr>
          </a:p>
          <a:p>
            <a:pPr marL="342900" indent="-342900">
              <a:lnSpc>
                <a:spcPct val="125000"/>
              </a:lnSpc>
              <a:buClr>
                <a:srgbClr val="FFD966"/>
              </a:buClr>
              <a:buFont typeface="Wingdings" panose="05000000000000000000" pitchFamily="2" charset="2"/>
              <a:buChar char="l"/>
              <a:defRPr/>
            </a:pPr>
            <a:r>
              <a:rPr lang="zh-CN" altLang="en-US" sz="2000" dirty="0">
                <a:latin typeface="宋体" panose="02010600030101010101" pitchFamily="2" charset="-122"/>
              </a:rPr>
              <a:t>冰雪覆盖</a:t>
            </a:r>
            <a:endParaRPr lang="zh-CN" altLang="en-US" sz="2000" dirty="0">
              <a:latin typeface="宋体" panose="02010600030101010101" pitchFamily="2" charset="-122"/>
            </a:endParaRPr>
          </a:p>
          <a:p>
            <a:pPr marL="342900" indent="-342900">
              <a:lnSpc>
                <a:spcPct val="125000"/>
              </a:lnSpc>
              <a:buClr>
                <a:srgbClr val="FFD966"/>
              </a:buClr>
              <a:buFont typeface="Wingdings" panose="05000000000000000000" pitchFamily="2" charset="2"/>
              <a:buChar char="l"/>
              <a:defRPr/>
            </a:pPr>
            <a:r>
              <a:rPr lang="zh-CN" altLang="en-US" sz="2000" dirty="0">
                <a:latin typeface="宋体" panose="02010600030101010101" pitchFamily="2" charset="-122"/>
              </a:rPr>
              <a:t>地面有其他润滑物</a:t>
            </a:r>
            <a:endParaRPr lang="zh-CN" altLang="en-US" sz="2000" dirty="0">
              <a:latin typeface="宋体" panose="02010600030101010101" pitchFamily="2" charset="-122"/>
            </a:endParaRPr>
          </a:p>
          <a:p>
            <a:pPr marL="342900" indent="-342900">
              <a:lnSpc>
                <a:spcPct val="125000"/>
              </a:lnSpc>
              <a:buClr>
                <a:srgbClr val="FFD966"/>
              </a:buClr>
              <a:buFont typeface="Wingdings" panose="05000000000000000000" pitchFamily="2" charset="2"/>
              <a:buChar char="l"/>
              <a:defRPr/>
            </a:pPr>
            <a:r>
              <a:rPr lang="zh-CN" altLang="en-US" sz="2000" dirty="0">
                <a:latin typeface="宋体" panose="02010600030101010101" pitchFamily="2" charset="-122"/>
              </a:rPr>
              <a:t>贮存方法不安全，环境温度、湿度不当</a:t>
            </a:r>
            <a:endParaRPr lang="zh-CN" altLang="en-US" sz="2000" dirty="0">
              <a:latin typeface="宋体" panose="02010600030101010101" pitchFamily="2" charset="-122"/>
            </a:endParaRPr>
          </a:p>
          <a:p>
            <a:pPr>
              <a:buNone/>
              <a:defRPr/>
            </a:pPr>
            <a:endParaRPr lang="zh-CN" altLang="en-US" sz="2000" dirty="0">
              <a:solidFill>
                <a:srgbClr val="FF0000"/>
              </a:solidFill>
              <a:latin typeface="+mj-ea"/>
              <a:ea typeface="+mj-ea"/>
            </a:endParaRPr>
          </a:p>
        </p:txBody>
      </p:sp>
      <p:sp>
        <p:nvSpPr>
          <p:cNvPr id="12" name="矩形 11"/>
          <p:cNvSpPr/>
          <p:nvPr/>
        </p:nvSpPr>
        <p:spPr>
          <a:xfrm>
            <a:off x="4031252" y="1994263"/>
            <a:ext cx="4015468" cy="44413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4173065" y="2020390"/>
            <a:ext cx="3830110" cy="400110"/>
          </a:xfrm>
          <a:prstGeom prst="rect">
            <a:avLst/>
          </a:prstGeom>
          <a:noFill/>
        </p:spPr>
        <p:txBody>
          <a:bodyPr wrap="square" rtlCol="0">
            <a:spAutoFit/>
          </a:bodyPr>
          <a:lstStyle/>
          <a:p>
            <a:pPr>
              <a:buNone/>
              <a:defRPr/>
            </a:pPr>
            <a:r>
              <a:rPr lang="zh-CN" altLang="en-US" sz="2000" b="1" dirty="0">
                <a:solidFill>
                  <a:schemeClr val="bg1"/>
                </a:solidFill>
              </a:rPr>
              <a:t>作业场所狭窄，作业场地杂乱</a:t>
            </a:r>
            <a:endParaRPr lang="zh-CN" altLang="en-US" sz="2000" b="1" dirty="0">
              <a:solidFill>
                <a:schemeClr val="bg1"/>
              </a:solidFill>
            </a:endParaRPr>
          </a:p>
        </p:txBody>
      </p:sp>
      <p:sp>
        <p:nvSpPr>
          <p:cNvPr id="3" name="文本框 2"/>
          <p:cNvSpPr txBox="1"/>
          <p:nvPr/>
        </p:nvSpPr>
        <p:spPr>
          <a:xfrm>
            <a:off x="3961053" y="2504741"/>
            <a:ext cx="3727508" cy="369332"/>
          </a:xfrm>
          <a:prstGeom prst="rect">
            <a:avLst/>
          </a:prstGeom>
          <a:noFill/>
        </p:spPr>
        <p:txBody>
          <a:bodyPr wrap="square" rtlCol="0">
            <a:spAutoFit/>
          </a:bodyPr>
          <a:lstStyle/>
          <a:p>
            <a:pPr algn="ctr"/>
            <a:r>
              <a:rPr lang="zh-CN" altLang="en-US" dirty="0"/>
              <a:t>工具、制品、材料堆放不安全</a:t>
            </a:r>
            <a:endParaRPr lang="en-US" altLang="zh-CN" dirty="0"/>
          </a:p>
        </p:txBody>
      </p:sp>
      <p:sp>
        <p:nvSpPr>
          <p:cNvPr id="14" name="矩形 13"/>
          <p:cNvSpPr/>
          <p:nvPr/>
        </p:nvSpPr>
        <p:spPr>
          <a:xfrm>
            <a:off x="4031252" y="2921450"/>
            <a:ext cx="4054745" cy="861774"/>
          </a:xfrm>
          <a:prstGeom prst="rect">
            <a:avLst/>
          </a:prstGeom>
        </p:spPr>
        <p:txBody>
          <a:bodyPr wrap="square">
            <a:spAutoFit/>
          </a:bodyPr>
          <a:lstStyle/>
          <a:p>
            <a:pPr>
              <a:lnSpc>
                <a:spcPct val="125000"/>
              </a:lnSpc>
              <a:buFontTx/>
              <a:buNone/>
              <a:defRPr/>
            </a:pPr>
            <a:r>
              <a:rPr lang="zh-CN" altLang="en-US" sz="2000" b="1" dirty="0">
                <a:solidFill>
                  <a:schemeClr val="bg1"/>
                </a:solidFill>
                <a:latin typeface="宋体" panose="02010600030101010101" pitchFamily="2" charset="-122"/>
              </a:rPr>
              <a:t>交通线路的配置不安全，操作工序</a:t>
            </a:r>
            <a:endParaRPr lang="en-US" altLang="zh-CN" sz="2000" b="1" dirty="0">
              <a:solidFill>
                <a:schemeClr val="bg1"/>
              </a:solidFill>
              <a:latin typeface="宋体" panose="02010600030101010101" pitchFamily="2" charset="-122"/>
            </a:endParaRPr>
          </a:p>
          <a:p>
            <a:pPr>
              <a:lnSpc>
                <a:spcPct val="125000"/>
              </a:lnSpc>
              <a:buFontTx/>
              <a:buNone/>
              <a:defRPr/>
            </a:pPr>
            <a:r>
              <a:rPr lang="zh-CN" altLang="en-US" sz="2000" b="1" dirty="0">
                <a:solidFill>
                  <a:schemeClr val="bg1"/>
                </a:solidFill>
                <a:latin typeface="宋体" panose="02010600030101010101" pitchFamily="2" charset="-122"/>
              </a:rPr>
              <a:t>设计或配置不安全，地面滑等</a:t>
            </a:r>
            <a:endParaRPr lang="zh-CN" altLang="en-US" sz="2000" b="1" dirty="0">
              <a:solidFill>
                <a:schemeClr val="bg1"/>
              </a:solidFill>
              <a:latin typeface="宋体" panose="02010600030101010101" pitchFamily="2" charset="-122"/>
            </a:endParaRPr>
          </a:p>
        </p:txBody>
      </p:sp>
      <p:pic>
        <p:nvPicPr>
          <p:cNvPr id="17" name="图片 16"/>
          <p:cNvPicPr>
            <a:picLocks noChangeAspect="1"/>
          </p:cNvPicPr>
          <p:nvPr/>
        </p:nvPicPr>
        <p:blipFill>
          <a:blip r:embed="rId1"/>
          <a:stretch>
            <a:fillRect/>
          </a:stretch>
        </p:blipFill>
        <p:spPr>
          <a:xfrm>
            <a:off x="1275099" y="2020390"/>
            <a:ext cx="2523066" cy="3304118"/>
          </a:xfrm>
          <a:prstGeom prst="rect">
            <a:avLst/>
          </a:prstGeom>
        </p:spPr>
      </p:pic>
      <p:pic>
        <p:nvPicPr>
          <p:cNvPr id="25" name="图片 24" descr="〔微信公众号：安全生产管理〕二维码（黑白）"/>
          <p:cNvPicPr>
            <a:picLocks noChangeAspect="1"/>
          </p:cNvPicPr>
          <p:nvPr/>
        </p:nvPicPr>
        <p:blipFill>
          <a:blip r:embed="rId2">
            <a:alphaModFix amt="40000"/>
          </a:blip>
          <a:stretch>
            <a:fillRect/>
          </a:stretch>
        </p:blipFill>
        <p:spPr>
          <a:xfrm>
            <a:off x="1275080" y="2028825"/>
            <a:ext cx="830580" cy="83058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descr="e7d195523061f1c01bc539b90b65f09aca9bc726a3a4adba8C9E45B38E36AC8707C5D393223713CC8DD27123EF48A81803B5A1BFF3646AC546C23D4B23F46D5703AE6DAEEEE7BB41433C5E719609FF6B8E2FC1C6C0170258C68114515A9CA4B6E1B563BC201BBD231EF6BA6D93805571ECD94CC20F1E13A2B85A646BAE650BB6BA191FD31C866BCB"/>
          <p:cNvSpPr txBox="1"/>
          <p:nvPr/>
        </p:nvSpPr>
        <p:spPr>
          <a:xfrm>
            <a:off x="998113" y="305068"/>
            <a:ext cx="7147775" cy="6247864"/>
          </a:xfrm>
          <a:prstGeom prst="rect">
            <a:avLst/>
          </a:prstGeom>
          <a:noFill/>
        </p:spPr>
        <p:txBody>
          <a:bodyPr wrap="square" rtlCol="0">
            <a:spAutoFit/>
          </a:bodyPr>
          <a:lstStyle/>
          <a:p>
            <a:pPr algn="ctr"/>
            <a:r>
              <a:rPr lang="en-US" altLang="zh-CN" sz="40000" dirty="0">
                <a:solidFill>
                  <a:schemeClr val="bg1"/>
                </a:solidFill>
              </a:rPr>
              <a:t>06</a:t>
            </a:r>
            <a:endParaRPr lang="zh-CN" altLang="en-US" sz="40000" dirty="0">
              <a:solidFill>
                <a:schemeClr val="bg1"/>
              </a:solidFill>
            </a:endParaRPr>
          </a:p>
        </p:txBody>
      </p:sp>
      <p:sp>
        <p:nvSpPr>
          <p:cNvPr id="3" name="矩形 2" descr="e7d195523061f1c01bc539b90b65f09aca9bc726a3a4adba8C9E45B38E36AC8707C5D393223713CC8DD27123EF48A81803B5A1BFF3646AC546C23D4B23F46D5703AE6DAEEEE7BB41433C5E719609FF6B8E2FC1C6C0170258C68114515A9CA4B6E1B563BC201BBD231EF6BA6D93805571ECD94CC20F1E13A2B85A646BAE650BB6BA191FD31C866BCB"/>
          <p:cNvSpPr/>
          <p:nvPr/>
        </p:nvSpPr>
        <p:spPr>
          <a:xfrm>
            <a:off x="910301" y="2647122"/>
            <a:ext cx="7323397" cy="1563756"/>
          </a:xfrm>
          <a:prstGeom prst="rect">
            <a:avLst/>
          </a:prstGeom>
          <a:solidFill>
            <a:srgbClr val="0070C0"/>
          </a:solidFill>
        </p:spPr>
        <p:txBody>
          <a:bodyPr wrap="square" anchor="ctr" anchorCtr="0">
            <a:noAutofit/>
          </a:bodyPr>
          <a:lstStyle/>
          <a:p>
            <a:pPr algn="ctr"/>
            <a:r>
              <a:rPr lang="zh-CN" altLang="en-US" sz="6000" b="1" spc="600" dirty="0">
                <a:solidFill>
                  <a:schemeClr val="bg1"/>
                </a:solidFill>
                <a:latin typeface="+mn-ea"/>
              </a:rPr>
              <a:t>其他不安全状态</a:t>
            </a:r>
            <a:endParaRPr lang="en-US" altLang="zh-CN" sz="6000" b="1" spc="600" dirty="0">
              <a:solidFill>
                <a:schemeClr val="bg1"/>
              </a:solidFill>
              <a:latin typeface="+mn-ea"/>
            </a:endParaRPr>
          </a:p>
        </p:txBody>
      </p:sp>
    </p:spTree>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6" name="矩形 5"/>
          <p:cNvSpPr/>
          <p:nvPr/>
        </p:nvSpPr>
        <p:spPr>
          <a:xfrm>
            <a:off x="699247" y="0"/>
            <a:ext cx="8444753" cy="43542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0" y="0"/>
            <a:ext cx="555812" cy="4413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068073" y="0"/>
            <a:ext cx="2992064" cy="461665"/>
          </a:xfrm>
          <a:prstGeom prst="rect">
            <a:avLst/>
          </a:prstGeom>
          <a:noFill/>
        </p:spPr>
        <p:txBody>
          <a:bodyPr wrap="square" rtlCol="0">
            <a:spAutoFit/>
          </a:bodyPr>
          <a:lstStyle/>
          <a:p>
            <a:pPr algn="ctr"/>
            <a:r>
              <a:rPr lang="zh-CN" altLang="en-US" sz="2400" b="1" dirty="0">
                <a:solidFill>
                  <a:schemeClr val="bg1"/>
                </a:solidFill>
              </a:rPr>
              <a:t>其他的不安全状态</a:t>
            </a:r>
            <a:endParaRPr lang="zh-CN" altLang="en-US" sz="2400" b="1" dirty="0">
              <a:solidFill>
                <a:schemeClr val="bg1"/>
              </a:solidFill>
            </a:endParaRPr>
          </a:p>
        </p:txBody>
      </p:sp>
      <p:sp>
        <p:nvSpPr>
          <p:cNvPr id="2" name="文本框 1"/>
          <p:cNvSpPr txBox="1"/>
          <p:nvPr/>
        </p:nvSpPr>
        <p:spPr>
          <a:xfrm>
            <a:off x="778510" y="913130"/>
            <a:ext cx="7571105" cy="5477510"/>
          </a:xfrm>
          <a:prstGeom prst="rect">
            <a:avLst/>
          </a:prstGeom>
          <a:noFill/>
        </p:spPr>
        <p:txBody>
          <a:bodyPr wrap="square" rtlCol="0">
            <a:spAutoFit/>
          </a:bodyPr>
          <a:lstStyle/>
          <a:p>
            <a:pPr>
              <a:lnSpc>
                <a:spcPct val="125000"/>
              </a:lnSpc>
              <a:buClr>
                <a:srgbClr val="FFC000"/>
              </a:buClr>
              <a:buFont typeface="Wingdings" panose="05000000000000000000" pitchFamily="2" charset="2"/>
              <a:buChar char="l"/>
            </a:pPr>
            <a:r>
              <a:rPr lang="en-US" altLang="zh-CN" sz="2000" dirty="0"/>
              <a:t>  </a:t>
            </a:r>
            <a:r>
              <a:rPr lang="zh-CN" altLang="en-US" sz="2000" dirty="0"/>
              <a:t>消防通道堵塞、车间道路堵塞。</a:t>
            </a:r>
            <a:endParaRPr lang="zh-CN" altLang="en-US" sz="2000" dirty="0"/>
          </a:p>
          <a:p>
            <a:pPr indent="-342900">
              <a:lnSpc>
                <a:spcPct val="125000"/>
              </a:lnSpc>
              <a:buClr>
                <a:srgbClr val="FFC000"/>
              </a:buClr>
              <a:buFont typeface="Wingdings" panose="05000000000000000000" pitchFamily="2" charset="2"/>
              <a:buChar char="l"/>
            </a:pPr>
            <a:r>
              <a:rPr lang="zh-CN" altLang="en-US" sz="2000" dirty="0"/>
              <a:t>车间有其他易燃物、防爆区使用非防爆电器安全设备设施不完善或损坏。</a:t>
            </a:r>
            <a:endParaRPr lang="zh-CN" altLang="en-US" sz="2000" dirty="0"/>
          </a:p>
          <a:p>
            <a:pPr indent="-342900">
              <a:lnSpc>
                <a:spcPct val="125000"/>
              </a:lnSpc>
              <a:buClr>
                <a:srgbClr val="FFC000"/>
              </a:buClr>
              <a:buFont typeface="Wingdings" panose="05000000000000000000" pitchFamily="2" charset="2"/>
              <a:buChar char="l"/>
            </a:pPr>
            <a:r>
              <a:rPr lang="zh-CN" altLang="en-US" sz="2000" dirty="0"/>
              <a:t>反应釜升温过快、压力容器或非压力容器超压、液体危化品流速太快、原料纯度不够、作业及控制条件失控。危化品跑冒滴漏。</a:t>
            </a:r>
            <a:endParaRPr lang="zh-CN" altLang="en-US" sz="2000" dirty="0"/>
          </a:p>
          <a:p>
            <a:pPr indent="-342900">
              <a:lnSpc>
                <a:spcPct val="125000"/>
              </a:lnSpc>
              <a:buClr>
                <a:srgbClr val="FFC000"/>
              </a:buClr>
              <a:buFont typeface="Wingdings" panose="05000000000000000000" pitchFamily="2" charset="2"/>
              <a:buChar char="l"/>
            </a:pPr>
            <a:r>
              <a:rPr lang="zh-CN" altLang="en-US" sz="2000" dirty="0"/>
              <a:t>仓库混装危化品、可燃物、氧化物等物品。</a:t>
            </a:r>
            <a:endParaRPr lang="zh-CN" altLang="en-US" sz="2000" dirty="0"/>
          </a:p>
          <a:p>
            <a:pPr indent="-342900">
              <a:lnSpc>
                <a:spcPct val="125000"/>
              </a:lnSpc>
              <a:buClr>
                <a:srgbClr val="FFC000"/>
              </a:buClr>
              <a:buFont typeface="Wingdings" panose="05000000000000000000" pitchFamily="2" charset="2"/>
              <a:buChar char="l"/>
            </a:pPr>
            <a:r>
              <a:rPr lang="zh-CN" altLang="en-US" sz="2000" dirty="0"/>
              <a:t>车间楼道踏板、竖板是否良好，宽窄高度是否一致；</a:t>
            </a:r>
            <a:endParaRPr lang="en-US" altLang="zh-CN" sz="2000" dirty="0"/>
          </a:p>
          <a:p>
            <a:pPr indent="-342900">
              <a:lnSpc>
                <a:spcPct val="125000"/>
              </a:lnSpc>
              <a:buClr>
                <a:srgbClr val="FFC000"/>
              </a:buClr>
              <a:buFont typeface="Wingdings" panose="05000000000000000000" pitchFamily="2" charset="2"/>
              <a:buChar char="l"/>
            </a:pPr>
            <a:r>
              <a:rPr lang="zh-CN" altLang="en-US" sz="2000" dirty="0"/>
              <a:t>扶手是否符合标准</a:t>
            </a:r>
            <a:r>
              <a:rPr lang="zh-CN" altLang="en-US" sz="2000"/>
              <a:t>，是否完好</a:t>
            </a:r>
            <a:r>
              <a:rPr lang="zh-CN" altLang="en-US" sz="2000" dirty="0"/>
              <a:t>、稳固可靠。通道、楼道照明是否充足。</a:t>
            </a:r>
            <a:endParaRPr lang="en-US" altLang="zh-CN" sz="2000" dirty="0"/>
          </a:p>
          <a:p>
            <a:pPr indent="-342900">
              <a:lnSpc>
                <a:spcPct val="125000"/>
              </a:lnSpc>
              <a:buClr>
                <a:srgbClr val="FFC000"/>
              </a:buClr>
              <a:buFont typeface="Wingdings" panose="05000000000000000000" pitchFamily="2" charset="2"/>
              <a:buChar char="l"/>
            </a:pPr>
            <a:r>
              <a:rPr lang="zh-CN" altLang="en-US" sz="2000" dirty="0"/>
              <a:t>车间走道应该有明显的划界标志。</a:t>
            </a:r>
            <a:endParaRPr lang="en-US" altLang="zh-CN" sz="2000" dirty="0"/>
          </a:p>
          <a:p>
            <a:pPr indent="-342900">
              <a:lnSpc>
                <a:spcPct val="125000"/>
              </a:lnSpc>
              <a:buClr>
                <a:srgbClr val="FFC000"/>
              </a:buClr>
              <a:buFont typeface="Wingdings" panose="05000000000000000000" pitchFamily="2" charset="2"/>
              <a:buChar char="l"/>
            </a:pPr>
            <a:r>
              <a:rPr lang="zh-CN" altLang="en-US" sz="2000" dirty="0"/>
              <a:t>原材料、成品和半成品摆放要整齐，不得堆在走道上，摆放高度不得超过规定高度，以防倒塌或妨碍工人操作和通行。废料应及时清除，保持场院、工作场所的整洁</a:t>
            </a:r>
            <a:endParaRPr lang="zh-CN" altLang="en-US" sz="2000" dirty="0"/>
          </a:p>
          <a:p>
            <a:pPr>
              <a:lnSpc>
                <a:spcPct val="125000"/>
              </a:lnSpc>
            </a:pPr>
            <a:endParaRPr lang="zh-CN" altLang="en-US" sz="20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descr="e7d195523061f1c01bc539b90b65f09aca9bc726a3a4adba8C9E45B38E36AC8707C5D393223713CC8DD27123EF48A81803B5A1BFF3646AC546C23D4B23F46D5703AE6DAEEEE7BB41433C5E719609FF6B8E2FC1C6C0170258C68114515A9CA4B6E1B563BC201BBD231EF6BA6D93805571ECD94CC20F1E13A2B85A646BAE650BB6BA191FD31C866BCB"/>
          <p:cNvSpPr txBox="1"/>
          <p:nvPr/>
        </p:nvSpPr>
        <p:spPr>
          <a:xfrm>
            <a:off x="998113" y="305068"/>
            <a:ext cx="7147775" cy="6247864"/>
          </a:xfrm>
          <a:prstGeom prst="rect">
            <a:avLst/>
          </a:prstGeom>
          <a:noFill/>
        </p:spPr>
        <p:txBody>
          <a:bodyPr wrap="square" rtlCol="0">
            <a:spAutoFit/>
          </a:bodyPr>
          <a:lstStyle/>
          <a:p>
            <a:pPr algn="ctr"/>
            <a:r>
              <a:rPr lang="en-US" altLang="zh-CN" sz="40000" dirty="0">
                <a:solidFill>
                  <a:schemeClr val="bg1"/>
                </a:solidFill>
              </a:rPr>
              <a:t>07</a:t>
            </a:r>
            <a:endParaRPr lang="zh-CN" altLang="en-US" sz="40000" dirty="0">
              <a:solidFill>
                <a:schemeClr val="bg1"/>
              </a:solidFill>
            </a:endParaRPr>
          </a:p>
        </p:txBody>
      </p:sp>
      <p:sp>
        <p:nvSpPr>
          <p:cNvPr id="3" name="矩形 2" descr="e7d195523061f1c01bc539b90b65f09aca9bc726a3a4adba8C9E45B38E36AC8707C5D393223713CC8DD27123EF48A81803B5A1BFF3646AC546C23D4B23F46D5703AE6DAEEEE7BB41433C5E719609FF6B8E2FC1C6C0170258C68114515A9CA4B6E1B563BC201BBD231EF6BA6D93805571ECD94CC20F1E13A2B85A646BAE650BB6BA191FD31C866BCB"/>
          <p:cNvSpPr/>
          <p:nvPr/>
        </p:nvSpPr>
        <p:spPr>
          <a:xfrm>
            <a:off x="910301" y="2647122"/>
            <a:ext cx="7323397" cy="1563756"/>
          </a:xfrm>
          <a:prstGeom prst="rect">
            <a:avLst/>
          </a:prstGeom>
          <a:solidFill>
            <a:srgbClr val="0070C0"/>
          </a:solidFill>
        </p:spPr>
        <p:txBody>
          <a:bodyPr wrap="square" anchor="ctr" anchorCtr="0">
            <a:noAutofit/>
          </a:bodyPr>
          <a:lstStyle/>
          <a:p>
            <a:pPr algn="ctr"/>
            <a:r>
              <a:rPr lang="zh-CN" altLang="en-US" sz="6000" b="1" spc="600" dirty="0">
                <a:solidFill>
                  <a:schemeClr val="bg1"/>
                </a:solidFill>
                <a:latin typeface="+mn-ea"/>
              </a:rPr>
              <a:t>人的不安全行为</a:t>
            </a:r>
            <a:endParaRPr lang="en-US" altLang="zh-CN" sz="6000" b="1" spc="600" dirty="0">
              <a:solidFill>
                <a:schemeClr val="bg1"/>
              </a:solidFill>
              <a:latin typeface="+mn-ea"/>
            </a:endParaRPr>
          </a:p>
        </p:txBody>
      </p:sp>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4" name="矩形 13"/>
          <p:cNvSpPr/>
          <p:nvPr/>
        </p:nvSpPr>
        <p:spPr>
          <a:xfrm>
            <a:off x="4697727" y="1666934"/>
            <a:ext cx="4121238" cy="48942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379714" y="1735908"/>
            <a:ext cx="4121238" cy="481652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79714" y="1258850"/>
            <a:ext cx="4121238" cy="47779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563726" y="1266824"/>
            <a:ext cx="3783841" cy="400110"/>
          </a:xfrm>
          <a:prstGeom prst="rect">
            <a:avLst/>
          </a:prstGeom>
          <a:noFill/>
        </p:spPr>
        <p:txBody>
          <a:bodyPr wrap="square" rtlCol="0">
            <a:spAutoFit/>
          </a:bodyPr>
          <a:lstStyle/>
          <a:p>
            <a:pPr algn="ctr"/>
            <a:r>
              <a:rPr lang="zh-CN" altLang="en-US" sz="2000" b="1" dirty="0">
                <a:solidFill>
                  <a:schemeClr val="bg1"/>
                </a:solidFill>
              </a:rPr>
              <a:t>低级错误，竟成一些企业“通病”</a:t>
            </a:r>
            <a:endParaRPr lang="zh-CN" altLang="en-US" sz="2000" b="1" dirty="0">
              <a:solidFill>
                <a:schemeClr val="bg1"/>
              </a:solidFill>
            </a:endParaRPr>
          </a:p>
        </p:txBody>
      </p:sp>
      <p:sp>
        <p:nvSpPr>
          <p:cNvPr id="7" name="文本框 6"/>
          <p:cNvSpPr txBox="1"/>
          <p:nvPr/>
        </p:nvSpPr>
        <p:spPr>
          <a:xfrm>
            <a:off x="476636" y="4121782"/>
            <a:ext cx="3953812" cy="2400657"/>
          </a:xfrm>
          <a:prstGeom prst="rect">
            <a:avLst/>
          </a:prstGeom>
          <a:noFill/>
        </p:spPr>
        <p:txBody>
          <a:bodyPr wrap="square" rtlCol="0">
            <a:spAutoFit/>
          </a:bodyPr>
          <a:lstStyle/>
          <a:p>
            <a:pPr>
              <a:lnSpc>
                <a:spcPct val="125000"/>
              </a:lnSpc>
            </a:pPr>
            <a:r>
              <a:rPr lang="zh-CN" altLang="en-US" sz="2000" dirty="0"/>
              <a:t>暗查组在河南濮阳迈科奇科技有限公司动火作业现场看到，操作人员动火作业前未办理</a:t>
            </a:r>
            <a:r>
              <a:rPr lang="en-US" altLang="zh-CN" sz="2000" dirty="0"/>
              <a:t>《</a:t>
            </a:r>
            <a:r>
              <a:rPr lang="zh-CN" altLang="en-US" sz="2000" dirty="0"/>
              <a:t>动火安全作业证</a:t>
            </a:r>
            <a:r>
              <a:rPr lang="en-US" altLang="zh-CN" sz="2000" dirty="0"/>
              <a:t>》</a:t>
            </a:r>
            <a:r>
              <a:rPr lang="zh-CN" altLang="en-US" sz="2000" dirty="0"/>
              <a:t>，并将溶解乙炔气瓶放在距明火不足</a:t>
            </a:r>
            <a:r>
              <a:rPr lang="en-US" altLang="zh-CN" sz="2000" dirty="0"/>
              <a:t>10</a:t>
            </a:r>
            <a:r>
              <a:rPr lang="zh-CN" altLang="en-US" sz="2000" dirty="0"/>
              <a:t>米的地方，与氧气瓶紧挨在一起。</a:t>
            </a:r>
            <a:endParaRPr lang="zh-CN" altLang="en-US" sz="2000" dirty="0"/>
          </a:p>
        </p:txBody>
      </p:sp>
      <p:sp>
        <p:nvSpPr>
          <p:cNvPr id="10" name="矩形 9"/>
          <p:cNvSpPr/>
          <p:nvPr/>
        </p:nvSpPr>
        <p:spPr>
          <a:xfrm>
            <a:off x="4697727" y="1258850"/>
            <a:ext cx="4121238" cy="47779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4706805" y="1284323"/>
            <a:ext cx="4121238" cy="400110"/>
          </a:xfrm>
          <a:prstGeom prst="rect">
            <a:avLst/>
          </a:prstGeom>
          <a:noFill/>
        </p:spPr>
        <p:txBody>
          <a:bodyPr wrap="square" rtlCol="0">
            <a:spAutoFit/>
          </a:bodyPr>
          <a:lstStyle/>
          <a:p>
            <a:pPr algn="ctr"/>
            <a:r>
              <a:rPr lang="zh-CN" altLang="en-US" sz="2000" b="1" dirty="0">
                <a:solidFill>
                  <a:schemeClr val="bg1"/>
                </a:solidFill>
              </a:rPr>
              <a:t>安全提示</a:t>
            </a:r>
            <a:endParaRPr lang="zh-CN" altLang="en-US" sz="2000" b="1" dirty="0">
              <a:solidFill>
                <a:schemeClr val="bg1"/>
              </a:solidFill>
            </a:endParaRPr>
          </a:p>
        </p:txBody>
      </p:sp>
      <p:sp>
        <p:nvSpPr>
          <p:cNvPr id="12" name="文本框 11"/>
          <p:cNvSpPr txBox="1"/>
          <p:nvPr/>
        </p:nvSpPr>
        <p:spPr>
          <a:xfrm>
            <a:off x="4860479" y="1857691"/>
            <a:ext cx="3845638" cy="3520440"/>
          </a:xfrm>
          <a:prstGeom prst="rect">
            <a:avLst/>
          </a:prstGeom>
          <a:noFill/>
        </p:spPr>
        <p:txBody>
          <a:bodyPr wrap="square" rtlCol="0">
            <a:spAutoFit/>
          </a:bodyPr>
          <a:lstStyle/>
          <a:p>
            <a:pPr>
              <a:lnSpc>
                <a:spcPct val="125000"/>
              </a:lnSpc>
            </a:pPr>
            <a:r>
              <a:rPr lang="en-US" altLang="zh-CN" sz="2000" dirty="0"/>
              <a:t>《</a:t>
            </a:r>
            <a:r>
              <a:rPr lang="zh-CN" altLang="en-US" sz="2000" dirty="0"/>
              <a:t>化学品生产单位动火作业安全规范（</a:t>
            </a:r>
            <a:r>
              <a:rPr lang="en-US" altLang="zh-CN" sz="2000" dirty="0"/>
              <a:t>AQ3022</a:t>
            </a:r>
            <a:r>
              <a:rPr lang="zh-CN" altLang="en-US" sz="2000" dirty="0"/>
              <a:t>）</a:t>
            </a:r>
            <a:r>
              <a:rPr lang="en-US" altLang="zh-CN" sz="2000" dirty="0"/>
              <a:t>》</a:t>
            </a:r>
            <a:r>
              <a:rPr lang="zh-CN" altLang="en-US" sz="2000" dirty="0"/>
              <a:t>第五条动火作业安全防火要求中明确指出：动火作业应办理</a:t>
            </a:r>
            <a:r>
              <a:rPr lang="en-US" altLang="zh-CN" sz="2000" dirty="0"/>
              <a:t>《</a:t>
            </a:r>
            <a:r>
              <a:rPr lang="zh-CN" altLang="en-US" sz="2000" dirty="0"/>
              <a:t>动火安全作业证</a:t>
            </a:r>
            <a:r>
              <a:rPr lang="en-US" altLang="zh-CN" sz="2000" dirty="0"/>
              <a:t>》</a:t>
            </a:r>
            <a:r>
              <a:rPr lang="zh-CN" altLang="en-US" sz="2000" dirty="0"/>
              <a:t>。使用气焊、气割动火作业时，乙炔瓶应直立放置；氧气瓶与乙炔间距不应小于</a:t>
            </a:r>
            <a:r>
              <a:rPr lang="en-US" altLang="zh-CN" sz="2000" dirty="0"/>
              <a:t>5m</a:t>
            </a:r>
            <a:r>
              <a:rPr lang="zh-CN" altLang="en-US" sz="2000" dirty="0"/>
              <a:t>，二者与动火作业地点不应小于</a:t>
            </a:r>
            <a:r>
              <a:rPr lang="en-US" altLang="zh-CN" sz="2000" dirty="0"/>
              <a:t>10m</a:t>
            </a:r>
            <a:r>
              <a:rPr lang="zh-CN" altLang="en-US" sz="2000" dirty="0"/>
              <a:t>，并不得在烈日下暴晒。</a:t>
            </a:r>
            <a:endParaRPr lang="zh-CN" altLang="en-US" sz="2000" dirty="0"/>
          </a:p>
        </p:txBody>
      </p:sp>
      <p:pic>
        <p:nvPicPr>
          <p:cNvPr id="13" name="Picture 2" descr="https://timgsa.baidu.com/timg?image&amp;quality=80&amp;size=b9999_10000&amp;sec=1505193769098&amp;di=8f3178633d66cf5aea067135fd2fee75&amp;imgtype=0&amp;src=http%3A%2F%2Fimg1.cache.netease.com%2Fcatchpic%2F8%2F83%2F832D087BB014DD8D581CAC8C599B9E24.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51636" y="1818896"/>
            <a:ext cx="3795932" cy="2306758"/>
          </a:xfrm>
          <a:prstGeom prst="rect">
            <a:avLst/>
          </a:prstGeom>
          <a:noFill/>
          <a:extLst>
            <a:ext uri="{909E8E84-426E-40DD-AFC4-6F175D3DCCD1}">
              <a14:hiddenFill xmlns:a14="http://schemas.microsoft.com/office/drawing/2010/main">
                <a:solidFill>
                  <a:srgbClr val="FFFFFF"/>
                </a:solidFill>
              </a14:hiddenFill>
            </a:ext>
          </a:extLst>
        </p:spPr>
      </p:pic>
      <p:sp>
        <p:nvSpPr>
          <p:cNvPr id="15" name="文本框 14"/>
          <p:cNvSpPr txBox="1"/>
          <p:nvPr/>
        </p:nvSpPr>
        <p:spPr>
          <a:xfrm>
            <a:off x="294315" y="393119"/>
            <a:ext cx="7941540" cy="400110"/>
          </a:xfrm>
          <a:prstGeom prst="rect">
            <a:avLst/>
          </a:prstGeom>
          <a:noFill/>
        </p:spPr>
        <p:txBody>
          <a:bodyPr wrap="square" rtlCol="0">
            <a:spAutoFit/>
          </a:bodyPr>
          <a:lstStyle/>
          <a:p>
            <a:r>
              <a:rPr lang="zh-CN" altLang="en-US" sz="2000" b="1" dirty="0"/>
              <a:t>最大的隐患是与隐患为伴却视而不见</a:t>
            </a:r>
            <a:r>
              <a:rPr lang="en-US" altLang="zh-CN" sz="2000" b="1" dirty="0"/>
              <a:t>,</a:t>
            </a:r>
            <a:r>
              <a:rPr lang="zh-CN" altLang="en-US" sz="2000" b="1" dirty="0"/>
              <a:t>身处险境却不知危险何在</a:t>
            </a:r>
            <a:endParaRPr lang="zh-CN" altLang="en-US" sz="2000" b="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163" name="Freeform 42"/>
          <p:cNvSpPr>
            <a:spLocks noChangeArrowheads="1"/>
          </p:cNvSpPr>
          <p:nvPr/>
        </p:nvSpPr>
        <p:spPr bwMode="auto">
          <a:xfrm>
            <a:off x="4580341" y="3733800"/>
            <a:ext cx="2451410" cy="2713866"/>
          </a:xfrm>
          <a:custGeom>
            <a:avLst/>
            <a:gdLst>
              <a:gd name="T0" fmla="*/ 0 w 518"/>
              <a:gd name="T1" fmla="*/ 327 h 327"/>
              <a:gd name="T2" fmla="*/ 518 w 518"/>
              <a:gd name="T3" fmla="*/ 10 h 327"/>
              <a:gd name="T4" fmla="*/ 0 60000 65536"/>
              <a:gd name="T5" fmla="*/ 0 60000 65536"/>
              <a:gd name="T6" fmla="*/ 0 w 518"/>
              <a:gd name="T7" fmla="*/ 0 h 327"/>
              <a:gd name="T8" fmla="*/ 518 w 518"/>
              <a:gd name="T9" fmla="*/ 327 h 327"/>
            </a:gdLst>
            <a:ahLst/>
            <a:cxnLst>
              <a:cxn ang="T4">
                <a:pos x="T0" y="T1"/>
              </a:cxn>
              <a:cxn ang="T5">
                <a:pos x="T2" y="T3"/>
              </a:cxn>
            </a:cxnLst>
            <a:rect l="T6" t="T7" r="T8" b="T9"/>
            <a:pathLst>
              <a:path w="518" h="327">
                <a:moveTo>
                  <a:pt x="0" y="327"/>
                </a:moveTo>
                <a:cubicBezTo>
                  <a:pt x="411" y="327"/>
                  <a:pt x="260" y="0"/>
                  <a:pt x="518" y="10"/>
                </a:cubicBezTo>
              </a:path>
            </a:pathLst>
          </a:custGeom>
          <a:noFill/>
          <a:ln w="14" cap="flat" cmpd="sng">
            <a:solidFill>
              <a:srgbClr val="FF0000"/>
            </a:solidFill>
            <a:miter lim="800000"/>
          </a:ln>
        </p:spPr>
        <p:txBody>
          <a:bodyPr/>
          <a:lstStyle/>
          <a:p>
            <a:endParaRPr lang="zh-CN" altLang="zh-CN" sz="2400">
              <a:solidFill>
                <a:srgbClr val="000000"/>
              </a:solidFill>
              <a:sym typeface="宋体" panose="02010600030101010101" pitchFamily="2" charset="-122"/>
            </a:endParaRPr>
          </a:p>
        </p:txBody>
      </p:sp>
      <p:sp>
        <p:nvSpPr>
          <p:cNvPr id="160" name="Freeform 42"/>
          <p:cNvSpPr>
            <a:spLocks noChangeArrowheads="1"/>
          </p:cNvSpPr>
          <p:nvPr/>
        </p:nvSpPr>
        <p:spPr bwMode="auto">
          <a:xfrm>
            <a:off x="4580342" y="3718830"/>
            <a:ext cx="2465309" cy="2224618"/>
          </a:xfrm>
          <a:custGeom>
            <a:avLst/>
            <a:gdLst>
              <a:gd name="T0" fmla="*/ 0 w 518"/>
              <a:gd name="T1" fmla="*/ 327 h 327"/>
              <a:gd name="T2" fmla="*/ 518 w 518"/>
              <a:gd name="T3" fmla="*/ 10 h 327"/>
              <a:gd name="T4" fmla="*/ 0 60000 65536"/>
              <a:gd name="T5" fmla="*/ 0 60000 65536"/>
              <a:gd name="T6" fmla="*/ 0 w 518"/>
              <a:gd name="T7" fmla="*/ 0 h 327"/>
              <a:gd name="T8" fmla="*/ 518 w 518"/>
              <a:gd name="T9" fmla="*/ 327 h 327"/>
            </a:gdLst>
            <a:ahLst/>
            <a:cxnLst>
              <a:cxn ang="T4">
                <a:pos x="T0" y="T1"/>
              </a:cxn>
              <a:cxn ang="T5">
                <a:pos x="T2" y="T3"/>
              </a:cxn>
            </a:cxnLst>
            <a:rect l="T6" t="T7" r="T8" b="T9"/>
            <a:pathLst>
              <a:path w="518" h="327">
                <a:moveTo>
                  <a:pt x="0" y="327"/>
                </a:moveTo>
                <a:cubicBezTo>
                  <a:pt x="411" y="327"/>
                  <a:pt x="260" y="0"/>
                  <a:pt x="518" y="10"/>
                </a:cubicBezTo>
              </a:path>
            </a:pathLst>
          </a:custGeom>
          <a:noFill/>
          <a:ln w="14" cap="flat" cmpd="sng">
            <a:solidFill>
              <a:srgbClr val="FFC000"/>
            </a:solidFill>
            <a:miter lim="800000"/>
          </a:ln>
        </p:spPr>
        <p:txBody>
          <a:bodyPr/>
          <a:lstStyle/>
          <a:p>
            <a:endParaRPr lang="zh-CN" altLang="zh-CN" sz="2400">
              <a:solidFill>
                <a:srgbClr val="000000"/>
              </a:solidFill>
              <a:sym typeface="宋体" panose="02010600030101010101" pitchFamily="2" charset="-122"/>
            </a:endParaRPr>
          </a:p>
        </p:txBody>
      </p:sp>
      <p:sp>
        <p:nvSpPr>
          <p:cNvPr id="161" name="Freeform 39"/>
          <p:cNvSpPr>
            <a:spLocks noChangeArrowheads="1"/>
          </p:cNvSpPr>
          <p:nvPr/>
        </p:nvSpPr>
        <p:spPr bwMode="auto">
          <a:xfrm>
            <a:off x="4542551" y="1516918"/>
            <a:ext cx="2447351" cy="2216882"/>
          </a:xfrm>
          <a:custGeom>
            <a:avLst/>
            <a:gdLst>
              <a:gd name="T0" fmla="*/ 0 w 518"/>
              <a:gd name="T1" fmla="*/ 0 h 351"/>
              <a:gd name="T2" fmla="*/ 518 w 518"/>
              <a:gd name="T3" fmla="*/ 340 h 351"/>
              <a:gd name="T4" fmla="*/ 0 60000 65536"/>
              <a:gd name="T5" fmla="*/ 0 60000 65536"/>
              <a:gd name="T6" fmla="*/ 0 w 518"/>
              <a:gd name="T7" fmla="*/ 0 h 351"/>
              <a:gd name="T8" fmla="*/ 518 w 518"/>
              <a:gd name="T9" fmla="*/ 351 h 351"/>
            </a:gdLst>
            <a:ahLst/>
            <a:cxnLst>
              <a:cxn ang="T4">
                <a:pos x="T0" y="T1"/>
              </a:cxn>
              <a:cxn ang="T5">
                <a:pos x="T2" y="T3"/>
              </a:cxn>
            </a:cxnLst>
            <a:rect l="T6" t="T7" r="T8" b="T9"/>
            <a:pathLst>
              <a:path w="518" h="351">
                <a:moveTo>
                  <a:pt x="0" y="0"/>
                </a:moveTo>
                <a:cubicBezTo>
                  <a:pt x="411" y="0"/>
                  <a:pt x="260" y="351"/>
                  <a:pt x="518" y="340"/>
                </a:cubicBezTo>
              </a:path>
            </a:pathLst>
          </a:custGeom>
          <a:noFill/>
          <a:ln w="14" cap="flat" cmpd="sng">
            <a:solidFill>
              <a:srgbClr val="FFC000"/>
            </a:solidFill>
            <a:miter lim="800000"/>
          </a:ln>
        </p:spPr>
        <p:txBody>
          <a:bodyPr/>
          <a:lstStyle/>
          <a:p>
            <a:endParaRPr lang="zh-CN" altLang="zh-CN" sz="2400">
              <a:solidFill>
                <a:srgbClr val="000000"/>
              </a:solidFill>
              <a:sym typeface="宋体" panose="02010600030101010101" pitchFamily="2" charset="-122"/>
            </a:endParaRPr>
          </a:p>
        </p:txBody>
      </p:sp>
      <p:sp>
        <p:nvSpPr>
          <p:cNvPr id="158" name="矩形 157"/>
          <p:cNvSpPr/>
          <p:nvPr/>
        </p:nvSpPr>
        <p:spPr>
          <a:xfrm>
            <a:off x="7315870" y="3034011"/>
            <a:ext cx="1751750" cy="140736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99247" y="0"/>
            <a:ext cx="8444753" cy="43542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0" y="0"/>
            <a:ext cx="555812" cy="4413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068073" y="0"/>
            <a:ext cx="2992064" cy="461665"/>
          </a:xfrm>
          <a:prstGeom prst="rect">
            <a:avLst/>
          </a:prstGeom>
          <a:noFill/>
        </p:spPr>
        <p:txBody>
          <a:bodyPr wrap="square" rtlCol="0">
            <a:spAutoFit/>
          </a:bodyPr>
          <a:lstStyle/>
          <a:p>
            <a:pPr algn="ctr"/>
            <a:r>
              <a:rPr lang="zh-CN" altLang="en-US" sz="2400" b="1" dirty="0">
                <a:solidFill>
                  <a:schemeClr val="bg1"/>
                </a:solidFill>
              </a:rPr>
              <a:t>人的不安全行为</a:t>
            </a:r>
            <a:endParaRPr lang="zh-CN" altLang="en-US" sz="2400" b="1" dirty="0">
              <a:solidFill>
                <a:schemeClr val="bg1"/>
              </a:solidFill>
            </a:endParaRPr>
          </a:p>
        </p:txBody>
      </p:sp>
      <p:sp>
        <p:nvSpPr>
          <p:cNvPr id="73" name="Rectangle 5"/>
          <p:cNvSpPr>
            <a:spLocks noChangeArrowheads="1"/>
          </p:cNvSpPr>
          <p:nvPr/>
        </p:nvSpPr>
        <p:spPr bwMode="auto">
          <a:xfrm>
            <a:off x="4121819" y="775790"/>
            <a:ext cx="463550" cy="423333"/>
          </a:xfrm>
          <a:prstGeom prst="rect">
            <a:avLst/>
          </a:prstGeom>
          <a:solidFill>
            <a:srgbClr val="F83003"/>
          </a:solidFill>
          <a:ln w="9525" cmpd="sng">
            <a:noFill/>
            <a:bevel/>
          </a:ln>
        </p:spPr>
        <p:txBody>
          <a:bodyPr/>
          <a:lstStyle/>
          <a:p>
            <a:endParaRPr lang="zh-CN" altLang="zh-CN" sz="2135">
              <a:solidFill>
                <a:srgbClr val="000000"/>
              </a:solidFill>
              <a:sym typeface="宋体" panose="02010600030101010101" pitchFamily="2" charset="-122"/>
            </a:endParaRPr>
          </a:p>
        </p:txBody>
      </p:sp>
      <p:sp>
        <p:nvSpPr>
          <p:cNvPr id="80" name="Freeform 37"/>
          <p:cNvSpPr>
            <a:spLocks noChangeArrowheads="1"/>
          </p:cNvSpPr>
          <p:nvPr/>
        </p:nvSpPr>
        <p:spPr bwMode="auto">
          <a:xfrm>
            <a:off x="4559969" y="2654301"/>
            <a:ext cx="2590800" cy="1090084"/>
          </a:xfrm>
          <a:custGeom>
            <a:avLst/>
            <a:gdLst>
              <a:gd name="T0" fmla="*/ 0 w 518"/>
              <a:gd name="T1" fmla="*/ 0 h 218"/>
              <a:gd name="T2" fmla="*/ 518 w 518"/>
              <a:gd name="T3" fmla="*/ 211 h 218"/>
              <a:gd name="T4" fmla="*/ 0 60000 65536"/>
              <a:gd name="T5" fmla="*/ 0 60000 65536"/>
              <a:gd name="T6" fmla="*/ 0 w 518"/>
              <a:gd name="T7" fmla="*/ 0 h 218"/>
              <a:gd name="T8" fmla="*/ 518 w 518"/>
              <a:gd name="T9" fmla="*/ 218 h 218"/>
            </a:gdLst>
            <a:ahLst/>
            <a:cxnLst>
              <a:cxn ang="T4">
                <a:pos x="T0" y="T1"/>
              </a:cxn>
              <a:cxn ang="T5">
                <a:pos x="T2" y="T3"/>
              </a:cxn>
            </a:cxnLst>
            <a:rect l="T6" t="T7" r="T8" b="T9"/>
            <a:pathLst>
              <a:path w="518" h="218">
                <a:moveTo>
                  <a:pt x="0" y="0"/>
                </a:moveTo>
                <a:cubicBezTo>
                  <a:pt x="411" y="0"/>
                  <a:pt x="260" y="218"/>
                  <a:pt x="518" y="211"/>
                </a:cubicBezTo>
              </a:path>
            </a:pathLst>
          </a:custGeom>
          <a:noFill/>
          <a:ln w="14" cap="flat" cmpd="sng">
            <a:solidFill>
              <a:srgbClr val="EBAC07"/>
            </a:solidFill>
            <a:miter lim="800000"/>
          </a:ln>
        </p:spPr>
        <p:txBody>
          <a:bodyPr/>
          <a:lstStyle/>
          <a:p>
            <a:endParaRPr lang="zh-CN" altLang="zh-CN" sz="2400">
              <a:solidFill>
                <a:srgbClr val="000000"/>
              </a:solidFill>
              <a:sym typeface="宋体" panose="02010600030101010101" pitchFamily="2" charset="-122"/>
            </a:endParaRPr>
          </a:p>
        </p:txBody>
      </p:sp>
      <p:sp>
        <p:nvSpPr>
          <p:cNvPr id="81" name="Freeform 38"/>
          <p:cNvSpPr>
            <a:spLocks noChangeArrowheads="1"/>
          </p:cNvSpPr>
          <p:nvPr/>
        </p:nvSpPr>
        <p:spPr bwMode="auto">
          <a:xfrm>
            <a:off x="4559969" y="3251200"/>
            <a:ext cx="2590800" cy="474133"/>
          </a:xfrm>
          <a:custGeom>
            <a:avLst/>
            <a:gdLst>
              <a:gd name="T0" fmla="*/ 0 w 518"/>
              <a:gd name="T1" fmla="*/ 0 h 95"/>
              <a:gd name="T2" fmla="*/ 518 w 518"/>
              <a:gd name="T3" fmla="*/ 92 h 95"/>
              <a:gd name="T4" fmla="*/ 0 60000 65536"/>
              <a:gd name="T5" fmla="*/ 0 60000 65536"/>
              <a:gd name="T6" fmla="*/ 0 w 518"/>
              <a:gd name="T7" fmla="*/ 0 h 95"/>
              <a:gd name="T8" fmla="*/ 518 w 518"/>
              <a:gd name="T9" fmla="*/ 95 h 95"/>
            </a:gdLst>
            <a:ahLst/>
            <a:cxnLst>
              <a:cxn ang="T4">
                <a:pos x="T0" y="T1"/>
              </a:cxn>
              <a:cxn ang="T5">
                <a:pos x="T2" y="T3"/>
              </a:cxn>
            </a:cxnLst>
            <a:rect l="T6" t="T7" r="T8" b="T9"/>
            <a:pathLst>
              <a:path w="518" h="95">
                <a:moveTo>
                  <a:pt x="0" y="0"/>
                </a:moveTo>
                <a:cubicBezTo>
                  <a:pt x="411" y="0"/>
                  <a:pt x="260" y="95"/>
                  <a:pt x="518" y="92"/>
                </a:cubicBezTo>
              </a:path>
            </a:pathLst>
          </a:custGeom>
          <a:noFill/>
          <a:ln w="14" cap="flat" cmpd="sng">
            <a:solidFill>
              <a:srgbClr val="55C1E7"/>
            </a:solidFill>
            <a:miter lim="800000"/>
          </a:ln>
        </p:spPr>
        <p:txBody>
          <a:bodyPr/>
          <a:lstStyle/>
          <a:p>
            <a:endParaRPr lang="zh-CN" altLang="zh-CN" sz="2400">
              <a:solidFill>
                <a:srgbClr val="000000"/>
              </a:solidFill>
              <a:sym typeface="宋体" panose="02010600030101010101" pitchFamily="2" charset="-122"/>
            </a:endParaRPr>
          </a:p>
        </p:txBody>
      </p:sp>
      <p:sp>
        <p:nvSpPr>
          <p:cNvPr id="82" name="Freeform 39"/>
          <p:cNvSpPr>
            <a:spLocks noChangeArrowheads="1"/>
          </p:cNvSpPr>
          <p:nvPr/>
        </p:nvSpPr>
        <p:spPr bwMode="auto">
          <a:xfrm>
            <a:off x="4488223" y="2043661"/>
            <a:ext cx="2585518" cy="1690139"/>
          </a:xfrm>
          <a:custGeom>
            <a:avLst/>
            <a:gdLst>
              <a:gd name="T0" fmla="*/ 0 w 518"/>
              <a:gd name="T1" fmla="*/ 0 h 351"/>
              <a:gd name="T2" fmla="*/ 518 w 518"/>
              <a:gd name="T3" fmla="*/ 340 h 351"/>
              <a:gd name="T4" fmla="*/ 0 60000 65536"/>
              <a:gd name="T5" fmla="*/ 0 60000 65536"/>
              <a:gd name="T6" fmla="*/ 0 w 518"/>
              <a:gd name="T7" fmla="*/ 0 h 351"/>
              <a:gd name="T8" fmla="*/ 518 w 518"/>
              <a:gd name="T9" fmla="*/ 351 h 351"/>
            </a:gdLst>
            <a:ahLst/>
            <a:cxnLst>
              <a:cxn ang="T4">
                <a:pos x="T0" y="T1"/>
              </a:cxn>
              <a:cxn ang="T5">
                <a:pos x="T2" y="T3"/>
              </a:cxn>
            </a:cxnLst>
            <a:rect l="T6" t="T7" r="T8" b="T9"/>
            <a:pathLst>
              <a:path w="518" h="351">
                <a:moveTo>
                  <a:pt x="0" y="0"/>
                </a:moveTo>
                <a:cubicBezTo>
                  <a:pt x="411" y="0"/>
                  <a:pt x="260" y="351"/>
                  <a:pt x="518" y="340"/>
                </a:cubicBezTo>
              </a:path>
            </a:pathLst>
          </a:custGeom>
          <a:noFill/>
          <a:ln w="14" cap="flat" cmpd="sng">
            <a:solidFill>
              <a:srgbClr val="92D050"/>
            </a:solidFill>
            <a:miter lim="800000"/>
          </a:ln>
        </p:spPr>
        <p:txBody>
          <a:bodyPr/>
          <a:lstStyle/>
          <a:p>
            <a:endParaRPr lang="zh-CN" altLang="zh-CN" sz="2400">
              <a:solidFill>
                <a:srgbClr val="000000"/>
              </a:solidFill>
              <a:sym typeface="宋体" panose="02010600030101010101" pitchFamily="2" charset="-122"/>
            </a:endParaRPr>
          </a:p>
        </p:txBody>
      </p:sp>
      <p:sp>
        <p:nvSpPr>
          <p:cNvPr id="83" name="Freeform 40"/>
          <p:cNvSpPr>
            <a:spLocks noChangeArrowheads="1"/>
          </p:cNvSpPr>
          <p:nvPr/>
        </p:nvSpPr>
        <p:spPr bwMode="auto">
          <a:xfrm>
            <a:off x="4559969" y="3691468"/>
            <a:ext cx="2590800" cy="1172633"/>
          </a:xfrm>
          <a:custGeom>
            <a:avLst/>
            <a:gdLst>
              <a:gd name="T0" fmla="*/ 0 w 518"/>
              <a:gd name="T1" fmla="*/ 234 h 234"/>
              <a:gd name="T2" fmla="*/ 518 w 518"/>
              <a:gd name="T3" fmla="*/ 7 h 234"/>
              <a:gd name="T4" fmla="*/ 0 60000 65536"/>
              <a:gd name="T5" fmla="*/ 0 60000 65536"/>
              <a:gd name="T6" fmla="*/ 0 w 518"/>
              <a:gd name="T7" fmla="*/ 0 h 234"/>
              <a:gd name="T8" fmla="*/ 518 w 518"/>
              <a:gd name="T9" fmla="*/ 234 h 234"/>
            </a:gdLst>
            <a:ahLst/>
            <a:cxnLst>
              <a:cxn ang="T4">
                <a:pos x="T0" y="T1"/>
              </a:cxn>
              <a:cxn ang="T5">
                <a:pos x="T2" y="T3"/>
              </a:cxn>
            </a:cxnLst>
            <a:rect l="T6" t="T7" r="T8" b="T9"/>
            <a:pathLst>
              <a:path w="518" h="234">
                <a:moveTo>
                  <a:pt x="0" y="234"/>
                </a:moveTo>
                <a:cubicBezTo>
                  <a:pt x="411" y="234"/>
                  <a:pt x="260" y="0"/>
                  <a:pt x="518" y="7"/>
                </a:cubicBezTo>
              </a:path>
            </a:pathLst>
          </a:custGeom>
          <a:noFill/>
          <a:ln w="14" cap="flat" cmpd="sng">
            <a:solidFill>
              <a:srgbClr val="0070C0"/>
            </a:solidFill>
            <a:miter lim="800000"/>
          </a:ln>
        </p:spPr>
        <p:txBody>
          <a:bodyPr/>
          <a:lstStyle/>
          <a:p>
            <a:endParaRPr lang="zh-CN" altLang="zh-CN" sz="2400">
              <a:solidFill>
                <a:srgbClr val="000000"/>
              </a:solidFill>
              <a:sym typeface="宋体" panose="02010600030101010101" pitchFamily="2" charset="-122"/>
            </a:endParaRPr>
          </a:p>
        </p:txBody>
      </p:sp>
      <p:sp>
        <p:nvSpPr>
          <p:cNvPr id="84" name="Freeform 41"/>
          <p:cNvSpPr>
            <a:spLocks noChangeArrowheads="1"/>
          </p:cNvSpPr>
          <p:nvPr/>
        </p:nvSpPr>
        <p:spPr bwMode="auto">
          <a:xfrm>
            <a:off x="4559969" y="3708400"/>
            <a:ext cx="2590800" cy="584200"/>
          </a:xfrm>
          <a:custGeom>
            <a:avLst/>
            <a:gdLst>
              <a:gd name="T0" fmla="*/ 0 w 518"/>
              <a:gd name="T1" fmla="*/ 117 h 117"/>
              <a:gd name="T2" fmla="*/ 518 w 518"/>
              <a:gd name="T3" fmla="*/ 4 h 117"/>
              <a:gd name="T4" fmla="*/ 0 60000 65536"/>
              <a:gd name="T5" fmla="*/ 0 60000 65536"/>
              <a:gd name="T6" fmla="*/ 0 w 518"/>
              <a:gd name="T7" fmla="*/ 0 h 117"/>
              <a:gd name="T8" fmla="*/ 518 w 518"/>
              <a:gd name="T9" fmla="*/ 117 h 117"/>
            </a:gdLst>
            <a:ahLst/>
            <a:cxnLst>
              <a:cxn ang="T4">
                <a:pos x="T0" y="T1"/>
              </a:cxn>
              <a:cxn ang="T5">
                <a:pos x="T2" y="T3"/>
              </a:cxn>
            </a:cxnLst>
            <a:rect l="T6" t="T7" r="T8" b="T9"/>
            <a:pathLst>
              <a:path w="518" h="117">
                <a:moveTo>
                  <a:pt x="0" y="117"/>
                </a:moveTo>
                <a:cubicBezTo>
                  <a:pt x="411" y="117"/>
                  <a:pt x="260" y="0"/>
                  <a:pt x="518" y="4"/>
                </a:cubicBezTo>
              </a:path>
            </a:pathLst>
          </a:custGeom>
          <a:noFill/>
          <a:ln w="14" cap="flat" cmpd="sng">
            <a:solidFill>
              <a:schemeClr val="accent1">
                <a:lumMod val="60000"/>
                <a:lumOff val="40000"/>
              </a:schemeClr>
            </a:solidFill>
            <a:miter lim="800000"/>
          </a:ln>
        </p:spPr>
        <p:txBody>
          <a:bodyPr/>
          <a:lstStyle/>
          <a:p>
            <a:endParaRPr lang="zh-CN" altLang="zh-CN" sz="2400">
              <a:solidFill>
                <a:srgbClr val="000000"/>
              </a:solidFill>
              <a:sym typeface="宋体" panose="02010600030101010101" pitchFamily="2" charset="-122"/>
            </a:endParaRPr>
          </a:p>
        </p:txBody>
      </p:sp>
      <p:sp>
        <p:nvSpPr>
          <p:cNvPr id="85" name="Freeform 42"/>
          <p:cNvSpPr>
            <a:spLocks noChangeArrowheads="1"/>
          </p:cNvSpPr>
          <p:nvPr/>
        </p:nvSpPr>
        <p:spPr bwMode="auto">
          <a:xfrm>
            <a:off x="4559969" y="3683000"/>
            <a:ext cx="2590800" cy="1634067"/>
          </a:xfrm>
          <a:custGeom>
            <a:avLst/>
            <a:gdLst>
              <a:gd name="T0" fmla="*/ 0 w 518"/>
              <a:gd name="T1" fmla="*/ 327 h 327"/>
              <a:gd name="T2" fmla="*/ 518 w 518"/>
              <a:gd name="T3" fmla="*/ 10 h 327"/>
              <a:gd name="T4" fmla="*/ 0 60000 65536"/>
              <a:gd name="T5" fmla="*/ 0 60000 65536"/>
              <a:gd name="T6" fmla="*/ 0 w 518"/>
              <a:gd name="T7" fmla="*/ 0 h 327"/>
              <a:gd name="T8" fmla="*/ 518 w 518"/>
              <a:gd name="T9" fmla="*/ 327 h 327"/>
            </a:gdLst>
            <a:ahLst/>
            <a:cxnLst>
              <a:cxn ang="T4">
                <a:pos x="T0" y="T1"/>
              </a:cxn>
              <a:cxn ang="T5">
                <a:pos x="T2" y="T3"/>
              </a:cxn>
            </a:cxnLst>
            <a:rect l="T6" t="T7" r="T8" b="T9"/>
            <a:pathLst>
              <a:path w="518" h="327">
                <a:moveTo>
                  <a:pt x="0" y="327"/>
                </a:moveTo>
                <a:cubicBezTo>
                  <a:pt x="411" y="327"/>
                  <a:pt x="260" y="0"/>
                  <a:pt x="518" y="10"/>
                </a:cubicBezTo>
              </a:path>
            </a:pathLst>
          </a:custGeom>
          <a:noFill/>
          <a:ln w="14" cap="flat" cmpd="sng">
            <a:solidFill>
              <a:srgbClr val="A2B932"/>
            </a:solidFill>
            <a:miter lim="800000"/>
          </a:ln>
        </p:spPr>
        <p:txBody>
          <a:bodyPr/>
          <a:lstStyle/>
          <a:p>
            <a:endParaRPr lang="zh-CN" altLang="zh-CN" sz="2400">
              <a:solidFill>
                <a:srgbClr val="000000"/>
              </a:solidFill>
              <a:sym typeface="宋体" panose="02010600030101010101" pitchFamily="2" charset="-122"/>
            </a:endParaRPr>
          </a:p>
        </p:txBody>
      </p:sp>
      <p:sp>
        <p:nvSpPr>
          <p:cNvPr id="86" name="Line 43"/>
          <p:cNvSpPr>
            <a:spLocks noChangeShapeType="1"/>
          </p:cNvSpPr>
          <p:nvPr/>
        </p:nvSpPr>
        <p:spPr bwMode="auto">
          <a:xfrm>
            <a:off x="4500702" y="3725334"/>
            <a:ext cx="2650067" cy="2117"/>
          </a:xfrm>
          <a:prstGeom prst="line">
            <a:avLst/>
          </a:prstGeom>
          <a:noFill/>
          <a:ln w="14" cap="flat" cmpd="sng">
            <a:solidFill>
              <a:srgbClr val="0070C0"/>
            </a:solidFill>
            <a:round/>
          </a:ln>
        </p:spPr>
        <p:txBody>
          <a:bodyPr/>
          <a:lstStyle/>
          <a:p>
            <a:endParaRPr lang="zh-CN" altLang="zh-CN" sz="2400">
              <a:solidFill>
                <a:srgbClr val="000000"/>
              </a:solidFill>
              <a:sym typeface="宋体" panose="02010600030101010101" pitchFamily="2" charset="-122"/>
            </a:endParaRPr>
          </a:p>
        </p:txBody>
      </p:sp>
      <p:sp>
        <p:nvSpPr>
          <p:cNvPr id="92" name="Freeform 227"/>
          <p:cNvSpPr>
            <a:spLocks noChangeArrowheads="1"/>
          </p:cNvSpPr>
          <p:nvPr/>
        </p:nvSpPr>
        <p:spPr bwMode="auto">
          <a:xfrm>
            <a:off x="6989903" y="3602567"/>
            <a:ext cx="325967" cy="249767"/>
          </a:xfrm>
          <a:custGeom>
            <a:avLst/>
            <a:gdLst>
              <a:gd name="T0" fmla="*/ 0 w 154"/>
              <a:gd name="T1" fmla="*/ 0 h 118"/>
              <a:gd name="T2" fmla="*/ 154 w 154"/>
              <a:gd name="T3" fmla="*/ 59 h 118"/>
              <a:gd name="T4" fmla="*/ 0 w 154"/>
              <a:gd name="T5" fmla="*/ 118 h 118"/>
              <a:gd name="T6" fmla="*/ 0 w 154"/>
              <a:gd name="T7" fmla="*/ 0 h 118"/>
              <a:gd name="T8" fmla="*/ 0 60000 65536"/>
              <a:gd name="T9" fmla="*/ 0 60000 65536"/>
              <a:gd name="T10" fmla="*/ 0 60000 65536"/>
              <a:gd name="T11" fmla="*/ 0 60000 65536"/>
              <a:gd name="T12" fmla="*/ 0 w 154"/>
              <a:gd name="T13" fmla="*/ 0 h 118"/>
              <a:gd name="T14" fmla="*/ 154 w 154"/>
              <a:gd name="T15" fmla="*/ 118 h 118"/>
            </a:gdLst>
            <a:ahLst/>
            <a:cxnLst>
              <a:cxn ang="T8">
                <a:pos x="T0" y="T1"/>
              </a:cxn>
              <a:cxn ang="T9">
                <a:pos x="T2" y="T3"/>
              </a:cxn>
              <a:cxn ang="T10">
                <a:pos x="T4" y="T5"/>
              </a:cxn>
              <a:cxn ang="T11">
                <a:pos x="T6" y="T7"/>
              </a:cxn>
            </a:cxnLst>
            <a:rect l="T12" t="T13" r="T14" b="T15"/>
            <a:pathLst>
              <a:path w="154" h="118">
                <a:moveTo>
                  <a:pt x="0" y="0"/>
                </a:moveTo>
                <a:lnTo>
                  <a:pt x="154" y="59"/>
                </a:lnTo>
                <a:lnTo>
                  <a:pt x="0" y="118"/>
                </a:lnTo>
                <a:lnTo>
                  <a:pt x="0" y="0"/>
                </a:lnTo>
                <a:close/>
              </a:path>
            </a:pathLst>
          </a:custGeom>
          <a:solidFill>
            <a:srgbClr val="403B3B"/>
          </a:solidFill>
          <a:ln w="9525" cmpd="sng">
            <a:noFill/>
            <a:bevel/>
          </a:ln>
        </p:spPr>
        <p:txBody>
          <a:bodyPr/>
          <a:lstStyle/>
          <a:p>
            <a:endParaRPr lang="zh-CN" altLang="zh-CN" sz="2400">
              <a:solidFill>
                <a:srgbClr val="000000"/>
              </a:solidFill>
              <a:sym typeface="宋体" panose="02010600030101010101" pitchFamily="2" charset="-122"/>
            </a:endParaRPr>
          </a:p>
        </p:txBody>
      </p:sp>
      <p:sp>
        <p:nvSpPr>
          <p:cNvPr id="132" name="矩形 1"/>
          <p:cNvSpPr>
            <a:spLocks noChangeArrowheads="1"/>
          </p:cNvSpPr>
          <p:nvPr/>
        </p:nvSpPr>
        <p:spPr bwMode="auto">
          <a:xfrm>
            <a:off x="78488" y="799013"/>
            <a:ext cx="3953762" cy="400110"/>
          </a:xfrm>
          <a:prstGeom prst="rect">
            <a:avLst/>
          </a:prstGeom>
          <a:noFill/>
          <a:ln w="9525" cmpd="sng">
            <a:noFill/>
            <a:bevel/>
          </a:ln>
        </p:spPr>
        <p:txBody>
          <a:bodyPr wrap="square">
            <a:spAutoFit/>
          </a:bodyPr>
          <a:lstStyle/>
          <a:p>
            <a:pPr algn="r"/>
            <a:r>
              <a:rPr lang="zh-CN" altLang="en-US" sz="2000" dirty="0"/>
              <a:t>忽视安全，忽视警告，操作错误</a:t>
            </a:r>
            <a:endParaRPr lang="zh-CN" altLang="en-US" sz="2000" dirty="0">
              <a:solidFill>
                <a:srgbClr val="7F7F7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0" name="Rectangle 5"/>
          <p:cNvSpPr>
            <a:spLocks noChangeArrowheads="1"/>
          </p:cNvSpPr>
          <p:nvPr/>
        </p:nvSpPr>
        <p:spPr bwMode="auto">
          <a:xfrm>
            <a:off x="4121819" y="1310516"/>
            <a:ext cx="463550" cy="423333"/>
          </a:xfrm>
          <a:prstGeom prst="rect">
            <a:avLst/>
          </a:prstGeom>
          <a:solidFill>
            <a:srgbClr val="FFC000"/>
          </a:solidFill>
          <a:ln w="9525" cmpd="sng">
            <a:noFill/>
            <a:bevel/>
          </a:ln>
        </p:spPr>
        <p:txBody>
          <a:bodyPr/>
          <a:lstStyle/>
          <a:p>
            <a:endParaRPr lang="zh-CN" altLang="zh-CN" sz="2135">
              <a:solidFill>
                <a:srgbClr val="000000"/>
              </a:solidFill>
              <a:sym typeface="宋体" panose="02010600030101010101" pitchFamily="2" charset="-122"/>
            </a:endParaRPr>
          </a:p>
        </p:txBody>
      </p:sp>
      <p:sp>
        <p:nvSpPr>
          <p:cNvPr id="141" name="Rectangle 5"/>
          <p:cNvSpPr>
            <a:spLocks noChangeArrowheads="1"/>
          </p:cNvSpPr>
          <p:nvPr/>
        </p:nvSpPr>
        <p:spPr bwMode="auto">
          <a:xfrm>
            <a:off x="4121819" y="1814803"/>
            <a:ext cx="463550" cy="423333"/>
          </a:xfrm>
          <a:prstGeom prst="rect">
            <a:avLst/>
          </a:prstGeom>
          <a:solidFill>
            <a:srgbClr val="92D050"/>
          </a:solidFill>
          <a:ln w="9525" cmpd="sng">
            <a:noFill/>
            <a:bevel/>
          </a:ln>
        </p:spPr>
        <p:txBody>
          <a:bodyPr/>
          <a:lstStyle/>
          <a:p>
            <a:endParaRPr lang="zh-CN" altLang="zh-CN" sz="2135">
              <a:solidFill>
                <a:srgbClr val="000000"/>
              </a:solidFill>
              <a:sym typeface="宋体" panose="02010600030101010101" pitchFamily="2" charset="-122"/>
            </a:endParaRPr>
          </a:p>
        </p:txBody>
      </p:sp>
      <p:sp>
        <p:nvSpPr>
          <p:cNvPr id="142" name="Rectangle 5"/>
          <p:cNvSpPr>
            <a:spLocks noChangeArrowheads="1"/>
          </p:cNvSpPr>
          <p:nvPr/>
        </p:nvSpPr>
        <p:spPr bwMode="auto">
          <a:xfrm>
            <a:off x="4121819" y="2436350"/>
            <a:ext cx="463550" cy="423333"/>
          </a:xfrm>
          <a:prstGeom prst="rect">
            <a:avLst/>
          </a:prstGeom>
          <a:solidFill>
            <a:srgbClr val="0070C0"/>
          </a:solidFill>
          <a:ln w="9525" cmpd="sng">
            <a:noFill/>
            <a:bevel/>
          </a:ln>
        </p:spPr>
        <p:txBody>
          <a:bodyPr/>
          <a:lstStyle/>
          <a:p>
            <a:endParaRPr lang="zh-CN" altLang="zh-CN" sz="2135">
              <a:solidFill>
                <a:srgbClr val="000000"/>
              </a:solidFill>
              <a:sym typeface="宋体" panose="02010600030101010101" pitchFamily="2" charset="-122"/>
            </a:endParaRPr>
          </a:p>
        </p:txBody>
      </p:sp>
      <p:sp>
        <p:nvSpPr>
          <p:cNvPr id="143" name="Rectangle 5"/>
          <p:cNvSpPr>
            <a:spLocks noChangeArrowheads="1"/>
          </p:cNvSpPr>
          <p:nvPr/>
        </p:nvSpPr>
        <p:spPr bwMode="auto">
          <a:xfrm>
            <a:off x="4121819" y="3020578"/>
            <a:ext cx="463550" cy="423333"/>
          </a:xfrm>
          <a:prstGeom prst="rect">
            <a:avLst/>
          </a:prstGeom>
          <a:solidFill>
            <a:srgbClr val="55C1E7"/>
          </a:solidFill>
          <a:ln w="9525" cmpd="sng">
            <a:noFill/>
            <a:bevel/>
          </a:ln>
        </p:spPr>
        <p:txBody>
          <a:bodyPr/>
          <a:lstStyle/>
          <a:p>
            <a:endParaRPr lang="zh-CN" altLang="zh-CN" sz="2135">
              <a:solidFill>
                <a:srgbClr val="000000"/>
              </a:solidFill>
              <a:sym typeface="宋体" panose="02010600030101010101" pitchFamily="2" charset="-122"/>
            </a:endParaRPr>
          </a:p>
        </p:txBody>
      </p:sp>
      <p:sp>
        <p:nvSpPr>
          <p:cNvPr id="144" name="Rectangle 5"/>
          <p:cNvSpPr>
            <a:spLocks noChangeArrowheads="1"/>
          </p:cNvSpPr>
          <p:nvPr/>
        </p:nvSpPr>
        <p:spPr bwMode="auto">
          <a:xfrm>
            <a:off x="4121819" y="3520316"/>
            <a:ext cx="463550" cy="423333"/>
          </a:xfrm>
          <a:prstGeom prst="rect">
            <a:avLst/>
          </a:prstGeom>
          <a:solidFill>
            <a:srgbClr val="0070C0"/>
          </a:solidFill>
          <a:ln w="9525" cmpd="sng">
            <a:noFill/>
            <a:bevel/>
          </a:ln>
        </p:spPr>
        <p:txBody>
          <a:bodyPr/>
          <a:lstStyle/>
          <a:p>
            <a:endParaRPr lang="zh-CN" altLang="zh-CN" sz="2135">
              <a:solidFill>
                <a:srgbClr val="000000"/>
              </a:solidFill>
              <a:sym typeface="宋体" panose="02010600030101010101" pitchFamily="2" charset="-122"/>
            </a:endParaRPr>
          </a:p>
        </p:txBody>
      </p:sp>
      <p:sp>
        <p:nvSpPr>
          <p:cNvPr id="145" name="Rectangle 5"/>
          <p:cNvSpPr>
            <a:spLocks noChangeArrowheads="1"/>
          </p:cNvSpPr>
          <p:nvPr/>
        </p:nvSpPr>
        <p:spPr bwMode="auto">
          <a:xfrm>
            <a:off x="4121819" y="4095718"/>
            <a:ext cx="463550" cy="423333"/>
          </a:xfrm>
          <a:prstGeom prst="rect">
            <a:avLst/>
          </a:prstGeom>
          <a:solidFill>
            <a:srgbClr val="55C1E7"/>
          </a:solidFill>
          <a:ln w="9525" cmpd="sng">
            <a:noFill/>
            <a:bevel/>
          </a:ln>
        </p:spPr>
        <p:txBody>
          <a:bodyPr/>
          <a:lstStyle/>
          <a:p>
            <a:endParaRPr lang="zh-CN" altLang="zh-CN" sz="2135">
              <a:solidFill>
                <a:srgbClr val="000000"/>
              </a:solidFill>
              <a:sym typeface="宋体" panose="02010600030101010101" pitchFamily="2" charset="-122"/>
            </a:endParaRPr>
          </a:p>
        </p:txBody>
      </p:sp>
      <p:sp>
        <p:nvSpPr>
          <p:cNvPr id="3" name="文本框 2"/>
          <p:cNvSpPr txBox="1"/>
          <p:nvPr/>
        </p:nvSpPr>
        <p:spPr>
          <a:xfrm>
            <a:off x="4161303" y="788802"/>
            <a:ext cx="381248" cy="400110"/>
          </a:xfrm>
          <a:prstGeom prst="rect">
            <a:avLst/>
          </a:prstGeom>
          <a:noFill/>
        </p:spPr>
        <p:txBody>
          <a:bodyPr wrap="square" rtlCol="0">
            <a:spAutoFit/>
          </a:bodyPr>
          <a:lstStyle/>
          <a:p>
            <a:r>
              <a:rPr lang="en-US" altLang="zh-CN" sz="2000" dirty="0">
                <a:solidFill>
                  <a:schemeClr val="bg1"/>
                </a:solidFill>
              </a:rPr>
              <a:t>1</a:t>
            </a:r>
            <a:endParaRPr lang="zh-CN" altLang="en-US" sz="2000" dirty="0">
              <a:solidFill>
                <a:schemeClr val="bg1"/>
              </a:solidFill>
            </a:endParaRPr>
          </a:p>
        </p:txBody>
      </p:sp>
      <p:sp>
        <p:nvSpPr>
          <p:cNvPr id="146" name="文本框 145"/>
          <p:cNvSpPr txBox="1"/>
          <p:nvPr/>
        </p:nvSpPr>
        <p:spPr>
          <a:xfrm>
            <a:off x="4161303" y="1325756"/>
            <a:ext cx="381248" cy="400110"/>
          </a:xfrm>
          <a:prstGeom prst="rect">
            <a:avLst/>
          </a:prstGeom>
          <a:noFill/>
        </p:spPr>
        <p:txBody>
          <a:bodyPr wrap="square" rtlCol="0">
            <a:spAutoFit/>
          </a:bodyPr>
          <a:lstStyle/>
          <a:p>
            <a:r>
              <a:rPr lang="en-US" altLang="zh-CN" sz="2000" dirty="0"/>
              <a:t>2</a:t>
            </a:r>
            <a:endParaRPr lang="zh-CN" altLang="en-US" sz="2000" dirty="0"/>
          </a:p>
        </p:txBody>
      </p:sp>
      <p:sp>
        <p:nvSpPr>
          <p:cNvPr id="147" name="文本框 146"/>
          <p:cNvSpPr txBox="1"/>
          <p:nvPr/>
        </p:nvSpPr>
        <p:spPr>
          <a:xfrm>
            <a:off x="4161303" y="1822383"/>
            <a:ext cx="381248" cy="400110"/>
          </a:xfrm>
          <a:prstGeom prst="rect">
            <a:avLst/>
          </a:prstGeom>
          <a:noFill/>
        </p:spPr>
        <p:txBody>
          <a:bodyPr wrap="square" rtlCol="0">
            <a:spAutoFit/>
          </a:bodyPr>
          <a:lstStyle/>
          <a:p>
            <a:r>
              <a:rPr lang="en-US" altLang="zh-CN" sz="2000" dirty="0">
                <a:solidFill>
                  <a:schemeClr val="bg1"/>
                </a:solidFill>
              </a:rPr>
              <a:t>3</a:t>
            </a:r>
            <a:endParaRPr lang="zh-CN" altLang="en-US" sz="2000" dirty="0">
              <a:solidFill>
                <a:schemeClr val="bg1"/>
              </a:solidFill>
            </a:endParaRPr>
          </a:p>
        </p:txBody>
      </p:sp>
      <p:sp>
        <p:nvSpPr>
          <p:cNvPr id="148" name="文本框 147"/>
          <p:cNvSpPr txBox="1"/>
          <p:nvPr/>
        </p:nvSpPr>
        <p:spPr>
          <a:xfrm>
            <a:off x="4161303" y="2447961"/>
            <a:ext cx="381248" cy="400110"/>
          </a:xfrm>
          <a:prstGeom prst="rect">
            <a:avLst/>
          </a:prstGeom>
          <a:noFill/>
        </p:spPr>
        <p:txBody>
          <a:bodyPr wrap="square" rtlCol="0">
            <a:spAutoFit/>
          </a:bodyPr>
          <a:lstStyle/>
          <a:p>
            <a:r>
              <a:rPr lang="en-US" altLang="zh-CN" sz="2000" dirty="0">
                <a:solidFill>
                  <a:schemeClr val="bg1"/>
                </a:solidFill>
              </a:rPr>
              <a:t>4</a:t>
            </a:r>
            <a:endParaRPr lang="zh-CN" altLang="en-US" sz="2000" dirty="0">
              <a:solidFill>
                <a:schemeClr val="bg1"/>
              </a:solidFill>
            </a:endParaRPr>
          </a:p>
        </p:txBody>
      </p:sp>
      <p:sp>
        <p:nvSpPr>
          <p:cNvPr id="149" name="文本框 148"/>
          <p:cNvSpPr txBox="1"/>
          <p:nvPr/>
        </p:nvSpPr>
        <p:spPr>
          <a:xfrm>
            <a:off x="4150863" y="3032189"/>
            <a:ext cx="381248" cy="400110"/>
          </a:xfrm>
          <a:prstGeom prst="rect">
            <a:avLst/>
          </a:prstGeom>
          <a:noFill/>
        </p:spPr>
        <p:txBody>
          <a:bodyPr wrap="square" rtlCol="0">
            <a:spAutoFit/>
          </a:bodyPr>
          <a:lstStyle/>
          <a:p>
            <a:r>
              <a:rPr lang="en-US" altLang="zh-CN" sz="2000" dirty="0">
                <a:solidFill>
                  <a:schemeClr val="bg1"/>
                </a:solidFill>
              </a:rPr>
              <a:t>5</a:t>
            </a:r>
            <a:endParaRPr lang="zh-CN" altLang="en-US" sz="2000" dirty="0">
              <a:solidFill>
                <a:schemeClr val="bg1"/>
              </a:solidFill>
            </a:endParaRPr>
          </a:p>
        </p:txBody>
      </p:sp>
      <p:sp>
        <p:nvSpPr>
          <p:cNvPr id="150" name="文本框 149"/>
          <p:cNvSpPr txBox="1"/>
          <p:nvPr/>
        </p:nvSpPr>
        <p:spPr>
          <a:xfrm>
            <a:off x="4161303" y="4107329"/>
            <a:ext cx="381248" cy="400110"/>
          </a:xfrm>
          <a:prstGeom prst="rect">
            <a:avLst/>
          </a:prstGeom>
          <a:noFill/>
        </p:spPr>
        <p:txBody>
          <a:bodyPr wrap="square" rtlCol="0">
            <a:spAutoFit/>
          </a:bodyPr>
          <a:lstStyle/>
          <a:p>
            <a:r>
              <a:rPr lang="en-US" altLang="zh-CN" sz="2000" dirty="0">
                <a:solidFill>
                  <a:schemeClr val="bg1"/>
                </a:solidFill>
              </a:rPr>
              <a:t>7</a:t>
            </a:r>
            <a:endParaRPr lang="zh-CN" altLang="en-US" sz="2000" dirty="0">
              <a:solidFill>
                <a:schemeClr val="bg1"/>
              </a:solidFill>
            </a:endParaRPr>
          </a:p>
        </p:txBody>
      </p:sp>
      <p:sp>
        <p:nvSpPr>
          <p:cNvPr id="151" name="文本框 150"/>
          <p:cNvSpPr txBox="1"/>
          <p:nvPr/>
        </p:nvSpPr>
        <p:spPr>
          <a:xfrm>
            <a:off x="4167651" y="3527613"/>
            <a:ext cx="381248" cy="400110"/>
          </a:xfrm>
          <a:prstGeom prst="rect">
            <a:avLst/>
          </a:prstGeom>
          <a:noFill/>
        </p:spPr>
        <p:txBody>
          <a:bodyPr wrap="square" rtlCol="0">
            <a:spAutoFit/>
          </a:bodyPr>
          <a:lstStyle/>
          <a:p>
            <a:r>
              <a:rPr lang="en-US" altLang="zh-CN" sz="2000" dirty="0">
                <a:solidFill>
                  <a:schemeClr val="bg1"/>
                </a:solidFill>
              </a:rPr>
              <a:t>6</a:t>
            </a:r>
            <a:endParaRPr lang="zh-CN" altLang="en-US" sz="2000" dirty="0">
              <a:solidFill>
                <a:schemeClr val="bg1"/>
              </a:solidFill>
            </a:endParaRPr>
          </a:p>
        </p:txBody>
      </p:sp>
      <p:sp>
        <p:nvSpPr>
          <p:cNvPr id="152" name="矩形 1"/>
          <p:cNvSpPr>
            <a:spLocks noChangeArrowheads="1"/>
          </p:cNvSpPr>
          <p:nvPr/>
        </p:nvSpPr>
        <p:spPr bwMode="auto">
          <a:xfrm>
            <a:off x="72849" y="1333739"/>
            <a:ext cx="3953762" cy="400110"/>
          </a:xfrm>
          <a:prstGeom prst="rect">
            <a:avLst/>
          </a:prstGeom>
          <a:noFill/>
          <a:ln w="9525" cmpd="sng">
            <a:noFill/>
            <a:bevel/>
          </a:ln>
        </p:spPr>
        <p:txBody>
          <a:bodyPr wrap="square">
            <a:spAutoFit/>
          </a:bodyPr>
          <a:lstStyle/>
          <a:p>
            <a:pPr algn="r"/>
            <a:r>
              <a:rPr lang="zh-CN" altLang="en-US" sz="2000" dirty="0"/>
              <a:t>人为造成安全装置失效</a:t>
            </a:r>
            <a:endParaRPr lang="zh-CN" altLang="en-US" sz="2000" dirty="0">
              <a:solidFill>
                <a:srgbClr val="7F7F7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3" name="矩形 1"/>
          <p:cNvSpPr>
            <a:spLocks noChangeArrowheads="1"/>
          </p:cNvSpPr>
          <p:nvPr/>
        </p:nvSpPr>
        <p:spPr bwMode="auto">
          <a:xfrm>
            <a:off x="60963" y="1880133"/>
            <a:ext cx="3953762" cy="338554"/>
          </a:xfrm>
          <a:prstGeom prst="rect">
            <a:avLst/>
          </a:prstGeom>
          <a:noFill/>
          <a:ln w="9525" cmpd="sng">
            <a:noFill/>
            <a:bevel/>
          </a:ln>
        </p:spPr>
        <p:txBody>
          <a:bodyPr wrap="square">
            <a:spAutoFit/>
          </a:bodyPr>
          <a:lstStyle/>
          <a:p>
            <a:pPr algn="r">
              <a:lnSpc>
                <a:spcPct val="80000"/>
              </a:lnSpc>
              <a:defRPr/>
            </a:pPr>
            <a:r>
              <a:rPr lang="zh-CN" altLang="en-US" sz="2000" dirty="0"/>
              <a:t>使用不安全设备</a:t>
            </a:r>
            <a:endParaRPr lang="zh-CN" altLang="en-US" sz="2000" dirty="0"/>
          </a:p>
        </p:txBody>
      </p:sp>
      <p:sp>
        <p:nvSpPr>
          <p:cNvPr id="5" name="文本框 4"/>
          <p:cNvSpPr txBox="1"/>
          <p:nvPr/>
        </p:nvSpPr>
        <p:spPr>
          <a:xfrm>
            <a:off x="7262633" y="3343708"/>
            <a:ext cx="1839823" cy="707886"/>
          </a:xfrm>
          <a:prstGeom prst="rect">
            <a:avLst/>
          </a:prstGeom>
          <a:noFill/>
        </p:spPr>
        <p:txBody>
          <a:bodyPr wrap="square" rtlCol="0">
            <a:spAutoFit/>
          </a:bodyPr>
          <a:lstStyle/>
          <a:p>
            <a:pPr algn="ctr"/>
            <a:r>
              <a:rPr lang="zh-CN" altLang="en-US" sz="2000" b="1" dirty="0">
                <a:solidFill>
                  <a:schemeClr val="bg1"/>
                </a:solidFill>
              </a:rPr>
              <a:t>人的</a:t>
            </a:r>
            <a:endParaRPr lang="en-US" altLang="zh-CN" sz="2000" b="1" dirty="0">
              <a:solidFill>
                <a:schemeClr val="bg1"/>
              </a:solidFill>
            </a:endParaRPr>
          </a:p>
          <a:p>
            <a:pPr algn="ctr"/>
            <a:r>
              <a:rPr lang="zh-CN" altLang="en-US" sz="2000" b="1" dirty="0">
                <a:solidFill>
                  <a:schemeClr val="bg1"/>
                </a:solidFill>
              </a:rPr>
              <a:t>不安全行为</a:t>
            </a:r>
            <a:endParaRPr lang="zh-CN" altLang="en-US" sz="2000" b="1" dirty="0">
              <a:solidFill>
                <a:schemeClr val="bg1"/>
              </a:solidFill>
            </a:endParaRPr>
          </a:p>
        </p:txBody>
      </p:sp>
      <p:sp>
        <p:nvSpPr>
          <p:cNvPr id="154" name="矩形 1"/>
          <p:cNvSpPr>
            <a:spLocks noChangeArrowheads="1"/>
          </p:cNvSpPr>
          <p:nvPr/>
        </p:nvSpPr>
        <p:spPr bwMode="auto">
          <a:xfrm>
            <a:off x="72849" y="2498078"/>
            <a:ext cx="3953762" cy="338554"/>
          </a:xfrm>
          <a:prstGeom prst="rect">
            <a:avLst/>
          </a:prstGeom>
          <a:noFill/>
          <a:ln w="9525" cmpd="sng">
            <a:noFill/>
            <a:bevel/>
          </a:ln>
        </p:spPr>
        <p:txBody>
          <a:bodyPr wrap="square">
            <a:spAutoFit/>
          </a:bodyPr>
          <a:lstStyle/>
          <a:p>
            <a:pPr algn="r">
              <a:lnSpc>
                <a:spcPct val="80000"/>
              </a:lnSpc>
              <a:defRPr/>
            </a:pPr>
            <a:r>
              <a:rPr lang="zh-CN" altLang="en-US" sz="2000" dirty="0"/>
              <a:t>用手代替工具操作</a:t>
            </a:r>
            <a:endParaRPr lang="zh-CN" altLang="en-US" sz="2000" dirty="0"/>
          </a:p>
        </p:txBody>
      </p:sp>
      <p:sp>
        <p:nvSpPr>
          <p:cNvPr id="155" name="矩形 1"/>
          <p:cNvSpPr>
            <a:spLocks noChangeArrowheads="1"/>
          </p:cNvSpPr>
          <p:nvPr/>
        </p:nvSpPr>
        <p:spPr bwMode="auto">
          <a:xfrm>
            <a:off x="72849" y="3104079"/>
            <a:ext cx="3953762" cy="338554"/>
          </a:xfrm>
          <a:prstGeom prst="rect">
            <a:avLst/>
          </a:prstGeom>
          <a:noFill/>
          <a:ln w="9525" cmpd="sng">
            <a:noFill/>
            <a:bevel/>
          </a:ln>
        </p:spPr>
        <p:txBody>
          <a:bodyPr wrap="square">
            <a:spAutoFit/>
          </a:bodyPr>
          <a:lstStyle/>
          <a:p>
            <a:pPr algn="r">
              <a:lnSpc>
                <a:spcPct val="80000"/>
              </a:lnSpc>
              <a:defRPr/>
            </a:pPr>
            <a:r>
              <a:rPr lang="zh-CN" altLang="en-US" sz="2000" dirty="0"/>
              <a:t>物体存放不当</a:t>
            </a:r>
            <a:endParaRPr lang="zh-CN" altLang="en-US" sz="2000" dirty="0"/>
          </a:p>
        </p:txBody>
      </p:sp>
      <p:sp>
        <p:nvSpPr>
          <p:cNvPr id="156" name="矩形 1"/>
          <p:cNvSpPr>
            <a:spLocks noChangeArrowheads="1"/>
          </p:cNvSpPr>
          <p:nvPr/>
        </p:nvSpPr>
        <p:spPr bwMode="auto">
          <a:xfrm>
            <a:off x="81313" y="3592999"/>
            <a:ext cx="3953762" cy="338554"/>
          </a:xfrm>
          <a:prstGeom prst="rect">
            <a:avLst/>
          </a:prstGeom>
          <a:noFill/>
          <a:ln w="9525" cmpd="sng">
            <a:noFill/>
            <a:bevel/>
          </a:ln>
        </p:spPr>
        <p:txBody>
          <a:bodyPr wrap="square">
            <a:spAutoFit/>
          </a:bodyPr>
          <a:lstStyle/>
          <a:p>
            <a:pPr algn="r">
              <a:lnSpc>
                <a:spcPct val="80000"/>
              </a:lnSpc>
              <a:defRPr/>
            </a:pPr>
            <a:r>
              <a:rPr lang="zh-CN" altLang="en-US" sz="2000" dirty="0"/>
              <a:t>冒险进入危险场所</a:t>
            </a:r>
            <a:endParaRPr lang="zh-CN" altLang="en-US" sz="2000" dirty="0"/>
          </a:p>
        </p:txBody>
      </p:sp>
      <p:sp>
        <p:nvSpPr>
          <p:cNvPr id="157" name="矩形 1"/>
          <p:cNvSpPr>
            <a:spLocks noChangeArrowheads="1"/>
          </p:cNvSpPr>
          <p:nvPr/>
        </p:nvSpPr>
        <p:spPr bwMode="auto">
          <a:xfrm>
            <a:off x="72604" y="4147953"/>
            <a:ext cx="3953762" cy="338554"/>
          </a:xfrm>
          <a:prstGeom prst="rect">
            <a:avLst/>
          </a:prstGeom>
          <a:noFill/>
          <a:ln w="9525" cmpd="sng">
            <a:noFill/>
            <a:bevel/>
          </a:ln>
        </p:spPr>
        <p:txBody>
          <a:bodyPr wrap="square">
            <a:spAutoFit/>
          </a:bodyPr>
          <a:lstStyle/>
          <a:p>
            <a:pPr algn="r">
              <a:lnSpc>
                <a:spcPct val="80000"/>
              </a:lnSpc>
              <a:defRPr/>
            </a:pPr>
            <a:r>
              <a:rPr lang="zh-CN" altLang="en-US" sz="2000" dirty="0"/>
              <a:t>攀、坐不安全位置</a:t>
            </a:r>
            <a:endParaRPr lang="zh-CN" altLang="en-US" sz="2000" dirty="0"/>
          </a:p>
        </p:txBody>
      </p:sp>
      <p:sp>
        <p:nvSpPr>
          <p:cNvPr id="162" name="Freeform 39"/>
          <p:cNvSpPr>
            <a:spLocks noChangeArrowheads="1"/>
          </p:cNvSpPr>
          <p:nvPr/>
        </p:nvSpPr>
        <p:spPr bwMode="auto">
          <a:xfrm>
            <a:off x="4560312" y="992777"/>
            <a:ext cx="2429592" cy="2741023"/>
          </a:xfrm>
          <a:custGeom>
            <a:avLst/>
            <a:gdLst>
              <a:gd name="T0" fmla="*/ 0 w 518"/>
              <a:gd name="T1" fmla="*/ 0 h 351"/>
              <a:gd name="T2" fmla="*/ 518 w 518"/>
              <a:gd name="T3" fmla="*/ 340 h 351"/>
              <a:gd name="T4" fmla="*/ 0 60000 65536"/>
              <a:gd name="T5" fmla="*/ 0 60000 65536"/>
              <a:gd name="T6" fmla="*/ 0 w 518"/>
              <a:gd name="T7" fmla="*/ 0 h 351"/>
              <a:gd name="T8" fmla="*/ 518 w 518"/>
              <a:gd name="T9" fmla="*/ 351 h 351"/>
            </a:gdLst>
            <a:ahLst/>
            <a:cxnLst>
              <a:cxn ang="T4">
                <a:pos x="T0" y="T1"/>
              </a:cxn>
              <a:cxn ang="T5">
                <a:pos x="T2" y="T3"/>
              </a:cxn>
            </a:cxnLst>
            <a:rect l="T6" t="T7" r="T8" b="T9"/>
            <a:pathLst>
              <a:path w="518" h="351">
                <a:moveTo>
                  <a:pt x="0" y="0"/>
                </a:moveTo>
                <a:cubicBezTo>
                  <a:pt x="411" y="0"/>
                  <a:pt x="260" y="351"/>
                  <a:pt x="518" y="340"/>
                </a:cubicBezTo>
              </a:path>
            </a:pathLst>
          </a:custGeom>
          <a:noFill/>
          <a:ln w="14" cap="flat" cmpd="sng">
            <a:solidFill>
              <a:srgbClr val="F83003"/>
            </a:solidFill>
            <a:miter lim="800000"/>
          </a:ln>
        </p:spPr>
        <p:txBody>
          <a:bodyPr/>
          <a:lstStyle/>
          <a:p>
            <a:endParaRPr lang="zh-CN" altLang="zh-CN" sz="2400">
              <a:solidFill>
                <a:srgbClr val="000000"/>
              </a:solidFill>
              <a:sym typeface="宋体" panose="02010600030101010101" pitchFamily="2" charset="-122"/>
            </a:endParaRPr>
          </a:p>
        </p:txBody>
      </p:sp>
      <p:sp>
        <p:nvSpPr>
          <p:cNvPr id="164" name="Rectangle 5"/>
          <p:cNvSpPr>
            <a:spLocks noChangeArrowheads="1"/>
          </p:cNvSpPr>
          <p:nvPr/>
        </p:nvSpPr>
        <p:spPr bwMode="auto">
          <a:xfrm>
            <a:off x="4106821" y="4619473"/>
            <a:ext cx="463550" cy="423333"/>
          </a:xfrm>
          <a:prstGeom prst="rect">
            <a:avLst/>
          </a:prstGeom>
          <a:solidFill>
            <a:srgbClr val="0070C0"/>
          </a:solidFill>
          <a:ln w="9525" cmpd="sng">
            <a:noFill/>
            <a:bevel/>
          </a:ln>
        </p:spPr>
        <p:txBody>
          <a:bodyPr/>
          <a:lstStyle/>
          <a:p>
            <a:endParaRPr lang="zh-CN" altLang="zh-CN" sz="2135">
              <a:solidFill>
                <a:srgbClr val="000000"/>
              </a:solidFill>
              <a:sym typeface="宋体" panose="02010600030101010101" pitchFamily="2" charset="-122"/>
            </a:endParaRPr>
          </a:p>
        </p:txBody>
      </p:sp>
      <p:sp>
        <p:nvSpPr>
          <p:cNvPr id="165" name="文本框 164"/>
          <p:cNvSpPr txBox="1"/>
          <p:nvPr/>
        </p:nvSpPr>
        <p:spPr>
          <a:xfrm>
            <a:off x="4146305" y="4631084"/>
            <a:ext cx="381248" cy="400110"/>
          </a:xfrm>
          <a:prstGeom prst="rect">
            <a:avLst/>
          </a:prstGeom>
          <a:noFill/>
        </p:spPr>
        <p:txBody>
          <a:bodyPr wrap="square" rtlCol="0">
            <a:spAutoFit/>
          </a:bodyPr>
          <a:lstStyle/>
          <a:p>
            <a:r>
              <a:rPr lang="en-US" altLang="zh-CN" sz="2000" dirty="0">
                <a:solidFill>
                  <a:schemeClr val="bg1"/>
                </a:solidFill>
              </a:rPr>
              <a:t>8</a:t>
            </a:r>
            <a:endParaRPr lang="zh-CN" altLang="en-US" sz="2000" dirty="0">
              <a:solidFill>
                <a:schemeClr val="bg1"/>
              </a:solidFill>
            </a:endParaRPr>
          </a:p>
        </p:txBody>
      </p:sp>
      <p:sp>
        <p:nvSpPr>
          <p:cNvPr id="166" name="Rectangle 5"/>
          <p:cNvSpPr>
            <a:spLocks noChangeArrowheads="1"/>
          </p:cNvSpPr>
          <p:nvPr/>
        </p:nvSpPr>
        <p:spPr bwMode="auto">
          <a:xfrm>
            <a:off x="4106821" y="6240083"/>
            <a:ext cx="463550" cy="423333"/>
          </a:xfrm>
          <a:prstGeom prst="rect">
            <a:avLst/>
          </a:prstGeom>
          <a:solidFill>
            <a:srgbClr val="FF0000"/>
          </a:solidFill>
          <a:ln w="9525" cmpd="sng">
            <a:noFill/>
            <a:bevel/>
          </a:ln>
        </p:spPr>
        <p:txBody>
          <a:bodyPr/>
          <a:lstStyle/>
          <a:p>
            <a:endParaRPr lang="zh-CN" altLang="zh-CN" sz="2135">
              <a:solidFill>
                <a:srgbClr val="000000"/>
              </a:solidFill>
              <a:sym typeface="宋体" panose="02010600030101010101" pitchFamily="2" charset="-122"/>
            </a:endParaRPr>
          </a:p>
        </p:txBody>
      </p:sp>
      <p:sp>
        <p:nvSpPr>
          <p:cNvPr id="167" name="文本框 166"/>
          <p:cNvSpPr txBox="1"/>
          <p:nvPr/>
        </p:nvSpPr>
        <p:spPr>
          <a:xfrm>
            <a:off x="4093176" y="6259343"/>
            <a:ext cx="530198" cy="400110"/>
          </a:xfrm>
          <a:prstGeom prst="rect">
            <a:avLst/>
          </a:prstGeom>
          <a:noFill/>
        </p:spPr>
        <p:txBody>
          <a:bodyPr wrap="square" rtlCol="0">
            <a:spAutoFit/>
          </a:bodyPr>
          <a:lstStyle/>
          <a:p>
            <a:r>
              <a:rPr lang="en-US" altLang="zh-CN" sz="2000" dirty="0">
                <a:solidFill>
                  <a:schemeClr val="bg1"/>
                </a:solidFill>
              </a:rPr>
              <a:t>11</a:t>
            </a:r>
            <a:endParaRPr lang="zh-CN" altLang="en-US" sz="2000" dirty="0">
              <a:solidFill>
                <a:schemeClr val="bg1"/>
              </a:solidFill>
            </a:endParaRPr>
          </a:p>
        </p:txBody>
      </p:sp>
      <p:sp>
        <p:nvSpPr>
          <p:cNvPr id="168" name="Rectangle 5"/>
          <p:cNvSpPr>
            <a:spLocks noChangeArrowheads="1"/>
          </p:cNvSpPr>
          <p:nvPr/>
        </p:nvSpPr>
        <p:spPr bwMode="auto">
          <a:xfrm>
            <a:off x="4106821" y="5665693"/>
            <a:ext cx="463550" cy="423333"/>
          </a:xfrm>
          <a:prstGeom prst="rect">
            <a:avLst/>
          </a:prstGeom>
          <a:solidFill>
            <a:srgbClr val="FFC000"/>
          </a:solidFill>
          <a:ln w="9525" cmpd="sng">
            <a:noFill/>
            <a:bevel/>
          </a:ln>
        </p:spPr>
        <p:txBody>
          <a:bodyPr/>
          <a:lstStyle/>
          <a:p>
            <a:endParaRPr lang="zh-CN" altLang="zh-CN" sz="2135">
              <a:solidFill>
                <a:srgbClr val="000000"/>
              </a:solidFill>
              <a:sym typeface="宋体" panose="02010600030101010101" pitchFamily="2" charset="-122"/>
            </a:endParaRPr>
          </a:p>
        </p:txBody>
      </p:sp>
      <p:sp>
        <p:nvSpPr>
          <p:cNvPr id="169" name="文本框 168"/>
          <p:cNvSpPr txBox="1"/>
          <p:nvPr/>
        </p:nvSpPr>
        <p:spPr>
          <a:xfrm>
            <a:off x="4114547" y="5684160"/>
            <a:ext cx="483580" cy="400110"/>
          </a:xfrm>
          <a:prstGeom prst="rect">
            <a:avLst/>
          </a:prstGeom>
          <a:noFill/>
        </p:spPr>
        <p:txBody>
          <a:bodyPr wrap="square" rtlCol="0">
            <a:spAutoFit/>
          </a:bodyPr>
          <a:lstStyle/>
          <a:p>
            <a:r>
              <a:rPr lang="en-US" altLang="zh-CN" sz="2000" dirty="0"/>
              <a:t>10</a:t>
            </a:r>
            <a:endParaRPr lang="zh-CN" altLang="en-US" sz="2000" dirty="0"/>
          </a:p>
        </p:txBody>
      </p:sp>
      <p:sp>
        <p:nvSpPr>
          <p:cNvPr id="170" name="Rectangle 5"/>
          <p:cNvSpPr>
            <a:spLocks noChangeArrowheads="1"/>
          </p:cNvSpPr>
          <p:nvPr/>
        </p:nvSpPr>
        <p:spPr bwMode="auto">
          <a:xfrm>
            <a:off x="4107794" y="5131144"/>
            <a:ext cx="463550" cy="423333"/>
          </a:xfrm>
          <a:prstGeom prst="rect">
            <a:avLst/>
          </a:prstGeom>
          <a:solidFill>
            <a:srgbClr val="92D050"/>
          </a:solidFill>
          <a:ln w="9525" cmpd="sng">
            <a:noFill/>
            <a:bevel/>
          </a:ln>
        </p:spPr>
        <p:txBody>
          <a:bodyPr/>
          <a:lstStyle/>
          <a:p>
            <a:endParaRPr lang="zh-CN" altLang="zh-CN" sz="2135">
              <a:solidFill>
                <a:srgbClr val="000000"/>
              </a:solidFill>
              <a:sym typeface="宋体" panose="02010600030101010101" pitchFamily="2" charset="-122"/>
            </a:endParaRPr>
          </a:p>
        </p:txBody>
      </p:sp>
      <p:sp>
        <p:nvSpPr>
          <p:cNvPr id="171" name="文本框 170"/>
          <p:cNvSpPr txBox="1"/>
          <p:nvPr/>
        </p:nvSpPr>
        <p:spPr>
          <a:xfrm>
            <a:off x="4147278" y="5142755"/>
            <a:ext cx="381248" cy="400110"/>
          </a:xfrm>
          <a:prstGeom prst="rect">
            <a:avLst/>
          </a:prstGeom>
          <a:noFill/>
        </p:spPr>
        <p:txBody>
          <a:bodyPr wrap="square" rtlCol="0">
            <a:spAutoFit/>
          </a:bodyPr>
          <a:lstStyle/>
          <a:p>
            <a:r>
              <a:rPr lang="en-US" altLang="zh-CN" sz="2000" dirty="0">
                <a:solidFill>
                  <a:schemeClr val="bg1"/>
                </a:solidFill>
              </a:rPr>
              <a:t>9</a:t>
            </a:r>
            <a:endParaRPr lang="zh-CN" altLang="en-US" sz="2000" dirty="0">
              <a:solidFill>
                <a:schemeClr val="bg1"/>
              </a:solidFill>
            </a:endParaRPr>
          </a:p>
        </p:txBody>
      </p:sp>
      <p:sp>
        <p:nvSpPr>
          <p:cNvPr id="172" name="矩形 1"/>
          <p:cNvSpPr>
            <a:spLocks noChangeArrowheads="1"/>
          </p:cNvSpPr>
          <p:nvPr/>
        </p:nvSpPr>
        <p:spPr bwMode="auto">
          <a:xfrm>
            <a:off x="72604" y="4674629"/>
            <a:ext cx="3953762" cy="338554"/>
          </a:xfrm>
          <a:prstGeom prst="rect">
            <a:avLst/>
          </a:prstGeom>
          <a:noFill/>
          <a:ln w="9525" cmpd="sng">
            <a:noFill/>
            <a:bevel/>
          </a:ln>
        </p:spPr>
        <p:txBody>
          <a:bodyPr wrap="square">
            <a:spAutoFit/>
          </a:bodyPr>
          <a:lstStyle/>
          <a:p>
            <a:pPr algn="r">
              <a:lnSpc>
                <a:spcPct val="80000"/>
              </a:lnSpc>
              <a:defRPr/>
            </a:pPr>
            <a:r>
              <a:rPr lang="zh-CN" altLang="en-US" sz="2000" dirty="0"/>
              <a:t>有干扰和分散注意力的行为</a:t>
            </a:r>
            <a:endParaRPr lang="zh-CN" altLang="en-US" sz="2000" dirty="0"/>
          </a:p>
        </p:txBody>
      </p:sp>
      <p:sp>
        <p:nvSpPr>
          <p:cNvPr id="173" name="矩形 1"/>
          <p:cNvSpPr>
            <a:spLocks noChangeArrowheads="1"/>
          </p:cNvSpPr>
          <p:nvPr/>
        </p:nvSpPr>
        <p:spPr bwMode="auto">
          <a:xfrm>
            <a:off x="0" y="5199431"/>
            <a:ext cx="4042160" cy="338554"/>
          </a:xfrm>
          <a:prstGeom prst="rect">
            <a:avLst/>
          </a:prstGeom>
          <a:noFill/>
          <a:ln w="9525" cmpd="sng">
            <a:noFill/>
            <a:bevel/>
          </a:ln>
        </p:spPr>
        <p:txBody>
          <a:bodyPr wrap="square">
            <a:spAutoFit/>
          </a:bodyPr>
          <a:lstStyle/>
          <a:p>
            <a:pPr algn="r">
              <a:lnSpc>
                <a:spcPct val="80000"/>
              </a:lnSpc>
              <a:defRPr/>
            </a:pPr>
            <a:r>
              <a:rPr lang="zh-CN" altLang="en-US" sz="2000" dirty="0"/>
              <a:t>忽视个体劳保产品的使用</a:t>
            </a:r>
            <a:endParaRPr lang="zh-CN" altLang="en-US" sz="2000" dirty="0"/>
          </a:p>
        </p:txBody>
      </p:sp>
      <p:sp>
        <p:nvSpPr>
          <p:cNvPr id="174" name="矩形 1"/>
          <p:cNvSpPr>
            <a:spLocks noChangeArrowheads="1"/>
          </p:cNvSpPr>
          <p:nvPr/>
        </p:nvSpPr>
        <p:spPr bwMode="auto">
          <a:xfrm>
            <a:off x="81313" y="5754799"/>
            <a:ext cx="3953762" cy="338554"/>
          </a:xfrm>
          <a:prstGeom prst="rect">
            <a:avLst/>
          </a:prstGeom>
          <a:noFill/>
          <a:ln w="9525" cmpd="sng">
            <a:noFill/>
            <a:bevel/>
          </a:ln>
        </p:spPr>
        <p:txBody>
          <a:bodyPr wrap="square">
            <a:spAutoFit/>
          </a:bodyPr>
          <a:lstStyle/>
          <a:p>
            <a:pPr algn="r">
              <a:lnSpc>
                <a:spcPct val="80000"/>
              </a:lnSpc>
              <a:defRPr/>
            </a:pPr>
            <a:r>
              <a:rPr lang="zh-CN" altLang="en-US" sz="2000" dirty="0"/>
              <a:t>不安全劳动着装</a:t>
            </a:r>
            <a:endParaRPr lang="zh-CN" altLang="en-US" sz="2000" dirty="0"/>
          </a:p>
        </p:txBody>
      </p:sp>
      <p:sp>
        <p:nvSpPr>
          <p:cNvPr id="175" name="矩形 1"/>
          <p:cNvSpPr>
            <a:spLocks noChangeArrowheads="1"/>
          </p:cNvSpPr>
          <p:nvPr/>
        </p:nvSpPr>
        <p:spPr bwMode="auto">
          <a:xfrm>
            <a:off x="81313" y="6325429"/>
            <a:ext cx="3953762" cy="338554"/>
          </a:xfrm>
          <a:prstGeom prst="rect">
            <a:avLst/>
          </a:prstGeom>
          <a:noFill/>
          <a:ln w="9525" cmpd="sng">
            <a:noFill/>
            <a:bevel/>
          </a:ln>
        </p:spPr>
        <p:txBody>
          <a:bodyPr wrap="square">
            <a:spAutoFit/>
          </a:bodyPr>
          <a:lstStyle/>
          <a:p>
            <a:pPr algn="r">
              <a:lnSpc>
                <a:spcPct val="80000"/>
              </a:lnSpc>
              <a:defRPr/>
            </a:pPr>
            <a:r>
              <a:rPr lang="zh-CN" altLang="en-US" sz="2000" dirty="0"/>
              <a:t>对危险物品的接触和处理错误等</a:t>
            </a:r>
            <a:endParaRPr lang="zh-CN" altLang="en-US" sz="20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4" name="矩形 3"/>
          <p:cNvSpPr/>
          <p:nvPr/>
        </p:nvSpPr>
        <p:spPr>
          <a:xfrm>
            <a:off x="699247" y="0"/>
            <a:ext cx="8444753" cy="43542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0"/>
            <a:ext cx="555812" cy="4413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2900646" y="0"/>
            <a:ext cx="4053944" cy="461665"/>
          </a:xfrm>
          <a:prstGeom prst="rect">
            <a:avLst/>
          </a:prstGeom>
          <a:noFill/>
        </p:spPr>
        <p:txBody>
          <a:bodyPr wrap="square" rtlCol="0">
            <a:spAutoFit/>
          </a:bodyPr>
          <a:lstStyle/>
          <a:p>
            <a:pPr algn="ctr"/>
            <a:r>
              <a:rPr lang="zh-CN" altLang="en-US" sz="2400" b="1" dirty="0">
                <a:solidFill>
                  <a:schemeClr val="bg1"/>
                </a:solidFill>
              </a:rPr>
              <a:t>人的不安全行为释义（一）</a:t>
            </a:r>
            <a:endParaRPr lang="zh-CN" altLang="en-US" sz="2400" b="1" dirty="0">
              <a:solidFill>
                <a:schemeClr val="bg1"/>
              </a:solidFill>
            </a:endParaRPr>
          </a:p>
        </p:txBody>
      </p:sp>
      <p:sp>
        <p:nvSpPr>
          <p:cNvPr id="8" name="圆角矩形 7"/>
          <p:cNvSpPr/>
          <p:nvPr/>
        </p:nvSpPr>
        <p:spPr>
          <a:xfrm>
            <a:off x="690538" y="957943"/>
            <a:ext cx="8061576" cy="5635178"/>
          </a:xfrm>
          <a:prstGeom prst="roundRect">
            <a:avLst>
              <a:gd name="adj" fmla="val 1459"/>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777244" y="1201899"/>
            <a:ext cx="8061576" cy="5092700"/>
          </a:xfrm>
          <a:prstGeom prst="rect">
            <a:avLst/>
          </a:prstGeom>
          <a:noFill/>
        </p:spPr>
        <p:txBody>
          <a:bodyPr wrap="square" rtlCol="0">
            <a:spAutoFit/>
          </a:bodyPr>
          <a:lstStyle/>
          <a:p>
            <a:pPr marL="342900" indent="-342900">
              <a:lnSpc>
                <a:spcPct val="125000"/>
              </a:lnSpc>
              <a:buClr>
                <a:srgbClr val="0070C0"/>
              </a:buClr>
              <a:buFont typeface="Wingdings" panose="05000000000000000000" pitchFamily="2" charset="2"/>
              <a:buChar char="l"/>
              <a:defRPr/>
            </a:pPr>
            <a:r>
              <a:rPr lang="zh-CN" altLang="en-US" sz="2000" dirty="0">
                <a:latin typeface="+mn-ea"/>
              </a:rPr>
              <a:t>未经许可开动、关停、移动机器</a:t>
            </a:r>
            <a:endParaRPr lang="zh-CN" altLang="en-US" sz="2000" dirty="0">
              <a:latin typeface="+mn-ea"/>
            </a:endParaRPr>
          </a:p>
          <a:p>
            <a:pPr marL="342900" indent="-342900">
              <a:lnSpc>
                <a:spcPct val="125000"/>
              </a:lnSpc>
              <a:buClr>
                <a:srgbClr val="0070C0"/>
              </a:buClr>
              <a:buFont typeface="Wingdings" panose="05000000000000000000" pitchFamily="2" charset="2"/>
              <a:buChar char="l"/>
              <a:defRPr/>
            </a:pPr>
            <a:r>
              <a:rPr lang="zh-CN" altLang="en-US" sz="2000" dirty="0">
                <a:latin typeface="+mn-ea"/>
              </a:rPr>
              <a:t>开动、关停机器时未给信号</a:t>
            </a:r>
            <a:endParaRPr lang="zh-CN" altLang="en-US" sz="2000" dirty="0">
              <a:latin typeface="+mn-ea"/>
            </a:endParaRPr>
          </a:p>
          <a:p>
            <a:pPr marL="342900" indent="-342900">
              <a:lnSpc>
                <a:spcPct val="125000"/>
              </a:lnSpc>
              <a:buClr>
                <a:srgbClr val="0070C0"/>
              </a:buClr>
              <a:buFont typeface="Wingdings" panose="05000000000000000000" pitchFamily="2" charset="2"/>
              <a:buChar char="l"/>
              <a:defRPr/>
            </a:pPr>
            <a:r>
              <a:rPr lang="zh-CN" altLang="en-US" sz="2000" dirty="0">
                <a:latin typeface="+mn-ea"/>
              </a:rPr>
              <a:t>开关未锁紧，造成意外转动、通电或泄漏</a:t>
            </a:r>
            <a:endParaRPr lang="zh-CN" altLang="en-US" sz="2000" dirty="0">
              <a:latin typeface="+mn-ea"/>
            </a:endParaRPr>
          </a:p>
          <a:p>
            <a:pPr marL="342900" indent="-342900">
              <a:lnSpc>
                <a:spcPct val="125000"/>
              </a:lnSpc>
              <a:buClr>
                <a:srgbClr val="0070C0"/>
              </a:buClr>
              <a:buFont typeface="Wingdings" panose="05000000000000000000" pitchFamily="2" charset="2"/>
              <a:buChar char="l"/>
              <a:defRPr/>
            </a:pPr>
            <a:r>
              <a:rPr lang="zh-CN" altLang="en-US" sz="2000" dirty="0">
                <a:latin typeface="+mn-ea"/>
              </a:rPr>
              <a:t>忘记关闭设备</a:t>
            </a:r>
            <a:endParaRPr lang="zh-CN" altLang="en-US" sz="2000" dirty="0">
              <a:latin typeface="+mn-ea"/>
            </a:endParaRPr>
          </a:p>
          <a:p>
            <a:pPr marL="342900" indent="-342900">
              <a:lnSpc>
                <a:spcPct val="125000"/>
              </a:lnSpc>
              <a:buClr>
                <a:srgbClr val="0070C0"/>
              </a:buClr>
              <a:buFont typeface="Wingdings" panose="05000000000000000000" pitchFamily="2" charset="2"/>
              <a:buChar char="l"/>
              <a:defRPr/>
            </a:pPr>
            <a:r>
              <a:rPr lang="zh-CN" altLang="en-US" sz="2000" dirty="0">
                <a:latin typeface="+mn-ea"/>
              </a:rPr>
              <a:t>忽视警告标志、警告信号</a:t>
            </a:r>
            <a:endParaRPr lang="zh-CN" altLang="en-US" sz="2000" dirty="0">
              <a:latin typeface="+mn-ea"/>
            </a:endParaRPr>
          </a:p>
          <a:p>
            <a:pPr marL="342900" indent="-342900">
              <a:lnSpc>
                <a:spcPct val="125000"/>
              </a:lnSpc>
              <a:buClr>
                <a:srgbClr val="0070C0"/>
              </a:buClr>
              <a:buFont typeface="Wingdings" panose="05000000000000000000" pitchFamily="2" charset="2"/>
              <a:buChar char="l"/>
              <a:defRPr/>
            </a:pPr>
            <a:r>
              <a:rPr lang="zh-CN" altLang="en-US" sz="2000" dirty="0">
                <a:latin typeface="+mn-ea"/>
              </a:rPr>
              <a:t>操作错误（按钮、阀门、扳手、把柄等的操作错误）</a:t>
            </a:r>
            <a:endParaRPr lang="zh-CN" altLang="en-US" sz="2000" dirty="0">
              <a:latin typeface="+mn-ea"/>
            </a:endParaRPr>
          </a:p>
          <a:p>
            <a:pPr marL="342900" indent="-342900">
              <a:lnSpc>
                <a:spcPct val="125000"/>
              </a:lnSpc>
              <a:buClr>
                <a:srgbClr val="0070C0"/>
              </a:buClr>
              <a:buFont typeface="Wingdings" panose="05000000000000000000" pitchFamily="2" charset="2"/>
              <a:buChar char="l"/>
              <a:defRPr/>
            </a:pPr>
            <a:r>
              <a:rPr lang="zh-CN" altLang="en-US" sz="2000" dirty="0">
                <a:latin typeface="+mn-ea"/>
              </a:rPr>
              <a:t>奔跑作业</a:t>
            </a:r>
            <a:endParaRPr lang="zh-CN" altLang="en-US" sz="2000" dirty="0">
              <a:latin typeface="+mn-ea"/>
            </a:endParaRPr>
          </a:p>
          <a:p>
            <a:pPr marL="342900" indent="-342900">
              <a:lnSpc>
                <a:spcPct val="125000"/>
              </a:lnSpc>
              <a:buClr>
                <a:srgbClr val="0070C0"/>
              </a:buClr>
              <a:buFont typeface="Wingdings" panose="05000000000000000000" pitchFamily="2" charset="2"/>
              <a:buChar char="l"/>
              <a:defRPr/>
            </a:pPr>
            <a:r>
              <a:rPr lang="zh-CN" altLang="en-US" sz="2000" dirty="0">
                <a:latin typeface="+mn-ea"/>
              </a:rPr>
              <a:t>供料或送料速度过快</a:t>
            </a:r>
            <a:endParaRPr lang="en-US" altLang="zh-CN" sz="2000" dirty="0">
              <a:latin typeface="+mn-ea"/>
            </a:endParaRPr>
          </a:p>
          <a:p>
            <a:pPr marL="342900" indent="-342900">
              <a:lnSpc>
                <a:spcPct val="125000"/>
              </a:lnSpc>
              <a:buClr>
                <a:srgbClr val="0070C0"/>
              </a:buClr>
              <a:buFont typeface="Wingdings" panose="05000000000000000000" pitchFamily="2" charset="2"/>
              <a:buChar char="l"/>
              <a:defRPr/>
            </a:pPr>
            <a:r>
              <a:rPr lang="zh-CN" altLang="en-US" sz="2000" dirty="0">
                <a:latin typeface="+mn-ea"/>
              </a:rPr>
              <a:t>人员、技术、设施等发生永久性或暂时性变化不履行变更手续</a:t>
            </a:r>
            <a:endParaRPr lang="zh-CN" altLang="en-US" sz="2000" dirty="0">
              <a:latin typeface="+mn-ea"/>
            </a:endParaRPr>
          </a:p>
          <a:p>
            <a:pPr marL="342900" indent="-342900">
              <a:lnSpc>
                <a:spcPct val="125000"/>
              </a:lnSpc>
              <a:buClr>
                <a:srgbClr val="0070C0"/>
              </a:buClr>
              <a:buFont typeface="Wingdings" panose="05000000000000000000" pitchFamily="2" charset="2"/>
              <a:buChar char="l"/>
              <a:defRPr/>
            </a:pPr>
            <a:r>
              <a:rPr lang="zh-CN" altLang="en-US" sz="2000" dirty="0">
                <a:latin typeface="+mn-ea"/>
              </a:rPr>
              <a:t>违章驾驶机动车、叉车，比如无证驾驶酒后作业</a:t>
            </a:r>
            <a:endParaRPr lang="zh-CN" altLang="en-US" sz="2000" dirty="0">
              <a:latin typeface="+mn-ea"/>
            </a:endParaRPr>
          </a:p>
          <a:p>
            <a:pPr marL="342900" indent="-342900">
              <a:lnSpc>
                <a:spcPct val="125000"/>
              </a:lnSpc>
              <a:buClr>
                <a:srgbClr val="0070C0"/>
              </a:buClr>
              <a:buFont typeface="Wingdings" panose="05000000000000000000" pitchFamily="2" charset="2"/>
              <a:buChar char="l"/>
              <a:defRPr/>
            </a:pPr>
            <a:r>
              <a:rPr lang="zh-CN" altLang="en-US" sz="2000" dirty="0">
                <a:latin typeface="+mn-ea"/>
              </a:rPr>
              <a:t>客货混载，比如叉车载人、升降机载人</a:t>
            </a:r>
            <a:endParaRPr lang="zh-CN" altLang="en-US" sz="2000" dirty="0">
              <a:latin typeface="+mn-ea"/>
            </a:endParaRPr>
          </a:p>
          <a:p>
            <a:pPr marL="342900" indent="-342900">
              <a:lnSpc>
                <a:spcPct val="125000"/>
              </a:lnSpc>
              <a:buClr>
                <a:srgbClr val="0070C0"/>
              </a:buClr>
              <a:buFont typeface="Wingdings" panose="05000000000000000000" pitchFamily="2" charset="2"/>
              <a:buChar char="l"/>
              <a:defRPr/>
            </a:pPr>
            <a:r>
              <a:rPr lang="zh-CN" altLang="en-US" sz="2000" dirty="0">
                <a:latin typeface="+mn-ea"/>
              </a:rPr>
              <a:t>违章拆除作业，比如不办理拆除手续</a:t>
            </a:r>
            <a:endParaRPr lang="zh-CN" altLang="en-US" sz="2000" dirty="0">
              <a:latin typeface="+mn-ea"/>
            </a:endParaRPr>
          </a:p>
          <a:p>
            <a:pPr marL="342900" indent="-342900">
              <a:lnSpc>
                <a:spcPct val="125000"/>
              </a:lnSpc>
              <a:buClr>
                <a:srgbClr val="0070C0"/>
              </a:buClr>
              <a:buFont typeface="Wingdings" panose="05000000000000000000" pitchFamily="2" charset="2"/>
              <a:buChar char="l"/>
              <a:defRPr/>
            </a:pPr>
            <a:r>
              <a:rPr lang="zh-CN" altLang="en-US" sz="2000" dirty="0">
                <a:latin typeface="+mn-ea"/>
              </a:rPr>
              <a:t>其他</a:t>
            </a:r>
            <a:endParaRPr lang="zh-CN" altLang="en-US" sz="2000" dirty="0">
              <a:latin typeface="+mn-ea"/>
            </a:endParaRPr>
          </a:p>
        </p:txBody>
      </p:sp>
      <p:sp>
        <p:nvSpPr>
          <p:cNvPr id="10" name="圆角矩形 9"/>
          <p:cNvSpPr/>
          <p:nvPr/>
        </p:nvSpPr>
        <p:spPr>
          <a:xfrm>
            <a:off x="870857" y="670560"/>
            <a:ext cx="4127863" cy="42672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975361" y="696803"/>
            <a:ext cx="3910149" cy="400110"/>
          </a:xfrm>
          <a:prstGeom prst="rect">
            <a:avLst/>
          </a:prstGeom>
          <a:noFill/>
        </p:spPr>
        <p:txBody>
          <a:bodyPr wrap="square" rtlCol="0">
            <a:spAutoFit/>
          </a:bodyPr>
          <a:lstStyle/>
          <a:p>
            <a:r>
              <a:rPr lang="zh-CN" altLang="en-US" sz="2000" b="1" dirty="0">
                <a:solidFill>
                  <a:schemeClr val="bg1"/>
                </a:solidFill>
              </a:rPr>
              <a:t>操作错误、忽视安全、忽视警告</a:t>
            </a:r>
            <a:endParaRPr lang="zh-CN" altLang="en-US" sz="2000" dirty="0">
              <a:solidFill>
                <a:schemeClr val="bg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cxnSp>
        <p:nvCxnSpPr>
          <p:cNvPr id="4" name="直接连接符 3"/>
          <p:cNvCxnSpPr/>
          <p:nvPr/>
        </p:nvCxnSpPr>
        <p:spPr>
          <a:xfrm>
            <a:off x="4576213" y="1470759"/>
            <a:ext cx="0" cy="4269122"/>
          </a:xfrm>
          <a:prstGeom prst="line">
            <a:avLst/>
          </a:prstGeom>
          <a:noFill/>
          <a:ln w="28575" cap="flat" cmpd="sng" algn="ctr">
            <a:solidFill>
              <a:srgbClr val="0070C0"/>
            </a:solidFill>
            <a:prstDash val="solid"/>
            <a:headEnd type="diamond" w="lg" len="lg"/>
          </a:ln>
          <a:effectLst/>
        </p:spPr>
      </p:cxnSp>
      <p:sp>
        <p:nvSpPr>
          <p:cNvPr id="5" name="任意多边形 4"/>
          <p:cNvSpPr/>
          <p:nvPr/>
        </p:nvSpPr>
        <p:spPr>
          <a:xfrm>
            <a:off x="4871408" y="2727317"/>
            <a:ext cx="2268252" cy="283084"/>
          </a:xfrm>
          <a:custGeom>
            <a:avLst/>
            <a:gdLst>
              <a:gd name="connsiteX0" fmla="*/ 47276 w 2268252"/>
              <a:gd name="connsiteY0" fmla="*/ 0 h 283084"/>
              <a:gd name="connsiteX1" fmla="*/ 2220976 w 2268252"/>
              <a:gd name="connsiteY1" fmla="*/ 0 h 283084"/>
              <a:gd name="connsiteX2" fmla="*/ 2268252 w 2268252"/>
              <a:gd name="connsiteY2" fmla="*/ 47276 h 283084"/>
              <a:gd name="connsiteX3" fmla="*/ 2268252 w 2268252"/>
              <a:gd name="connsiteY3" fmla="*/ 283084 h 283084"/>
              <a:gd name="connsiteX4" fmla="*/ 0 w 2268252"/>
              <a:gd name="connsiteY4" fmla="*/ 283084 h 283084"/>
              <a:gd name="connsiteX5" fmla="*/ 0 w 2268252"/>
              <a:gd name="connsiteY5" fmla="*/ 47276 h 283084"/>
              <a:gd name="connsiteX6" fmla="*/ 47276 w 2268252"/>
              <a:gd name="connsiteY6" fmla="*/ 0 h 283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8252" h="283084">
                <a:moveTo>
                  <a:pt x="47276" y="0"/>
                </a:moveTo>
                <a:lnTo>
                  <a:pt x="2220976" y="0"/>
                </a:lnTo>
                <a:cubicBezTo>
                  <a:pt x="2247086" y="0"/>
                  <a:pt x="2268252" y="21166"/>
                  <a:pt x="2268252" y="47276"/>
                </a:cubicBezTo>
                <a:lnTo>
                  <a:pt x="2268252" y="283084"/>
                </a:lnTo>
                <a:lnTo>
                  <a:pt x="0" y="283084"/>
                </a:lnTo>
                <a:lnTo>
                  <a:pt x="0" y="47276"/>
                </a:lnTo>
                <a:cubicBezTo>
                  <a:pt x="0" y="21166"/>
                  <a:pt x="21166" y="0"/>
                  <a:pt x="47276" y="0"/>
                </a:cubicBezTo>
                <a:close/>
              </a:path>
            </a:pathLst>
          </a:custGeom>
          <a:solidFill>
            <a:srgbClr val="0070C0"/>
          </a:solidFill>
          <a:ln w="28575" cap="flat" cmpd="sng" algn="ctr">
            <a:noFill/>
            <a:prstDash val="solid"/>
          </a:ln>
          <a:effectLst/>
        </p:spPr>
        <p:txBody>
          <a:bodyPr wrap="square" rtlCol="0" anchor="ctr">
            <a:noAutofit/>
          </a:bodyPr>
          <a:lstStyle/>
          <a:p>
            <a:pPr algn="ctr"/>
            <a:endParaRPr lang="en-US" altLang="zh-CN" sz="1400" kern="0" dirty="0">
              <a:solidFill>
                <a:sysClr val="window" lastClr="FFFFFF"/>
              </a:solidFill>
              <a:latin typeface="Calibri" panose="020F0502020204030204"/>
              <a:ea typeface="微软雅黑" panose="020B0503020204020204" pitchFamily="34" charset="-122"/>
            </a:endParaRPr>
          </a:p>
        </p:txBody>
      </p:sp>
      <p:sp>
        <p:nvSpPr>
          <p:cNvPr id="6" name="任意多边形 5"/>
          <p:cNvSpPr/>
          <p:nvPr/>
        </p:nvSpPr>
        <p:spPr>
          <a:xfrm>
            <a:off x="4685930" y="3010209"/>
            <a:ext cx="2453731" cy="831600"/>
          </a:xfrm>
          <a:custGeom>
            <a:avLst/>
            <a:gdLst>
              <a:gd name="connsiteX0" fmla="*/ 185479 w 2453731"/>
              <a:gd name="connsiteY0" fmla="*/ 0 h 593519"/>
              <a:gd name="connsiteX1" fmla="*/ 2453731 w 2453731"/>
              <a:gd name="connsiteY1" fmla="*/ 0 h 593519"/>
              <a:gd name="connsiteX2" fmla="*/ 2453731 w 2453731"/>
              <a:gd name="connsiteY2" fmla="*/ 546243 h 593519"/>
              <a:gd name="connsiteX3" fmla="*/ 2406455 w 2453731"/>
              <a:gd name="connsiteY3" fmla="*/ 593519 h 593519"/>
              <a:gd name="connsiteX4" fmla="*/ 232755 w 2453731"/>
              <a:gd name="connsiteY4" fmla="*/ 593519 h 593519"/>
              <a:gd name="connsiteX5" fmla="*/ 185479 w 2453731"/>
              <a:gd name="connsiteY5" fmla="*/ 546243 h 593519"/>
              <a:gd name="connsiteX6" fmla="*/ 185479 w 2453731"/>
              <a:gd name="connsiteY6" fmla="*/ 226860 h 593519"/>
              <a:gd name="connsiteX7" fmla="*/ 0 w 2453731"/>
              <a:gd name="connsiteY7" fmla="*/ 141803 h 593519"/>
              <a:gd name="connsiteX8" fmla="*/ 185479 w 2453731"/>
              <a:gd name="connsiteY8" fmla="*/ 56746 h 59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3731" h="593519">
                <a:moveTo>
                  <a:pt x="185479" y="0"/>
                </a:moveTo>
                <a:lnTo>
                  <a:pt x="2453731" y="0"/>
                </a:lnTo>
                <a:lnTo>
                  <a:pt x="2453731" y="546243"/>
                </a:lnTo>
                <a:cubicBezTo>
                  <a:pt x="2453731" y="572353"/>
                  <a:pt x="2432565" y="593519"/>
                  <a:pt x="2406455" y="593519"/>
                </a:cubicBezTo>
                <a:lnTo>
                  <a:pt x="232755" y="593519"/>
                </a:lnTo>
                <a:cubicBezTo>
                  <a:pt x="206645" y="593519"/>
                  <a:pt x="185479" y="572353"/>
                  <a:pt x="185479" y="546243"/>
                </a:cubicBezTo>
                <a:lnTo>
                  <a:pt x="185479" y="226860"/>
                </a:lnTo>
                <a:lnTo>
                  <a:pt x="0" y="141803"/>
                </a:lnTo>
                <a:lnTo>
                  <a:pt x="185479" y="56746"/>
                </a:lnTo>
                <a:close/>
              </a:path>
            </a:pathLst>
          </a:custGeom>
          <a:solidFill>
            <a:srgbClr val="C8E9F8"/>
          </a:solidFill>
          <a:ln w="28575" cap="flat" cmpd="sng" algn="ctr">
            <a:noFill/>
            <a:prstDash val="solid"/>
          </a:ln>
          <a:effectLst/>
        </p:spPr>
        <p:txBody>
          <a:bodyPr wrap="square" lIns="288000" tIns="0" rIns="108000" bIns="0" rtlCol="0" anchor="ctr">
            <a:noAutofit/>
          </a:bodyPr>
          <a:lstStyle/>
          <a:p>
            <a:pPr>
              <a:lnSpc>
                <a:spcPct val="80000"/>
              </a:lnSpc>
              <a:defRPr/>
            </a:pPr>
            <a:endParaRPr lang="zh-CN" altLang="en-US" sz="1200" dirty="0">
              <a:latin typeface="宋体" panose="02010600030101010101" pitchFamily="2" charset="-122"/>
            </a:endParaRPr>
          </a:p>
        </p:txBody>
      </p:sp>
      <p:sp>
        <p:nvSpPr>
          <p:cNvPr id="7" name="任意多边形 6"/>
          <p:cNvSpPr/>
          <p:nvPr/>
        </p:nvSpPr>
        <p:spPr>
          <a:xfrm>
            <a:off x="4871408" y="4410593"/>
            <a:ext cx="2268252" cy="283084"/>
          </a:xfrm>
          <a:custGeom>
            <a:avLst/>
            <a:gdLst>
              <a:gd name="connsiteX0" fmla="*/ 47276 w 2268252"/>
              <a:gd name="connsiteY0" fmla="*/ 0 h 283084"/>
              <a:gd name="connsiteX1" fmla="*/ 2220976 w 2268252"/>
              <a:gd name="connsiteY1" fmla="*/ 0 h 283084"/>
              <a:gd name="connsiteX2" fmla="*/ 2268252 w 2268252"/>
              <a:gd name="connsiteY2" fmla="*/ 47276 h 283084"/>
              <a:gd name="connsiteX3" fmla="*/ 2268252 w 2268252"/>
              <a:gd name="connsiteY3" fmla="*/ 283084 h 283084"/>
              <a:gd name="connsiteX4" fmla="*/ 0 w 2268252"/>
              <a:gd name="connsiteY4" fmla="*/ 283084 h 283084"/>
              <a:gd name="connsiteX5" fmla="*/ 0 w 2268252"/>
              <a:gd name="connsiteY5" fmla="*/ 47276 h 283084"/>
              <a:gd name="connsiteX6" fmla="*/ 47276 w 2268252"/>
              <a:gd name="connsiteY6" fmla="*/ 0 h 283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8252" h="283084">
                <a:moveTo>
                  <a:pt x="47276" y="0"/>
                </a:moveTo>
                <a:lnTo>
                  <a:pt x="2220976" y="0"/>
                </a:lnTo>
                <a:cubicBezTo>
                  <a:pt x="2247086" y="0"/>
                  <a:pt x="2268252" y="21166"/>
                  <a:pt x="2268252" y="47276"/>
                </a:cubicBezTo>
                <a:lnTo>
                  <a:pt x="2268252" y="283084"/>
                </a:lnTo>
                <a:lnTo>
                  <a:pt x="0" y="283084"/>
                </a:lnTo>
                <a:lnTo>
                  <a:pt x="0" y="47276"/>
                </a:lnTo>
                <a:cubicBezTo>
                  <a:pt x="0" y="21166"/>
                  <a:pt x="21166" y="0"/>
                  <a:pt x="47276" y="0"/>
                </a:cubicBezTo>
                <a:close/>
              </a:path>
            </a:pathLst>
          </a:custGeom>
          <a:solidFill>
            <a:srgbClr val="0070C0"/>
          </a:solidFill>
          <a:ln w="28575" cap="flat" cmpd="sng" algn="ctr">
            <a:noFill/>
            <a:prstDash val="solid"/>
          </a:ln>
          <a:effectLst/>
        </p:spPr>
        <p:txBody>
          <a:bodyPr wrap="square" rtlCol="0" anchor="ctr">
            <a:noAutofit/>
          </a:bodyPr>
          <a:lstStyle/>
          <a:p>
            <a:pPr algn="ctr"/>
            <a:endParaRPr lang="en-US" altLang="zh-CN" sz="1400" kern="0" dirty="0">
              <a:solidFill>
                <a:sysClr val="window" lastClr="FFFFFF"/>
              </a:solidFill>
              <a:latin typeface="Calibri" panose="020F0502020204030204"/>
              <a:ea typeface="微软雅黑" panose="020B0503020204020204" pitchFamily="34" charset="-122"/>
            </a:endParaRPr>
          </a:p>
        </p:txBody>
      </p:sp>
      <p:sp>
        <p:nvSpPr>
          <p:cNvPr id="8" name="任意多边形 7"/>
          <p:cNvSpPr/>
          <p:nvPr/>
        </p:nvSpPr>
        <p:spPr>
          <a:xfrm>
            <a:off x="4685930" y="4693485"/>
            <a:ext cx="2453731" cy="831600"/>
          </a:xfrm>
          <a:custGeom>
            <a:avLst/>
            <a:gdLst>
              <a:gd name="connsiteX0" fmla="*/ 185479 w 2453731"/>
              <a:gd name="connsiteY0" fmla="*/ 0 h 593519"/>
              <a:gd name="connsiteX1" fmla="*/ 2453731 w 2453731"/>
              <a:gd name="connsiteY1" fmla="*/ 0 h 593519"/>
              <a:gd name="connsiteX2" fmla="*/ 2453731 w 2453731"/>
              <a:gd name="connsiteY2" fmla="*/ 546243 h 593519"/>
              <a:gd name="connsiteX3" fmla="*/ 2406455 w 2453731"/>
              <a:gd name="connsiteY3" fmla="*/ 593519 h 593519"/>
              <a:gd name="connsiteX4" fmla="*/ 232755 w 2453731"/>
              <a:gd name="connsiteY4" fmla="*/ 593519 h 593519"/>
              <a:gd name="connsiteX5" fmla="*/ 185479 w 2453731"/>
              <a:gd name="connsiteY5" fmla="*/ 546243 h 593519"/>
              <a:gd name="connsiteX6" fmla="*/ 185479 w 2453731"/>
              <a:gd name="connsiteY6" fmla="*/ 226860 h 593519"/>
              <a:gd name="connsiteX7" fmla="*/ 0 w 2453731"/>
              <a:gd name="connsiteY7" fmla="*/ 141803 h 593519"/>
              <a:gd name="connsiteX8" fmla="*/ 185479 w 2453731"/>
              <a:gd name="connsiteY8" fmla="*/ 56746 h 59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3731" h="593519">
                <a:moveTo>
                  <a:pt x="185479" y="0"/>
                </a:moveTo>
                <a:lnTo>
                  <a:pt x="2453731" y="0"/>
                </a:lnTo>
                <a:lnTo>
                  <a:pt x="2453731" y="546243"/>
                </a:lnTo>
                <a:cubicBezTo>
                  <a:pt x="2453731" y="572353"/>
                  <a:pt x="2432565" y="593519"/>
                  <a:pt x="2406455" y="593519"/>
                </a:cubicBezTo>
                <a:lnTo>
                  <a:pt x="232755" y="593519"/>
                </a:lnTo>
                <a:cubicBezTo>
                  <a:pt x="206645" y="593519"/>
                  <a:pt x="185479" y="572353"/>
                  <a:pt x="185479" y="546243"/>
                </a:cubicBezTo>
                <a:lnTo>
                  <a:pt x="185479" y="226860"/>
                </a:lnTo>
                <a:lnTo>
                  <a:pt x="0" y="141803"/>
                </a:lnTo>
                <a:lnTo>
                  <a:pt x="185479" y="56746"/>
                </a:lnTo>
                <a:close/>
              </a:path>
            </a:pathLst>
          </a:custGeom>
          <a:solidFill>
            <a:srgbClr val="C8E9F8"/>
          </a:solidFill>
          <a:ln w="28575" cap="flat" cmpd="sng" algn="ctr">
            <a:noFill/>
            <a:prstDash val="solid"/>
          </a:ln>
          <a:effectLst/>
        </p:spPr>
        <p:txBody>
          <a:bodyPr wrap="square" lIns="288000" tIns="0" rIns="108000" bIns="0" rtlCol="0" anchor="ctr">
            <a:noAutofit/>
          </a:bodyPr>
          <a:lstStyle/>
          <a:p>
            <a:pPr>
              <a:buFontTx/>
              <a:buNone/>
              <a:defRPr/>
            </a:pPr>
            <a:endParaRPr lang="en-US" altLang="zh-CN" sz="1200" dirty="0">
              <a:latin typeface="宋体" panose="02010600030101010101" pitchFamily="2" charset="-122"/>
            </a:endParaRPr>
          </a:p>
        </p:txBody>
      </p:sp>
      <p:sp>
        <p:nvSpPr>
          <p:cNvPr id="9" name="同心圆 8"/>
          <p:cNvSpPr/>
          <p:nvPr/>
        </p:nvSpPr>
        <p:spPr>
          <a:xfrm>
            <a:off x="4486575" y="3057539"/>
            <a:ext cx="180222" cy="180222"/>
          </a:xfrm>
          <a:prstGeom prst="donut">
            <a:avLst>
              <a:gd name="adj" fmla="val 39761"/>
            </a:avLst>
          </a:prstGeom>
          <a:solidFill>
            <a:srgbClr val="0070C0"/>
          </a:solidFill>
          <a:ln w="38100" cap="flat" cmpd="sng" algn="ctr">
            <a:solidFill>
              <a:sysClr val="window" lastClr="FFFFFF"/>
            </a:solidFill>
            <a:prstDash val="solid"/>
            <a:miter lim="800000"/>
          </a:ln>
          <a:effectLst/>
        </p:spPr>
        <p:txBody>
          <a:bodyPr rtlCol="0" anchor="ctr"/>
          <a:lstStyle/>
          <a:p>
            <a:pPr algn="ctr"/>
            <a:endParaRPr lang="zh-CN" altLang="en-US"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同心圆 9"/>
          <p:cNvSpPr/>
          <p:nvPr/>
        </p:nvSpPr>
        <p:spPr>
          <a:xfrm>
            <a:off x="4486575" y="4731878"/>
            <a:ext cx="180222" cy="180222"/>
          </a:xfrm>
          <a:prstGeom prst="donut">
            <a:avLst>
              <a:gd name="adj" fmla="val 39761"/>
            </a:avLst>
          </a:prstGeom>
          <a:solidFill>
            <a:srgbClr val="0070C0"/>
          </a:solidFill>
          <a:ln w="38100" cap="flat" cmpd="sng" algn="ctr">
            <a:solidFill>
              <a:sysClr val="window" lastClr="FFFFFF"/>
            </a:solidFill>
            <a:prstDash val="solid"/>
            <a:miter lim="800000"/>
          </a:ln>
          <a:effectLst/>
        </p:spPr>
        <p:txBody>
          <a:bodyPr rtlCol="0" anchor="ctr"/>
          <a:lstStyle/>
          <a:p>
            <a:pPr algn="ctr"/>
            <a:endParaRPr lang="zh-CN" altLang="en-US"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同心圆 10"/>
          <p:cNvSpPr/>
          <p:nvPr/>
        </p:nvSpPr>
        <p:spPr>
          <a:xfrm>
            <a:off x="4486575" y="2220370"/>
            <a:ext cx="180222" cy="180222"/>
          </a:xfrm>
          <a:prstGeom prst="donut">
            <a:avLst>
              <a:gd name="adj" fmla="val 39761"/>
            </a:avLst>
          </a:prstGeom>
          <a:solidFill>
            <a:srgbClr val="0070C0"/>
          </a:solidFill>
          <a:ln w="38100" cap="flat" cmpd="sng" algn="ctr">
            <a:solidFill>
              <a:sysClr val="window" lastClr="FFFFFF"/>
            </a:solidFill>
            <a:prstDash val="solid"/>
            <a:miter lim="800000"/>
          </a:ln>
          <a:effectLst/>
        </p:spPr>
        <p:txBody>
          <a:bodyPr rtlCol="0" anchor="ctr"/>
          <a:lstStyle/>
          <a:p>
            <a:pPr algn="ctr">
              <a:defRPr/>
            </a:pPr>
            <a:endParaRPr lang="zh-CN" altLang="en-US"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同心圆 11"/>
          <p:cNvSpPr/>
          <p:nvPr/>
        </p:nvSpPr>
        <p:spPr>
          <a:xfrm>
            <a:off x="4486575" y="3894707"/>
            <a:ext cx="180222" cy="180222"/>
          </a:xfrm>
          <a:prstGeom prst="donut">
            <a:avLst>
              <a:gd name="adj" fmla="val 39761"/>
            </a:avLst>
          </a:prstGeom>
          <a:solidFill>
            <a:srgbClr val="0070C0"/>
          </a:solidFill>
          <a:ln w="38100" cap="flat" cmpd="sng" algn="ctr">
            <a:solidFill>
              <a:sysClr val="window" lastClr="FFFFFF"/>
            </a:solidFill>
            <a:prstDash val="solid"/>
            <a:miter lim="800000"/>
          </a:ln>
          <a:effectLst/>
        </p:spPr>
        <p:txBody>
          <a:bodyPr rtlCol="0" anchor="ctr"/>
          <a:lstStyle/>
          <a:p>
            <a:pPr algn="ctr"/>
            <a:endParaRPr lang="zh-CN" altLang="en-US"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任意多边形 12"/>
          <p:cNvSpPr/>
          <p:nvPr/>
        </p:nvSpPr>
        <p:spPr>
          <a:xfrm flipH="1">
            <a:off x="2047013" y="1872275"/>
            <a:ext cx="2268252" cy="283084"/>
          </a:xfrm>
          <a:custGeom>
            <a:avLst/>
            <a:gdLst>
              <a:gd name="connsiteX0" fmla="*/ 47276 w 2268252"/>
              <a:gd name="connsiteY0" fmla="*/ 0 h 283084"/>
              <a:gd name="connsiteX1" fmla="*/ 2220976 w 2268252"/>
              <a:gd name="connsiteY1" fmla="*/ 0 h 283084"/>
              <a:gd name="connsiteX2" fmla="*/ 2268252 w 2268252"/>
              <a:gd name="connsiteY2" fmla="*/ 47276 h 283084"/>
              <a:gd name="connsiteX3" fmla="*/ 2268252 w 2268252"/>
              <a:gd name="connsiteY3" fmla="*/ 283084 h 283084"/>
              <a:gd name="connsiteX4" fmla="*/ 0 w 2268252"/>
              <a:gd name="connsiteY4" fmla="*/ 283084 h 283084"/>
              <a:gd name="connsiteX5" fmla="*/ 0 w 2268252"/>
              <a:gd name="connsiteY5" fmla="*/ 47276 h 283084"/>
              <a:gd name="connsiteX6" fmla="*/ 47276 w 2268252"/>
              <a:gd name="connsiteY6" fmla="*/ 0 h 283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8252" h="283084">
                <a:moveTo>
                  <a:pt x="47276" y="0"/>
                </a:moveTo>
                <a:lnTo>
                  <a:pt x="2220976" y="0"/>
                </a:lnTo>
                <a:cubicBezTo>
                  <a:pt x="2247086" y="0"/>
                  <a:pt x="2268252" y="21166"/>
                  <a:pt x="2268252" y="47276"/>
                </a:cubicBezTo>
                <a:lnTo>
                  <a:pt x="2268252" y="283084"/>
                </a:lnTo>
                <a:lnTo>
                  <a:pt x="0" y="283084"/>
                </a:lnTo>
                <a:lnTo>
                  <a:pt x="0" y="47276"/>
                </a:lnTo>
                <a:cubicBezTo>
                  <a:pt x="0" y="21166"/>
                  <a:pt x="21166" y="0"/>
                  <a:pt x="47276" y="0"/>
                </a:cubicBezTo>
                <a:close/>
              </a:path>
            </a:pathLst>
          </a:custGeom>
          <a:solidFill>
            <a:srgbClr val="0070C0"/>
          </a:solidFill>
          <a:ln w="28575" cap="flat" cmpd="sng" algn="ctr">
            <a:noFill/>
            <a:prstDash val="solid"/>
          </a:ln>
          <a:effectLst/>
        </p:spPr>
        <p:txBody>
          <a:bodyPr wrap="square" rtlCol="0" anchor="ctr">
            <a:noAutofit/>
          </a:bodyPr>
          <a:lstStyle/>
          <a:p>
            <a:pPr algn="ctr">
              <a:defRPr/>
            </a:pPr>
            <a:endParaRPr lang="en-US" altLang="zh-CN" sz="1400" kern="0" dirty="0">
              <a:solidFill>
                <a:sysClr val="window" lastClr="FFFFFF"/>
              </a:solidFill>
              <a:latin typeface="Calibri" panose="020F0502020204030204"/>
              <a:ea typeface="微软雅黑" panose="020B0503020204020204" pitchFamily="34" charset="-122"/>
            </a:endParaRPr>
          </a:p>
        </p:txBody>
      </p:sp>
      <p:sp>
        <p:nvSpPr>
          <p:cNvPr id="14" name="任意多边形 13"/>
          <p:cNvSpPr/>
          <p:nvPr/>
        </p:nvSpPr>
        <p:spPr>
          <a:xfrm flipH="1">
            <a:off x="2047013" y="2155168"/>
            <a:ext cx="2453732" cy="831585"/>
          </a:xfrm>
          <a:custGeom>
            <a:avLst/>
            <a:gdLst>
              <a:gd name="connsiteX0" fmla="*/ 185479 w 2453731"/>
              <a:gd name="connsiteY0" fmla="*/ 0 h 593519"/>
              <a:gd name="connsiteX1" fmla="*/ 2453731 w 2453731"/>
              <a:gd name="connsiteY1" fmla="*/ 0 h 593519"/>
              <a:gd name="connsiteX2" fmla="*/ 2453731 w 2453731"/>
              <a:gd name="connsiteY2" fmla="*/ 546243 h 593519"/>
              <a:gd name="connsiteX3" fmla="*/ 2406455 w 2453731"/>
              <a:gd name="connsiteY3" fmla="*/ 593519 h 593519"/>
              <a:gd name="connsiteX4" fmla="*/ 232755 w 2453731"/>
              <a:gd name="connsiteY4" fmla="*/ 593519 h 593519"/>
              <a:gd name="connsiteX5" fmla="*/ 185479 w 2453731"/>
              <a:gd name="connsiteY5" fmla="*/ 546243 h 593519"/>
              <a:gd name="connsiteX6" fmla="*/ 185479 w 2453731"/>
              <a:gd name="connsiteY6" fmla="*/ 226860 h 593519"/>
              <a:gd name="connsiteX7" fmla="*/ 0 w 2453731"/>
              <a:gd name="connsiteY7" fmla="*/ 141803 h 593519"/>
              <a:gd name="connsiteX8" fmla="*/ 185479 w 2453731"/>
              <a:gd name="connsiteY8" fmla="*/ 56746 h 59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3731" h="593519">
                <a:moveTo>
                  <a:pt x="185479" y="0"/>
                </a:moveTo>
                <a:lnTo>
                  <a:pt x="2453731" y="0"/>
                </a:lnTo>
                <a:lnTo>
                  <a:pt x="2453731" y="546243"/>
                </a:lnTo>
                <a:cubicBezTo>
                  <a:pt x="2453731" y="572353"/>
                  <a:pt x="2432565" y="593519"/>
                  <a:pt x="2406455" y="593519"/>
                </a:cubicBezTo>
                <a:lnTo>
                  <a:pt x="232755" y="593519"/>
                </a:lnTo>
                <a:cubicBezTo>
                  <a:pt x="206645" y="593519"/>
                  <a:pt x="185479" y="572353"/>
                  <a:pt x="185479" y="546243"/>
                </a:cubicBezTo>
                <a:lnTo>
                  <a:pt x="185479" y="226860"/>
                </a:lnTo>
                <a:lnTo>
                  <a:pt x="0" y="141803"/>
                </a:lnTo>
                <a:lnTo>
                  <a:pt x="185479" y="56746"/>
                </a:lnTo>
                <a:close/>
              </a:path>
            </a:pathLst>
          </a:custGeom>
          <a:solidFill>
            <a:srgbClr val="C8E9F8"/>
          </a:solidFill>
          <a:ln w="28575" cap="flat" cmpd="sng" algn="ctr">
            <a:noFill/>
            <a:prstDash val="solid"/>
          </a:ln>
          <a:effectLst/>
        </p:spPr>
        <p:txBody>
          <a:bodyPr wrap="square" lIns="180000" tIns="0" rIns="360000" bIns="0" rtlCol="0" anchor="ctr">
            <a:noAutofit/>
          </a:bodyPr>
          <a:lstStyle/>
          <a:p>
            <a:pPr algn="ctr">
              <a:lnSpc>
                <a:spcPct val="120000"/>
              </a:lnSpc>
              <a:defRPr/>
            </a:pPr>
            <a:endParaRPr lang="en-US" altLang="zh-CN" sz="2000" kern="0" dirty="0">
              <a:solidFill>
                <a:srgbClr val="339BC9"/>
              </a:solidFill>
              <a:latin typeface="Arial" panose="020B0604020202020204" pitchFamily="34" charset="0"/>
              <a:ea typeface="幼圆" panose="02010509060101010101" pitchFamily="49" charset="-122"/>
              <a:cs typeface="Arial" panose="020B0604020202020204" pitchFamily="34" charset="0"/>
            </a:endParaRPr>
          </a:p>
        </p:txBody>
      </p:sp>
      <p:sp>
        <p:nvSpPr>
          <p:cNvPr id="15" name="任意多边形 14"/>
          <p:cNvSpPr/>
          <p:nvPr/>
        </p:nvSpPr>
        <p:spPr>
          <a:xfrm flipH="1">
            <a:off x="2047013" y="3572056"/>
            <a:ext cx="2268252" cy="283084"/>
          </a:xfrm>
          <a:custGeom>
            <a:avLst/>
            <a:gdLst>
              <a:gd name="connsiteX0" fmla="*/ 47276 w 2268252"/>
              <a:gd name="connsiteY0" fmla="*/ 0 h 283084"/>
              <a:gd name="connsiteX1" fmla="*/ 2220976 w 2268252"/>
              <a:gd name="connsiteY1" fmla="*/ 0 h 283084"/>
              <a:gd name="connsiteX2" fmla="*/ 2268252 w 2268252"/>
              <a:gd name="connsiteY2" fmla="*/ 47276 h 283084"/>
              <a:gd name="connsiteX3" fmla="*/ 2268252 w 2268252"/>
              <a:gd name="connsiteY3" fmla="*/ 283084 h 283084"/>
              <a:gd name="connsiteX4" fmla="*/ 0 w 2268252"/>
              <a:gd name="connsiteY4" fmla="*/ 283084 h 283084"/>
              <a:gd name="connsiteX5" fmla="*/ 0 w 2268252"/>
              <a:gd name="connsiteY5" fmla="*/ 47276 h 283084"/>
              <a:gd name="connsiteX6" fmla="*/ 47276 w 2268252"/>
              <a:gd name="connsiteY6" fmla="*/ 0 h 283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8252" h="283084">
                <a:moveTo>
                  <a:pt x="47276" y="0"/>
                </a:moveTo>
                <a:lnTo>
                  <a:pt x="2220976" y="0"/>
                </a:lnTo>
                <a:cubicBezTo>
                  <a:pt x="2247086" y="0"/>
                  <a:pt x="2268252" y="21166"/>
                  <a:pt x="2268252" y="47276"/>
                </a:cubicBezTo>
                <a:lnTo>
                  <a:pt x="2268252" y="283084"/>
                </a:lnTo>
                <a:lnTo>
                  <a:pt x="0" y="283084"/>
                </a:lnTo>
                <a:lnTo>
                  <a:pt x="0" y="47276"/>
                </a:lnTo>
                <a:cubicBezTo>
                  <a:pt x="0" y="21166"/>
                  <a:pt x="21166" y="0"/>
                  <a:pt x="47276" y="0"/>
                </a:cubicBezTo>
                <a:close/>
              </a:path>
            </a:pathLst>
          </a:custGeom>
          <a:solidFill>
            <a:srgbClr val="0070C0"/>
          </a:solidFill>
          <a:ln w="28575" cap="flat" cmpd="sng" algn="ctr">
            <a:noFill/>
            <a:prstDash val="solid"/>
          </a:ln>
          <a:effectLst/>
        </p:spPr>
        <p:txBody>
          <a:bodyPr wrap="square" rtlCol="0" anchor="ctr">
            <a:noAutofit/>
          </a:bodyPr>
          <a:lstStyle/>
          <a:p>
            <a:pPr algn="ctr"/>
            <a:endParaRPr lang="en-US" altLang="zh-CN" sz="1400" kern="0" dirty="0">
              <a:solidFill>
                <a:sysClr val="window" lastClr="FFFFFF"/>
              </a:solidFill>
              <a:latin typeface="Calibri" panose="020F0502020204030204"/>
              <a:ea typeface="微软雅黑" panose="020B0503020204020204" pitchFamily="34" charset="-122"/>
            </a:endParaRPr>
          </a:p>
        </p:txBody>
      </p:sp>
      <p:sp>
        <p:nvSpPr>
          <p:cNvPr id="16" name="任意多边形 15"/>
          <p:cNvSpPr/>
          <p:nvPr/>
        </p:nvSpPr>
        <p:spPr>
          <a:xfrm flipH="1">
            <a:off x="2047014" y="3846923"/>
            <a:ext cx="2453731" cy="831600"/>
          </a:xfrm>
          <a:custGeom>
            <a:avLst/>
            <a:gdLst>
              <a:gd name="connsiteX0" fmla="*/ 185479 w 2453731"/>
              <a:gd name="connsiteY0" fmla="*/ 0 h 593519"/>
              <a:gd name="connsiteX1" fmla="*/ 2453731 w 2453731"/>
              <a:gd name="connsiteY1" fmla="*/ 0 h 593519"/>
              <a:gd name="connsiteX2" fmla="*/ 2453731 w 2453731"/>
              <a:gd name="connsiteY2" fmla="*/ 546243 h 593519"/>
              <a:gd name="connsiteX3" fmla="*/ 2406455 w 2453731"/>
              <a:gd name="connsiteY3" fmla="*/ 593519 h 593519"/>
              <a:gd name="connsiteX4" fmla="*/ 232755 w 2453731"/>
              <a:gd name="connsiteY4" fmla="*/ 593519 h 593519"/>
              <a:gd name="connsiteX5" fmla="*/ 185479 w 2453731"/>
              <a:gd name="connsiteY5" fmla="*/ 546243 h 593519"/>
              <a:gd name="connsiteX6" fmla="*/ 185479 w 2453731"/>
              <a:gd name="connsiteY6" fmla="*/ 226860 h 593519"/>
              <a:gd name="connsiteX7" fmla="*/ 0 w 2453731"/>
              <a:gd name="connsiteY7" fmla="*/ 141803 h 593519"/>
              <a:gd name="connsiteX8" fmla="*/ 185479 w 2453731"/>
              <a:gd name="connsiteY8" fmla="*/ 56746 h 59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3731" h="593519">
                <a:moveTo>
                  <a:pt x="185479" y="0"/>
                </a:moveTo>
                <a:lnTo>
                  <a:pt x="2453731" y="0"/>
                </a:lnTo>
                <a:lnTo>
                  <a:pt x="2453731" y="546243"/>
                </a:lnTo>
                <a:cubicBezTo>
                  <a:pt x="2453731" y="572353"/>
                  <a:pt x="2432565" y="593519"/>
                  <a:pt x="2406455" y="593519"/>
                </a:cubicBezTo>
                <a:lnTo>
                  <a:pt x="232755" y="593519"/>
                </a:lnTo>
                <a:cubicBezTo>
                  <a:pt x="206645" y="593519"/>
                  <a:pt x="185479" y="572353"/>
                  <a:pt x="185479" y="546243"/>
                </a:cubicBezTo>
                <a:lnTo>
                  <a:pt x="185479" y="226860"/>
                </a:lnTo>
                <a:lnTo>
                  <a:pt x="0" y="141803"/>
                </a:lnTo>
                <a:lnTo>
                  <a:pt x="185479" y="56746"/>
                </a:lnTo>
                <a:close/>
              </a:path>
            </a:pathLst>
          </a:custGeom>
          <a:solidFill>
            <a:srgbClr val="C8E9F8"/>
          </a:solidFill>
          <a:ln w="28575" cap="flat" cmpd="sng" algn="ctr">
            <a:noFill/>
            <a:prstDash val="solid"/>
          </a:ln>
          <a:effectLst/>
        </p:spPr>
        <p:txBody>
          <a:bodyPr wrap="square" lIns="180000" tIns="0" rIns="360000" bIns="0" rtlCol="0" anchor="ctr">
            <a:noAutofit/>
          </a:bodyPr>
          <a:lstStyle/>
          <a:p>
            <a:pPr>
              <a:lnSpc>
                <a:spcPct val="80000"/>
              </a:lnSpc>
              <a:defRPr/>
            </a:pPr>
            <a:endParaRPr lang="zh-CN" altLang="en-US" sz="1200" dirty="0">
              <a:latin typeface="宋体" panose="02010600030101010101" pitchFamily="2" charset="-122"/>
            </a:endParaRPr>
          </a:p>
        </p:txBody>
      </p:sp>
      <p:sp>
        <p:nvSpPr>
          <p:cNvPr id="17" name="椭圆 16"/>
          <p:cNvSpPr/>
          <p:nvPr/>
        </p:nvSpPr>
        <p:spPr>
          <a:xfrm>
            <a:off x="4091165" y="5721194"/>
            <a:ext cx="972000" cy="108000"/>
          </a:xfrm>
          <a:prstGeom prst="ellipse">
            <a:avLst/>
          </a:prstGeom>
          <a:gradFill>
            <a:gsLst>
              <a:gs pos="57000">
                <a:sysClr val="window" lastClr="FFFFFF"/>
              </a:gs>
              <a:gs pos="53000">
                <a:sysClr val="windowText" lastClr="000000">
                  <a:lumMod val="50000"/>
                  <a:lumOff val="50000"/>
                </a:sysClr>
              </a:gs>
              <a:gs pos="0">
                <a:sysClr val="window" lastClr="FFFFFF"/>
              </a:gs>
            </a:gsLst>
            <a:lin ang="5400000" scaled="1"/>
          </a:gradFill>
          <a:ln w="12700" cap="flat" cmpd="sng" algn="ctr">
            <a:noFill/>
            <a:prstDash val="solid"/>
            <a:miter lim="800000"/>
          </a:ln>
          <a:effectLst>
            <a:outerShdw blurRad="50800" dist="38100" dir="5400000" sx="40000" sy="40000" algn="t" rotWithShape="0">
              <a:prstClr val="black">
                <a:alpha val="12000"/>
              </a:prstClr>
            </a:outerShdw>
          </a:effectLst>
        </p:spPr>
        <p:txBody>
          <a:bodyPr rtlCol="0" anchor="ctr"/>
          <a:lstStyle/>
          <a:p>
            <a:pPr algn="ctr">
              <a:defRPr/>
            </a:pPr>
            <a:endParaRPr lang="zh-CN" altLang="en-US"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矩形 17"/>
          <p:cNvSpPr/>
          <p:nvPr/>
        </p:nvSpPr>
        <p:spPr>
          <a:xfrm>
            <a:off x="699247" y="0"/>
            <a:ext cx="8444753" cy="43542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0" y="0"/>
            <a:ext cx="555812" cy="4413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2900646" y="0"/>
            <a:ext cx="4053944" cy="461665"/>
          </a:xfrm>
          <a:prstGeom prst="rect">
            <a:avLst/>
          </a:prstGeom>
          <a:noFill/>
        </p:spPr>
        <p:txBody>
          <a:bodyPr wrap="square" rtlCol="0">
            <a:spAutoFit/>
          </a:bodyPr>
          <a:lstStyle/>
          <a:p>
            <a:pPr algn="ctr"/>
            <a:r>
              <a:rPr lang="zh-CN" altLang="en-US" sz="2400" b="1" dirty="0">
                <a:solidFill>
                  <a:schemeClr val="bg1"/>
                </a:solidFill>
              </a:rPr>
              <a:t>人的不安全行为释义（二）</a:t>
            </a:r>
            <a:endParaRPr lang="zh-CN" altLang="en-US" sz="2400" b="1" dirty="0">
              <a:solidFill>
                <a:schemeClr val="bg1"/>
              </a:solidFill>
            </a:endParaRPr>
          </a:p>
        </p:txBody>
      </p:sp>
      <p:sp>
        <p:nvSpPr>
          <p:cNvPr id="21" name="文本框 20"/>
          <p:cNvSpPr txBox="1"/>
          <p:nvPr/>
        </p:nvSpPr>
        <p:spPr>
          <a:xfrm>
            <a:off x="2430979" y="5898903"/>
            <a:ext cx="4290467" cy="400110"/>
          </a:xfrm>
          <a:prstGeom prst="rect">
            <a:avLst/>
          </a:prstGeom>
          <a:noFill/>
        </p:spPr>
        <p:txBody>
          <a:bodyPr wrap="square" rtlCol="0">
            <a:spAutoFit/>
          </a:bodyPr>
          <a:lstStyle/>
          <a:p>
            <a:pPr algn="ctr"/>
            <a:r>
              <a:rPr lang="zh-CN" altLang="en-US" sz="2000" b="1" dirty="0">
                <a:latin typeface="宋体" panose="02010600030101010101" pitchFamily="2" charset="-122"/>
              </a:rPr>
              <a:t>造成安全装置失效</a:t>
            </a:r>
            <a:endParaRPr lang="zh-CN" altLang="en-US" sz="2000" b="1" dirty="0"/>
          </a:p>
        </p:txBody>
      </p:sp>
      <p:sp>
        <p:nvSpPr>
          <p:cNvPr id="22" name="文本框 21"/>
          <p:cNvSpPr txBox="1"/>
          <p:nvPr/>
        </p:nvSpPr>
        <p:spPr>
          <a:xfrm>
            <a:off x="2510583" y="2158862"/>
            <a:ext cx="1515291" cy="823302"/>
          </a:xfrm>
          <a:prstGeom prst="rect">
            <a:avLst/>
          </a:prstGeom>
          <a:noFill/>
        </p:spPr>
        <p:txBody>
          <a:bodyPr wrap="square" rtlCol="0">
            <a:spAutoFit/>
          </a:bodyPr>
          <a:lstStyle/>
          <a:p>
            <a:pPr algn="ctr">
              <a:lnSpc>
                <a:spcPct val="125000"/>
              </a:lnSpc>
              <a:defRPr/>
            </a:pPr>
            <a:r>
              <a:rPr lang="zh-CN" altLang="en-US" sz="2000" dirty="0">
                <a:latin typeface="宋体" panose="02010600030101010101" pitchFamily="2" charset="-122"/>
              </a:rPr>
              <a:t>随意拆除安全装置</a:t>
            </a:r>
            <a:endParaRPr lang="en-US" altLang="zh-CN" sz="2000" dirty="0">
              <a:latin typeface="宋体" panose="02010600030101010101" pitchFamily="2" charset="-122"/>
            </a:endParaRPr>
          </a:p>
        </p:txBody>
      </p:sp>
      <p:sp>
        <p:nvSpPr>
          <p:cNvPr id="23" name="文本框 22"/>
          <p:cNvSpPr txBox="1"/>
          <p:nvPr/>
        </p:nvSpPr>
        <p:spPr>
          <a:xfrm>
            <a:off x="5079124" y="3019165"/>
            <a:ext cx="1877651" cy="861774"/>
          </a:xfrm>
          <a:prstGeom prst="rect">
            <a:avLst/>
          </a:prstGeom>
          <a:noFill/>
        </p:spPr>
        <p:txBody>
          <a:bodyPr wrap="square" rtlCol="0">
            <a:spAutoFit/>
          </a:bodyPr>
          <a:lstStyle/>
          <a:p>
            <a:pPr algn="ctr">
              <a:lnSpc>
                <a:spcPct val="125000"/>
              </a:lnSpc>
              <a:defRPr/>
            </a:pPr>
            <a:r>
              <a:rPr lang="zh-CN" altLang="en-US" sz="2000" dirty="0">
                <a:latin typeface="宋体" panose="02010600030101010101" pitchFamily="2" charset="-122"/>
              </a:rPr>
              <a:t>安全装置堵塞、失掉了作用</a:t>
            </a:r>
            <a:endParaRPr lang="zh-CN" altLang="en-US" sz="2000" dirty="0">
              <a:latin typeface="宋体" panose="02010600030101010101" pitchFamily="2" charset="-122"/>
            </a:endParaRPr>
          </a:p>
        </p:txBody>
      </p:sp>
      <p:sp>
        <p:nvSpPr>
          <p:cNvPr id="24" name="文本框 23"/>
          <p:cNvSpPr txBox="1"/>
          <p:nvPr/>
        </p:nvSpPr>
        <p:spPr>
          <a:xfrm>
            <a:off x="2273439" y="3857974"/>
            <a:ext cx="1986669" cy="861774"/>
          </a:xfrm>
          <a:prstGeom prst="rect">
            <a:avLst/>
          </a:prstGeom>
          <a:noFill/>
        </p:spPr>
        <p:txBody>
          <a:bodyPr wrap="square" rtlCol="0">
            <a:spAutoFit/>
          </a:bodyPr>
          <a:lstStyle/>
          <a:p>
            <a:pPr algn="ctr">
              <a:lnSpc>
                <a:spcPct val="125000"/>
              </a:lnSpc>
              <a:defRPr/>
            </a:pPr>
            <a:r>
              <a:rPr lang="zh-CN" altLang="en-US" sz="2000" dirty="0">
                <a:latin typeface="宋体" panose="02010600030101010101" pitchFamily="2" charset="-122"/>
              </a:rPr>
              <a:t>调整的错误，造成安全装置失效</a:t>
            </a:r>
            <a:endParaRPr lang="zh-CN" altLang="en-US" sz="2000" dirty="0">
              <a:latin typeface="宋体" panose="02010600030101010101" pitchFamily="2" charset="-122"/>
            </a:endParaRPr>
          </a:p>
        </p:txBody>
      </p:sp>
      <p:sp>
        <p:nvSpPr>
          <p:cNvPr id="25" name="文本框 24"/>
          <p:cNvSpPr txBox="1"/>
          <p:nvPr/>
        </p:nvSpPr>
        <p:spPr>
          <a:xfrm>
            <a:off x="5111842" y="4903391"/>
            <a:ext cx="1790494" cy="477054"/>
          </a:xfrm>
          <a:prstGeom prst="rect">
            <a:avLst/>
          </a:prstGeom>
          <a:noFill/>
        </p:spPr>
        <p:txBody>
          <a:bodyPr wrap="square" rtlCol="0">
            <a:spAutoFit/>
          </a:bodyPr>
          <a:lstStyle/>
          <a:p>
            <a:pPr algn="ctr">
              <a:lnSpc>
                <a:spcPct val="125000"/>
              </a:lnSpc>
              <a:buFontTx/>
              <a:buNone/>
              <a:defRPr/>
            </a:pPr>
            <a:r>
              <a:rPr lang="zh-CN" altLang="en-US" sz="2000" dirty="0">
                <a:latin typeface="宋体" panose="02010600030101010101" pitchFamily="2" charset="-122"/>
              </a:rPr>
              <a:t>安全装置失效</a:t>
            </a:r>
            <a:endParaRPr lang="en-US" altLang="zh-CN" sz="2000" dirty="0">
              <a:latin typeface="宋体" panose="02010600030101010101" pitchFamily="2" charset="-122"/>
            </a:endParaRPr>
          </a:p>
        </p:txBody>
      </p:sp>
      <p:sp>
        <p:nvSpPr>
          <p:cNvPr id="26" name="文本框 25"/>
          <p:cNvSpPr txBox="1"/>
          <p:nvPr/>
        </p:nvSpPr>
        <p:spPr>
          <a:xfrm>
            <a:off x="5493172" y="4371255"/>
            <a:ext cx="1040855" cy="400110"/>
          </a:xfrm>
          <a:prstGeom prst="rect">
            <a:avLst/>
          </a:prstGeom>
          <a:noFill/>
        </p:spPr>
        <p:txBody>
          <a:bodyPr wrap="square" rtlCol="0">
            <a:spAutoFit/>
          </a:bodyPr>
          <a:lstStyle/>
          <a:p>
            <a:pPr algn="ctr"/>
            <a:r>
              <a:rPr lang="zh-CN" altLang="en-US" sz="2000" dirty="0">
                <a:solidFill>
                  <a:schemeClr val="bg1"/>
                </a:solidFill>
              </a:rPr>
              <a:t>第四</a:t>
            </a:r>
            <a:endParaRPr lang="zh-CN" altLang="en-US" sz="2000" dirty="0">
              <a:solidFill>
                <a:schemeClr val="bg1"/>
              </a:solidFill>
            </a:endParaRPr>
          </a:p>
        </p:txBody>
      </p:sp>
      <p:sp>
        <p:nvSpPr>
          <p:cNvPr id="27" name="文本框 26"/>
          <p:cNvSpPr txBox="1"/>
          <p:nvPr/>
        </p:nvSpPr>
        <p:spPr>
          <a:xfrm>
            <a:off x="5493172" y="2672761"/>
            <a:ext cx="1040855" cy="400110"/>
          </a:xfrm>
          <a:prstGeom prst="rect">
            <a:avLst/>
          </a:prstGeom>
          <a:noFill/>
        </p:spPr>
        <p:txBody>
          <a:bodyPr wrap="square" rtlCol="0">
            <a:spAutoFit/>
          </a:bodyPr>
          <a:lstStyle/>
          <a:p>
            <a:pPr algn="ctr"/>
            <a:r>
              <a:rPr lang="zh-CN" altLang="en-US" sz="2000" dirty="0">
                <a:solidFill>
                  <a:schemeClr val="bg1"/>
                </a:solidFill>
              </a:rPr>
              <a:t>第二</a:t>
            </a:r>
            <a:endParaRPr lang="zh-CN" altLang="en-US" sz="2000" dirty="0">
              <a:solidFill>
                <a:schemeClr val="bg1"/>
              </a:solidFill>
            </a:endParaRPr>
          </a:p>
        </p:txBody>
      </p:sp>
      <p:sp>
        <p:nvSpPr>
          <p:cNvPr id="28" name="文本框 27"/>
          <p:cNvSpPr txBox="1"/>
          <p:nvPr/>
        </p:nvSpPr>
        <p:spPr>
          <a:xfrm>
            <a:off x="2755624" y="3534980"/>
            <a:ext cx="1040855" cy="400110"/>
          </a:xfrm>
          <a:prstGeom prst="rect">
            <a:avLst/>
          </a:prstGeom>
          <a:noFill/>
        </p:spPr>
        <p:txBody>
          <a:bodyPr wrap="square" rtlCol="0">
            <a:spAutoFit/>
          </a:bodyPr>
          <a:lstStyle/>
          <a:p>
            <a:pPr algn="ctr"/>
            <a:r>
              <a:rPr lang="zh-CN" altLang="en-US" sz="2000" dirty="0">
                <a:solidFill>
                  <a:schemeClr val="bg1"/>
                </a:solidFill>
              </a:rPr>
              <a:t>第三</a:t>
            </a:r>
            <a:endParaRPr lang="zh-CN" altLang="en-US" sz="2000" dirty="0">
              <a:solidFill>
                <a:schemeClr val="bg1"/>
              </a:solidFill>
            </a:endParaRPr>
          </a:p>
        </p:txBody>
      </p:sp>
      <p:sp>
        <p:nvSpPr>
          <p:cNvPr id="29" name="文本框 28"/>
          <p:cNvSpPr txBox="1"/>
          <p:nvPr/>
        </p:nvSpPr>
        <p:spPr>
          <a:xfrm>
            <a:off x="2755076" y="1819902"/>
            <a:ext cx="1040855" cy="400110"/>
          </a:xfrm>
          <a:prstGeom prst="rect">
            <a:avLst/>
          </a:prstGeom>
          <a:noFill/>
        </p:spPr>
        <p:txBody>
          <a:bodyPr wrap="square" rtlCol="0">
            <a:spAutoFit/>
          </a:bodyPr>
          <a:lstStyle/>
          <a:p>
            <a:pPr algn="ctr"/>
            <a:r>
              <a:rPr lang="zh-CN" altLang="en-US" sz="2000" dirty="0">
                <a:solidFill>
                  <a:schemeClr val="bg1"/>
                </a:solidFill>
              </a:rPr>
              <a:t>第一</a:t>
            </a:r>
            <a:endParaRPr lang="zh-CN" altLang="en-US" sz="2000" dirty="0">
              <a:solidFill>
                <a:schemeClr val="bg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4" name="矩形 3"/>
          <p:cNvSpPr/>
          <p:nvPr/>
        </p:nvSpPr>
        <p:spPr>
          <a:xfrm>
            <a:off x="699247" y="0"/>
            <a:ext cx="8444753" cy="43542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0"/>
            <a:ext cx="555812" cy="4413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2900646" y="0"/>
            <a:ext cx="4053944" cy="461665"/>
          </a:xfrm>
          <a:prstGeom prst="rect">
            <a:avLst/>
          </a:prstGeom>
          <a:noFill/>
        </p:spPr>
        <p:txBody>
          <a:bodyPr wrap="square" rtlCol="0">
            <a:spAutoFit/>
          </a:bodyPr>
          <a:lstStyle/>
          <a:p>
            <a:pPr algn="ctr"/>
            <a:r>
              <a:rPr lang="zh-CN" altLang="en-US" sz="2400" b="1" dirty="0">
                <a:solidFill>
                  <a:schemeClr val="bg1"/>
                </a:solidFill>
              </a:rPr>
              <a:t>人的不安全行为释义（三）</a:t>
            </a:r>
            <a:endParaRPr lang="zh-CN" altLang="en-US" sz="2400" b="1" dirty="0">
              <a:solidFill>
                <a:schemeClr val="bg1"/>
              </a:solidFill>
            </a:endParaRPr>
          </a:p>
        </p:txBody>
      </p:sp>
      <p:sp>
        <p:nvSpPr>
          <p:cNvPr id="7" name="六边形 6"/>
          <p:cNvSpPr/>
          <p:nvPr/>
        </p:nvSpPr>
        <p:spPr>
          <a:xfrm>
            <a:off x="766354" y="3053624"/>
            <a:ext cx="1980000" cy="1800000"/>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158242" y="3550422"/>
            <a:ext cx="1238193" cy="826637"/>
          </a:xfrm>
          <a:prstGeom prst="rect">
            <a:avLst/>
          </a:prstGeom>
          <a:noFill/>
        </p:spPr>
        <p:txBody>
          <a:bodyPr wrap="square" rtlCol="0">
            <a:spAutoFit/>
          </a:bodyPr>
          <a:lstStyle/>
          <a:p>
            <a:pPr algn="ctr">
              <a:lnSpc>
                <a:spcPct val="125000"/>
              </a:lnSpc>
            </a:pPr>
            <a:r>
              <a:rPr lang="zh-CN" altLang="en-US" sz="2000" b="1" dirty="0"/>
              <a:t>使用不安全设备</a:t>
            </a:r>
            <a:endParaRPr lang="zh-CN" altLang="en-US" sz="2000" dirty="0"/>
          </a:p>
        </p:txBody>
      </p:sp>
      <p:cxnSp>
        <p:nvCxnSpPr>
          <p:cNvPr id="10" name="直接箭头连接符 9"/>
          <p:cNvCxnSpPr/>
          <p:nvPr/>
        </p:nvCxnSpPr>
        <p:spPr>
          <a:xfrm flipV="1">
            <a:off x="2281645" y="2368732"/>
            <a:ext cx="1419497" cy="693601"/>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flipV="1">
            <a:off x="2737645" y="3953624"/>
            <a:ext cx="970755" cy="140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a:off x="2294706" y="4839022"/>
            <a:ext cx="1404985" cy="690785"/>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0" name="圆角矩形 19"/>
          <p:cNvSpPr/>
          <p:nvPr/>
        </p:nvSpPr>
        <p:spPr>
          <a:xfrm>
            <a:off x="3708400" y="2074818"/>
            <a:ext cx="3246190" cy="587828"/>
          </a:xfrm>
          <a:prstGeom prst="roundRect">
            <a:avLst>
              <a:gd name="adj" fmla="val 714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3944985" y="2203268"/>
            <a:ext cx="2778035" cy="400110"/>
          </a:xfrm>
          <a:prstGeom prst="rect">
            <a:avLst/>
          </a:prstGeom>
          <a:noFill/>
        </p:spPr>
        <p:txBody>
          <a:bodyPr wrap="square" rtlCol="0">
            <a:spAutoFit/>
          </a:bodyPr>
          <a:lstStyle/>
          <a:p>
            <a:pPr algn="ctr">
              <a:defRPr/>
            </a:pPr>
            <a:r>
              <a:rPr lang="zh-CN" altLang="en-US" sz="2000" dirty="0"/>
              <a:t>临时使用不牢固的设施</a:t>
            </a:r>
            <a:endParaRPr lang="zh-CN" altLang="en-US" sz="2000" dirty="0"/>
          </a:p>
        </p:txBody>
      </p:sp>
      <p:sp>
        <p:nvSpPr>
          <p:cNvPr id="22" name="圆角矩形 21"/>
          <p:cNvSpPr/>
          <p:nvPr/>
        </p:nvSpPr>
        <p:spPr>
          <a:xfrm>
            <a:off x="3708400" y="3659710"/>
            <a:ext cx="3246190" cy="587828"/>
          </a:xfrm>
          <a:prstGeom prst="roundRect">
            <a:avLst>
              <a:gd name="adj" fmla="val 714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3936279" y="3788160"/>
            <a:ext cx="2786743" cy="400110"/>
          </a:xfrm>
          <a:prstGeom prst="rect">
            <a:avLst/>
          </a:prstGeom>
          <a:noFill/>
        </p:spPr>
        <p:txBody>
          <a:bodyPr wrap="square" rtlCol="0">
            <a:spAutoFit/>
          </a:bodyPr>
          <a:lstStyle/>
          <a:p>
            <a:pPr algn="ctr"/>
            <a:r>
              <a:rPr lang="zh-CN" altLang="en-US" sz="2000" dirty="0"/>
              <a:t>使用无安全装置的设备</a:t>
            </a:r>
            <a:endParaRPr lang="zh-CN" altLang="en-US" sz="2000" dirty="0"/>
          </a:p>
        </p:txBody>
      </p:sp>
      <p:sp>
        <p:nvSpPr>
          <p:cNvPr id="24" name="圆角矩形 23"/>
          <p:cNvSpPr/>
          <p:nvPr/>
        </p:nvSpPr>
        <p:spPr>
          <a:xfrm>
            <a:off x="3708400" y="5235893"/>
            <a:ext cx="3246190" cy="587828"/>
          </a:xfrm>
          <a:prstGeom prst="roundRect">
            <a:avLst>
              <a:gd name="adj" fmla="val 714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4084321" y="5346925"/>
            <a:ext cx="2490651" cy="400110"/>
          </a:xfrm>
          <a:prstGeom prst="rect">
            <a:avLst/>
          </a:prstGeom>
          <a:noFill/>
        </p:spPr>
        <p:txBody>
          <a:bodyPr wrap="square" rtlCol="0">
            <a:spAutoFit/>
          </a:bodyPr>
          <a:lstStyle/>
          <a:p>
            <a:pPr algn="ctr"/>
            <a:r>
              <a:rPr lang="zh-CN" altLang="en-US" sz="2000" dirty="0"/>
              <a:t>其他</a:t>
            </a:r>
            <a:endParaRPr lang="zh-CN" altLang="en-US" sz="20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4" name="矩形 3"/>
          <p:cNvSpPr/>
          <p:nvPr/>
        </p:nvSpPr>
        <p:spPr>
          <a:xfrm>
            <a:off x="699247" y="0"/>
            <a:ext cx="8444753" cy="43542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矩形 4"/>
          <p:cNvSpPr/>
          <p:nvPr/>
        </p:nvSpPr>
        <p:spPr>
          <a:xfrm>
            <a:off x="0" y="0"/>
            <a:ext cx="555812" cy="4413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714965" y="746660"/>
            <a:ext cx="3917577" cy="400110"/>
          </a:xfrm>
          <a:prstGeom prst="rect">
            <a:avLst/>
          </a:prstGeom>
          <a:noFill/>
        </p:spPr>
        <p:txBody>
          <a:bodyPr wrap="square" rtlCol="0">
            <a:spAutoFit/>
          </a:bodyPr>
          <a:lstStyle/>
          <a:p>
            <a:r>
              <a:rPr lang="zh-CN" altLang="en-US" sz="2000" b="1" dirty="0">
                <a:latin typeface="宋体" panose="02010600030101010101" pitchFamily="2" charset="-122"/>
              </a:rPr>
              <a:t>手代替工具操作与物体存放不当</a:t>
            </a:r>
            <a:endParaRPr lang="zh-CN" altLang="en-US" sz="2000" b="1" dirty="0"/>
          </a:p>
        </p:txBody>
      </p:sp>
      <p:grpSp>
        <p:nvGrpSpPr>
          <p:cNvPr id="10" name="组合 9"/>
          <p:cNvGrpSpPr/>
          <p:nvPr/>
        </p:nvGrpSpPr>
        <p:grpSpPr>
          <a:xfrm>
            <a:off x="699247" y="1490347"/>
            <a:ext cx="6095999" cy="4093203"/>
            <a:chOff x="699247" y="1490347"/>
            <a:chExt cx="6095999" cy="4093203"/>
          </a:xfrm>
        </p:grpSpPr>
        <p:sp>
          <p:nvSpPr>
            <p:cNvPr id="11" name="任意多边形 10"/>
            <p:cNvSpPr/>
            <p:nvPr/>
          </p:nvSpPr>
          <p:spPr>
            <a:xfrm>
              <a:off x="699247" y="1490347"/>
              <a:ext cx="639987" cy="914267"/>
            </a:xfrm>
            <a:custGeom>
              <a:avLst/>
              <a:gdLst>
                <a:gd name="connsiteX0" fmla="*/ 0 w 914267"/>
                <a:gd name="connsiteY0" fmla="*/ 0 h 639987"/>
                <a:gd name="connsiteX1" fmla="*/ 594274 w 914267"/>
                <a:gd name="connsiteY1" fmla="*/ 0 h 639987"/>
                <a:gd name="connsiteX2" fmla="*/ 914267 w 914267"/>
                <a:gd name="connsiteY2" fmla="*/ 319994 h 639987"/>
                <a:gd name="connsiteX3" fmla="*/ 594274 w 914267"/>
                <a:gd name="connsiteY3" fmla="*/ 639987 h 639987"/>
                <a:gd name="connsiteX4" fmla="*/ 0 w 914267"/>
                <a:gd name="connsiteY4" fmla="*/ 639987 h 639987"/>
                <a:gd name="connsiteX5" fmla="*/ 319994 w 914267"/>
                <a:gd name="connsiteY5" fmla="*/ 319994 h 639987"/>
                <a:gd name="connsiteX6" fmla="*/ 0 w 914267"/>
                <a:gd name="connsiteY6" fmla="*/ 0 h 639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267" h="639987">
                  <a:moveTo>
                    <a:pt x="914267" y="0"/>
                  </a:moveTo>
                  <a:lnTo>
                    <a:pt x="914267" y="415992"/>
                  </a:lnTo>
                  <a:lnTo>
                    <a:pt x="457133" y="639987"/>
                  </a:lnTo>
                  <a:lnTo>
                    <a:pt x="0" y="415992"/>
                  </a:lnTo>
                  <a:lnTo>
                    <a:pt x="0" y="0"/>
                  </a:lnTo>
                  <a:lnTo>
                    <a:pt x="457133" y="223996"/>
                  </a:lnTo>
                  <a:lnTo>
                    <a:pt x="914267"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1" tIns="327614" rIns="7619" bIns="327613" numCol="1" spcCol="1270" anchor="ctr" anchorCtr="0">
              <a:noAutofit/>
            </a:bodyPr>
            <a:lstStyle/>
            <a:p>
              <a:pPr lvl="0" algn="ctr" defTabSz="533400">
                <a:lnSpc>
                  <a:spcPct val="90000"/>
                </a:lnSpc>
                <a:spcBef>
                  <a:spcPct val="0"/>
                </a:spcBef>
                <a:spcAft>
                  <a:spcPct val="35000"/>
                </a:spcAft>
              </a:pPr>
              <a:endParaRPr lang="zh-CN" altLang="en-US" sz="1200" kern="1200"/>
            </a:p>
          </p:txBody>
        </p:sp>
        <p:sp>
          <p:nvSpPr>
            <p:cNvPr id="12" name="同侧圆角矩形 11"/>
            <p:cNvSpPr/>
            <p:nvPr/>
          </p:nvSpPr>
          <p:spPr>
            <a:xfrm rot="5400000">
              <a:off x="3770103" y="-940521"/>
              <a:ext cx="594274" cy="5456012"/>
            </a:xfrm>
            <a:prstGeom prst="round2SameRect">
              <a:avLst/>
            </a:prstGeom>
            <a:solidFill>
              <a:schemeClr val="bg1">
                <a:lumMod val="95000"/>
                <a:alpha val="9000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任意多边形 12"/>
            <p:cNvSpPr/>
            <p:nvPr/>
          </p:nvSpPr>
          <p:spPr>
            <a:xfrm>
              <a:off x="699247" y="2285081"/>
              <a:ext cx="639987" cy="914267"/>
            </a:xfrm>
            <a:custGeom>
              <a:avLst/>
              <a:gdLst>
                <a:gd name="connsiteX0" fmla="*/ 0 w 914267"/>
                <a:gd name="connsiteY0" fmla="*/ 0 h 639987"/>
                <a:gd name="connsiteX1" fmla="*/ 594274 w 914267"/>
                <a:gd name="connsiteY1" fmla="*/ 0 h 639987"/>
                <a:gd name="connsiteX2" fmla="*/ 914267 w 914267"/>
                <a:gd name="connsiteY2" fmla="*/ 319994 h 639987"/>
                <a:gd name="connsiteX3" fmla="*/ 594274 w 914267"/>
                <a:gd name="connsiteY3" fmla="*/ 639987 h 639987"/>
                <a:gd name="connsiteX4" fmla="*/ 0 w 914267"/>
                <a:gd name="connsiteY4" fmla="*/ 639987 h 639987"/>
                <a:gd name="connsiteX5" fmla="*/ 319994 w 914267"/>
                <a:gd name="connsiteY5" fmla="*/ 319994 h 639987"/>
                <a:gd name="connsiteX6" fmla="*/ 0 w 914267"/>
                <a:gd name="connsiteY6" fmla="*/ 0 h 639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267" h="639987">
                  <a:moveTo>
                    <a:pt x="914267" y="0"/>
                  </a:moveTo>
                  <a:lnTo>
                    <a:pt x="914267" y="415992"/>
                  </a:lnTo>
                  <a:lnTo>
                    <a:pt x="457133" y="639987"/>
                  </a:lnTo>
                  <a:lnTo>
                    <a:pt x="0" y="415992"/>
                  </a:lnTo>
                  <a:lnTo>
                    <a:pt x="0" y="0"/>
                  </a:lnTo>
                  <a:lnTo>
                    <a:pt x="457133" y="223996"/>
                  </a:lnTo>
                  <a:lnTo>
                    <a:pt x="914267"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1" tIns="327614" rIns="7619" bIns="327613" numCol="1" spcCol="1270" anchor="ctr" anchorCtr="0">
              <a:noAutofit/>
            </a:bodyPr>
            <a:lstStyle/>
            <a:p>
              <a:pPr lvl="0" algn="ctr" defTabSz="533400">
                <a:lnSpc>
                  <a:spcPct val="90000"/>
                </a:lnSpc>
                <a:spcBef>
                  <a:spcPct val="0"/>
                </a:spcBef>
                <a:spcAft>
                  <a:spcPct val="35000"/>
                </a:spcAft>
              </a:pPr>
              <a:endParaRPr lang="zh-CN" altLang="en-US" sz="1200" kern="1200"/>
            </a:p>
          </p:txBody>
        </p:sp>
        <p:sp>
          <p:nvSpPr>
            <p:cNvPr id="14" name="同侧圆角矩形 13"/>
            <p:cNvSpPr/>
            <p:nvPr/>
          </p:nvSpPr>
          <p:spPr>
            <a:xfrm rot="5400000">
              <a:off x="3770103" y="-145787"/>
              <a:ext cx="594274" cy="5456012"/>
            </a:xfrm>
            <a:prstGeom prst="round2SameRect">
              <a:avLst/>
            </a:prstGeom>
            <a:solidFill>
              <a:schemeClr val="bg1">
                <a:lumMod val="95000"/>
                <a:alpha val="9000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任意多边形 14"/>
            <p:cNvSpPr/>
            <p:nvPr/>
          </p:nvSpPr>
          <p:spPr>
            <a:xfrm>
              <a:off x="699247" y="3079815"/>
              <a:ext cx="639987" cy="914267"/>
            </a:xfrm>
            <a:custGeom>
              <a:avLst/>
              <a:gdLst>
                <a:gd name="connsiteX0" fmla="*/ 0 w 914267"/>
                <a:gd name="connsiteY0" fmla="*/ 0 h 639987"/>
                <a:gd name="connsiteX1" fmla="*/ 594274 w 914267"/>
                <a:gd name="connsiteY1" fmla="*/ 0 h 639987"/>
                <a:gd name="connsiteX2" fmla="*/ 914267 w 914267"/>
                <a:gd name="connsiteY2" fmla="*/ 319994 h 639987"/>
                <a:gd name="connsiteX3" fmla="*/ 594274 w 914267"/>
                <a:gd name="connsiteY3" fmla="*/ 639987 h 639987"/>
                <a:gd name="connsiteX4" fmla="*/ 0 w 914267"/>
                <a:gd name="connsiteY4" fmla="*/ 639987 h 639987"/>
                <a:gd name="connsiteX5" fmla="*/ 319994 w 914267"/>
                <a:gd name="connsiteY5" fmla="*/ 319994 h 639987"/>
                <a:gd name="connsiteX6" fmla="*/ 0 w 914267"/>
                <a:gd name="connsiteY6" fmla="*/ 0 h 639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267" h="639987">
                  <a:moveTo>
                    <a:pt x="914267" y="0"/>
                  </a:moveTo>
                  <a:lnTo>
                    <a:pt x="914267" y="415992"/>
                  </a:lnTo>
                  <a:lnTo>
                    <a:pt x="457133" y="639987"/>
                  </a:lnTo>
                  <a:lnTo>
                    <a:pt x="0" y="415992"/>
                  </a:lnTo>
                  <a:lnTo>
                    <a:pt x="0" y="0"/>
                  </a:lnTo>
                  <a:lnTo>
                    <a:pt x="457133" y="223996"/>
                  </a:lnTo>
                  <a:lnTo>
                    <a:pt x="914267"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1" tIns="327614" rIns="7619" bIns="327613" numCol="1" spcCol="1270" anchor="ctr" anchorCtr="0">
              <a:noAutofit/>
            </a:bodyPr>
            <a:lstStyle/>
            <a:p>
              <a:pPr lvl="0" algn="ctr" defTabSz="533400">
                <a:lnSpc>
                  <a:spcPct val="90000"/>
                </a:lnSpc>
                <a:spcBef>
                  <a:spcPct val="0"/>
                </a:spcBef>
                <a:spcAft>
                  <a:spcPct val="35000"/>
                </a:spcAft>
              </a:pPr>
              <a:endParaRPr lang="zh-CN" altLang="en-US" sz="1200" kern="1200"/>
            </a:p>
          </p:txBody>
        </p:sp>
        <p:sp>
          <p:nvSpPr>
            <p:cNvPr id="16" name="任意多边形 15"/>
            <p:cNvSpPr/>
            <p:nvPr/>
          </p:nvSpPr>
          <p:spPr>
            <a:xfrm>
              <a:off x="1339234" y="3079816"/>
              <a:ext cx="5456012" cy="594275"/>
            </a:xfrm>
            <a:custGeom>
              <a:avLst/>
              <a:gdLst>
                <a:gd name="connsiteX0" fmla="*/ 99048 w 594274"/>
                <a:gd name="connsiteY0" fmla="*/ 0 h 5456012"/>
                <a:gd name="connsiteX1" fmla="*/ 495226 w 594274"/>
                <a:gd name="connsiteY1" fmla="*/ 0 h 5456012"/>
                <a:gd name="connsiteX2" fmla="*/ 594274 w 594274"/>
                <a:gd name="connsiteY2" fmla="*/ 99048 h 5456012"/>
                <a:gd name="connsiteX3" fmla="*/ 594274 w 594274"/>
                <a:gd name="connsiteY3" fmla="*/ 5456012 h 5456012"/>
                <a:gd name="connsiteX4" fmla="*/ 594274 w 594274"/>
                <a:gd name="connsiteY4" fmla="*/ 5456012 h 5456012"/>
                <a:gd name="connsiteX5" fmla="*/ 0 w 594274"/>
                <a:gd name="connsiteY5" fmla="*/ 5456012 h 5456012"/>
                <a:gd name="connsiteX6" fmla="*/ 0 w 594274"/>
                <a:gd name="connsiteY6" fmla="*/ 5456012 h 5456012"/>
                <a:gd name="connsiteX7" fmla="*/ 0 w 594274"/>
                <a:gd name="connsiteY7" fmla="*/ 99048 h 5456012"/>
                <a:gd name="connsiteX8" fmla="*/ 99048 w 594274"/>
                <a:gd name="connsiteY8" fmla="*/ 0 h 5456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4274" h="5456012">
                  <a:moveTo>
                    <a:pt x="594274" y="909360"/>
                  </a:moveTo>
                  <a:lnTo>
                    <a:pt x="594274" y="4546652"/>
                  </a:lnTo>
                  <a:cubicBezTo>
                    <a:pt x="594274" y="5048878"/>
                    <a:pt x="589444" y="5456007"/>
                    <a:pt x="583486" y="5456007"/>
                  </a:cubicBezTo>
                  <a:lnTo>
                    <a:pt x="0" y="5456007"/>
                  </a:lnTo>
                  <a:lnTo>
                    <a:pt x="0" y="5456007"/>
                  </a:lnTo>
                  <a:lnTo>
                    <a:pt x="0" y="5"/>
                  </a:lnTo>
                  <a:lnTo>
                    <a:pt x="0" y="5"/>
                  </a:lnTo>
                  <a:lnTo>
                    <a:pt x="583486" y="5"/>
                  </a:lnTo>
                  <a:cubicBezTo>
                    <a:pt x="589444" y="5"/>
                    <a:pt x="594274" y="407134"/>
                    <a:pt x="594274" y="909360"/>
                  </a:cubicBezTo>
                  <a:close/>
                </a:path>
              </a:pathLst>
            </a:custGeom>
            <a:solidFill>
              <a:schemeClr val="bg1">
                <a:lumMod val="95000"/>
                <a:alpha val="9000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5344" tIns="36630" rIns="36630" bIns="36631" numCol="1" spcCol="1270" anchor="ctr" anchorCtr="0">
              <a:noAutofit/>
            </a:bodyPr>
            <a:lstStyle/>
            <a:p>
              <a:pPr marL="114300" lvl="1" indent="-114300" algn="l" defTabSz="533400">
                <a:lnSpc>
                  <a:spcPct val="90000"/>
                </a:lnSpc>
                <a:spcBef>
                  <a:spcPct val="0"/>
                </a:spcBef>
                <a:spcAft>
                  <a:spcPct val="15000"/>
                </a:spcAft>
                <a:buChar char="•"/>
              </a:pPr>
              <a:endParaRPr lang="zh-CN" altLang="en-US" sz="1200" kern="1200"/>
            </a:p>
            <a:p>
              <a:pPr marL="114300" lvl="1" indent="-114300" algn="l" defTabSz="533400">
                <a:lnSpc>
                  <a:spcPct val="90000"/>
                </a:lnSpc>
                <a:spcBef>
                  <a:spcPct val="0"/>
                </a:spcBef>
                <a:spcAft>
                  <a:spcPct val="15000"/>
                </a:spcAft>
                <a:buChar char="•"/>
              </a:pPr>
              <a:endParaRPr lang="zh-CN" altLang="en-US" sz="1200" kern="1200"/>
            </a:p>
          </p:txBody>
        </p:sp>
        <p:sp>
          <p:nvSpPr>
            <p:cNvPr id="17" name="任意多边形 16"/>
            <p:cNvSpPr/>
            <p:nvPr/>
          </p:nvSpPr>
          <p:spPr>
            <a:xfrm>
              <a:off x="699247" y="3874549"/>
              <a:ext cx="639987" cy="914267"/>
            </a:xfrm>
            <a:custGeom>
              <a:avLst/>
              <a:gdLst>
                <a:gd name="connsiteX0" fmla="*/ 0 w 914267"/>
                <a:gd name="connsiteY0" fmla="*/ 0 h 639987"/>
                <a:gd name="connsiteX1" fmla="*/ 594274 w 914267"/>
                <a:gd name="connsiteY1" fmla="*/ 0 h 639987"/>
                <a:gd name="connsiteX2" fmla="*/ 914267 w 914267"/>
                <a:gd name="connsiteY2" fmla="*/ 319994 h 639987"/>
                <a:gd name="connsiteX3" fmla="*/ 594274 w 914267"/>
                <a:gd name="connsiteY3" fmla="*/ 639987 h 639987"/>
                <a:gd name="connsiteX4" fmla="*/ 0 w 914267"/>
                <a:gd name="connsiteY4" fmla="*/ 639987 h 639987"/>
                <a:gd name="connsiteX5" fmla="*/ 319994 w 914267"/>
                <a:gd name="connsiteY5" fmla="*/ 319994 h 639987"/>
                <a:gd name="connsiteX6" fmla="*/ 0 w 914267"/>
                <a:gd name="connsiteY6" fmla="*/ 0 h 639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267" h="639987">
                  <a:moveTo>
                    <a:pt x="914267" y="0"/>
                  </a:moveTo>
                  <a:lnTo>
                    <a:pt x="914267" y="415992"/>
                  </a:lnTo>
                  <a:lnTo>
                    <a:pt x="457133" y="639987"/>
                  </a:lnTo>
                  <a:lnTo>
                    <a:pt x="0" y="415992"/>
                  </a:lnTo>
                  <a:lnTo>
                    <a:pt x="0" y="0"/>
                  </a:lnTo>
                  <a:lnTo>
                    <a:pt x="457133" y="223996"/>
                  </a:lnTo>
                  <a:lnTo>
                    <a:pt x="914267"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1" tIns="327614" rIns="7619" bIns="327613" numCol="1" spcCol="1270" anchor="ctr" anchorCtr="0">
              <a:noAutofit/>
            </a:bodyPr>
            <a:lstStyle/>
            <a:p>
              <a:pPr lvl="0" algn="ctr" defTabSz="533400">
                <a:lnSpc>
                  <a:spcPct val="90000"/>
                </a:lnSpc>
                <a:spcBef>
                  <a:spcPct val="0"/>
                </a:spcBef>
                <a:spcAft>
                  <a:spcPct val="35000"/>
                </a:spcAft>
              </a:pPr>
              <a:endParaRPr lang="zh-CN" altLang="en-US" sz="1200" kern="1200"/>
            </a:p>
          </p:txBody>
        </p:sp>
        <p:sp>
          <p:nvSpPr>
            <p:cNvPr id="18" name="任意多边形 17"/>
            <p:cNvSpPr/>
            <p:nvPr/>
          </p:nvSpPr>
          <p:spPr>
            <a:xfrm>
              <a:off x="1339234" y="3874550"/>
              <a:ext cx="5456012" cy="594275"/>
            </a:xfrm>
            <a:custGeom>
              <a:avLst/>
              <a:gdLst>
                <a:gd name="connsiteX0" fmla="*/ 99048 w 594274"/>
                <a:gd name="connsiteY0" fmla="*/ 0 h 5456012"/>
                <a:gd name="connsiteX1" fmla="*/ 495226 w 594274"/>
                <a:gd name="connsiteY1" fmla="*/ 0 h 5456012"/>
                <a:gd name="connsiteX2" fmla="*/ 594274 w 594274"/>
                <a:gd name="connsiteY2" fmla="*/ 99048 h 5456012"/>
                <a:gd name="connsiteX3" fmla="*/ 594274 w 594274"/>
                <a:gd name="connsiteY3" fmla="*/ 5456012 h 5456012"/>
                <a:gd name="connsiteX4" fmla="*/ 594274 w 594274"/>
                <a:gd name="connsiteY4" fmla="*/ 5456012 h 5456012"/>
                <a:gd name="connsiteX5" fmla="*/ 0 w 594274"/>
                <a:gd name="connsiteY5" fmla="*/ 5456012 h 5456012"/>
                <a:gd name="connsiteX6" fmla="*/ 0 w 594274"/>
                <a:gd name="connsiteY6" fmla="*/ 5456012 h 5456012"/>
                <a:gd name="connsiteX7" fmla="*/ 0 w 594274"/>
                <a:gd name="connsiteY7" fmla="*/ 99048 h 5456012"/>
                <a:gd name="connsiteX8" fmla="*/ 99048 w 594274"/>
                <a:gd name="connsiteY8" fmla="*/ 0 h 5456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4274" h="5456012">
                  <a:moveTo>
                    <a:pt x="594274" y="909360"/>
                  </a:moveTo>
                  <a:lnTo>
                    <a:pt x="594274" y="4546652"/>
                  </a:lnTo>
                  <a:cubicBezTo>
                    <a:pt x="594274" y="5048878"/>
                    <a:pt x="589444" y="5456007"/>
                    <a:pt x="583486" y="5456007"/>
                  </a:cubicBezTo>
                  <a:lnTo>
                    <a:pt x="0" y="5456007"/>
                  </a:lnTo>
                  <a:lnTo>
                    <a:pt x="0" y="5456007"/>
                  </a:lnTo>
                  <a:lnTo>
                    <a:pt x="0" y="5"/>
                  </a:lnTo>
                  <a:lnTo>
                    <a:pt x="0" y="5"/>
                  </a:lnTo>
                  <a:lnTo>
                    <a:pt x="583486" y="5"/>
                  </a:lnTo>
                  <a:cubicBezTo>
                    <a:pt x="589444" y="5"/>
                    <a:pt x="594274" y="407134"/>
                    <a:pt x="594274" y="909360"/>
                  </a:cubicBezTo>
                  <a:close/>
                </a:path>
              </a:pathLst>
            </a:custGeom>
            <a:solidFill>
              <a:schemeClr val="bg1">
                <a:lumMod val="95000"/>
                <a:alpha val="9000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5344" tIns="36630" rIns="36630" bIns="36631" numCol="1" spcCol="1270" anchor="ctr" anchorCtr="0">
              <a:noAutofit/>
            </a:bodyPr>
            <a:lstStyle/>
            <a:p>
              <a:pPr marL="114300" lvl="1" indent="-114300" algn="l" defTabSz="533400">
                <a:lnSpc>
                  <a:spcPct val="90000"/>
                </a:lnSpc>
                <a:spcBef>
                  <a:spcPct val="0"/>
                </a:spcBef>
                <a:spcAft>
                  <a:spcPct val="15000"/>
                </a:spcAft>
                <a:buChar char="•"/>
              </a:pPr>
              <a:endParaRPr lang="zh-CN" altLang="en-US" sz="1200" kern="1200"/>
            </a:p>
            <a:p>
              <a:pPr marL="114300" lvl="1" indent="-114300" algn="l" defTabSz="533400">
                <a:lnSpc>
                  <a:spcPct val="90000"/>
                </a:lnSpc>
                <a:spcBef>
                  <a:spcPct val="0"/>
                </a:spcBef>
                <a:spcAft>
                  <a:spcPct val="15000"/>
                </a:spcAft>
                <a:buChar char="•"/>
              </a:pPr>
              <a:endParaRPr lang="zh-CN" altLang="en-US" sz="1200" kern="1200"/>
            </a:p>
          </p:txBody>
        </p:sp>
        <p:sp>
          <p:nvSpPr>
            <p:cNvPr id="19" name="任意多边形 18"/>
            <p:cNvSpPr/>
            <p:nvPr/>
          </p:nvSpPr>
          <p:spPr>
            <a:xfrm>
              <a:off x="699247" y="4669283"/>
              <a:ext cx="639987" cy="914267"/>
            </a:xfrm>
            <a:custGeom>
              <a:avLst/>
              <a:gdLst>
                <a:gd name="connsiteX0" fmla="*/ 0 w 914267"/>
                <a:gd name="connsiteY0" fmla="*/ 0 h 639987"/>
                <a:gd name="connsiteX1" fmla="*/ 594274 w 914267"/>
                <a:gd name="connsiteY1" fmla="*/ 0 h 639987"/>
                <a:gd name="connsiteX2" fmla="*/ 914267 w 914267"/>
                <a:gd name="connsiteY2" fmla="*/ 319994 h 639987"/>
                <a:gd name="connsiteX3" fmla="*/ 594274 w 914267"/>
                <a:gd name="connsiteY3" fmla="*/ 639987 h 639987"/>
                <a:gd name="connsiteX4" fmla="*/ 0 w 914267"/>
                <a:gd name="connsiteY4" fmla="*/ 639987 h 639987"/>
                <a:gd name="connsiteX5" fmla="*/ 319994 w 914267"/>
                <a:gd name="connsiteY5" fmla="*/ 319994 h 639987"/>
                <a:gd name="connsiteX6" fmla="*/ 0 w 914267"/>
                <a:gd name="connsiteY6" fmla="*/ 0 h 639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267" h="639987">
                  <a:moveTo>
                    <a:pt x="914267" y="0"/>
                  </a:moveTo>
                  <a:lnTo>
                    <a:pt x="914267" y="415992"/>
                  </a:lnTo>
                  <a:lnTo>
                    <a:pt x="457133" y="639987"/>
                  </a:lnTo>
                  <a:lnTo>
                    <a:pt x="0" y="415992"/>
                  </a:lnTo>
                  <a:lnTo>
                    <a:pt x="0" y="0"/>
                  </a:lnTo>
                  <a:lnTo>
                    <a:pt x="457133" y="223996"/>
                  </a:lnTo>
                  <a:lnTo>
                    <a:pt x="914267"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1" tIns="327614" rIns="7619" bIns="327613" numCol="1" spcCol="1270" anchor="ctr" anchorCtr="0">
              <a:noAutofit/>
            </a:bodyPr>
            <a:lstStyle/>
            <a:p>
              <a:pPr lvl="0" algn="ctr" defTabSz="533400">
                <a:lnSpc>
                  <a:spcPct val="90000"/>
                </a:lnSpc>
                <a:spcBef>
                  <a:spcPct val="0"/>
                </a:spcBef>
                <a:spcAft>
                  <a:spcPct val="35000"/>
                </a:spcAft>
              </a:pPr>
              <a:endParaRPr lang="zh-CN" altLang="en-US" sz="1200" kern="1200"/>
            </a:p>
          </p:txBody>
        </p:sp>
        <p:sp>
          <p:nvSpPr>
            <p:cNvPr id="20" name="任意多边形 19"/>
            <p:cNvSpPr/>
            <p:nvPr/>
          </p:nvSpPr>
          <p:spPr>
            <a:xfrm>
              <a:off x="1339234" y="4669283"/>
              <a:ext cx="5456012" cy="594275"/>
            </a:xfrm>
            <a:custGeom>
              <a:avLst/>
              <a:gdLst>
                <a:gd name="connsiteX0" fmla="*/ 99048 w 594274"/>
                <a:gd name="connsiteY0" fmla="*/ 0 h 5456012"/>
                <a:gd name="connsiteX1" fmla="*/ 495226 w 594274"/>
                <a:gd name="connsiteY1" fmla="*/ 0 h 5456012"/>
                <a:gd name="connsiteX2" fmla="*/ 594274 w 594274"/>
                <a:gd name="connsiteY2" fmla="*/ 99048 h 5456012"/>
                <a:gd name="connsiteX3" fmla="*/ 594274 w 594274"/>
                <a:gd name="connsiteY3" fmla="*/ 5456012 h 5456012"/>
                <a:gd name="connsiteX4" fmla="*/ 594274 w 594274"/>
                <a:gd name="connsiteY4" fmla="*/ 5456012 h 5456012"/>
                <a:gd name="connsiteX5" fmla="*/ 0 w 594274"/>
                <a:gd name="connsiteY5" fmla="*/ 5456012 h 5456012"/>
                <a:gd name="connsiteX6" fmla="*/ 0 w 594274"/>
                <a:gd name="connsiteY6" fmla="*/ 5456012 h 5456012"/>
                <a:gd name="connsiteX7" fmla="*/ 0 w 594274"/>
                <a:gd name="connsiteY7" fmla="*/ 99048 h 5456012"/>
                <a:gd name="connsiteX8" fmla="*/ 99048 w 594274"/>
                <a:gd name="connsiteY8" fmla="*/ 0 h 5456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4274" h="5456012">
                  <a:moveTo>
                    <a:pt x="594274" y="909360"/>
                  </a:moveTo>
                  <a:lnTo>
                    <a:pt x="594274" y="4546652"/>
                  </a:lnTo>
                  <a:cubicBezTo>
                    <a:pt x="594274" y="5048878"/>
                    <a:pt x="589444" y="5456007"/>
                    <a:pt x="583486" y="5456007"/>
                  </a:cubicBezTo>
                  <a:lnTo>
                    <a:pt x="0" y="5456007"/>
                  </a:lnTo>
                  <a:lnTo>
                    <a:pt x="0" y="5456007"/>
                  </a:lnTo>
                  <a:lnTo>
                    <a:pt x="0" y="5"/>
                  </a:lnTo>
                  <a:lnTo>
                    <a:pt x="0" y="5"/>
                  </a:lnTo>
                  <a:lnTo>
                    <a:pt x="583486" y="5"/>
                  </a:lnTo>
                  <a:cubicBezTo>
                    <a:pt x="589444" y="5"/>
                    <a:pt x="594274" y="407134"/>
                    <a:pt x="594274" y="909360"/>
                  </a:cubicBezTo>
                  <a:close/>
                </a:path>
              </a:pathLst>
            </a:custGeom>
            <a:solidFill>
              <a:schemeClr val="bg1">
                <a:lumMod val="95000"/>
                <a:alpha val="9000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5344" tIns="36630" rIns="36630" bIns="36631" numCol="1" spcCol="1270" anchor="ctr" anchorCtr="0">
              <a:noAutofit/>
            </a:bodyPr>
            <a:lstStyle/>
            <a:p>
              <a:pPr marL="114300" lvl="1" indent="-114300" algn="l" defTabSz="533400">
                <a:lnSpc>
                  <a:spcPct val="90000"/>
                </a:lnSpc>
                <a:spcBef>
                  <a:spcPct val="0"/>
                </a:spcBef>
                <a:spcAft>
                  <a:spcPct val="15000"/>
                </a:spcAft>
                <a:buChar char="•"/>
              </a:pPr>
              <a:endParaRPr lang="zh-CN" altLang="en-US" sz="1200" kern="1200"/>
            </a:p>
            <a:p>
              <a:pPr marL="114300" lvl="1" indent="-114300" algn="l" defTabSz="533400">
                <a:lnSpc>
                  <a:spcPct val="90000"/>
                </a:lnSpc>
                <a:spcBef>
                  <a:spcPct val="0"/>
                </a:spcBef>
                <a:spcAft>
                  <a:spcPct val="15000"/>
                </a:spcAft>
                <a:buChar char="•"/>
              </a:pPr>
              <a:endParaRPr lang="zh-CN" altLang="en-US" sz="1200" kern="1200"/>
            </a:p>
          </p:txBody>
        </p:sp>
      </p:grpSp>
      <p:sp>
        <p:nvSpPr>
          <p:cNvPr id="21" name="文本框 20"/>
          <p:cNvSpPr txBox="1"/>
          <p:nvPr/>
        </p:nvSpPr>
        <p:spPr>
          <a:xfrm>
            <a:off x="818604" y="1802674"/>
            <a:ext cx="383177" cy="400110"/>
          </a:xfrm>
          <a:prstGeom prst="rect">
            <a:avLst/>
          </a:prstGeom>
          <a:noFill/>
        </p:spPr>
        <p:txBody>
          <a:bodyPr wrap="square" rtlCol="0">
            <a:spAutoFit/>
          </a:bodyPr>
          <a:lstStyle/>
          <a:p>
            <a:pPr algn="ctr"/>
            <a:r>
              <a:rPr lang="zh-CN" altLang="en-US" sz="2000" b="1" dirty="0">
                <a:solidFill>
                  <a:schemeClr val="bg1"/>
                </a:solidFill>
              </a:rPr>
              <a:t>一</a:t>
            </a:r>
            <a:endParaRPr lang="zh-CN" altLang="en-US" sz="2000" b="1" dirty="0">
              <a:solidFill>
                <a:schemeClr val="bg1"/>
              </a:solidFill>
            </a:endParaRPr>
          </a:p>
        </p:txBody>
      </p:sp>
      <p:sp>
        <p:nvSpPr>
          <p:cNvPr id="22" name="文本框 21"/>
          <p:cNvSpPr txBox="1"/>
          <p:nvPr/>
        </p:nvSpPr>
        <p:spPr>
          <a:xfrm>
            <a:off x="816474" y="2601926"/>
            <a:ext cx="383177" cy="400110"/>
          </a:xfrm>
          <a:prstGeom prst="rect">
            <a:avLst/>
          </a:prstGeom>
          <a:noFill/>
        </p:spPr>
        <p:txBody>
          <a:bodyPr wrap="square" rtlCol="0">
            <a:spAutoFit/>
          </a:bodyPr>
          <a:lstStyle/>
          <a:p>
            <a:pPr algn="ctr"/>
            <a:r>
              <a:rPr lang="zh-CN" altLang="en-US" sz="2000" b="1" dirty="0">
                <a:solidFill>
                  <a:schemeClr val="bg1"/>
                </a:solidFill>
              </a:rPr>
              <a:t>二</a:t>
            </a:r>
            <a:endParaRPr lang="zh-CN" altLang="en-US" sz="2000" b="1" dirty="0">
              <a:solidFill>
                <a:schemeClr val="bg1"/>
              </a:solidFill>
            </a:endParaRPr>
          </a:p>
        </p:txBody>
      </p:sp>
      <p:sp>
        <p:nvSpPr>
          <p:cNvPr id="23" name="文本框 22"/>
          <p:cNvSpPr txBox="1"/>
          <p:nvPr/>
        </p:nvSpPr>
        <p:spPr>
          <a:xfrm>
            <a:off x="827651" y="3403431"/>
            <a:ext cx="383177" cy="400110"/>
          </a:xfrm>
          <a:prstGeom prst="rect">
            <a:avLst/>
          </a:prstGeom>
          <a:noFill/>
        </p:spPr>
        <p:txBody>
          <a:bodyPr wrap="square" rtlCol="0">
            <a:spAutoFit/>
          </a:bodyPr>
          <a:lstStyle/>
          <a:p>
            <a:pPr algn="ctr"/>
            <a:r>
              <a:rPr lang="zh-CN" altLang="en-US" sz="2000" b="1" dirty="0">
                <a:solidFill>
                  <a:schemeClr val="bg1"/>
                </a:solidFill>
              </a:rPr>
              <a:t>三</a:t>
            </a:r>
            <a:endParaRPr lang="zh-CN" altLang="en-US" sz="2000" b="1" dirty="0">
              <a:solidFill>
                <a:schemeClr val="bg1"/>
              </a:solidFill>
            </a:endParaRPr>
          </a:p>
        </p:txBody>
      </p:sp>
      <p:sp>
        <p:nvSpPr>
          <p:cNvPr id="24" name="文本框 23"/>
          <p:cNvSpPr txBox="1"/>
          <p:nvPr/>
        </p:nvSpPr>
        <p:spPr>
          <a:xfrm>
            <a:off x="816473" y="4198482"/>
            <a:ext cx="383177" cy="400110"/>
          </a:xfrm>
          <a:prstGeom prst="rect">
            <a:avLst/>
          </a:prstGeom>
          <a:noFill/>
        </p:spPr>
        <p:txBody>
          <a:bodyPr wrap="square" rtlCol="0">
            <a:spAutoFit/>
          </a:bodyPr>
          <a:lstStyle/>
          <a:p>
            <a:pPr algn="ctr"/>
            <a:r>
              <a:rPr lang="zh-CN" altLang="en-US" sz="2000" b="1" dirty="0">
                <a:solidFill>
                  <a:schemeClr val="bg1"/>
                </a:solidFill>
              </a:rPr>
              <a:t>四</a:t>
            </a:r>
            <a:endParaRPr lang="zh-CN" altLang="en-US" sz="2000" b="1" dirty="0">
              <a:solidFill>
                <a:schemeClr val="bg1"/>
              </a:solidFill>
            </a:endParaRPr>
          </a:p>
        </p:txBody>
      </p:sp>
      <p:sp>
        <p:nvSpPr>
          <p:cNvPr id="25" name="文本框 24"/>
          <p:cNvSpPr txBox="1"/>
          <p:nvPr/>
        </p:nvSpPr>
        <p:spPr>
          <a:xfrm>
            <a:off x="816473" y="4993850"/>
            <a:ext cx="383177" cy="400110"/>
          </a:xfrm>
          <a:prstGeom prst="rect">
            <a:avLst/>
          </a:prstGeom>
          <a:noFill/>
        </p:spPr>
        <p:txBody>
          <a:bodyPr wrap="square" rtlCol="0">
            <a:spAutoFit/>
          </a:bodyPr>
          <a:lstStyle/>
          <a:p>
            <a:pPr algn="ctr"/>
            <a:r>
              <a:rPr lang="zh-CN" altLang="en-US" sz="2000" b="1" dirty="0">
                <a:solidFill>
                  <a:schemeClr val="bg1"/>
                </a:solidFill>
              </a:rPr>
              <a:t>五</a:t>
            </a:r>
            <a:endParaRPr lang="zh-CN" altLang="en-US" sz="2000" b="1" dirty="0">
              <a:solidFill>
                <a:schemeClr val="bg1"/>
              </a:solidFill>
            </a:endParaRPr>
          </a:p>
        </p:txBody>
      </p:sp>
      <p:sp>
        <p:nvSpPr>
          <p:cNvPr id="26" name="文本框 25"/>
          <p:cNvSpPr txBox="1"/>
          <p:nvPr/>
        </p:nvSpPr>
        <p:spPr>
          <a:xfrm>
            <a:off x="2181769" y="1589570"/>
            <a:ext cx="3770812" cy="400110"/>
          </a:xfrm>
          <a:prstGeom prst="rect">
            <a:avLst/>
          </a:prstGeom>
          <a:noFill/>
        </p:spPr>
        <p:txBody>
          <a:bodyPr wrap="square" rtlCol="0">
            <a:spAutoFit/>
          </a:bodyPr>
          <a:lstStyle/>
          <a:p>
            <a:pPr algn="ctr">
              <a:defRPr/>
            </a:pPr>
            <a:r>
              <a:rPr lang="zh-CN" altLang="en-US" sz="2000" dirty="0">
                <a:latin typeface="宋体" panose="02010600030101010101" pitchFamily="2" charset="-122"/>
              </a:rPr>
              <a:t>用手代替手动工具操作</a:t>
            </a:r>
            <a:endParaRPr lang="zh-CN" altLang="en-US" sz="2000" dirty="0">
              <a:latin typeface="宋体" panose="02010600030101010101" pitchFamily="2" charset="-122"/>
            </a:endParaRPr>
          </a:p>
        </p:txBody>
      </p:sp>
      <p:sp>
        <p:nvSpPr>
          <p:cNvPr id="27" name="文本框 26"/>
          <p:cNvSpPr txBox="1"/>
          <p:nvPr/>
        </p:nvSpPr>
        <p:spPr>
          <a:xfrm>
            <a:off x="2181769" y="2387468"/>
            <a:ext cx="3770812" cy="400110"/>
          </a:xfrm>
          <a:prstGeom prst="rect">
            <a:avLst/>
          </a:prstGeom>
          <a:noFill/>
        </p:spPr>
        <p:txBody>
          <a:bodyPr wrap="square" rtlCol="0">
            <a:spAutoFit/>
          </a:bodyPr>
          <a:lstStyle/>
          <a:p>
            <a:pPr algn="ctr">
              <a:defRPr/>
            </a:pPr>
            <a:r>
              <a:rPr lang="zh-CN" altLang="en-US" sz="2000" dirty="0">
                <a:latin typeface="宋体" panose="02010600030101010101" pitchFamily="2" charset="-122"/>
              </a:rPr>
              <a:t>用手触摸氢氧化钠等危化品</a:t>
            </a:r>
            <a:endParaRPr lang="zh-CN" altLang="en-US" sz="2000" dirty="0">
              <a:latin typeface="宋体" panose="02010600030101010101" pitchFamily="2" charset="-122"/>
            </a:endParaRPr>
          </a:p>
        </p:txBody>
      </p:sp>
      <p:sp>
        <p:nvSpPr>
          <p:cNvPr id="28" name="文本框 27"/>
          <p:cNvSpPr txBox="1"/>
          <p:nvPr/>
        </p:nvSpPr>
        <p:spPr>
          <a:xfrm>
            <a:off x="2181769" y="3170794"/>
            <a:ext cx="3770812" cy="400110"/>
          </a:xfrm>
          <a:prstGeom prst="rect">
            <a:avLst/>
          </a:prstGeom>
          <a:noFill/>
        </p:spPr>
        <p:txBody>
          <a:bodyPr wrap="square" rtlCol="0">
            <a:spAutoFit/>
          </a:bodyPr>
          <a:lstStyle/>
          <a:p>
            <a:pPr algn="ctr">
              <a:defRPr/>
            </a:pPr>
            <a:r>
              <a:rPr lang="zh-CN" altLang="en-US" sz="2000" dirty="0">
                <a:latin typeface="宋体" panose="02010600030101010101" pitchFamily="2" charset="-122"/>
              </a:rPr>
              <a:t>成品、半成品、原材料存放不当</a:t>
            </a:r>
            <a:endParaRPr lang="zh-CN" altLang="en-US" sz="2000" dirty="0">
              <a:latin typeface="宋体" panose="02010600030101010101" pitchFamily="2" charset="-122"/>
            </a:endParaRPr>
          </a:p>
        </p:txBody>
      </p:sp>
      <p:sp>
        <p:nvSpPr>
          <p:cNvPr id="29" name="文本框 28"/>
          <p:cNvSpPr txBox="1"/>
          <p:nvPr/>
        </p:nvSpPr>
        <p:spPr>
          <a:xfrm>
            <a:off x="2181769" y="3958806"/>
            <a:ext cx="3770812" cy="400110"/>
          </a:xfrm>
          <a:prstGeom prst="rect">
            <a:avLst/>
          </a:prstGeom>
          <a:noFill/>
        </p:spPr>
        <p:txBody>
          <a:bodyPr wrap="square" rtlCol="0">
            <a:spAutoFit/>
          </a:bodyPr>
          <a:lstStyle/>
          <a:p>
            <a:pPr algn="ctr">
              <a:defRPr/>
            </a:pPr>
            <a:r>
              <a:rPr lang="zh-CN" altLang="en-US" sz="2000" dirty="0">
                <a:latin typeface="宋体" panose="02010600030101010101" pitchFamily="2" charset="-122"/>
              </a:rPr>
              <a:t>工具等其他生产用品存放不当</a:t>
            </a:r>
            <a:endParaRPr lang="zh-CN" altLang="en-US" sz="2000" dirty="0">
              <a:latin typeface="宋体" panose="02010600030101010101" pitchFamily="2" charset="-122"/>
            </a:endParaRPr>
          </a:p>
        </p:txBody>
      </p:sp>
      <p:sp>
        <p:nvSpPr>
          <p:cNvPr id="30" name="文本框 29"/>
          <p:cNvSpPr txBox="1"/>
          <p:nvPr/>
        </p:nvSpPr>
        <p:spPr>
          <a:xfrm>
            <a:off x="2181769" y="4788816"/>
            <a:ext cx="3770812" cy="400110"/>
          </a:xfrm>
          <a:prstGeom prst="rect">
            <a:avLst/>
          </a:prstGeom>
          <a:noFill/>
        </p:spPr>
        <p:txBody>
          <a:bodyPr wrap="square" rtlCol="0">
            <a:spAutoFit/>
          </a:bodyPr>
          <a:lstStyle/>
          <a:p>
            <a:pPr algn="ctr">
              <a:defRPr/>
            </a:pPr>
            <a:r>
              <a:rPr lang="zh-CN" altLang="en-US" sz="2000" dirty="0">
                <a:latin typeface="宋体" panose="02010600030101010101" pitchFamily="2" charset="-122"/>
              </a:rPr>
              <a:t>其他</a:t>
            </a:r>
            <a:endParaRPr lang="zh-CN" altLang="en-US" sz="2000" dirty="0">
              <a:latin typeface="宋体" panose="02010600030101010101" pitchFamily="2" charset="-122"/>
            </a:endParaRPr>
          </a:p>
        </p:txBody>
      </p:sp>
      <p:sp>
        <p:nvSpPr>
          <p:cNvPr id="31" name="文本框 30"/>
          <p:cNvSpPr txBox="1"/>
          <p:nvPr/>
        </p:nvSpPr>
        <p:spPr>
          <a:xfrm>
            <a:off x="2608730" y="6110"/>
            <a:ext cx="4643718" cy="461665"/>
          </a:xfrm>
          <a:prstGeom prst="rect">
            <a:avLst/>
          </a:prstGeom>
          <a:noFill/>
        </p:spPr>
        <p:txBody>
          <a:bodyPr wrap="square" rtlCol="0">
            <a:spAutoFit/>
          </a:bodyPr>
          <a:lstStyle/>
          <a:p>
            <a:pPr algn="ctr"/>
            <a:r>
              <a:rPr lang="zh-CN" altLang="en-US" sz="2400" b="1" dirty="0">
                <a:solidFill>
                  <a:schemeClr val="bg1"/>
                </a:solidFill>
              </a:rPr>
              <a:t>人的不安全行为释义（四）</a:t>
            </a:r>
            <a:endParaRPr lang="zh-CN" altLang="en-US" sz="24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6" name="矩形 5"/>
          <p:cNvSpPr/>
          <p:nvPr/>
        </p:nvSpPr>
        <p:spPr>
          <a:xfrm>
            <a:off x="699247" y="0"/>
            <a:ext cx="8444753" cy="43542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0" y="0"/>
            <a:ext cx="555812" cy="4413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042314" y="0"/>
            <a:ext cx="3783489" cy="461665"/>
          </a:xfrm>
          <a:prstGeom prst="rect">
            <a:avLst/>
          </a:prstGeom>
          <a:noFill/>
        </p:spPr>
        <p:txBody>
          <a:bodyPr wrap="square" rtlCol="0">
            <a:spAutoFit/>
          </a:bodyPr>
          <a:lstStyle/>
          <a:p>
            <a:pPr algn="ctr"/>
            <a:r>
              <a:rPr lang="zh-CN" altLang="en-US" sz="2400" b="1" dirty="0">
                <a:solidFill>
                  <a:schemeClr val="bg1"/>
                </a:solidFill>
              </a:rPr>
              <a:t>人的不安全行为释义（五）</a:t>
            </a:r>
            <a:endParaRPr lang="zh-CN" altLang="en-US" sz="2400" b="1" dirty="0">
              <a:solidFill>
                <a:schemeClr val="bg1"/>
              </a:solidFill>
            </a:endParaRPr>
          </a:p>
        </p:txBody>
      </p:sp>
      <p:sp>
        <p:nvSpPr>
          <p:cNvPr id="37" name="AutoShape 3"/>
          <p:cNvSpPr>
            <a:spLocks noChangeAspect="1" noChangeArrowheads="1" noTextEdit="1"/>
          </p:cNvSpPr>
          <p:nvPr/>
        </p:nvSpPr>
        <p:spPr bwMode="auto">
          <a:xfrm>
            <a:off x="810685" y="1123951"/>
            <a:ext cx="5228167" cy="4610100"/>
          </a:xfrm>
          <a:prstGeom prst="rect">
            <a:avLst/>
          </a:prstGeom>
          <a:noFill/>
          <a:ln w="9525" cmpd="sng">
            <a:noFill/>
            <a:bevel/>
          </a:ln>
        </p:spPr>
        <p:txBody>
          <a:bodyPr/>
          <a:lstStyle/>
          <a:p>
            <a:endParaRPr lang="zh-CN" altLang="zh-CN" sz="2400">
              <a:solidFill>
                <a:srgbClr val="000000"/>
              </a:solidFill>
              <a:sym typeface="宋体" panose="02010600030101010101" pitchFamily="2" charset="-122"/>
            </a:endParaRPr>
          </a:p>
        </p:txBody>
      </p:sp>
      <p:sp>
        <p:nvSpPr>
          <p:cNvPr id="40" name="Rectangle 7"/>
          <p:cNvSpPr>
            <a:spLocks noChangeArrowheads="1"/>
          </p:cNvSpPr>
          <p:nvPr/>
        </p:nvSpPr>
        <p:spPr bwMode="auto">
          <a:xfrm>
            <a:off x="1271995" y="3359151"/>
            <a:ext cx="2019843" cy="230716"/>
          </a:xfrm>
          <a:prstGeom prst="rect">
            <a:avLst/>
          </a:prstGeom>
          <a:solidFill>
            <a:srgbClr val="0070C0"/>
          </a:solidFill>
          <a:ln w="9525" cmpd="sng">
            <a:noFill/>
            <a:bevel/>
          </a:ln>
        </p:spPr>
        <p:txBody>
          <a:bodyPr/>
          <a:lstStyle/>
          <a:p>
            <a:endParaRPr lang="zh-CN" altLang="zh-CN" sz="2135">
              <a:solidFill>
                <a:srgbClr val="000000"/>
              </a:solidFill>
              <a:sym typeface="宋体" panose="02010600030101010101" pitchFamily="2" charset="-122"/>
            </a:endParaRPr>
          </a:p>
        </p:txBody>
      </p:sp>
      <p:sp>
        <p:nvSpPr>
          <p:cNvPr id="41" name="Rectangle 8"/>
          <p:cNvSpPr>
            <a:spLocks noChangeArrowheads="1"/>
          </p:cNvSpPr>
          <p:nvPr/>
        </p:nvSpPr>
        <p:spPr bwMode="auto">
          <a:xfrm>
            <a:off x="819151" y="3310467"/>
            <a:ext cx="4411133" cy="279400"/>
          </a:xfrm>
          <a:prstGeom prst="rect">
            <a:avLst/>
          </a:prstGeom>
          <a:noFill/>
          <a:ln w="9525" cmpd="sng">
            <a:noFill/>
            <a:bevel/>
          </a:ln>
        </p:spPr>
        <p:txBody>
          <a:bodyPr/>
          <a:lstStyle/>
          <a:p>
            <a:endParaRPr lang="zh-CN" altLang="zh-CN" sz="2400">
              <a:solidFill>
                <a:srgbClr val="000000"/>
              </a:solidFill>
              <a:sym typeface="宋体" panose="02010600030101010101" pitchFamily="2" charset="-122"/>
            </a:endParaRPr>
          </a:p>
        </p:txBody>
      </p:sp>
      <p:sp>
        <p:nvSpPr>
          <p:cNvPr id="42" name="Freeform 9"/>
          <p:cNvSpPr>
            <a:spLocks noChangeArrowheads="1"/>
          </p:cNvSpPr>
          <p:nvPr/>
        </p:nvSpPr>
        <p:spPr bwMode="auto">
          <a:xfrm>
            <a:off x="1267763" y="2455275"/>
            <a:ext cx="2024076" cy="714224"/>
          </a:xfrm>
          <a:custGeom>
            <a:avLst/>
            <a:gdLst>
              <a:gd name="T0" fmla="*/ 986 w 996"/>
              <a:gd name="T1" fmla="*/ 0 h 197"/>
              <a:gd name="T2" fmla="*/ 515 w 996"/>
              <a:gd name="T3" fmla="*/ 114 h 197"/>
              <a:gd name="T4" fmla="*/ 113 w 996"/>
              <a:gd name="T5" fmla="*/ 133 h 197"/>
              <a:gd name="T6" fmla="*/ 1 w 996"/>
              <a:gd name="T7" fmla="*/ 132 h 197"/>
              <a:gd name="T8" fmla="*/ 0 w 996"/>
              <a:gd name="T9" fmla="*/ 196 h 197"/>
              <a:gd name="T10" fmla="*/ 114 w 996"/>
              <a:gd name="T11" fmla="*/ 197 h 197"/>
              <a:gd name="T12" fmla="*/ 518 w 996"/>
              <a:gd name="T13" fmla="*/ 178 h 197"/>
              <a:gd name="T14" fmla="*/ 996 w 996"/>
              <a:gd name="T15" fmla="*/ 63 h 197"/>
              <a:gd name="T16" fmla="*/ 986 w 996"/>
              <a:gd name="T17" fmla="*/ 0 h 1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6"/>
              <a:gd name="T28" fmla="*/ 0 h 197"/>
              <a:gd name="T29" fmla="*/ 996 w 996"/>
              <a:gd name="T30" fmla="*/ 197 h 1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6" h="197">
                <a:moveTo>
                  <a:pt x="986" y="0"/>
                </a:moveTo>
                <a:cubicBezTo>
                  <a:pt x="834" y="62"/>
                  <a:pt x="676" y="96"/>
                  <a:pt x="515" y="114"/>
                </a:cubicBezTo>
                <a:cubicBezTo>
                  <a:pt x="383" y="128"/>
                  <a:pt x="248" y="133"/>
                  <a:pt x="113" y="133"/>
                </a:cubicBezTo>
                <a:cubicBezTo>
                  <a:pt x="76" y="133"/>
                  <a:pt x="38" y="132"/>
                  <a:pt x="1" y="132"/>
                </a:cubicBezTo>
                <a:cubicBezTo>
                  <a:pt x="0" y="196"/>
                  <a:pt x="0" y="196"/>
                  <a:pt x="0" y="196"/>
                </a:cubicBezTo>
                <a:cubicBezTo>
                  <a:pt x="38" y="197"/>
                  <a:pt x="76" y="197"/>
                  <a:pt x="114" y="197"/>
                </a:cubicBezTo>
                <a:cubicBezTo>
                  <a:pt x="250" y="197"/>
                  <a:pt x="385" y="193"/>
                  <a:pt x="518" y="178"/>
                </a:cubicBezTo>
                <a:cubicBezTo>
                  <a:pt x="681" y="160"/>
                  <a:pt x="842" y="126"/>
                  <a:pt x="996" y="63"/>
                </a:cubicBezTo>
                <a:cubicBezTo>
                  <a:pt x="986" y="0"/>
                  <a:pt x="986" y="0"/>
                  <a:pt x="986" y="0"/>
                </a:cubicBezTo>
              </a:path>
            </a:pathLst>
          </a:custGeom>
          <a:solidFill>
            <a:schemeClr val="accent2"/>
          </a:solidFill>
          <a:ln w="9525" cmpd="sng">
            <a:noFill/>
            <a:bevel/>
          </a:ln>
        </p:spPr>
        <p:txBody>
          <a:bodyPr/>
          <a:lstStyle/>
          <a:p>
            <a:endParaRPr lang="zh-CN" altLang="zh-CN" sz="2135">
              <a:solidFill>
                <a:srgbClr val="000000"/>
              </a:solidFill>
              <a:sym typeface="宋体" panose="02010600030101010101" pitchFamily="2" charset="-122"/>
            </a:endParaRPr>
          </a:p>
        </p:txBody>
      </p:sp>
      <p:sp>
        <p:nvSpPr>
          <p:cNvPr id="43" name="Freeform 10"/>
          <p:cNvSpPr>
            <a:spLocks noChangeArrowheads="1"/>
          </p:cNvSpPr>
          <p:nvPr/>
        </p:nvSpPr>
        <p:spPr bwMode="auto">
          <a:xfrm>
            <a:off x="1267761" y="1526117"/>
            <a:ext cx="2128582" cy="1286935"/>
          </a:xfrm>
          <a:custGeom>
            <a:avLst/>
            <a:gdLst>
              <a:gd name="T0" fmla="*/ 927 w 944"/>
              <a:gd name="T1" fmla="*/ 0 h 296"/>
              <a:gd name="T2" fmla="*/ 519 w 944"/>
              <a:gd name="T3" fmla="*/ 176 h 296"/>
              <a:gd name="T4" fmla="*/ 33 w 944"/>
              <a:gd name="T5" fmla="*/ 231 h 296"/>
              <a:gd name="T6" fmla="*/ 1 w 944"/>
              <a:gd name="T7" fmla="*/ 231 h 296"/>
              <a:gd name="T8" fmla="*/ 0 w 944"/>
              <a:gd name="T9" fmla="*/ 295 h 296"/>
              <a:gd name="T10" fmla="*/ 34 w 944"/>
              <a:gd name="T11" fmla="*/ 296 h 296"/>
              <a:gd name="T12" fmla="*/ 526 w 944"/>
              <a:gd name="T13" fmla="*/ 240 h 296"/>
              <a:gd name="T14" fmla="*/ 944 w 944"/>
              <a:gd name="T15" fmla="*/ 59 h 296"/>
              <a:gd name="T16" fmla="*/ 927 w 944"/>
              <a:gd name="T17" fmla="*/ 0 h 2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44"/>
              <a:gd name="T28" fmla="*/ 0 h 296"/>
              <a:gd name="T29" fmla="*/ 944 w 944"/>
              <a:gd name="T30" fmla="*/ 296 h 2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44" h="296">
                <a:moveTo>
                  <a:pt x="927" y="0"/>
                </a:moveTo>
                <a:cubicBezTo>
                  <a:pt x="802" y="83"/>
                  <a:pt x="663" y="140"/>
                  <a:pt x="519" y="176"/>
                </a:cubicBezTo>
                <a:cubicBezTo>
                  <a:pt x="361" y="216"/>
                  <a:pt x="195" y="231"/>
                  <a:pt x="33" y="231"/>
                </a:cubicBezTo>
                <a:cubicBezTo>
                  <a:pt x="22" y="231"/>
                  <a:pt x="12" y="231"/>
                  <a:pt x="1" y="231"/>
                </a:cubicBezTo>
                <a:cubicBezTo>
                  <a:pt x="0" y="295"/>
                  <a:pt x="0" y="295"/>
                  <a:pt x="0" y="295"/>
                </a:cubicBezTo>
                <a:cubicBezTo>
                  <a:pt x="11" y="296"/>
                  <a:pt x="22" y="296"/>
                  <a:pt x="34" y="296"/>
                </a:cubicBezTo>
                <a:cubicBezTo>
                  <a:pt x="198" y="296"/>
                  <a:pt x="365" y="280"/>
                  <a:pt x="526" y="240"/>
                </a:cubicBezTo>
                <a:cubicBezTo>
                  <a:pt x="673" y="203"/>
                  <a:pt x="815" y="145"/>
                  <a:pt x="944" y="59"/>
                </a:cubicBezTo>
                <a:cubicBezTo>
                  <a:pt x="927" y="0"/>
                  <a:pt x="927" y="0"/>
                  <a:pt x="927" y="0"/>
                </a:cubicBezTo>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zh-CN">
              <a:solidFill>
                <a:schemeClr val="lt1"/>
              </a:solidFill>
              <a:sym typeface="宋体" panose="02010600030101010101" pitchFamily="2" charset="-122"/>
            </a:endParaRPr>
          </a:p>
        </p:txBody>
      </p:sp>
      <p:sp>
        <p:nvSpPr>
          <p:cNvPr id="44" name="Freeform 11"/>
          <p:cNvSpPr>
            <a:spLocks noChangeArrowheads="1"/>
          </p:cNvSpPr>
          <p:nvPr/>
        </p:nvSpPr>
        <p:spPr bwMode="auto">
          <a:xfrm>
            <a:off x="1276228" y="3779520"/>
            <a:ext cx="2045725" cy="714104"/>
          </a:xfrm>
          <a:custGeom>
            <a:avLst/>
            <a:gdLst>
              <a:gd name="T0" fmla="*/ 114 w 996"/>
              <a:gd name="T1" fmla="*/ 0 h 197"/>
              <a:gd name="T2" fmla="*/ 0 w 996"/>
              <a:gd name="T3" fmla="*/ 1 h 197"/>
              <a:gd name="T4" fmla="*/ 0 w 996"/>
              <a:gd name="T5" fmla="*/ 66 h 197"/>
              <a:gd name="T6" fmla="*/ 112 w 996"/>
              <a:gd name="T7" fmla="*/ 65 h 197"/>
              <a:gd name="T8" fmla="*/ 515 w 996"/>
              <a:gd name="T9" fmla="*/ 84 h 197"/>
              <a:gd name="T10" fmla="*/ 985 w 996"/>
              <a:gd name="T11" fmla="*/ 197 h 197"/>
              <a:gd name="T12" fmla="*/ 996 w 996"/>
              <a:gd name="T13" fmla="*/ 134 h 197"/>
              <a:gd name="T14" fmla="*/ 518 w 996"/>
              <a:gd name="T15" fmla="*/ 19 h 197"/>
              <a:gd name="T16" fmla="*/ 114 w 996"/>
              <a:gd name="T17" fmla="*/ 0 h 1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6"/>
              <a:gd name="T28" fmla="*/ 0 h 197"/>
              <a:gd name="T29" fmla="*/ 996 w 996"/>
              <a:gd name="T30" fmla="*/ 197 h 1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6" h="197">
                <a:moveTo>
                  <a:pt x="114" y="0"/>
                </a:moveTo>
                <a:cubicBezTo>
                  <a:pt x="76" y="0"/>
                  <a:pt x="38" y="1"/>
                  <a:pt x="0" y="1"/>
                </a:cubicBezTo>
                <a:cubicBezTo>
                  <a:pt x="0" y="66"/>
                  <a:pt x="0" y="66"/>
                  <a:pt x="0" y="66"/>
                </a:cubicBezTo>
                <a:cubicBezTo>
                  <a:pt x="37" y="65"/>
                  <a:pt x="75" y="65"/>
                  <a:pt x="112" y="65"/>
                </a:cubicBezTo>
                <a:cubicBezTo>
                  <a:pt x="247" y="65"/>
                  <a:pt x="382" y="69"/>
                  <a:pt x="515" y="84"/>
                </a:cubicBezTo>
                <a:cubicBezTo>
                  <a:pt x="676" y="101"/>
                  <a:pt x="833" y="135"/>
                  <a:pt x="985" y="197"/>
                </a:cubicBezTo>
                <a:cubicBezTo>
                  <a:pt x="996" y="134"/>
                  <a:pt x="996" y="134"/>
                  <a:pt x="996" y="134"/>
                </a:cubicBezTo>
                <a:cubicBezTo>
                  <a:pt x="841" y="72"/>
                  <a:pt x="681" y="37"/>
                  <a:pt x="518" y="19"/>
                </a:cubicBezTo>
                <a:cubicBezTo>
                  <a:pt x="385" y="4"/>
                  <a:pt x="250" y="0"/>
                  <a:pt x="114" y="0"/>
                </a:cubicBezTo>
              </a:path>
            </a:pathLst>
          </a:custGeom>
          <a:solidFill>
            <a:schemeClr val="accent2"/>
          </a:solidFill>
          <a:ln w="9525" cmpd="sng">
            <a:noFill/>
            <a:bevel/>
          </a:ln>
        </p:spPr>
        <p:txBody>
          <a:bodyPr/>
          <a:lstStyle/>
          <a:p>
            <a:endParaRPr lang="zh-CN" altLang="zh-CN" sz="2135">
              <a:solidFill>
                <a:srgbClr val="000000"/>
              </a:solidFill>
              <a:sym typeface="宋体" panose="02010600030101010101" pitchFamily="2" charset="-122"/>
            </a:endParaRPr>
          </a:p>
        </p:txBody>
      </p:sp>
      <p:sp>
        <p:nvSpPr>
          <p:cNvPr id="45" name="Freeform 12"/>
          <p:cNvSpPr>
            <a:spLocks noChangeArrowheads="1"/>
          </p:cNvSpPr>
          <p:nvPr/>
        </p:nvSpPr>
        <p:spPr bwMode="auto">
          <a:xfrm>
            <a:off x="1276229" y="4097867"/>
            <a:ext cx="2045725" cy="1299634"/>
          </a:xfrm>
          <a:custGeom>
            <a:avLst/>
            <a:gdLst>
              <a:gd name="T0" fmla="*/ 33 w 943"/>
              <a:gd name="T1" fmla="*/ 0 h 295"/>
              <a:gd name="T2" fmla="*/ 0 w 943"/>
              <a:gd name="T3" fmla="*/ 0 h 295"/>
              <a:gd name="T4" fmla="*/ 0 w 943"/>
              <a:gd name="T5" fmla="*/ 64 h 295"/>
              <a:gd name="T6" fmla="*/ 33 w 943"/>
              <a:gd name="T7" fmla="*/ 64 h 295"/>
              <a:gd name="T8" fmla="*/ 518 w 943"/>
              <a:gd name="T9" fmla="*/ 119 h 295"/>
              <a:gd name="T10" fmla="*/ 927 w 943"/>
              <a:gd name="T11" fmla="*/ 295 h 295"/>
              <a:gd name="T12" fmla="*/ 943 w 943"/>
              <a:gd name="T13" fmla="*/ 236 h 295"/>
              <a:gd name="T14" fmla="*/ 525 w 943"/>
              <a:gd name="T15" fmla="*/ 56 h 295"/>
              <a:gd name="T16" fmla="*/ 33 w 943"/>
              <a:gd name="T17" fmla="*/ 0 h 2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43"/>
              <a:gd name="T28" fmla="*/ 0 h 295"/>
              <a:gd name="T29" fmla="*/ 943 w 943"/>
              <a:gd name="T30" fmla="*/ 295 h 2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43" h="295">
                <a:moveTo>
                  <a:pt x="33" y="0"/>
                </a:moveTo>
                <a:cubicBezTo>
                  <a:pt x="22" y="0"/>
                  <a:pt x="11" y="0"/>
                  <a:pt x="0" y="0"/>
                </a:cubicBezTo>
                <a:cubicBezTo>
                  <a:pt x="0" y="64"/>
                  <a:pt x="0" y="64"/>
                  <a:pt x="0" y="64"/>
                </a:cubicBezTo>
                <a:cubicBezTo>
                  <a:pt x="11" y="64"/>
                  <a:pt x="22" y="64"/>
                  <a:pt x="33" y="64"/>
                </a:cubicBezTo>
                <a:cubicBezTo>
                  <a:pt x="195" y="64"/>
                  <a:pt x="360" y="80"/>
                  <a:pt x="518" y="119"/>
                </a:cubicBezTo>
                <a:cubicBezTo>
                  <a:pt x="662" y="155"/>
                  <a:pt x="801" y="212"/>
                  <a:pt x="927" y="295"/>
                </a:cubicBezTo>
                <a:cubicBezTo>
                  <a:pt x="943" y="236"/>
                  <a:pt x="943" y="236"/>
                  <a:pt x="943" y="236"/>
                </a:cubicBezTo>
                <a:cubicBezTo>
                  <a:pt x="814" y="150"/>
                  <a:pt x="672" y="93"/>
                  <a:pt x="525" y="56"/>
                </a:cubicBezTo>
                <a:cubicBezTo>
                  <a:pt x="364" y="15"/>
                  <a:pt x="197" y="0"/>
                  <a:pt x="33" y="0"/>
                </a:cubicBezTo>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zh-CN">
              <a:solidFill>
                <a:schemeClr val="lt1"/>
              </a:solidFill>
              <a:sym typeface="宋体" panose="02010600030101010101" pitchFamily="2" charset="-122"/>
            </a:endParaRPr>
          </a:p>
        </p:txBody>
      </p:sp>
      <p:sp>
        <p:nvSpPr>
          <p:cNvPr id="89" name="矩形 1"/>
          <p:cNvSpPr>
            <a:spLocks noChangeArrowheads="1"/>
          </p:cNvSpPr>
          <p:nvPr/>
        </p:nvSpPr>
        <p:spPr bwMode="auto">
          <a:xfrm>
            <a:off x="3696427" y="1333209"/>
            <a:ext cx="5438861" cy="477054"/>
          </a:xfrm>
          <a:prstGeom prst="rect">
            <a:avLst/>
          </a:prstGeom>
          <a:noFill/>
          <a:ln w="9525" cmpd="sng">
            <a:noFill/>
            <a:bevel/>
          </a:ln>
        </p:spPr>
        <p:txBody>
          <a:bodyPr wrap="square">
            <a:spAutoFit/>
          </a:bodyPr>
          <a:lstStyle/>
          <a:p>
            <a:pPr>
              <a:lnSpc>
                <a:spcPct val="125000"/>
              </a:lnSpc>
              <a:defRPr/>
            </a:pPr>
            <a:r>
              <a:rPr lang="zh-CN" altLang="en-US" sz="2000" dirty="0"/>
              <a:t>进入 “禁止进入” 的地方，如罐区、配电室等</a:t>
            </a:r>
            <a:endParaRPr lang="zh-CN" altLang="en-US" sz="2000" dirty="0"/>
          </a:p>
        </p:txBody>
      </p:sp>
      <p:sp>
        <p:nvSpPr>
          <p:cNvPr id="2" name="椭圆 1"/>
          <p:cNvSpPr/>
          <p:nvPr/>
        </p:nvSpPr>
        <p:spPr>
          <a:xfrm>
            <a:off x="3230080" y="1286012"/>
            <a:ext cx="540000" cy="54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椭圆 94"/>
          <p:cNvSpPr/>
          <p:nvPr/>
        </p:nvSpPr>
        <p:spPr>
          <a:xfrm>
            <a:off x="3241798" y="2258459"/>
            <a:ext cx="540000" cy="54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椭圆 95"/>
          <p:cNvSpPr/>
          <p:nvPr/>
        </p:nvSpPr>
        <p:spPr>
          <a:xfrm>
            <a:off x="3230080" y="3190366"/>
            <a:ext cx="540000" cy="540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椭圆 96"/>
          <p:cNvSpPr/>
          <p:nvPr/>
        </p:nvSpPr>
        <p:spPr>
          <a:xfrm>
            <a:off x="3223584" y="4206887"/>
            <a:ext cx="540000" cy="54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椭圆 97"/>
          <p:cNvSpPr/>
          <p:nvPr/>
        </p:nvSpPr>
        <p:spPr>
          <a:xfrm>
            <a:off x="3230080" y="5078029"/>
            <a:ext cx="540000" cy="54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3700604" y="2353087"/>
            <a:ext cx="4572000" cy="369332"/>
          </a:xfrm>
          <a:prstGeom prst="rect">
            <a:avLst/>
          </a:prstGeom>
        </p:spPr>
        <p:txBody>
          <a:bodyPr>
            <a:spAutoFit/>
          </a:bodyPr>
          <a:lstStyle/>
          <a:p>
            <a:pPr>
              <a:defRPr/>
            </a:pPr>
            <a:r>
              <a:rPr lang="zh-CN" altLang="en-US" dirty="0"/>
              <a:t>从正在作业的吊车下穿过</a:t>
            </a:r>
            <a:endParaRPr lang="zh-CN" altLang="en-US" dirty="0"/>
          </a:p>
        </p:txBody>
      </p:sp>
      <p:sp>
        <p:nvSpPr>
          <p:cNvPr id="99" name="矩形 98"/>
          <p:cNvSpPr/>
          <p:nvPr/>
        </p:nvSpPr>
        <p:spPr>
          <a:xfrm>
            <a:off x="3704465" y="3285421"/>
            <a:ext cx="2745241" cy="369332"/>
          </a:xfrm>
          <a:prstGeom prst="rect">
            <a:avLst/>
          </a:prstGeom>
        </p:spPr>
        <p:txBody>
          <a:bodyPr wrap="square">
            <a:spAutoFit/>
          </a:bodyPr>
          <a:lstStyle/>
          <a:p>
            <a:pPr>
              <a:defRPr/>
            </a:pPr>
            <a:r>
              <a:rPr lang="zh-CN" altLang="en-US" dirty="0"/>
              <a:t>未经允许进入危化品罐区</a:t>
            </a:r>
            <a:endParaRPr lang="zh-CN" altLang="en-US" dirty="0"/>
          </a:p>
        </p:txBody>
      </p:sp>
      <p:sp>
        <p:nvSpPr>
          <p:cNvPr id="100" name="矩形 99"/>
          <p:cNvSpPr/>
          <p:nvPr/>
        </p:nvSpPr>
        <p:spPr>
          <a:xfrm>
            <a:off x="3703416" y="4293974"/>
            <a:ext cx="4796145" cy="369332"/>
          </a:xfrm>
          <a:prstGeom prst="rect">
            <a:avLst/>
          </a:prstGeom>
        </p:spPr>
        <p:txBody>
          <a:bodyPr wrap="square">
            <a:spAutoFit/>
          </a:bodyPr>
          <a:lstStyle/>
          <a:p>
            <a:pPr>
              <a:defRPr/>
            </a:pPr>
            <a:r>
              <a:rPr lang="zh-CN" altLang="en-US" dirty="0"/>
              <a:t>未办理“动火作业证、下罐作业证”开始作业</a:t>
            </a:r>
            <a:endParaRPr lang="en-US" altLang="zh-CN" dirty="0"/>
          </a:p>
        </p:txBody>
      </p:sp>
      <p:sp>
        <p:nvSpPr>
          <p:cNvPr id="101" name="矩形 100"/>
          <p:cNvSpPr/>
          <p:nvPr/>
        </p:nvSpPr>
        <p:spPr>
          <a:xfrm>
            <a:off x="3700603" y="5235568"/>
            <a:ext cx="3013706" cy="313932"/>
          </a:xfrm>
          <a:prstGeom prst="rect">
            <a:avLst/>
          </a:prstGeom>
        </p:spPr>
        <p:txBody>
          <a:bodyPr wrap="square">
            <a:spAutoFit/>
          </a:bodyPr>
          <a:lstStyle/>
          <a:p>
            <a:pPr>
              <a:lnSpc>
                <a:spcPct val="80000"/>
              </a:lnSpc>
              <a:buFontTx/>
              <a:buNone/>
              <a:defRPr/>
            </a:pPr>
            <a:r>
              <a:rPr lang="zh-CN" altLang="en-US" dirty="0"/>
              <a:t>易燃易爆场所乱用明火</a:t>
            </a:r>
            <a:endParaRPr lang="en-US" altLang="zh-CN" b="1" dirty="0"/>
          </a:p>
        </p:txBody>
      </p:sp>
      <p:sp>
        <p:nvSpPr>
          <p:cNvPr id="10" name="矩形 9"/>
          <p:cNvSpPr/>
          <p:nvPr/>
        </p:nvSpPr>
        <p:spPr>
          <a:xfrm>
            <a:off x="121920" y="2534194"/>
            <a:ext cx="1134849" cy="188976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330159" y="2653266"/>
            <a:ext cx="734809" cy="1596078"/>
          </a:xfrm>
          <a:prstGeom prst="rect">
            <a:avLst/>
          </a:prstGeom>
          <a:noFill/>
        </p:spPr>
        <p:txBody>
          <a:bodyPr wrap="square" rtlCol="0">
            <a:spAutoFit/>
          </a:bodyPr>
          <a:lstStyle/>
          <a:p>
            <a:pPr>
              <a:lnSpc>
                <a:spcPct val="125000"/>
              </a:lnSpc>
              <a:buFontTx/>
              <a:buNone/>
              <a:defRPr/>
            </a:pPr>
            <a:r>
              <a:rPr lang="zh-CN" altLang="en-US" sz="2000" b="1" dirty="0">
                <a:solidFill>
                  <a:schemeClr val="bg1"/>
                </a:solidFill>
              </a:rPr>
              <a:t>冒险进入危险场所</a:t>
            </a:r>
            <a:endParaRPr lang="zh-CN" altLang="en-US" sz="2000" b="1" dirty="0">
              <a:solidFill>
                <a:schemeClr val="bg1"/>
              </a:solidFill>
            </a:endParaRPr>
          </a:p>
        </p:txBody>
      </p:sp>
      <p:sp>
        <p:nvSpPr>
          <p:cNvPr id="13" name="文本框 12"/>
          <p:cNvSpPr txBox="1"/>
          <p:nvPr/>
        </p:nvSpPr>
        <p:spPr>
          <a:xfrm>
            <a:off x="3287118" y="1344341"/>
            <a:ext cx="441630" cy="400110"/>
          </a:xfrm>
          <a:prstGeom prst="rect">
            <a:avLst/>
          </a:prstGeom>
          <a:noFill/>
        </p:spPr>
        <p:txBody>
          <a:bodyPr wrap="square" rtlCol="0">
            <a:spAutoFit/>
          </a:bodyPr>
          <a:lstStyle/>
          <a:p>
            <a:pPr algn="ctr"/>
            <a:r>
              <a:rPr lang="en-US" altLang="zh-CN" sz="2000" dirty="0">
                <a:solidFill>
                  <a:schemeClr val="bg1"/>
                </a:solidFill>
              </a:rPr>
              <a:t>1</a:t>
            </a:r>
            <a:endParaRPr lang="zh-CN" altLang="en-US" sz="2000" dirty="0">
              <a:solidFill>
                <a:schemeClr val="bg1"/>
              </a:solidFill>
            </a:endParaRPr>
          </a:p>
        </p:txBody>
      </p:sp>
      <p:sp>
        <p:nvSpPr>
          <p:cNvPr id="102" name="文本框 101"/>
          <p:cNvSpPr txBox="1"/>
          <p:nvPr/>
        </p:nvSpPr>
        <p:spPr>
          <a:xfrm>
            <a:off x="3287118" y="3279019"/>
            <a:ext cx="441630" cy="400110"/>
          </a:xfrm>
          <a:prstGeom prst="rect">
            <a:avLst/>
          </a:prstGeom>
          <a:noFill/>
        </p:spPr>
        <p:txBody>
          <a:bodyPr wrap="square" rtlCol="0">
            <a:spAutoFit/>
          </a:bodyPr>
          <a:lstStyle/>
          <a:p>
            <a:pPr algn="ctr"/>
            <a:r>
              <a:rPr lang="en-US" altLang="zh-CN" sz="2000" dirty="0">
                <a:solidFill>
                  <a:schemeClr val="bg1"/>
                </a:solidFill>
              </a:rPr>
              <a:t>3</a:t>
            </a:r>
            <a:endParaRPr lang="zh-CN" altLang="en-US" sz="2000" dirty="0">
              <a:solidFill>
                <a:schemeClr val="bg1"/>
              </a:solidFill>
            </a:endParaRPr>
          </a:p>
        </p:txBody>
      </p:sp>
      <p:sp>
        <p:nvSpPr>
          <p:cNvPr id="103" name="文本框 102"/>
          <p:cNvSpPr txBox="1"/>
          <p:nvPr/>
        </p:nvSpPr>
        <p:spPr>
          <a:xfrm>
            <a:off x="3271137" y="4283167"/>
            <a:ext cx="441630" cy="400110"/>
          </a:xfrm>
          <a:prstGeom prst="rect">
            <a:avLst/>
          </a:prstGeom>
          <a:noFill/>
        </p:spPr>
        <p:txBody>
          <a:bodyPr wrap="square" rtlCol="0">
            <a:spAutoFit/>
          </a:bodyPr>
          <a:lstStyle/>
          <a:p>
            <a:pPr algn="ctr"/>
            <a:r>
              <a:rPr lang="en-US" altLang="zh-CN" sz="2000" dirty="0">
                <a:solidFill>
                  <a:schemeClr val="bg1"/>
                </a:solidFill>
              </a:rPr>
              <a:t>4</a:t>
            </a:r>
            <a:endParaRPr lang="zh-CN" altLang="en-US" sz="2000" dirty="0">
              <a:solidFill>
                <a:schemeClr val="bg1"/>
              </a:solidFill>
            </a:endParaRPr>
          </a:p>
        </p:txBody>
      </p:sp>
      <p:sp>
        <p:nvSpPr>
          <p:cNvPr id="104" name="文本框 103"/>
          <p:cNvSpPr txBox="1"/>
          <p:nvPr/>
        </p:nvSpPr>
        <p:spPr>
          <a:xfrm>
            <a:off x="3287118" y="5145508"/>
            <a:ext cx="441630" cy="400110"/>
          </a:xfrm>
          <a:prstGeom prst="rect">
            <a:avLst/>
          </a:prstGeom>
          <a:noFill/>
        </p:spPr>
        <p:txBody>
          <a:bodyPr wrap="square" rtlCol="0">
            <a:spAutoFit/>
          </a:bodyPr>
          <a:lstStyle/>
          <a:p>
            <a:pPr algn="ctr"/>
            <a:r>
              <a:rPr lang="en-US" altLang="zh-CN" sz="2000" dirty="0">
                <a:solidFill>
                  <a:schemeClr val="bg1"/>
                </a:solidFill>
              </a:rPr>
              <a:t>5</a:t>
            </a:r>
            <a:endParaRPr lang="zh-CN" altLang="en-US" sz="2000" dirty="0">
              <a:solidFill>
                <a:schemeClr val="bg1"/>
              </a:solidFill>
            </a:endParaRPr>
          </a:p>
        </p:txBody>
      </p:sp>
      <p:sp>
        <p:nvSpPr>
          <p:cNvPr id="105" name="文本框 104"/>
          <p:cNvSpPr txBox="1"/>
          <p:nvPr/>
        </p:nvSpPr>
        <p:spPr>
          <a:xfrm>
            <a:off x="3295829" y="2334197"/>
            <a:ext cx="441630" cy="400110"/>
          </a:xfrm>
          <a:prstGeom prst="rect">
            <a:avLst/>
          </a:prstGeom>
          <a:noFill/>
        </p:spPr>
        <p:txBody>
          <a:bodyPr wrap="square" rtlCol="0">
            <a:spAutoFit/>
          </a:bodyPr>
          <a:lstStyle/>
          <a:p>
            <a:pPr algn="ctr"/>
            <a:r>
              <a:rPr lang="en-US" altLang="zh-CN" sz="2000" dirty="0">
                <a:solidFill>
                  <a:schemeClr val="bg1"/>
                </a:solidFill>
              </a:rPr>
              <a:t>2</a:t>
            </a:r>
            <a:endParaRPr lang="zh-CN" altLang="en-US" sz="2000" dirty="0">
              <a:solidFill>
                <a:schemeClr val="bg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435837" y="5243918"/>
            <a:ext cx="1657350" cy="144463"/>
          </a:xfrm>
          <a:prstGeom prst="rect">
            <a:avLst/>
          </a:prstGeom>
          <a:gradFill rotWithShape="1">
            <a:gsLst>
              <a:gs pos="0">
                <a:srgbClr val="969696"/>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37931725" indent="-37474525">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noProof="1">
              <a:solidFill>
                <a:srgbClr val="000000"/>
              </a:solidFill>
              <a:ea typeface="MS PGothic" panose="020B0600070205080204" pitchFamily="34" charset="-128"/>
            </a:endParaRPr>
          </a:p>
        </p:txBody>
      </p:sp>
      <p:sp>
        <p:nvSpPr>
          <p:cNvPr id="5" name="Rectangle 3"/>
          <p:cNvSpPr>
            <a:spLocks noChangeArrowheads="1"/>
          </p:cNvSpPr>
          <p:nvPr/>
        </p:nvSpPr>
        <p:spPr bwMode="auto">
          <a:xfrm>
            <a:off x="2093187" y="5243918"/>
            <a:ext cx="1657350" cy="144463"/>
          </a:xfrm>
          <a:prstGeom prst="rect">
            <a:avLst/>
          </a:prstGeom>
          <a:gradFill rotWithShape="1">
            <a:gsLst>
              <a:gs pos="0">
                <a:srgbClr val="969696"/>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37931725" indent="-37474525">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noProof="1">
              <a:solidFill>
                <a:srgbClr val="000000"/>
              </a:solidFill>
              <a:ea typeface="MS PGothic" panose="020B0600070205080204" pitchFamily="34" charset="-128"/>
            </a:endParaRPr>
          </a:p>
        </p:txBody>
      </p:sp>
      <p:sp>
        <p:nvSpPr>
          <p:cNvPr id="6" name="Rectangle 3"/>
          <p:cNvSpPr>
            <a:spLocks noChangeArrowheads="1"/>
          </p:cNvSpPr>
          <p:nvPr/>
        </p:nvSpPr>
        <p:spPr bwMode="auto">
          <a:xfrm>
            <a:off x="3748949" y="5243918"/>
            <a:ext cx="1657350" cy="144463"/>
          </a:xfrm>
          <a:prstGeom prst="rect">
            <a:avLst/>
          </a:prstGeom>
          <a:gradFill rotWithShape="1">
            <a:gsLst>
              <a:gs pos="0">
                <a:srgbClr val="969696"/>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37931725" indent="-37474525">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noProof="1">
              <a:solidFill>
                <a:srgbClr val="000000"/>
              </a:solidFill>
              <a:ea typeface="MS PGothic" panose="020B0600070205080204" pitchFamily="34" charset="-128"/>
            </a:endParaRPr>
          </a:p>
        </p:txBody>
      </p:sp>
      <p:sp>
        <p:nvSpPr>
          <p:cNvPr id="7" name="Rectangle 3"/>
          <p:cNvSpPr>
            <a:spLocks noChangeArrowheads="1"/>
          </p:cNvSpPr>
          <p:nvPr/>
        </p:nvSpPr>
        <p:spPr bwMode="auto">
          <a:xfrm>
            <a:off x="5420587" y="5243918"/>
            <a:ext cx="1657350" cy="144463"/>
          </a:xfrm>
          <a:prstGeom prst="rect">
            <a:avLst/>
          </a:prstGeom>
          <a:gradFill rotWithShape="1">
            <a:gsLst>
              <a:gs pos="0">
                <a:srgbClr val="969696"/>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37931725" indent="-37474525">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noProof="1">
              <a:solidFill>
                <a:srgbClr val="000000"/>
              </a:solidFill>
              <a:ea typeface="MS PGothic" panose="020B0600070205080204" pitchFamily="34" charset="-128"/>
            </a:endParaRPr>
          </a:p>
        </p:txBody>
      </p:sp>
      <p:sp>
        <p:nvSpPr>
          <p:cNvPr id="8" name="Rectangle 3"/>
          <p:cNvSpPr>
            <a:spLocks noChangeArrowheads="1"/>
          </p:cNvSpPr>
          <p:nvPr/>
        </p:nvSpPr>
        <p:spPr bwMode="auto">
          <a:xfrm>
            <a:off x="7090637" y="5243918"/>
            <a:ext cx="1657350" cy="144463"/>
          </a:xfrm>
          <a:prstGeom prst="rect">
            <a:avLst/>
          </a:prstGeom>
          <a:gradFill rotWithShape="1">
            <a:gsLst>
              <a:gs pos="0">
                <a:srgbClr val="969696"/>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37931725" indent="-37474525">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noProof="1">
              <a:solidFill>
                <a:srgbClr val="000000"/>
              </a:solidFill>
              <a:ea typeface="MS PGothic" panose="020B0600070205080204" pitchFamily="34" charset="-128"/>
            </a:endParaRPr>
          </a:p>
        </p:txBody>
      </p:sp>
      <p:sp>
        <p:nvSpPr>
          <p:cNvPr id="9" name="Rectangle 15"/>
          <p:cNvSpPr>
            <a:spLocks noChangeArrowheads="1"/>
          </p:cNvSpPr>
          <p:nvPr/>
        </p:nvSpPr>
        <p:spPr bwMode="auto">
          <a:xfrm>
            <a:off x="7085874" y="2081618"/>
            <a:ext cx="1657350" cy="3168650"/>
          </a:xfrm>
          <a:prstGeom prst="rect">
            <a:avLst/>
          </a:prstGeom>
          <a:solidFill>
            <a:schemeClr val="accent6"/>
          </a:solidFill>
          <a:ln w="9525">
            <a:miter lim="800000"/>
          </a:ln>
          <a:effectLst/>
          <a:scene3d>
            <a:camera prst="legacyObliqueRight"/>
            <a:lightRig rig="legacyFlat3" dir="b"/>
          </a:scene3d>
          <a:sp3d extrusionH="11100" prstMaterial="legacyMatte">
            <a:bevelT w="13500" h="13500" prst="angle"/>
            <a:bevelB w="13500" h="13500" prst="angle"/>
            <a:extrusionClr>
              <a:srgbClr val="CC0000"/>
            </a:extrusionClr>
            <a:contourClr>
              <a:srgbClr val="CC0000"/>
            </a:contourClr>
          </a:sp3d>
        </p:spPr>
        <p:txBody>
          <a:bodyPr wrap="none" anchor="ctr">
            <a:flatTx/>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0" name="Freeform 14"/>
          <p:cNvSpPr/>
          <p:nvPr/>
        </p:nvSpPr>
        <p:spPr bwMode="auto">
          <a:xfrm>
            <a:off x="5415053" y="2081618"/>
            <a:ext cx="1871662" cy="3168650"/>
          </a:xfrm>
          <a:custGeom>
            <a:avLst/>
            <a:gdLst>
              <a:gd name="T0" fmla="*/ 71437 w 1179"/>
              <a:gd name="T1" fmla="*/ 0 h 1996"/>
              <a:gd name="T2" fmla="*/ 1655762 w 1179"/>
              <a:gd name="T3" fmla="*/ 0 h 1996"/>
              <a:gd name="T4" fmla="*/ 1655762 w 1179"/>
              <a:gd name="T5" fmla="*/ 431800 h 1996"/>
              <a:gd name="T6" fmla="*/ 1728787 w 1179"/>
              <a:gd name="T7" fmla="*/ 431800 h 1996"/>
              <a:gd name="T8" fmla="*/ 1871662 w 1179"/>
              <a:gd name="T9" fmla="*/ 647700 h 1996"/>
              <a:gd name="T10" fmla="*/ 1728787 w 1179"/>
              <a:gd name="T11" fmla="*/ 863600 h 1996"/>
              <a:gd name="T12" fmla="*/ 1655762 w 1179"/>
              <a:gd name="T13" fmla="*/ 882650 h 1996"/>
              <a:gd name="T14" fmla="*/ 1655762 w 1179"/>
              <a:gd name="T15" fmla="*/ 3168650 h 1996"/>
              <a:gd name="T16" fmla="*/ 0 w 1179"/>
              <a:gd name="T17" fmla="*/ 3168650 h 1996"/>
              <a:gd name="T18" fmla="*/ 0 w 1179"/>
              <a:gd name="T19" fmla="*/ 0 h 1996"/>
              <a:gd name="T20" fmla="*/ 215900 w 1179"/>
              <a:gd name="T21" fmla="*/ 0 h 1996"/>
              <a:gd name="T22" fmla="*/ 0 w 1179"/>
              <a:gd name="T23" fmla="*/ 0 h 19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79" h="1996">
                <a:moveTo>
                  <a:pt x="45" y="0"/>
                </a:moveTo>
                <a:lnTo>
                  <a:pt x="1043" y="0"/>
                </a:lnTo>
                <a:lnTo>
                  <a:pt x="1043" y="272"/>
                </a:lnTo>
                <a:lnTo>
                  <a:pt x="1089" y="272"/>
                </a:lnTo>
                <a:lnTo>
                  <a:pt x="1179" y="408"/>
                </a:lnTo>
                <a:lnTo>
                  <a:pt x="1089" y="544"/>
                </a:lnTo>
                <a:lnTo>
                  <a:pt x="1043" y="556"/>
                </a:lnTo>
                <a:lnTo>
                  <a:pt x="1043" y="1996"/>
                </a:lnTo>
                <a:lnTo>
                  <a:pt x="0" y="1996"/>
                </a:lnTo>
                <a:lnTo>
                  <a:pt x="0" y="0"/>
                </a:lnTo>
                <a:lnTo>
                  <a:pt x="136" y="0"/>
                </a:lnTo>
                <a:lnTo>
                  <a:pt x="0" y="0"/>
                </a:lnTo>
              </a:path>
            </a:pathLst>
          </a:custGeom>
          <a:solidFill>
            <a:srgbClr val="1F88C8"/>
          </a:solidFill>
          <a:ln w="9525">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 name="Freeform 13"/>
          <p:cNvSpPr/>
          <p:nvPr/>
        </p:nvSpPr>
        <p:spPr bwMode="auto">
          <a:xfrm>
            <a:off x="3753712" y="2081618"/>
            <a:ext cx="1871662" cy="3168650"/>
          </a:xfrm>
          <a:custGeom>
            <a:avLst/>
            <a:gdLst>
              <a:gd name="T0" fmla="*/ 71437 w 1179"/>
              <a:gd name="T1" fmla="*/ 0 h 1996"/>
              <a:gd name="T2" fmla="*/ 1655762 w 1179"/>
              <a:gd name="T3" fmla="*/ 0 h 1996"/>
              <a:gd name="T4" fmla="*/ 1655762 w 1179"/>
              <a:gd name="T5" fmla="*/ 431800 h 1996"/>
              <a:gd name="T6" fmla="*/ 1728787 w 1179"/>
              <a:gd name="T7" fmla="*/ 431800 h 1996"/>
              <a:gd name="T8" fmla="*/ 1871662 w 1179"/>
              <a:gd name="T9" fmla="*/ 647700 h 1996"/>
              <a:gd name="T10" fmla="*/ 1728787 w 1179"/>
              <a:gd name="T11" fmla="*/ 863600 h 1996"/>
              <a:gd name="T12" fmla="*/ 1655762 w 1179"/>
              <a:gd name="T13" fmla="*/ 882650 h 1996"/>
              <a:gd name="T14" fmla="*/ 1655762 w 1179"/>
              <a:gd name="T15" fmla="*/ 3168650 h 1996"/>
              <a:gd name="T16" fmla="*/ 0 w 1179"/>
              <a:gd name="T17" fmla="*/ 3168650 h 1996"/>
              <a:gd name="T18" fmla="*/ 0 w 1179"/>
              <a:gd name="T19" fmla="*/ 0 h 1996"/>
              <a:gd name="T20" fmla="*/ 215900 w 1179"/>
              <a:gd name="T21" fmla="*/ 0 h 1996"/>
              <a:gd name="T22" fmla="*/ 0 w 1179"/>
              <a:gd name="T23" fmla="*/ 0 h 19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79" h="1996">
                <a:moveTo>
                  <a:pt x="45" y="0"/>
                </a:moveTo>
                <a:lnTo>
                  <a:pt x="1043" y="0"/>
                </a:lnTo>
                <a:lnTo>
                  <a:pt x="1043" y="272"/>
                </a:lnTo>
                <a:lnTo>
                  <a:pt x="1089" y="272"/>
                </a:lnTo>
                <a:lnTo>
                  <a:pt x="1179" y="408"/>
                </a:lnTo>
                <a:lnTo>
                  <a:pt x="1089" y="544"/>
                </a:lnTo>
                <a:lnTo>
                  <a:pt x="1043" y="556"/>
                </a:lnTo>
                <a:lnTo>
                  <a:pt x="1043" y="1996"/>
                </a:lnTo>
                <a:lnTo>
                  <a:pt x="0" y="1996"/>
                </a:lnTo>
                <a:lnTo>
                  <a:pt x="0" y="0"/>
                </a:lnTo>
                <a:lnTo>
                  <a:pt x="136" y="0"/>
                </a:lnTo>
                <a:lnTo>
                  <a:pt x="0" y="0"/>
                </a:lnTo>
              </a:path>
            </a:pathLst>
          </a:custGeom>
          <a:solidFill>
            <a:srgbClr val="A9A9A9"/>
          </a:solidFill>
          <a:ln w="9525">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2" name="Freeform 11"/>
          <p:cNvSpPr/>
          <p:nvPr/>
        </p:nvSpPr>
        <p:spPr bwMode="auto">
          <a:xfrm>
            <a:off x="2093187" y="2081618"/>
            <a:ext cx="1871662" cy="3168650"/>
          </a:xfrm>
          <a:custGeom>
            <a:avLst/>
            <a:gdLst>
              <a:gd name="T0" fmla="*/ 71437 w 1179"/>
              <a:gd name="T1" fmla="*/ 0 h 1996"/>
              <a:gd name="T2" fmla="*/ 1655762 w 1179"/>
              <a:gd name="T3" fmla="*/ 0 h 1996"/>
              <a:gd name="T4" fmla="*/ 1655762 w 1179"/>
              <a:gd name="T5" fmla="*/ 431800 h 1996"/>
              <a:gd name="T6" fmla="*/ 1728787 w 1179"/>
              <a:gd name="T7" fmla="*/ 431800 h 1996"/>
              <a:gd name="T8" fmla="*/ 1871662 w 1179"/>
              <a:gd name="T9" fmla="*/ 647700 h 1996"/>
              <a:gd name="T10" fmla="*/ 1728787 w 1179"/>
              <a:gd name="T11" fmla="*/ 863600 h 1996"/>
              <a:gd name="T12" fmla="*/ 1655762 w 1179"/>
              <a:gd name="T13" fmla="*/ 882650 h 1996"/>
              <a:gd name="T14" fmla="*/ 1655762 w 1179"/>
              <a:gd name="T15" fmla="*/ 3168650 h 1996"/>
              <a:gd name="T16" fmla="*/ 0 w 1179"/>
              <a:gd name="T17" fmla="*/ 3168650 h 1996"/>
              <a:gd name="T18" fmla="*/ 0 w 1179"/>
              <a:gd name="T19" fmla="*/ 0 h 1996"/>
              <a:gd name="T20" fmla="*/ 215900 w 1179"/>
              <a:gd name="T21" fmla="*/ 0 h 1996"/>
              <a:gd name="T22" fmla="*/ 0 w 1179"/>
              <a:gd name="T23" fmla="*/ 0 h 19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79" h="1996">
                <a:moveTo>
                  <a:pt x="45" y="0"/>
                </a:moveTo>
                <a:lnTo>
                  <a:pt x="1043" y="0"/>
                </a:lnTo>
                <a:lnTo>
                  <a:pt x="1043" y="272"/>
                </a:lnTo>
                <a:lnTo>
                  <a:pt x="1089" y="272"/>
                </a:lnTo>
                <a:lnTo>
                  <a:pt x="1179" y="408"/>
                </a:lnTo>
                <a:lnTo>
                  <a:pt x="1089" y="544"/>
                </a:lnTo>
                <a:lnTo>
                  <a:pt x="1043" y="556"/>
                </a:lnTo>
                <a:lnTo>
                  <a:pt x="1043" y="1996"/>
                </a:lnTo>
                <a:lnTo>
                  <a:pt x="0" y="1996"/>
                </a:lnTo>
                <a:lnTo>
                  <a:pt x="0" y="0"/>
                </a:lnTo>
                <a:lnTo>
                  <a:pt x="136" y="0"/>
                </a:lnTo>
                <a:lnTo>
                  <a:pt x="0" y="0"/>
                </a:lnTo>
              </a:path>
            </a:pathLst>
          </a:custGeom>
          <a:solidFill>
            <a:srgbClr val="FFC000"/>
          </a:solidFill>
          <a:ln w="9525">
            <a:solidFill>
              <a:schemeClr val="bg1"/>
            </a:solidFill>
            <a:round/>
          </a:ln>
          <a:effectLst/>
        </p:spPr>
        <p:txBody>
          <a:bodyPr/>
          <a:lstStyle/>
          <a:p>
            <a:endParaRPr lang="zh-CN" altLang="en-US"/>
          </a:p>
        </p:txBody>
      </p:sp>
      <p:sp>
        <p:nvSpPr>
          <p:cNvPr id="13" name="Freeform 10"/>
          <p:cNvSpPr/>
          <p:nvPr/>
        </p:nvSpPr>
        <p:spPr bwMode="auto">
          <a:xfrm>
            <a:off x="428715" y="2081618"/>
            <a:ext cx="1871663" cy="3168650"/>
          </a:xfrm>
          <a:custGeom>
            <a:avLst/>
            <a:gdLst>
              <a:gd name="T0" fmla="*/ 71438 w 1179"/>
              <a:gd name="T1" fmla="*/ 0 h 1996"/>
              <a:gd name="T2" fmla="*/ 1655763 w 1179"/>
              <a:gd name="T3" fmla="*/ 0 h 1996"/>
              <a:gd name="T4" fmla="*/ 1655763 w 1179"/>
              <a:gd name="T5" fmla="*/ 431800 h 1996"/>
              <a:gd name="T6" fmla="*/ 1728788 w 1179"/>
              <a:gd name="T7" fmla="*/ 431800 h 1996"/>
              <a:gd name="T8" fmla="*/ 1871663 w 1179"/>
              <a:gd name="T9" fmla="*/ 647700 h 1996"/>
              <a:gd name="T10" fmla="*/ 1728788 w 1179"/>
              <a:gd name="T11" fmla="*/ 863600 h 1996"/>
              <a:gd name="T12" fmla="*/ 1655763 w 1179"/>
              <a:gd name="T13" fmla="*/ 882650 h 1996"/>
              <a:gd name="T14" fmla="*/ 1655763 w 1179"/>
              <a:gd name="T15" fmla="*/ 3168650 h 1996"/>
              <a:gd name="T16" fmla="*/ 0 w 1179"/>
              <a:gd name="T17" fmla="*/ 3168650 h 1996"/>
              <a:gd name="T18" fmla="*/ 0 w 1179"/>
              <a:gd name="T19" fmla="*/ 0 h 1996"/>
              <a:gd name="T20" fmla="*/ 215900 w 1179"/>
              <a:gd name="T21" fmla="*/ 0 h 1996"/>
              <a:gd name="T22" fmla="*/ 0 w 1179"/>
              <a:gd name="T23" fmla="*/ 0 h 19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79" h="1996">
                <a:moveTo>
                  <a:pt x="45" y="0"/>
                </a:moveTo>
                <a:lnTo>
                  <a:pt x="1043" y="0"/>
                </a:lnTo>
                <a:lnTo>
                  <a:pt x="1043" y="272"/>
                </a:lnTo>
                <a:lnTo>
                  <a:pt x="1089" y="272"/>
                </a:lnTo>
                <a:lnTo>
                  <a:pt x="1179" y="408"/>
                </a:lnTo>
                <a:lnTo>
                  <a:pt x="1089" y="544"/>
                </a:lnTo>
                <a:lnTo>
                  <a:pt x="1043" y="556"/>
                </a:lnTo>
                <a:lnTo>
                  <a:pt x="1043" y="1996"/>
                </a:lnTo>
                <a:lnTo>
                  <a:pt x="0" y="1996"/>
                </a:lnTo>
                <a:lnTo>
                  <a:pt x="0" y="0"/>
                </a:lnTo>
                <a:lnTo>
                  <a:pt x="136" y="0"/>
                </a:lnTo>
                <a:lnTo>
                  <a:pt x="0" y="0"/>
                </a:lnTo>
              </a:path>
            </a:pathLst>
          </a:custGeom>
          <a:solidFill>
            <a:srgbClr val="0070C0"/>
          </a:solidFill>
          <a:ln w="9525">
            <a:solidFill>
              <a:schemeClr val="bg1"/>
            </a:solidFill>
            <a:round/>
          </a:ln>
          <a:effectLst/>
        </p:spPr>
        <p:txBody>
          <a:bodyPr/>
          <a:lstStyle/>
          <a:p>
            <a:endParaRPr lang="zh-CN" altLang="en-US"/>
          </a:p>
        </p:txBody>
      </p:sp>
      <p:sp>
        <p:nvSpPr>
          <p:cNvPr id="14" name="Oval 21"/>
          <p:cNvSpPr>
            <a:spLocks noChangeArrowheads="1"/>
          </p:cNvSpPr>
          <p:nvPr/>
        </p:nvSpPr>
        <p:spPr bwMode="auto">
          <a:xfrm>
            <a:off x="1012099" y="2368956"/>
            <a:ext cx="288925" cy="288925"/>
          </a:xfrm>
          <a:prstGeom prst="ellipse">
            <a:avLst/>
          </a:prstGeom>
          <a:solidFill>
            <a:schemeClr val="bg1">
              <a:alpha val="94116"/>
            </a:schemeClr>
          </a:solidFill>
          <a:ln>
            <a:noFill/>
          </a:ln>
          <a:effectLst>
            <a:outerShdw dist="17961" dir="2700000" algn="ctr" rotWithShape="0">
              <a:schemeClr val="tx1"/>
            </a:outerShdw>
          </a:effectLst>
          <a:extLst>
            <a:ext uri="{91240B29-F687-4F45-9708-019B960494DF}">
              <a14:hiddenLine xmlns:a14="http://schemas.microsoft.com/office/drawing/2010/main" w="9525">
                <a:solidFill>
                  <a:schemeClr val="tx1"/>
                </a:solidFill>
                <a:rou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000" dirty="0"/>
              <a:t>1</a:t>
            </a:r>
            <a:endParaRPr lang="en-US" altLang="zh-CN" sz="2000" dirty="0"/>
          </a:p>
        </p:txBody>
      </p:sp>
      <p:sp>
        <p:nvSpPr>
          <p:cNvPr id="15" name="Oval 22"/>
          <p:cNvSpPr>
            <a:spLocks noChangeArrowheads="1"/>
          </p:cNvSpPr>
          <p:nvPr/>
        </p:nvSpPr>
        <p:spPr bwMode="auto">
          <a:xfrm>
            <a:off x="2740887" y="2368956"/>
            <a:ext cx="288925" cy="288925"/>
          </a:xfrm>
          <a:prstGeom prst="ellipse">
            <a:avLst/>
          </a:prstGeom>
          <a:solidFill>
            <a:schemeClr val="bg1">
              <a:alpha val="94116"/>
            </a:schemeClr>
          </a:solidFill>
          <a:ln>
            <a:noFill/>
          </a:ln>
          <a:effectLst>
            <a:outerShdw dist="17961" dir="2700000" algn="ctr" rotWithShape="0">
              <a:schemeClr val="tx1"/>
            </a:outerShdw>
          </a:effectLst>
          <a:extLst>
            <a:ext uri="{91240B29-F687-4F45-9708-019B960494DF}">
              <a14:hiddenLine xmlns:a14="http://schemas.microsoft.com/office/drawing/2010/main" w="9525">
                <a:solidFill>
                  <a:schemeClr val="tx1"/>
                </a:solidFill>
                <a:rou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000" dirty="0"/>
              <a:t>2</a:t>
            </a:r>
            <a:endParaRPr lang="en-US" altLang="zh-CN" sz="2000" dirty="0"/>
          </a:p>
        </p:txBody>
      </p:sp>
      <p:sp>
        <p:nvSpPr>
          <p:cNvPr id="16" name="Oval 23"/>
          <p:cNvSpPr>
            <a:spLocks noChangeArrowheads="1"/>
          </p:cNvSpPr>
          <p:nvPr/>
        </p:nvSpPr>
        <p:spPr bwMode="auto">
          <a:xfrm>
            <a:off x="4396649" y="2368956"/>
            <a:ext cx="288925" cy="288925"/>
          </a:xfrm>
          <a:prstGeom prst="ellipse">
            <a:avLst/>
          </a:prstGeom>
          <a:solidFill>
            <a:schemeClr val="bg1">
              <a:alpha val="94116"/>
            </a:schemeClr>
          </a:solidFill>
          <a:ln>
            <a:noFill/>
          </a:ln>
          <a:effectLst>
            <a:outerShdw dist="17961" dir="2700000" algn="ctr" rotWithShape="0">
              <a:schemeClr val="tx1"/>
            </a:outerShdw>
          </a:effectLst>
          <a:extLst>
            <a:ext uri="{91240B29-F687-4F45-9708-019B960494DF}">
              <a14:hiddenLine xmlns:a14="http://schemas.microsoft.com/office/drawing/2010/main" w="9525">
                <a:solidFill>
                  <a:schemeClr val="tx1"/>
                </a:solidFill>
                <a:rou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000" dirty="0"/>
              <a:t>3</a:t>
            </a:r>
            <a:endParaRPr lang="en-US" altLang="zh-CN" sz="2000" dirty="0"/>
          </a:p>
        </p:txBody>
      </p:sp>
      <p:sp>
        <p:nvSpPr>
          <p:cNvPr id="17" name="Oval 24"/>
          <p:cNvSpPr>
            <a:spLocks noChangeArrowheads="1"/>
          </p:cNvSpPr>
          <p:nvPr/>
        </p:nvSpPr>
        <p:spPr bwMode="auto">
          <a:xfrm>
            <a:off x="6196874" y="2368956"/>
            <a:ext cx="288925" cy="288925"/>
          </a:xfrm>
          <a:prstGeom prst="ellipse">
            <a:avLst/>
          </a:prstGeom>
          <a:solidFill>
            <a:schemeClr val="bg1">
              <a:alpha val="94116"/>
            </a:schemeClr>
          </a:solidFill>
          <a:ln>
            <a:noFill/>
          </a:ln>
          <a:effectLst>
            <a:outerShdw dist="17961" dir="2700000" algn="ctr" rotWithShape="0">
              <a:schemeClr val="tx1"/>
            </a:outerShdw>
          </a:effectLst>
          <a:extLst>
            <a:ext uri="{91240B29-F687-4F45-9708-019B960494DF}">
              <a14:hiddenLine xmlns:a14="http://schemas.microsoft.com/office/drawing/2010/main" w="9525">
                <a:solidFill>
                  <a:schemeClr val="tx1"/>
                </a:solidFill>
                <a:rou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000" dirty="0"/>
              <a:t>4</a:t>
            </a:r>
            <a:endParaRPr lang="en-US" altLang="zh-CN" sz="2000" dirty="0"/>
          </a:p>
        </p:txBody>
      </p:sp>
      <p:sp>
        <p:nvSpPr>
          <p:cNvPr id="18" name="Oval 25"/>
          <p:cNvSpPr>
            <a:spLocks noChangeArrowheads="1"/>
          </p:cNvSpPr>
          <p:nvPr/>
        </p:nvSpPr>
        <p:spPr bwMode="auto">
          <a:xfrm>
            <a:off x="7709762" y="2368956"/>
            <a:ext cx="288925" cy="288925"/>
          </a:xfrm>
          <a:prstGeom prst="ellipse">
            <a:avLst/>
          </a:prstGeom>
          <a:solidFill>
            <a:schemeClr val="bg1">
              <a:alpha val="94116"/>
            </a:schemeClr>
          </a:solidFill>
          <a:ln>
            <a:noFill/>
          </a:ln>
          <a:effectLst>
            <a:outerShdw dist="17961" dir="2700000" algn="ctr" rotWithShape="0">
              <a:schemeClr val="tx1"/>
            </a:outerShdw>
          </a:effectLst>
          <a:extLst>
            <a:ext uri="{91240B29-F687-4F45-9708-019B960494DF}">
              <a14:hiddenLine xmlns:a14="http://schemas.microsoft.com/office/drawing/2010/main" w="9525">
                <a:solidFill>
                  <a:schemeClr val="tx1"/>
                </a:solidFill>
                <a:rou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000" dirty="0"/>
              <a:t>5</a:t>
            </a:r>
            <a:endParaRPr lang="en-US" altLang="zh-CN" sz="2000" dirty="0"/>
          </a:p>
        </p:txBody>
      </p:sp>
      <p:sp>
        <p:nvSpPr>
          <p:cNvPr id="19" name="Text Box 26"/>
          <p:cNvSpPr txBox="1">
            <a:spLocks noChangeArrowheads="1"/>
          </p:cNvSpPr>
          <p:nvPr/>
        </p:nvSpPr>
        <p:spPr bwMode="auto">
          <a:xfrm>
            <a:off x="532312" y="3085623"/>
            <a:ext cx="1471567" cy="1211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125000"/>
              </a:lnSpc>
            </a:pPr>
            <a:r>
              <a:rPr lang="zh-CN" altLang="en-US" sz="2000" dirty="0">
                <a:solidFill>
                  <a:schemeClr val="bg1"/>
                </a:solidFill>
                <a:latin typeface="+mn-ea"/>
                <a:ea typeface="+mn-ea"/>
              </a:rPr>
              <a:t>攀、坐平台护栏、吊车吊钩、叉车</a:t>
            </a:r>
            <a:endParaRPr lang="zh-CN" altLang="en-US" sz="2000" dirty="0">
              <a:solidFill>
                <a:schemeClr val="bg1"/>
              </a:solidFill>
              <a:latin typeface="+mn-ea"/>
              <a:ea typeface="+mn-ea"/>
            </a:endParaRPr>
          </a:p>
        </p:txBody>
      </p:sp>
      <p:sp>
        <p:nvSpPr>
          <p:cNvPr id="25" name="Text Box 32"/>
          <p:cNvSpPr txBox="1">
            <a:spLocks noChangeArrowheads="1"/>
          </p:cNvSpPr>
          <p:nvPr/>
        </p:nvSpPr>
        <p:spPr bwMode="auto">
          <a:xfrm>
            <a:off x="5346745" y="3079474"/>
            <a:ext cx="1757407" cy="124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125000"/>
              </a:lnSpc>
              <a:defRPr/>
            </a:pPr>
            <a:r>
              <a:rPr lang="zh-CN" altLang="en-US" sz="2000" dirty="0">
                <a:solidFill>
                  <a:schemeClr val="bg1"/>
                </a:solidFill>
                <a:latin typeface="+mn-ea"/>
                <a:ea typeface="+mn-ea"/>
              </a:rPr>
              <a:t>在吊车、升降机的起吊物下作业、停留</a:t>
            </a:r>
            <a:endParaRPr lang="zh-CN" altLang="en-US" sz="2000" dirty="0">
              <a:solidFill>
                <a:schemeClr val="bg1"/>
              </a:solidFill>
              <a:latin typeface="+mn-ea"/>
              <a:ea typeface="+mn-ea"/>
            </a:endParaRPr>
          </a:p>
        </p:txBody>
      </p:sp>
      <p:sp>
        <p:nvSpPr>
          <p:cNvPr id="28" name="Text Box 35"/>
          <p:cNvSpPr txBox="1">
            <a:spLocks noChangeArrowheads="1"/>
          </p:cNvSpPr>
          <p:nvPr/>
        </p:nvSpPr>
        <p:spPr bwMode="auto">
          <a:xfrm>
            <a:off x="7087417" y="3069971"/>
            <a:ext cx="1624705"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125000"/>
              </a:lnSpc>
              <a:defRPr/>
            </a:pPr>
            <a:r>
              <a:rPr lang="zh-CN" altLang="en-US" sz="2000" dirty="0">
                <a:solidFill>
                  <a:schemeClr val="bg1"/>
                </a:solidFill>
                <a:latin typeface="+mn-ea"/>
                <a:ea typeface="+mn-ea"/>
              </a:rPr>
              <a:t>在悬挂的物体旁边，未采取安全措施进行作业</a:t>
            </a:r>
            <a:endParaRPr lang="zh-CN" altLang="en-US" sz="2000" dirty="0">
              <a:solidFill>
                <a:schemeClr val="bg1"/>
              </a:solidFill>
              <a:latin typeface="+mn-ea"/>
              <a:ea typeface="+mn-ea"/>
            </a:endParaRPr>
          </a:p>
        </p:txBody>
      </p:sp>
      <p:sp>
        <p:nvSpPr>
          <p:cNvPr id="32" name="Text Box 26"/>
          <p:cNvSpPr txBox="1">
            <a:spLocks noChangeArrowheads="1"/>
          </p:cNvSpPr>
          <p:nvPr/>
        </p:nvSpPr>
        <p:spPr bwMode="auto">
          <a:xfrm>
            <a:off x="2159728" y="3078887"/>
            <a:ext cx="1580739"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125000"/>
              </a:lnSpc>
              <a:defRPr/>
            </a:pPr>
            <a:r>
              <a:rPr lang="zh-CN" altLang="en-US" sz="2000" dirty="0">
                <a:latin typeface="+mn-ea"/>
                <a:ea typeface="+mn-ea"/>
              </a:rPr>
              <a:t>攀、坐围墙、管道、窗口</a:t>
            </a:r>
            <a:endParaRPr lang="zh-CN" altLang="en-US" sz="2000" dirty="0">
              <a:latin typeface="+mn-ea"/>
              <a:ea typeface="+mn-ea"/>
            </a:endParaRPr>
          </a:p>
        </p:txBody>
      </p:sp>
      <p:sp>
        <p:nvSpPr>
          <p:cNvPr id="33" name="Text Box 26"/>
          <p:cNvSpPr txBox="1">
            <a:spLocks noChangeArrowheads="1"/>
          </p:cNvSpPr>
          <p:nvPr/>
        </p:nvSpPr>
        <p:spPr bwMode="auto">
          <a:xfrm>
            <a:off x="3727518" y="3061469"/>
            <a:ext cx="1674812" cy="201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125000"/>
              </a:lnSpc>
              <a:buFontTx/>
              <a:buNone/>
              <a:defRPr/>
            </a:pPr>
            <a:r>
              <a:rPr lang="zh-CN" altLang="en-US" sz="2000" dirty="0">
                <a:latin typeface="+mn-ea"/>
                <a:ea typeface="+mn-ea"/>
              </a:rPr>
              <a:t>机器运转时加油、检查、调整、维修、焊接、清扫等工作</a:t>
            </a:r>
            <a:endParaRPr lang="en-US" altLang="zh-CN" sz="2000" dirty="0">
              <a:latin typeface="+mn-ea"/>
              <a:ea typeface="+mn-ea"/>
            </a:endParaRPr>
          </a:p>
        </p:txBody>
      </p:sp>
      <p:sp>
        <p:nvSpPr>
          <p:cNvPr id="34" name="矩形 33"/>
          <p:cNvSpPr/>
          <p:nvPr/>
        </p:nvSpPr>
        <p:spPr>
          <a:xfrm>
            <a:off x="699247" y="0"/>
            <a:ext cx="8444753" cy="43542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0" y="0"/>
            <a:ext cx="555812" cy="4413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p:cNvSpPr txBox="1"/>
          <p:nvPr/>
        </p:nvSpPr>
        <p:spPr>
          <a:xfrm>
            <a:off x="3042314" y="0"/>
            <a:ext cx="3783489" cy="461665"/>
          </a:xfrm>
          <a:prstGeom prst="rect">
            <a:avLst/>
          </a:prstGeom>
          <a:noFill/>
        </p:spPr>
        <p:txBody>
          <a:bodyPr wrap="square" rtlCol="0">
            <a:spAutoFit/>
          </a:bodyPr>
          <a:lstStyle/>
          <a:p>
            <a:pPr algn="ctr"/>
            <a:r>
              <a:rPr lang="zh-CN" altLang="en-US" sz="2400" b="1" dirty="0">
                <a:solidFill>
                  <a:schemeClr val="bg1"/>
                </a:solidFill>
              </a:rPr>
              <a:t>人的不安全行为释义（六）</a:t>
            </a:r>
            <a:endParaRPr lang="zh-CN" altLang="en-US" sz="2400" b="1" dirty="0">
              <a:solidFill>
                <a:schemeClr val="bg1"/>
              </a:solidFill>
            </a:endParaRPr>
          </a:p>
        </p:txBody>
      </p:sp>
      <p:sp>
        <p:nvSpPr>
          <p:cNvPr id="37" name="文本框 36"/>
          <p:cNvSpPr txBox="1"/>
          <p:nvPr/>
        </p:nvSpPr>
        <p:spPr>
          <a:xfrm>
            <a:off x="703858" y="844730"/>
            <a:ext cx="6793589" cy="400110"/>
          </a:xfrm>
          <a:prstGeom prst="rect">
            <a:avLst/>
          </a:prstGeom>
          <a:noFill/>
        </p:spPr>
        <p:txBody>
          <a:bodyPr wrap="square" rtlCol="0">
            <a:spAutoFit/>
          </a:bodyPr>
          <a:lstStyle/>
          <a:p>
            <a:r>
              <a:rPr lang="zh-CN" altLang="en-US" sz="2000" b="1" dirty="0"/>
              <a:t>攀、坐不安全位置及在</a:t>
            </a:r>
            <a:r>
              <a:rPr lang="zh-CN" altLang="en-US" sz="2000" b="1" dirty="0">
                <a:latin typeface="宋体" panose="02010600030101010101" pitchFamily="2" charset="-122"/>
              </a:rPr>
              <a:t>起吊物等机械设备下作业、停留</a:t>
            </a:r>
            <a:endParaRPr lang="zh-CN" altLang="en-US" sz="2000" b="1" dirty="0">
              <a:latin typeface="宋体" panose="02010600030101010101" pitchFamily="2"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cxnSp>
        <p:nvCxnSpPr>
          <p:cNvPr id="4" name="直接连接符 3"/>
          <p:cNvCxnSpPr/>
          <p:nvPr/>
        </p:nvCxnSpPr>
        <p:spPr>
          <a:xfrm flipV="1">
            <a:off x="0" y="3818686"/>
            <a:ext cx="9144000" cy="34604"/>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2227972" y="3774392"/>
            <a:ext cx="97791" cy="97791"/>
          </a:xfrm>
          <a:prstGeom prst="ellipse">
            <a:avLst/>
          </a:prstGeom>
          <a:solidFill>
            <a:srgbClr val="FFD966"/>
          </a:solidFill>
          <a:ln w="254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0" name="椭圆 9"/>
          <p:cNvSpPr/>
          <p:nvPr/>
        </p:nvSpPr>
        <p:spPr>
          <a:xfrm flipV="1">
            <a:off x="3574901" y="3769788"/>
            <a:ext cx="97791" cy="97791"/>
          </a:xfrm>
          <a:prstGeom prst="ellipse">
            <a:avLst/>
          </a:prstGeom>
          <a:solidFill>
            <a:srgbClr val="FFD966"/>
          </a:solidFill>
          <a:ln w="254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3" name="椭圆 12"/>
          <p:cNvSpPr/>
          <p:nvPr/>
        </p:nvSpPr>
        <p:spPr>
          <a:xfrm>
            <a:off x="4669363" y="3774392"/>
            <a:ext cx="97791" cy="97791"/>
          </a:xfrm>
          <a:prstGeom prst="ellipse">
            <a:avLst/>
          </a:prstGeom>
          <a:solidFill>
            <a:srgbClr val="FFD966"/>
          </a:solidFill>
          <a:ln w="254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6" name="椭圆 15"/>
          <p:cNvSpPr/>
          <p:nvPr/>
        </p:nvSpPr>
        <p:spPr>
          <a:xfrm flipV="1">
            <a:off x="5984783" y="3769788"/>
            <a:ext cx="97791" cy="97791"/>
          </a:xfrm>
          <a:prstGeom prst="ellipse">
            <a:avLst/>
          </a:prstGeom>
          <a:solidFill>
            <a:srgbClr val="FFD966"/>
          </a:solidFill>
          <a:ln w="254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9" name="椭圆 18"/>
          <p:cNvSpPr/>
          <p:nvPr/>
        </p:nvSpPr>
        <p:spPr>
          <a:xfrm>
            <a:off x="7300621" y="3774392"/>
            <a:ext cx="97791" cy="97791"/>
          </a:xfrm>
          <a:prstGeom prst="ellipse">
            <a:avLst/>
          </a:prstGeom>
          <a:solidFill>
            <a:srgbClr val="FFD966"/>
          </a:solidFill>
          <a:ln w="254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3" name="文本框 22"/>
          <p:cNvSpPr txBox="1"/>
          <p:nvPr/>
        </p:nvSpPr>
        <p:spPr>
          <a:xfrm>
            <a:off x="2634503" y="4333603"/>
            <a:ext cx="2099991" cy="1631216"/>
          </a:xfrm>
          <a:prstGeom prst="rect">
            <a:avLst/>
          </a:prstGeom>
          <a:noFill/>
        </p:spPr>
        <p:txBody>
          <a:bodyPr wrap="square" rtlCol="0">
            <a:spAutoFit/>
          </a:bodyPr>
          <a:lstStyle/>
          <a:p>
            <a:pPr algn="ctr">
              <a:lnSpc>
                <a:spcPct val="125000"/>
              </a:lnSpc>
              <a:defRPr/>
            </a:pPr>
            <a:r>
              <a:rPr lang="zh-CN" altLang="en-US" sz="2000" dirty="0"/>
              <a:t>配氨时未戴防毒口罩或防毒面具、防护眼镜、防护手套、防护服等。</a:t>
            </a:r>
            <a:endParaRPr lang="zh-CN" altLang="en-US" sz="2000" dirty="0"/>
          </a:p>
        </p:txBody>
      </p:sp>
      <p:sp>
        <p:nvSpPr>
          <p:cNvPr id="24" name="文本框 23"/>
          <p:cNvSpPr txBox="1"/>
          <p:nvPr/>
        </p:nvSpPr>
        <p:spPr>
          <a:xfrm>
            <a:off x="5664446" y="4341954"/>
            <a:ext cx="1584960" cy="1211357"/>
          </a:xfrm>
          <a:prstGeom prst="rect">
            <a:avLst/>
          </a:prstGeom>
          <a:noFill/>
        </p:spPr>
        <p:txBody>
          <a:bodyPr wrap="square" rtlCol="0">
            <a:spAutoFit/>
          </a:bodyPr>
          <a:lstStyle/>
          <a:p>
            <a:pPr algn="ctr">
              <a:lnSpc>
                <a:spcPct val="125000"/>
              </a:lnSpc>
              <a:defRPr/>
            </a:pPr>
            <a:r>
              <a:rPr lang="zh-CN" altLang="en-US" sz="2000" dirty="0"/>
              <a:t>噪音严重岗位不佩戴防护耳罩</a:t>
            </a:r>
            <a:endParaRPr lang="zh-CN" altLang="en-US" sz="2000" dirty="0"/>
          </a:p>
        </p:txBody>
      </p:sp>
      <p:sp>
        <p:nvSpPr>
          <p:cNvPr id="26" name="矩形 25"/>
          <p:cNvSpPr/>
          <p:nvPr/>
        </p:nvSpPr>
        <p:spPr>
          <a:xfrm>
            <a:off x="699247" y="0"/>
            <a:ext cx="8444753" cy="43542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0" y="0"/>
            <a:ext cx="555812" cy="4413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2900646" y="0"/>
            <a:ext cx="4053944" cy="461665"/>
          </a:xfrm>
          <a:prstGeom prst="rect">
            <a:avLst/>
          </a:prstGeom>
          <a:noFill/>
        </p:spPr>
        <p:txBody>
          <a:bodyPr wrap="square" rtlCol="0">
            <a:spAutoFit/>
          </a:bodyPr>
          <a:lstStyle/>
          <a:p>
            <a:pPr algn="ctr"/>
            <a:r>
              <a:rPr lang="zh-CN" altLang="en-US" sz="2400" b="1" dirty="0">
                <a:solidFill>
                  <a:schemeClr val="bg1"/>
                </a:solidFill>
              </a:rPr>
              <a:t>人的不安全行为释义（七）</a:t>
            </a:r>
            <a:endParaRPr lang="zh-CN" altLang="en-US" sz="2400" b="1" dirty="0">
              <a:solidFill>
                <a:schemeClr val="bg1"/>
              </a:solidFill>
            </a:endParaRPr>
          </a:p>
        </p:txBody>
      </p:sp>
      <p:sp>
        <p:nvSpPr>
          <p:cNvPr id="32" name="文本框 31"/>
          <p:cNvSpPr txBox="1"/>
          <p:nvPr/>
        </p:nvSpPr>
        <p:spPr>
          <a:xfrm>
            <a:off x="36367" y="4341592"/>
            <a:ext cx="2023587" cy="1596078"/>
          </a:xfrm>
          <a:prstGeom prst="rect">
            <a:avLst/>
          </a:prstGeom>
          <a:noFill/>
        </p:spPr>
        <p:txBody>
          <a:bodyPr wrap="square" rtlCol="0">
            <a:spAutoFit/>
          </a:bodyPr>
          <a:lstStyle/>
          <a:p>
            <a:pPr algn="ctr">
              <a:lnSpc>
                <a:spcPct val="125000"/>
              </a:lnSpc>
            </a:pPr>
            <a:r>
              <a:rPr lang="zh-CN" altLang="en-US" sz="2000" dirty="0"/>
              <a:t>电焊作业未戴护目镜或面罩，化验室配酸碱时不戴防护眼镜</a:t>
            </a:r>
            <a:endParaRPr lang="zh-CN" altLang="en-US" sz="2000" dirty="0">
              <a:sym typeface="Arial" panose="020B0604020202020204" pitchFamily="34" charset="0"/>
            </a:endParaRPr>
          </a:p>
        </p:txBody>
      </p:sp>
      <p:sp>
        <p:nvSpPr>
          <p:cNvPr id="34" name="椭圆 33"/>
          <p:cNvSpPr/>
          <p:nvPr/>
        </p:nvSpPr>
        <p:spPr>
          <a:xfrm>
            <a:off x="884063" y="3804394"/>
            <a:ext cx="97791" cy="97791"/>
          </a:xfrm>
          <a:prstGeom prst="ellipse">
            <a:avLst/>
          </a:prstGeom>
          <a:solidFill>
            <a:srgbClr val="FFD966"/>
          </a:solidFill>
          <a:ln w="254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5" name="椭圆形标注 34"/>
          <p:cNvSpPr/>
          <p:nvPr/>
        </p:nvSpPr>
        <p:spPr>
          <a:xfrm flipH="1">
            <a:off x="524888" y="3372983"/>
            <a:ext cx="524346" cy="345644"/>
          </a:xfrm>
          <a:prstGeom prst="wedgeEllipseCallout">
            <a:avLst>
              <a:gd name="adj1" fmla="val -27061"/>
              <a:gd name="adj2" fmla="val 71627"/>
            </a:avLst>
          </a:prstGeom>
          <a:solidFill>
            <a:srgbClr val="0070C0"/>
          </a:solidFill>
          <a:ln w="25400" cap="flat" cmpd="sng" algn="ctr">
            <a:noFill/>
            <a:prstDash val="solid"/>
          </a:ln>
          <a:effectLst/>
        </p:spPr>
        <p:txBody>
          <a:bodyPr lIns="0" tIns="0" rIns="0" bIns="0" rtlCol="0" anchor="ctr"/>
          <a:lstStyle/>
          <a:p>
            <a:pPr algn="ctr">
              <a:defRPr/>
            </a:pPr>
            <a:endParaRPr lang="en-US" sz="2400" b="1" kern="0" dirty="0">
              <a:ln w="18415" cmpd="sng">
                <a:noFill/>
                <a:prstDash val="solid"/>
              </a:ln>
              <a:solidFill>
                <a:sysClr val="window" lastClr="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36" name="椭圆形标注 35"/>
          <p:cNvSpPr/>
          <p:nvPr/>
        </p:nvSpPr>
        <p:spPr>
          <a:xfrm flipH="1">
            <a:off x="3206913" y="3348954"/>
            <a:ext cx="524346" cy="345644"/>
          </a:xfrm>
          <a:prstGeom prst="wedgeEllipseCallout">
            <a:avLst>
              <a:gd name="adj1" fmla="val -27061"/>
              <a:gd name="adj2" fmla="val 71627"/>
            </a:avLst>
          </a:prstGeom>
          <a:solidFill>
            <a:srgbClr val="0070C0"/>
          </a:solidFill>
          <a:ln w="25400" cap="flat" cmpd="sng" algn="ctr">
            <a:noFill/>
            <a:prstDash val="solid"/>
          </a:ln>
          <a:effectLst/>
        </p:spPr>
        <p:txBody>
          <a:bodyPr lIns="0" tIns="0" rIns="0" bIns="0" rtlCol="0" anchor="ctr"/>
          <a:lstStyle/>
          <a:p>
            <a:pPr algn="ctr"/>
            <a:endParaRPr lang="en-US" sz="2400" b="1" kern="0" dirty="0">
              <a:ln w="18415" cmpd="sng">
                <a:noFill/>
                <a:prstDash val="solid"/>
              </a:ln>
              <a:solidFill>
                <a:sysClr val="window" lastClr="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37" name="椭圆形标注 36"/>
          <p:cNvSpPr/>
          <p:nvPr/>
        </p:nvSpPr>
        <p:spPr>
          <a:xfrm flipH="1">
            <a:off x="5602693" y="3348954"/>
            <a:ext cx="524346" cy="345644"/>
          </a:xfrm>
          <a:prstGeom prst="wedgeEllipseCallout">
            <a:avLst>
              <a:gd name="adj1" fmla="val -27061"/>
              <a:gd name="adj2" fmla="val 71627"/>
            </a:avLst>
          </a:prstGeom>
          <a:solidFill>
            <a:srgbClr val="0070C0"/>
          </a:solidFill>
          <a:ln w="25400" cap="flat" cmpd="sng" algn="ctr">
            <a:noFill/>
            <a:prstDash val="solid"/>
          </a:ln>
          <a:effectLst/>
        </p:spPr>
        <p:txBody>
          <a:bodyPr lIns="0" tIns="0" rIns="0" bIns="0" rtlCol="0" anchor="ctr"/>
          <a:lstStyle/>
          <a:p>
            <a:pPr algn="ctr"/>
            <a:endParaRPr lang="en-US" sz="2400" b="1" kern="0" dirty="0">
              <a:ln w="18415" cmpd="sng">
                <a:noFill/>
                <a:prstDash val="solid"/>
              </a:ln>
              <a:solidFill>
                <a:sysClr val="window" lastClr="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38" name="椭圆形标注 37"/>
          <p:cNvSpPr/>
          <p:nvPr/>
        </p:nvSpPr>
        <p:spPr>
          <a:xfrm rot="10800000" flipH="1">
            <a:off x="2183516" y="3954482"/>
            <a:ext cx="524346" cy="345644"/>
          </a:xfrm>
          <a:prstGeom prst="wedgeEllipseCallout">
            <a:avLst>
              <a:gd name="adj1" fmla="val -27061"/>
              <a:gd name="adj2" fmla="val 71627"/>
            </a:avLst>
          </a:prstGeom>
          <a:solidFill>
            <a:srgbClr val="0070C0"/>
          </a:solidFill>
          <a:ln w="25400" cap="flat" cmpd="sng" algn="ctr">
            <a:noFill/>
            <a:prstDash val="solid"/>
          </a:ln>
          <a:effectLst/>
        </p:spPr>
        <p:txBody>
          <a:bodyPr lIns="0" tIns="0" rIns="0" bIns="0" rtlCol="0" anchor="ctr"/>
          <a:lstStyle/>
          <a:p>
            <a:pPr algn="ctr"/>
            <a:endParaRPr lang="en-US" sz="2400" b="1" kern="0" dirty="0">
              <a:ln w="18415" cmpd="sng">
                <a:noFill/>
                <a:prstDash val="solid"/>
              </a:ln>
              <a:solidFill>
                <a:sysClr val="window" lastClr="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39" name="椭圆形标注 38"/>
          <p:cNvSpPr/>
          <p:nvPr/>
        </p:nvSpPr>
        <p:spPr>
          <a:xfrm rot="10800000" flipH="1">
            <a:off x="4639678" y="3943561"/>
            <a:ext cx="524346" cy="345644"/>
          </a:xfrm>
          <a:prstGeom prst="wedgeEllipseCallout">
            <a:avLst>
              <a:gd name="adj1" fmla="val -27061"/>
              <a:gd name="adj2" fmla="val 71627"/>
            </a:avLst>
          </a:prstGeom>
          <a:solidFill>
            <a:srgbClr val="0070C0"/>
          </a:solidFill>
          <a:ln w="25400" cap="flat" cmpd="sng" algn="ctr">
            <a:noFill/>
            <a:prstDash val="solid"/>
          </a:ln>
          <a:effectLst/>
        </p:spPr>
        <p:txBody>
          <a:bodyPr lIns="0" tIns="0" rIns="0" bIns="0" rtlCol="0" anchor="ctr"/>
          <a:lstStyle/>
          <a:p>
            <a:pPr algn="ctr"/>
            <a:endParaRPr lang="en-US" sz="2400" b="1" kern="0" dirty="0">
              <a:ln w="18415" cmpd="sng">
                <a:noFill/>
                <a:prstDash val="solid"/>
              </a:ln>
              <a:solidFill>
                <a:sysClr val="window" lastClr="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40" name="椭圆形标注 39"/>
          <p:cNvSpPr/>
          <p:nvPr/>
        </p:nvSpPr>
        <p:spPr>
          <a:xfrm rot="10800000" flipH="1">
            <a:off x="7265785" y="3951927"/>
            <a:ext cx="524346" cy="345644"/>
          </a:xfrm>
          <a:prstGeom prst="wedgeEllipseCallout">
            <a:avLst>
              <a:gd name="adj1" fmla="val -27061"/>
              <a:gd name="adj2" fmla="val 71627"/>
            </a:avLst>
          </a:prstGeom>
          <a:solidFill>
            <a:srgbClr val="0070C0"/>
          </a:solidFill>
          <a:ln w="25400" cap="flat" cmpd="sng" algn="ctr">
            <a:noFill/>
            <a:prstDash val="solid"/>
          </a:ln>
          <a:effectLst/>
        </p:spPr>
        <p:txBody>
          <a:bodyPr lIns="0" tIns="0" rIns="0" bIns="0" rtlCol="0" anchor="ctr"/>
          <a:lstStyle/>
          <a:p>
            <a:pPr algn="ctr"/>
            <a:endParaRPr lang="en-US" sz="2400" b="1" kern="0" dirty="0">
              <a:ln w="18415" cmpd="sng">
                <a:noFill/>
                <a:prstDash val="solid"/>
              </a:ln>
              <a:solidFill>
                <a:sysClr val="window" lastClr="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42" name="文本框 41"/>
          <p:cNvSpPr txBox="1"/>
          <p:nvPr/>
        </p:nvSpPr>
        <p:spPr>
          <a:xfrm>
            <a:off x="659397" y="3361139"/>
            <a:ext cx="276919" cy="400110"/>
          </a:xfrm>
          <a:prstGeom prst="rect">
            <a:avLst/>
          </a:prstGeom>
          <a:noFill/>
        </p:spPr>
        <p:txBody>
          <a:bodyPr wrap="square" rtlCol="0">
            <a:spAutoFit/>
          </a:bodyPr>
          <a:lstStyle/>
          <a:p>
            <a:pPr algn="ctr"/>
            <a:r>
              <a:rPr lang="en-US" altLang="zh-CN" sz="2000" dirty="0">
                <a:solidFill>
                  <a:schemeClr val="bg1"/>
                </a:solidFill>
              </a:rPr>
              <a:t>1</a:t>
            </a:r>
            <a:endParaRPr lang="zh-CN" altLang="en-US" sz="2000" dirty="0">
              <a:solidFill>
                <a:schemeClr val="bg1"/>
              </a:solidFill>
            </a:endParaRPr>
          </a:p>
        </p:txBody>
      </p:sp>
      <p:sp>
        <p:nvSpPr>
          <p:cNvPr id="43" name="文本框 42"/>
          <p:cNvSpPr txBox="1"/>
          <p:nvPr/>
        </p:nvSpPr>
        <p:spPr>
          <a:xfrm>
            <a:off x="3330686" y="3344428"/>
            <a:ext cx="276919" cy="400110"/>
          </a:xfrm>
          <a:prstGeom prst="rect">
            <a:avLst/>
          </a:prstGeom>
          <a:noFill/>
        </p:spPr>
        <p:txBody>
          <a:bodyPr wrap="square" rtlCol="0">
            <a:spAutoFit/>
          </a:bodyPr>
          <a:lstStyle/>
          <a:p>
            <a:pPr algn="ctr"/>
            <a:r>
              <a:rPr lang="en-US" altLang="zh-CN" sz="2000" dirty="0">
                <a:solidFill>
                  <a:schemeClr val="bg1"/>
                </a:solidFill>
              </a:rPr>
              <a:t>3</a:t>
            </a:r>
            <a:endParaRPr lang="zh-CN" altLang="en-US" sz="2000" dirty="0">
              <a:solidFill>
                <a:schemeClr val="bg1"/>
              </a:solidFill>
            </a:endParaRPr>
          </a:p>
        </p:txBody>
      </p:sp>
      <p:sp>
        <p:nvSpPr>
          <p:cNvPr id="44" name="文本框 43"/>
          <p:cNvSpPr txBox="1"/>
          <p:nvPr/>
        </p:nvSpPr>
        <p:spPr>
          <a:xfrm>
            <a:off x="5725071" y="3344428"/>
            <a:ext cx="276919" cy="400110"/>
          </a:xfrm>
          <a:prstGeom prst="rect">
            <a:avLst/>
          </a:prstGeom>
          <a:noFill/>
        </p:spPr>
        <p:txBody>
          <a:bodyPr wrap="square" rtlCol="0">
            <a:spAutoFit/>
          </a:bodyPr>
          <a:lstStyle/>
          <a:p>
            <a:pPr algn="ctr"/>
            <a:r>
              <a:rPr lang="en-US" altLang="zh-CN" sz="2000" dirty="0">
                <a:solidFill>
                  <a:schemeClr val="bg1"/>
                </a:solidFill>
              </a:rPr>
              <a:t>5</a:t>
            </a:r>
            <a:endParaRPr lang="zh-CN" altLang="en-US" sz="2000" dirty="0">
              <a:solidFill>
                <a:schemeClr val="bg1"/>
              </a:solidFill>
            </a:endParaRPr>
          </a:p>
        </p:txBody>
      </p:sp>
      <p:sp>
        <p:nvSpPr>
          <p:cNvPr id="45" name="文本框 44"/>
          <p:cNvSpPr txBox="1"/>
          <p:nvPr/>
        </p:nvSpPr>
        <p:spPr>
          <a:xfrm>
            <a:off x="2303794" y="3910937"/>
            <a:ext cx="276919" cy="400110"/>
          </a:xfrm>
          <a:prstGeom prst="rect">
            <a:avLst/>
          </a:prstGeom>
          <a:noFill/>
        </p:spPr>
        <p:txBody>
          <a:bodyPr wrap="square" rtlCol="0">
            <a:spAutoFit/>
          </a:bodyPr>
          <a:lstStyle/>
          <a:p>
            <a:pPr algn="ctr"/>
            <a:r>
              <a:rPr lang="en-US" altLang="zh-CN" sz="2000" dirty="0">
                <a:solidFill>
                  <a:schemeClr val="bg1"/>
                </a:solidFill>
              </a:rPr>
              <a:t>2</a:t>
            </a:r>
            <a:endParaRPr lang="zh-CN" altLang="en-US" sz="2000" dirty="0">
              <a:solidFill>
                <a:schemeClr val="bg1"/>
              </a:solidFill>
            </a:endParaRPr>
          </a:p>
        </p:txBody>
      </p:sp>
      <p:sp>
        <p:nvSpPr>
          <p:cNvPr id="46" name="文本框 45"/>
          <p:cNvSpPr txBox="1"/>
          <p:nvPr/>
        </p:nvSpPr>
        <p:spPr>
          <a:xfrm>
            <a:off x="4767154" y="3922665"/>
            <a:ext cx="276919" cy="400110"/>
          </a:xfrm>
          <a:prstGeom prst="rect">
            <a:avLst/>
          </a:prstGeom>
          <a:noFill/>
        </p:spPr>
        <p:txBody>
          <a:bodyPr wrap="square" rtlCol="0">
            <a:spAutoFit/>
          </a:bodyPr>
          <a:lstStyle/>
          <a:p>
            <a:pPr algn="ctr"/>
            <a:r>
              <a:rPr lang="en-US" altLang="zh-CN" sz="2000" dirty="0">
                <a:solidFill>
                  <a:schemeClr val="bg1"/>
                </a:solidFill>
              </a:rPr>
              <a:t>4</a:t>
            </a:r>
            <a:endParaRPr lang="zh-CN" altLang="en-US" sz="2000" dirty="0">
              <a:solidFill>
                <a:schemeClr val="bg1"/>
              </a:solidFill>
            </a:endParaRPr>
          </a:p>
        </p:txBody>
      </p:sp>
      <p:sp>
        <p:nvSpPr>
          <p:cNvPr id="47" name="文本框 46"/>
          <p:cNvSpPr txBox="1"/>
          <p:nvPr/>
        </p:nvSpPr>
        <p:spPr>
          <a:xfrm>
            <a:off x="7394115" y="3922375"/>
            <a:ext cx="276919" cy="400110"/>
          </a:xfrm>
          <a:prstGeom prst="rect">
            <a:avLst/>
          </a:prstGeom>
          <a:noFill/>
        </p:spPr>
        <p:txBody>
          <a:bodyPr wrap="square" rtlCol="0">
            <a:spAutoFit/>
          </a:bodyPr>
          <a:lstStyle/>
          <a:p>
            <a:pPr algn="ctr"/>
            <a:r>
              <a:rPr lang="en-US" altLang="zh-CN" sz="2000" dirty="0">
                <a:solidFill>
                  <a:schemeClr val="bg1"/>
                </a:solidFill>
              </a:rPr>
              <a:t>6</a:t>
            </a:r>
            <a:endParaRPr lang="zh-CN" altLang="en-US" sz="2000" dirty="0">
              <a:solidFill>
                <a:schemeClr val="bg1"/>
              </a:solidFill>
            </a:endParaRPr>
          </a:p>
        </p:txBody>
      </p:sp>
      <p:sp>
        <p:nvSpPr>
          <p:cNvPr id="48" name="文本框 47"/>
          <p:cNvSpPr txBox="1"/>
          <p:nvPr/>
        </p:nvSpPr>
        <p:spPr>
          <a:xfrm>
            <a:off x="945192" y="2160064"/>
            <a:ext cx="2246293" cy="1246495"/>
          </a:xfrm>
          <a:prstGeom prst="rect">
            <a:avLst/>
          </a:prstGeom>
          <a:noFill/>
        </p:spPr>
        <p:txBody>
          <a:bodyPr wrap="square" rtlCol="0">
            <a:spAutoFit/>
          </a:bodyPr>
          <a:lstStyle/>
          <a:p>
            <a:pPr algn="ctr">
              <a:lnSpc>
                <a:spcPct val="125000"/>
              </a:lnSpc>
            </a:pPr>
            <a:r>
              <a:rPr lang="zh-CN" altLang="en-US" sz="2000" dirty="0"/>
              <a:t>使用浓硫酸、硝酸时未戴防护手套、眼镜、防护靴</a:t>
            </a:r>
            <a:endParaRPr lang="zh-CN" altLang="en-US" sz="2000" dirty="0"/>
          </a:p>
        </p:txBody>
      </p:sp>
      <p:sp>
        <p:nvSpPr>
          <p:cNvPr id="49" name="文本框 48"/>
          <p:cNvSpPr txBox="1"/>
          <p:nvPr/>
        </p:nvSpPr>
        <p:spPr>
          <a:xfrm>
            <a:off x="3564841" y="2523989"/>
            <a:ext cx="1799234" cy="826637"/>
          </a:xfrm>
          <a:prstGeom prst="rect">
            <a:avLst/>
          </a:prstGeom>
          <a:noFill/>
        </p:spPr>
        <p:txBody>
          <a:bodyPr wrap="square" rtlCol="0">
            <a:spAutoFit/>
          </a:bodyPr>
          <a:lstStyle/>
          <a:p>
            <a:pPr algn="ctr">
              <a:lnSpc>
                <a:spcPct val="125000"/>
              </a:lnSpc>
            </a:pPr>
            <a:r>
              <a:rPr lang="zh-CN" altLang="en-US" sz="2000" dirty="0"/>
              <a:t>高处作业时未佩戴安全带</a:t>
            </a:r>
            <a:endParaRPr lang="zh-CN" altLang="en-US" sz="2000" dirty="0"/>
          </a:p>
        </p:txBody>
      </p:sp>
      <p:sp>
        <p:nvSpPr>
          <p:cNvPr id="50" name="文本框 49"/>
          <p:cNvSpPr txBox="1"/>
          <p:nvPr/>
        </p:nvSpPr>
        <p:spPr>
          <a:xfrm>
            <a:off x="6328082" y="2509863"/>
            <a:ext cx="1685308" cy="861774"/>
          </a:xfrm>
          <a:prstGeom prst="rect">
            <a:avLst/>
          </a:prstGeom>
          <a:noFill/>
        </p:spPr>
        <p:txBody>
          <a:bodyPr wrap="square" rtlCol="0">
            <a:spAutoFit/>
          </a:bodyPr>
          <a:lstStyle/>
          <a:p>
            <a:pPr algn="ctr">
              <a:lnSpc>
                <a:spcPct val="125000"/>
              </a:lnSpc>
              <a:defRPr/>
            </a:pPr>
            <a:r>
              <a:rPr lang="zh-CN" altLang="en-US" sz="2000" dirty="0"/>
              <a:t>使用蒸汽时不佩戴手套</a:t>
            </a:r>
            <a:endParaRPr lang="zh-CN" altLang="en-US" sz="2000" dirty="0"/>
          </a:p>
        </p:txBody>
      </p:sp>
      <p:sp>
        <p:nvSpPr>
          <p:cNvPr id="51" name="椭圆 50"/>
          <p:cNvSpPr/>
          <p:nvPr/>
        </p:nvSpPr>
        <p:spPr>
          <a:xfrm flipV="1">
            <a:off x="8642711" y="3827350"/>
            <a:ext cx="97791" cy="97791"/>
          </a:xfrm>
          <a:prstGeom prst="ellipse">
            <a:avLst/>
          </a:prstGeom>
          <a:solidFill>
            <a:srgbClr val="FFD966"/>
          </a:solidFill>
          <a:ln w="254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2" name="椭圆形标注 51"/>
          <p:cNvSpPr/>
          <p:nvPr/>
        </p:nvSpPr>
        <p:spPr>
          <a:xfrm flipH="1">
            <a:off x="8260621" y="3371680"/>
            <a:ext cx="524346" cy="345644"/>
          </a:xfrm>
          <a:prstGeom prst="wedgeEllipseCallout">
            <a:avLst>
              <a:gd name="adj1" fmla="val -27061"/>
              <a:gd name="adj2" fmla="val 71627"/>
            </a:avLst>
          </a:prstGeom>
          <a:solidFill>
            <a:srgbClr val="0070C0"/>
          </a:solidFill>
          <a:ln w="25400" cap="flat" cmpd="sng" algn="ctr">
            <a:noFill/>
            <a:prstDash val="solid"/>
          </a:ln>
          <a:effectLst/>
        </p:spPr>
        <p:txBody>
          <a:bodyPr lIns="0" tIns="0" rIns="0" bIns="0" rtlCol="0" anchor="ctr"/>
          <a:lstStyle/>
          <a:p>
            <a:pPr algn="ctr"/>
            <a:endParaRPr lang="en-US" sz="2400" b="1" kern="0" dirty="0">
              <a:ln w="18415" cmpd="sng">
                <a:noFill/>
                <a:prstDash val="solid"/>
              </a:ln>
              <a:solidFill>
                <a:sysClr val="window" lastClr="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53" name="文本框 52"/>
          <p:cNvSpPr txBox="1"/>
          <p:nvPr/>
        </p:nvSpPr>
        <p:spPr>
          <a:xfrm>
            <a:off x="8400417" y="3332318"/>
            <a:ext cx="276919" cy="400110"/>
          </a:xfrm>
          <a:prstGeom prst="rect">
            <a:avLst/>
          </a:prstGeom>
          <a:noFill/>
        </p:spPr>
        <p:txBody>
          <a:bodyPr wrap="square" rtlCol="0">
            <a:spAutoFit/>
          </a:bodyPr>
          <a:lstStyle/>
          <a:p>
            <a:pPr algn="ctr"/>
            <a:r>
              <a:rPr lang="en-US" altLang="zh-CN" sz="2000" dirty="0">
                <a:solidFill>
                  <a:schemeClr val="bg1"/>
                </a:solidFill>
              </a:rPr>
              <a:t>7</a:t>
            </a:r>
            <a:endParaRPr lang="zh-CN" altLang="en-US" sz="2000" dirty="0">
              <a:solidFill>
                <a:schemeClr val="bg1"/>
              </a:solidFill>
            </a:endParaRPr>
          </a:p>
        </p:txBody>
      </p:sp>
      <p:sp>
        <p:nvSpPr>
          <p:cNvPr id="54" name="文本框 53"/>
          <p:cNvSpPr txBox="1"/>
          <p:nvPr/>
        </p:nvSpPr>
        <p:spPr>
          <a:xfrm>
            <a:off x="8159858" y="4237707"/>
            <a:ext cx="1161287" cy="369332"/>
          </a:xfrm>
          <a:prstGeom prst="rect">
            <a:avLst/>
          </a:prstGeom>
          <a:noFill/>
        </p:spPr>
        <p:txBody>
          <a:bodyPr wrap="square" rtlCol="0">
            <a:spAutoFit/>
          </a:bodyPr>
          <a:lstStyle/>
          <a:p>
            <a:pPr algn="ctr">
              <a:lnSpc>
                <a:spcPct val="90000"/>
              </a:lnSpc>
              <a:defRPr/>
            </a:pPr>
            <a:r>
              <a:rPr lang="zh-CN" altLang="en-US" sz="2000" dirty="0"/>
              <a:t>其他</a:t>
            </a:r>
            <a:endParaRPr lang="zh-CN" altLang="en-US" sz="2000" dirty="0"/>
          </a:p>
        </p:txBody>
      </p:sp>
      <p:sp>
        <p:nvSpPr>
          <p:cNvPr id="55" name="文本框 54"/>
          <p:cNvSpPr txBox="1"/>
          <p:nvPr/>
        </p:nvSpPr>
        <p:spPr>
          <a:xfrm>
            <a:off x="707662" y="1052635"/>
            <a:ext cx="7218926" cy="400110"/>
          </a:xfrm>
          <a:prstGeom prst="rect">
            <a:avLst/>
          </a:prstGeom>
          <a:noFill/>
        </p:spPr>
        <p:txBody>
          <a:bodyPr wrap="square" rtlCol="0">
            <a:spAutoFit/>
          </a:bodyPr>
          <a:lstStyle/>
          <a:p>
            <a:r>
              <a:rPr lang="zh-CN" altLang="en-US" sz="2000" b="1" dirty="0"/>
              <a:t>在必须使用个人防护用品用具的作业或场合中，忽视其使用</a:t>
            </a:r>
            <a:endParaRPr lang="zh-CN" altLang="en-US" sz="2000" b="1"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4" name="矩形 3"/>
          <p:cNvSpPr/>
          <p:nvPr/>
        </p:nvSpPr>
        <p:spPr>
          <a:xfrm>
            <a:off x="699247" y="0"/>
            <a:ext cx="8444753" cy="43542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0"/>
            <a:ext cx="555812" cy="4413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3042314" y="0"/>
            <a:ext cx="3783489" cy="461665"/>
          </a:xfrm>
          <a:prstGeom prst="rect">
            <a:avLst/>
          </a:prstGeom>
          <a:noFill/>
        </p:spPr>
        <p:txBody>
          <a:bodyPr wrap="square" rtlCol="0">
            <a:spAutoFit/>
          </a:bodyPr>
          <a:lstStyle/>
          <a:p>
            <a:pPr algn="ctr"/>
            <a:r>
              <a:rPr lang="zh-CN" altLang="en-US" sz="2400" b="1" dirty="0">
                <a:solidFill>
                  <a:schemeClr val="bg1"/>
                </a:solidFill>
              </a:rPr>
              <a:t>人的不安全行为释义（八）</a:t>
            </a:r>
            <a:endParaRPr lang="zh-CN" altLang="en-US" sz="2400" b="1" dirty="0">
              <a:solidFill>
                <a:schemeClr val="bg1"/>
              </a:solidFill>
            </a:endParaRPr>
          </a:p>
        </p:txBody>
      </p:sp>
      <p:sp>
        <p:nvSpPr>
          <p:cNvPr id="7" name="文本框 6"/>
          <p:cNvSpPr txBox="1"/>
          <p:nvPr/>
        </p:nvSpPr>
        <p:spPr>
          <a:xfrm>
            <a:off x="818606" y="792482"/>
            <a:ext cx="3770811" cy="400110"/>
          </a:xfrm>
          <a:prstGeom prst="rect">
            <a:avLst/>
          </a:prstGeom>
          <a:noFill/>
        </p:spPr>
        <p:txBody>
          <a:bodyPr wrap="square" rtlCol="0">
            <a:spAutoFit/>
          </a:bodyPr>
          <a:lstStyle/>
          <a:p>
            <a:pPr>
              <a:defRPr/>
            </a:pPr>
            <a:r>
              <a:rPr lang="zh-CN" altLang="en-US" sz="2000" b="1" dirty="0">
                <a:latin typeface="宋体" panose="02010600030101010101" pitchFamily="2" charset="-122"/>
              </a:rPr>
              <a:t>有分散注意力行为与</a:t>
            </a:r>
            <a:r>
              <a:rPr lang="zh-CN" altLang="en-US" sz="2000" b="1" dirty="0"/>
              <a:t>不安全装束</a:t>
            </a:r>
            <a:endParaRPr lang="zh-CN" altLang="en-US" sz="2000" b="1" dirty="0"/>
          </a:p>
        </p:txBody>
      </p:sp>
      <p:sp>
        <p:nvSpPr>
          <p:cNvPr id="8" name="Rectangle 7"/>
          <p:cNvSpPr>
            <a:spLocks noChangeArrowheads="1"/>
          </p:cNvSpPr>
          <p:nvPr/>
        </p:nvSpPr>
        <p:spPr bwMode="auto">
          <a:xfrm>
            <a:off x="896485" y="1776811"/>
            <a:ext cx="5184775" cy="720725"/>
          </a:xfrm>
          <a:prstGeom prst="rect">
            <a:avLst/>
          </a:prstGeom>
          <a:solidFill>
            <a:schemeClr val="bg1">
              <a:lumMod val="85000"/>
            </a:schemeClr>
          </a:solidFill>
          <a:ln>
            <a:noFill/>
          </a:ln>
          <a:effec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9" name="Rectangle 18"/>
          <p:cNvSpPr>
            <a:spLocks noChangeArrowheads="1"/>
          </p:cNvSpPr>
          <p:nvPr/>
        </p:nvSpPr>
        <p:spPr bwMode="auto">
          <a:xfrm>
            <a:off x="896485" y="2543574"/>
            <a:ext cx="5184775" cy="720725"/>
          </a:xfrm>
          <a:prstGeom prst="rect">
            <a:avLst/>
          </a:prstGeom>
          <a:solidFill>
            <a:schemeClr val="bg1">
              <a:lumMod val="85000"/>
            </a:schemeClr>
          </a:solidFill>
          <a:ln>
            <a:noFill/>
          </a:ln>
          <a:effectLst/>
        </p:spPr>
        <p:txBody>
          <a:bodyPr wrap="none" anchor="ctr"/>
          <a:lstStyle/>
          <a:p>
            <a:endParaRPr lang="zh-CN" altLang="en-US">
              <a:latin typeface="Arial" panose="020B0604020202020204" pitchFamily="34" charset="0"/>
              <a:ea typeface="宋体" panose="02010600030101010101" pitchFamily="2" charset="-122"/>
            </a:endParaRPr>
          </a:p>
        </p:txBody>
      </p:sp>
      <p:sp>
        <p:nvSpPr>
          <p:cNvPr id="10" name="Rectangle 19"/>
          <p:cNvSpPr>
            <a:spLocks noChangeArrowheads="1"/>
          </p:cNvSpPr>
          <p:nvPr/>
        </p:nvSpPr>
        <p:spPr bwMode="auto">
          <a:xfrm>
            <a:off x="896485" y="3307161"/>
            <a:ext cx="5184775" cy="720725"/>
          </a:xfrm>
          <a:prstGeom prst="rect">
            <a:avLst/>
          </a:prstGeom>
          <a:solidFill>
            <a:schemeClr val="bg1">
              <a:lumMod val="85000"/>
            </a:schemeClr>
          </a:solidFill>
          <a:ln>
            <a:noFill/>
          </a:ln>
          <a:effectLst/>
        </p:spPr>
        <p:txBody>
          <a:bodyPr wrap="none" anchor="ctr"/>
          <a:lstStyle/>
          <a:p>
            <a:endParaRPr lang="zh-CN" altLang="en-US">
              <a:latin typeface="Arial" panose="020B0604020202020204" pitchFamily="34" charset="0"/>
              <a:ea typeface="宋体" panose="02010600030101010101" pitchFamily="2" charset="-122"/>
            </a:endParaRPr>
          </a:p>
        </p:txBody>
      </p:sp>
      <p:sp>
        <p:nvSpPr>
          <p:cNvPr id="11" name="Rectangle 20"/>
          <p:cNvSpPr>
            <a:spLocks noChangeArrowheads="1"/>
          </p:cNvSpPr>
          <p:nvPr/>
        </p:nvSpPr>
        <p:spPr bwMode="auto">
          <a:xfrm>
            <a:off x="896485" y="4848335"/>
            <a:ext cx="5184775" cy="720725"/>
          </a:xfrm>
          <a:prstGeom prst="rect">
            <a:avLst/>
          </a:prstGeom>
          <a:solidFill>
            <a:schemeClr val="bg1">
              <a:lumMod val="85000"/>
            </a:schemeClr>
          </a:solidFill>
          <a:ln>
            <a:noFill/>
          </a:ln>
          <a:effectLst/>
        </p:spPr>
        <p:txBody>
          <a:bodyPr wrap="none" anchor="ctr"/>
          <a:lstStyle/>
          <a:p>
            <a:endParaRPr lang="zh-CN" altLang="en-US">
              <a:latin typeface="Arial" panose="020B0604020202020204" pitchFamily="34" charset="0"/>
              <a:ea typeface="宋体" panose="02010600030101010101" pitchFamily="2" charset="-122"/>
            </a:endParaRPr>
          </a:p>
        </p:txBody>
      </p:sp>
      <p:sp>
        <p:nvSpPr>
          <p:cNvPr id="13" name="Rectangle 4"/>
          <p:cNvSpPr>
            <a:spLocks noChangeArrowheads="1"/>
          </p:cNvSpPr>
          <p:nvPr/>
        </p:nvSpPr>
        <p:spPr bwMode="auto">
          <a:xfrm rot="10800000">
            <a:off x="6081260" y="4632435"/>
            <a:ext cx="1008062" cy="936625"/>
          </a:xfrm>
          <a:prstGeom prst="rect">
            <a:avLst/>
          </a:prstGeom>
          <a:solidFill>
            <a:srgbClr val="0070C0"/>
          </a:solidFill>
          <a:ln w="9525">
            <a:miter lim="800000"/>
          </a:ln>
          <a:effectLst/>
          <a:scene3d>
            <a:camera prst="legacyObliqueBottom"/>
            <a:lightRig rig="legacyFlat3" dir="t"/>
          </a:scene3d>
          <a:sp3d extrusionH="11100" prstMaterial="legacyMatte">
            <a:bevelT w="13500" h="13500" prst="angle"/>
            <a:bevelB w="13500" h="13500" prst="angle"/>
            <a:extrusionClr>
              <a:srgbClr val="CC0000"/>
            </a:extrusionClr>
            <a:contourClr>
              <a:srgbClr val="CC0000"/>
            </a:contourClr>
          </a:sp3d>
        </p:spPr>
        <p:txBody>
          <a:bodyPr wrap="none" anchor="ctr">
            <a:flatTx/>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7" name="Text Box 9"/>
          <p:cNvSpPr txBox="1">
            <a:spLocks noChangeArrowheads="1"/>
          </p:cNvSpPr>
          <p:nvPr/>
        </p:nvSpPr>
        <p:spPr bwMode="auto">
          <a:xfrm>
            <a:off x="6368597" y="1776811"/>
            <a:ext cx="382588" cy="519113"/>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a:solidFill>
                  <a:schemeClr val="bg1"/>
                </a:solidFill>
              </a:rPr>
              <a:t>1</a:t>
            </a:r>
            <a:endParaRPr lang="en-US" altLang="zh-CN" sz="2800">
              <a:solidFill>
                <a:schemeClr val="bg1"/>
              </a:solidFill>
            </a:endParaRPr>
          </a:p>
        </p:txBody>
      </p:sp>
      <p:sp>
        <p:nvSpPr>
          <p:cNvPr id="18" name="Text Box 10"/>
          <p:cNvSpPr txBox="1">
            <a:spLocks noChangeArrowheads="1"/>
          </p:cNvSpPr>
          <p:nvPr/>
        </p:nvSpPr>
        <p:spPr bwMode="auto">
          <a:xfrm>
            <a:off x="6368597" y="3432574"/>
            <a:ext cx="382588" cy="519112"/>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a:solidFill>
                  <a:schemeClr val="bg1"/>
                </a:solidFill>
              </a:rPr>
              <a:t>3</a:t>
            </a:r>
            <a:endParaRPr lang="en-US" altLang="zh-CN" sz="2800">
              <a:solidFill>
                <a:schemeClr val="bg1"/>
              </a:solidFill>
            </a:endParaRPr>
          </a:p>
        </p:txBody>
      </p:sp>
      <p:sp>
        <p:nvSpPr>
          <p:cNvPr id="19" name="Text Box 11"/>
          <p:cNvSpPr txBox="1">
            <a:spLocks noChangeArrowheads="1"/>
          </p:cNvSpPr>
          <p:nvPr/>
        </p:nvSpPr>
        <p:spPr bwMode="auto">
          <a:xfrm>
            <a:off x="6368597" y="2713436"/>
            <a:ext cx="382588" cy="519113"/>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a:solidFill>
                  <a:schemeClr val="bg1"/>
                </a:solidFill>
              </a:rPr>
              <a:t>2</a:t>
            </a:r>
            <a:endParaRPr lang="en-US" altLang="zh-CN" sz="2800">
              <a:solidFill>
                <a:schemeClr val="bg1"/>
              </a:solidFill>
            </a:endParaRPr>
          </a:p>
        </p:txBody>
      </p:sp>
      <p:sp>
        <p:nvSpPr>
          <p:cNvPr id="20" name="Text Box 12"/>
          <p:cNvSpPr txBox="1">
            <a:spLocks noChangeArrowheads="1"/>
          </p:cNvSpPr>
          <p:nvPr/>
        </p:nvSpPr>
        <p:spPr bwMode="auto">
          <a:xfrm>
            <a:off x="1112385" y="1919686"/>
            <a:ext cx="48301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en-US" sz="2000" dirty="0">
                <a:latin typeface="+mn-ea"/>
                <a:ea typeface="+mn-ea"/>
              </a:rPr>
              <a:t>在危险场所作业时与别人讲话、接听手机</a:t>
            </a:r>
            <a:endParaRPr lang="zh-CN" altLang="en-US" sz="2000" dirty="0">
              <a:latin typeface="+mn-ea"/>
              <a:ea typeface="+mn-ea"/>
            </a:endParaRPr>
          </a:p>
        </p:txBody>
      </p:sp>
      <p:sp>
        <p:nvSpPr>
          <p:cNvPr id="21" name="Text Box 13"/>
          <p:cNvSpPr txBox="1">
            <a:spLocks noChangeArrowheads="1"/>
          </p:cNvSpPr>
          <p:nvPr/>
        </p:nvSpPr>
        <p:spPr bwMode="auto">
          <a:xfrm>
            <a:off x="1112385" y="2711849"/>
            <a:ext cx="496001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en-US" sz="2000" dirty="0">
                <a:latin typeface="+mn-ea"/>
                <a:ea typeface="+mn-ea"/>
              </a:rPr>
              <a:t>特种作业时精力不集中、监护人四处张望</a:t>
            </a:r>
            <a:endParaRPr lang="zh-CN" altLang="en-US" sz="2000" dirty="0">
              <a:latin typeface="+mn-ea"/>
              <a:ea typeface="+mn-ea"/>
            </a:endParaRPr>
          </a:p>
        </p:txBody>
      </p:sp>
      <p:sp>
        <p:nvSpPr>
          <p:cNvPr id="22" name="Text Box 14"/>
          <p:cNvSpPr txBox="1">
            <a:spLocks noChangeArrowheads="1"/>
          </p:cNvSpPr>
          <p:nvPr/>
        </p:nvSpPr>
        <p:spPr bwMode="auto">
          <a:xfrm>
            <a:off x="1112385" y="3504011"/>
            <a:ext cx="403187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en-US" sz="2000" dirty="0">
                <a:latin typeface="+mn-ea"/>
                <a:ea typeface="+mn-ea"/>
              </a:rPr>
              <a:t>穿拖鞋、凉鞋、高跟鞋、裙子上岗</a:t>
            </a:r>
            <a:endParaRPr lang="zh-CN" altLang="en-US" sz="2000" dirty="0">
              <a:latin typeface="+mn-ea"/>
              <a:ea typeface="+mn-ea"/>
            </a:endParaRPr>
          </a:p>
        </p:txBody>
      </p:sp>
      <p:sp>
        <p:nvSpPr>
          <p:cNvPr id="23" name="Text Box 17"/>
          <p:cNvSpPr txBox="1">
            <a:spLocks noChangeArrowheads="1"/>
          </p:cNvSpPr>
          <p:nvPr/>
        </p:nvSpPr>
        <p:spPr bwMode="auto">
          <a:xfrm>
            <a:off x="6394724" y="4921360"/>
            <a:ext cx="382588" cy="519112"/>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dirty="0">
                <a:solidFill>
                  <a:schemeClr val="bg1"/>
                </a:solidFill>
              </a:rPr>
              <a:t>5</a:t>
            </a:r>
            <a:endParaRPr lang="en-US" altLang="zh-CN" sz="2800" dirty="0">
              <a:solidFill>
                <a:schemeClr val="bg1"/>
              </a:solidFill>
            </a:endParaRPr>
          </a:p>
        </p:txBody>
      </p:sp>
      <p:sp>
        <p:nvSpPr>
          <p:cNvPr id="24" name="Text Box 21"/>
          <p:cNvSpPr txBox="1">
            <a:spLocks noChangeArrowheads="1"/>
          </p:cNvSpPr>
          <p:nvPr/>
        </p:nvSpPr>
        <p:spPr bwMode="auto">
          <a:xfrm>
            <a:off x="1112385" y="4992797"/>
            <a:ext cx="223651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90000"/>
              </a:lnSpc>
              <a:buFontTx/>
              <a:buNone/>
              <a:defRPr/>
            </a:pPr>
            <a:r>
              <a:rPr lang="zh-CN" altLang="en-US" sz="2000" dirty="0">
                <a:latin typeface="+mn-ea"/>
                <a:ea typeface="+mn-ea"/>
              </a:rPr>
              <a:t>穿硬底鞋登高作业</a:t>
            </a:r>
            <a:endParaRPr lang="en-US" altLang="zh-CN" sz="2000" dirty="0">
              <a:latin typeface="+mn-ea"/>
              <a:ea typeface="+mn-ea"/>
            </a:endParaRPr>
          </a:p>
        </p:txBody>
      </p:sp>
      <p:sp>
        <p:nvSpPr>
          <p:cNvPr id="25" name="Rectangle 19"/>
          <p:cNvSpPr>
            <a:spLocks noChangeArrowheads="1"/>
          </p:cNvSpPr>
          <p:nvPr/>
        </p:nvSpPr>
        <p:spPr bwMode="auto">
          <a:xfrm>
            <a:off x="896485" y="4081830"/>
            <a:ext cx="5184775" cy="720725"/>
          </a:xfrm>
          <a:prstGeom prst="rect">
            <a:avLst/>
          </a:prstGeom>
          <a:solidFill>
            <a:schemeClr val="bg1">
              <a:lumMod val="85000"/>
            </a:schemeClr>
          </a:solidFill>
          <a:ln>
            <a:noFill/>
          </a:ln>
          <a:effectLst/>
        </p:spPr>
        <p:txBody>
          <a:bodyPr wrap="none" anchor="ctr"/>
          <a:lstStyle/>
          <a:p>
            <a:endParaRPr lang="zh-CN" altLang="en-US">
              <a:latin typeface="Arial" panose="020B0604020202020204" pitchFamily="34" charset="0"/>
              <a:ea typeface="宋体" panose="02010600030101010101" pitchFamily="2" charset="-122"/>
            </a:endParaRPr>
          </a:p>
        </p:txBody>
      </p:sp>
      <p:sp>
        <p:nvSpPr>
          <p:cNvPr id="26" name="AutoShape 16"/>
          <p:cNvSpPr>
            <a:spLocks noChangeArrowheads="1"/>
          </p:cNvSpPr>
          <p:nvPr/>
        </p:nvSpPr>
        <p:spPr bwMode="auto">
          <a:xfrm>
            <a:off x="6081260" y="3919905"/>
            <a:ext cx="1008062" cy="936625"/>
          </a:xfrm>
          <a:prstGeom prst="downArrowCallout">
            <a:avLst>
              <a:gd name="adj1" fmla="val 16782"/>
              <a:gd name="adj2" fmla="val 26693"/>
              <a:gd name="adj3" fmla="val 18282"/>
              <a:gd name="adj4" fmla="val 81718"/>
            </a:avLst>
          </a:prstGeom>
          <a:solidFill>
            <a:srgbClr val="55C1E7"/>
          </a:solidFill>
          <a:ln w="9525">
            <a:miter lim="800000"/>
          </a:ln>
          <a:effectLst/>
          <a:scene3d>
            <a:camera prst="legacyPerspectiveBottom"/>
            <a:lightRig rig="legacyFlat3" dir="t"/>
          </a:scene3d>
          <a:sp3d extrusionH="74600" prstMaterial="legacyMatte">
            <a:bevelT w="13500" h="13500" prst="angle"/>
            <a:bevelB w="13500" h="13500" prst="angle"/>
            <a:extrusionClr>
              <a:srgbClr val="FF9900"/>
            </a:extrusionClr>
            <a:contourClr>
              <a:srgbClr val="FFCC00"/>
            </a:contourClr>
          </a:sp3d>
        </p:spPr>
        <p:txBody>
          <a:bodyPr wrap="none" anchor="ctr">
            <a:flatTx/>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7" name="Text Box 10"/>
          <p:cNvSpPr txBox="1">
            <a:spLocks noChangeArrowheads="1"/>
          </p:cNvSpPr>
          <p:nvPr/>
        </p:nvSpPr>
        <p:spPr bwMode="auto">
          <a:xfrm>
            <a:off x="6394724" y="4142157"/>
            <a:ext cx="382588" cy="519112"/>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dirty="0">
                <a:solidFill>
                  <a:schemeClr val="bg1"/>
                </a:solidFill>
              </a:rPr>
              <a:t>4</a:t>
            </a:r>
            <a:endParaRPr lang="en-US" altLang="zh-CN" sz="2800" dirty="0">
              <a:solidFill>
                <a:schemeClr val="bg1"/>
              </a:solidFill>
            </a:endParaRPr>
          </a:p>
        </p:txBody>
      </p:sp>
      <p:sp>
        <p:nvSpPr>
          <p:cNvPr id="28" name="Text Box 14"/>
          <p:cNvSpPr txBox="1">
            <a:spLocks noChangeArrowheads="1"/>
          </p:cNvSpPr>
          <p:nvPr/>
        </p:nvSpPr>
        <p:spPr bwMode="auto">
          <a:xfrm>
            <a:off x="1112385" y="4278680"/>
            <a:ext cx="35189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90000"/>
              </a:lnSpc>
              <a:buFontTx/>
              <a:buNone/>
              <a:defRPr/>
            </a:pPr>
            <a:r>
              <a:rPr lang="zh-CN" altLang="en-US" sz="2000" dirty="0">
                <a:latin typeface="+mn-ea"/>
                <a:ea typeface="+mn-ea"/>
              </a:rPr>
              <a:t>穿化纤衣服进入易燃易爆场所</a:t>
            </a:r>
            <a:endParaRPr lang="en-US" altLang="zh-CN" sz="2000" b="1" dirty="0"/>
          </a:p>
        </p:txBody>
      </p:sp>
      <p:sp>
        <p:nvSpPr>
          <p:cNvPr id="14" name="AutoShape 16"/>
          <p:cNvSpPr>
            <a:spLocks noChangeArrowheads="1"/>
          </p:cNvSpPr>
          <p:nvPr/>
        </p:nvSpPr>
        <p:spPr bwMode="auto">
          <a:xfrm>
            <a:off x="6081260" y="3145236"/>
            <a:ext cx="1008062" cy="936625"/>
          </a:xfrm>
          <a:prstGeom prst="downArrowCallout">
            <a:avLst>
              <a:gd name="adj1" fmla="val 16782"/>
              <a:gd name="adj2" fmla="val 26693"/>
              <a:gd name="adj3" fmla="val 18282"/>
              <a:gd name="adj4" fmla="val 81718"/>
            </a:avLst>
          </a:prstGeom>
          <a:solidFill>
            <a:schemeClr val="accent2"/>
          </a:solidFill>
          <a:ln w="9525">
            <a:miter lim="800000"/>
          </a:ln>
          <a:effectLst/>
          <a:scene3d>
            <a:camera prst="legacyPerspectiveBottom"/>
            <a:lightRig rig="legacyFlat3" dir="t"/>
          </a:scene3d>
          <a:sp3d extrusionH="74600" prstMaterial="legacyMatte">
            <a:bevelT w="13500" h="13500" prst="angle"/>
            <a:bevelB w="13500" h="13500" prst="angle"/>
            <a:extrusionClr>
              <a:srgbClr val="FF9900"/>
            </a:extrusionClr>
            <a:contourClr>
              <a:srgbClr val="FFCC00"/>
            </a:contourClr>
          </a:sp3d>
        </p:spPr>
        <p:txBody>
          <a:bodyPr wrap="none" anchor="ctr">
            <a:flatTx/>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5" name="AutoShape 15"/>
          <p:cNvSpPr>
            <a:spLocks noChangeArrowheads="1"/>
          </p:cNvSpPr>
          <p:nvPr/>
        </p:nvSpPr>
        <p:spPr bwMode="auto">
          <a:xfrm>
            <a:off x="6081260" y="2424511"/>
            <a:ext cx="1008062" cy="936625"/>
          </a:xfrm>
          <a:prstGeom prst="downArrowCallout">
            <a:avLst>
              <a:gd name="adj1" fmla="val 16782"/>
              <a:gd name="adj2" fmla="val 26693"/>
              <a:gd name="adj3" fmla="val 18282"/>
              <a:gd name="adj4" fmla="val 81718"/>
            </a:avLst>
          </a:prstGeom>
          <a:solidFill>
            <a:srgbClr val="00B050"/>
          </a:solidFill>
          <a:ln w="9525">
            <a:miter lim="800000"/>
          </a:ln>
          <a:effectLst/>
          <a:scene3d>
            <a:camera prst="legacyPerspectiveBottom"/>
            <a:lightRig rig="legacyFlat3" dir="t"/>
          </a:scene3d>
          <a:sp3d extrusionH="74600" prstMaterial="legacyMatte">
            <a:bevelT w="13500" h="13500" prst="angle"/>
            <a:bevelB w="13500" h="13500" prst="angle"/>
            <a:extrusionClr>
              <a:srgbClr val="00AF50"/>
            </a:extrusionClr>
            <a:contourClr>
              <a:srgbClr val="66FF33"/>
            </a:contourClr>
          </a:sp3d>
        </p:spPr>
        <p:txBody>
          <a:bodyPr wrap="none" anchor="ctr">
            <a:flatTx/>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6" name="AutoShape 6"/>
          <p:cNvSpPr>
            <a:spLocks noChangeArrowheads="1"/>
          </p:cNvSpPr>
          <p:nvPr/>
        </p:nvSpPr>
        <p:spPr bwMode="auto">
          <a:xfrm>
            <a:off x="6081260" y="1705374"/>
            <a:ext cx="1008062" cy="936625"/>
          </a:xfrm>
          <a:prstGeom prst="downArrowCallout">
            <a:avLst>
              <a:gd name="adj1" fmla="val 16782"/>
              <a:gd name="adj2" fmla="val 26693"/>
              <a:gd name="adj3" fmla="val 18282"/>
              <a:gd name="adj4" fmla="val 81718"/>
            </a:avLst>
          </a:prstGeom>
          <a:solidFill>
            <a:srgbClr val="0070C0"/>
          </a:solidFill>
          <a:ln w="9525">
            <a:solidFill>
              <a:srgbClr val="0070C0"/>
            </a:solidFill>
            <a:miter lim="800000"/>
          </a:ln>
          <a:effectLst/>
          <a:scene3d>
            <a:camera prst="legacyPerspectiveBottom"/>
            <a:lightRig rig="legacyFlat3" dir="t"/>
          </a:scene3d>
          <a:sp3d extrusionH="74600" prstMaterial="legacyMatte">
            <a:bevelT w="13500" h="13500" prst="angle"/>
            <a:bevelB w="13500" h="13500" prst="angle"/>
            <a:extrusionClr>
              <a:srgbClr val="00AF50"/>
            </a:extrusionClr>
            <a:contourClr>
              <a:srgbClr val="00AF50"/>
            </a:contourClr>
          </a:sp3d>
        </p:spPr>
        <p:txBody>
          <a:bodyPr wrap="none" anchor="ctr">
            <a:flatTx/>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9" name="Text Box 10"/>
          <p:cNvSpPr txBox="1">
            <a:spLocks noChangeArrowheads="1"/>
          </p:cNvSpPr>
          <p:nvPr/>
        </p:nvSpPr>
        <p:spPr bwMode="auto">
          <a:xfrm>
            <a:off x="6403433" y="3361136"/>
            <a:ext cx="382588" cy="519112"/>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dirty="0">
                <a:solidFill>
                  <a:schemeClr val="bg1"/>
                </a:solidFill>
              </a:rPr>
              <a:t>3</a:t>
            </a:r>
            <a:endParaRPr lang="en-US" altLang="zh-CN" sz="2800" dirty="0">
              <a:solidFill>
                <a:schemeClr val="bg1"/>
              </a:solidFill>
            </a:endParaRPr>
          </a:p>
        </p:txBody>
      </p:sp>
      <p:sp>
        <p:nvSpPr>
          <p:cNvPr id="30" name="Text Box 10"/>
          <p:cNvSpPr txBox="1">
            <a:spLocks noChangeArrowheads="1"/>
          </p:cNvSpPr>
          <p:nvPr/>
        </p:nvSpPr>
        <p:spPr bwMode="auto">
          <a:xfrm>
            <a:off x="6403433" y="2673461"/>
            <a:ext cx="382588" cy="519112"/>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dirty="0">
                <a:solidFill>
                  <a:schemeClr val="bg1"/>
                </a:solidFill>
              </a:rPr>
              <a:t>2</a:t>
            </a:r>
            <a:endParaRPr lang="en-US" altLang="zh-CN" sz="2800" dirty="0">
              <a:solidFill>
                <a:schemeClr val="bg1"/>
              </a:solidFill>
            </a:endParaRPr>
          </a:p>
        </p:txBody>
      </p:sp>
      <p:sp>
        <p:nvSpPr>
          <p:cNvPr id="31" name="Text Box 10"/>
          <p:cNvSpPr txBox="1">
            <a:spLocks noChangeArrowheads="1"/>
          </p:cNvSpPr>
          <p:nvPr/>
        </p:nvSpPr>
        <p:spPr bwMode="auto">
          <a:xfrm>
            <a:off x="6403433" y="1840569"/>
            <a:ext cx="382588" cy="519112"/>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dirty="0">
                <a:solidFill>
                  <a:schemeClr val="bg1"/>
                </a:solidFill>
              </a:rPr>
              <a:t>1</a:t>
            </a:r>
            <a:endParaRPr lang="en-US" altLang="zh-CN" sz="2800" dirty="0">
              <a:solidFill>
                <a:schemeClr val="bg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4" name="Rectangle 12"/>
          <p:cNvSpPr>
            <a:spLocks noChangeArrowheads="1"/>
          </p:cNvSpPr>
          <p:nvPr/>
        </p:nvSpPr>
        <p:spPr bwMode="auto">
          <a:xfrm>
            <a:off x="1692276" y="4149726"/>
            <a:ext cx="6145438" cy="1152525"/>
          </a:xfrm>
          <a:prstGeom prst="rect">
            <a:avLst/>
          </a:prstGeom>
          <a:solidFill>
            <a:schemeClr val="bg1">
              <a:lumMod val="85000"/>
            </a:schemeClr>
          </a:solidFill>
          <a:ln>
            <a:noFill/>
          </a:ln>
          <a:effectLst/>
        </p:spPr>
        <p:txBody>
          <a:bodyPr wrap="none" anchor="ctr"/>
          <a:lstStyle/>
          <a:p>
            <a:endParaRPr lang="zh-CN" altLang="en-US">
              <a:latin typeface="Arial" panose="020B0604020202020204" pitchFamily="34" charset="0"/>
              <a:ea typeface="宋体" panose="02010600030101010101" pitchFamily="2" charset="-122"/>
            </a:endParaRPr>
          </a:p>
        </p:txBody>
      </p:sp>
      <p:sp>
        <p:nvSpPr>
          <p:cNvPr id="6" name="Rectangle 8"/>
          <p:cNvSpPr>
            <a:spLocks noChangeArrowheads="1"/>
          </p:cNvSpPr>
          <p:nvPr/>
        </p:nvSpPr>
        <p:spPr bwMode="auto">
          <a:xfrm rot="10800000">
            <a:off x="684213" y="4083051"/>
            <a:ext cx="1008063" cy="1223962"/>
          </a:xfrm>
          <a:prstGeom prst="rect">
            <a:avLst/>
          </a:prstGeom>
          <a:solidFill>
            <a:schemeClr val="accent1"/>
          </a:solidFill>
          <a:ln w="9525">
            <a:miter lim="800000"/>
          </a:ln>
          <a:effectLst/>
          <a:scene3d>
            <a:camera prst="legacyObliqueBottom"/>
            <a:lightRig rig="legacyFlat3" dir="t"/>
          </a:scene3d>
          <a:sp3d extrusionH="11100" prstMaterial="legacyMatte">
            <a:bevelT w="13500" h="13500" prst="angle"/>
            <a:bevelB w="13500" h="13500" prst="angle"/>
            <a:extrusionClr>
              <a:srgbClr val="CC0000"/>
            </a:extrusionClr>
            <a:contourClr>
              <a:srgbClr val="CC0000"/>
            </a:contourClr>
          </a:sp3d>
        </p:spPr>
        <p:txBody>
          <a:bodyPr wrap="none" anchor="ctr">
            <a:flatTx/>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7" name="AutoShape 6"/>
          <p:cNvSpPr>
            <a:spLocks noChangeArrowheads="1"/>
          </p:cNvSpPr>
          <p:nvPr/>
        </p:nvSpPr>
        <p:spPr bwMode="auto">
          <a:xfrm>
            <a:off x="684213" y="2962276"/>
            <a:ext cx="1008063" cy="1439862"/>
          </a:xfrm>
          <a:prstGeom prst="downArrowCallout">
            <a:avLst>
              <a:gd name="adj1" fmla="val 15593"/>
              <a:gd name="adj2" fmla="val 24801"/>
              <a:gd name="adj3" fmla="val 26114"/>
              <a:gd name="adj4" fmla="val 81718"/>
            </a:avLst>
          </a:prstGeom>
          <a:solidFill>
            <a:srgbClr val="FFFF00"/>
          </a:solidFill>
          <a:ln w="9525">
            <a:miter lim="800000"/>
          </a:ln>
          <a:effectLst/>
          <a:scene3d>
            <a:camera prst="legacyPerspectiveBottom"/>
            <a:lightRig rig="legacyFlat3" dir="t"/>
          </a:scene3d>
          <a:sp3d extrusionH="74600" prstMaterial="legacyMatte">
            <a:bevelT w="13500" h="13500" prst="angle"/>
            <a:bevelB w="13500" h="13500" prst="angle"/>
            <a:extrusionClr>
              <a:srgbClr val="FF9900"/>
            </a:extrusionClr>
            <a:contourClr>
              <a:srgbClr val="FFCC00"/>
            </a:contourClr>
          </a:sp3d>
        </p:spPr>
        <p:txBody>
          <a:bodyPr wrap="none" anchor="ctr">
            <a:flatTx/>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8" name="AutoShape 5"/>
          <p:cNvSpPr>
            <a:spLocks noChangeArrowheads="1"/>
          </p:cNvSpPr>
          <p:nvPr/>
        </p:nvSpPr>
        <p:spPr bwMode="auto">
          <a:xfrm>
            <a:off x="684213" y="1773238"/>
            <a:ext cx="1008063" cy="1439863"/>
          </a:xfrm>
          <a:prstGeom prst="downArrowCallout">
            <a:avLst>
              <a:gd name="adj1" fmla="val 15593"/>
              <a:gd name="adj2" fmla="val 24801"/>
              <a:gd name="adj3" fmla="val 26114"/>
              <a:gd name="adj4" fmla="val 81718"/>
            </a:avLst>
          </a:prstGeom>
          <a:solidFill>
            <a:schemeClr val="accent1">
              <a:lumMod val="60000"/>
              <a:lumOff val="40000"/>
            </a:schemeClr>
          </a:solidFill>
          <a:ln w="9525">
            <a:miter lim="800000"/>
          </a:ln>
          <a:effectLst/>
          <a:scene3d>
            <a:camera prst="legacyPerspectiveBottom"/>
            <a:lightRig rig="legacyFlat3" dir="t"/>
          </a:scene3d>
          <a:sp3d extrusionH="74600" prstMaterial="legacyMatte">
            <a:bevelT w="13500" h="13500" prst="angle"/>
            <a:bevelB w="13500" h="13500" prst="angle"/>
            <a:extrusionClr>
              <a:srgbClr val="00AF50"/>
            </a:extrusionClr>
            <a:contourClr>
              <a:srgbClr val="00AF50"/>
            </a:contourClr>
          </a:sp3d>
        </p:spPr>
        <p:txBody>
          <a:bodyPr wrap="none" anchor="ctr">
            <a:flatTx/>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9" name="Rectangle 10"/>
          <p:cNvSpPr>
            <a:spLocks noChangeArrowheads="1"/>
          </p:cNvSpPr>
          <p:nvPr/>
        </p:nvSpPr>
        <p:spPr bwMode="auto">
          <a:xfrm>
            <a:off x="1692276" y="1773238"/>
            <a:ext cx="6145438" cy="1152525"/>
          </a:xfrm>
          <a:prstGeom prst="rect">
            <a:avLst/>
          </a:prstGeom>
          <a:solidFill>
            <a:schemeClr val="bg1">
              <a:lumMod val="85000"/>
            </a:schemeClr>
          </a:solidFill>
          <a:ln>
            <a:noFill/>
          </a:ln>
          <a:effec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0" name="Rectangle 11"/>
          <p:cNvSpPr>
            <a:spLocks noChangeArrowheads="1"/>
          </p:cNvSpPr>
          <p:nvPr/>
        </p:nvSpPr>
        <p:spPr bwMode="auto">
          <a:xfrm>
            <a:off x="1692276" y="2963863"/>
            <a:ext cx="6145438" cy="1152525"/>
          </a:xfrm>
          <a:prstGeom prst="rect">
            <a:avLst/>
          </a:prstGeom>
          <a:solidFill>
            <a:schemeClr val="bg1">
              <a:lumMod val="85000"/>
            </a:schemeClr>
          </a:solidFill>
          <a:ln>
            <a:noFill/>
          </a:ln>
          <a:effectLst/>
        </p:spPr>
        <p:txBody>
          <a:bodyPr wrap="none" anchor="ctr"/>
          <a:lstStyle/>
          <a:p>
            <a:endParaRPr lang="zh-CN" altLang="en-US">
              <a:latin typeface="Arial" panose="020B0604020202020204" pitchFamily="34" charset="0"/>
              <a:ea typeface="宋体" panose="02010600030101010101" pitchFamily="2" charset="-122"/>
            </a:endParaRPr>
          </a:p>
        </p:txBody>
      </p:sp>
      <p:sp>
        <p:nvSpPr>
          <p:cNvPr id="11" name="Text Box 13"/>
          <p:cNvSpPr txBox="1">
            <a:spLocks noChangeArrowheads="1"/>
          </p:cNvSpPr>
          <p:nvPr/>
        </p:nvSpPr>
        <p:spPr bwMode="auto">
          <a:xfrm>
            <a:off x="971551" y="2081213"/>
            <a:ext cx="382587" cy="519113"/>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a:solidFill>
                  <a:schemeClr val="bg1"/>
                </a:solidFill>
              </a:rPr>
              <a:t>1</a:t>
            </a:r>
            <a:endParaRPr lang="en-US" altLang="zh-CN" sz="2800">
              <a:solidFill>
                <a:schemeClr val="bg1"/>
              </a:solidFill>
            </a:endParaRPr>
          </a:p>
        </p:txBody>
      </p:sp>
      <p:sp>
        <p:nvSpPr>
          <p:cNvPr id="12" name="Text Box 14"/>
          <p:cNvSpPr txBox="1">
            <a:spLocks noChangeArrowheads="1"/>
          </p:cNvSpPr>
          <p:nvPr/>
        </p:nvSpPr>
        <p:spPr bwMode="auto">
          <a:xfrm>
            <a:off x="971551" y="4510088"/>
            <a:ext cx="382587" cy="519113"/>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a:solidFill>
                  <a:schemeClr val="bg1"/>
                </a:solidFill>
              </a:rPr>
              <a:t>3</a:t>
            </a:r>
            <a:endParaRPr lang="en-US" altLang="zh-CN" sz="2800">
              <a:solidFill>
                <a:schemeClr val="bg1"/>
              </a:solidFill>
            </a:endParaRPr>
          </a:p>
        </p:txBody>
      </p:sp>
      <p:sp>
        <p:nvSpPr>
          <p:cNvPr id="13" name="Text Box 15"/>
          <p:cNvSpPr txBox="1">
            <a:spLocks noChangeArrowheads="1"/>
          </p:cNvSpPr>
          <p:nvPr/>
        </p:nvSpPr>
        <p:spPr bwMode="auto">
          <a:xfrm>
            <a:off x="971551" y="3357563"/>
            <a:ext cx="382587" cy="519113"/>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a:solidFill>
                  <a:schemeClr val="bg1"/>
                </a:solidFill>
              </a:rPr>
              <a:t>2</a:t>
            </a:r>
            <a:endParaRPr lang="en-US" altLang="zh-CN" sz="2800">
              <a:solidFill>
                <a:schemeClr val="bg1"/>
              </a:solidFill>
            </a:endParaRPr>
          </a:p>
        </p:txBody>
      </p:sp>
      <p:sp>
        <p:nvSpPr>
          <p:cNvPr id="14" name="Text Box 17"/>
          <p:cNvSpPr txBox="1">
            <a:spLocks noChangeArrowheads="1"/>
          </p:cNvSpPr>
          <p:nvPr/>
        </p:nvSpPr>
        <p:spPr bwMode="auto">
          <a:xfrm>
            <a:off x="1749395" y="1944261"/>
            <a:ext cx="6009941"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5000"/>
              </a:lnSpc>
              <a:defRPr/>
            </a:pPr>
            <a:r>
              <a:rPr lang="zh-CN" altLang="en-US" sz="2000" dirty="0">
                <a:latin typeface="+mn-ea"/>
                <a:ea typeface="+mn-ea"/>
              </a:rPr>
              <a:t>把水加入硫酸，用水扑救燃烧的电器或苯类、醇类、醚类、酮类、脂类等液体及高温状态下的化工设备</a:t>
            </a:r>
            <a:endParaRPr lang="zh-CN" altLang="en-US" sz="2000" dirty="0">
              <a:latin typeface="+mn-ea"/>
              <a:ea typeface="+mn-ea"/>
            </a:endParaRPr>
          </a:p>
        </p:txBody>
      </p:sp>
      <p:sp>
        <p:nvSpPr>
          <p:cNvPr id="17" name="矩形 16"/>
          <p:cNvSpPr/>
          <p:nvPr/>
        </p:nvSpPr>
        <p:spPr>
          <a:xfrm>
            <a:off x="699247" y="0"/>
            <a:ext cx="8444753" cy="43542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0" y="0"/>
            <a:ext cx="555812" cy="4413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3042314" y="0"/>
            <a:ext cx="3783489" cy="461665"/>
          </a:xfrm>
          <a:prstGeom prst="rect">
            <a:avLst/>
          </a:prstGeom>
          <a:noFill/>
        </p:spPr>
        <p:txBody>
          <a:bodyPr wrap="square" rtlCol="0">
            <a:spAutoFit/>
          </a:bodyPr>
          <a:lstStyle/>
          <a:p>
            <a:pPr algn="ctr"/>
            <a:r>
              <a:rPr lang="zh-CN" altLang="en-US" sz="2400" b="1" dirty="0">
                <a:solidFill>
                  <a:schemeClr val="bg1"/>
                </a:solidFill>
              </a:rPr>
              <a:t>人的不安全行为释义（九）</a:t>
            </a:r>
            <a:endParaRPr lang="zh-CN" altLang="en-US" sz="2400" b="1" dirty="0">
              <a:solidFill>
                <a:schemeClr val="bg1"/>
              </a:solidFill>
            </a:endParaRPr>
          </a:p>
        </p:txBody>
      </p:sp>
      <p:sp>
        <p:nvSpPr>
          <p:cNvPr id="20" name="Text Box 17"/>
          <p:cNvSpPr txBox="1">
            <a:spLocks noChangeArrowheads="1"/>
          </p:cNvSpPr>
          <p:nvPr/>
        </p:nvSpPr>
        <p:spPr bwMode="auto">
          <a:xfrm>
            <a:off x="1746417" y="3141039"/>
            <a:ext cx="6009941" cy="82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5000"/>
              </a:lnSpc>
              <a:defRPr/>
            </a:pPr>
            <a:r>
              <a:rPr lang="zh-CN" altLang="en-US" sz="2000" dirty="0">
                <a:latin typeface="+mn-ea"/>
                <a:ea typeface="+mn-ea"/>
              </a:rPr>
              <a:t>化学物质混合容易产生危险的工艺或者产生危险配伍（易燃、易爆、有毒）</a:t>
            </a:r>
            <a:endParaRPr lang="zh-CN" altLang="en-US" sz="2000" dirty="0">
              <a:latin typeface="+mn-ea"/>
              <a:ea typeface="+mn-ea"/>
            </a:endParaRPr>
          </a:p>
        </p:txBody>
      </p:sp>
      <p:sp>
        <p:nvSpPr>
          <p:cNvPr id="21" name="Text Box 17"/>
          <p:cNvSpPr txBox="1">
            <a:spLocks noChangeArrowheads="1"/>
          </p:cNvSpPr>
          <p:nvPr/>
        </p:nvSpPr>
        <p:spPr bwMode="auto">
          <a:xfrm>
            <a:off x="1760024" y="4342586"/>
            <a:ext cx="6009941" cy="82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5000"/>
              </a:lnSpc>
              <a:defRPr/>
            </a:pPr>
            <a:r>
              <a:rPr lang="zh-CN" altLang="en-US" sz="2000" dirty="0">
                <a:latin typeface="+mn-ea"/>
                <a:ea typeface="+mn-ea"/>
              </a:rPr>
              <a:t>造成氧化还原、硝化、电解、聚合、催化、氯化、裂化、磺化、重氮化、烷基化等危险工艺产生</a:t>
            </a:r>
            <a:endParaRPr lang="zh-CN" altLang="en-US" sz="2000" dirty="0">
              <a:latin typeface="+mn-ea"/>
              <a:ea typeface="+mn-ea"/>
            </a:endParaRPr>
          </a:p>
        </p:txBody>
      </p:sp>
      <p:sp>
        <p:nvSpPr>
          <p:cNvPr id="22" name="文本框 21"/>
          <p:cNvSpPr txBox="1"/>
          <p:nvPr/>
        </p:nvSpPr>
        <p:spPr>
          <a:xfrm>
            <a:off x="704146" y="855600"/>
            <a:ext cx="4137819" cy="400110"/>
          </a:xfrm>
          <a:prstGeom prst="rect">
            <a:avLst/>
          </a:prstGeom>
          <a:noFill/>
        </p:spPr>
        <p:txBody>
          <a:bodyPr wrap="square" rtlCol="0">
            <a:spAutoFit/>
          </a:bodyPr>
          <a:lstStyle/>
          <a:p>
            <a:r>
              <a:rPr lang="zh-CN" altLang="en-US" sz="2000" b="1" dirty="0"/>
              <a:t>对易燃、易爆等危险物品处理错误</a:t>
            </a:r>
            <a:endParaRPr lang="zh-CN" altLang="en-US" sz="20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cxnSp>
        <p:nvCxnSpPr>
          <p:cNvPr id="43" name="直接连接符 42" descr="e7d195523061f1c01bc539b90b65f09aca9bc726a3a4adba8C9E45B38E36AC8707C5D393223713CC8DD27123EF48A81803B5A1BFF3646AC546C23D4B23F46D5703AE6DAEEEE7BB41433C5E719609FF6B8E2FC1C6C0170258C68114515A9CA4B6E1B563BC201BBD231EF6BA6D93805571ECD94CC20F1E13A2B85A646BAE650BB6BA191FD31C866BCB"/>
          <p:cNvCxnSpPr/>
          <p:nvPr/>
        </p:nvCxnSpPr>
        <p:spPr>
          <a:xfrm>
            <a:off x="714192" y="1407904"/>
            <a:ext cx="771561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文本框 44" descr="e7d195523061f1c01bc539b90b65f09aca9bc726a3a4adba8C9E45B38E36AC8707C5D393223713CC8DD27123EF48A81803B5A1BFF3646AC546C23D4B23F46D5703AE6DAEEEE7BB41433C5E719609FF6B8E2FC1C6C0170258C68114515A9CA4B6E1B563BC201BBD231EF6BA6D93805571ECD94CC20F1E13A2B85A646BAE650BB6BA191FD31C866BCB"/>
          <p:cNvSpPr txBox="1"/>
          <p:nvPr/>
        </p:nvSpPr>
        <p:spPr>
          <a:xfrm>
            <a:off x="3026839" y="889176"/>
            <a:ext cx="3138272" cy="461665"/>
          </a:xfrm>
          <a:prstGeom prst="rect">
            <a:avLst/>
          </a:prstGeom>
          <a:noFill/>
        </p:spPr>
        <p:txBody>
          <a:bodyPr wrap="square" rtlCol="0">
            <a:spAutoFit/>
          </a:bodyPr>
          <a:lstStyle/>
          <a:p>
            <a:pPr algn="ctr"/>
            <a:r>
              <a:rPr lang="zh-CN" altLang="en-US" sz="2400" b="1" dirty="0">
                <a:solidFill>
                  <a:schemeClr val="bg1"/>
                </a:solidFill>
              </a:rPr>
              <a:t>前 言</a:t>
            </a:r>
            <a:endParaRPr lang="zh-CN" altLang="en-US" sz="2400" b="1" dirty="0">
              <a:solidFill>
                <a:schemeClr val="bg1"/>
              </a:solidFill>
            </a:endParaRPr>
          </a:p>
        </p:txBody>
      </p:sp>
      <p:sp>
        <p:nvSpPr>
          <p:cNvPr id="54" name="等腰三角形 53" descr="e7d195523061f1c01bc539b90b65f09aca9bc726a3a4adba8C9E45B38E36AC8707C5D393223713CC8DD27123EF48A81803B5A1BFF3646AC546C23D4B23F46D5703AE6DAEEEE7BB41433C5E719609FF6B8E2FC1C6C0170258C68114515A9CA4B6E1B563BC201BBD231EF6BA6D93805571ECD94CC20F1E13A2B85A646BAE650BB6BA191FD31C866BCB"/>
          <p:cNvSpPr/>
          <p:nvPr/>
        </p:nvSpPr>
        <p:spPr>
          <a:xfrm flipV="1">
            <a:off x="4281055" y="6170874"/>
            <a:ext cx="581890" cy="258618"/>
          </a:xfrm>
          <a:prstGeom prst="triangle">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109859" y="1841679"/>
            <a:ext cx="7044744" cy="392729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1212889" y="2222980"/>
            <a:ext cx="6787166" cy="2807948"/>
          </a:xfrm>
          <a:prstGeom prst="rect">
            <a:avLst/>
          </a:prstGeom>
          <a:noFill/>
        </p:spPr>
        <p:txBody>
          <a:bodyPr wrap="square" rtlCol="0">
            <a:spAutoFit/>
          </a:bodyPr>
          <a:lstStyle/>
          <a:p>
            <a:pPr marL="342900" indent="-342900">
              <a:lnSpc>
                <a:spcPct val="150000"/>
              </a:lnSpc>
              <a:buClr>
                <a:schemeClr val="accent1"/>
              </a:buClr>
              <a:buFont typeface="Wingdings" panose="05000000000000000000" pitchFamily="2" charset="2"/>
              <a:buChar char="l"/>
              <a:defRPr/>
            </a:pPr>
            <a:r>
              <a:rPr lang="zh-CN" altLang="en-US" sz="2000" dirty="0"/>
              <a:t>公司的管理人员安全意识大部分都有了大幅度的提高，但是对于日常的安全检查、隐患排查还存在一些不足，整改措施不到位等问题还不同程度存在。</a:t>
            </a:r>
            <a:endParaRPr lang="zh-CN" altLang="en-US" sz="2000" dirty="0"/>
          </a:p>
          <a:p>
            <a:pPr marL="342900" indent="-342900">
              <a:lnSpc>
                <a:spcPct val="150000"/>
              </a:lnSpc>
              <a:buClr>
                <a:schemeClr val="accent1"/>
              </a:buClr>
              <a:buFont typeface="Wingdings" panose="05000000000000000000" pitchFamily="2" charset="2"/>
              <a:buChar char="l"/>
              <a:defRPr/>
            </a:pPr>
            <a:r>
              <a:rPr lang="zh-CN" altLang="en-US" sz="2000" dirty="0"/>
              <a:t>实践证明，只有把安全生产的重点放在建立事故预防体系上，超前采取措施；认真进行隐患排查，才能有效防范和减少事故，最终实现安全生产。</a:t>
            </a:r>
            <a:endParaRPr lang="zh-CN" altLang="en-US" sz="2000" dirty="0"/>
          </a:p>
        </p:txBody>
      </p:sp>
    </p:spTree>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2" name="矩形 1"/>
          <p:cNvSpPr/>
          <p:nvPr/>
        </p:nvSpPr>
        <p:spPr>
          <a:xfrm>
            <a:off x="1471746" y="1410788"/>
            <a:ext cx="6540138" cy="42502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699247" y="0"/>
            <a:ext cx="8444753" cy="43542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0"/>
            <a:ext cx="555812" cy="4413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2859429" y="0"/>
            <a:ext cx="4150966" cy="461665"/>
          </a:xfrm>
          <a:prstGeom prst="rect">
            <a:avLst/>
          </a:prstGeom>
          <a:noFill/>
        </p:spPr>
        <p:txBody>
          <a:bodyPr wrap="square" rtlCol="0">
            <a:spAutoFit/>
          </a:bodyPr>
          <a:lstStyle/>
          <a:p>
            <a:pPr algn="ctr"/>
            <a:r>
              <a:rPr lang="zh-CN" altLang="en-US" sz="2400" b="1" dirty="0">
                <a:solidFill>
                  <a:schemeClr val="bg1"/>
                </a:solidFill>
              </a:rPr>
              <a:t>操作现场常见的不安全行为</a:t>
            </a:r>
            <a:endParaRPr lang="zh-CN" altLang="en-US" sz="2400" b="1" dirty="0">
              <a:solidFill>
                <a:schemeClr val="bg1"/>
              </a:solidFill>
            </a:endParaRPr>
          </a:p>
        </p:txBody>
      </p:sp>
      <p:sp>
        <p:nvSpPr>
          <p:cNvPr id="7" name="半闭框 6"/>
          <p:cNvSpPr/>
          <p:nvPr/>
        </p:nvSpPr>
        <p:spPr>
          <a:xfrm>
            <a:off x="1293814" y="1234804"/>
            <a:ext cx="914400" cy="1071154"/>
          </a:xfrm>
          <a:prstGeom prst="halfFrame">
            <a:avLst>
              <a:gd name="adj1" fmla="val 5713"/>
              <a:gd name="adj2" fmla="val 6666"/>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半闭框 7"/>
          <p:cNvSpPr/>
          <p:nvPr/>
        </p:nvSpPr>
        <p:spPr>
          <a:xfrm rot="16200000">
            <a:off x="1223323" y="4859835"/>
            <a:ext cx="1072800" cy="914400"/>
          </a:xfrm>
          <a:prstGeom prst="halfFrame">
            <a:avLst>
              <a:gd name="adj1" fmla="val 5713"/>
              <a:gd name="adj2" fmla="val 6666"/>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半闭框 8"/>
          <p:cNvSpPr/>
          <p:nvPr/>
        </p:nvSpPr>
        <p:spPr>
          <a:xfrm rot="5400000">
            <a:off x="7175041" y="1322709"/>
            <a:ext cx="1072800" cy="914400"/>
          </a:xfrm>
          <a:prstGeom prst="halfFrame">
            <a:avLst>
              <a:gd name="adj1" fmla="val 5713"/>
              <a:gd name="adj2" fmla="val 6666"/>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半闭框 9"/>
          <p:cNvSpPr/>
          <p:nvPr/>
        </p:nvSpPr>
        <p:spPr>
          <a:xfrm rot="10800000">
            <a:off x="7328859" y="4782277"/>
            <a:ext cx="914400" cy="1071154"/>
          </a:xfrm>
          <a:prstGeom prst="halfFrame">
            <a:avLst>
              <a:gd name="adj1" fmla="val 5713"/>
              <a:gd name="adj2" fmla="val 6666"/>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文本框 10"/>
          <p:cNvSpPr txBox="1"/>
          <p:nvPr/>
        </p:nvSpPr>
        <p:spPr>
          <a:xfrm>
            <a:off x="1533299" y="1648461"/>
            <a:ext cx="6461167" cy="3939540"/>
          </a:xfrm>
          <a:prstGeom prst="rect">
            <a:avLst/>
          </a:prstGeom>
          <a:noFill/>
        </p:spPr>
        <p:txBody>
          <a:bodyPr wrap="square" rtlCol="0">
            <a:spAutoFit/>
          </a:bodyPr>
          <a:lstStyle/>
          <a:p>
            <a:pPr marL="342900" indent="-342900">
              <a:lnSpc>
                <a:spcPct val="125000"/>
              </a:lnSpc>
              <a:buClr>
                <a:schemeClr val="tx1"/>
              </a:buClr>
              <a:buSzPct val="85000"/>
              <a:buFont typeface="Wingdings" panose="05000000000000000000" pitchFamily="2" charset="2"/>
              <a:buChar char="l"/>
              <a:defRPr/>
            </a:pPr>
            <a:r>
              <a:rPr kumimoji="1" lang="zh-CN" altLang="en-US" sz="2000" dirty="0">
                <a:latin typeface="+mn-ea"/>
              </a:rPr>
              <a:t>设备传动部分防护罩（栏）缺损或未关好就开车操作</a:t>
            </a:r>
            <a:endParaRPr kumimoji="1" lang="zh-CN" altLang="en-US" sz="2000" dirty="0">
              <a:latin typeface="+mn-ea"/>
            </a:endParaRPr>
          </a:p>
          <a:p>
            <a:pPr marL="342900" indent="-342900">
              <a:lnSpc>
                <a:spcPct val="125000"/>
              </a:lnSpc>
              <a:buClr>
                <a:schemeClr val="tx1"/>
              </a:buClr>
              <a:buSzPct val="85000"/>
              <a:buFont typeface="Wingdings" panose="05000000000000000000" pitchFamily="2" charset="2"/>
              <a:buChar char="l"/>
              <a:defRPr/>
            </a:pPr>
            <a:r>
              <a:rPr kumimoji="1" lang="zh-CN" altLang="en-US" sz="2000" dirty="0">
                <a:latin typeface="+mn-ea"/>
              </a:rPr>
              <a:t>检修带电设备时在配电开关处不断电或不挂警示牌</a:t>
            </a:r>
            <a:endParaRPr kumimoji="1" lang="zh-CN" altLang="en-US" sz="2000" dirty="0">
              <a:latin typeface="+mn-ea"/>
            </a:endParaRPr>
          </a:p>
          <a:p>
            <a:pPr marL="342900" indent="-342900">
              <a:lnSpc>
                <a:spcPct val="125000"/>
              </a:lnSpc>
              <a:buClr>
                <a:schemeClr val="tx1"/>
              </a:buClr>
              <a:buSzPct val="85000"/>
              <a:buFont typeface="Wingdings" panose="05000000000000000000" pitchFamily="2" charset="2"/>
              <a:buChar char="l"/>
              <a:defRPr/>
            </a:pPr>
            <a:r>
              <a:rPr kumimoji="1" lang="zh-CN" altLang="en-US" sz="2000" dirty="0">
                <a:latin typeface="+mn-ea"/>
              </a:rPr>
              <a:t>进入机械设备内检修运转部件不设人监护或未采取重复断开动力源措施。比如下罐作业</a:t>
            </a:r>
            <a:endParaRPr kumimoji="1" lang="zh-CN" altLang="en-US" sz="2000" dirty="0">
              <a:latin typeface="+mn-ea"/>
            </a:endParaRPr>
          </a:p>
          <a:p>
            <a:pPr marL="342900" indent="-342900">
              <a:lnSpc>
                <a:spcPct val="125000"/>
              </a:lnSpc>
              <a:buClr>
                <a:schemeClr val="tx1"/>
              </a:buClr>
              <a:buSzPct val="85000"/>
              <a:buFont typeface="Wingdings" panose="05000000000000000000" pitchFamily="2" charset="2"/>
              <a:buChar char="l"/>
              <a:defRPr/>
            </a:pPr>
            <a:r>
              <a:rPr kumimoji="1" lang="zh-CN" altLang="en-US" sz="2000" dirty="0">
                <a:latin typeface="+mn-ea"/>
              </a:rPr>
              <a:t>任意开动非本工种设备</a:t>
            </a:r>
            <a:endParaRPr kumimoji="1" lang="en-US" altLang="zh-CN" sz="2000" dirty="0">
              <a:latin typeface="+mn-ea"/>
            </a:endParaRPr>
          </a:p>
          <a:p>
            <a:pPr marL="342900" indent="-342900">
              <a:lnSpc>
                <a:spcPct val="125000"/>
              </a:lnSpc>
              <a:buClr>
                <a:schemeClr val="tx1"/>
              </a:buClr>
              <a:buSzPct val="85000"/>
              <a:buFont typeface="Wingdings" panose="05000000000000000000" pitchFamily="2" charset="2"/>
              <a:buChar char="l"/>
              <a:defRPr/>
            </a:pPr>
            <a:r>
              <a:rPr kumimoji="1" lang="zh-CN" altLang="en-US" sz="2000" dirty="0">
                <a:latin typeface="+mn-ea"/>
              </a:rPr>
              <a:t>物件堆放超高、不稳妥就结束工作</a:t>
            </a:r>
            <a:endParaRPr kumimoji="1" lang="zh-CN" altLang="en-US" sz="2000" dirty="0">
              <a:latin typeface="+mn-ea"/>
            </a:endParaRPr>
          </a:p>
          <a:p>
            <a:pPr marL="342900" indent="-342900">
              <a:lnSpc>
                <a:spcPct val="125000"/>
              </a:lnSpc>
              <a:buClr>
                <a:schemeClr val="tx1"/>
              </a:buClr>
              <a:buSzPct val="85000"/>
              <a:buFont typeface="Wingdings" panose="05000000000000000000" pitchFamily="2" charset="2"/>
              <a:buChar char="l"/>
              <a:defRPr/>
            </a:pPr>
            <a:r>
              <a:rPr kumimoji="1" lang="zh-CN" altLang="en-US" sz="2000" dirty="0">
                <a:latin typeface="+mn-ea"/>
              </a:rPr>
              <a:t>开动情况不明的电源或动力源开关、闸、阀</a:t>
            </a:r>
            <a:endParaRPr kumimoji="1" lang="zh-CN" altLang="en-US" sz="2000" dirty="0">
              <a:latin typeface="+mn-ea"/>
            </a:endParaRPr>
          </a:p>
          <a:p>
            <a:pPr marL="342900" indent="-342900">
              <a:lnSpc>
                <a:spcPct val="125000"/>
              </a:lnSpc>
              <a:buClr>
                <a:schemeClr val="tx1"/>
              </a:buClr>
              <a:buSzPct val="85000"/>
              <a:buFont typeface="Wingdings" panose="05000000000000000000" pitchFamily="2" charset="2"/>
              <a:buChar char="l"/>
              <a:defRPr/>
            </a:pPr>
            <a:r>
              <a:rPr kumimoji="1" lang="zh-CN" altLang="en-US" sz="2000" dirty="0">
                <a:latin typeface="+mn-ea"/>
              </a:rPr>
              <a:t>高处作业或在有高处作业、有机械化运输设备下面          工作而不戴安全帽的</a:t>
            </a:r>
            <a:endParaRPr kumimoji="1" lang="zh-CN" altLang="en-US" sz="2000" dirty="0">
              <a:latin typeface="+mn-ea"/>
            </a:endParaRPr>
          </a:p>
          <a:p>
            <a:pPr>
              <a:lnSpc>
                <a:spcPct val="125000"/>
              </a:lnSpc>
              <a:buClr>
                <a:srgbClr val="FFFF00"/>
              </a:buClr>
              <a:buSzPct val="85000"/>
              <a:defRPr/>
            </a:pPr>
            <a:endParaRPr lang="zh-CN" altLang="en-US" sz="2000" dirty="0">
              <a:solidFill>
                <a:srgbClr val="FFFF00"/>
              </a:solidFill>
              <a:latin typeface="幼圆" panose="02010509060101010101" pitchFamily="49" charset="-122"/>
              <a:ea typeface="幼圆" panose="02010509060101010101" pitchFamily="49" charset="-12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12" name="矩形 11"/>
          <p:cNvSpPr/>
          <p:nvPr/>
        </p:nvSpPr>
        <p:spPr>
          <a:xfrm>
            <a:off x="1480455" y="1410788"/>
            <a:ext cx="6540138" cy="42502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699247" y="0"/>
            <a:ext cx="8444753" cy="43542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0"/>
            <a:ext cx="555812" cy="4413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2859429" y="0"/>
            <a:ext cx="4150966" cy="461665"/>
          </a:xfrm>
          <a:prstGeom prst="rect">
            <a:avLst/>
          </a:prstGeom>
          <a:noFill/>
        </p:spPr>
        <p:txBody>
          <a:bodyPr wrap="square" rtlCol="0">
            <a:spAutoFit/>
          </a:bodyPr>
          <a:lstStyle/>
          <a:p>
            <a:pPr algn="ctr"/>
            <a:r>
              <a:rPr lang="zh-CN" altLang="en-US" sz="2400" b="1" dirty="0">
                <a:solidFill>
                  <a:schemeClr val="bg1"/>
                </a:solidFill>
              </a:rPr>
              <a:t>操作现场常见的不安全行为</a:t>
            </a:r>
            <a:endParaRPr lang="zh-CN" altLang="en-US" sz="2400" b="1" dirty="0">
              <a:solidFill>
                <a:schemeClr val="bg1"/>
              </a:solidFill>
            </a:endParaRPr>
          </a:p>
        </p:txBody>
      </p:sp>
      <p:sp>
        <p:nvSpPr>
          <p:cNvPr id="7" name="半闭框 6"/>
          <p:cNvSpPr/>
          <p:nvPr/>
        </p:nvSpPr>
        <p:spPr>
          <a:xfrm>
            <a:off x="1293814" y="1234804"/>
            <a:ext cx="914400" cy="1071154"/>
          </a:xfrm>
          <a:prstGeom prst="halfFrame">
            <a:avLst>
              <a:gd name="adj1" fmla="val 5713"/>
              <a:gd name="adj2" fmla="val 6666"/>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半闭框 7"/>
          <p:cNvSpPr/>
          <p:nvPr/>
        </p:nvSpPr>
        <p:spPr>
          <a:xfrm rot="16200000">
            <a:off x="1223323" y="4868544"/>
            <a:ext cx="1072800" cy="914400"/>
          </a:xfrm>
          <a:prstGeom prst="halfFrame">
            <a:avLst>
              <a:gd name="adj1" fmla="val 5713"/>
              <a:gd name="adj2" fmla="val 6666"/>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半闭框 8"/>
          <p:cNvSpPr/>
          <p:nvPr/>
        </p:nvSpPr>
        <p:spPr>
          <a:xfrm rot="5400000">
            <a:off x="7175041" y="1322708"/>
            <a:ext cx="1072800" cy="914400"/>
          </a:xfrm>
          <a:prstGeom prst="halfFrame">
            <a:avLst>
              <a:gd name="adj1" fmla="val 5713"/>
              <a:gd name="adj2" fmla="val 6666"/>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半闭框 9"/>
          <p:cNvSpPr/>
          <p:nvPr/>
        </p:nvSpPr>
        <p:spPr>
          <a:xfrm rot="10800000">
            <a:off x="7328859" y="4782277"/>
            <a:ext cx="914400" cy="1071154"/>
          </a:xfrm>
          <a:prstGeom prst="halfFrame">
            <a:avLst>
              <a:gd name="adj1" fmla="val 5713"/>
              <a:gd name="adj2" fmla="val 6666"/>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文本框 10"/>
          <p:cNvSpPr txBox="1"/>
          <p:nvPr/>
        </p:nvSpPr>
        <p:spPr>
          <a:xfrm>
            <a:off x="1594263" y="1770381"/>
            <a:ext cx="6304412" cy="3939540"/>
          </a:xfrm>
          <a:prstGeom prst="rect">
            <a:avLst/>
          </a:prstGeom>
          <a:noFill/>
        </p:spPr>
        <p:txBody>
          <a:bodyPr wrap="square" rtlCol="0">
            <a:spAutoFit/>
          </a:bodyPr>
          <a:lstStyle/>
          <a:p>
            <a:pPr marL="342900" indent="-342900">
              <a:lnSpc>
                <a:spcPct val="125000"/>
              </a:lnSpc>
              <a:buClr>
                <a:schemeClr val="tx1"/>
              </a:buClr>
              <a:buSzPct val="85000"/>
              <a:buFont typeface="Wingdings" panose="05000000000000000000" pitchFamily="2" charset="2"/>
              <a:buChar char="l"/>
              <a:defRPr/>
            </a:pPr>
            <a:r>
              <a:rPr kumimoji="1" lang="zh-CN" altLang="en-US" sz="2000" dirty="0">
                <a:latin typeface="+mn-ea"/>
              </a:rPr>
              <a:t>无特种作业操作证人员独立进行特种作业操作。</a:t>
            </a:r>
            <a:endParaRPr kumimoji="1" lang="zh-CN" altLang="en-US" sz="2000" dirty="0">
              <a:latin typeface="+mn-ea"/>
            </a:endParaRPr>
          </a:p>
          <a:p>
            <a:pPr marL="342900" indent="-342900">
              <a:lnSpc>
                <a:spcPct val="125000"/>
              </a:lnSpc>
              <a:buSzPct val="85000"/>
              <a:buFont typeface="Wingdings" panose="05000000000000000000" pitchFamily="2" charset="2"/>
              <a:buChar char="l"/>
              <a:defRPr/>
            </a:pPr>
            <a:r>
              <a:rPr kumimoji="1" lang="zh-CN" altLang="en-US" sz="2000" dirty="0">
                <a:latin typeface="+mn-ea"/>
              </a:rPr>
              <a:t>超限（如载荷、速度、压力、温度、期限等）使用设备。</a:t>
            </a:r>
            <a:endParaRPr kumimoji="1" lang="zh-CN" altLang="en-US" sz="2000" dirty="0">
              <a:latin typeface="+mn-ea"/>
            </a:endParaRPr>
          </a:p>
          <a:p>
            <a:pPr marL="342900" indent="-342900">
              <a:lnSpc>
                <a:spcPct val="125000"/>
              </a:lnSpc>
              <a:buClr>
                <a:schemeClr val="tx1"/>
              </a:buClr>
              <a:buSzPct val="85000"/>
              <a:buFont typeface="Wingdings" panose="05000000000000000000" pitchFamily="2" charset="2"/>
              <a:buChar char="l"/>
              <a:defRPr/>
            </a:pPr>
            <a:r>
              <a:rPr kumimoji="1" lang="zh-CN" altLang="en-US" sz="2000" dirty="0">
                <a:latin typeface="+mn-ea"/>
              </a:rPr>
              <a:t>非特种作业者从事特种作业。</a:t>
            </a:r>
            <a:endParaRPr kumimoji="1" lang="zh-CN" altLang="en-US" sz="2000" dirty="0">
              <a:latin typeface="+mn-ea"/>
            </a:endParaRPr>
          </a:p>
          <a:p>
            <a:pPr marL="342900" indent="-342900">
              <a:lnSpc>
                <a:spcPct val="125000"/>
              </a:lnSpc>
              <a:buSzPct val="85000"/>
              <a:buFont typeface="Wingdings" panose="05000000000000000000" pitchFamily="2" charset="2"/>
              <a:buChar char="l"/>
              <a:defRPr/>
            </a:pPr>
            <a:r>
              <a:rPr kumimoji="1" lang="zh-CN" altLang="en-US" sz="2000" dirty="0">
                <a:latin typeface="+mn-ea"/>
              </a:rPr>
              <a:t>设备上有安全装置，而开车操作时不用。</a:t>
            </a:r>
            <a:endParaRPr kumimoji="1" lang="zh-CN" altLang="en-US" sz="2000" dirty="0">
              <a:latin typeface="+mn-ea"/>
            </a:endParaRPr>
          </a:p>
          <a:p>
            <a:pPr marL="342900" indent="-342900">
              <a:lnSpc>
                <a:spcPct val="125000"/>
              </a:lnSpc>
              <a:buClr>
                <a:schemeClr val="tx1"/>
              </a:buClr>
              <a:buSzPct val="85000"/>
              <a:buFont typeface="Wingdings" panose="05000000000000000000" pitchFamily="2" charset="2"/>
              <a:buChar char="l"/>
              <a:defRPr/>
            </a:pPr>
            <a:r>
              <a:rPr kumimoji="1" lang="zh-CN" altLang="en-US" sz="2000" dirty="0">
                <a:latin typeface="+mn-ea"/>
              </a:rPr>
              <a:t>开动被查封设备。</a:t>
            </a:r>
            <a:endParaRPr kumimoji="1" lang="zh-CN" altLang="en-US" sz="2000" dirty="0">
              <a:latin typeface="+mn-ea"/>
            </a:endParaRPr>
          </a:p>
          <a:p>
            <a:pPr marL="342900" indent="-342900">
              <a:lnSpc>
                <a:spcPct val="125000"/>
              </a:lnSpc>
              <a:buSzPct val="85000"/>
              <a:buFont typeface="Wingdings" panose="05000000000000000000" pitchFamily="2" charset="2"/>
              <a:buChar char="l"/>
              <a:defRPr/>
            </a:pPr>
            <a:r>
              <a:rPr kumimoji="1" lang="zh-CN" altLang="en-US" sz="2000" dirty="0">
                <a:latin typeface="+mn-ea"/>
              </a:rPr>
              <a:t>危险作业无人监护或未经相关部门审批。</a:t>
            </a:r>
            <a:endParaRPr kumimoji="1" lang="zh-CN" altLang="en-US" sz="2000" dirty="0">
              <a:latin typeface="+mn-ea"/>
            </a:endParaRPr>
          </a:p>
          <a:p>
            <a:pPr marL="342900" indent="-342900">
              <a:lnSpc>
                <a:spcPct val="125000"/>
              </a:lnSpc>
              <a:buSzPct val="85000"/>
              <a:buFont typeface="Wingdings" panose="05000000000000000000" pitchFamily="2" charset="2"/>
              <a:buChar char="l"/>
              <a:defRPr/>
            </a:pPr>
            <a:r>
              <a:rPr kumimoji="1" lang="zh-CN" altLang="en-US" sz="2000" dirty="0">
                <a:latin typeface="+mn-ea"/>
              </a:rPr>
              <a:t>任意拆除设备上的安全、照明、信号、防火、防爆装置和警示标志、显示仪器。</a:t>
            </a:r>
            <a:endParaRPr kumimoji="1" lang="zh-CN" altLang="en-US" sz="2000" dirty="0">
              <a:solidFill>
                <a:srgbClr val="FFFF00"/>
              </a:solidFill>
              <a:latin typeface="+mn-ea"/>
            </a:endParaRPr>
          </a:p>
          <a:p>
            <a:pPr>
              <a:lnSpc>
                <a:spcPct val="125000"/>
              </a:lnSpc>
              <a:buClr>
                <a:srgbClr val="FFFF00"/>
              </a:buClr>
              <a:buSzPct val="85000"/>
              <a:defRPr/>
            </a:pPr>
            <a:endParaRPr lang="zh-CN" altLang="en-US" sz="2000" dirty="0">
              <a:solidFill>
                <a:srgbClr val="FFFF00"/>
              </a:solidFill>
              <a:latin typeface="幼圆" panose="02010509060101010101" pitchFamily="49" charset="-122"/>
              <a:ea typeface="幼圆" panose="02010509060101010101" pitchFamily="49" charset="-122"/>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12" name="矩形 11"/>
          <p:cNvSpPr/>
          <p:nvPr/>
        </p:nvSpPr>
        <p:spPr>
          <a:xfrm>
            <a:off x="1480455" y="1410788"/>
            <a:ext cx="6540138" cy="42502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699247" y="0"/>
            <a:ext cx="8444753" cy="43542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0"/>
            <a:ext cx="555812" cy="4413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2859429" y="0"/>
            <a:ext cx="4150966" cy="461665"/>
          </a:xfrm>
          <a:prstGeom prst="rect">
            <a:avLst/>
          </a:prstGeom>
          <a:noFill/>
        </p:spPr>
        <p:txBody>
          <a:bodyPr wrap="square" rtlCol="0">
            <a:spAutoFit/>
          </a:bodyPr>
          <a:lstStyle/>
          <a:p>
            <a:pPr algn="ctr"/>
            <a:r>
              <a:rPr lang="zh-CN" altLang="en-US" sz="2400" b="1" dirty="0">
                <a:solidFill>
                  <a:schemeClr val="bg1"/>
                </a:solidFill>
              </a:rPr>
              <a:t>操作现场常见的不安全行为</a:t>
            </a:r>
            <a:endParaRPr lang="zh-CN" altLang="en-US" sz="2400" b="1" dirty="0">
              <a:solidFill>
                <a:schemeClr val="bg1"/>
              </a:solidFill>
            </a:endParaRPr>
          </a:p>
        </p:txBody>
      </p:sp>
      <p:sp>
        <p:nvSpPr>
          <p:cNvPr id="7" name="半闭框 6"/>
          <p:cNvSpPr/>
          <p:nvPr/>
        </p:nvSpPr>
        <p:spPr>
          <a:xfrm>
            <a:off x="1293814" y="1234804"/>
            <a:ext cx="914400" cy="1071154"/>
          </a:xfrm>
          <a:prstGeom prst="halfFrame">
            <a:avLst>
              <a:gd name="adj1" fmla="val 5713"/>
              <a:gd name="adj2" fmla="val 6666"/>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半闭框 7"/>
          <p:cNvSpPr/>
          <p:nvPr/>
        </p:nvSpPr>
        <p:spPr>
          <a:xfrm rot="16200000">
            <a:off x="1223323" y="4868544"/>
            <a:ext cx="1072800" cy="914400"/>
          </a:xfrm>
          <a:prstGeom prst="halfFrame">
            <a:avLst>
              <a:gd name="adj1" fmla="val 5713"/>
              <a:gd name="adj2" fmla="val 6666"/>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半闭框 8"/>
          <p:cNvSpPr/>
          <p:nvPr/>
        </p:nvSpPr>
        <p:spPr>
          <a:xfrm rot="5400000">
            <a:off x="7175041" y="1322708"/>
            <a:ext cx="1072800" cy="914400"/>
          </a:xfrm>
          <a:prstGeom prst="halfFrame">
            <a:avLst>
              <a:gd name="adj1" fmla="val 5713"/>
              <a:gd name="adj2" fmla="val 6666"/>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半闭框 9"/>
          <p:cNvSpPr/>
          <p:nvPr/>
        </p:nvSpPr>
        <p:spPr>
          <a:xfrm rot="10800000">
            <a:off x="7328859" y="4782277"/>
            <a:ext cx="914400" cy="1071154"/>
          </a:xfrm>
          <a:prstGeom prst="halfFrame">
            <a:avLst>
              <a:gd name="adj1" fmla="val 5713"/>
              <a:gd name="adj2" fmla="val 6666"/>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文本框 10"/>
          <p:cNvSpPr txBox="1"/>
          <p:nvPr/>
        </p:nvSpPr>
        <p:spPr>
          <a:xfrm>
            <a:off x="1929838" y="1770242"/>
            <a:ext cx="5668688" cy="3554819"/>
          </a:xfrm>
          <a:prstGeom prst="rect">
            <a:avLst/>
          </a:prstGeom>
          <a:noFill/>
        </p:spPr>
        <p:txBody>
          <a:bodyPr wrap="square" rtlCol="0">
            <a:spAutoFit/>
          </a:bodyPr>
          <a:lstStyle/>
          <a:p>
            <a:pPr marL="342900" indent="-342900">
              <a:lnSpc>
                <a:spcPct val="125000"/>
              </a:lnSpc>
              <a:spcBef>
                <a:spcPct val="50000"/>
              </a:spcBef>
              <a:buSzPct val="85000"/>
              <a:buFont typeface="Wingdings" panose="05000000000000000000" pitchFamily="2" charset="2"/>
              <a:buChar char="l"/>
              <a:defRPr/>
            </a:pPr>
            <a:r>
              <a:rPr lang="zh-CN" altLang="en-US" sz="2000" dirty="0">
                <a:latin typeface="+mn-ea"/>
              </a:rPr>
              <a:t>使用未经审批的临时电源线或使用时不挂临时线牌。</a:t>
            </a:r>
            <a:endParaRPr lang="zh-CN" altLang="en-US" sz="2000" dirty="0">
              <a:latin typeface="+mn-ea"/>
            </a:endParaRPr>
          </a:p>
          <a:p>
            <a:pPr marL="342900" indent="-342900">
              <a:lnSpc>
                <a:spcPct val="125000"/>
              </a:lnSpc>
              <a:buClr>
                <a:schemeClr val="tx2"/>
              </a:buClr>
              <a:buSzPct val="90000"/>
              <a:buFont typeface="Wingdings" panose="05000000000000000000" pitchFamily="2" charset="2"/>
              <a:buChar char="l"/>
              <a:defRPr/>
            </a:pPr>
            <a:r>
              <a:rPr lang="zh-CN" altLang="en-US" sz="2000" dirty="0">
                <a:latin typeface="+mn-ea"/>
              </a:rPr>
              <a:t>检修高压线路或电器，不停电、不验电、不跨接地线。</a:t>
            </a:r>
            <a:endParaRPr lang="zh-CN" altLang="en-US" sz="2000" dirty="0">
              <a:latin typeface="+mn-ea"/>
            </a:endParaRPr>
          </a:p>
          <a:p>
            <a:pPr marL="342900" indent="-342900">
              <a:lnSpc>
                <a:spcPct val="125000"/>
              </a:lnSpc>
              <a:buClr>
                <a:schemeClr val="tx2"/>
              </a:buClr>
              <a:buSzPct val="90000"/>
              <a:buFont typeface="Wingdings" panose="05000000000000000000" pitchFamily="2" charset="2"/>
              <a:buChar char="l"/>
              <a:defRPr/>
            </a:pPr>
            <a:r>
              <a:rPr lang="zh-CN" altLang="en-US" sz="2000" dirty="0">
                <a:latin typeface="+mn-ea"/>
              </a:rPr>
              <a:t>使用非安全电压灯具作业。</a:t>
            </a:r>
            <a:endParaRPr lang="zh-CN" altLang="en-US" sz="2000" dirty="0">
              <a:latin typeface="+mn-ea"/>
            </a:endParaRPr>
          </a:p>
          <a:p>
            <a:pPr marL="342900" indent="-342900">
              <a:lnSpc>
                <a:spcPct val="125000"/>
              </a:lnSpc>
              <a:buClr>
                <a:schemeClr val="tx2"/>
              </a:buClr>
              <a:buSzPct val="90000"/>
              <a:buFont typeface="Wingdings" panose="05000000000000000000" pitchFamily="2" charset="2"/>
              <a:buChar char="l"/>
              <a:defRPr/>
            </a:pPr>
            <a:r>
              <a:rPr lang="zh-CN" altLang="en-US" sz="2000" dirty="0">
                <a:latin typeface="+mn-ea"/>
              </a:rPr>
              <a:t>带负荷运行时断开回路配电闸刀或总开关。</a:t>
            </a:r>
            <a:endParaRPr lang="zh-CN" altLang="en-US" sz="2000" dirty="0">
              <a:latin typeface="+mn-ea"/>
            </a:endParaRPr>
          </a:p>
          <a:p>
            <a:pPr marL="342900" indent="-342900">
              <a:lnSpc>
                <a:spcPct val="125000"/>
              </a:lnSpc>
              <a:buClr>
                <a:schemeClr val="tx2"/>
              </a:buClr>
              <a:buSzPct val="90000"/>
              <a:buFont typeface="Wingdings" panose="05000000000000000000" pitchFamily="2" charset="2"/>
              <a:buChar char="l"/>
              <a:defRPr/>
            </a:pPr>
            <a:r>
              <a:rPr lang="zh-CN" altLang="en-US" sz="2000" dirty="0">
                <a:latin typeface="+mn-ea"/>
              </a:rPr>
              <a:t>潮湿地面、容器内或金属构架内使用非双重绝缘的电动工具工作。</a:t>
            </a:r>
            <a:endParaRPr lang="zh-CN" altLang="en-US" sz="2000" dirty="0">
              <a:latin typeface="+mn-ea"/>
            </a:endParaRPr>
          </a:p>
          <a:p>
            <a:pPr marL="342900" indent="-342900">
              <a:lnSpc>
                <a:spcPct val="125000"/>
              </a:lnSpc>
              <a:buClr>
                <a:schemeClr val="tx2"/>
              </a:buClr>
              <a:buSzPct val="90000"/>
              <a:buFont typeface="Wingdings" panose="05000000000000000000" pitchFamily="2" charset="2"/>
              <a:buChar char="l"/>
              <a:defRPr/>
            </a:pPr>
            <a:r>
              <a:rPr lang="zh-CN" altLang="en-US" sz="2000" dirty="0">
                <a:latin typeface="+mn-ea"/>
              </a:rPr>
              <a:t>容器内作业时不使用通风设备。</a:t>
            </a:r>
            <a:endParaRPr kumimoji="1" lang="zh-CN" altLang="en-US" sz="2000" dirty="0">
              <a:solidFill>
                <a:srgbClr val="FFFF00"/>
              </a:solidFill>
              <a:latin typeface="+mn-ea"/>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12" name="矩形 11"/>
          <p:cNvSpPr/>
          <p:nvPr/>
        </p:nvSpPr>
        <p:spPr>
          <a:xfrm>
            <a:off x="1480455" y="1410788"/>
            <a:ext cx="6540138" cy="42502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699247" y="0"/>
            <a:ext cx="8444753" cy="43542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0"/>
            <a:ext cx="555812" cy="4413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2859429" y="0"/>
            <a:ext cx="4150966" cy="461665"/>
          </a:xfrm>
          <a:prstGeom prst="rect">
            <a:avLst/>
          </a:prstGeom>
          <a:noFill/>
        </p:spPr>
        <p:txBody>
          <a:bodyPr wrap="square" rtlCol="0">
            <a:spAutoFit/>
          </a:bodyPr>
          <a:lstStyle/>
          <a:p>
            <a:pPr algn="ctr"/>
            <a:r>
              <a:rPr lang="zh-CN" altLang="en-US" sz="2400" b="1" dirty="0">
                <a:solidFill>
                  <a:schemeClr val="bg1"/>
                </a:solidFill>
              </a:rPr>
              <a:t>操作现场常见的不安全行为</a:t>
            </a:r>
            <a:endParaRPr lang="zh-CN" altLang="en-US" sz="2400" b="1" dirty="0">
              <a:solidFill>
                <a:schemeClr val="bg1"/>
              </a:solidFill>
            </a:endParaRPr>
          </a:p>
        </p:txBody>
      </p:sp>
      <p:sp>
        <p:nvSpPr>
          <p:cNvPr id="7" name="半闭框 6"/>
          <p:cNvSpPr/>
          <p:nvPr/>
        </p:nvSpPr>
        <p:spPr>
          <a:xfrm>
            <a:off x="1293814" y="1234804"/>
            <a:ext cx="914400" cy="1071154"/>
          </a:xfrm>
          <a:prstGeom prst="halfFrame">
            <a:avLst>
              <a:gd name="adj1" fmla="val 5713"/>
              <a:gd name="adj2" fmla="val 6666"/>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半闭框 7"/>
          <p:cNvSpPr/>
          <p:nvPr/>
        </p:nvSpPr>
        <p:spPr>
          <a:xfrm rot="16200000">
            <a:off x="1223323" y="4868544"/>
            <a:ext cx="1072800" cy="914400"/>
          </a:xfrm>
          <a:prstGeom prst="halfFrame">
            <a:avLst>
              <a:gd name="adj1" fmla="val 5713"/>
              <a:gd name="adj2" fmla="val 6666"/>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半闭框 8"/>
          <p:cNvSpPr/>
          <p:nvPr/>
        </p:nvSpPr>
        <p:spPr>
          <a:xfrm rot="5400000">
            <a:off x="7175041" y="1322708"/>
            <a:ext cx="1072800" cy="914400"/>
          </a:xfrm>
          <a:prstGeom prst="halfFrame">
            <a:avLst>
              <a:gd name="adj1" fmla="val 5713"/>
              <a:gd name="adj2" fmla="val 6666"/>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半闭框 9"/>
          <p:cNvSpPr/>
          <p:nvPr/>
        </p:nvSpPr>
        <p:spPr>
          <a:xfrm rot="10800000">
            <a:off x="7328859" y="4782277"/>
            <a:ext cx="914400" cy="1071154"/>
          </a:xfrm>
          <a:prstGeom prst="halfFrame">
            <a:avLst>
              <a:gd name="adj1" fmla="val 5713"/>
              <a:gd name="adj2" fmla="val 6666"/>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文本框 10"/>
          <p:cNvSpPr txBox="1"/>
          <p:nvPr/>
        </p:nvSpPr>
        <p:spPr>
          <a:xfrm>
            <a:off x="1778053" y="1759540"/>
            <a:ext cx="5624233" cy="3554819"/>
          </a:xfrm>
          <a:prstGeom prst="rect">
            <a:avLst/>
          </a:prstGeom>
          <a:noFill/>
        </p:spPr>
        <p:txBody>
          <a:bodyPr wrap="square" rtlCol="0">
            <a:spAutoFit/>
          </a:bodyPr>
          <a:lstStyle/>
          <a:p>
            <a:pPr marL="342900" indent="-342900">
              <a:lnSpc>
                <a:spcPct val="125000"/>
              </a:lnSpc>
              <a:buClr>
                <a:schemeClr val="tx2"/>
              </a:buClr>
              <a:buSzPct val="90000"/>
              <a:buFont typeface="Wingdings" panose="05000000000000000000" pitchFamily="2" charset="2"/>
              <a:buChar char="l"/>
              <a:defRPr/>
            </a:pPr>
            <a:r>
              <a:rPr lang="zh-CN" altLang="en-US" sz="2000" dirty="0">
                <a:latin typeface="+mn-ea"/>
              </a:rPr>
              <a:t>进入现场穿高跟鞋的。</a:t>
            </a:r>
            <a:endParaRPr lang="zh-CN" altLang="en-US" sz="2000" dirty="0">
              <a:latin typeface="+mn-ea"/>
            </a:endParaRPr>
          </a:p>
          <a:p>
            <a:pPr marL="342900" indent="-342900">
              <a:lnSpc>
                <a:spcPct val="125000"/>
              </a:lnSpc>
              <a:buClr>
                <a:schemeClr val="tx2"/>
              </a:buClr>
              <a:buSzPct val="90000"/>
              <a:buFont typeface="Wingdings" panose="05000000000000000000" pitchFamily="2" charset="2"/>
              <a:buChar char="l"/>
              <a:defRPr/>
            </a:pPr>
            <a:r>
              <a:rPr lang="zh-CN" altLang="en-US" sz="2000" dirty="0">
                <a:latin typeface="+mn-ea"/>
              </a:rPr>
              <a:t>高处作业穿硬底鞋的。</a:t>
            </a:r>
            <a:endParaRPr lang="zh-CN" altLang="en-US" sz="2000" dirty="0">
              <a:latin typeface="+mn-ea"/>
            </a:endParaRPr>
          </a:p>
          <a:p>
            <a:pPr marL="342900" indent="-342900">
              <a:lnSpc>
                <a:spcPct val="125000"/>
              </a:lnSpc>
              <a:buClr>
                <a:schemeClr val="tx2"/>
              </a:buClr>
              <a:buSzPct val="90000"/>
              <a:buFont typeface="Wingdings" panose="05000000000000000000" pitchFamily="2" charset="2"/>
              <a:buChar char="l"/>
              <a:defRPr/>
            </a:pPr>
            <a:r>
              <a:rPr lang="zh-CN" altLang="en-US" sz="2000" dirty="0">
                <a:latin typeface="+mn-ea"/>
              </a:rPr>
              <a:t>电气作业不穿绝缘鞋的</a:t>
            </a:r>
            <a:endParaRPr lang="en-US" altLang="zh-CN" sz="2000" dirty="0">
              <a:latin typeface="+mn-ea"/>
            </a:endParaRPr>
          </a:p>
          <a:p>
            <a:pPr marL="342900" indent="-342900">
              <a:lnSpc>
                <a:spcPct val="125000"/>
              </a:lnSpc>
              <a:buClr>
                <a:schemeClr val="tx2"/>
              </a:buClr>
              <a:buSzPct val="90000"/>
              <a:buFont typeface="Wingdings" panose="05000000000000000000" pitchFamily="2" charset="2"/>
              <a:buChar char="l"/>
              <a:defRPr/>
            </a:pPr>
            <a:r>
              <a:rPr lang="zh-CN" altLang="en-US" sz="2000" dirty="0">
                <a:latin typeface="+mn-ea"/>
              </a:rPr>
              <a:t>带电作业（检修）不带绝缘手套的。</a:t>
            </a:r>
            <a:endParaRPr lang="zh-CN" altLang="en-US" sz="2000" dirty="0">
              <a:latin typeface="+mn-ea"/>
            </a:endParaRPr>
          </a:p>
          <a:p>
            <a:pPr marL="342900" indent="-342900">
              <a:lnSpc>
                <a:spcPct val="125000"/>
              </a:lnSpc>
              <a:buClr>
                <a:schemeClr val="tx2"/>
              </a:buClr>
              <a:buSzPct val="90000"/>
              <a:buFont typeface="Wingdings" panose="05000000000000000000" pitchFamily="2" charset="2"/>
              <a:buChar char="l"/>
              <a:defRPr/>
            </a:pPr>
            <a:r>
              <a:rPr lang="zh-CN" altLang="en-US" sz="2000" dirty="0">
                <a:latin typeface="+mn-ea"/>
              </a:rPr>
              <a:t>高处作业不使用安全带的。</a:t>
            </a:r>
            <a:endParaRPr lang="zh-CN" altLang="en-US" sz="2000" dirty="0">
              <a:latin typeface="+mn-ea"/>
            </a:endParaRPr>
          </a:p>
          <a:p>
            <a:pPr marL="342900" indent="-342900">
              <a:lnSpc>
                <a:spcPct val="125000"/>
              </a:lnSpc>
              <a:buClr>
                <a:schemeClr val="tx2"/>
              </a:buClr>
              <a:buSzPct val="90000"/>
              <a:buFont typeface="Wingdings" panose="05000000000000000000" pitchFamily="2" charset="2"/>
              <a:buChar char="l"/>
              <a:defRPr/>
            </a:pPr>
            <a:r>
              <a:rPr lang="zh-CN" altLang="en-US" sz="2000" dirty="0">
                <a:latin typeface="+mn-ea"/>
              </a:rPr>
              <a:t>操作旋转设备或进行检修试车时散开衣襟。</a:t>
            </a:r>
            <a:endParaRPr lang="zh-CN" altLang="en-US" sz="2000" dirty="0">
              <a:latin typeface="+mn-ea"/>
            </a:endParaRPr>
          </a:p>
          <a:p>
            <a:pPr marL="342900" indent="-342900">
              <a:lnSpc>
                <a:spcPct val="125000"/>
              </a:lnSpc>
              <a:buClr>
                <a:schemeClr val="tx2"/>
              </a:buClr>
              <a:buSzPct val="90000"/>
              <a:buFont typeface="Wingdings" panose="05000000000000000000" pitchFamily="2" charset="2"/>
              <a:buChar char="l"/>
              <a:defRPr/>
            </a:pPr>
            <a:r>
              <a:rPr lang="zh-CN" altLang="en-US" sz="2000" dirty="0">
                <a:latin typeface="+mn-ea"/>
              </a:rPr>
              <a:t>在易燃易爆、明火、高温作业场所穿化纤料服装操作的。</a:t>
            </a:r>
            <a:endParaRPr lang="zh-CN" altLang="en-US" sz="2000" dirty="0">
              <a:latin typeface="+mn-ea"/>
            </a:endParaRPr>
          </a:p>
          <a:p>
            <a:pPr marL="342900" indent="-342900">
              <a:lnSpc>
                <a:spcPct val="125000"/>
              </a:lnSpc>
              <a:buClr>
                <a:schemeClr val="tx2"/>
              </a:buClr>
              <a:buSzPct val="90000"/>
              <a:buFont typeface="Wingdings" panose="05000000000000000000" pitchFamily="2" charset="2"/>
              <a:buChar char="l"/>
              <a:defRPr/>
            </a:pPr>
            <a:r>
              <a:rPr lang="zh-CN" altLang="en-US" sz="2000" dirty="0">
                <a:latin typeface="+mn-ea"/>
              </a:rPr>
              <a:t>其它违反防护用品使用规定的。</a:t>
            </a:r>
            <a:endParaRPr lang="zh-CN" altLang="en-US" sz="2000" dirty="0">
              <a:latin typeface="+mn-ea"/>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descr="e7d195523061f1c01bc539b90b65f09aca9bc726a3a4adba8C9E45B38E36AC8707C5D393223713CC8DD27123EF48A81803B5A1BFF3646AC546C23D4B23F46D5703AE6DAEEEE7BB41433C5E719609FF6B8E2FC1C6C0170258C68114515A9CA4B6E1B563BC201BBD231EF6BA6D93805571ECD94CC20F1E13A2B85A646BAE650BB6BA191FD31C866BCB"/>
          <p:cNvSpPr txBox="1"/>
          <p:nvPr/>
        </p:nvSpPr>
        <p:spPr>
          <a:xfrm>
            <a:off x="998113" y="305068"/>
            <a:ext cx="7147775" cy="6247864"/>
          </a:xfrm>
          <a:prstGeom prst="rect">
            <a:avLst/>
          </a:prstGeom>
          <a:noFill/>
        </p:spPr>
        <p:txBody>
          <a:bodyPr wrap="square" rtlCol="0">
            <a:spAutoFit/>
          </a:bodyPr>
          <a:lstStyle/>
          <a:p>
            <a:pPr algn="ctr"/>
            <a:r>
              <a:rPr lang="en-US" altLang="zh-CN" sz="40000" dirty="0">
                <a:solidFill>
                  <a:schemeClr val="bg1"/>
                </a:solidFill>
              </a:rPr>
              <a:t>08</a:t>
            </a:r>
            <a:endParaRPr lang="zh-CN" altLang="en-US" sz="40000" dirty="0">
              <a:solidFill>
                <a:schemeClr val="bg1"/>
              </a:solidFill>
            </a:endParaRPr>
          </a:p>
        </p:txBody>
      </p:sp>
      <p:sp>
        <p:nvSpPr>
          <p:cNvPr id="3" name="矩形 2" descr="e7d195523061f1c01bc539b90b65f09aca9bc726a3a4adba8C9E45B38E36AC8707C5D393223713CC8DD27123EF48A81803B5A1BFF3646AC546C23D4B23F46D5703AE6DAEEEE7BB41433C5E719609FF6B8E2FC1C6C0170258C68114515A9CA4B6E1B563BC201BBD231EF6BA6D93805571ECD94CC20F1E13A2B85A646BAE650BB6BA191FD31C866BCB"/>
          <p:cNvSpPr/>
          <p:nvPr/>
        </p:nvSpPr>
        <p:spPr>
          <a:xfrm>
            <a:off x="910301" y="2647122"/>
            <a:ext cx="7323397" cy="1563756"/>
          </a:xfrm>
          <a:prstGeom prst="rect">
            <a:avLst/>
          </a:prstGeom>
          <a:solidFill>
            <a:srgbClr val="0070C0"/>
          </a:solidFill>
        </p:spPr>
        <p:txBody>
          <a:bodyPr wrap="square" anchor="ctr" anchorCtr="0">
            <a:noAutofit/>
          </a:bodyPr>
          <a:lstStyle/>
          <a:p>
            <a:pPr algn="ctr"/>
            <a:r>
              <a:rPr lang="zh-CN" altLang="en-US" sz="6000" b="1" spc="600" dirty="0">
                <a:solidFill>
                  <a:schemeClr val="bg1"/>
                </a:solidFill>
                <a:latin typeface="+mn-ea"/>
              </a:rPr>
              <a:t>案例分析</a:t>
            </a:r>
            <a:endParaRPr lang="en-US" altLang="zh-CN" sz="6000" b="1" spc="600" dirty="0">
              <a:solidFill>
                <a:schemeClr val="bg1"/>
              </a:solidFill>
              <a:latin typeface="+mn-ea"/>
            </a:endParaRPr>
          </a:p>
        </p:txBody>
      </p:sp>
    </p:spTree>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1" name="矩形 20"/>
          <p:cNvSpPr/>
          <p:nvPr/>
        </p:nvSpPr>
        <p:spPr>
          <a:xfrm>
            <a:off x="699247" y="0"/>
            <a:ext cx="8444753" cy="43542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0" y="0"/>
            <a:ext cx="555812" cy="4413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2859429" y="0"/>
            <a:ext cx="4150966" cy="461665"/>
          </a:xfrm>
          <a:prstGeom prst="rect">
            <a:avLst/>
          </a:prstGeom>
          <a:noFill/>
        </p:spPr>
        <p:txBody>
          <a:bodyPr wrap="square" rtlCol="0">
            <a:spAutoFit/>
          </a:bodyPr>
          <a:lstStyle/>
          <a:p>
            <a:pPr algn="ctr"/>
            <a:r>
              <a:rPr lang="zh-CN" altLang="en-US" sz="2400" b="1" dirty="0">
                <a:solidFill>
                  <a:schemeClr val="bg1"/>
                </a:solidFill>
              </a:rPr>
              <a:t>案例分析（一）</a:t>
            </a:r>
            <a:endParaRPr lang="zh-CN" altLang="en-US" sz="2400" b="1" dirty="0">
              <a:solidFill>
                <a:schemeClr val="bg1"/>
              </a:solidFill>
            </a:endParaRPr>
          </a:p>
        </p:txBody>
      </p:sp>
      <p:sp>
        <p:nvSpPr>
          <p:cNvPr id="8" name="Rectangle 7"/>
          <p:cNvSpPr txBox="1">
            <a:spLocks noChangeArrowheads="1"/>
          </p:cNvSpPr>
          <p:nvPr/>
        </p:nvSpPr>
        <p:spPr>
          <a:xfrm>
            <a:off x="555812" y="867569"/>
            <a:ext cx="7272337" cy="658812"/>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defRPr/>
            </a:pPr>
            <a:r>
              <a:rPr lang="en-US" altLang="zh-CN" sz="3600" dirty="0">
                <a:solidFill>
                  <a:srgbClr val="0000FF"/>
                </a:solidFill>
                <a:latin typeface="Times New Roman" panose="02020603050405020304" pitchFamily="18" charset="0"/>
              </a:rPr>
              <a:t> </a:t>
            </a:r>
            <a:r>
              <a:rPr lang="zh-CN" altLang="en-US" sz="2000" b="1" dirty="0">
                <a:latin typeface="+mn-ea"/>
                <a:ea typeface="+mn-ea"/>
              </a:rPr>
              <a:t>典型危险化学品事故案例</a:t>
            </a:r>
            <a:r>
              <a:rPr lang="en-US" altLang="zh-CN" sz="2000" b="1" dirty="0">
                <a:latin typeface="+mn-ea"/>
                <a:ea typeface="+mn-ea"/>
              </a:rPr>
              <a:t>——</a:t>
            </a:r>
            <a:r>
              <a:rPr lang="zh-CN" altLang="en-US" sz="2000" b="1" dirty="0">
                <a:latin typeface="Times New Roman" panose="02020603050405020304" pitchFamily="18" charset="0"/>
              </a:rPr>
              <a:t>温州某电化厂液氯钢瓶爆炸事故</a:t>
            </a:r>
            <a:endParaRPr lang="zh-CN" altLang="en-US" sz="2000" b="1" dirty="0">
              <a:latin typeface="Times New Roman" panose="02020603050405020304" pitchFamily="18" charset="0"/>
            </a:endParaRPr>
          </a:p>
          <a:p>
            <a:pPr>
              <a:defRPr/>
            </a:pPr>
            <a:endParaRPr lang="zh-CN" altLang="en-US" sz="2000" dirty="0">
              <a:latin typeface="+mn-ea"/>
              <a:ea typeface="+mn-ea"/>
            </a:endParaRPr>
          </a:p>
        </p:txBody>
      </p:sp>
      <p:sp>
        <p:nvSpPr>
          <p:cNvPr id="2" name="文本框 1"/>
          <p:cNvSpPr txBox="1"/>
          <p:nvPr/>
        </p:nvSpPr>
        <p:spPr>
          <a:xfrm>
            <a:off x="712126" y="1867437"/>
            <a:ext cx="7697778" cy="2785378"/>
          </a:xfrm>
          <a:prstGeom prst="rect">
            <a:avLst/>
          </a:prstGeom>
          <a:noFill/>
        </p:spPr>
        <p:txBody>
          <a:bodyPr wrap="square" rtlCol="0">
            <a:spAutoFit/>
          </a:bodyPr>
          <a:lstStyle/>
          <a:p>
            <a:pPr algn="just">
              <a:lnSpc>
                <a:spcPct val="125000"/>
              </a:lnSpc>
              <a:defRPr/>
            </a:pPr>
            <a:r>
              <a:rPr lang="en-US" altLang="zh-CN" sz="2000" dirty="0">
                <a:latin typeface="Times New Roman" panose="02020603050405020304" pitchFamily="18" charset="0"/>
              </a:rPr>
              <a:t>2000</a:t>
            </a:r>
            <a:r>
              <a:rPr lang="zh-CN" altLang="en-US" sz="2000" dirty="0">
                <a:latin typeface="Times New Roman" panose="02020603050405020304" pitchFamily="18" charset="0"/>
              </a:rPr>
              <a:t>年</a:t>
            </a:r>
            <a:r>
              <a:rPr lang="en-US" altLang="zh-CN" sz="2000" dirty="0">
                <a:latin typeface="Times New Roman" panose="02020603050405020304" pitchFamily="18" charset="0"/>
              </a:rPr>
              <a:t>9</a:t>
            </a:r>
            <a:r>
              <a:rPr lang="zh-CN" altLang="en-US" sz="2000" dirty="0">
                <a:latin typeface="Times New Roman" panose="02020603050405020304" pitchFamily="18" charset="0"/>
              </a:rPr>
              <a:t>月</a:t>
            </a:r>
            <a:r>
              <a:rPr lang="en-US" altLang="zh-CN" sz="2000" dirty="0">
                <a:latin typeface="Times New Roman" panose="02020603050405020304" pitchFamily="18" charset="0"/>
              </a:rPr>
              <a:t>7</a:t>
            </a:r>
            <a:r>
              <a:rPr lang="zh-CN" altLang="en-US" sz="2000" dirty="0">
                <a:latin typeface="Times New Roman" panose="02020603050405020304" pitchFamily="18" charset="0"/>
              </a:rPr>
              <a:t>日，浙江省温州市某电化厂液氯工段发生液氯钢瓶爆炸。使该工段厂房全部摧毁，相邻的冷冻厂厂房部分倒塌，两个厂房内设备、管线全部损毁。并造成附近办公楼及厂区周围</a:t>
            </a:r>
            <a:r>
              <a:rPr lang="en-US" altLang="zh-CN" sz="2000" dirty="0">
                <a:latin typeface="Times New Roman" panose="02020603050405020304" pitchFamily="18" charset="0"/>
              </a:rPr>
              <a:t>280</a:t>
            </a:r>
            <a:r>
              <a:rPr lang="zh-CN" altLang="en-US" sz="2000" dirty="0">
                <a:latin typeface="Times New Roman" panose="02020603050405020304" pitchFamily="18" charset="0"/>
              </a:rPr>
              <a:t>余间民房不同程度损坏。液氯工段当班的</a:t>
            </a:r>
            <a:r>
              <a:rPr lang="en-US" altLang="zh-CN" sz="2000" dirty="0">
                <a:latin typeface="Times New Roman" panose="02020603050405020304" pitchFamily="18" charset="0"/>
              </a:rPr>
              <a:t>8</a:t>
            </a:r>
            <a:r>
              <a:rPr lang="zh-CN" altLang="en-US" sz="2000" dirty="0">
                <a:latin typeface="Times New Roman" panose="02020603050405020304" pitchFamily="18" charset="0"/>
              </a:rPr>
              <a:t>名工人当场死亡。</a:t>
            </a:r>
            <a:endParaRPr lang="zh-CN" altLang="en-US" sz="2000" dirty="0">
              <a:latin typeface="Times New Roman" panose="02020603050405020304" pitchFamily="18" charset="0"/>
            </a:endParaRPr>
          </a:p>
          <a:p>
            <a:pPr algn="just">
              <a:lnSpc>
                <a:spcPct val="125000"/>
              </a:lnSpc>
              <a:defRPr/>
            </a:pPr>
            <a:r>
              <a:rPr lang="zh-CN" altLang="en-US" sz="2000" dirty="0">
                <a:latin typeface="Times New Roman" panose="02020603050405020304" pitchFamily="18" charset="0"/>
              </a:rPr>
              <a:t>更为严重的是，由于电化厂设在市区，与周围居民区距离较近。爆炸后扩散的</a:t>
            </a:r>
            <a:r>
              <a:rPr lang="en-US" altLang="zh-CN" sz="2000" dirty="0">
                <a:latin typeface="Times New Roman" panose="02020603050405020304" pitchFamily="18" charset="0"/>
              </a:rPr>
              <a:t>10.2t</a:t>
            </a:r>
            <a:r>
              <a:rPr lang="zh-CN" altLang="en-US" sz="2000" dirty="0">
                <a:latin typeface="Times New Roman" panose="02020603050405020304" pitchFamily="18" charset="0"/>
              </a:rPr>
              <a:t>氯气波及</a:t>
            </a:r>
            <a:r>
              <a:rPr lang="en-US" altLang="zh-CN" sz="2000" dirty="0">
                <a:latin typeface="Times New Roman" panose="02020603050405020304" pitchFamily="18" charset="0"/>
              </a:rPr>
              <a:t>7.53km</a:t>
            </a:r>
            <a:r>
              <a:rPr lang="en-US" altLang="zh-CN" sz="2000" baseline="30000" dirty="0">
                <a:latin typeface="Times New Roman" panose="02020603050405020304" pitchFamily="18" charset="0"/>
              </a:rPr>
              <a:t>2</a:t>
            </a:r>
            <a:r>
              <a:rPr lang="zh-CN" altLang="en-US" sz="2000" dirty="0">
                <a:latin typeface="Times New Roman" panose="02020603050405020304" pitchFamily="18" charset="0"/>
              </a:rPr>
              <a:t>。事故共导致</a:t>
            </a:r>
            <a:r>
              <a:rPr lang="en-US" altLang="zh-CN" sz="2000" dirty="0">
                <a:latin typeface="Times New Roman" panose="02020603050405020304" pitchFamily="18" charset="0"/>
              </a:rPr>
              <a:t>779</a:t>
            </a:r>
            <a:r>
              <a:rPr lang="zh-CN" altLang="en-US" sz="2000" dirty="0">
                <a:latin typeface="Times New Roman" panose="02020603050405020304" pitchFamily="18" charset="0"/>
              </a:rPr>
              <a:t>人氯气中毒，</a:t>
            </a:r>
            <a:r>
              <a:rPr lang="en-US" altLang="zh-CN" sz="2000" dirty="0">
                <a:latin typeface="Times New Roman" panose="02020603050405020304" pitchFamily="18" charset="0"/>
              </a:rPr>
              <a:t>59</a:t>
            </a:r>
            <a:r>
              <a:rPr lang="zh-CN" altLang="en-US" sz="2000" dirty="0">
                <a:latin typeface="Times New Roman" panose="02020603050405020304" pitchFamily="18" charset="0"/>
              </a:rPr>
              <a:t>人死亡。直接经济损失达</a:t>
            </a:r>
            <a:r>
              <a:rPr lang="en-US" altLang="zh-CN" sz="2000" dirty="0">
                <a:latin typeface="Times New Roman" panose="02020603050405020304" pitchFamily="18" charset="0"/>
              </a:rPr>
              <a:t>63</a:t>
            </a:r>
            <a:r>
              <a:rPr lang="zh-CN" altLang="en-US" sz="2000" dirty="0">
                <a:latin typeface="Times New Roman" panose="02020603050405020304" pitchFamily="18" charset="0"/>
              </a:rPr>
              <a:t>万元。       </a:t>
            </a:r>
            <a:endParaRPr lang="zh-CN" altLang="en-US" sz="2000" dirty="0">
              <a:latin typeface="Times New Roman" panose="02020603050405020304" pitchFamily="18" charset="0"/>
            </a:endParaRPr>
          </a:p>
        </p:txBody>
      </p:sp>
    </p:spTree>
  </p:cSld>
  <p:clrMapOvr>
    <a:masterClrMapping/>
  </p:clrMapOvr>
  <p:transition spd="slow">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p:cNvSpPr>
            <a:spLocks noChangeArrowheads="1"/>
          </p:cNvSpPr>
          <p:nvPr/>
        </p:nvSpPr>
        <p:spPr bwMode="auto">
          <a:xfrm>
            <a:off x="4819293" y="1839707"/>
            <a:ext cx="3828322" cy="4831057"/>
          </a:xfrm>
          <a:prstGeom prst="rect">
            <a:avLst/>
          </a:prstGeom>
          <a:solidFill>
            <a:srgbClr val="0070C0"/>
          </a:solidFill>
          <a:ln w="9525" algn="ctr">
            <a:solidFill>
              <a:srgbClr val="0070C0"/>
            </a:solidFill>
            <a:miter lim="800000"/>
          </a:ln>
          <a:effectLst>
            <a:outerShdw dist="17961" dir="2700000" algn="ctr" rotWithShape="0">
              <a:srgbClr val="A9A9A9"/>
            </a:outerShdw>
          </a:effec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 name="Freeform 5"/>
          <p:cNvSpPr/>
          <p:nvPr/>
        </p:nvSpPr>
        <p:spPr bwMode="auto">
          <a:xfrm>
            <a:off x="651610" y="1818548"/>
            <a:ext cx="4376551" cy="4852216"/>
          </a:xfrm>
          <a:custGeom>
            <a:avLst/>
            <a:gdLst>
              <a:gd name="T0" fmla="*/ 0 w 2903"/>
              <a:gd name="T1" fmla="*/ 0 h 2495"/>
              <a:gd name="T2" fmla="*/ 4248150 w 2903"/>
              <a:gd name="T3" fmla="*/ 0 h 2495"/>
              <a:gd name="T4" fmla="*/ 4248150 w 2903"/>
              <a:gd name="T5" fmla="*/ 1800225 h 2495"/>
              <a:gd name="T6" fmla="*/ 4319588 w 2903"/>
              <a:gd name="T7" fmla="*/ 1800225 h 2495"/>
              <a:gd name="T8" fmla="*/ 4319588 w 2903"/>
              <a:gd name="T9" fmla="*/ 1657350 h 2495"/>
              <a:gd name="T10" fmla="*/ 4608513 w 2903"/>
              <a:gd name="T11" fmla="*/ 1944688 h 2495"/>
              <a:gd name="T12" fmla="*/ 4319588 w 2903"/>
              <a:gd name="T13" fmla="*/ 2233613 h 2495"/>
              <a:gd name="T14" fmla="*/ 4319588 w 2903"/>
              <a:gd name="T15" fmla="*/ 2160588 h 2495"/>
              <a:gd name="T16" fmla="*/ 4248150 w 2903"/>
              <a:gd name="T17" fmla="*/ 2160588 h 2495"/>
              <a:gd name="T18" fmla="*/ 4248150 w 2903"/>
              <a:gd name="T19" fmla="*/ 3960813 h 2495"/>
              <a:gd name="T20" fmla="*/ 0 w 2903"/>
              <a:gd name="T21" fmla="*/ 3960813 h 2495"/>
              <a:gd name="T22" fmla="*/ 0 w 2903"/>
              <a:gd name="T23" fmla="*/ 0 h 24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03" h="2495">
                <a:moveTo>
                  <a:pt x="0" y="0"/>
                </a:moveTo>
                <a:lnTo>
                  <a:pt x="2676" y="0"/>
                </a:lnTo>
                <a:lnTo>
                  <a:pt x="2676" y="1134"/>
                </a:lnTo>
                <a:lnTo>
                  <a:pt x="2721" y="1134"/>
                </a:lnTo>
                <a:lnTo>
                  <a:pt x="2721" y="1044"/>
                </a:lnTo>
                <a:lnTo>
                  <a:pt x="2903" y="1225"/>
                </a:lnTo>
                <a:lnTo>
                  <a:pt x="2721" y="1407"/>
                </a:lnTo>
                <a:lnTo>
                  <a:pt x="2721" y="1361"/>
                </a:lnTo>
                <a:lnTo>
                  <a:pt x="2676" y="1361"/>
                </a:lnTo>
                <a:lnTo>
                  <a:pt x="2676" y="2495"/>
                </a:lnTo>
                <a:lnTo>
                  <a:pt x="0" y="2495"/>
                </a:lnTo>
                <a:lnTo>
                  <a:pt x="0" y="0"/>
                </a:lnTo>
                <a:close/>
              </a:path>
            </a:pathLst>
          </a:custGeom>
          <a:solidFill>
            <a:srgbClr val="FFD966"/>
          </a:solidFill>
          <a:ln w="9525">
            <a:solidFill>
              <a:srgbClr val="E6E6E6"/>
            </a:solidFill>
            <a:round/>
          </a:ln>
          <a:effectLst>
            <a:outerShdw dist="17961" dir="2700000" algn="ctr" rotWithShape="0">
              <a:srgbClr val="A9A9A9"/>
            </a:outerShdw>
          </a:effectLst>
        </p:spPr>
        <p:txBody>
          <a:bodyPr/>
          <a:lstStyle/>
          <a:p>
            <a:endParaRPr lang="zh-CN" altLang="en-US"/>
          </a:p>
        </p:txBody>
      </p:sp>
      <p:sp>
        <p:nvSpPr>
          <p:cNvPr id="4" name="Rectangle 6"/>
          <p:cNvSpPr>
            <a:spLocks noChangeArrowheads="1"/>
          </p:cNvSpPr>
          <p:nvPr/>
        </p:nvSpPr>
        <p:spPr bwMode="auto">
          <a:xfrm>
            <a:off x="669028" y="1315312"/>
            <a:ext cx="4016188" cy="384202"/>
          </a:xfrm>
          <a:prstGeom prst="rect">
            <a:avLst/>
          </a:prstGeom>
          <a:solidFill>
            <a:srgbClr val="FFD966"/>
          </a:solidFill>
          <a:ln>
            <a:noFill/>
          </a:ln>
          <a:effectLst>
            <a:outerShdw dist="17961" dir="2700000" algn="ctr" rotWithShape="0">
              <a:srgbClr val="A9A9A9"/>
            </a:outerShdw>
          </a:effec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000" dirty="0">
              <a:solidFill>
                <a:schemeClr val="bg1"/>
              </a:solidFill>
              <a:ea typeface="微软雅黑" panose="020B0503020204020204" pitchFamily="34" charset="-122"/>
            </a:endParaRPr>
          </a:p>
        </p:txBody>
      </p:sp>
      <p:sp>
        <p:nvSpPr>
          <p:cNvPr id="5" name="Rectangle 9"/>
          <p:cNvSpPr>
            <a:spLocks noChangeArrowheads="1"/>
          </p:cNvSpPr>
          <p:nvPr/>
        </p:nvSpPr>
        <p:spPr bwMode="auto">
          <a:xfrm>
            <a:off x="4812261" y="1324021"/>
            <a:ext cx="3835354" cy="375494"/>
          </a:xfrm>
          <a:prstGeom prst="rect">
            <a:avLst/>
          </a:prstGeom>
          <a:solidFill>
            <a:srgbClr val="0070C0"/>
          </a:solidFill>
          <a:ln>
            <a:noFill/>
          </a:ln>
          <a:effectLst>
            <a:outerShdw dist="17961" dir="2700000" algn="ctr" rotWithShape="0">
              <a:srgbClr val="A9A9A9"/>
            </a:outerShdw>
          </a:effectLst>
        </p:spPr>
        <p:txBody>
          <a:bodyPr/>
          <a:lstStyle/>
          <a:p>
            <a:pPr algn="ctr"/>
            <a:endParaRPr lang="zh-CN" altLang="en-US" sz="2000" dirty="0">
              <a:solidFill>
                <a:schemeClr val="bg1"/>
              </a:solidFill>
              <a:latin typeface="Arial" panose="020B0604020202020204" pitchFamily="34" charset="0"/>
              <a:ea typeface="微软雅黑" panose="020B0503020204020204" pitchFamily="34" charset="-122"/>
            </a:endParaRPr>
          </a:p>
        </p:txBody>
      </p:sp>
      <p:sp>
        <p:nvSpPr>
          <p:cNvPr id="8" name="Text Box 12"/>
          <p:cNvSpPr txBox="1">
            <a:spLocks noChangeArrowheads="1"/>
          </p:cNvSpPr>
          <p:nvPr/>
        </p:nvSpPr>
        <p:spPr bwMode="auto">
          <a:xfrm>
            <a:off x="784957" y="2021590"/>
            <a:ext cx="3743966" cy="3904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lnSpc>
                <a:spcPct val="125000"/>
              </a:lnSpc>
              <a:buFont typeface="Wingdings" panose="05000000000000000000" pitchFamily="2" charset="2"/>
              <a:buNone/>
              <a:defRPr/>
            </a:pPr>
            <a:r>
              <a:rPr lang="zh-CN" altLang="en-US" sz="2000" dirty="0">
                <a:latin typeface="+mn-ea"/>
                <a:ea typeface="+mn-ea"/>
              </a:rPr>
              <a:t>最初爆炸的</a:t>
            </a:r>
            <a:r>
              <a:rPr lang="en-US" altLang="zh-CN" sz="2000" dirty="0">
                <a:latin typeface="+mn-ea"/>
                <a:ea typeface="+mn-ea"/>
              </a:rPr>
              <a:t>1</a:t>
            </a:r>
            <a:r>
              <a:rPr lang="zh-CN" altLang="en-US" sz="2000" dirty="0">
                <a:latin typeface="+mn-ea"/>
                <a:ea typeface="+mn-ea"/>
              </a:rPr>
              <a:t>只液氯钢瓶是由温州市某药物化工厂</a:t>
            </a:r>
            <a:r>
              <a:rPr lang="en-US" altLang="zh-CN" sz="2000" dirty="0">
                <a:latin typeface="+mn-ea"/>
                <a:ea typeface="+mn-ea"/>
              </a:rPr>
              <a:t>(</a:t>
            </a:r>
            <a:r>
              <a:rPr lang="zh-CN" altLang="en-US" sz="2000" dirty="0">
                <a:latin typeface="+mn-ea"/>
                <a:ea typeface="+mn-ea"/>
              </a:rPr>
              <a:t>简称药化厂，该厂液化石蜡工段以液化石蜡和液氯为原料生产氯化石蜡</a:t>
            </a:r>
            <a:r>
              <a:rPr lang="en-US" altLang="zh-CN" sz="2000" dirty="0">
                <a:latin typeface="+mn-ea"/>
                <a:ea typeface="+mn-ea"/>
              </a:rPr>
              <a:t>)</a:t>
            </a:r>
            <a:r>
              <a:rPr lang="zh-CN" altLang="en-US" sz="2000" dirty="0">
                <a:latin typeface="+mn-ea"/>
                <a:ea typeface="+mn-ea"/>
              </a:rPr>
              <a:t>送到电化厂来充装液氯的。由于药化厂该工段生产设备简陋，在生产设备与液氯钢瓶连接管路上没有安装逆止阀、缓冲罐或其他防倒灌装置。致使氯化石蜡倒灌入液氯钢瓶中。</a:t>
            </a:r>
            <a:endParaRPr lang="zh-CN" altLang="en-US" sz="2000" dirty="0">
              <a:latin typeface="+mn-ea"/>
              <a:ea typeface="+mn-ea"/>
            </a:endParaRPr>
          </a:p>
        </p:txBody>
      </p:sp>
      <p:sp>
        <p:nvSpPr>
          <p:cNvPr id="12" name="矩形 11"/>
          <p:cNvSpPr/>
          <p:nvPr/>
        </p:nvSpPr>
        <p:spPr>
          <a:xfrm>
            <a:off x="699247" y="0"/>
            <a:ext cx="8444753" cy="43542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0"/>
            <a:ext cx="555812" cy="4413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2859429" y="0"/>
            <a:ext cx="4150966" cy="461665"/>
          </a:xfrm>
          <a:prstGeom prst="rect">
            <a:avLst/>
          </a:prstGeom>
          <a:noFill/>
        </p:spPr>
        <p:txBody>
          <a:bodyPr wrap="square" rtlCol="0">
            <a:spAutoFit/>
          </a:bodyPr>
          <a:lstStyle/>
          <a:p>
            <a:pPr algn="ctr"/>
            <a:r>
              <a:rPr lang="zh-CN" altLang="en-US" sz="2400" b="1" dirty="0">
                <a:solidFill>
                  <a:schemeClr val="bg1"/>
                </a:solidFill>
              </a:rPr>
              <a:t>案例分析（一）</a:t>
            </a:r>
            <a:endParaRPr lang="zh-CN" altLang="en-US" sz="2400" b="1" dirty="0">
              <a:solidFill>
                <a:schemeClr val="bg1"/>
              </a:solidFill>
            </a:endParaRPr>
          </a:p>
        </p:txBody>
      </p:sp>
      <p:sp>
        <p:nvSpPr>
          <p:cNvPr id="15" name="文本框 14"/>
          <p:cNvSpPr txBox="1"/>
          <p:nvPr/>
        </p:nvSpPr>
        <p:spPr>
          <a:xfrm>
            <a:off x="699247" y="786407"/>
            <a:ext cx="3036730" cy="400110"/>
          </a:xfrm>
          <a:prstGeom prst="rect">
            <a:avLst/>
          </a:prstGeom>
          <a:noFill/>
        </p:spPr>
        <p:txBody>
          <a:bodyPr wrap="square" rtlCol="0">
            <a:spAutoFit/>
          </a:bodyPr>
          <a:lstStyle/>
          <a:p>
            <a:r>
              <a:rPr lang="zh-CN" altLang="en-US" sz="2000" b="1" dirty="0">
                <a:latin typeface="Times New Roman" panose="02020603050405020304" pitchFamily="18" charset="0"/>
              </a:rPr>
              <a:t>这起事故的直接原因如下</a:t>
            </a:r>
            <a:endParaRPr lang="zh-CN" altLang="en-US" sz="2000" b="1" dirty="0"/>
          </a:p>
        </p:txBody>
      </p:sp>
      <p:sp>
        <p:nvSpPr>
          <p:cNvPr id="16" name="Text Box 12"/>
          <p:cNvSpPr txBox="1">
            <a:spLocks noChangeArrowheads="1"/>
          </p:cNvSpPr>
          <p:nvPr/>
        </p:nvSpPr>
        <p:spPr bwMode="auto">
          <a:xfrm>
            <a:off x="5048291" y="2075042"/>
            <a:ext cx="3410448" cy="2653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05000"/>
              </a:lnSpc>
              <a:buFont typeface="Wingdings" panose="05000000000000000000" pitchFamily="2" charset="2"/>
              <a:buNone/>
              <a:defRPr/>
            </a:pPr>
            <a:r>
              <a:rPr lang="zh-CN" altLang="en-US" sz="2000" dirty="0">
                <a:solidFill>
                  <a:schemeClr val="bg1"/>
                </a:solidFill>
                <a:latin typeface="+mn-ea"/>
                <a:ea typeface="+mn-ea"/>
              </a:rPr>
              <a:t>电化厂液氯工段工人违章操作，在充装液氯前没有对欲充装的钢瓶检查和清理，就进行液氯充装。充装时，钢瓶内的氯化石蜡和液氯发生化学反应，温度、压力升高，致使钢瓶发生粉碎性爆炸，并导致一连串钢瓶爆炸。</a:t>
            </a:r>
            <a:endParaRPr lang="zh-CN" altLang="en-US" sz="2000" dirty="0">
              <a:solidFill>
                <a:schemeClr val="bg1"/>
              </a:solidFill>
              <a:latin typeface="+mn-ea"/>
              <a:ea typeface="+mn-ea"/>
            </a:endParaRPr>
          </a:p>
        </p:txBody>
      </p:sp>
      <p:sp>
        <p:nvSpPr>
          <p:cNvPr id="17" name="文本框 16"/>
          <p:cNvSpPr txBox="1"/>
          <p:nvPr/>
        </p:nvSpPr>
        <p:spPr>
          <a:xfrm>
            <a:off x="2019625" y="1324020"/>
            <a:ext cx="1314994" cy="400110"/>
          </a:xfrm>
          <a:prstGeom prst="rect">
            <a:avLst/>
          </a:prstGeom>
          <a:noFill/>
        </p:spPr>
        <p:txBody>
          <a:bodyPr wrap="square" rtlCol="0">
            <a:spAutoFit/>
          </a:bodyPr>
          <a:lstStyle/>
          <a:p>
            <a:pPr algn="ctr"/>
            <a:r>
              <a:rPr lang="zh-CN" altLang="en-US" sz="2000" dirty="0">
                <a:ea typeface="微软雅黑" panose="020B0503020204020204" pitchFamily="34" charset="-122"/>
              </a:rPr>
              <a:t>原因一</a:t>
            </a:r>
            <a:endParaRPr lang="zh-CN" altLang="en-US" sz="2000" dirty="0">
              <a:ea typeface="微软雅黑" panose="020B0503020204020204" pitchFamily="34" charset="-122"/>
            </a:endParaRPr>
          </a:p>
        </p:txBody>
      </p:sp>
      <p:sp>
        <p:nvSpPr>
          <p:cNvPr id="18" name="文本框 17"/>
          <p:cNvSpPr txBox="1"/>
          <p:nvPr/>
        </p:nvSpPr>
        <p:spPr>
          <a:xfrm>
            <a:off x="6075091" y="1324020"/>
            <a:ext cx="1314994" cy="400110"/>
          </a:xfrm>
          <a:prstGeom prst="rect">
            <a:avLst/>
          </a:prstGeom>
          <a:noFill/>
        </p:spPr>
        <p:txBody>
          <a:bodyPr wrap="square" rtlCol="0">
            <a:spAutoFit/>
          </a:bodyPr>
          <a:lstStyle/>
          <a:p>
            <a:pPr algn="ctr"/>
            <a:r>
              <a:rPr lang="zh-CN" altLang="en-US" sz="2000" dirty="0">
                <a:solidFill>
                  <a:schemeClr val="bg1"/>
                </a:solidFill>
                <a:ea typeface="微软雅黑" panose="020B0503020204020204" pitchFamily="34" charset="-122"/>
              </a:rPr>
              <a:t>原因二</a:t>
            </a:r>
            <a:endParaRPr lang="zh-CN" altLang="en-US" sz="2000" dirty="0">
              <a:solidFill>
                <a:schemeClr val="bg1"/>
              </a:solidFill>
              <a:ea typeface="微软雅黑" panose="020B0503020204020204" pitchFamily="34" charset="-122"/>
            </a:endParaRPr>
          </a:p>
        </p:txBody>
      </p:sp>
    </p:spTree>
  </p:cSld>
  <p:clrMapOvr>
    <a:masterClrMapping/>
  </p:clrMapOvr>
  <p:transition spd="slow">
    <p:push dir="u"/>
  </p:transition>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1" name="矩形 20"/>
          <p:cNvSpPr/>
          <p:nvPr/>
        </p:nvSpPr>
        <p:spPr>
          <a:xfrm>
            <a:off x="699247" y="0"/>
            <a:ext cx="8444753" cy="43542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0" y="0"/>
            <a:ext cx="555812" cy="4413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2859429" y="0"/>
            <a:ext cx="4150966" cy="461665"/>
          </a:xfrm>
          <a:prstGeom prst="rect">
            <a:avLst/>
          </a:prstGeom>
          <a:noFill/>
        </p:spPr>
        <p:txBody>
          <a:bodyPr wrap="square" rtlCol="0">
            <a:spAutoFit/>
          </a:bodyPr>
          <a:lstStyle/>
          <a:p>
            <a:pPr algn="ctr"/>
            <a:r>
              <a:rPr lang="zh-CN" altLang="en-US" sz="2400" b="1" dirty="0">
                <a:solidFill>
                  <a:schemeClr val="bg1"/>
                </a:solidFill>
              </a:rPr>
              <a:t>案例分析（二）</a:t>
            </a:r>
            <a:endParaRPr lang="zh-CN" altLang="en-US" sz="2400" b="1" dirty="0">
              <a:solidFill>
                <a:schemeClr val="bg1"/>
              </a:solidFill>
            </a:endParaRPr>
          </a:p>
        </p:txBody>
      </p:sp>
      <p:sp>
        <p:nvSpPr>
          <p:cNvPr id="8" name="Rectangle 7"/>
          <p:cNvSpPr txBox="1">
            <a:spLocks noChangeArrowheads="1"/>
          </p:cNvSpPr>
          <p:nvPr/>
        </p:nvSpPr>
        <p:spPr>
          <a:xfrm>
            <a:off x="754159" y="778076"/>
            <a:ext cx="7272337" cy="33153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defRPr/>
            </a:pPr>
            <a:r>
              <a:rPr lang="zh-CN" altLang="en-US" sz="2000" b="1" dirty="0"/>
              <a:t>聊城市莘（</a:t>
            </a:r>
            <a:r>
              <a:rPr lang="en-US" altLang="zh-CN" sz="2000" b="1" dirty="0"/>
              <a:t>shen)</a:t>
            </a:r>
            <a:r>
              <a:rPr lang="zh-CN" altLang="en-US" sz="2000" b="1" dirty="0"/>
              <a:t>县化肥有限责任公司“</a:t>
            </a:r>
            <a:r>
              <a:rPr lang="en-US" altLang="zh-CN" sz="2000" b="1" dirty="0"/>
              <a:t>7.8</a:t>
            </a:r>
            <a:r>
              <a:rPr lang="zh-CN" altLang="en-US" sz="2000" b="1" dirty="0"/>
              <a:t>”液氨泄漏事故</a:t>
            </a:r>
            <a:endParaRPr lang="zh-CN" altLang="en-US" sz="2000" b="1" dirty="0">
              <a:latin typeface="+mn-ea"/>
              <a:ea typeface="+mn-ea"/>
            </a:endParaRPr>
          </a:p>
        </p:txBody>
      </p:sp>
      <p:sp>
        <p:nvSpPr>
          <p:cNvPr id="2" name="文本框 1"/>
          <p:cNvSpPr txBox="1"/>
          <p:nvPr/>
        </p:nvSpPr>
        <p:spPr>
          <a:xfrm>
            <a:off x="826033" y="1401344"/>
            <a:ext cx="7697778" cy="1211165"/>
          </a:xfrm>
          <a:prstGeom prst="rect">
            <a:avLst/>
          </a:prstGeom>
          <a:noFill/>
        </p:spPr>
        <p:txBody>
          <a:bodyPr wrap="square" rtlCol="0">
            <a:spAutoFit/>
          </a:bodyPr>
          <a:lstStyle/>
          <a:p>
            <a:pPr>
              <a:lnSpc>
                <a:spcPct val="125000"/>
              </a:lnSpc>
              <a:defRPr/>
            </a:pPr>
            <a:r>
              <a:rPr lang="en-US" altLang="zh-CN" sz="2000" dirty="0"/>
              <a:t>2002</a:t>
            </a:r>
            <a:r>
              <a:rPr lang="zh-CN" altLang="en-US" sz="2000" dirty="0"/>
              <a:t>年</a:t>
            </a:r>
            <a:r>
              <a:rPr lang="en-US" altLang="zh-CN" sz="2000" dirty="0"/>
              <a:t>7</a:t>
            </a:r>
            <a:r>
              <a:rPr lang="zh-CN" altLang="en-US" sz="2000" dirty="0"/>
              <a:t>月</a:t>
            </a:r>
            <a:r>
              <a:rPr lang="en-US" altLang="zh-CN" sz="2000" dirty="0"/>
              <a:t>8</a:t>
            </a:r>
            <a:r>
              <a:rPr lang="zh-CN" altLang="en-US" sz="2000" dirty="0"/>
              <a:t>日</a:t>
            </a:r>
            <a:r>
              <a:rPr lang="en-US" altLang="zh-CN" sz="2000" dirty="0"/>
              <a:t>2</a:t>
            </a:r>
            <a:r>
              <a:rPr lang="zh-CN" altLang="en-US" sz="2000" dirty="0"/>
              <a:t>时</a:t>
            </a:r>
            <a:r>
              <a:rPr lang="en-US" altLang="zh-CN" sz="2000" dirty="0"/>
              <a:t>09</a:t>
            </a:r>
            <a:r>
              <a:rPr lang="zh-CN" altLang="en-US" sz="2000" dirty="0"/>
              <a:t>分，聊城市莘县化肥有限责任公司发生液氨泄漏事故。这起事故共泄漏液氨约</a:t>
            </a:r>
            <a:r>
              <a:rPr lang="en-US" altLang="zh-CN" sz="2000" dirty="0"/>
              <a:t>20.1</a:t>
            </a:r>
            <a:r>
              <a:rPr lang="zh-CN" altLang="en-US" sz="2000" dirty="0"/>
              <a:t>吨，造成死亡</a:t>
            </a:r>
            <a:r>
              <a:rPr lang="en-US" altLang="zh-CN" sz="2000" dirty="0"/>
              <a:t>13</a:t>
            </a:r>
            <a:r>
              <a:rPr lang="zh-CN" altLang="en-US" sz="2000" dirty="0"/>
              <a:t>人，重度中毒</a:t>
            </a:r>
            <a:r>
              <a:rPr lang="en-US" altLang="zh-CN" sz="2000" dirty="0"/>
              <a:t>24</a:t>
            </a:r>
            <a:r>
              <a:rPr lang="zh-CN" altLang="en-US" sz="2000" dirty="0"/>
              <a:t>人，直接经济损失约</a:t>
            </a:r>
            <a:r>
              <a:rPr lang="en-US" altLang="zh-CN" sz="2000" dirty="0"/>
              <a:t>72.62</a:t>
            </a:r>
            <a:r>
              <a:rPr lang="zh-CN" altLang="en-US" sz="2000" dirty="0"/>
              <a:t>万元。</a:t>
            </a:r>
            <a:r>
              <a:rPr lang="zh-CN" altLang="en-US" sz="2000" dirty="0">
                <a:latin typeface="Times New Roman" panose="02020603050405020304" pitchFamily="18" charset="0"/>
              </a:rPr>
              <a:t>       </a:t>
            </a:r>
            <a:endParaRPr lang="zh-CN" altLang="en-US" sz="2000" dirty="0">
              <a:latin typeface="Times New Roman" panose="02020603050405020304" pitchFamily="18" charset="0"/>
            </a:endParaRPr>
          </a:p>
        </p:txBody>
      </p:sp>
      <p:sp>
        <p:nvSpPr>
          <p:cNvPr id="4" name="圆角矩形 3"/>
          <p:cNvSpPr/>
          <p:nvPr/>
        </p:nvSpPr>
        <p:spPr>
          <a:xfrm>
            <a:off x="826033" y="1331563"/>
            <a:ext cx="7613254" cy="1516361"/>
          </a:xfrm>
          <a:prstGeom prst="roundRect">
            <a:avLst>
              <a:gd name="adj" fmla="val 3831"/>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a:off x="868294" y="3509083"/>
            <a:ext cx="7613254" cy="2874300"/>
          </a:xfrm>
          <a:prstGeom prst="roundRect">
            <a:avLst>
              <a:gd name="adj" fmla="val 3831"/>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868294" y="3767485"/>
            <a:ext cx="7697778" cy="2365519"/>
          </a:xfrm>
          <a:prstGeom prst="rect">
            <a:avLst/>
          </a:prstGeom>
          <a:noFill/>
        </p:spPr>
        <p:txBody>
          <a:bodyPr wrap="square" rtlCol="0">
            <a:spAutoFit/>
          </a:bodyPr>
          <a:lstStyle/>
          <a:p>
            <a:pPr>
              <a:lnSpc>
                <a:spcPct val="125000"/>
              </a:lnSpc>
              <a:defRPr/>
            </a:pPr>
            <a:r>
              <a:rPr lang="en-US" altLang="zh-CN" sz="2000" dirty="0">
                <a:latin typeface="+mn-ea"/>
              </a:rPr>
              <a:t>2002</a:t>
            </a:r>
            <a:r>
              <a:rPr lang="zh-CN" altLang="en-US" sz="2000" dirty="0">
                <a:latin typeface="+mn-ea"/>
              </a:rPr>
              <a:t>年</a:t>
            </a:r>
            <a:r>
              <a:rPr lang="en-US" altLang="zh-CN" sz="2000" dirty="0">
                <a:latin typeface="+mn-ea"/>
              </a:rPr>
              <a:t>7</a:t>
            </a:r>
            <a:r>
              <a:rPr lang="zh-CN" altLang="en-US" sz="2000" dirty="0">
                <a:latin typeface="+mn-ea"/>
              </a:rPr>
              <a:t>月</a:t>
            </a:r>
            <a:r>
              <a:rPr lang="en-US" altLang="zh-CN" sz="2000" dirty="0">
                <a:latin typeface="+mn-ea"/>
              </a:rPr>
              <a:t>8</a:t>
            </a:r>
            <a:r>
              <a:rPr lang="zh-CN" altLang="en-US" sz="2000" dirty="0">
                <a:latin typeface="+mn-ea"/>
              </a:rPr>
              <a:t>日凌晨</a:t>
            </a:r>
            <a:r>
              <a:rPr lang="en-US" altLang="zh-CN" sz="2000" dirty="0">
                <a:latin typeface="+mn-ea"/>
              </a:rPr>
              <a:t>0</a:t>
            </a:r>
            <a:r>
              <a:rPr lang="zh-CN" altLang="en-US" sz="2000" dirty="0">
                <a:latin typeface="+mn-ea"/>
              </a:rPr>
              <a:t>点</a:t>
            </a:r>
            <a:r>
              <a:rPr lang="en-US" altLang="zh-CN" sz="2000" dirty="0">
                <a:latin typeface="+mn-ea"/>
              </a:rPr>
              <a:t>20</a:t>
            </a:r>
            <a:r>
              <a:rPr lang="zh-CN" altLang="en-US" sz="2000" dirty="0">
                <a:latin typeface="+mn-ea"/>
              </a:rPr>
              <a:t>分，一辆个体液氨罐车，在莘县化肥有限责任公司液氨库区灌装场地进行液氨灌装，到凌晨</a:t>
            </a:r>
            <a:r>
              <a:rPr lang="en-US" altLang="zh-CN" sz="2000" dirty="0">
                <a:latin typeface="+mn-ea"/>
              </a:rPr>
              <a:t>2</a:t>
            </a:r>
            <a:r>
              <a:rPr lang="zh-CN" altLang="en-US" sz="2000" dirty="0">
                <a:latin typeface="+mn-ea"/>
              </a:rPr>
              <a:t>点左右灌装基本结束时，液氨连接导管突然破裂，大量液氨泄漏。驾驶员吩咐押运员立即关闭灌装区西侧约</a:t>
            </a:r>
            <a:r>
              <a:rPr lang="en-US" altLang="zh-CN" sz="2000" dirty="0">
                <a:latin typeface="+mn-ea"/>
              </a:rPr>
              <a:t>64</a:t>
            </a:r>
            <a:r>
              <a:rPr lang="zh-CN" altLang="en-US" sz="2000" dirty="0">
                <a:latin typeface="+mn-ea"/>
              </a:rPr>
              <a:t>米处的紧急切断阀，自己迅速赶到罐车尾部，对罐车的紧急切断装置采取关闭措施，一边与厂值班人员联系并电话报警。</a:t>
            </a:r>
            <a:endParaRPr lang="zh-CN" altLang="en-US" sz="2000" dirty="0">
              <a:latin typeface="+mn-ea"/>
            </a:endParaRPr>
          </a:p>
        </p:txBody>
      </p:sp>
      <p:sp>
        <p:nvSpPr>
          <p:cNvPr id="11" name="文本框 10"/>
          <p:cNvSpPr txBox="1"/>
          <p:nvPr/>
        </p:nvSpPr>
        <p:spPr>
          <a:xfrm rot="5400000">
            <a:off x="4404664" y="2855741"/>
            <a:ext cx="334672" cy="415598"/>
          </a:xfrm>
          <a:custGeom>
            <a:avLst/>
            <a:gdLst/>
            <a:ahLst/>
            <a:cxnLst/>
            <a:rect l="l" t="t" r="r" b="b"/>
            <a:pathLst>
              <a:path w="100571" h="218778">
                <a:moveTo>
                  <a:pt x="33598" y="218778"/>
                </a:moveTo>
                <a:lnTo>
                  <a:pt x="82488" y="109724"/>
                </a:lnTo>
                <a:lnTo>
                  <a:pt x="33598" y="0"/>
                </a:lnTo>
                <a:lnTo>
                  <a:pt x="51569" y="0"/>
                </a:lnTo>
                <a:lnTo>
                  <a:pt x="100571" y="109724"/>
                </a:lnTo>
                <a:lnTo>
                  <a:pt x="51569" y="218778"/>
                </a:lnTo>
                <a:close/>
                <a:moveTo>
                  <a:pt x="0" y="218778"/>
                </a:moveTo>
                <a:lnTo>
                  <a:pt x="48667" y="109724"/>
                </a:lnTo>
                <a:lnTo>
                  <a:pt x="0" y="0"/>
                </a:lnTo>
                <a:lnTo>
                  <a:pt x="17971" y="0"/>
                </a:lnTo>
                <a:lnTo>
                  <a:pt x="66526" y="109724"/>
                </a:lnTo>
                <a:lnTo>
                  <a:pt x="17971" y="218778"/>
                </a:lnTo>
                <a:close/>
              </a:path>
            </a:pathLst>
          </a:custGeom>
          <a:solidFill>
            <a:srgbClr val="0070C0"/>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dirty="0"/>
          </a:p>
        </p:txBody>
      </p:sp>
      <p:sp>
        <p:nvSpPr>
          <p:cNvPr id="5" name="圆角矩形 4"/>
          <p:cNvSpPr/>
          <p:nvPr/>
        </p:nvSpPr>
        <p:spPr>
          <a:xfrm>
            <a:off x="3753394" y="3291839"/>
            <a:ext cx="1785257" cy="45233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3836125" y="3308329"/>
            <a:ext cx="1471749" cy="400110"/>
          </a:xfrm>
          <a:prstGeom prst="rect">
            <a:avLst/>
          </a:prstGeom>
          <a:noFill/>
        </p:spPr>
        <p:txBody>
          <a:bodyPr wrap="square" rtlCol="0">
            <a:spAutoFit/>
          </a:bodyPr>
          <a:lstStyle/>
          <a:p>
            <a:pPr algn="ctr"/>
            <a:r>
              <a:rPr lang="zh-CN" altLang="en-US" sz="2000" dirty="0">
                <a:solidFill>
                  <a:schemeClr val="bg1"/>
                </a:solidFill>
              </a:rPr>
              <a:t>事故经过</a:t>
            </a:r>
            <a:endParaRPr lang="zh-CN" altLang="en-US" sz="2000" dirty="0">
              <a:solidFill>
                <a:schemeClr val="bg1"/>
              </a:solidFill>
            </a:endParaRPr>
          </a:p>
        </p:txBody>
      </p:sp>
    </p:spTree>
  </p:cSld>
  <p:clrMapOvr>
    <a:masterClrMapping/>
  </p:clrMapOvr>
  <p:transition spd="slow">
    <p:push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p:cNvSpPr>
            <a:spLocks noChangeArrowheads="1"/>
          </p:cNvSpPr>
          <p:nvPr/>
        </p:nvSpPr>
        <p:spPr bwMode="auto">
          <a:xfrm>
            <a:off x="4819293" y="1839707"/>
            <a:ext cx="3828322" cy="4456911"/>
          </a:xfrm>
          <a:prstGeom prst="rect">
            <a:avLst/>
          </a:prstGeom>
          <a:solidFill>
            <a:srgbClr val="0070C0"/>
          </a:solidFill>
          <a:ln w="9525" algn="ctr">
            <a:solidFill>
              <a:srgbClr val="0070C0"/>
            </a:solidFill>
            <a:miter lim="800000"/>
          </a:ln>
          <a:effectLst>
            <a:outerShdw dist="17961" dir="2700000" algn="ctr" rotWithShape="0">
              <a:srgbClr val="A9A9A9"/>
            </a:outerShdw>
          </a:effec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 name="Freeform 5"/>
          <p:cNvSpPr/>
          <p:nvPr/>
        </p:nvSpPr>
        <p:spPr bwMode="auto">
          <a:xfrm>
            <a:off x="651610" y="1818548"/>
            <a:ext cx="4376551" cy="4478070"/>
          </a:xfrm>
          <a:custGeom>
            <a:avLst/>
            <a:gdLst>
              <a:gd name="T0" fmla="*/ 0 w 2903"/>
              <a:gd name="T1" fmla="*/ 0 h 2495"/>
              <a:gd name="T2" fmla="*/ 4248150 w 2903"/>
              <a:gd name="T3" fmla="*/ 0 h 2495"/>
              <a:gd name="T4" fmla="*/ 4248150 w 2903"/>
              <a:gd name="T5" fmla="*/ 1800225 h 2495"/>
              <a:gd name="T6" fmla="*/ 4319588 w 2903"/>
              <a:gd name="T7" fmla="*/ 1800225 h 2495"/>
              <a:gd name="T8" fmla="*/ 4319588 w 2903"/>
              <a:gd name="T9" fmla="*/ 1657350 h 2495"/>
              <a:gd name="T10" fmla="*/ 4608513 w 2903"/>
              <a:gd name="T11" fmla="*/ 1944688 h 2495"/>
              <a:gd name="T12" fmla="*/ 4319588 w 2903"/>
              <a:gd name="T13" fmla="*/ 2233613 h 2495"/>
              <a:gd name="T14" fmla="*/ 4319588 w 2903"/>
              <a:gd name="T15" fmla="*/ 2160588 h 2495"/>
              <a:gd name="T16" fmla="*/ 4248150 w 2903"/>
              <a:gd name="T17" fmla="*/ 2160588 h 2495"/>
              <a:gd name="T18" fmla="*/ 4248150 w 2903"/>
              <a:gd name="T19" fmla="*/ 3960813 h 2495"/>
              <a:gd name="T20" fmla="*/ 0 w 2903"/>
              <a:gd name="T21" fmla="*/ 3960813 h 2495"/>
              <a:gd name="T22" fmla="*/ 0 w 2903"/>
              <a:gd name="T23" fmla="*/ 0 h 24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03" h="2495">
                <a:moveTo>
                  <a:pt x="0" y="0"/>
                </a:moveTo>
                <a:lnTo>
                  <a:pt x="2676" y="0"/>
                </a:lnTo>
                <a:lnTo>
                  <a:pt x="2676" y="1134"/>
                </a:lnTo>
                <a:lnTo>
                  <a:pt x="2721" y="1134"/>
                </a:lnTo>
                <a:lnTo>
                  <a:pt x="2721" y="1044"/>
                </a:lnTo>
                <a:lnTo>
                  <a:pt x="2903" y="1225"/>
                </a:lnTo>
                <a:lnTo>
                  <a:pt x="2721" y="1407"/>
                </a:lnTo>
                <a:lnTo>
                  <a:pt x="2721" y="1361"/>
                </a:lnTo>
                <a:lnTo>
                  <a:pt x="2676" y="1361"/>
                </a:lnTo>
                <a:lnTo>
                  <a:pt x="2676" y="2495"/>
                </a:lnTo>
                <a:lnTo>
                  <a:pt x="0" y="2495"/>
                </a:lnTo>
                <a:lnTo>
                  <a:pt x="0" y="0"/>
                </a:lnTo>
                <a:close/>
              </a:path>
            </a:pathLst>
          </a:custGeom>
          <a:solidFill>
            <a:srgbClr val="FFD966"/>
          </a:solidFill>
          <a:ln w="9525">
            <a:solidFill>
              <a:srgbClr val="E6E6E6"/>
            </a:solidFill>
            <a:round/>
          </a:ln>
          <a:effectLst>
            <a:outerShdw dist="17961" dir="2700000" algn="ctr" rotWithShape="0">
              <a:srgbClr val="A9A9A9"/>
            </a:outerShdw>
          </a:effectLst>
        </p:spPr>
        <p:txBody>
          <a:bodyPr/>
          <a:lstStyle/>
          <a:p>
            <a:endParaRPr lang="zh-CN" altLang="en-US"/>
          </a:p>
        </p:txBody>
      </p:sp>
      <p:sp>
        <p:nvSpPr>
          <p:cNvPr id="4" name="Rectangle 6"/>
          <p:cNvSpPr>
            <a:spLocks noChangeArrowheads="1"/>
          </p:cNvSpPr>
          <p:nvPr/>
        </p:nvSpPr>
        <p:spPr bwMode="auto">
          <a:xfrm>
            <a:off x="669028" y="1315312"/>
            <a:ext cx="4016188" cy="384202"/>
          </a:xfrm>
          <a:prstGeom prst="rect">
            <a:avLst/>
          </a:prstGeom>
          <a:solidFill>
            <a:srgbClr val="FFD966"/>
          </a:solidFill>
          <a:ln>
            <a:noFill/>
          </a:ln>
          <a:effectLst>
            <a:outerShdw dist="17961" dir="2700000" algn="ctr" rotWithShape="0">
              <a:srgbClr val="A9A9A9"/>
            </a:outerShdw>
          </a:effec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000" dirty="0">
              <a:solidFill>
                <a:schemeClr val="bg1"/>
              </a:solidFill>
              <a:ea typeface="微软雅黑" panose="020B0503020204020204" pitchFamily="34" charset="-122"/>
            </a:endParaRPr>
          </a:p>
        </p:txBody>
      </p:sp>
      <p:sp>
        <p:nvSpPr>
          <p:cNvPr id="5" name="Rectangle 9"/>
          <p:cNvSpPr>
            <a:spLocks noChangeArrowheads="1"/>
          </p:cNvSpPr>
          <p:nvPr/>
        </p:nvSpPr>
        <p:spPr bwMode="auto">
          <a:xfrm>
            <a:off x="4812261" y="1324021"/>
            <a:ext cx="3835354" cy="375494"/>
          </a:xfrm>
          <a:prstGeom prst="rect">
            <a:avLst/>
          </a:prstGeom>
          <a:solidFill>
            <a:srgbClr val="0070C0"/>
          </a:solidFill>
          <a:ln>
            <a:noFill/>
          </a:ln>
          <a:effectLst>
            <a:outerShdw dist="17961" dir="2700000" algn="ctr" rotWithShape="0">
              <a:srgbClr val="A9A9A9"/>
            </a:outerShdw>
          </a:effectLst>
        </p:spPr>
        <p:txBody>
          <a:bodyPr/>
          <a:lstStyle/>
          <a:p>
            <a:pPr algn="ctr"/>
            <a:endParaRPr lang="zh-CN" altLang="en-US" sz="2000" dirty="0">
              <a:solidFill>
                <a:schemeClr val="bg1"/>
              </a:solidFill>
              <a:latin typeface="Arial" panose="020B0604020202020204" pitchFamily="34" charset="0"/>
              <a:ea typeface="微软雅黑" panose="020B0503020204020204" pitchFamily="34" charset="-122"/>
            </a:endParaRPr>
          </a:p>
        </p:txBody>
      </p:sp>
      <p:sp>
        <p:nvSpPr>
          <p:cNvPr id="8" name="Text Box 12"/>
          <p:cNvSpPr txBox="1">
            <a:spLocks noChangeArrowheads="1"/>
          </p:cNvSpPr>
          <p:nvPr/>
        </p:nvSpPr>
        <p:spPr bwMode="auto">
          <a:xfrm>
            <a:off x="793664" y="1986754"/>
            <a:ext cx="3743966" cy="4283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5000"/>
              </a:lnSpc>
              <a:defRPr/>
            </a:pPr>
            <a:r>
              <a:rPr lang="zh-CN" altLang="en-US" sz="2000" dirty="0">
                <a:latin typeface="+mn-ea"/>
                <a:ea typeface="+mn-ea"/>
              </a:rPr>
              <a:t>液相连接导管破裂是造成事故的直接原因。初步查明，液相连接导管供货单位是河北省无生产许可证的一家镇办企业。经公安部门侦察鉴定，液相连接导管破裂排除了人为破坏因素。从发生事故前的记录看，液相连接导管的工作压力、温度及使用期限均未超出规定范围，是在正常使用条件下发生的破裂，这是造成这起事故的直接原因。</a:t>
            </a:r>
            <a:endParaRPr lang="zh-CN" altLang="en-US" sz="2000" dirty="0">
              <a:latin typeface="+mn-ea"/>
              <a:ea typeface="+mn-ea"/>
            </a:endParaRPr>
          </a:p>
        </p:txBody>
      </p:sp>
      <p:sp>
        <p:nvSpPr>
          <p:cNvPr id="12" name="矩形 11"/>
          <p:cNvSpPr/>
          <p:nvPr/>
        </p:nvSpPr>
        <p:spPr>
          <a:xfrm>
            <a:off x="699247" y="0"/>
            <a:ext cx="8444753" cy="43542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0"/>
            <a:ext cx="555812" cy="4413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2859429" y="0"/>
            <a:ext cx="4150966" cy="461665"/>
          </a:xfrm>
          <a:prstGeom prst="rect">
            <a:avLst/>
          </a:prstGeom>
          <a:noFill/>
        </p:spPr>
        <p:txBody>
          <a:bodyPr wrap="square" rtlCol="0">
            <a:spAutoFit/>
          </a:bodyPr>
          <a:lstStyle/>
          <a:p>
            <a:pPr algn="ctr"/>
            <a:r>
              <a:rPr lang="zh-CN" altLang="en-US" sz="2400" b="1" dirty="0">
                <a:solidFill>
                  <a:schemeClr val="bg1"/>
                </a:solidFill>
              </a:rPr>
              <a:t>案例分析（二）</a:t>
            </a:r>
            <a:endParaRPr lang="zh-CN" altLang="en-US" sz="2400" b="1" dirty="0">
              <a:solidFill>
                <a:schemeClr val="bg1"/>
              </a:solidFill>
            </a:endParaRPr>
          </a:p>
        </p:txBody>
      </p:sp>
      <p:sp>
        <p:nvSpPr>
          <p:cNvPr id="15" name="文本框 14"/>
          <p:cNvSpPr txBox="1"/>
          <p:nvPr/>
        </p:nvSpPr>
        <p:spPr>
          <a:xfrm>
            <a:off x="699247" y="786407"/>
            <a:ext cx="3036730" cy="400110"/>
          </a:xfrm>
          <a:prstGeom prst="rect">
            <a:avLst/>
          </a:prstGeom>
          <a:noFill/>
        </p:spPr>
        <p:txBody>
          <a:bodyPr wrap="square" rtlCol="0">
            <a:spAutoFit/>
          </a:bodyPr>
          <a:lstStyle/>
          <a:p>
            <a:r>
              <a:rPr lang="zh-CN" altLang="en-US" sz="2000" b="1" dirty="0"/>
              <a:t>事故原因</a:t>
            </a:r>
            <a:endParaRPr lang="zh-CN" altLang="en-US" sz="2000" b="1" dirty="0"/>
          </a:p>
        </p:txBody>
      </p:sp>
      <p:sp>
        <p:nvSpPr>
          <p:cNvPr id="16" name="Text Box 12"/>
          <p:cNvSpPr txBox="1">
            <a:spLocks noChangeArrowheads="1"/>
          </p:cNvSpPr>
          <p:nvPr/>
        </p:nvSpPr>
        <p:spPr bwMode="auto">
          <a:xfrm>
            <a:off x="5030873" y="2048915"/>
            <a:ext cx="3410448"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en-US" sz="2000" dirty="0">
                <a:solidFill>
                  <a:schemeClr val="bg1"/>
                </a:solidFill>
                <a:latin typeface="+mn-ea"/>
                <a:ea typeface="+mn-ea"/>
              </a:rPr>
              <a:t>液氨罐车上的紧急切断装置失灵是液氨泄漏扩大的主要原因。事故发生后，氨库西侧约６４米处的紧急切断阀很快被关闭，防止了液氨储槽中液氨的继续泄漏。虽然驾驶员对罐车上的紧急切断阀采取了紧急切断措施，但由于该装置失灵，致使罐车上液氨倒流泄漏，导致事故的进一步扩大。</a:t>
            </a:r>
            <a:endParaRPr lang="zh-CN" altLang="en-US" sz="2000" dirty="0">
              <a:solidFill>
                <a:schemeClr val="bg1"/>
              </a:solidFill>
              <a:latin typeface="+mn-ea"/>
              <a:ea typeface="+mn-ea"/>
            </a:endParaRPr>
          </a:p>
        </p:txBody>
      </p:sp>
      <p:sp>
        <p:nvSpPr>
          <p:cNvPr id="17" name="文本框 16"/>
          <p:cNvSpPr txBox="1"/>
          <p:nvPr/>
        </p:nvSpPr>
        <p:spPr>
          <a:xfrm>
            <a:off x="2019625" y="1324020"/>
            <a:ext cx="1314994" cy="400110"/>
          </a:xfrm>
          <a:prstGeom prst="rect">
            <a:avLst/>
          </a:prstGeom>
          <a:noFill/>
        </p:spPr>
        <p:txBody>
          <a:bodyPr wrap="square" rtlCol="0">
            <a:spAutoFit/>
          </a:bodyPr>
          <a:lstStyle/>
          <a:p>
            <a:pPr algn="ctr"/>
            <a:r>
              <a:rPr lang="zh-CN" altLang="en-US" sz="2000" dirty="0">
                <a:ea typeface="微软雅黑" panose="020B0503020204020204" pitchFamily="34" charset="-122"/>
              </a:rPr>
              <a:t>原因一</a:t>
            </a:r>
            <a:endParaRPr lang="zh-CN" altLang="en-US" sz="2000" dirty="0">
              <a:ea typeface="微软雅黑" panose="020B0503020204020204" pitchFamily="34" charset="-122"/>
            </a:endParaRPr>
          </a:p>
        </p:txBody>
      </p:sp>
      <p:sp>
        <p:nvSpPr>
          <p:cNvPr id="18" name="文本框 17"/>
          <p:cNvSpPr txBox="1"/>
          <p:nvPr/>
        </p:nvSpPr>
        <p:spPr>
          <a:xfrm>
            <a:off x="6075091" y="1324020"/>
            <a:ext cx="1314994" cy="400110"/>
          </a:xfrm>
          <a:prstGeom prst="rect">
            <a:avLst/>
          </a:prstGeom>
          <a:noFill/>
        </p:spPr>
        <p:txBody>
          <a:bodyPr wrap="square" rtlCol="0">
            <a:spAutoFit/>
          </a:bodyPr>
          <a:lstStyle/>
          <a:p>
            <a:pPr algn="ctr"/>
            <a:r>
              <a:rPr lang="zh-CN" altLang="en-US" sz="2000" dirty="0">
                <a:solidFill>
                  <a:schemeClr val="bg1"/>
                </a:solidFill>
                <a:ea typeface="微软雅黑" panose="020B0503020204020204" pitchFamily="34" charset="-122"/>
              </a:rPr>
              <a:t>原因二</a:t>
            </a:r>
            <a:endParaRPr lang="zh-CN" altLang="en-US" sz="2000" dirty="0">
              <a:solidFill>
                <a:schemeClr val="bg1"/>
              </a:solidFill>
              <a:ea typeface="微软雅黑" panose="020B0503020204020204" pitchFamily="34" charset="-122"/>
            </a:endParaRPr>
          </a:p>
        </p:txBody>
      </p:sp>
    </p:spTree>
  </p:cSld>
  <p:clrMapOvr>
    <a:masterClrMapping/>
  </p:clrMapOvr>
  <p:transition spd="slow">
    <p:push dir="u"/>
  </p:transition>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矩形 1"/>
          <p:cNvSpPr/>
          <p:nvPr/>
        </p:nvSpPr>
        <p:spPr>
          <a:xfrm>
            <a:off x="699247" y="0"/>
            <a:ext cx="8444753" cy="43542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0"/>
            <a:ext cx="555812" cy="4413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2859429" y="0"/>
            <a:ext cx="4150966" cy="461665"/>
          </a:xfrm>
          <a:prstGeom prst="rect">
            <a:avLst/>
          </a:prstGeom>
          <a:noFill/>
        </p:spPr>
        <p:txBody>
          <a:bodyPr wrap="square" rtlCol="0">
            <a:spAutoFit/>
          </a:bodyPr>
          <a:lstStyle/>
          <a:p>
            <a:pPr algn="ctr"/>
            <a:r>
              <a:rPr lang="zh-CN" altLang="en-US" sz="2400" b="1" dirty="0">
                <a:solidFill>
                  <a:schemeClr val="bg1"/>
                </a:solidFill>
              </a:rPr>
              <a:t>案例分析（三）</a:t>
            </a:r>
            <a:endParaRPr lang="zh-CN" altLang="en-US" sz="2400" b="1" dirty="0">
              <a:solidFill>
                <a:schemeClr val="bg1"/>
              </a:solidFill>
            </a:endParaRPr>
          </a:p>
        </p:txBody>
      </p:sp>
      <p:sp>
        <p:nvSpPr>
          <p:cNvPr id="5" name="Rectangle 7"/>
          <p:cNvSpPr txBox="1">
            <a:spLocks noChangeArrowheads="1"/>
          </p:cNvSpPr>
          <p:nvPr/>
        </p:nvSpPr>
        <p:spPr>
          <a:xfrm>
            <a:off x="754159" y="1001674"/>
            <a:ext cx="7272337" cy="33153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defRPr/>
            </a:pPr>
            <a:r>
              <a:rPr lang="zh-CN" altLang="en-US" sz="2000" b="1" dirty="0"/>
              <a:t>随州市大地化工有限公司“</a:t>
            </a:r>
            <a:r>
              <a:rPr lang="en-US" altLang="zh-CN" sz="2000" b="1" dirty="0"/>
              <a:t>3•17</a:t>
            </a:r>
            <a:r>
              <a:rPr lang="zh-CN" altLang="en-US" sz="2000" b="1" dirty="0"/>
              <a:t>”氨气泄漏事故</a:t>
            </a:r>
            <a:endParaRPr lang="zh-CN" altLang="en-US" sz="2000" b="1" dirty="0">
              <a:latin typeface="+mn-ea"/>
              <a:ea typeface="+mn-ea"/>
            </a:endParaRPr>
          </a:p>
        </p:txBody>
      </p:sp>
      <p:sp>
        <p:nvSpPr>
          <p:cNvPr id="6" name="文本框 5"/>
          <p:cNvSpPr txBox="1"/>
          <p:nvPr/>
        </p:nvSpPr>
        <p:spPr>
          <a:xfrm>
            <a:off x="754159" y="1759540"/>
            <a:ext cx="7792682" cy="3170099"/>
          </a:xfrm>
          <a:prstGeom prst="rect">
            <a:avLst/>
          </a:prstGeom>
          <a:noFill/>
        </p:spPr>
        <p:txBody>
          <a:bodyPr wrap="square" rtlCol="0">
            <a:spAutoFit/>
          </a:bodyPr>
          <a:lstStyle/>
          <a:p>
            <a:pPr>
              <a:lnSpc>
                <a:spcPct val="125000"/>
              </a:lnSpc>
              <a:defRPr/>
            </a:pPr>
            <a:r>
              <a:rPr lang="en-US" altLang="zh-CN" sz="2000" dirty="0"/>
              <a:t>3</a:t>
            </a:r>
            <a:r>
              <a:rPr lang="zh-CN" altLang="en-US" sz="2000" dirty="0"/>
              <a:t>月</a:t>
            </a:r>
            <a:r>
              <a:rPr lang="en-US" altLang="zh-CN" sz="2000" dirty="0"/>
              <a:t>16</a:t>
            </a:r>
            <a:r>
              <a:rPr lang="zh-CN" altLang="en-US" sz="2000" dirty="0"/>
              <a:t>日下午，维修人员在对氨回收系统进行常规检修时，更换了</a:t>
            </a:r>
            <a:r>
              <a:rPr lang="en-US" altLang="zh-CN" sz="2000" dirty="0"/>
              <a:t>2</a:t>
            </a:r>
            <a:r>
              <a:rPr lang="zh-CN" altLang="en-US" sz="2000" dirty="0"/>
              <a:t>号贮罐驰放气管道连接法兰的石棉垫片；</a:t>
            </a:r>
            <a:r>
              <a:rPr lang="en-US" altLang="zh-CN" sz="2000" dirty="0"/>
              <a:t>3</a:t>
            </a:r>
            <a:r>
              <a:rPr lang="zh-CN" altLang="en-US" sz="2000" dirty="0"/>
              <a:t>月</a:t>
            </a:r>
            <a:r>
              <a:rPr lang="en-US" altLang="zh-CN" sz="2000" dirty="0"/>
              <a:t>17</a:t>
            </a:r>
            <a:r>
              <a:rPr lang="zh-CN" altLang="en-US" sz="2000" dirty="0"/>
              <a:t>日凌晨，氨回收和驰放气系统相继投入使用；投用半小时后约</a:t>
            </a:r>
            <a:r>
              <a:rPr lang="en-US" altLang="zh-CN" sz="2000" dirty="0"/>
              <a:t>4</a:t>
            </a:r>
            <a:r>
              <a:rPr lang="zh-CN" altLang="en-US" sz="2000" dirty="0"/>
              <a:t>时许，</a:t>
            </a:r>
            <a:r>
              <a:rPr lang="en-US" altLang="zh-CN" sz="2000" dirty="0"/>
              <a:t>2</a:t>
            </a:r>
            <a:r>
              <a:rPr lang="zh-CN" altLang="en-US" sz="2000" dirty="0"/>
              <a:t>号贮罐驰放气管道连接法兰处发生氨气泄漏。</a:t>
            </a:r>
            <a:r>
              <a:rPr lang="en-US" altLang="zh-CN" sz="2000" dirty="0"/>
              <a:t>3</a:t>
            </a:r>
            <a:r>
              <a:rPr lang="zh-CN" altLang="en-US" sz="2000" dirty="0"/>
              <a:t>名操作人员未佩戴任何防护用具，就试图关闭驰放气控制阀，因现场氨气浓度太大，未能成功，立即报警求援。消防人员和厂部救援人员赶到现场后，进行紧急救援处置。</a:t>
            </a:r>
            <a:r>
              <a:rPr lang="en-US" altLang="zh-CN" sz="2000" dirty="0"/>
              <a:t>5</a:t>
            </a:r>
            <a:r>
              <a:rPr lang="zh-CN" altLang="en-US" sz="2000" dirty="0"/>
              <a:t>时</a:t>
            </a:r>
            <a:r>
              <a:rPr lang="en-US" altLang="zh-CN" sz="2000" dirty="0"/>
              <a:t>40</a:t>
            </a:r>
            <a:r>
              <a:rPr lang="zh-CN" altLang="en-US" sz="2000" dirty="0"/>
              <a:t>分，驰放气控制阀被关闭，成功消除漏点。事故造成约</a:t>
            </a:r>
            <a:r>
              <a:rPr lang="en-US" altLang="zh-CN" sz="2000" dirty="0"/>
              <a:t>2 m3</a:t>
            </a:r>
            <a:r>
              <a:rPr lang="zh-CN" altLang="en-US" sz="2000" dirty="0"/>
              <a:t>氨气泄漏，因呼吸道不适送往医院观察治疗的</a:t>
            </a:r>
            <a:r>
              <a:rPr lang="en-US" altLang="zh-CN" sz="2000" dirty="0"/>
              <a:t>3</a:t>
            </a:r>
            <a:r>
              <a:rPr lang="zh-CN" altLang="en-US" sz="2000" dirty="0"/>
              <a:t>人已痊愈出院。</a:t>
            </a:r>
            <a:endParaRPr lang="zh-CN" altLang="en-US" sz="2000" dirty="0">
              <a:latin typeface="Times New Roman" panose="02020603050405020304" pitchFamily="18" charset="0"/>
            </a:endParaRPr>
          </a:p>
        </p:txBody>
      </p:sp>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矩形 1"/>
          <p:cNvSpPr/>
          <p:nvPr/>
        </p:nvSpPr>
        <p:spPr>
          <a:xfrm>
            <a:off x="1223217" y="609589"/>
            <a:ext cx="2699661" cy="580708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2052388" y="2169613"/>
            <a:ext cx="1080000" cy="1080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264225" y="2360024"/>
            <a:ext cx="670560" cy="707886"/>
          </a:xfrm>
          <a:prstGeom prst="rect">
            <a:avLst/>
          </a:prstGeom>
          <a:noFill/>
        </p:spPr>
        <p:txBody>
          <a:bodyPr wrap="square" rtlCol="0">
            <a:spAutoFit/>
          </a:bodyPr>
          <a:lstStyle/>
          <a:p>
            <a:pPr algn="ctr"/>
            <a:r>
              <a:rPr lang="zh-CN" altLang="en-US" sz="4000" dirty="0"/>
              <a:t>目</a:t>
            </a:r>
            <a:endParaRPr lang="zh-CN" altLang="en-US" sz="4000" dirty="0"/>
          </a:p>
        </p:txBody>
      </p:sp>
      <p:sp>
        <p:nvSpPr>
          <p:cNvPr id="9" name="椭圆 8"/>
          <p:cNvSpPr/>
          <p:nvPr/>
        </p:nvSpPr>
        <p:spPr>
          <a:xfrm>
            <a:off x="2059680" y="3658779"/>
            <a:ext cx="1080000" cy="1080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2271517" y="3849190"/>
            <a:ext cx="670560" cy="707886"/>
          </a:xfrm>
          <a:prstGeom prst="rect">
            <a:avLst/>
          </a:prstGeom>
          <a:noFill/>
        </p:spPr>
        <p:txBody>
          <a:bodyPr wrap="square" rtlCol="0">
            <a:spAutoFit/>
          </a:bodyPr>
          <a:lstStyle/>
          <a:p>
            <a:pPr algn="ctr"/>
            <a:r>
              <a:rPr lang="zh-CN" altLang="en-US" sz="4000" dirty="0"/>
              <a:t>录</a:t>
            </a:r>
            <a:endParaRPr lang="zh-CN" altLang="en-US" sz="4000" dirty="0"/>
          </a:p>
        </p:txBody>
      </p:sp>
      <p:sp>
        <p:nvSpPr>
          <p:cNvPr id="11" name="矩形 10"/>
          <p:cNvSpPr/>
          <p:nvPr/>
        </p:nvSpPr>
        <p:spPr>
          <a:xfrm>
            <a:off x="4602240" y="609589"/>
            <a:ext cx="540000" cy="54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638240" y="650206"/>
            <a:ext cx="468000" cy="468000"/>
          </a:xfrm>
          <a:prstGeom prst="rect">
            <a:avLst/>
          </a:prstGeom>
          <a:solidFill>
            <a:srgbClr val="0070C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4545426" y="680941"/>
            <a:ext cx="639909" cy="461665"/>
          </a:xfrm>
          <a:prstGeom prst="rect">
            <a:avLst/>
          </a:prstGeom>
          <a:noFill/>
        </p:spPr>
        <p:txBody>
          <a:bodyPr wrap="square" rtlCol="0">
            <a:spAutoFit/>
          </a:bodyPr>
          <a:lstStyle/>
          <a:p>
            <a:pPr algn="ctr"/>
            <a:r>
              <a:rPr lang="en-US" altLang="zh-CN" sz="2400" dirty="0">
                <a:solidFill>
                  <a:schemeClr val="bg1"/>
                </a:solidFill>
              </a:rPr>
              <a:t>01</a:t>
            </a:r>
            <a:endParaRPr lang="zh-CN" altLang="en-US" sz="2400" dirty="0">
              <a:solidFill>
                <a:schemeClr val="bg1"/>
              </a:solidFill>
            </a:endParaRPr>
          </a:p>
        </p:txBody>
      </p:sp>
      <p:sp>
        <p:nvSpPr>
          <p:cNvPr id="17" name="矩形 16"/>
          <p:cNvSpPr/>
          <p:nvPr/>
        </p:nvSpPr>
        <p:spPr>
          <a:xfrm>
            <a:off x="4597400" y="1270848"/>
            <a:ext cx="540000" cy="54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4597400" y="1927744"/>
            <a:ext cx="540000" cy="54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4597400" y="2584641"/>
            <a:ext cx="540000" cy="54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4597400" y="3241537"/>
            <a:ext cx="540000" cy="54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4597400" y="3898433"/>
            <a:ext cx="540000" cy="54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4597400" y="4555330"/>
            <a:ext cx="540000" cy="54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4597400" y="5212227"/>
            <a:ext cx="540000" cy="54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4597400" y="5869123"/>
            <a:ext cx="540000" cy="54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4546600" y="1329997"/>
            <a:ext cx="639909" cy="461665"/>
          </a:xfrm>
          <a:prstGeom prst="rect">
            <a:avLst/>
          </a:prstGeom>
          <a:noFill/>
        </p:spPr>
        <p:txBody>
          <a:bodyPr wrap="square" rtlCol="0">
            <a:spAutoFit/>
          </a:bodyPr>
          <a:lstStyle/>
          <a:p>
            <a:pPr algn="ctr"/>
            <a:r>
              <a:rPr lang="en-US" altLang="zh-CN" sz="2400" dirty="0">
                <a:solidFill>
                  <a:schemeClr val="bg1"/>
                </a:solidFill>
              </a:rPr>
              <a:t>02</a:t>
            </a:r>
            <a:endParaRPr lang="zh-CN" altLang="en-US" sz="2400" dirty="0">
              <a:solidFill>
                <a:schemeClr val="bg1"/>
              </a:solidFill>
            </a:endParaRPr>
          </a:p>
        </p:txBody>
      </p:sp>
      <p:sp>
        <p:nvSpPr>
          <p:cNvPr id="26" name="文本框 25"/>
          <p:cNvSpPr txBox="1"/>
          <p:nvPr/>
        </p:nvSpPr>
        <p:spPr>
          <a:xfrm>
            <a:off x="4546600" y="1986893"/>
            <a:ext cx="639909" cy="461665"/>
          </a:xfrm>
          <a:prstGeom prst="rect">
            <a:avLst/>
          </a:prstGeom>
          <a:noFill/>
        </p:spPr>
        <p:txBody>
          <a:bodyPr wrap="square" rtlCol="0">
            <a:spAutoFit/>
          </a:bodyPr>
          <a:lstStyle/>
          <a:p>
            <a:pPr algn="ctr"/>
            <a:r>
              <a:rPr lang="en-US" altLang="zh-CN" sz="2400" dirty="0">
                <a:solidFill>
                  <a:schemeClr val="bg1"/>
                </a:solidFill>
              </a:rPr>
              <a:t>03</a:t>
            </a:r>
            <a:endParaRPr lang="zh-CN" altLang="en-US" sz="2400" dirty="0">
              <a:solidFill>
                <a:schemeClr val="bg1"/>
              </a:solidFill>
            </a:endParaRPr>
          </a:p>
        </p:txBody>
      </p:sp>
      <p:sp>
        <p:nvSpPr>
          <p:cNvPr id="27" name="文本框 26"/>
          <p:cNvSpPr txBox="1"/>
          <p:nvPr/>
        </p:nvSpPr>
        <p:spPr>
          <a:xfrm>
            <a:off x="4546600" y="2643790"/>
            <a:ext cx="639909" cy="461665"/>
          </a:xfrm>
          <a:prstGeom prst="rect">
            <a:avLst/>
          </a:prstGeom>
          <a:noFill/>
        </p:spPr>
        <p:txBody>
          <a:bodyPr wrap="square" rtlCol="0">
            <a:spAutoFit/>
          </a:bodyPr>
          <a:lstStyle/>
          <a:p>
            <a:pPr algn="ctr"/>
            <a:r>
              <a:rPr lang="en-US" altLang="zh-CN" sz="2400" dirty="0">
                <a:solidFill>
                  <a:schemeClr val="bg1"/>
                </a:solidFill>
              </a:rPr>
              <a:t>04</a:t>
            </a:r>
            <a:endParaRPr lang="zh-CN" altLang="en-US" sz="2400" dirty="0">
              <a:solidFill>
                <a:schemeClr val="bg1"/>
              </a:solidFill>
            </a:endParaRPr>
          </a:p>
        </p:txBody>
      </p:sp>
      <p:sp>
        <p:nvSpPr>
          <p:cNvPr id="28" name="文本框 27"/>
          <p:cNvSpPr txBox="1"/>
          <p:nvPr/>
        </p:nvSpPr>
        <p:spPr>
          <a:xfrm>
            <a:off x="4546600" y="3300686"/>
            <a:ext cx="639909" cy="461665"/>
          </a:xfrm>
          <a:prstGeom prst="rect">
            <a:avLst/>
          </a:prstGeom>
          <a:noFill/>
        </p:spPr>
        <p:txBody>
          <a:bodyPr wrap="square" rtlCol="0">
            <a:spAutoFit/>
          </a:bodyPr>
          <a:lstStyle/>
          <a:p>
            <a:pPr algn="ctr"/>
            <a:r>
              <a:rPr lang="en-US" altLang="zh-CN" sz="2400" dirty="0">
                <a:solidFill>
                  <a:schemeClr val="bg1"/>
                </a:solidFill>
              </a:rPr>
              <a:t>05</a:t>
            </a:r>
            <a:endParaRPr lang="zh-CN" altLang="en-US" sz="2400" dirty="0">
              <a:solidFill>
                <a:schemeClr val="bg1"/>
              </a:solidFill>
            </a:endParaRPr>
          </a:p>
        </p:txBody>
      </p:sp>
      <p:sp>
        <p:nvSpPr>
          <p:cNvPr id="29" name="文本框 28"/>
          <p:cNvSpPr txBox="1"/>
          <p:nvPr/>
        </p:nvSpPr>
        <p:spPr>
          <a:xfrm>
            <a:off x="4546600" y="3957582"/>
            <a:ext cx="639909" cy="461665"/>
          </a:xfrm>
          <a:prstGeom prst="rect">
            <a:avLst/>
          </a:prstGeom>
          <a:noFill/>
        </p:spPr>
        <p:txBody>
          <a:bodyPr wrap="square" rtlCol="0">
            <a:spAutoFit/>
          </a:bodyPr>
          <a:lstStyle/>
          <a:p>
            <a:pPr algn="ctr"/>
            <a:r>
              <a:rPr lang="en-US" altLang="zh-CN" sz="2400" dirty="0">
                <a:solidFill>
                  <a:schemeClr val="bg1"/>
                </a:solidFill>
              </a:rPr>
              <a:t>06</a:t>
            </a:r>
            <a:endParaRPr lang="zh-CN" altLang="en-US" sz="2400" dirty="0">
              <a:solidFill>
                <a:schemeClr val="bg1"/>
              </a:solidFill>
            </a:endParaRPr>
          </a:p>
        </p:txBody>
      </p:sp>
      <p:sp>
        <p:nvSpPr>
          <p:cNvPr id="30" name="文本框 29"/>
          <p:cNvSpPr txBox="1"/>
          <p:nvPr/>
        </p:nvSpPr>
        <p:spPr>
          <a:xfrm>
            <a:off x="4546600" y="4614479"/>
            <a:ext cx="639909" cy="461665"/>
          </a:xfrm>
          <a:prstGeom prst="rect">
            <a:avLst/>
          </a:prstGeom>
          <a:noFill/>
        </p:spPr>
        <p:txBody>
          <a:bodyPr wrap="square" rtlCol="0">
            <a:spAutoFit/>
          </a:bodyPr>
          <a:lstStyle/>
          <a:p>
            <a:pPr algn="ctr"/>
            <a:r>
              <a:rPr lang="en-US" altLang="zh-CN" sz="2400" dirty="0">
                <a:solidFill>
                  <a:schemeClr val="bg1"/>
                </a:solidFill>
              </a:rPr>
              <a:t>07</a:t>
            </a:r>
            <a:endParaRPr lang="zh-CN" altLang="en-US" sz="2400" dirty="0">
              <a:solidFill>
                <a:schemeClr val="bg1"/>
              </a:solidFill>
            </a:endParaRPr>
          </a:p>
        </p:txBody>
      </p:sp>
      <p:sp>
        <p:nvSpPr>
          <p:cNvPr id="31" name="文本框 30"/>
          <p:cNvSpPr txBox="1"/>
          <p:nvPr/>
        </p:nvSpPr>
        <p:spPr>
          <a:xfrm>
            <a:off x="4546600" y="5271376"/>
            <a:ext cx="639909" cy="461665"/>
          </a:xfrm>
          <a:prstGeom prst="rect">
            <a:avLst/>
          </a:prstGeom>
          <a:noFill/>
        </p:spPr>
        <p:txBody>
          <a:bodyPr wrap="square" rtlCol="0">
            <a:spAutoFit/>
          </a:bodyPr>
          <a:lstStyle/>
          <a:p>
            <a:pPr algn="ctr"/>
            <a:r>
              <a:rPr lang="en-US" altLang="zh-CN" sz="2400" dirty="0">
                <a:solidFill>
                  <a:schemeClr val="bg1"/>
                </a:solidFill>
              </a:rPr>
              <a:t>08</a:t>
            </a:r>
            <a:endParaRPr lang="zh-CN" altLang="en-US" sz="2400" dirty="0">
              <a:solidFill>
                <a:schemeClr val="bg1"/>
              </a:solidFill>
            </a:endParaRPr>
          </a:p>
        </p:txBody>
      </p:sp>
      <p:sp>
        <p:nvSpPr>
          <p:cNvPr id="32" name="文本框 31"/>
          <p:cNvSpPr txBox="1"/>
          <p:nvPr/>
        </p:nvSpPr>
        <p:spPr>
          <a:xfrm>
            <a:off x="4546600" y="5928272"/>
            <a:ext cx="639909" cy="461665"/>
          </a:xfrm>
          <a:prstGeom prst="rect">
            <a:avLst/>
          </a:prstGeom>
          <a:noFill/>
        </p:spPr>
        <p:txBody>
          <a:bodyPr wrap="square" rtlCol="0">
            <a:spAutoFit/>
          </a:bodyPr>
          <a:lstStyle/>
          <a:p>
            <a:pPr algn="ctr"/>
            <a:r>
              <a:rPr lang="en-US" altLang="zh-CN" sz="2400" dirty="0">
                <a:solidFill>
                  <a:schemeClr val="bg1"/>
                </a:solidFill>
              </a:rPr>
              <a:t>09</a:t>
            </a:r>
            <a:endParaRPr lang="zh-CN" altLang="en-US" sz="2400" dirty="0">
              <a:solidFill>
                <a:schemeClr val="bg1"/>
              </a:solidFill>
            </a:endParaRPr>
          </a:p>
        </p:txBody>
      </p:sp>
      <p:sp>
        <p:nvSpPr>
          <p:cNvPr id="33" name="文本框 32"/>
          <p:cNvSpPr txBox="1"/>
          <p:nvPr/>
        </p:nvSpPr>
        <p:spPr>
          <a:xfrm>
            <a:off x="5442858" y="650206"/>
            <a:ext cx="1288868" cy="369332"/>
          </a:xfrm>
          <a:prstGeom prst="rect">
            <a:avLst/>
          </a:prstGeom>
          <a:noFill/>
        </p:spPr>
        <p:txBody>
          <a:bodyPr wrap="square" rtlCol="0">
            <a:spAutoFit/>
          </a:bodyPr>
          <a:lstStyle/>
          <a:p>
            <a:pPr algn="ctr"/>
            <a:r>
              <a:rPr lang="zh-CN" altLang="en-US" dirty="0"/>
              <a:t>事故隐患</a:t>
            </a:r>
            <a:endParaRPr lang="zh-CN" altLang="en-US" dirty="0"/>
          </a:p>
        </p:txBody>
      </p:sp>
      <p:sp>
        <p:nvSpPr>
          <p:cNvPr id="34" name="文本框 33"/>
          <p:cNvSpPr txBox="1"/>
          <p:nvPr/>
        </p:nvSpPr>
        <p:spPr>
          <a:xfrm>
            <a:off x="5495108" y="1329997"/>
            <a:ext cx="1672045" cy="369332"/>
          </a:xfrm>
          <a:prstGeom prst="rect">
            <a:avLst/>
          </a:prstGeom>
          <a:noFill/>
        </p:spPr>
        <p:txBody>
          <a:bodyPr wrap="square" rtlCol="0">
            <a:spAutoFit/>
          </a:bodyPr>
          <a:lstStyle/>
          <a:p>
            <a:pPr algn="ctr"/>
            <a:r>
              <a:rPr lang="zh-CN" altLang="en-US" dirty="0"/>
              <a:t>隐患排查定义</a:t>
            </a:r>
            <a:endParaRPr lang="zh-CN" altLang="en-US" dirty="0"/>
          </a:p>
        </p:txBody>
      </p:sp>
      <p:sp>
        <p:nvSpPr>
          <p:cNvPr id="35" name="文本框 34"/>
          <p:cNvSpPr txBox="1"/>
          <p:nvPr/>
        </p:nvSpPr>
        <p:spPr>
          <a:xfrm>
            <a:off x="5503816" y="2088118"/>
            <a:ext cx="2098767" cy="369332"/>
          </a:xfrm>
          <a:prstGeom prst="rect">
            <a:avLst/>
          </a:prstGeom>
          <a:noFill/>
        </p:spPr>
        <p:txBody>
          <a:bodyPr wrap="square" rtlCol="0">
            <a:spAutoFit/>
          </a:bodyPr>
          <a:lstStyle/>
          <a:p>
            <a:pPr algn="ctr"/>
            <a:r>
              <a:rPr lang="zh-CN" altLang="en-US" dirty="0"/>
              <a:t>现场管理隐患分类</a:t>
            </a:r>
            <a:endParaRPr lang="zh-CN" altLang="en-US" dirty="0"/>
          </a:p>
        </p:txBody>
      </p:sp>
      <p:sp>
        <p:nvSpPr>
          <p:cNvPr id="36" name="文本框 35"/>
          <p:cNvSpPr txBox="1"/>
          <p:nvPr/>
        </p:nvSpPr>
        <p:spPr>
          <a:xfrm>
            <a:off x="5512524" y="2755309"/>
            <a:ext cx="2098767" cy="369332"/>
          </a:xfrm>
          <a:prstGeom prst="rect">
            <a:avLst/>
          </a:prstGeom>
          <a:noFill/>
        </p:spPr>
        <p:txBody>
          <a:bodyPr wrap="square" rtlCol="0">
            <a:spAutoFit/>
          </a:bodyPr>
          <a:lstStyle/>
          <a:p>
            <a:pPr algn="ctr"/>
            <a:r>
              <a:rPr lang="zh-CN" altLang="en-US" dirty="0"/>
              <a:t>管理上存在的缺陷</a:t>
            </a:r>
            <a:endParaRPr lang="zh-CN" altLang="en-US" dirty="0"/>
          </a:p>
        </p:txBody>
      </p:sp>
      <p:sp>
        <p:nvSpPr>
          <p:cNvPr id="37" name="文本框 36"/>
          <p:cNvSpPr txBox="1"/>
          <p:nvPr/>
        </p:nvSpPr>
        <p:spPr>
          <a:xfrm>
            <a:off x="5408016" y="3405128"/>
            <a:ext cx="2098767" cy="369332"/>
          </a:xfrm>
          <a:prstGeom prst="rect">
            <a:avLst/>
          </a:prstGeom>
          <a:noFill/>
        </p:spPr>
        <p:txBody>
          <a:bodyPr wrap="square" rtlCol="0">
            <a:spAutoFit/>
          </a:bodyPr>
          <a:lstStyle/>
          <a:p>
            <a:pPr algn="ctr"/>
            <a:r>
              <a:rPr lang="zh-CN" altLang="en-US" dirty="0"/>
              <a:t>物的不安全状态</a:t>
            </a:r>
            <a:endParaRPr lang="zh-CN" altLang="en-US" dirty="0"/>
          </a:p>
        </p:txBody>
      </p:sp>
      <p:sp>
        <p:nvSpPr>
          <p:cNvPr id="39" name="文本框 38"/>
          <p:cNvSpPr txBox="1"/>
          <p:nvPr/>
        </p:nvSpPr>
        <p:spPr>
          <a:xfrm>
            <a:off x="5268675" y="4061602"/>
            <a:ext cx="2377448" cy="369332"/>
          </a:xfrm>
          <a:prstGeom prst="rect">
            <a:avLst/>
          </a:prstGeom>
          <a:noFill/>
        </p:spPr>
        <p:txBody>
          <a:bodyPr wrap="square" rtlCol="0">
            <a:spAutoFit/>
          </a:bodyPr>
          <a:lstStyle/>
          <a:p>
            <a:pPr algn="ctr"/>
            <a:r>
              <a:rPr lang="zh-CN" altLang="en-US" dirty="0"/>
              <a:t>其他不安全状态</a:t>
            </a:r>
            <a:endParaRPr lang="zh-CN" altLang="en-US" dirty="0"/>
          </a:p>
        </p:txBody>
      </p:sp>
      <p:sp>
        <p:nvSpPr>
          <p:cNvPr id="40" name="文本框 39"/>
          <p:cNvSpPr txBox="1"/>
          <p:nvPr/>
        </p:nvSpPr>
        <p:spPr>
          <a:xfrm>
            <a:off x="5237309" y="4739884"/>
            <a:ext cx="2377448" cy="369332"/>
          </a:xfrm>
          <a:prstGeom prst="rect">
            <a:avLst/>
          </a:prstGeom>
          <a:noFill/>
        </p:spPr>
        <p:txBody>
          <a:bodyPr wrap="square" rtlCol="0">
            <a:spAutoFit/>
          </a:bodyPr>
          <a:lstStyle/>
          <a:p>
            <a:pPr algn="ctr"/>
            <a:r>
              <a:rPr lang="zh-CN" altLang="en-US" dirty="0"/>
              <a:t>人的不安全行为</a:t>
            </a:r>
            <a:endParaRPr lang="zh-CN" altLang="en-US" dirty="0"/>
          </a:p>
        </p:txBody>
      </p:sp>
      <p:sp>
        <p:nvSpPr>
          <p:cNvPr id="41" name="文本框 40"/>
          <p:cNvSpPr txBox="1"/>
          <p:nvPr/>
        </p:nvSpPr>
        <p:spPr>
          <a:xfrm>
            <a:off x="5408016" y="5382895"/>
            <a:ext cx="1402534" cy="369332"/>
          </a:xfrm>
          <a:prstGeom prst="rect">
            <a:avLst/>
          </a:prstGeom>
          <a:noFill/>
        </p:spPr>
        <p:txBody>
          <a:bodyPr wrap="square" rtlCol="0">
            <a:spAutoFit/>
          </a:bodyPr>
          <a:lstStyle/>
          <a:p>
            <a:pPr algn="ctr"/>
            <a:r>
              <a:rPr lang="zh-CN" altLang="en-US" dirty="0"/>
              <a:t>案例分析</a:t>
            </a:r>
            <a:endParaRPr lang="zh-CN" altLang="en-US" dirty="0"/>
          </a:p>
        </p:txBody>
      </p:sp>
      <p:sp>
        <p:nvSpPr>
          <p:cNvPr id="42" name="文本框 41"/>
          <p:cNvSpPr txBox="1"/>
          <p:nvPr/>
        </p:nvSpPr>
        <p:spPr>
          <a:xfrm>
            <a:off x="5377534" y="6011907"/>
            <a:ext cx="1402534" cy="369332"/>
          </a:xfrm>
          <a:prstGeom prst="rect">
            <a:avLst/>
          </a:prstGeom>
          <a:noFill/>
        </p:spPr>
        <p:txBody>
          <a:bodyPr wrap="square" rtlCol="0">
            <a:spAutoFit/>
          </a:bodyPr>
          <a:lstStyle/>
          <a:p>
            <a:pPr algn="ctr"/>
            <a:r>
              <a:rPr lang="zh-CN" altLang="en-US" dirty="0"/>
              <a:t>隐患整改</a:t>
            </a:r>
            <a:endParaRPr lang="zh-CN" altLang="en-US" dirty="0"/>
          </a:p>
        </p:txBody>
      </p:sp>
      <p:sp>
        <p:nvSpPr>
          <p:cNvPr id="51" name="矩形 50"/>
          <p:cNvSpPr/>
          <p:nvPr/>
        </p:nvSpPr>
        <p:spPr>
          <a:xfrm>
            <a:off x="4635500" y="1304597"/>
            <a:ext cx="468000" cy="468000"/>
          </a:xfrm>
          <a:prstGeom prst="rect">
            <a:avLst/>
          </a:prstGeom>
          <a:solidFill>
            <a:srgbClr val="0070C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a:off x="4635500" y="1961493"/>
            <a:ext cx="468000" cy="468000"/>
          </a:xfrm>
          <a:prstGeom prst="rect">
            <a:avLst/>
          </a:prstGeom>
          <a:solidFill>
            <a:srgbClr val="0070C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4635500" y="2618390"/>
            <a:ext cx="468000" cy="468000"/>
          </a:xfrm>
          <a:prstGeom prst="rect">
            <a:avLst/>
          </a:prstGeom>
          <a:solidFill>
            <a:srgbClr val="0070C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p:nvSpPr>
        <p:spPr>
          <a:xfrm>
            <a:off x="4635500" y="3275286"/>
            <a:ext cx="468000" cy="468000"/>
          </a:xfrm>
          <a:prstGeom prst="rect">
            <a:avLst/>
          </a:prstGeom>
          <a:solidFill>
            <a:srgbClr val="0070C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4635500" y="3932182"/>
            <a:ext cx="468000" cy="468000"/>
          </a:xfrm>
          <a:prstGeom prst="rect">
            <a:avLst/>
          </a:prstGeom>
          <a:solidFill>
            <a:srgbClr val="0070C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4635500" y="4589079"/>
            <a:ext cx="468000" cy="468000"/>
          </a:xfrm>
          <a:prstGeom prst="rect">
            <a:avLst/>
          </a:prstGeom>
          <a:solidFill>
            <a:srgbClr val="0070C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p:nvSpPr>
        <p:spPr>
          <a:xfrm>
            <a:off x="4635500" y="5245976"/>
            <a:ext cx="468000" cy="468000"/>
          </a:xfrm>
          <a:prstGeom prst="rect">
            <a:avLst/>
          </a:prstGeom>
          <a:solidFill>
            <a:srgbClr val="0070C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p:cNvSpPr/>
          <p:nvPr/>
        </p:nvSpPr>
        <p:spPr>
          <a:xfrm>
            <a:off x="4635500" y="5902872"/>
            <a:ext cx="468000" cy="468000"/>
          </a:xfrm>
          <a:prstGeom prst="rect">
            <a:avLst/>
          </a:prstGeom>
          <a:solidFill>
            <a:srgbClr val="0070C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文本框 58"/>
          <p:cNvSpPr txBox="1"/>
          <p:nvPr/>
        </p:nvSpPr>
        <p:spPr>
          <a:xfrm>
            <a:off x="4546600" y="1342697"/>
            <a:ext cx="639909" cy="461665"/>
          </a:xfrm>
          <a:prstGeom prst="rect">
            <a:avLst/>
          </a:prstGeom>
          <a:noFill/>
        </p:spPr>
        <p:txBody>
          <a:bodyPr wrap="square" rtlCol="0">
            <a:spAutoFit/>
          </a:bodyPr>
          <a:lstStyle/>
          <a:p>
            <a:pPr algn="ctr"/>
            <a:r>
              <a:rPr lang="en-US" altLang="zh-CN" sz="2400" dirty="0">
                <a:solidFill>
                  <a:schemeClr val="bg1"/>
                </a:solidFill>
              </a:rPr>
              <a:t>02</a:t>
            </a:r>
            <a:endParaRPr lang="zh-CN" altLang="en-US" sz="2400" dirty="0">
              <a:solidFill>
                <a:schemeClr val="bg1"/>
              </a:solidFill>
            </a:endParaRPr>
          </a:p>
        </p:txBody>
      </p:sp>
      <p:sp>
        <p:nvSpPr>
          <p:cNvPr id="60" name="文本框 59"/>
          <p:cNvSpPr txBox="1"/>
          <p:nvPr/>
        </p:nvSpPr>
        <p:spPr>
          <a:xfrm>
            <a:off x="4546600" y="1999593"/>
            <a:ext cx="639909" cy="461665"/>
          </a:xfrm>
          <a:prstGeom prst="rect">
            <a:avLst/>
          </a:prstGeom>
          <a:noFill/>
        </p:spPr>
        <p:txBody>
          <a:bodyPr wrap="square" rtlCol="0">
            <a:spAutoFit/>
          </a:bodyPr>
          <a:lstStyle/>
          <a:p>
            <a:pPr algn="ctr"/>
            <a:r>
              <a:rPr lang="en-US" altLang="zh-CN" sz="2400" dirty="0">
                <a:solidFill>
                  <a:schemeClr val="bg1"/>
                </a:solidFill>
              </a:rPr>
              <a:t>03</a:t>
            </a:r>
            <a:endParaRPr lang="zh-CN" altLang="en-US" sz="2400" dirty="0">
              <a:solidFill>
                <a:schemeClr val="bg1"/>
              </a:solidFill>
            </a:endParaRPr>
          </a:p>
        </p:txBody>
      </p:sp>
      <p:sp>
        <p:nvSpPr>
          <p:cNvPr id="61" name="文本框 60"/>
          <p:cNvSpPr txBox="1"/>
          <p:nvPr/>
        </p:nvSpPr>
        <p:spPr>
          <a:xfrm>
            <a:off x="4546600" y="2656490"/>
            <a:ext cx="639909" cy="461665"/>
          </a:xfrm>
          <a:prstGeom prst="rect">
            <a:avLst/>
          </a:prstGeom>
          <a:noFill/>
        </p:spPr>
        <p:txBody>
          <a:bodyPr wrap="square" rtlCol="0">
            <a:spAutoFit/>
          </a:bodyPr>
          <a:lstStyle/>
          <a:p>
            <a:pPr algn="ctr"/>
            <a:r>
              <a:rPr lang="en-US" altLang="zh-CN" sz="2400" dirty="0">
                <a:solidFill>
                  <a:schemeClr val="bg1"/>
                </a:solidFill>
              </a:rPr>
              <a:t>04</a:t>
            </a:r>
            <a:endParaRPr lang="zh-CN" altLang="en-US" sz="2400" dirty="0">
              <a:solidFill>
                <a:schemeClr val="bg1"/>
              </a:solidFill>
            </a:endParaRPr>
          </a:p>
        </p:txBody>
      </p:sp>
      <p:sp>
        <p:nvSpPr>
          <p:cNvPr id="62" name="文本框 61"/>
          <p:cNvSpPr txBox="1"/>
          <p:nvPr/>
        </p:nvSpPr>
        <p:spPr>
          <a:xfrm>
            <a:off x="4546600" y="3313386"/>
            <a:ext cx="639909" cy="461665"/>
          </a:xfrm>
          <a:prstGeom prst="rect">
            <a:avLst/>
          </a:prstGeom>
          <a:noFill/>
        </p:spPr>
        <p:txBody>
          <a:bodyPr wrap="square" rtlCol="0">
            <a:spAutoFit/>
          </a:bodyPr>
          <a:lstStyle/>
          <a:p>
            <a:pPr algn="ctr"/>
            <a:r>
              <a:rPr lang="en-US" altLang="zh-CN" sz="2400" dirty="0">
                <a:solidFill>
                  <a:schemeClr val="bg1"/>
                </a:solidFill>
              </a:rPr>
              <a:t>05</a:t>
            </a:r>
            <a:endParaRPr lang="zh-CN" altLang="en-US" sz="2400" dirty="0">
              <a:solidFill>
                <a:schemeClr val="bg1"/>
              </a:solidFill>
            </a:endParaRPr>
          </a:p>
        </p:txBody>
      </p:sp>
      <p:sp>
        <p:nvSpPr>
          <p:cNvPr id="63" name="文本框 62"/>
          <p:cNvSpPr txBox="1"/>
          <p:nvPr/>
        </p:nvSpPr>
        <p:spPr>
          <a:xfrm>
            <a:off x="4546600" y="3970282"/>
            <a:ext cx="639909" cy="461665"/>
          </a:xfrm>
          <a:prstGeom prst="rect">
            <a:avLst/>
          </a:prstGeom>
          <a:noFill/>
        </p:spPr>
        <p:txBody>
          <a:bodyPr wrap="square" rtlCol="0">
            <a:spAutoFit/>
          </a:bodyPr>
          <a:lstStyle/>
          <a:p>
            <a:pPr algn="ctr"/>
            <a:r>
              <a:rPr lang="en-US" altLang="zh-CN" sz="2400" dirty="0">
                <a:solidFill>
                  <a:schemeClr val="bg1"/>
                </a:solidFill>
              </a:rPr>
              <a:t>06</a:t>
            </a:r>
            <a:endParaRPr lang="zh-CN" altLang="en-US" sz="2400" dirty="0">
              <a:solidFill>
                <a:schemeClr val="bg1"/>
              </a:solidFill>
            </a:endParaRPr>
          </a:p>
        </p:txBody>
      </p:sp>
      <p:sp>
        <p:nvSpPr>
          <p:cNvPr id="64" name="文本框 63"/>
          <p:cNvSpPr txBox="1"/>
          <p:nvPr/>
        </p:nvSpPr>
        <p:spPr>
          <a:xfrm>
            <a:off x="4546600" y="4627179"/>
            <a:ext cx="639909" cy="461665"/>
          </a:xfrm>
          <a:prstGeom prst="rect">
            <a:avLst/>
          </a:prstGeom>
          <a:noFill/>
        </p:spPr>
        <p:txBody>
          <a:bodyPr wrap="square" rtlCol="0">
            <a:spAutoFit/>
          </a:bodyPr>
          <a:lstStyle/>
          <a:p>
            <a:pPr algn="ctr"/>
            <a:r>
              <a:rPr lang="en-US" altLang="zh-CN" sz="2400" dirty="0">
                <a:solidFill>
                  <a:schemeClr val="bg1"/>
                </a:solidFill>
              </a:rPr>
              <a:t>07</a:t>
            </a:r>
            <a:endParaRPr lang="zh-CN" altLang="en-US" sz="2400" dirty="0">
              <a:solidFill>
                <a:schemeClr val="bg1"/>
              </a:solidFill>
            </a:endParaRPr>
          </a:p>
        </p:txBody>
      </p:sp>
      <p:sp>
        <p:nvSpPr>
          <p:cNvPr id="65" name="文本框 64"/>
          <p:cNvSpPr txBox="1"/>
          <p:nvPr/>
        </p:nvSpPr>
        <p:spPr>
          <a:xfrm>
            <a:off x="4546600" y="5284076"/>
            <a:ext cx="639909" cy="461665"/>
          </a:xfrm>
          <a:prstGeom prst="rect">
            <a:avLst/>
          </a:prstGeom>
          <a:noFill/>
        </p:spPr>
        <p:txBody>
          <a:bodyPr wrap="square" rtlCol="0">
            <a:spAutoFit/>
          </a:bodyPr>
          <a:lstStyle/>
          <a:p>
            <a:pPr algn="ctr"/>
            <a:r>
              <a:rPr lang="en-US" altLang="zh-CN" sz="2400" dirty="0">
                <a:solidFill>
                  <a:schemeClr val="bg1"/>
                </a:solidFill>
              </a:rPr>
              <a:t>08</a:t>
            </a:r>
            <a:endParaRPr lang="zh-CN" altLang="en-US" sz="2400" dirty="0">
              <a:solidFill>
                <a:schemeClr val="bg1"/>
              </a:solidFill>
            </a:endParaRPr>
          </a:p>
        </p:txBody>
      </p:sp>
      <p:sp>
        <p:nvSpPr>
          <p:cNvPr id="66" name="文本框 65"/>
          <p:cNvSpPr txBox="1"/>
          <p:nvPr/>
        </p:nvSpPr>
        <p:spPr>
          <a:xfrm>
            <a:off x="4546600" y="5940972"/>
            <a:ext cx="639909" cy="461665"/>
          </a:xfrm>
          <a:prstGeom prst="rect">
            <a:avLst/>
          </a:prstGeom>
          <a:noFill/>
        </p:spPr>
        <p:txBody>
          <a:bodyPr wrap="square" rtlCol="0">
            <a:spAutoFit/>
          </a:bodyPr>
          <a:lstStyle/>
          <a:p>
            <a:pPr algn="ctr"/>
            <a:r>
              <a:rPr lang="en-US" altLang="zh-CN" sz="2400" dirty="0">
                <a:solidFill>
                  <a:schemeClr val="bg1"/>
                </a:solidFill>
              </a:rPr>
              <a:t>09</a:t>
            </a:r>
            <a:endParaRPr lang="zh-CN" altLang="en-US" sz="2400" dirty="0">
              <a:solidFill>
                <a:schemeClr val="bg1"/>
              </a:solidFill>
            </a:endParaRPr>
          </a:p>
        </p:txBody>
      </p:sp>
    </p:spTree>
  </p:cSld>
  <p:clrMapOvr>
    <a:masterClrMapping/>
  </p:clrMapOvr>
  <p:transition spd="slow">
    <p:push dir="u"/>
  </p:transition>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Rectangle 8"/>
          <p:cNvSpPr>
            <a:spLocks noChangeArrowheads="1"/>
          </p:cNvSpPr>
          <p:nvPr/>
        </p:nvSpPr>
        <p:spPr bwMode="auto">
          <a:xfrm>
            <a:off x="4819293" y="1839707"/>
            <a:ext cx="3828322" cy="4456911"/>
          </a:xfrm>
          <a:prstGeom prst="rect">
            <a:avLst/>
          </a:prstGeom>
          <a:solidFill>
            <a:srgbClr val="0070C0"/>
          </a:solidFill>
          <a:ln w="9525" algn="ctr">
            <a:solidFill>
              <a:srgbClr val="0070C0"/>
            </a:solidFill>
            <a:miter lim="800000"/>
          </a:ln>
          <a:effectLst>
            <a:outerShdw dist="17961" dir="2700000" algn="ctr" rotWithShape="0">
              <a:srgbClr val="A9A9A9"/>
            </a:outerShdw>
          </a:effec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 name="Freeform 5"/>
          <p:cNvSpPr/>
          <p:nvPr/>
        </p:nvSpPr>
        <p:spPr bwMode="auto">
          <a:xfrm>
            <a:off x="651610" y="1818548"/>
            <a:ext cx="4376551" cy="4478070"/>
          </a:xfrm>
          <a:custGeom>
            <a:avLst/>
            <a:gdLst>
              <a:gd name="T0" fmla="*/ 0 w 2903"/>
              <a:gd name="T1" fmla="*/ 0 h 2495"/>
              <a:gd name="T2" fmla="*/ 4248150 w 2903"/>
              <a:gd name="T3" fmla="*/ 0 h 2495"/>
              <a:gd name="T4" fmla="*/ 4248150 w 2903"/>
              <a:gd name="T5" fmla="*/ 1800225 h 2495"/>
              <a:gd name="T6" fmla="*/ 4319588 w 2903"/>
              <a:gd name="T7" fmla="*/ 1800225 h 2495"/>
              <a:gd name="T8" fmla="*/ 4319588 w 2903"/>
              <a:gd name="T9" fmla="*/ 1657350 h 2495"/>
              <a:gd name="T10" fmla="*/ 4608513 w 2903"/>
              <a:gd name="T11" fmla="*/ 1944688 h 2495"/>
              <a:gd name="T12" fmla="*/ 4319588 w 2903"/>
              <a:gd name="T13" fmla="*/ 2233613 h 2495"/>
              <a:gd name="T14" fmla="*/ 4319588 w 2903"/>
              <a:gd name="T15" fmla="*/ 2160588 h 2495"/>
              <a:gd name="T16" fmla="*/ 4248150 w 2903"/>
              <a:gd name="T17" fmla="*/ 2160588 h 2495"/>
              <a:gd name="T18" fmla="*/ 4248150 w 2903"/>
              <a:gd name="T19" fmla="*/ 3960813 h 2495"/>
              <a:gd name="T20" fmla="*/ 0 w 2903"/>
              <a:gd name="T21" fmla="*/ 3960813 h 2495"/>
              <a:gd name="T22" fmla="*/ 0 w 2903"/>
              <a:gd name="T23" fmla="*/ 0 h 24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03" h="2495">
                <a:moveTo>
                  <a:pt x="0" y="0"/>
                </a:moveTo>
                <a:lnTo>
                  <a:pt x="2676" y="0"/>
                </a:lnTo>
                <a:lnTo>
                  <a:pt x="2676" y="1134"/>
                </a:lnTo>
                <a:lnTo>
                  <a:pt x="2721" y="1134"/>
                </a:lnTo>
                <a:lnTo>
                  <a:pt x="2721" y="1044"/>
                </a:lnTo>
                <a:lnTo>
                  <a:pt x="2903" y="1225"/>
                </a:lnTo>
                <a:lnTo>
                  <a:pt x="2721" y="1407"/>
                </a:lnTo>
                <a:lnTo>
                  <a:pt x="2721" y="1361"/>
                </a:lnTo>
                <a:lnTo>
                  <a:pt x="2676" y="1361"/>
                </a:lnTo>
                <a:lnTo>
                  <a:pt x="2676" y="2495"/>
                </a:lnTo>
                <a:lnTo>
                  <a:pt x="0" y="2495"/>
                </a:lnTo>
                <a:lnTo>
                  <a:pt x="0" y="0"/>
                </a:lnTo>
                <a:close/>
              </a:path>
            </a:pathLst>
          </a:custGeom>
          <a:solidFill>
            <a:srgbClr val="FFD966"/>
          </a:solidFill>
          <a:ln w="9525">
            <a:solidFill>
              <a:srgbClr val="E6E6E6"/>
            </a:solidFill>
            <a:round/>
          </a:ln>
          <a:effectLst>
            <a:outerShdw dist="17961" dir="2700000" algn="ctr" rotWithShape="0">
              <a:srgbClr val="A9A9A9"/>
            </a:outerShdw>
          </a:effectLst>
        </p:spPr>
        <p:txBody>
          <a:bodyPr/>
          <a:lstStyle/>
          <a:p>
            <a:endParaRPr lang="zh-CN" altLang="en-US"/>
          </a:p>
        </p:txBody>
      </p:sp>
      <p:sp>
        <p:nvSpPr>
          <p:cNvPr id="4" name="Rectangle 6"/>
          <p:cNvSpPr>
            <a:spLocks noChangeArrowheads="1"/>
          </p:cNvSpPr>
          <p:nvPr/>
        </p:nvSpPr>
        <p:spPr bwMode="auto">
          <a:xfrm>
            <a:off x="669028" y="1315312"/>
            <a:ext cx="4016188" cy="384202"/>
          </a:xfrm>
          <a:prstGeom prst="rect">
            <a:avLst/>
          </a:prstGeom>
          <a:solidFill>
            <a:srgbClr val="FFD966"/>
          </a:solidFill>
          <a:ln>
            <a:noFill/>
          </a:ln>
          <a:effectLst>
            <a:outerShdw dist="17961" dir="2700000" algn="ctr" rotWithShape="0">
              <a:srgbClr val="A9A9A9"/>
            </a:outerShdw>
          </a:effec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000" dirty="0">
              <a:solidFill>
                <a:schemeClr val="bg1"/>
              </a:solidFill>
              <a:ea typeface="微软雅黑" panose="020B0503020204020204" pitchFamily="34" charset="-122"/>
            </a:endParaRPr>
          </a:p>
        </p:txBody>
      </p:sp>
      <p:sp>
        <p:nvSpPr>
          <p:cNvPr id="5" name="Rectangle 9"/>
          <p:cNvSpPr>
            <a:spLocks noChangeArrowheads="1"/>
          </p:cNvSpPr>
          <p:nvPr/>
        </p:nvSpPr>
        <p:spPr bwMode="auto">
          <a:xfrm>
            <a:off x="4812261" y="1324021"/>
            <a:ext cx="3835354" cy="375494"/>
          </a:xfrm>
          <a:prstGeom prst="rect">
            <a:avLst/>
          </a:prstGeom>
          <a:solidFill>
            <a:srgbClr val="0070C0"/>
          </a:solidFill>
          <a:ln>
            <a:noFill/>
          </a:ln>
          <a:effectLst>
            <a:outerShdw dist="17961" dir="2700000" algn="ctr" rotWithShape="0">
              <a:srgbClr val="A9A9A9"/>
            </a:outerShdw>
          </a:effectLst>
        </p:spPr>
        <p:txBody>
          <a:bodyPr/>
          <a:lstStyle/>
          <a:p>
            <a:pPr algn="ctr"/>
            <a:endParaRPr lang="zh-CN" altLang="en-US" sz="2000" dirty="0">
              <a:solidFill>
                <a:schemeClr val="bg1"/>
              </a:solidFill>
              <a:latin typeface="Arial" panose="020B0604020202020204" pitchFamily="34" charset="0"/>
              <a:ea typeface="微软雅黑" panose="020B0503020204020204" pitchFamily="34" charset="-122"/>
            </a:endParaRPr>
          </a:p>
        </p:txBody>
      </p:sp>
      <p:sp>
        <p:nvSpPr>
          <p:cNvPr id="8" name="Text Box 12"/>
          <p:cNvSpPr txBox="1">
            <a:spLocks noChangeArrowheads="1"/>
          </p:cNvSpPr>
          <p:nvPr/>
        </p:nvSpPr>
        <p:spPr bwMode="auto">
          <a:xfrm>
            <a:off x="1195666" y="3049615"/>
            <a:ext cx="2920822" cy="201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5000"/>
              </a:lnSpc>
              <a:defRPr/>
            </a:pPr>
            <a:r>
              <a:rPr lang="zh-CN" altLang="en-US" sz="2000" dirty="0">
                <a:latin typeface="+mn-ea"/>
                <a:ea typeface="+mn-ea"/>
              </a:rPr>
              <a:t>在更换驰放气管道连接法兰的石棉垫片时，未按要求对角把紧法兰螺栓，造成石棉垫片受力不均，密封不严</a:t>
            </a:r>
            <a:endParaRPr lang="zh-CN" altLang="en-US" sz="2000" dirty="0">
              <a:latin typeface="+mn-ea"/>
              <a:ea typeface="+mn-ea"/>
            </a:endParaRPr>
          </a:p>
        </p:txBody>
      </p:sp>
      <p:sp>
        <p:nvSpPr>
          <p:cNvPr id="12" name="矩形 11"/>
          <p:cNvSpPr/>
          <p:nvPr/>
        </p:nvSpPr>
        <p:spPr>
          <a:xfrm>
            <a:off x="699247" y="0"/>
            <a:ext cx="8444753" cy="43542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0"/>
            <a:ext cx="555812" cy="4413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2859429" y="0"/>
            <a:ext cx="4150966" cy="461665"/>
          </a:xfrm>
          <a:prstGeom prst="rect">
            <a:avLst/>
          </a:prstGeom>
          <a:noFill/>
        </p:spPr>
        <p:txBody>
          <a:bodyPr wrap="square" rtlCol="0">
            <a:spAutoFit/>
          </a:bodyPr>
          <a:lstStyle/>
          <a:p>
            <a:pPr algn="ctr"/>
            <a:r>
              <a:rPr lang="zh-CN" altLang="en-US" sz="2400" b="1" dirty="0">
                <a:solidFill>
                  <a:schemeClr val="bg1"/>
                </a:solidFill>
              </a:rPr>
              <a:t>案例分析（三）</a:t>
            </a:r>
            <a:endParaRPr lang="zh-CN" altLang="en-US" sz="2400" b="1" dirty="0">
              <a:solidFill>
                <a:schemeClr val="bg1"/>
              </a:solidFill>
            </a:endParaRPr>
          </a:p>
        </p:txBody>
      </p:sp>
      <p:sp>
        <p:nvSpPr>
          <p:cNvPr id="15" name="文本框 14"/>
          <p:cNvSpPr txBox="1"/>
          <p:nvPr/>
        </p:nvSpPr>
        <p:spPr>
          <a:xfrm>
            <a:off x="699247" y="786407"/>
            <a:ext cx="3036730" cy="400110"/>
          </a:xfrm>
          <a:prstGeom prst="rect">
            <a:avLst/>
          </a:prstGeom>
          <a:noFill/>
        </p:spPr>
        <p:txBody>
          <a:bodyPr wrap="square" rtlCol="0">
            <a:spAutoFit/>
          </a:bodyPr>
          <a:lstStyle/>
          <a:p>
            <a:r>
              <a:rPr lang="zh-CN" altLang="en-US" sz="2000" b="1" dirty="0"/>
              <a:t>事故原因</a:t>
            </a:r>
            <a:endParaRPr lang="zh-CN" altLang="en-US" sz="2000" b="1" dirty="0"/>
          </a:p>
        </p:txBody>
      </p:sp>
      <p:sp>
        <p:nvSpPr>
          <p:cNvPr id="16" name="Text Box 12"/>
          <p:cNvSpPr txBox="1">
            <a:spLocks noChangeArrowheads="1"/>
          </p:cNvSpPr>
          <p:nvPr/>
        </p:nvSpPr>
        <p:spPr bwMode="auto">
          <a:xfrm>
            <a:off x="5503441" y="3190954"/>
            <a:ext cx="2452993"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en-US" sz="2000" dirty="0">
                <a:solidFill>
                  <a:schemeClr val="bg1"/>
                </a:solidFill>
                <a:latin typeface="+mn-ea"/>
                <a:ea typeface="+mn-ea"/>
              </a:rPr>
              <a:t>更换石棉垫片后，未对驰放气管道系统进行压力和气密性试验；三是</a:t>
            </a:r>
            <a:r>
              <a:rPr lang="en-US" altLang="zh-CN" sz="2000" dirty="0">
                <a:solidFill>
                  <a:schemeClr val="bg1"/>
                </a:solidFill>
                <a:latin typeface="+mn-ea"/>
                <a:ea typeface="+mn-ea"/>
              </a:rPr>
              <a:t>, </a:t>
            </a:r>
            <a:r>
              <a:rPr lang="zh-CN" altLang="en-US" sz="2000" dirty="0">
                <a:solidFill>
                  <a:schemeClr val="bg1"/>
                </a:solidFill>
                <a:latin typeface="+mn-ea"/>
                <a:ea typeface="+mn-ea"/>
              </a:rPr>
              <a:t>现场应急器材配备不够，应急处置能力差</a:t>
            </a:r>
            <a:endParaRPr lang="zh-CN" altLang="en-US" sz="2000" dirty="0">
              <a:solidFill>
                <a:schemeClr val="bg1"/>
              </a:solidFill>
              <a:latin typeface="+mn-ea"/>
              <a:ea typeface="+mn-ea"/>
            </a:endParaRPr>
          </a:p>
        </p:txBody>
      </p:sp>
      <p:sp>
        <p:nvSpPr>
          <p:cNvPr id="17" name="文本框 16"/>
          <p:cNvSpPr txBox="1"/>
          <p:nvPr/>
        </p:nvSpPr>
        <p:spPr>
          <a:xfrm>
            <a:off x="2019625" y="1324020"/>
            <a:ext cx="1314994" cy="400110"/>
          </a:xfrm>
          <a:prstGeom prst="rect">
            <a:avLst/>
          </a:prstGeom>
          <a:noFill/>
        </p:spPr>
        <p:txBody>
          <a:bodyPr wrap="square" rtlCol="0">
            <a:spAutoFit/>
          </a:bodyPr>
          <a:lstStyle/>
          <a:p>
            <a:pPr algn="ctr"/>
            <a:r>
              <a:rPr lang="zh-CN" altLang="en-US" sz="2000" dirty="0">
                <a:ea typeface="微软雅黑" panose="020B0503020204020204" pitchFamily="34" charset="-122"/>
              </a:rPr>
              <a:t>原因一</a:t>
            </a:r>
            <a:endParaRPr lang="zh-CN" altLang="en-US" sz="2000" dirty="0">
              <a:ea typeface="微软雅黑" panose="020B0503020204020204" pitchFamily="34" charset="-122"/>
            </a:endParaRPr>
          </a:p>
        </p:txBody>
      </p:sp>
      <p:sp>
        <p:nvSpPr>
          <p:cNvPr id="18" name="文本框 17"/>
          <p:cNvSpPr txBox="1"/>
          <p:nvPr/>
        </p:nvSpPr>
        <p:spPr>
          <a:xfrm>
            <a:off x="6075091" y="1324020"/>
            <a:ext cx="1314994" cy="400110"/>
          </a:xfrm>
          <a:prstGeom prst="rect">
            <a:avLst/>
          </a:prstGeom>
          <a:noFill/>
        </p:spPr>
        <p:txBody>
          <a:bodyPr wrap="square" rtlCol="0">
            <a:spAutoFit/>
          </a:bodyPr>
          <a:lstStyle/>
          <a:p>
            <a:pPr algn="ctr"/>
            <a:r>
              <a:rPr lang="zh-CN" altLang="en-US" sz="2000" dirty="0">
                <a:solidFill>
                  <a:schemeClr val="bg1"/>
                </a:solidFill>
                <a:ea typeface="微软雅黑" panose="020B0503020204020204" pitchFamily="34" charset="-122"/>
              </a:rPr>
              <a:t>原因二</a:t>
            </a:r>
            <a:endParaRPr lang="zh-CN" altLang="en-US" sz="2000" dirty="0">
              <a:solidFill>
                <a:schemeClr val="bg1"/>
              </a:solidFill>
              <a:ea typeface="微软雅黑" panose="020B0503020204020204" pitchFamily="34" charset="-122"/>
            </a:endParaRPr>
          </a:p>
        </p:txBody>
      </p:sp>
    </p:spTree>
  </p:cSld>
  <p:clrMapOvr>
    <a:masterClrMapping/>
  </p:clrMapOvr>
  <p:transition spd="slow">
    <p:push dir="u"/>
  </p:transition>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1" name="矩形 20"/>
          <p:cNvSpPr/>
          <p:nvPr/>
        </p:nvSpPr>
        <p:spPr>
          <a:xfrm>
            <a:off x="699247" y="0"/>
            <a:ext cx="8444753" cy="43542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0" y="0"/>
            <a:ext cx="555812" cy="4413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2859429" y="0"/>
            <a:ext cx="4150966" cy="461665"/>
          </a:xfrm>
          <a:prstGeom prst="rect">
            <a:avLst/>
          </a:prstGeom>
          <a:noFill/>
        </p:spPr>
        <p:txBody>
          <a:bodyPr wrap="square" rtlCol="0">
            <a:spAutoFit/>
          </a:bodyPr>
          <a:lstStyle/>
          <a:p>
            <a:pPr algn="ctr"/>
            <a:r>
              <a:rPr lang="zh-CN" altLang="en-US" sz="2400" b="1" dirty="0">
                <a:solidFill>
                  <a:schemeClr val="bg1"/>
                </a:solidFill>
              </a:rPr>
              <a:t>案例分析（四）</a:t>
            </a:r>
            <a:endParaRPr lang="zh-CN" altLang="en-US" sz="2400" b="1" dirty="0">
              <a:solidFill>
                <a:schemeClr val="bg1"/>
              </a:solidFill>
            </a:endParaRPr>
          </a:p>
        </p:txBody>
      </p:sp>
      <p:sp>
        <p:nvSpPr>
          <p:cNvPr id="8" name="Rectangle 7"/>
          <p:cNvSpPr txBox="1">
            <a:spLocks noChangeArrowheads="1"/>
          </p:cNvSpPr>
          <p:nvPr/>
        </p:nvSpPr>
        <p:spPr>
          <a:xfrm>
            <a:off x="754159" y="778076"/>
            <a:ext cx="7272337" cy="33153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defRPr/>
            </a:pPr>
            <a:r>
              <a:rPr lang="zh-CN" altLang="en-US" sz="2000" b="1" dirty="0"/>
              <a:t>机器过热填料多 酒精蒸发引火灾</a:t>
            </a:r>
            <a:endParaRPr lang="zh-CN" altLang="en-US" sz="2000" b="1" dirty="0">
              <a:latin typeface="+mn-ea"/>
              <a:ea typeface="+mn-ea"/>
            </a:endParaRPr>
          </a:p>
        </p:txBody>
      </p:sp>
      <p:sp>
        <p:nvSpPr>
          <p:cNvPr id="2" name="文本框 1"/>
          <p:cNvSpPr txBox="1"/>
          <p:nvPr/>
        </p:nvSpPr>
        <p:spPr>
          <a:xfrm>
            <a:off x="826033" y="1375588"/>
            <a:ext cx="7697778" cy="1596078"/>
          </a:xfrm>
          <a:prstGeom prst="rect">
            <a:avLst/>
          </a:prstGeom>
          <a:noFill/>
        </p:spPr>
        <p:txBody>
          <a:bodyPr wrap="square" rtlCol="0">
            <a:spAutoFit/>
          </a:bodyPr>
          <a:lstStyle/>
          <a:p>
            <a:pPr>
              <a:lnSpc>
                <a:spcPct val="125000"/>
              </a:lnSpc>
              <a:defRPr/>
            </a:pPr>
            <a:r>
              <a:rPr lang="zh-CN" altLang="en-US" sz="2000" dirty="0"/>
              <a:t>某制药厂制粒岗位操作工王某操作的制粒机因运行时间过长，机身温度已经很高，物料开始发粘，出粒很不顺畅，王某有些手忙脚乱。这时职工吕某过来取工具，顺手帮忙将机台上的料倒入斗内，但由于填料过多造成机器憋车。</a:t>
            </a:r>
            <a:endParaRPr lang="zh-CN" altLang="en-US" sz="2000" dirty="0"/>
          </a:p>
        </p:txBody>
      </p:sp>
      <p:sp>
        <p:nvSpPr>
          <p:cNvPr id="4" name="圆角矩形 3"/>
          <p:cNvSpPr/>
          <p:nvPr/>
        </p:nvSpPr>
        <p:spPr>
          <a:xfrm>
            <a:off x="826033" y="1331563"/>
            <a:ext cx="7613254" cy="1680552"/>
          </a:xfrm>
          <a:prstGeom prst="roundRect">
            <a:avLst>
              <a:gd name="adj" fmla="val 3831"/>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a:off x="868294" y="3509083"/>
            <a:ext cx="7613254" cy="1294737"/>
          </a:xfrm>
          <a:prstGeom prst="roundRect">
            <a:avLst>
              <a:gd name="adj" fmla="val 3831"/>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rot="5400000">
            <a:off x="4404664" y="3010289"/>
            <a:ext cx="334672" cy="415598"/>
          </a:xfrm>
          <a:custGeom>
            <a:avLst/>
            <a:gdLst/>
            <a:ahLst/>
            <a:cxnLst/>
            <a:rect l="l" t="t" r="r" b="b"/>
            <a:pathLst>
              <a:path w="100571" h="218778">
                <a:moveTo>
                  <a:pt x="33598" y="218778"/>
                </a:moveTo>
                <a:lnTo>
                  <a:pt x="82488" y="109724"/>
                </a:lnTo>
                <a:lnTo>
                  <a:pt x="33598" y="0"/>
                </a:lnTo>
                <a:lnTo>
                  <a:pt x="51569" y="0"/>
                </a:lnTo>
                <a:lnTo>
                  <a:pt x="100571" y="109724"/>
                </a:lnTo>
                <a:lnTo>
                  <a:pt x="51569" y="218778"/>
                </a:lnTo>
                <a:close/>
                <a:moveTo>
                  <a:pt x="0" y="218778"/>
                </a:moveTo>
                <a:lnTo>
                  <a:pt x="48667" y="109724"/>
                </a:lnTo>
                <a:lnTo>
                  <a:pt x="0" y="0"/>
                </a:lnTo>
                <a:lnTo>
                  <a:pt x="17971" y="0"/>
                </a:lnTo>
                <a:lnTo>
                  <a:pt x="66526" y="109724"/>
                </a:lnTo>
                <a:lnTo>
                  <a:pt x="17971" y="218778"/>
                </a:lnTo>
                <a:close/>
              </a:path>
            </a:pathLst>
          </a:custGeom>
          <a:solidFill>
            <a:srgbClr val="0070C0"/>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dirty="0"/>
          </a:p>
        </p:txBody>
      </p:sp>
      <p:sp>
        <p:nvSpPr>
          <p:cNvPr id="13" name="文本框 12"/>
          <p:cNvSpPr txBox="1"/>
          <p:nvPr/>
        </p:nvSpPr>
        <p:spPr>
          <a:xfrm rot="5400000">
            <a:off x="4404664" y="4871608"/>
            <a:ext cx="334672" cy="415598"/>
          </a:xfrm>
          <a:custGeom>
            <a:avLst/>
            <a:gdLst/>
            <a:ahLst/>
            <a:cxnLst/>
            <a:rect l="l" t="t" r="r" b="b"/>
            <a:pathLst>
              <a:path w="100571" h="218778">
                <a:moveTo>
                  <a:pt x="33598" y="218778"/>
                </a:moveTo>
                <a:lnTo>
                  <a:pt x="82488" y="109724"/>
                </a:lnTo>
                <a:lnTo>
                  <a:pt x="33598" y="0"/>
                </a:lnTo>
                <a:lnTo>
                  <a:pt x="51569" y="0"/>
                </a:lnTo>
                <a:lnTo>
                  <a:pt x="100571" y="109724"/>
                </a:lnTo>
                <a:lnTo>
                  <a:pt x="51569" y="218778"/>
                </a:lnTo>
                <a:close/>
                <a:moveTo>
                  <a:pt x="0" y="218778"/>
                </a:moveTo>
                <a:lnTo>
                  <a:pt x="48667" y="109724"/>
                </a:lnTo>
                <a:lnTo>
                  <a:pt x="0" y="0"/>
                </a:lnTo>
                <a:lnTo>
                  <a:pt x="17971" y="0"/>
                </a:lnTo>
                <a:lnTo>
                  <a:pt x="66526" y="109724"/>
                </a:lnTo>
                <a:lnTo>
                  <a:pt x="17971" y="218778"/>
                </a:lnTo>
                <a:close/>
              </a:path>
            </a:pathLst>
          </a:custGeom>
          <a:solidFill>
            <a:srgbClr val="0070C0"/>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dirty="0"/>
          </a:p>
        </p:txBody>
      </p:sp>
      <p:sp>
        <p:nvSpPr>
          <p:cNvPr id="14" name="圆角矩形 13"/>
          <p:cNvSpPr/>
          <p:nvPr/>
        </p:nvSpPr>
        <p:spPr>
          <a:xfrm>
            <a:off x="868294" y="5306817"/>
            <a:ext cx="7613254" cy="1294737"/>
          </a:xfrm>
          <a:prstGeom prst="roundRect">
            <a:avLst>
              <a:gd name="adj" fmla="val 3831"/>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68294" y="5565219"/>
            <a:ext cx="7697778" cy="861774"/>
          </a:xfrm>
          <a:prstGeom prst="rect">
            <a:avLst/>
          </a:prstGeom>
          <a:noFill/>
        </p:spPr>
        <p:txBody>
          <a:bodyPr wrap="square" rtlCol="0">
            <a:spAutoFit/>
          </a:bodyPr>
          <a:lstStyle/>
          <a:p>
            <a:pPr>
              <a:lnSpc>
                <a:spcPct val="125000"/>
              </a:lnSpc>
              <a:defRPr/>
            </a:pPr>
            <a:r>
              <a:rPr lang="zh-CN" altLang="en-US" sz="2000" dirty="0"/>
              <a:t>只听一声巨响，制粒机整个引爆燃烧，料斗内窜出几尺高的火苗将王某的手颈烧伤。</a:t>
            </a:r>
            <a:endParaRPr lang="zh-CN" altLang="en-US" sz="2000" dirty="0"/>
          </a:p>
        </p:txBody>
      </p:sp>
      <p:sp>
        <p:nvSpPr>
          <p:cNvPr id="10" name="文本框 9"/>
          <p:cNvSpPr txBox="1"/>
          <p:nvPr/>
        </p:nvSpPr>
        <p:spPr>
          <a:xfrm>
            <a:off x="868045" y="3523615"/>
            <a:ext cx="7697470" cy="1246505"/>
          </a:xfrm>
          <a:prstGeom prst="rect">
            <a:avLst/>
          </a:prstGeom>
          <a:noFill/>
        </p:spPr>
        <p:txBody>
          <a:bodyPr wrap="square" rtlCol="0">
            <a:spAutoFit/>
          </a:bodyPr>
          <a:lstStyle/>
          <a:p>
            <a:pPr>
              <a:lnSpc>
                <a:spcPct val="125000"/>
              </a:lnSpc>
              <a:defRPr/>
            </a:pPr>
            <a:r>
              <a:rPr lang="zh-CN" altLang="en-US" sz="2000" dirty="0"/>
              <a:t>这种情况按规定应该停机处理，但王某为了赶时间就没有停车，而是取来一桶酒精</a:t>
            </a:r>
            <a:r>
              <a:rPr lang="zh-CN" altLang="en-US" sz="2000"/>
              <a:t>，一边                                                   戴</a:t>
            </a:r>
            <a:r>
              <a:rPr lang="zh-CN" altLang="en-US" sz="2000" dirty="0"/>
              <a:t>着手套向斗内加酒精，一边晃车。</a:t>
            </a:r>
            <a:endParaRPr lang="zh-CN" altLang="en-US" sz="2000" dirty="0"/>
          </a:p>
        </p:txBody>
      </p:sp>
    </p:spTree>
  </p:cSld>
  <p:clrMapOvr>
    <a:masterClrMapping/>
  </p:clrMapOvr>
  <p:transition spd="slow">
    <p:push dir="u"/>
  </p:transition>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Rectangle 8"/>
          <p:cNvSpPr>
            <a:spLocks noChangeArrowheads="1"/>
          </p:cNvSpPr>
          <p:nvPr/>
        </p:nvSpPr>
        <p:spPr bwMode="auto">
          <a:xfrm>
            <a:off x="4819293" y="1839707"/>
            <a:ext cx="3828322" cy="4456911"/>
          </a:xfrm>
          <a:prstGeom prst="rect">
            <a:avLst/>
          </a:prstGeom>
          <a:solidFill>
            <a:srgbClr val="0070C0"/>
          </a:solidFill>
          <a:ln w="9525" algn="ctr">
            <a:solidFill>
              <a:srgbClr val="0070C0"/>
            </a:solidFill>
            <a:miter lim="800000"/>
          </a:ln>
          <a:effectLst>
            <a:outerShdw dist="17961" dir="2700000" algn="ctr" rotWithShape="0">
              <a:srgbClr val="A9A9A9"/>
            </a:outerShdw>
          </a:effec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 name="Freeform 5"/>
          <p:cNvSpPr/>
          <p:nvPr/>
        </p:nvSpPr>
        <p:spPr bwMode="auto">
          <a:xfrm>
            <a:off x="651610" y="1818548"/>
            <a:ext cx="4376551" cy="4478070"/>
          </a:xfrm>
          <a:custGeom>
            <a:avLst/>
            <a:gdLst>
              <a:gd name="T0" fmla="*/ 0 w 2903"/>
              <a:gd name="T1" fmla="*/ 0 h 2495"/>
              <a:gd name="T2" fmla="*/ 4248150 w 2903"/>
              <a:gd name="T3" fmla="*/ 0 h 2495"/>
              <a:gd name="T4" fmla="*/ 4248150 w 2903"/>
              <a:gd name="T5" fmla="*/ 1800225 h 2495"/>
              <a:gd name="T6" fmla="*/ 4319588 w 2903"/>
              <a:gd name="T7" fmla="*/ 1800225 h 2495"/>
              <a:gd name="T8" fmla="*/ 4319588 w 2903"/>
              <a:gd name="T9" fmla="*/ 1657350 h 2495"/>
              <a:gd name="T10" fmla="*/ 4608513 w 2903"/>
              <a:gd name="T11" fmla="*/ 1944688 h 2495"/>
              <a:gd name="T12" fmla="*/ 4319588 w 2903"/>
              <a:gd name="T13" fmla="*/ 2233613 h 2495"/>
              <a:gd name="T14" fmla="*/ 4319588 w 2903"/>
              <a:gd name="T15" fmla="*/ 2160588 h 2495"/>
              <a:gd name="T16" fmla="*/ 4248150 w 2903"/>
              <a:gd name="T17" fmla="*/ 2160588 h 2495"/>
              <a:gd name="T18" fmla="*/ 4248150 w 2903"/>
              <a:gd name="T19" fmla="*/ 3960813 h 2495"/>
              <a:gd name="T20" fmla="*/ 0 w 2903"/>
              <a:gd name="T21" fmla="*/ 3960813 h 2495"/>
              <a:gd name="T22" fmla="*/ 0 w 2903"/>
              <a:gd name="T23" fmla="*/ 0 h 24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03" h="2495">
                <a:moveTo>
                  <a:pt x="0" y="0"/>
                </a:moveTo>
                <a:lnTo>
                  <a:pt x="2676" y="0"/>
                </a:lnTo>
                <a:lnTo>
                  <a:pt x="2676" y="1134"/>
                </a:lnTo>
                <a:lnTo>
                  <a:pt x="2721" y="1134"/>
                </a:lnTo>
                <a:lnTo>
                  <a:pt x="2721" y="1044"/>
                </a:lnTo>
                <a:lnTo>
                  <a:pt x="2903" y="1225"/>
                </a:lnTo>
                <a:lnTo>
                  <a:pt x="2721" y="1407"/>
                </a:lnTo>
                <a:lnTo>
                  <a:pt x="2721" y="1361"/>
                </a:lnTo>
                <a:lnTo>
                  <a:pt x="2676" y="1361"/>
                </a:lnTo>
                <a:lnTo>
                  <a:pt x="2676" y="2495"/>
                </a:lnTo>
                <a:lnTo>
                  <a:pt x="0" y="2495"/>
                </a:lnTo>
                <a:lnTo>
                  <a:pt x="0" y="0"/>
                </a:lnTo>
                <a:close/>
              </a:path>
            </a:pathLst>
          </a:custGeom>
          <a:solidFill>
            <a:srgbClr val="FFD966"/>
          </a:solidFill>
          <a:ln w="9525">
            <a:solidFill>
              <a:srgbClr val="E6E6E6"/>
            </a:solidFill>
            <a:round/>
          </a:ln>
          <a:effectLst>
            <a:outerShdw dist="17961" dir="2700000" algn="ctr" rotWithShape="0">
              <a:srgbClr val="A9A9A9"/>
            </a:outerShdw>
          </a:effectLst>
        </p:spPr>
        <p:txBody>
          <a:bodyPr/>
          <a:lstStyle/>
          <a:p>
            <a:endParaRPr lang="zh-CN" altLang="en-US"/>
          </a:p>
        </p:txBody>
      </p:sp>
      <p:sp>
        <p:nvSpPr>
          <p:cNvPr id="4" name="Rectangle 6"/>
          <p:cNvSpPr>
            <a:spLocks noChangeArrowheads="1"/>
          </p:cNvSpPr>
          <p:nvPr/>
        </p:nvSpPr>
        <p:spPr bwMode="auto">
          <a:xfrm>
            <a:off x="669028" y="1315312"/>
            <a:ext cx="4016188" cy="384202"/>
          </a:xfrm>
          <a:prstGeom prst="rect">
            <a:avLst/>
          </a:prstGeom>
          <a:solidFill>
            <a:srgbClr val="FFD966"/>
          </a:solidFill>
          <a:ln>
            <a:noFill/>
          </a:ln>
          <a:effectLst>
            <a:outerShdw dist="17961" dir="2700000" algn="ctr" rotWithShape="0">
              <a:srgbClr val="A9A9A9"/>
            </a:outerShdw>
          </a:effec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000" dirty="0">
              <a:solidFill>
                <a:schemeClr val="bg1"/>
              </a:solidFill>
              <a:ea typeface="微软雅黑" panose="020B0503020204020204" pitchFamily="34" charset="-122"/>
            </a:endParaRPr>
          </a:p>
        </p:txBody>
      </p:sp>
      <p:sp>
        <p:nvSpPr>
          <p:cNvPr id="5" name="Rectangle 9"/>
          <p:cNvSpPr>
            <a:spLocks noChangeArrowheads="1"/>
          </p:cNvSpPr>
          <p:nvPr/>
        </p:nvSpPr>
        <p:spPr bwMode="auto">
          <a:xfrm>
            <a:off x="4812261" y="1324021"/>
            <a:ext cx="3835354" cy="375494"/>
          </a:xfrm>
          <a:prstGeom prst="rect">
            <a:avLst/>
          </a:prstGeom>
          <a:solidFill>
            <a:srgbClr val="0070C0"/>
          </a:solidFill>
          <a:ln>
            <a:noFill/>
          </a:ln>
          <a:effectLst>
            <a:outerShdw dist="17961" dir="2700000" algn="ctr" rotWithShape="0">
              <a:srgbClr val="A9A9A9"/>
            </a:outerShdw>
          </a:effectLst>
        </p:spPr>
        <p:txBody>
          <a:bodyPr/>
          <a:lstStyle/>
          <a:p>
            <a:pPr algn="ctr"/>
            <a:endParaRPr lang="zh-CN" altLang="en-US" sz="2000" dirty="0">
              <a:solidFill>
                <a:schemeClr val="bg1"/>
              </a:solidFill>
              <a:latin typeface="Arial" panose="020B0604020202020204" pitchFamily="34" charset="0"/>
              <a:ea typeface="微软雅黑" panose="020B0503020204020204" pitchFamily="34" charset="-122"/>
            </a:endParaRPr>
          </a:p>
        </p:txBody>
      </p:sp>
      <p:sp>
        <p:nvSpPr>
          <p:cNvPr id="8" name="Text Box 12"/>
          <p:cNvSpPr txBox="1">
            <a:spLocks noChangeArrowheads="1"/>
          </p:cNvSpPr>
          <p:nvPr/>
        </p:nvSpPr>
        <p:spPr bwMode="auto">
          <a:xfrm>
            <a:off x="869329" y="2010869"/>
            <a:ext cx="3606881" cy="3939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5000"/>
              </a:lnSpc>
              <a:defRPr/>
            </a:pPr>
            <a:r>
              <a:rPr lang="zh-CN" altLang="en-US" sz="2000" dirty="0">
                <a:latin typeface="+mn-ea"/>
                <a:ea typeface="+mn-ea"/>
              </a:rPr>
              <a:t>由于机器过热，料中酒精迅速蒸发，造成机器物料酒精浓度过高，排风机因老化不能及时排除，在点动晃车启动电源时产生电弧而引爆燃烧。吕某帮忙填料过多，王某违规不停机处理反而加酒精强行点车操作，在机器高温情况下引起火灾，这些人的不安全行为是造成事故的直接原因。</a:t>
            </a:r>
            <a:endParaRPr lang="zh-CN" altLang="en-US" sz="2000" dirty="0">
              <a:latin typeface="+mn-ea"/>
              <a:ea typeface="+mn-ea"/>
            </a:endParaRPr>
          </a:p>
        </p:txBody>
      </p:sp>
      <p:sp>
        <p:nvSpPr>
          <p:cNvPr id="12" name="矩形 11"/>
          <p:cNvSpPr/>
          <p:nvPr/>
        </p:nvSpPr>
        <p:spPr>
          <a:xfrm>
            <a:off x="699247" y="0"/>
            <a:ext cx="8444753" cy="43542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0"/>
            <a:ext cx="555812" cy="4413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2859429" y="0"/>
            <a:ext cx="4150966" cy="461665"/>
          </a:xfrm>
          <a:prstGeom prst="rect">
            <a:avLst/>
          </a:prstGeom>
          <a:noFill/>
        </p:spPr>
        <p:txBody>
          <a:bodyPr wrap="square" rtlCol="0">
            <a:spAutoFit/>
          </a:bodyPr>
          <a:lstStyle/>
          <a:p>
            <a:pPr algn="ctr"/>
            <a:r>
              <a:rPr lang="zh-CN" altLang="en-US" sz="2400" b="1" dirty="0">
                <a:solidFill>
                  <a:schemeClr val="bg1"/>
                </a:solidFill>
              </a:rPr>
              <a:t>案例分析（四）</a:t>
            </a:r>
            <a:endParaRPr lang="zh-CN" altLang="en-US" sz="2400" b="1" dirty="0">
              <a:solidFill>
                <a:schemeClr val="bg1"/>
              </a:solidFill>
            </a:endParaRPr>
          </a:p>
        </p:txBody>
      </p:sp>
      <p:sp>
        <p:nvSpPr>
          <p:cNvPr id="15" name="文本框 14"/>
          <p:cNvSpPr txBox="1"/>
          <p:nvPr/>
        </p:nvSpPr>
        <p:spPr>
          <a:xfrm>
            <a:off x="699247" y="786407"/>
            <a:ext cx="3036730" cy="400110"/>
          </a:xfrm>
          <a:prstGeom prst="rect">
            <a:avLst/>
          </a:prstGeom>
          <a:noFill/>
        </p:spPr>
        <p:txBody>
          <a:bodyPr wrap="square" rtlCol="0">
            <a:spAutoFit/>
          </a:bodyPr>
          <a:lstStyle/>
          <a:p>
            <a:r>
              <a:rPr lang="zh-CN" altLang="en-US" sz="2000" b="1" dirty="0"/>
              <a:t>事故原因</a:t>
            </a:r>
            <a:endParaRPr lang="zh-CN" altLang="en-US" sz="2000" b="1" dirty="0"/>
          </a:p>
        </p:txBody>
      </p:sp>
      <p:sp>
        <p:nvSpPr>
          <p:cNvPr id="16" name="Text Box 12"/>
          <p:cNvSpPr txBox="1">
            <a:spLocks noChangeArrowheads="1"/>
          </p:cNvSpPr>
          <p:nvPr/>
        </p:nvSpPr>
        <p:spPr bwMode="auto">
          <a:xfrm>
            <a:off x="5068388" y="2010001"/>
            <a:ext cx="3352800" cy="3134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5000"/>
              </a:lnSpc>
              <a:defRPr/>
            </a:pPr>
            <a:r>
              <a:rPr lang="zh-CN" altLang="en-US" sz="2000" dirty="0">
                <a:solidFill>
                  <a:schemeClr val="bg1"/>
                </a:solidFill>
                <a:latin typeface="+mn-ea"/>
                <a:ea typeface="+mn-ea"/>
              </a:rPr>
              <a:t>而这台老式的制粒机，电源启动为非防爆型，不适宜含酒精物料的生产，与之配套的通风系统因功率低，阻力过大，不匹配，不能及时排除作业环境中的酒精与高温蒸汽。这些物的不安全因素是造成事故的间接原因</a:t>
            </a:r>
            <a:endParaRPr lang="zh-CN" altLang="en-US" sz="2000" dirty="0">
              <a:solidFill>
                <a:schemeClr val="bg1"/>
              </a:solidFill>
              <a:latin typeface="+mn-ea"/>
              <a:ea typeface="+mn-ea"/>
            </a:endParaRPr>
          </a:p>
        </p:txBody>
      </p:sp>
      <p:sp>
        <p:nvSpPr>
          <p:cNvPr id="17" name="文本框 16"/>
          <p:cNvSpPr txBox="1"/>
          <p:nvPr/>
        </p:nvSpPr>
        <p:spPr>
          <a:xfrm>
            <a:off x="2019625" y="1324020"/>
            <a:ext cx="1314994" cy="400110"/>
          </a:xfrm>
          <a:prstGeom prst="rect">
            <a:avLst/>
          </a:prstGeom>
          <a:noFill/>
        </p:spPr>
        <p:txBody>
          <a:bodyPr wrap="square" rtlCol="0">
            <a:spAutoFit/>
          </a:bodyPr>
          <a:lstStyle/>
          <a:p>
            <a:pPr algn="ctr"/>
            <a:r>
              <a:rPr lang="zh-CN" altLang="en-US" sz="2000" dirty="0">
                <a:ea typeface="微软雅黑" panose="020B0503020204020204" pitchFamily="34" charset="-122"/>
              </a:rPr>
              <a:t>原因一</a:t>
            </a:r>
            <a:endParaRPr lang="zh-CN" altLang="en-US" sz="2000" dirty="0">
              <a:ea typeface="微软雅黑" panose="020B0503020204020204" pitchFamily="34" charset="-122"/>
            </a:endParaRPr>
          </a:p>
        </p:txBody>
      </p:sp>
      <p:sp>
        <p:nvSpPr>
          <p:cNvPr id="18" name="文本框 17"/>
          <p:cNvSpPr txBox="1"/>
          <p:nvPr/>
        </p:nvSpPr>
        <p:spPr>
          <a:xfrm>
            <a:off x="6075091" y="1324020"/>
            <a:ext cx="1314994" cy="400110"/>
          </a:xfrm>
          <a:prstGeom prst="rect">
            <a:avLst/>
          </a:prstGeom>
          <a:noFill/>
        </p:spPr>
        <p:txBody>
          <a:bodyPr wrap="square" rtlCol="0">
            <a:spAutoFit/>
          </a:bodyPr>
          <a:lstStyle/>
          <a:p>
            <a:pPr algn="ctr"/>
            <a:r>
              <a:rPr lang="zh-CN" altLang="en-US" sz="2000" dirty="0">
                <a:solidFill>
                  <a:schemeClr val="bg1"/>
                </a:solidFill>
                <a:ea typeface="微软雅黑" panose="020B0503020204020204" pitchFamily="34" charset="-122"/>
              </a:rPr>
              <a:t>原因二</a:t>
            </a:r>
            <a:endParaRPr lang="zh-CN" altLang="en-US" sz="2000" dirty="0">
              <a:solidFill>
                <a:schemeClr val="bg1"/>
              </a:solidFill>
              <a:ea typeface="微软雅黑" panose="020B0503020204020204" pitchFamily="34" charset="-122"/>
            </a:endParaRPr>
          </a:p>
        </p:txBody>
      </p:sp>
    </p:spTree>
  </p:cSld>
  <p:clrMapOvr>
    <a:masterClrMapping/>
  </p:clrMapOvr>
  <p:transition spd="slow">
    <p:push dir="u"/>
  </p:transition>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矩形 1"/>
          <p:cNvSpPr/>
          <p:nvPr/>
        </p:nvSpPr>
        <p:spPr>
          <a:xfrm>
            <a:off x="699247" y="0"/>
            <a:ext cx="8444753" cy="43542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0"/>
            <a:ext cx="555812" cy="4413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2859429" y="0"/>
            <a:ext cx="4150966" cy="461665"/>
          </a:xfrm>
          <a:prstGeom prst="rect">
            <a:avLst/>
          </a:prstGeom>
          <a:noFill/>
        </p:spPr>
        <p:txBody>
          <a:bodyPr wrap="square" rtlCol="0">
            <a:spAutoFit/>
          </a:bodyPr>
          <a:lstStyle/>
          <a:p>
            <a:pPr algn="ctr"/>
            <a:r>
              <a:rPr lang="zh-CN" altLang="en-US" sz="2400" b="1" dirty="0">
                <a:solidFill>
                  <a:schemeClr val="bg1"/>
                </a:solidFill>
              </a:rPr>
              <a:t>案例分析（五）</a:t>
            </a:r>
            <a:endParaRPr lang="zh-CN" altLang="en-US" sz="2400" b="1" dirty="0">
              <a:solidFill>
                <a:schemeClr val="bg1"/>
              </a:solidFill>
            </a:endParaRPr>
          </a:p>
        </p:txBody>
      </p:sp>
      <p:sp>
        <p:nvSpPr>
          <p:cNvPr id="5" name="Rectangle 7"/>
          <p:cNvSpPr txBox="1">
            <a:spLocks noChangeArrowheads="1"/>
          </p:cNvSpPr>
          <p:nvPr/>
        </p:nvSpPr>
        <p:spPr>
          <a:xfrm>
            <a:off x="754159" y="1001674"/>
            <a:ext cx="7272337" cy="33153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defRPr/>
            </a:pPr>
            <a:r>
              <a:rPr lang="zh-CN" altLang="en-US" sz="2000" b="1" dirty="0"/>
              <a:t>硝酸计量罐爆炸事故经过</a:t>
            </a:r>
            <a:endParaRPr lang="zh-CN" altLang="en-US" sz="2000" b="1" dirty="0">
              <a:latin typeface="+mn-ea"/>
              <a:ea typeface="+mn-ea"/>
            </a:endParaRPr>
          </a:p>
        </p:txBody>
      </p:sp>
      <p:sp>
        <p:nvSpPr>
          <p:cNvPr id="6" name="文本框 5"/>
          <p:cNvSpPr txBox="1"/>
          <p:nvPr/>
        </p:nvSpPr>
        <p:spPr>
          <a:xfrm>
            <a:off x="754159" y="1759540"/>
            <a:ext cx="7166348" cy="4324261"/>
          </a:xfrm>
          <a:prstGeom prst="rect">
            <a:avLst/>
          </a:prstGeom>
          <a:noFill/>
        </p:spPr>
        <p:txBody>
          <a:bodyPr wrap="square" rtlCol="0">
            <a:spAutoFit/>
          </a:bodyPr>
          <a:lstStyle/>
          <a:p>
            <a:pPr marL="342900" indent="-342900">
              <a:lnSpc>
                <a:spcPct val="125000"/>
              </a:lnSpc>
              <a:buClr>
                <a:srgbClr val="0070C0"/>
              </a:buClr>
              <a:buFont typeface="Wingdings" panose="05000000000000000000" pitchFamily="2" charset="2"/>
              <a:buChar char="Ø"/>
            </a:pPr>
            <a:r>
              <a:rPr lang="en-US" altLang="zh-CN" sz="2000" dirty="0"/>
              <a:t>2012.3.3</a:t>
            </a:r>
            <a:r>
              <a:rPr lang="zh-CN" altLang="en-US" sz="2000" dirty="0"/>
              <a:t>日</a:t>
            </a:r>
            <a:r>
              <a:rPr lang="en-US" altLang="zh-CN" sz="2000" dirty="0"/>
              <a:t>20:25</a:t>
            </a:r>
            <a:r>
              <a:rPr lang="zh-CN" altLang="en-US" sz="2000" dirty="0"/>
              <a:t>硝化釜</a:t>
            </a:r>
            <a:r>
              <a:rPr lang="en-US" altLang="zh-CN" sz="2000" dirty="0"/>
              <a:t>R25101B</a:t>
            </a:r>
            <a:r>
              <a:rPr lang="zh-CN" altLang="en-US" sz="2000" dirty="0"/>
              <a:t>开始投料</a:t>
            </a:r>
            <a:r>
              <a:rPr lang="en-US" altLang="zh-CN" sz="2000" dirty="0"/>
              <a:t>03078</a:t>
            </a:r>
            <a:r>
              <a:rPr lang="zh-CN" altLang="en-US" sz="2000" dirty="0"/>
              <a:t>批，</a:t>
            </a:r>
            <a:endParaRPr lang="en-US" altLang="zh-CN" sz="2000" dirty="0"/>
          </a:p>
          <a:p>
            <a:pPr marL="342900" indent="-342900">
              <a:lnSpc>
                <a:spcPct val="125000"/>
              </a:lnSpc>
              <a:buClr>
                <a:srgbClr val="0070C0"/>
              </a:buClr>
              <a:buFont typeface="Wingdings" panose="05000000000000000000" pitchFamily="2" charset="2"/>
              <a:buChar char="Ø"/>
            </a:pPr>
            <a:r>
              <a:rPr lang="en-US" altLang="zh-CN" sz="2000" dirty="0"/>
              <a:t>21:00</a:t>
            </a:r>
            <a:r>
              <a:rPr lang="zh-CN" altLang="en-US" sz="2000" dirty="0"/>
              <a:t>投料结束。</a:t>
            </a:r>
            <a:endParaRPr lang="en-US" altLang="zh-CN" sz="2000" dirty="0"/>
          </a:p>
          <a:p>
            <a:pPr marL="342900" indent="-342900">
              <a:lnSpc>
                <a:spcPct val="125000"/>
              </a:lnSpc>
              <a:buClr>
                <a:srgbClr val="0070C0"/>
              </a:buClr>
              <a:buFont typeface="Wingdings" panose="05000000000000000000" pitchFamily="2" charset="2"/>
              <a:buChar char="Ø"/>
            </a:pPr>
            <a:r>
              <a:rPr lang="en-US" altLang="zh-CN" sz="2000" dirty="0"/>
              <a:t>23:10</a:t>
            </a:r>
            <a:r>
              <a:rPr lang="zh-CN" altLang="en-US" sz="2000" dirty="0"/>
              <a:t>开始滴加硝酸，</a:t>
            </a:r>
            <a:endParaRPr lang="en-US" altLang="zh-CN" sz="2000" dirty="0"/>
          </a:p>
          <a:p>
            <a:pPr marL="342900" indent="-342900">
              <a:lnSpc>
                <a:spcPct val="125000"/>
              </a:lnSpc>
              <a:buClr>
                <a:srgbClr val="0070C0"/>
              </a:buClr>
              <a:buFont typeface="Wingdings" panose="05000000000000000000" pitchFamily="2" charset="2"/>
              <a:buChar char="Ø"/>
            </a:pPr>
            <a:r>
              <a:rPr lang="zh-CN" altLang="en-US" sz="2000" dirty="0"/>
              <a:t>次日</a:t>
            </a:r>
            <a:r>
              <a:rPr lang="en-US" altLang="zh-CN" sz="2000" dirty="0"/>
              <a:t>2</a:t>
            </a:r>
            <a:r>
              <a:rPr lang="zh-CN" altLang="en-US" sz="2000" dirty="0"/>
              <a:t>：</a:t>
            </a:r>
            <a:r>
              <a:rPr lang="en-US" altLang="zh-CN" sz="2000" dirty="0"/>
              <a:t>10</a:t>
            </a:r>
            <a:r>
              <a:rPr lang="zh-CN" altLang="en-US" sz="2000" dirty="0"/>
              <a:t>滴加硝酸结束保温反应。</a:t>
            </a:r>
            <a:endParaRPr lang="en-US" altLang="zh-CN" sz="2000" dirty="0"/>
          </a:p>
          <a:p>
            <a:pPr marL="342900" indent="-342900">
              <a:lnSpc>
                <a:spcPct val="125000"/>
              </a:lnSpc>
              <a:buClr>
                <a:srgbClr val="0070C0"/>
              </a:buClr>
              <a:buFont typeface="Wingdings" panose="05000000000000000000" pitchFamily="2" charset="2"/>
              <a:buChar char="Ø"/>
            </a:pPr>
            <a:r>
              <a:rPr lang="en-US" altLang="zh-CN" sz="2000" dirty="0"/>
              <a:t>3:40</a:t>
            </a:r>
            <a:r>
              <a:rPr lang="zh-CN" altLang="en-US" sz="2000" dirty="0"/>
              <a:t>开始对硝化釜</a:t>
            </a:r>
            <a:r>
              <a:rPr lang="en-US" altLang="zh-CN" sz="2000" dirty="0"/>
              <a:t>R25101B</a:t>
            </a:r>
            <a:r>
              <a:rPr lang="zh-CN" altLang="en-US" sz="2000" dirty="0"/>
              <a:t>加压，准备转料去</a:t>
            </a:r>
            <a:r>
              <a:rPr lang="en-US" altLang="zh-CN" sz="2000" dirty="0"/>
              <a:t>20#</a:t>
            </a:r>
            <a:r>
              <a:rPr lang="zh-CN" altLang="en-US" sz="2000" dirty="0"/>
              <a:t>车间萃取釜</a:t>
            </a:r>
            <a:r>
              <a:rPr lang="en-US" altLang="zh-CN" sz="2000" dirty="0"/>
              <a:t>V25201B</a:t>
            </a:r>
            <a:r>
              <a:rPr lang="zh-CN" altLang="en-US" sz="2000" dirty="0"/>
              <a:t>。转料开始时，操作工袁振清发现有硝化液沿硝酸滴加管道逆流而上，袁振清马上意识到滴加阀门没有及时关闭，立即关闭滴加阀门阻止硝化液继续逆流。</a:t>
            </a:r>
            <a:endParaRPr lang="en-US" altLang="zh-CN" sz="2000" dirty="0"/>
          </a:p>
          <a:p>
            <a:pPr marL="342900" indent="-342900">
              <a:lnSpc>
                <a:spcPct val="125000"/>
              </a:lnSpc>
              <a:buClr>
                <a:srgbClr val="0070C0"/>
              </a:buClr>
              <a:buFont typeface="Wingdings" panose="05000000000000000000" pitchFamily="2" charset="2"/>
              <a:buChar char="Ø"/>
            </a:pPr>
            <a:r>
              <a:rPr lang="en-US" altLang="zh-CN" sz="2000" dirty="0"/>
              <a:t>5:25</a:t>
            </a:r>
            <a:r>
              <a:rPr lang="zh-CN" altLang="en-US" sz="2000" dirty="0"/>
              <a:t>转料结束。操作工没有对硝酸计量罐</a:t>
            </a:r>
            <a:r>
              <a:rPr lang="en-US" altLang="zh-CN" sz="2000" dirty="0"/>
              <a:t>T25103B</a:t>
            </a:r>
            <a:r>
              <a:rPr lang="zh-CN" altLang="en-US" sz="2000" dirty="0"/>
              <a:t>进行清理于</a:t>
            </a:r>
            <a:r>
              <a:rPr lang="en-US" altLang="zh-CN" sz="2000" dirty="0"/>
              <a:t> 6:20</a:t>
            </a:r>
            <a:r>
              <a:rPr lang="zh-CN" altLang="en-US" sz="2000" dirty="0"/>
              <a:t>再次向该计量罐真空抽入硝酸，当抽入</a:t>
            </a:r>
            <a:r>
              <a:rPr lang="en-US" altLang="zh-CN" sz="2000" dirty="0"/>
              <a:t>9Kg</a:t>
            </a:r>
            <a:r>
              <a:rPr lang="zh-CN" altLang="en-US" sz="2000" dirty="0"/>
              <a:t>时，硝酸计量罐</a:t>
            </a:r>
            <a:r>
              <a:rPr lang="en-US" altLang="zh-CN" sz="2000" dirty="0"/>
              <a:t>T25103B</a:t>
            </a:r>
            <a:r>
              <a:rPr lang="zh-CN" altLang="en-US" sz="2000" dirty="0"/>
              <a:t>爆裂。</a:t>
            </a:r>
            <a:endParaRPr lang="zh-CN" altLang="en-US" sz="2000" dirty="0"/>
          </a:p>
        </p:txBody>
      </p:sp>
    </p:spTree>
  </p:cSld>
  <p:clrMapOvr>
    <a:masterClrMapping/>
  </p:clrMapOvr>
  <p:transition spd="slow">
    <p:push dir="u"/>
  </p:transition>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Rectangle 8"/>
          <p:cNvSpPr>
            <a:spLocks noChangeArrowheads="1"/>
          </p:cNvSpPr>
          <p:nvPr/>
        </p:nvSpPr>
        <p:spPr bwMode="auto">
          <a:xfrm>
            <a:off x="4819293" y="1839707"/>
            <a:ext cx="3828322" cy="4456911"/>
          </a:xfrm>
          <a:prstGeom prst="rect">
            <a:avLst/>
          </a:prstGeom>
          <a:solidFill>
            <a:srgbClr val="0070C0"/>
          </a:solidFill>
          <a:ln w="9525" algn="ctr">
            <a:solidFill>
              <a:srgbClr val="0070C0"/>
            </a:solidFill>
            <a:miter lim="800000"/>
          </a:ln>
          <a:effectLst>
            <a:outerShdw dist="17961" dir="2700000" algn="ctr" rotWithShape="0">
              <a:srgbClr val="A9A9A9"/>
            </a:outerShdw>
          </a:effec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 name="Freeform 5"/>
          <p:cNvSpPr/>
          <p:nvPr/>
        </p:nvSpPr>
        <p:spPr bwMode="auto">
          <a:xfrm>
            <a:off x="651610" y="1818548"/>
            <a:ext cx="4376551" cy="4478070"/>
          </a:xfrm>
          <a:custGeom>
            <a:avLst/>
            <a:gdLst>
              <a:gd name="T0" fmla="*/ 0 w 2903"/>
              <a:gd name="T1" fmla="*/ 0 h 2495"/>
              <a:gd name="T2" fmla="*/ 4248150 w 2903"/>
              <a:gd name="T3" fmla="*/ 0 h 2495"/>
              <a:gd name="T4" fmla="*/ 4248150 w 2903"/>
              <a:gd name="T5" fmla="*/ 1800225 h 2495"/>
              <a:gd name="T6" fmla="*/ 4319588 w 2903"/>
              <a:gd name="T7" fmla="*/ 1800225 h 2495"/>
              <a:gd name="T8" fmla="*/ 4319588 w 2903"/>
              <a:gd name="T9" fmla="*/ 1657350 h 2495"/>
              <a:gd name="T10" fmla="*/ 4608513 w 2903"/>
              <a:gd name="T11" fmla="*/ 1944688 h 2495"/>
              <a:gd name="T12" fmla="*/ 4319588 w 2903"/>
              <a:gd name="T13" fmla="*/ 2233613 h 2495"/>
              <a:gd name="T14" fmla="*/ 4319588 w 2903"/>
              <a:gd name="T15" fmla="*/ 2160588 h 2495"/>
              <a:gd name="T16" fmla="*/ 4248150 w 2903"/>
              <a:gd name="T17" fmla="*/ 2160588 h 2495"/>
              <a:gd name="T18" fmla="*/ 4248150 w 2903"/>
              <a:gd name="T19" fmla="*/ 3960813 h 2495"/>
              <a:gd name="T20" fmla="*/ 0 w 2903"/>
              <a:gd name="T21" fmla="*/ 3960813 h 2495"/>
              <a:gd name="T22" fmla="*/ 0 w 2903"/>
              <a:gd name="T23" fmla="*/ 0 h 24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03" h="2495">
                <a:moveTo>
                  <a:pt x="0" y="0"/>
                </a:moveTo>
                <a:lnTo>
                  <a:pt x="2676" y="0"/>
                </a:lnTo>
                <a:lnTo>
                  <a:pt x="2676" y="1134"/>
                </a:lnTo>
                <a:lnTo>
                  <a:pt x="2721" y="1134"/>
                </a:lnTo>
                <a:lnTo>
                  <a:pt x="2721" y="1044"/>
                </a:lnTo>
                <a:lnTo>
                  <a:pt x="2903" y="1225"/>
                </a:lnTo>
                <a:lnTo>
                  <a:pt x="2721" y="1407"/>
                </a:lnTo>
                <a:lnTo>
                  <a:pt x="2721" y="1361"/>
                </a:lnTo>
                <a:lnTo>
                  <a:pt x="2676" y="1361"/>
                </a:lnTo>
                <a:lnTo>
                  <a:pt x="2676" y="2495"/>
                </a:lnTo>
                <a:lnTo>
                  <a:pt x="0" y="2495"/>
                </a:lnTo>
                <a:lnTo>
                  <a:pt x="0" y="0"/>
                </a:lnTo>
                <a:close/>
              </a:path>
            </a:pathLst>
          </a:custGeom>
          <a:solidFill>
            <a:srgbClr val="FFD966"/>
          </a:solidFill>
          <a:ln w="9525">
            <a:solidFill>
              <a:srgbClr val="E6E6E6"/>
            </a:solidFill>
            <a:round/>
          </a:ln>
          <a:effectLst>
            <a:outerShdw dist="17961" dir="2700000" algn="ctr" rotWithShape="0">
              <a:srgbClr val="A9A9A9"/>
            </a:outerShdw>
          </a:effectLst>
        </p:spPr>
        <p:txBody>
          <a:bodyPr/>
          <a:lstStyle/>
          <a:p>
            <a:endParaRPr lang="zh-CN" altLang="en-US"/>
          </a:p>
        </p:txBody>
      </p:sp>
      <p:sp>
        <p:nvSpPr>
          <p:cNvPr id="4" name="Rectangle 6"/>
          <p:cNvSpPr>
            <a:spLocks noChangeArrowheads="1"/>
          </p:cNvSpPr>
          <p:nvPr/>
        </p:nvSpPr>
        <p:spPr bwMode="auto">
          <a:xfrm>
            <a:off x="669028" y="1315312"/>
            <a:ext cx="4016188" cy="384202"/>
          </a:xfrm>
          <a:prstGeom prst="rect">
            <a:avLst/>
          </a:prstGeom>
          <a:solidFill>
            <a:srgbClr val="FFD966"/>
          </a:solidFill>
          <a:ln>
            <a:noFill/>
          </a:ln>
          <a:effectLst>
            <a:outerShdw dist="17961" dir="2700000" algn="ctr" rotWithShape="0">
              <a:srgbClr val="A9A9A9"/>
            </a:outerShdw>
          </a:effec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000" dirty="0">
              <a:solidFill>
                <a:schemeClr val="bg1"/>
              </a:solidFill>
              <a:ea typeface="微软雅黑" panose="020B0503020204020204" pitchFamily="34" charset="-122"/>
            </a:endParaRPr>
          </a:p>
        </p:txBody>
      </p:sp>
      <p:sp>
        <p:nvSpPr>
          <p:cNvPr id="5" name="Rectangle 9"/>
          <p:cNvSpPr>
            <a:spLocks noChangeArrowheads="1"/>
          </p:cNvSpPr>
          <p:nvPr/>
        </p:nvSpPr>
        <p:spPr bwMode="auto">
          <a:xfrm>
            <a:off x="4812261" y="1324021"/>
            <a:ext cx="3835354" cy="375494"/>
          </a:xfrm>
          <a:prstGeom prst="rect">
            <a:avLst/>
          </a:prstGeom>
          <a:solidFill>
            <a:srgbClr val="0070C0"/>
          </a:solidFill>
          <a:ln>
            <a:noFill/>
          </a:ln>
          <a:effectLst>
            <a:outerShdw dist="17961" dir="2700000" algn="ctr" rotWithShape="0">
              <a:srgbClr val="A9A9A9"/>
            </a:outerShdw>
          </a:effectLst>
        </p:spPr>
        <p:txBody>
          <a:bodyPr/>
          <a:lstStyle/>
          <a:p>
            <a:pPr algn="ctr"/>
            <a:endParaRPr lang="zh-CN" altLang="en-US" sz="2000" dirty="0">
              <a:solidFill>
                <a:schemeClr val="bg1"/>
              </a:solidFill>
              <a:latin typeface="Arial" panose="020B0604020202020204" pitchFamily="34" charset="0"/>
              <a:ea typeface="微软雅黑" panose="020B0503020204020204" pitchFamily="34" charset="-122"/>
            </a:endParaRPr>
          </a:p>
        </p:txBody>
      </p:sp>
      <p:sp>
        <p:nvSpPr>
          <p:cNvPr id="8" name="Text Box 12"/>
          <p:cNvSpPr txBox="1">
            <a:spLocks noChangeArrowheads="1"/>
          </p:cNvSpPr>
          <p:nvPr/>
        </p:nvSpPr>
        <p:spPr bwMode="auto">
          <a:xfrm>
            <a:off x="1243798" y="2193749"/>
            <a:ext cx="2866648"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nSpc>
                <a:spcPct val="150000"/>
              </a:lnSpc>
            </a:pPr>
            <a:r>
              <a:rPr lang="zh-CN" altLang="en-US" sz="2000" dirty="0">
                <a:latin typeface="+mn-ea"/>
                <a:ea typeface="+mn-ea"/>
              </a:rPr>
              <a:t>操作工滴加硝酸结束后没有及时将硝酸滴加管路上阀门关闭。</a:t>
            </a:r>
            <a:endParaRPr lang="zh-CN" altLang="en-US" sz="2000" dirty="0">
              <a:latin typeface="+mn-ea"/>
              <a:ea typeface="+mn-ea"/>
            </a:endParaRPr>
          </a:p>
          <a:p>
            <a:pPr lvl="0">
              <a:lnSpc>
                <a:spcPct val="150000"/>
              </a:lnSpc>
            </a:pPr>
            <a:r>
              <a:rPr lang="zh-CN" altLang="en-US" sz="2000" dirty="0">
                <a:latin typeface="+mn-ea"/>
                <a:ea typeface="+mn-ea"/>
              </a:rPr>
              <a:t>车间由于止逆阀故障，将止逆阀取消，失去一层安全保障。</a:t>
            </a:r>
            <a:endParaRPr lang="zh-CN" altLang="en-US" sz="2000" dirty="0">
              <a:latin typeface="+mn-ea"/>
              <a:ea typeface="+mn-ea"/>
            </a:endParaRPr>
          </a:p>
        </p:txBody>
      </p:sp>
      <p:sp>
        <p:nvSpPr>
          <p:cNvPr id="12" name="矩形 11"/>
          <p:cNvSpPr/>
          <p:nvPr/>
        </p:nvSpPr>
        <p:spPr>
          <a:xfrm>
            <a:off x="699247" y="0"/>
            <a:ext cx="8444753" cy="43542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0"/>
            <a:ext cx="555812" cy="4413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2859429" y="0"/>
            <a:ext cx="4150966" cy="461665"/>
          </a:xfrm>
          <a:prstGeom prst="rect">
            <a:avLst/>
          </a:prstGeom>
          <a:noFill/>
        </p:spPr>
        <p:txBody>
          <a:bodyPr wrap="square" rtlCol="0">
            <a:spAutoFit/>
          </a:bodyPr>
          <a:lstStyle/>
          <a:p>
            <a:pPr algn="ctr"/>
            <a:r>
              <a:rPr lang="zh-CN" altLang="en-US" sz="2400" b="1" dirty="0">
                <a:solidFill>
                  <a:schemeClr val="bg1"/>
                </a:solidFill>
              </a:rPr>
              <a:t>案例分析（五）</a:t>
            </a:r>
            <a:endParaRPr lang="zh-CN" altLang="en-US" sz="2400" b="1" dirty="0">
              <a:solidFill>
                <a:schemeClr val="bg1"/>
              </a:solidFill>
            </a:endParaRPr>
          </a:p>
        </p:txBody>
      </p:sp>
      <p:sp>
        <p:nvSpPr>
          <p:cNvPr id="15" name="文本框 14"/>
          <p:cNvSpPr txBox="1"/>
          <p:nvPr/>
        </p:nvSpPr>
        <p:spPr>
          <a:xfrm>
            <a:off x="699247" y="786407"/>
            <a:ext cx="3036730" cy="400110"/>
          </a:xfrm>
          <a:prstGeom prst="rect">
            <a:avLst/>
          </a:prstGeom>
          <a:noFill/>
        </p:spPr>
        <p:txBody>
          <a:bodyPr wrap="square" rtlCol="0">
            <a:spAutoFit/>
          </a:bodyPr>
          <a:lstStyle/>
          <a:p>
            <a:r>
              <a:rPr lang="zh-CN" altLang="en-US" sz="2000" b="1" dirty="0"/>
              <a:t>事故原因</a:t>
            </a:r>
            <a:endParaRPr lang="zh-CN" altLang="en-US" sz="2000" b="1" dirty="0"/>
          </a:p>
        </p:txBody>
      </p:sp>
      <p:sp>
        <p:nvSpPr>
          <p:cNvPr id="16" name="Text Box 12"/>
          <p:cNvSpPr txBox="1">
            <a:spLocks noChangeArrowheads="1"/>
          </p:cNvSpPr>
          <p:nvPr/>
        </p:nvSpPr>
        <p:spPr bwMode="auto">
          <a:xfrm>
            <a:off x="5441069" y="2236415"/>
            <a:ext cx="2595155"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nSpc>
                <a:spcPct val="150000"/>
              </a:lnSpc>
            </a:pPr>
            <a:r>
              <a:rPr lang="zh-CN" altLang="en-US" sz="2000" dirty="0">
                <a:solidFill>
                  <a:schemeClr val="bg1"/>
                </a:solidFill>
                <a:latin typeface="+mn-ea"/>
                <a:ea typeface="+mn-ea"/>
              </a:rPr>
              <a:t>教育培训不到位，员工没有意识到硝化液进入硝酸罐的危害。</a:t>
            </a:r>
            <a:endParaRPr lang="zh-CN" altLang="en-US" sz="2000" dirty="0">
              <a:solidFill>
                <a:schemeClr val="bg1"/>
              </a:solidFill>
              <a:latin typeface="+mn-ea"/>
              <a:ea typeface="+mn-ea"/>
            </a:endParaRPr>
          </a:p>
          <a:p>
            <a:pPr lvl="0">
              <a:lnSpc>
                <a:spcPct val="150000"/>
              </a:lnSpc>
            </a:pPr>
            <a:r>
              <a:rPr lang="zh-CN" altLang="en-US" sz="2000" dirty="0">
                <a:solidFill>
                  <a:schemeClr val="bg1"/>
                </a:solidFill>
                <a:latin typeface="+mn-ea"/>
                <a:ea typeface="+mn-ea"/>
              </a:rPr>
              <a:t>车间日常管理不到位，没有将阀门开关等操作细节严格要求</a:t>
            </a:r>
            <a:endParaRPr lang="zh-CN" altLang="en-US" sz="2000" dirty="0">
              <a:solidFill>
                <a:schemeClr val="bg1"/>
              </a:solidFill>
              <a:latin typeface="+mn-ea"/>
              <a:ea typeface="+mn-ea"/>
            </a:endParaRPr>
          </a:p>
        </p:txBody>
      </p:sp>
      <p:sp>
        <p:nvSpPr>
          <p:cNvPr id="17" name="文本框 16"/>
          <p:cNvSpPr txBox="1"/>
          <p:nvPr/>
        </p:nvSpPr>
        <p:spPr>
          <a:xfrm>
            <a:off x="2019625" y="1324020"/>
            <a:ext cx="1314994" cy="400110"/>
          </a:xfrm>
          <a:prstGeom prst="rect">
            <a:avLst/>
          </a:prstGeom>
          <a:noFill/>
        </p:spPr>
        <p:txBody>
          <a:bodyPr wrap="square" rtlCol="0">
            <a:spAutoFit/>
          </a:bodyPr>
          <a:lstStyle/>
          <a:p>
            <a:pPr algn="ctr"/>
            <a:r>
              <a:rPr lang="zh-CN" altLang="en-US" sz="2000" dirty="0">
                <a:ea typeface="微软雅黑" panose="020B0503020204020204" pitchFamily="34" charset="-122"/>
              </a:rPr>
              <a:t>原因一</a:t>
            </a:r>
            <a:endParaRPr lang="zh-CN" altLang="en-US" sz="2000" dirty="0">
              <a:ea typeface="微软雅黑" panose="020B0503020204020204" pitchFamily="34" charset="-122"/>
            </a:endParaRPr>
          </a:p>
        </p:txBody>
      </p:sp>
      <p:sp>
        <p:nvSpPr>
          <p:cNvPr id="18" name="文本框 17"/>
          <p:cNvSpPr txBox="1"/>
          <p:nvPr/>
        </p:nvSpPr>
        <p:spPr>
          <a:xfrm>
            <a:off x="6075091" y="1324020"/>
            <a:ext cx="1314994" cy="400110"/>
          </a:xfrm>
          <a:prstGeom prst="rect">
            <a:avLst/>
          </a:prstGeom>
          <a:noFill/>
        </p:spPr>
        <p:txBody>
          <a:bodyPr wrap="square" rtlCol="0">
            <a:spAutoFit/>
          </a:bodyPr>
          <a:lstStyle/>
          <a:p>
            <a:pPr algn="ctr"/>
            <a:r>
              <a:rPr lang="zh-CN" altLang="en-US" sz="2000" dirty="0">
                <a:solidFill>
                  <a:schemeClr val="bg1"/>
                </a:solidFill>
                <a:ea typeface="微软雅黑" panose="020B0503020204020204" pitchFamily="34" charset="-122"/>
              </a:rPr>
              <a:t>原因二</a:t>
            </a:r>
            <a:endParaRPr lang="zh-CN" altLang="en-US" sz="2000" dirty="0">
              <a:solidFill>
                <a:schemeClr val="bg1"/>
              </a:solidFill>
              <a:ea typeface="微软雅黑" panose="020B0503020204020204" pitchFamily="34" charset="-122"/>
            </a:endParaRPr>
          </a:p>
        </p:txBody>
      </p:sp>
    </p:spTree>
  </p:cSld>
  <p:clrMapOvr>
    <a:masterClrMapping/>
  </p:clrMapOvr>
  <p:transition spd="slow">
    <p:push dir="u"/>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descr="e7d195523061f1c01bc539b90b65f09aca9bc726a3a4adba8C9E45B38E36AC8707C5D393223713CC8DD27123EF48A81803B5A1BFF3646AC546C23D4B23F46D5703AE6DAEEEE7BB41433C5E719609FF6B8E2FC1C6C0170258C68114515A9CA4B6E1B563BC201BBD231EF6BA6D93805571ECD94CC20F1E13A2B85A646BAE650BB6BA191FD31C866BCB"/>
          <p:cNvSpPr txBox="1"/>
          <p:nvPr/>
        </p:nvSpPr>
        <p:spPr>
          <a:xfrm>
            <a:off x="998113" y="305068"/>
            <a:ext cx="7147775" cy="6247864"/>
          </a:xfrm>
          <a:prstGeom prst="rect">
            <a:avLst/>
          </a:prstGeom>
          <a:noFill/>
        </p:spPr>
        <p:txBody>
          <a:bodyPr wrap="square" rtlCol="0">
            <a:spAutoFit/>
          </a:bodyPr>
          <a:lstStyle/>
          <a:p>
            <a:pPr algn="ctr"/>
            <a:r>
              <a:rPr lang="en-US" altLang="zh-CN" sz="40000" dirty="0">
                <a:solidFill>
                  <a:schemeClr val="bg1"/>
                </a:solidFill>
              </a:rPr>
              <a:t>09</a:t>
            </a:r>
            <a:endParaRPr lang="zh-CN" altLang="en-US" sz="40000" dirty="0">
              <a:solidFill>
                <a:schemeClr val="bg1"/>
              </a:solidFill>
            </a:endParaRPr>
          </a:p>
        </p:txBody>
      </p:sp>
      <p:sp>
        <p:nvSpPr>
          <p:cNvPr id="3" name="矩形 2" descr="e7d195523061f1c01bc539b90b65f09aca9bc726a3a4adba8C9E45B38E36AC8707C5D393223713CC8DD27123EF48A81803B5A1BFF3646AC546C23D4B23F46D5703AE6DAEEEE7BB41433C5E719609FF6B8E2FC1C6C0170258C68114515A9CA4B6E1B563BC201BBD231EF6BA6D93805571ECD94CC20F1E13A2B85A646BAE650BB6BA191FD31C866BCB"/>
          <p:cNvSpPr/>
          <p:nvPr/>
        </p:nvSpPr>
        <p:spPr>
          <a:xfrm>
            <a:off x="910301" y="2647122"/>
            <a:ext cx="7323397" cy="1563756"/>
          </a:xfrm>
          <a:prstGeom prst="rect">
            <a:avLst/>
          </a:prstGeom>
          <a:solidFill>
            <a:srgbClr val="0070C0"/>
          </a:solidFill>
        </p:spPr>
        <p:txBody>
          <a:bodyPr wrap="square" anchor="ctr" anchorCtr="0">
            <a:noAutofit/>
          </a:bodyPr>
          <a:lstStyle/>
          <a:p>
            <a:pPr algn="ctr"/>
            <a:r>
              <a:rPr lang="zh-CN" altLang="en-US" sz="6000" b="1" spc="600" dirty="0">
                <a:solidFill>
                  <a:schemeClr val="bg1"/>
                </a:solidFill>
                <a:latin typeface="+mn-ea"/>
              </a:rPr>
              <a:t>隐患整改</a:t>
            </a:r>
            <a:endParaRPr lang="en-US" altLang="zh-CN" sz="6000" b="1" spc="600" dirty="0">
              <a:solidFill>
                <a:schemeClr val="bg1"/>
              </a:solidFill>
              <a:latin typeface="+mn-ea"/>
            </a:endParaRPr>
          </a:p>
        </p:txBody>
      </p:sp>
    </p:spTree>
  </p:cSld>
  <p:clrMapOvr>
    <a:masterClrMapping/>
  </p:clrMapOvr>
  <p:transition spd="slow">
    <p:push dir="u"/>
  </p:transition>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1" name="矩形 20"/>
          <p:cNvSpPr/>
          <p:nvPr/>
        </p:nvSpPr>
        <p:spPr>
          <a:xfrm>
            <a:off x="699247" y="0"/>
            <a:ext cx="8444753" cy="43542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0" y="0"/>
            <a:ext cx="555812" cy="4413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2859429" y="0"/>
            <a:ext cx="4150966" cy="461665"/>
          </a:xfrm>
          <a:prstGeom prst="rect">
            <a:avLst/>
          </a:prstGeom>
          <a:noFill/>
        </p:spPr>
        <p:txBody>
          <a:bodyPr wrap="square" rtlCol="0">
            <a:spAutoFit/>
          </a:bodyPr>
          <a:lstStyle/>
          <a:p>
            <a:pPr algn="ctr"/>
            <a:r>
              <a:rPr lang="zh-CN" altLang="en-US" sz="2400" b="1" dirty="0">
                <a:solidFill>
                  <a:schemeClr val="bg1"/>
                </a:solidFill>
              </a:rPr>
              <a:t>隐患整改</a:t>
            </a:r>
            <a:endParaRPr lang="zh-CN" altLang="en-US" sz="2400" b="1" dirty="0">
              <a:solidFill>
                <a:schemeClr val="bg1"/>
              </a:solidFill>
            </a:endParaRPr>
          </a:p>
        </p:txBody>
      </p:sp>
      <p:pic>
        <p:nvPicPr>
          <p:cNvPr id="26" name="图片 25"/>
          <p:cNvPicPr>
            <a:picLocks noChangeAspect="1"/>
          </p:cNvPicPr>
          <p:nvPr/>
        </p:nvPicPr>
        <p:blipFill>
          <a:blip r:embed="rId1"/>
          <a:stretch>
            <a:fillRect/>
          </a:stretch>
        </p:blipFill>
        <p:spPr>
          <a:xfrm>
            <a:off x="2026603" y="1233488"/>
            <a:ext cx="5090794" cy="2564674"/>
          </a:xfrm>
          <a:prstGeom prst="rect">
            <a:avLst/>
          </a:prstGeom>
        </p:spPr>
      </p:pic>
      <p:sp>
        <p:nvSpPr>
          <p:cNvPr id="27" name="矩形 26"/>
          <p:cNvSpPr/>
          <p:nvPr/>
        </p:nvSpPr>
        <p:spPr>
          <a:xfrm>
            <a:off x="2026603" y="3798161"/>
            <a:ext cx="5090794" cy="228042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2111513" y="3916798"/>
            <a:ext cx="4951135" cy="1980799"/>
          </a:xfrm>
          <a:prstGeom prst="rect">
            <a:avLst/>
          </a:prstGeom>
          <a:noFill/>
        </p:spPr>
        <p:txBody>
          <a:bodyPr wrap="square" rtlCol="0">
            <a:spAutoFit/>
          </a:bodyPr>
          <a:lstStyle/>
          <a:p>
            <a:pPr>
              <a:lnSpc>
                <a:spcPct val="125000"/>
              </a:lnSpc>
            </a:pPr>
            <a:r>
              <a:rPr lang="zh-CN" altLang="en-US" sz="2000" dirty="0"/>
              <a:t>对排查结果进行分级处理，本着“三定四不推”（三定为定责任人和部门，定时间，定措施。四不推为班组能解决的不推车间，车间能解决的不推厂，厂能解决的不推上级部门）的原则进行整改和治理。</a:t>
            </a:r>
            <a:endParaRPr lang="zh-CN" altLang="en-US" sz="2000" dirty="0"/>
          </a:p>
        </p:txBody>
      </p:sp>
    </p:spTree>
  </p:cSld>
  <p:clrMapOvr>
    <a:masterClrMapping/>
  </p:clrMapOvr>
  <p:transition spd="slow">
    <p:push dir="u"/>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912495" y="1233805"/>
            <a:ext cx="3637280" cy="536829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4610100" y="1233805"/>
            <a:ext cx="3637280" cy="5368290"/>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955902" y="1224737"/>
            <a:ext cx="3468189" cy="4289123"/>
          </a:xfrm>
          <a:prstGeom prst="rect">
            <a:avLst/>
          </a:prstGeom>
          <a:noFill/>
        </p:spPr>
        <p:txBody>
          <a:bodyPr wrap="square" rtlCol="0">
            <a:spAutoFit/>
          </a:bodyPr>
          <a:lstStyle/>
          <a:p>
            <a:pPr>
              <a:lnSpc>
                <a:spcPct val="125000"/>
              </a:lnSpc>
              <a:defRPr/>
            </a:pPr>
            <a:r>
              <a:rPr lang="zh-CN" altLang="en-US" sz="2000" dirty="0">
                <a:solidFill>
                  <a:schemeClr val="bg1"/>
                </a:solidFill>
              </a:rPr>
              <a:t>有些隐患如明显的违反操作规程和劳动纪律的行为，比如未正确佩戴防护用品，这属于人的不安全行为式的一般隐患，排查人员一旦发现，应当要求立即整改，并如实记录。有些设备设施方面的简单的不安全状态如安全装置没有启用、现场混乱等物的不安全状态等一般隐患，也可以要求现场立即整改。</a:t>
            </a:r>
            <a:endParaRPr lang="zh-CN" altLang="en-US" sz="2000" dirty="0">
              <a:solidFill>
                <a:schemeClr val="bg1"/>
              </a:solidFill>
            </a:endParaRPr>
          </a:p>
        </p:txBody>
      </p:sp>
      <p:sp>
        <p:nvSpPr>
          <p:cNvPr id="17" name="矩形 16"/>
          <p:cNvSpPr/>
          <p:nvPr/>
        </p:nvSpPr>
        <p:spPr>
          <a:xfrm>
            <a:off x="912222" y="775063"/>
            <a:ext cx="3636963" cy="39746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996608" y="789129"/>
            <a:ext cx="3468189" cy="400110"/>
          </a:xfrm>
          <a:prstGeom prst="rect">
            <a:avLst/>
          </a:prstGeom>
          <a:noFill/>
        </p:spPr>
        <p:txBody>
          <a:bodyPr wrap="square" rtlCol="0">
            <a:spAutoFit/>
          </a:bodyPr>
          <a:lstStyle/>
          <a:p>
            <a:pPr algn="ctr"/>
            <a:r>
              <a:rPr lang="zh-CN" altLang="en-US" sz="2000" b="1" dirty="0">
                <a:solidFill>
                  <a:schemeClr val="bg1"/>
                </a:solidFill>
              </a:rPr>
              <a:t>现场立即整改</a:t>
            </a:r>
            <a:endParaRPr lang="zh-CN" altLang="en-US" sz="2000" b="1" dirty="0">
              <a:solidFill>
                <a:schemeClr val="bg1"/>
              </a:solidFill>
            </a:endParaRPr>
          </a:p>
        </p:txBody>
      </p:sp>
      <p:sp>
        <p:nvSpPr>
          <p:cNvPr id="19" name="矩形 18"/>
          <p:cNvSpPr/>
          <p:nvPr/>
        </p:nvSpPr>
        <p:spPr>
          <a:xfrm>
            <a:off x="4598735" y="787124"/>
            <a:ext cx="3648376" cy="397465"/>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4683121" y="801190"/>
            <a:ext cx="3468189" cy="400110"/>
          </a:xfrm>
          <a:prstGeom prst="rect">
            <a:avLst/>
          </a:prstGeom>
          <a:noFill/>
        </p:spPr>
        <p:txBody>
          <a:bodyPr wrap="square" rtlCol="0">
            <a:spAutoFit/>
          </a:bodyPr>
          <a:lstStyle/>
          <a:p>
            <a:pPr algn="ctr"/>
            <a:r>
              <a:rPr lang="zh-CN" altLang="en-US" sz="2000" b="1" dirty="0"/>
              <a:t>限期整改</a:t>
            </a:r>
            <a:endParaRPr lang="zh-CN" altLang="en-US" sz="2000" b="1" dirty="0"/>
          </a:p>
        </p:txBody>
      </p:sp>
      <p:sp>
        <p:nvSpPr>
          <p:cNvPr id="21" name="矩形 20"/>
          <p:cNvSpPr/>
          <p:nvPr/>
        </p:nvSpPr>
        <p:spPr>
          <a:xfrm>
            <a:off x="699247" y="0"/>
            <a:ext cx="8444753" cy="43542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0" y="0"/>
            <a:ext cx="555812" cy="4413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2859429" y="0"/>
            <a:ext cx="4150966" cy="461665"/>
          </a:xfrm>
          <a:prstGeom prst="rect">
            <a:avLst/>
          </a:prstGeom>
          <a:noFill/>
        </p:spPr>
        <p:txBody>
          <a:bodyPr wrap="square" rtlCol="0">
            <a:spAutoFit/>
          </a:bodyPr>
          <a:lstStyle/>
          <a:p>
            <a:pPr algn="ctr"/>
            <a:r>
              <a:rPr lang="zh-CN" altLang="en-US" sz="2400" b="1" dirty="0">
                <a:solidFill>
                  <a:schemeClr val="bg1"/>
                </a:solidFill>
              </a:rPr>
              <a:t>隐患整改</a:t>
            </a:r>
            <a:endParaRPr lang="zh-CN" altLang="en-US" sz="2400" b="1" dirty="0">
              <a:solidFill>
                <a:schemeClr val="bg1"/>
              </a:solidFill>
            </a:endParaRPr>
          </a:p>
        </p:txBody>
      </p:sp>
      <p:sp>
        <p:nvSpPr>
          <p:cNvPr id="24" name="文本框 23"/>
          <p:cNvSpPr txBox="1"/>
          <p:nvPr/>
        </p:nvSpPr>
        <p:spPr>
          <a:xfrm>
            <a:off x="4610100" y="1200785"/>
            <a:ext cx="3637280" cy="5058564"/>
          </a:xfrm>
          <a:prstGeom prst="rect">
            <a:avLst/>
          </a:prstGeom>
          <a:noFill/>
        </p:spPr>
        <p:txBody>
          <a:bodyPr wrap="square" rtlCol="0">
            <a:spAutoFit/>
          </a:bodyPr>
          <a:lstStyle/>
          <a:p>
            <a:pPr>
              <a:lnSpc>
                <a:spcPct val="125000"/>
              </a:lnSpc>
              <a:defRPr/>
            </a:pPr>
            <a:r>
              <a:rPr lang="zh-CN" altLang="en-US" sz="2000" dirty="0"/>
              <a:t>有些隐患难以做到立即整改的，但也属于一般隐患，则应限期整改。</a:t>
            </a:r>
            <a:endParaRPr lang="zh-CN" altLang="en-US" sz="2000" dirty="0"/>
          </a:p>
          <a:p>
            <a:pPr>
              <a:lnSpc>
                <a:spcPct val="125000"/>
              </a:lnSpc>
              <a:defRPr/>
            </a:pPr>
            <a:r>
              <a:rPr lang="zh-CN" altLang="en-US" sz="2000" dirty="0"/>
              <a:t>限期整改通常由排查人员或排查主管部门对隐患所属单位发出“隐患整改通知”，内容中需要明确列出如隐患情况的排查发现时间和地点、隐患情况的详细描述、隐患发生原因的分析、隐患整改责任的认定、隐患整改负责人；隐患整改的方法和要求、隐患整改完毕的时间要求等。</a:t>
            </a:r>
            <a:endParaRPr lang="zh-CN" altLang="en-US" sz="2000" dirty="0"/>
          </a:p>
        </p:txBody>
      </p:sp>
    </p:spTree>
  </p:cSld>
  <p:clrMapOvr>
    <a:masterClrMapping/>
  </p:clrMapOvr>
  <p:transition spd="slow">
    <p:push dir="u"/>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970806"/>
            <a:ext cx="3963299" cy="884705"/>
          </a:xfrm>
        </p:spPr>
        <p:txBody>
          <a:bodyPr>
            <a:noAutofit/>
          </a:bodyPr>
          <a:lstStyle/>
          <a:p>
            <a:r>
              <a:rPr sz="495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495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5866130" y="3968750"/>
            <a:ext cx="2962910"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5907405" y="4231005"/>
            <a:ext cx="1035050"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05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277971" y="407688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310496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6960870" y="4907915"/>
            <a:ext cx="797560" cy="218440"/>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descr="e7d195523061f1c01bc539b90b65f09aca9bc726a3a4adba8C9E45B38E36AC8707C5D393223713CC8DD27123EF48A81803B5A1BFF3646AC546C23D4B23F46D5703AE6DAEEEE7BB41433C5E719609FF6B8E2FC1C6C0170258C68114515A9CA4B6E1B563BC201BBD231EF6BA6D93805571ECD94CC20F1E13A2B85A646BAE650BB6BA191FD31C866BCB"/>
          <p:cNvSpPr txBox="1"/>
          <p:nvPr/>
        </p:nvSpPr>
        <p:spPr>
          <a:xfrm>
            <a:off x="998113" y="305068"/>
            <a:ext cx="7147775" cy="6247864"/>
          </a:xfrm>
          <a:prstGeom prst="rect">
            <a:avLst/>
          </a:prstGeom>
          <a:noFill/>
        </p:spPr>
        <p:txBody>
          <a:bodyPr wrap="square" rtlCol="0">
            <a:spAutoFit/>
          </a:bodyPr>
          <a:lstStyle/>
          <a:p>
            <a:pPr algn="ctr"/>
            <a:r>
              <a:rPr lang="en-US" altLang="zh-CN" sz="40000" dirty="0">
                <a:solidFill>
                  <a:schemeClr val="bg1"/>
                </a:solidFill>
              </a:rPr>
              <a:t>01</a:t>
            </a:r>
            <a:endParaRPr lang="zh-CN" altLang="en-US" sz="40000" dirty="0">
              <a:solidFill>
                <a:schemeClr val="bg1"/>
              </a:solidFill>
            </a:endParaRPr>
          </a:p>
        </p:txBody>
      </p:sp>
      <p:sp>
        <p:nvSpPr>
          <p:cNvPr id="3" name="矩形 2" descr="e7d195523061f1c01bc539b90b65f09aca9bc726a3a4adba8C9E45B38E36AC8707C5D393223713CC8DD27123EF48A81803B5A1BFF3646AC546C23D4B23F46D5703AE6DAEEEE7BB41433C5E719609FF6B8E2FC1C6C0170258C68114515A9CA4B6E1B563BC201BBD231EF6BA6D93805571ECD94CC20F1E13A2B85A646BAE650BB6BA191FD31C866BCB"/>
          <p:cNvSpPr/>
          <p:nvPr/>
        </p:nvSpPr>
        <p:spPr>
          <a:xfrm>
            <a:off x="910301" y="2647122"/>
            <a:ext cx="7323397" cy="1563756"/>
          </a:xfrm>
          <a:prstGeom prst="rect">
            <a:avLst/>
          </a:prstGeom>
          <a:solidFill>
            <a:srgbClr val="0070C0"/>
          </a:solidFill>
        </p:spPr>
        <p:txBody>
          <a:bodyPr wrap="square" anchor="ctr" anchorCtr="0">
            <a:noAutofit/>
          </a:bodyPr>
          <a:lstStyle/>
          <a:p>
            <a:pPr algn="ctr"/>
            <a:r>
              <a:rPr lang="zh-CN" altLang="en-US" sz="6000" b="1" spc="600" dirty="0">
                <a:solidFill>
                  <a:schemeClr val="bg1"/>
                </a:solidFill>
                <a:latin typeface="+mn-ea"/>
              </a:rPr>
              <a:t>事故隐患</a:t>
            </a:r>
            <a:endParaRPr lang="en-US" altLang="zh-CN" sz="6000" b="1" spc="600" dirty="0">
              <a:solidFill>
                <a:schemeClr val="bg1"/>
              </a:solidFill>
              <a:latin typeface="+mn-ea"/>
            </a:endParaRPr>
          </a:p>
        </p:txBody>
      </p:sp>
    </p:spTree>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13" name="矩形 12"/>
          <p:cNvSpPr/>
          <p:nvPr/>
        </p:nvSpPr>
        <p:spPr>
          <a:xfrm>
            <a:off x="699247" y="0"/>
            <a:ext cx="8444753" cy="43542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0"/>
            <a:ext cx="555812" cy="4413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3184618" y="0"/>
            <a:ext cx="2774763" cy="461665"/>
          </a:xfrm>
          <a:prstGeom prst="rect">
            <a:avLst/>
          </a:prstGeom>
          <a:noFill/>
        </p:spPr>
        <p:txBody>
          <a:bodyPr wrap="square" rtlCol="0">
            <a:spAutoFit/>
          </a:bodyPr>
          <a:lstStyle/>
          <a:p>
            <a:pPr algn="ctr"/>
            <a:r>
              <a:rPr lang="zh-CN" altLang="en-US" sz="2400" b="1" dirty="0">
                <a:solidFill>
                  <a:schemeClr val="bg1"/>
                </a:solidFill>
              </a:rPr>
              <a:t>事故隐患定义</a:t>
            </a:r>
            <a:endParaRPr lang="zh-CN" altLang="en-US" sz="2400" b="1" dirty="0">
              <a:solidFill>
                <a:schemeClr val="bg1"/>
              </a:solidFill>
            </a:endParaRPr>
          </a:p>
        </p:txBody>
      </p:sp>
      <p:sp>
        <p:nvSpPr>
          <p:cNvPr id="17" name="矩形 16"/>
          <p:cNvSpPr/>
          <p:nvPr/>
        </p:nvSpPr>
        <p:spPr>
          <a:xfrm>
            <a:off x="684213" y="1171977"/>
            <a:ext cx="7854605" cy="463939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934596" y="1691179"/>
            <a:ext cx="7302321" cy="4062651"/>
          </a:xfrm>
          <a:prstGeom prst="rect">
            <a:avLst/>
          </a:prstGeom>
          <a:noFill/>
        </p:spPr>
        <p:txBody>
          <a:bodyPr wrap="square" rtlCol="0">
            <a:spAutoFit/>
          </a:bodyPr>
          <a:lstStyle/>
          <a:p>
            <a:pPr>
              <a:lnSpc>
                <a:spcPct val="150000"/>
              </a:lnSpc>
              <a:defRPr/>
            </a:pPr>
            <a:r>
              <a:rPr lang="zh-CN" altLang="en-US" sz="2000" dirty="0">
                <a:solidFill>
                  <a:schemeClr val="bg1"/>
                </a:solidFill>
              </a:rPr>
              <a:t>安全生产事故隐患是指生产经营单位违反</a:t>
            </a:r>
            <a:r>
              <a:rPr lang="zh-CN" altLang="en-US" sz="2000" dirty="0">
                <a:solidFill>
                  <a:srgbClr val="FFFF00"/>
                </a:solidFill>
              </a:rPr>
              <a:t>安全生产法律、法规、规章、标准、规程和安全生产管理制度的规定</a:t>
            </a:r>
            <a:r>
              <a:rPr lang="zh-CN" altLang="en-US" sz="2000" dirty="0">
                <a:solidFill>
                  <a:schemeClr val="bg1"/>
                </a:solidFill>
              </a:rPr>
              <a:t>，或者因其他因素在生产经营活动中存在可能导致事故发生的</a:t>
            </a:r>
            <a:r>
              <a:rPr lang="zh-CN" altLang="en-US" sz="2000" dirty="0">
                <a:solidFill>
                  <a:srgbClr val="FFFF00"/>
                </a:solidFill>
              </a:rPr>
              <a:t>物的危险状态、人的不安全行为和管理上的缺陷。</a:t>
            </a:r>
            <a:endParaRPr lang="zh-CN" altLang="en-US" sz="2000" dirty="0">
              <a:solidFill>
                <a:srgbClr val="FFFF00"/>
              </a:solidFill>
            </a:endParaRPr>
          </a:p>
          <a:p>
            <a:pPr marL="342900" indent="-342900">
              <a:lnSpc>
                <a:spcPct val="150000"/>
              </a:lnSpc>
              <a:buFont typeface="Wingdings" panose="05000000000000000000" pitchFamily="2" charset="2"/>
              <a:buChar char="l"/>
              <a:defRPr/>
            </a:pPr>
            <a:r>
              <a:rPr lang="zh-CN" altLang="en-US" sz="2000" dirty="0">
                <a:solidFill>
                  <a:schemeClr val="bg1"/>
                </a:solidFill>
              </a:rPr>
              <a:t>一类是“违反”型隐患，所有违法、违标、违规等行为和状态均视为事故隐患；</a:t>
            </a:r>
            <a:endParaRPr lang="en-US" altLang="zh-CN" sz="2000" dirty="0">
              <a:solidFill>
                <a:schemeClr val="bg1"/>
              </a:solidFill>
            </a:endParaRPr>
          </a:p>
          <a:p>
            <a:pPr marL="342900" indent="-342900">
              <a:lnSpc>
                <a:spcPct val="150000"/>
              </a:lnSpc>
              <a:buFont typeface="Wingdings" panose="05000000000000000000" pitchFamily="2" charset="2"/>
              <a:buChar char="l"/>
              <a:defRPr/>
            </a:pPr>
            <a:r>
              <a:rPr lang="zh-CN" altLang="en-US" sz="2000" dirty="0">
                <a:solidFill>
                  <a:schemeClr val="bg1"/>
                </a:solidFill>
              </a:rPr>
              <a:t>另一类是由于某些因素而引起的三种现实表现：物的危险状态、人的不安全行为和管理上的缺陷。</a:t>
            </a:r>
            <a:endParaRPr lang="zh-CN" altLang="en-US" sz="2000" dirty="0">
              <a:solidFill>
                <a:schemeClr val="bg1"/>
              </a:solidFill>
            </a:endParaRPr>
          </a:p>
          <a:p>
            <a:endParaRPr lang="zh-CN" altLang="en-US" dirty="0"/>
          </a:p>
        </p:txBody>
      </p:sp>
    </p:spTree>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13" name="矩形 12"/>
          <p:cNvSpPr/>
          <p:nvPr/>
        </p:nvSpPr>
        <p:spPr>
          <a:xfrm>
            <a:off x="699247" y="0"/>
            <a:ext cx="8444753" cy="43542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0"/>
            <a:ext cx="555812" cy="4413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3184618" y="0"/>
            <a:ext cx="2774763" cy="461665"/>
          </a:xfrm>
          <a:prstGeom prst="rect">
            <a:avLst/>
          </a:prstGeom>
          <a:noFill/>
        </p:spPr>
        <p:txBody>
          <a:bodyPr wrap="square" rtlCol="0">
            <a:spAutoFit/>
          </a:bodyPr>
          <a:lstStyle/>
          <a:p>
            <a:pPr algn="ctr"/>
            <a:r>
              <a:rPr lang="zh-CN" altLang="en-US" sz="2400" b="1" dirty="0">
                <a:solidFill>
                  <a:schemeClr val="bg1"/>
                </a:solidFill>
              </a:rPr>
              <a:t>事故隐患分级</a:t>
            </a:r>
            <a:endParaRPr lang="zh-CN" altLang="en-US" sz="2400" b="1" dirty="0">
              <a:solidFill>
                <a:schemeClr val="bg1"/>
              </a:solidFill>
            </a:endParaRPr>
          </a:p>
        </p:txBody>
      </p:sp>
      <p:sp>
        <p:nvSpPr>
          <p:cNvPr id="17" name="矩形 16"/>
          <p:cNvSpPr/>
          <p:nvPr/>
        </p:nvSpPr>
        <p:spPr>
          <a:xfrm>
            <a:off x="684213" y="1171977"/>
            <a:ext cx="7854605" cy="463939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934596" y="1691179"/>
            <a:ext cx="7302321" cy="3139321"/>
          </a:xfrm>
          <a:prstGeom prst="rect">
            <a:avLst/>
          </a:prstGeom>
          <a:noFill/>
        </p:spPr>
        <p:txBody>
          <a:bodyPr wrap="square" rtlCol="0">
            <a:spAutoFit/>
          </a:bodyPr>
          <a:lstStyle/>
          <a:p>
            <a:pPr>
              <a:lnSpc>
                <a:spcPct val="150000"/>
              </a:lnSpc>
              <a:defRPr/>
            </a:pPr>
            <a:r>
              <a:rPr lang="zh-CN" altLang="en-US" sz="2000" dirty="0">
                <a:solidFill>
                  <a:schemeClr val="bg1"/>
                </a:solidFill>
              </a:rPr>
              <a:t>事故隐患分为一般事故隐患和重大事故隐患。</a:t>
            </a:r>
            <a:r>
              <a:rPr lang="zh-CN" altLang="en-US" sz="2000" dirty="0">
                <a:solidFill>
                  <a:srgbClr val="FFFF00"/>
                </a:solidFill>
              </a:rPr>
              <a:t>一般事故隐患</a:t>
            </a:r>
            <a:r>
              <a:rPr lang="zh-CN" altLang="en-US" sz="2000" dirty="0">
                <a:solidFill>
                  <a:schemeClr val="bg1"/>
                </a:solidFill>
              </a:rPr>
              <a:t>，是发现后能够立即整改排除，不足以造成人员伤亡、财产损失的隐患。</a:t>
            </a:r>
            <a:r>
              <a:rPr lang="zh-CN" altLang="en-US" sz="2000" dirty="0">
                <a:solidFill>
                  <a:srgbClr val="FFFF00"/>
                </a:solidFill>
              </a:rPr>
              <a:t>重大事故隐患</a:t>
            </a:r>
            <a:r>
              <a:rPr lang="zh-CN" altLang="en-US" sz="2000" dirty="0">
                <a:solidFill>
                  <a:schemeClr val="bg1"/>
                </a:solidFill>
              </a:rPr>
              <a:t>，是指无法立即整改且可能造成人员伤亡、较大财产损失的隐患，发现重大事故隐患，必须立即采取充分的预防措施，同时编制重大事故隐患治理方案，这些必须有企业负责人亲自组织并且实施。</a:t>
            </a:r>
            <a:r>
              <a:rPr lang="en-US" altLang="zh-CN" sz="2000" dirty="0">
                <a:solidFill>
                  <a:schemeClr val="bg1"/>
                </a:solidFill>
              </a:rPr>
              <a:t> </a:t>
            </a:r>
            <a:endParaRPr lang="zh-CN" altLang="en-US" sz="2000" dirty="0">
              <a:solidFill>
                <a:schemeClr val="bg1"/>
              </a:solidFill>
            </a:endParaRPr>
          </a:p>
          <a:p>
            <a:endParaRPr lang="zh-CN" altLang="en-US" dirty="0"/>
          </a:p>
        </p:txBody>
      </p:sp>
    </p:spTree>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13" name="矩形 12"/>
          <p:cNvSpPr/>
          <p:nvPr/>
        </p:nvSpPr>
        <p:spPr>
          <a:xfrm>
            <a:off x="699247" y="0"/>
            <a:ext cx="8444753" cy="43542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0"/>
            <a:ext cx="555812" cy="4413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3184618" y="0"/>
            <a:ext cx="2774763" cy="461665"/>
          </a:xfrm>
          <a:prstGeom prst="rect">
            <a:avLst/>
          </a:prstGeom>
          <a:noFill/>
        </p:spPr>
        <p:txBody>
          <a:bodyPr wrap="square" rtlCol="0">
            <a:spAutoFit/>
          </a:bodyPr>
          <a:lstStyle/>
          <a:p>
            <a:pPr algn="ctr"/>
            <a:r>
              <a:rPr lang="zh-CN" altLang="en-US" sz="2400" b="1" dirty="0">
                <a:solidFill>
                  <a:schemeClr val="bg1"/>
                </a:solidFill>
              </a:rPr>
              <a:t>事故的起因</a:t>
            </a:r>
            <a:endParaRPr lang="zh-CN" altLang="en-US" sz="2400" b="1" dirty="0">
              <a:solidFill>
                <a:schemeClr val="bg1"/>
              </a:solidFill>
            </a:endParaRPr>
          </a:p>
        </p:txBody>
      </p:sp>
      <p:sp>
        <p:nvSpPr>
          <p:cNvPr id="17" name="矩形 16"/>
          <p:cNvSpPr/>
          <p:nvPr/>
        </p:nvSpPr>
        <p:spPr>
          <a:xfrm>
            <a:off x="684213" y="1171977"/>
            <a:ext cx="7854605" cy="463939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934596" y="1691179"/>
            <a:ext cx="7302321" cy="2816156"/>
          </a:xfrm>
          <a:prstGeom prst="rect">
            <a:avLst/>
          </a:prstGeom>
          <a:noFill/>
        </p:spPr>
        <p:txBody>
          <a:bodyPr wrap="square" rtlCol="0">
            <a:spAutoFit/>
          </a:bodyPr>
          <a:lstStyle/>
          <a:p>
            <a:pPr>
              <a:lnSpc>
                <a:spcPct val="150000"/>
              </a:lnSpc>
              <a:defRPr/>
            </a:pPr>
            <a:r>
              <a:rPr lang="zh-CN" altLang="en-US" sz="2000" dirty="0">
                <a:solidFill>
                  <a:schemeClr val="bg1"/>
                </a:solidFill>
              </a:rPr>
              <a:t>事故不是无缘无故发生的，而是由隐患或危险源所引起的，在具备了一定的客观条件下导致了我们所不期望的而且是无法预料的后果。</a:t>
            </a:r>
            <a:endParaRPr lang="zh-CN" altLang="en-US" sz="2000" dirty="0">
              <a:solidFill>
                <a:schemeClr val="bg1"/>
              </a:solidFill>
            </a:endParaRPr>
          </a:p>
          <a:p>
            <a:pPr>
              <a:lnSpc>
                <a:spcPct val="150000"/>
              </a:lnSpc>
              <a:defRPr/>
            </a:pPr>
            <a:r>
              <a:rPr lang="zh-CN" altLang="en-US" sz="2000" dirty="0">
                <a:solidFill>
                  <a:schemeClr val="bg1"/>
                </a:solidFill>
              </a:rPr>
              <a:t>因此可以认为，</a:t>
            </a:r>
            <a:r>
              <a:rPr lang="zh-CN" altLang="en-US" sz="2000" dirty="0">
                <a:solidFill>
                  <a:srgbClr val="FFFF00"/>
                </a:solidFill>
              </a:rPr>
              <a:t>隐患就是事故的起因，事故就是隐患的后果。事故源于隐患，隐患是滋生事故的土壤和温床。</a:t>
            </a:r>
            <a:endParaRPr lang="zh-CN" altLang="en-US" sz="2000" dirty="0">
              <a:solidFill>
                <a:srgbClr val="FFFF00"/>
              </a:solidFill>
            </a:endParaRPr>
          </a:p>
          <a:p>
            <a:pPr>
              <a:lnSpc>
                <a:spcPct val="150000"/>
              </a:lnSpc>
            </a:pPr>
            <a:endParaRPr lang="zh-CN" altLang="en-US" dirty="0"/>
          </a:p>
        </p:txBody>
      </p:sp>
    </p:spTree>
  </p:cSld>
  <p:clrMapOvr>
    <a:masterClrMapping/>
  </p:clrMapOvr>
  <p:transition spd="slow">
    <p:push dir="u"/>
  </p:transition>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71.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72.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73.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74.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75.xml><?xml version="1.0" encoding="utf-8"?>
<p:tagLst xmlns:p="http://schemas.openxmlformats.org/presentationml/2006/main">
  <p:tag name="ISLIDE.THEME" val="https://www.islide.cc;"/>
</p:tagLst>
</file>

<file path=ppt/tags/tag7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7.xml><?xml version="1.0" encoding="utf-8"?>
<p:tagLst xmlns:p="http://schemas.openxmlformats.org/presentationml/2006/main">
  <p:tag name="KSO_WM_SPECIAL_SOURCE" val="bdnul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8.xml><?xml version="1.0" encoding="utf-8"?>
<p:tagLst xmlns:p="http://schemas.openxmlformats.org/presentationml/2006/main">
  <p:tag name="ISLIDE.VECTOR" val="c7cd9fd3-95be-4895-a18c-01ed58a21124"/>
</p:tagLst>
</file>

<file path=ppt/tags/tag80.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81.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82.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83.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84.xml><?xml version="1.0" encoding="utf-8"?>
<p:tagLst xmlns:p="http://schemas.openxmlformats.org/presentationml/2006/main">
  <p:tag name="KSO_WPP_MARK_KEY" val="844f0f71-96a3-41dc-821f-ef5518fbc1c8"/>
  <p:tag name="COMMONDATA" val="eyJoZGlkIjoiZDYyZWEzMGEyOTgzNjMyODIwYmE0OTZmMjRkNDUyMDEifQ=="/>
  <p:tag name="commondata" val="eyJoZGlkIjoiZTVlNmE2ZmI1ZjYwNzY0MzcxMzc3ZmQ0YThkN2JhMWYifQ=="/>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heme/theme1.xml><?xml version="1.0" encoding="utf-8"?>
<a:theme xmlns:a="http://schemas.openxmlformats.org/drawingml/2006/main" name="bofety">
  <a:themeElements>
    <a:clrScheme name="蓝色">
      <a:dk1>
        <a:sysClr val="windowText" lastClr="000000"/>
      </a:dk1>
      <a:lt1>
        <a:sysClr val="window" lastClr="FFFFFF"/>
      </a:lt1>
      <a:dk2>
        <a:srgbClr val="44546A"/>
      </a:dk2>
      <a:lt2>
        <a:srgbClr val="E7E6E6"/>
      </a:lt2>
      <a:accent1>
        <a:srgbClr val="0070C0"/>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木先生iPPT">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70C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0070C0"/>
          </a:solidFill>
        </a:ln>
      </a:spPr>
      <a:bodyPr/>
      <a:lstStyle/>
      <a:style>
        <a:lnRef idx="1">
          <a:schemeClr val="accent1"/>
        </a:lnRef>
        <a:fillRef idx="0">
          <a:schemeClr val="accent1"/>
        </a:fillRef>
        <a:effectRef idx="0">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ofety1">
  <a:themeElements>
    <a:clrScheme name="cmc资本">
      <a:dk1>
        <a:srgbClr val="000000"/>
      </a:dk1>
      <a:lt1>
        <a:srgbClr val="FFFFFF"/>
      </a:lt1>
      <a:dk2>
        <a:srgbClr val="768394"/>
      </a:dk2>
      <a:lt2>
        <a:srgbClr val="F0F0F0"/>
      </a:lt2>
      <a:accent1>
        <a:srgbClr val="023E95"/>
      </a:accent1>
      <a:accent2>
        <a:srgbClr val="FF7814"/>
      </a:accent2>
      <a:accent3>
        <a:srgbClr val="6C6C6C"/>
      </a:accent3>
      <a:accent4>
        <a:srgbClr val="1D6693"/>
      </a:accent4>
      <a:accent5>
        <a:srgbClr val="7D8EA3"/>
      </a:accent5>
      <a:accent6>
        <a:srgbClr val="999898"/>
      </a:accent6>
      <a:hlink>
        <a:srgbClr val="016CA2"/>
      </a:hlink>
      <a:folHlink>
        <a:srgbClr val="BFBFBF"/>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免费资料关注公众号: 安全生产管理">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0</TotalTime>
  <Words>7492</Words>
  <Application>WPS 演示</Application>
  <PresentationFormat>全屏显示(4:3)</PresentationFormat>
  <Paragraphs>778</Paragraphs>
  <Slides>58</Slides>
  <Notes>57</Notes>
  <HiddenSlides>0</HiddenSlides>
  <MMClips>0</MMClips>
  <ScaleCrop>false</ScaleCrop>
  <HeadingPairs>
    <vt:vector size="6" baseType="variant">
      <vt:variant>
        <vt:lpstr>已用的字体</vt:lpstr>
      </vt:variant>
      <vt:variant>
        <vt:i4>14</vt:i4>
      </vt:variant>
      <vt:variant>
        <vt:lpstr>主题</vt:lpstr>
      </vt:variant>
      <vt:variant>
        <vt:i4>3</vt:i4>
      </vt:variant>
      <vt:variant>
        <vt:lpstr>幻灯片标题</vt:lpstr>
      </vt:variant>
      <vt:variant>
        <vt:i4>58</vt:i4>
      </vt:variant>
    </vt:vector>
  </HeadingPairs>
  <TitlesOfParts>
    <vt:vector size="75" baseType="lpstr">
      <vt:lpstr>Arial</vt:lpstr>
      <vt:lpstr>宋体</vt:lpstr>
      <vt:lpstr>Wingdings</vt:lpstr>
      <vt:lpstr>微软雅黑</vt:lpstr>
      <vt:lpstr>Wingdings</vt:lpstr>
      <vt:lpstr>Arial Unicode MS</vt:lpstr>
      <vt:lpstr>Calibri</vt:lpstr>
      <vt:lpstr>Calibri</vt:lpstr>
      <vt:lpstr>幼圆</vt:lpstr>
      <vt:lpstr>MS PGothic</vt:lpstr>
      <vt:lpstr>Times New Roman</vt:lpstr>
      <vt:lpstr>楷体</vt:lpstr>
      <vt:lpstr>汉仪旗黑-85S</vt:lpstr>
      <vt:lpstr>黑体</vt:lpstr>
      <vt:lpstr>bofety</vt:lpstr>
      <vt:lpstr>bofety1</vt:lpstr>
      <vt:lpstr>免费资料关注公众号: 安全生产管理</vt:lpstr>
      <vt:lpstr>节前隐患排查治理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微信公众号:安全生产管理</dc:title>
  <dc:creator>微信公众号:安全生产管理</dc:creator>
  <cp:keywords>微信公众号:安全生产管理</cp:keywords>
  <dc:description>海量安全资料加入知识星球:安全精品资料库</dc:description>
  <dc:subject>海量安全资料加入知识星球:安全精品资料库</dc:subject>
  <cp:category>免费资料关注公众号:安全生产管理; 海量安全资料加入知识星球:安全精品资料库</cp:category>
  <cp:lastModifiedBy>little fairy</cp:lastModifiedBy>
  <cp:revision>15</cp:revision>
  <dcterms:created xsi:type="dcterms:W3CDTF">2020-05-23T02:19:00Z</dcterms:created>
  <dcterms:modified xsi:type="dcterms:W3CDTF">2024-05-24T01:41:05Z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2052-12.1.0.16929</vt:lpwstr>
  </property>
  <property fmtid="{D5CDD505-2E9C-101B-9397-08002B2CF9AE}" pid="3" name="ICV">
    <vt:lpwstr>67DFC7DDE42A4B90BB3021F5E26FCBEB_13</vt:lpwstr>
  </property>
</Properties>
</file>