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1" r:id="rId8"/>
    <p:sldMasterId id="2147483733" r:id="rId9"/>
    <p:sldMasterId id="2147483745" r:id="rId10"/>
    <p:sldMasterId id="2147483757" r:id="rId11"/>
    <p:sldMasterId id="2147483769" r:id="rId12"/>
    <p:sldMasterId id="2147483781" r:id="rId13"/>
  </p:sldMasterIdLst>
  <p:notesMasterIdLst>
    <p:notesMasterId r:id="rId40"/>
  </p:notesMasterIdLst>
  <p:sldIdLst>
    <p:sldId id="319" r:id="rId14"/>
    <p:sldId id="725" r:id="rId15"/>
    <p:sldId id="332" r:id="rId16"/>
    <p:sldId id="347" r:id="rId17"/>
    <p:sldId id="324" r:id="rId18"/>
    <p:sldId id="348" r:id="rId19"/>
    <p:sldId id="349" r:id="rId20"/>
    <p:sldId id="350" r:id="rId21"/>
    <p:sldId id="351" r:id="rId22"/>
    <p:sldId id="352" r:id="rId23"/>
    <p:sldId id="353" r:id="rId24"/>
    <p:sldId id="354" r:id="rId25"/>
    <p:sldId id="280" r:id="rId26"/>
    <p:sldId id="670" r:id="rId27"/>
    <p:sldId id="269" r:id="rId28"/>
    <p:sldId id="304" r:id="rId29"/>
    <p:sldId id="270" r:id="rId30"/>
    <p:sldId id="299" r:id="rId31"/>
    <p:sldId id="272" r:id="rId32"/>
    <p:sldId id="298" r:id="rId33"/>
    <p:sldId id="300" r:id="rId34"/>
    <p:sldId id="301" r:id="rId35"/>
    <p:sldId id="357" r:id="rId36"/>
    <p:sldId id="358" r:id="rId37"/>
    <p:sldId id="297" r:id="rId38"/>
    <p:sldId id="271" r:id="rId39"/>
    <p:sldId id="305" r:id="rId41"/>
    <p:sldId id="359" r:id="rId42"/>
    <p:sldId id="360" r:id="rId43"/>
    <p:sldId id="361" r:id="rId44"/>
    <p:sldId id="267" r:id="rId45"/>
    <p:sldId id="362" r:id="rId46"/>
    <p:sldId id="363" r:id="rId47"/>
    <p:sldId id="306" r:id="rId48"/>
    <p:sldId id="268" r:id="rId49"/>
    <p:sldId id="302" r:id="rId50"/>
    <p:sldId id="307" r:id="rId51"/>
    <p:sldId id="274" r:id="rId52"/>
    <p:sldId id="308" r:id="rId53"/>
    <p:sldId id="275" r:id="rId54"/>
    <p:sldId id="276" r:id="rId55"/>
    <p:sldId id="277" r:id="rId56"/>
    <p:sldId id="278" r:id="rId57"/>
    <p:sldId id="303" r:id="rId58"/>
    <p:sldId id="282" r:id="rId59"/>
    <p:sldId id="309" r:id="rId60"/>
    <p:sldId id="283" r:id="rId61"/>
    <p:sldId id="284" r:id="rId62"/>
    <p:sldId id="285" r:id="rId63"/>
    <p:sldId id="310" r:id="rId64"/>
    <p:sldId id="311" r:id="rId65"/>
    <p:sldId id="286" r:id="rId66"/>
    <p:sldId id="287" r:id="rId67"/>
    <p:sldId id="313" r:id="rId68"/>
    <p:sldId id="288" r:id="rId69"/>
    <p:sldId id="314" r:id="rId70"/>
    <p:sldId id="290" r:id="rId71"/>
    <p:sldId id="291" r:id="rId72"/>
    <p:sldId id="292" r:id="rId73"/>
    <p:sldId id="293" r:id="rId74"/>
    <p:sldId id="294" r:id="rId75"/>
    <p:sldId id="315" r:id="rId76"/>
    <p:sldId id="316" r:id="rId77"/>
    <p:sldId id="295" r:id="rId78"/>
    <p:sldId id="317" r:id="rId79"/>
    <p:sldId id="318" r:id="rId80"/>
    <p:sldId id="296" r:id="rId81"/>
    <p:sldId id="371" r:id="rId82"/>
    <p:sldId id="727" r:id="rId83"/>
  </p:sldIdLst>
  <p:sldSz cx="9144000" cy="6858000" type="screen4x3"/>
  <p:notesSz cx="6858000" cy="9144000"/>
  <p:custDataLst>
    <p:tags r:id="rId88"/>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b="0" i="0" u="none" kern="120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ClrTx/>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6" d="100"/>
          <a:sy n="106"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8" Type="http://schemas.openxmlformats.org/officeDocument/2006/relationships/tags" Target="tags/tag19.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69.xml"/><Relationship Id="rId82" Type="http://schemas.openxmlformats.org/officeDocument/2006/relationships/slide" Target="slides/slide68.xml"/><Relationship Id="rId81" Type="http://schemas.openxmlformats.org/officeDocument/2006/relationships/slide" Target="slides/slide67.xml"/><Relationship Id="rId80" Type="http://schemas.openxmlformats.org/officeDocument/2006/relationships/slide" Target="slides/slide66.xml"/><Relationship Id="rId8" Type="http://schemas.openxmlformats.org/officeDocument/2006/relationships/slideMaster" Target="slideMasters/slideMaster7.xml"/><Relationship Id="rId79" Type="http://schemas.openxmlformats.org/officeDocument/2006/relationships/slide" Target="slides/slide65.xml"/><Relationship Id="rId78" Type="http://schemas.openxmlformats.org/officeDocument/2006/relationships/slide" Target="slides/slide64.xml"/><Relationship Id="rId77" Type="http://schemas.openxmlformats.org/officeDocument/2006/relationships/slide" Target="slides/slide63.xml"/><Relationship Id="rId76" Type="http://schemas.openxmlformats.org/officeDocument/2006/relationships/slide" Target="slides/slide62.xml"/><Relationship Id="rId75" Type="http://schemas.openxmlformats.org/officeDocument/2006/relationships/slide" Target="slides/slide61.xml"/><Relationship Id="rId74" Type="http://schemas.openxmlformats.org/officeDocument/2006/relationships/slide" Target="slides/slide60.xml"/><Relationship Id="rId73" Type="http://schemas.openxmlformats.org/officeDocument/2006/relationships/slide" Target="slides/slide59.xml"/><Relationship Id="rId72" Type="http://schemas.openxmlformats.org/officeDocument/2006/relationships/slide" Target="slides/slide58.xml"/><Relationship Id="rId71" Type="http://schemas.openxmlformats.org/officeDocument/2006/relationships/slide" Target="slides/slide57.xml"/><Relationship Id="rId70" Type="http://schemas.openxmlformats.org/officeDocument/2006/relationships/slide" Target="slides/slide56.xml"/><Relationship Id="rId7" Type="http://schemas.openxmlformats.org/officeDocument/2006/relationships/slideMaster" Target="slideMasters/slideMaster6.xml"/><Relationship Id="rId69" Type="http://schemas.openxmlformats.org/officeDocument/2006/relationships/slide" Target="slides/slide55.xml"/><Relationship Id="rId68" Type="http://schemas.openxmlformats.org/officeDocument/2006/relationships/slide" Target="slides/slide54.xml"/><Relationship Id="rId67" Type="http://schemas.openxmlformats.org/officeDocument/2006/relationships/slide" Target="slides/slide53.xml"/><Relationship Id="rId66" Type="http://schemas.openxmlformats.org/officeDocument/2006/relationships/slide" Target="slides/slide52.xml"/><Relationship Id="rId65" Type="http://schemas.openxmlformats.org/officeDocument/2006/relationships/slide" Target="slides/slide51.xml"/><Relationship Id="rId64" Type="http://schemas.openxmlformats.org/officeDocument/2006/relationships/slide" Target="slides/slide50.xml"/><Relationship Id="rId63" Type="http://schemas.openxmlformats.org/officeDocument/2006/relationships/slide" Target="slides/slide49.xml"/><Relationship Id="rId62" Type="http://schemas.openxmlformats.org/officeDocument/2006/relationships/slide" Target="slides/slide48.xml"/><Relationship Id="rId61" Type="http://schemas.openxmlformats.org/officeDocument/2006/relationships/slide" Target="slides/slide47.xml"/><Relationship Id="rId60" Type="http://schemas.openxmlformats.org/officeDocument/2006/relationships/slide" Target="slides/slide46.xml"/><Relationship Id="rId6" Type="http://schemas.openxmlformats.org/officeDocument/2006/relationships/slideMaster" Target="slideMasters/slideMaster5.xml"/><Relationship Id="rId59" Type="http://schemas.openxmlformats.org/officeDocument/2006/relationships/slide" Target="slides/slide45.xml"/><Relationship Id="rId58" Type="http://schemas.openxmlformats.org/officeDocument/2006/relationships/slide" Target="slides/slide44.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5" Type="http://schemas.openxmlformats.org/officeDocument/2006/relationships/slideMaster" Target="slideMasters/slideMaster4.xml"/><Relationship Id="rId49" Type="http://schemas.openxmlformats.org/officeDocument/2006/relationships/slide" Target="slides/slide35.xml"/><Relationship Id="rId48" Type="http://schemas.openxmlformats.org/officeDocument/2006/relationships/slide" Target="slides/slide34.xml"/><Relationship Id="rId47" Type="http://schemas.openxmlformats.org/officeDocument/2006/relationships/slide" Target="slides/slide33.xml"/><Relationship Id="rId46" Type="http://schemas.openxmlformats.org/officeDocument/2006/relationships/slide" Target="slides/slide32.xml"/><Relationship Id="rId45" Type="http://schemas.openxmlformats.org/officeDocument/2006/relationships/slide" Target="slides/slide31.xml"/><Relationship Id="rId44" Type="http://schemas.openxmlformats.org/officeDocument/2006/relationships/slide" Target="slides/slide30.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notesMaster" Target="notesMasters/notesMaster1.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p:nvPr>
            <p:ph type="hdr" sz="quarter"/>
          </p:nvPr>
        </p:nvSpPr>
        <p:spPr>
          <a:xfrm>
            <a:off x="0" y="0"/>
            <a:ext cx="2971800" cy="457200"/>
          </a:xfrm>
          <a:prstGeom prst="rect">
            <a:avLst/>
          </a:prstGeom>
          <a:noFill/>
          <a:ln w="9525">
            <a:noFill/>
          </a:ln>
        </p:spPr>
        <p:txBody>
          <a:bodyPr/>
          <a:p>
            <a:pPr marL="0" lvl="0" indent="0" eaLnBrk="1" hangingPunct="1"/>
            <a:endParaRPr lang="en-US" altLang="zh-CN" sz="1200">
              <a:ea typeface="宋体" panose="02010600030101010101" pitchFamily="2" charset="-122"/>
            </a:endParaRPr>
          </a:p>
        </p:txBody>
      </p:sp>
      <p:sp>
        <p:nvSpPr>
          <p:cNvPr id="4099" name="Rectangle 3"/>
          <p:cNvSpPr/>
          <p:nvPr>
            <p:ph type="dt" idx="1"/>
          </p:nvPr>
        </p:nvSpPr>
        <p:spPr>
          <a:xfrm>
            <a:off x="3884613" y="0"/>
            <a:ext cx="2971800" cy="457200"/>
          </a:xfrm>
          <a:prstGeom prst="rect">
            <a:avLst/>
          </a:prstGeom>
          <a:noFill/>
          <a:ln w="9525">
            <a:noFill/>
          </a:ln>
        </p:spPr>
        <p:txBody>
          <a:bodyPr/>
          <a:p>
            <a:pPr marL="0" lvl="0" indent="0" algn="r" eaLnBrk="1" hangingPunct="1"/>
            <a:endParaRPr lang="en-US" altLang="zh-CN" sz="1200">
              <a:ea typeface="宋体" panose="02010600030101010101" pitchFamily="2" charset="-122"/>
            </a:endParaRPr>
          </a:p>
        </p:txBody>
      </p:sp>
      <p:sp>
        <p:nvSpPr>
          <p:cNvPr id="4100" name="Rectangle 4"/>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p:nvPr>
            <p:ph type="body" sz="quarter" idx="3"/>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Rectangle 6"/>
          <p:cNvSpPr/>
          <p:nvPr>
            <p:ph type="ftr" sz="quarter" idx="4"/>
          </p:nvPr>
        </p:nvSpPr>
        <p:spPr>
          <a:xfrm>
            <a:off x="0" y="8685213"/>
            <a:ext cx="2971800" cy="457200"/>
          </a:xfrm>
          <a:prstGeom prst="rect">
            <a:avLst/>
          </a:prstGeom>
          <a:noFill/>
          <a:ln w="9525">
            <a:noFill/>
          </a:ln>
        </p:spPr>
        <p:txBody>
          <a:bodyPr anchor="b" anchorCtr="0"/>
          <a:p>
            <a:pPr marL="0" lvl="0" indent="0" eaLnBrk="1" hangingPunct="1"/>
            <a:r>
              <a:rPr lang="en-US" altLang="zh-CN" sz="1200">
                <a:ea typeface="宋体" panose="02010600030101010101" pitchFamily="2" charset="-122"/>
              </a:rPr>
              <a:t>.</a:t>
            </a:r>
            <a:endParaRPr lang="en-US" altLang="zh-CN" sz="1200">
              <a:ea typeface="宋体" panose="02010600030101010101" pitchFamily="2" charset="-122"/>
            </a:endParaRPr>
          </a:p>
        </p:txBody>
      </p:sp>
      <p:sp>
        <p:nvSpPr>
          <p:cNvPr id="4103" name="Rectangle 7"/>
          <p:cNvSpPr/>
          <p:nvPr>
            <p:ph type="sldNum" sz="quarter" idx="5"/>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ea typeface="宋体" panose="02010600030101010101" pitchFamily="2" charset="-122"/>
              </a:rPr>
            </a:fld>
            <a:endParaRPr lang="en-US" altLang="zh-CN" sz="1200">
              <a:ea typeface="宋体" panose="02010600030101010101" pitchFamily="2" charset="-122"/>
            </a:endParaRPr>
          </a:p>
        </p:txBody>
      </p:sp>
    </p:spTree>
  </p:cSld>
  <p:clrMap bg1="lt1" tx1="dk1" bg2="lt2" tx2="dk2" accent1="accent1" accent2="accent2" accent3="accent3" accent4="accent4" accent5="accent5" accent6="accent6" hlink="hlink" folHlink="folHlink"/>
  <p:hf hdr="0" dt="0"/>
  <p:notesStyle>
    <a:lvl1pPr marL="0" lvl="0" indent="0" algn="l" defTabSz="914400" rtl="0" eaLnBrk="0" fontAlgn="base" latinLnBrk="0" hangingPunct="0">
      <a:lnSpc>
        <a:spcPct val="100000"/>
      </a:lnSpc>
      <a:spcBef>
        <a:spcPct val="30000"/>
      </a:spcBef>
      <a:spcAft>
        <a:spcPct val="0"/>
      </a:spcAft>
      <a:buSzPct val="100000"/>
      <a:buNone/>
      <a:defRPr sz="1200" b="0" i="0" u="none" kern="120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30000"/>
      </a:spcBef>
      <a:spcAft>
        <a:spcPct val="0"/>
      </a:spcAft>
      <a:buSzPct val="100000"/>
      <a:buFontTx/>
      <a:buNone/>
      <a:defRPr sz="1200" b="0" i="0" u="none" kern="1200">
        <a:solidFill>
          <a:schemeClr val="tx1"/>
        </a:solidFill>
        <a:latin typeface="Arial" panose="020B0604020202020204" pitchFamily="34" charset="0"/>
        <a:ea typeface="宋体" panose="02010600030101010101" pitchFamily="2" charset="-122"/>
      </a:defRPr>
    </a:lvl2pPr>
    <a:lvl3pPr marL="914400" lvl="2" indent="0" algn="l" defTabSz="914400" rtl="0" eaLnBrk="0" fontAlgn="base" latinLnBrk="0" hangingPunct="0">
      <a:lnSpc>
        <a:spcPct val="100000"/>
      </a:lnSpc>
      <a:spcBef>
        <a:spcPct val="30000"/>
      </a:spcBef>
      <a:spcAft>
        <a:spcPct val="0"/>
      </a:spcAft>
      <a:buSzPct val="100000"/>
      <a:buFontTx/>
      <a:buNone/>
      <a:defRPr sz="1200" b="0" i="0" u="none" kern="1200">
        <a:solidFill>
          <a:schemeClr val="tx1"/>
        </a:solidFill>
        <a:latin typeface="Arial" panose="020B0604020202020204" pitchFamily="34" charset="0"/>
        <a:ea typeface="宋体" panose="02010600030101010101" pitchFamily="2" charset="-122"/>
      </a:defRPr>
    </a:lvl3pPr>
    <a:lvl4pPr marL="1371600" lvl="3" indent="0" algn="l" defTabSz="914400" rtl="0" eaLnBrk="0" fontAlgn="base" latinLnBrk="0" hangingPunct="0">
      <a:lnSpc>
        <a:spcPct val="100000"/>
      </a:lnSpc>
      <a:spcBef>
        <a:spcPct val="30000"/>
      </a:spcBef>
      <a:spcAft>
        <a:spcPct val="0"/>
      </a:spcAft>
      <a:buSzPct val="100000"/>
      <a:buFontTx/>
      <a:buNone/>
      <a:defRPr sz="1200" b="0" i="0" u="none" kern="1200">
        <a:solidFill>
          <a:schemeClr val="tx1"/>
        </a:solidFill>
        <a:latin typeface="Arial" panose="020B0604020202020204" pitchFamily="34" charset="0"/>
        <a:ea typeface="宋体" panose="02010600030101010101" pitchFamily="2" charset="-122"/>
      </a:defRPr>
    </a:lvl4pPr>
    <a:lvl5pPr marL="1828800" lvl="4" indent="0" algn="l" defTabSz="914400" rtl="0" eaLnBrk="0" fontAlgn="base" latinLnBrk="0" hangingPunct="0">
      <a:lnSpc>
        <a:spcPct val="100000"/>
      </a:lnSpc>
      <a:spcBef>
        <a:spcPct val="30000"/>
      </a:spcBef>
      <a:spcAft>
        <a:spcPct val="0"/>
      </a:spcAft>
      <a:buSzPct val="100000"/>
      <a:buFontTx/>
      <a:buNone/>
      <a:defRPr sz="1200" b="0" i="0" u="none" kern="1200">
        <a:solidFill>
          <a:schemeClr val="tx1"/>
        </a:solidFill>
        <a:latin typeface="Arial" panose="020B0604020202020204" pitchFamily="34"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ClrTx/>
      <a:buSzPct val="100000"/>
      <a:buFontTx/>
      <a:buNone/>
      <a:defRPr sz="1200" b="0" i="0" u="none" kern="1200">
        <a:solidFill>
          <a:schemeClr val="tx1"/>
        </a:solidFill>
        <a:latin typeface="Arial" panose="020B0604020202020204" pitchFamily="34"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ClrTx/>
      <a:buSzPct val="100000"/>
      <a:buFontTx/>
      <a:buNone/>
      <a:defRPr sz="1200" b="0" i="0" u="none" kern="1200">
        <a:solidFill>
          <a:schemeClr val="tx1"/>
        </a:solidFill>
        <a:latin typeface="Arial" panose="020B0604020202020204" pitchFamily="34"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ClrTx/>
      <a:buSzPct val="100000"/>
      <a:buFontTx/>
      <a:buNone/>
      <a:defRPr sz="1200" b="0" i="0" u="none" kern="1200">
        <a:solidFill>
          <a:schemeClr val="tx1"/>
        </a:solidFill>
        <a:latin typeface="Arial" panose="020B0604020202020204" pitchFamily="34"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ClrTx/>
      <a:buSzPct val="100000"/>
      <a:buFontTx/>
      <a:buNone/>
      <a:defRPr sz="1200" b="0" i="0" u="none" kern="120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Rectangle 7"/>
          <p:cNvSpPr/>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latin typeface="华文楷体"/>
                <a:ea typeface="宋体" panose="02010600030101010101" pitchFamily="2" charset="-122"/>
              </a:rPr>
            </a:fld>
            <a:endParaRPr lang="en-US" altLang="zh-CN" sz="1200">
              <a:latin typeface="华文楷体"/>
              <a:ea typeface="宋体" panose="02010600030101010101" pitchFamily="2" charset="-122"/>
            </a:endParaRPr>
          </a:p>
        </p:txBody>
      </p:sp>
      <p:sp>
        <p:nvSpPr>
          <p:cNvPr id="4107" name="Rectangle 2"/>
          <p:cNvSpPr/>
          <p:nvPr>
            <p:ph type="sldImg"/>
          </p:nvPr>
        </p:nvSpPr>
        <p:spPr>
          <a:xfrm>
            <a:off x="1143000" y="685800"/>
            <a:ext cx="4572000" cy="3429000"/>
          </a:xfrm>
          <a:prstGeom prst="rect">
            <a:avLst/>
          </a:prstGeom>
          <a:noFill/>
          <a:ln w="9525" cap="flat" cmpd="sng">
            <a:solidFill>
              <a:srgbClr val="000000"/>
            </a:solidFill>
            <a:prstDash val="solid"/>
            <a:headEnd type="none" w="med" len="med"/>
            <a:tailEnd type="none" w="med" len="med"/>
          </a:ln>
        </p:spPr>
      </p:sp>
      <p:sp>
        <p:nvSpPr>
          <p:cNvPr id="4108" name="Rectangle 3"/>
          <p:cNvSpPr/>
          <p:nvPr>
            <p:ph type="body" idx="1"/>
          </p:nvPr>
        </p:nvSpPr>
        <p:spPr>
          <a:xfrm>
            <a:off x="685800" y="4343400"/>
            <a:ext cx="5486400" cy="4114800"/>
          </a:xfrm>
          <a:prstGeom prst="rect">
            <a:avLst/>
          </a:prstGeom>
          <a:noFill/>
          <a:ln w="9525">
            <a:noFill/>
          </a:ln>
        </p:spPr>
        <p:txBody>
          <a:bodyPr wrap="square" lIns="91440" tIns="45720" rIns="91440" bIns="45720" anchor="t" anchorCtr="0"/>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说明：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a:t>
            </a:r>
            <a:r>
              <a:rPr lang="en-US" altLang="zh-CN" sz="1200" u="none">
                <a:solidFill>
                  <a:schemeClr val="tx1"/>
                </a:solidFill>
                <a:latin typeface="Arial" panose="020B0604020202020204" pitchFamily="34" charset="0"/>
                <a:ea typeface="宋体" panose="02010600030101010101" pitchFamily="2" charset="-122"/>
              </a:rPr>
              <a:t>1</a:t>
            </a:r>
            <a:r>
              <a:rPr lang="zh-CN" altLang="en-US" sz="1200" u="none">
                <a:solidFill>
                  <a:schemeClr val="tx1"/>
                </a:solidFill>
                <a:latin typeface="Arial" panose="020B0604020202020204" pitchFamily="34" charset="0"/>
                <a:ea typeface="宋体" panose="02010600030101010101" pitchFamily="2" charset="-122"/>
              </a:rPr>
              <a:t>）垂线布设应避开污染带，要测污染带应另加垂线。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2</a:t>
            </a:r>
            <a:r>
              <a:rPr lang="zh-CN" altLang="en-US" sz="1200" u="none">
                <a:solidFill>
                  <a:schemeClr val="tx1"/>
                </a:solidFill>
                <a:latin typeface="Arial" panose="020B0604020202020204" pitchFamily="34" charset="0"/>
                <a:ea typeface="宋体" panose="02010600030101010101" pitchFamily="2" charset="-122"/>
              </a:rPr>
              <a:t>）确能证明该断面水质均匀时，可仅设中泓垂线。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3</a:t>
            </a:r>
            <a:r>
              <a:rPr lang="zh-CN" altLang="en-US" sz="1200" u="none">
                <a:solidFill>
                  <a:schemeClr val="tx1"/>
                </a:solidFill>
                <a:latin typeface="Arial" panose="020B0604020202020204" pitchFamily="34" charset="0"/>
                <a:ea typeface="宋体" panose="02010600030101010101" pitchFamily="2" charset="-122"/>
              </a:rPr>
              <a:t>）凡在该断面要计算污染物通量时，必须按上述设垂线。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说明：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a:t>
            </a:r>
            <a:r>
              <a:rPr lang="en-US" altLang="zh-CN" sz="1200" u="none">
                <a:solidFill>
                  <a:schemeClr val="tx1"/>
                </a:solidFill>
                <a:latin typeface="Arial" panose="020B0604020202020204" pitchFamily="34" charset="0"/>
                <a:ea typeface="宋体" panose="02010600030101010101" pitchFamily="2" charset="-122"/>
              </a:rPr>
              <a:t>1</a:t>
            </a:r>
            <a:r>
              <a:rPr lang="zh-CN" altLang="en-US" sz="1200" u="none">
                <a:solidFill>
                  <a:schemeClr val="tx1"/>
                </a:solidFill>
                <a:latin typeface="Arial" panose="020B0604020202020204" pitchFamily="34" charset="0"/>
                <a:ea typeface="宋体" panose="02010600030101010101" pitchFamily="2" charset="-122"/>
              </a:rPr>
              <a:t>）垂线布设应避开污染带，要测污染带应另加垂线。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2</a:t>
            </a:r>
            <a:r>
              <a:rPr lang="zh-CN" altLang="en-US" sz="1200" u="none">
                <a:solidFill>
                  <a:schemeClr val="tx1"/>
                </a:solidFill>
                <a:latin typeface="Arial" panose="020B0604020202020204" pitchFamily="34" charset="0"/>
                <a:ea typeface="宋体" panose="02010600030101010101" pitchFamily="2" charset="-122"/>
              </a:rPr>
              <a:t>）确能证明该断面水质均匀时，可仅设中泓垂线。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3</a:t>
            </a:r>
            <a:r>
              <a:rPr lang="zh-CN" altLang="en-US" sz="1200" u="none">
                <a:solidFill>
                  <a:schemeClr val="tx1"/>
                </a:solidFill>
                <a:latin typeface="Arial" panose="020B0604020202020204" pitchFamily="34" charset="0"/>
                <a:ea typeface="宋体" panose="02010600030101010101" pitchFamily="2" charset="-122"/>
              </a:rPr>
              <a:t>）凡在该断面要计算污染物通量时，必须按上述设垂线。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endParaRPr lang="zh-CN" altLang="en-US" sz="1200" u="none">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1" name="Rectangle 7"/>
          <p:cNvSpPr/>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latin typeface="华文楷体"/>
                <a:ea typeface="宋体" panose="02010600030101010101" pitchFamily="2" charset="-122"/>
              </a:rPr>
            </a:fld>
            <a:endParaRPr lang="en-US" altLang="zh-CN" sz="1200">
              <a:latin typeface="华文楷体"/>
              <a:ea typeface="宋体" panose="02010600030101010101" pitchFamily="2" charset="-122"/>
            </a:endParaRPr>
          </a:p>
        </p:txBody>
      </p:sp>
      <p:sp>
        <p:nvSpPr>
          <p:cNvPr id="4112" name="Rectangle 2"/>
          <p:cNvSpPr/>
          <p:nvPr>
            <p:ph type="sldImg"/>
          </p:nvPr>
        </p:nvSpPr>
        <p:spPr>
          <a:xfrm>
            <a:off x="1143000" y="685800"/>
            <a:ext cx="4572000" cy="3429000"/>
          </a:xfrm>
          <a:prstGeom prst="rect">
            <a:avLst/>
          </a:prstGeom>
          <a:noFill/>
          <a:ln w="9525" cap="flat" cmpd="sng">
            <a:solidFill>
              <a:srgbClr val="000000"/>
            </a:solidFill>
            <a:prstDash val="solid"/>
            <a:headEnd type="none" w="med" len="med"/>
            <a:tailEnd type="none" w="med" len="med"/>
          </a:ln>
        </p:spPr>
      </p:sp>
      <p:sp>
        <p:nvSpPr>
          <p:cNvPr id="4113" name="Rectangle 3"/>
          <p:cNvSpPr/>
          <p:nvPr>
            <p:ph type="body" idx="1"/>
          </p:nvPr>
        </p:nvSpPr>
        <p:spPr>
          <a:xfrm>
            <a:off x="685800" y="4343400"/>
            <a:ext cx="5486400" cy="4114800"/>
          </a:xfrm>
          <a:prstGeom prst="rect">
            <a:avLst/>
          </a:prstGeom>
          <a:noFill/>
          <a:ln w="9525">
            <a:noFill/>
          </a:ln>
        </p:spPr>
        <p:txBody>
          <a:bodyPr wrap="square" lIns="91440" tIns="45720" rIns="91440" bIns="45720" anchor="t" anchorCtr="0"/>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监测点和监测断面设置后，应当有明显的天然标志物，或人工标志物，以确保每次采样都在同一个位置。</a:t>
            </a:r>
            <a:endParaRPr lang="zh-CN" altLang="en-US" sz="1200" u="none">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 name="Rectangle 7"/>
          <p:cNvSpPr/>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latin typeface="华文楷体"/>
                <a:ea typeface="宋体" panose="02010600030101010101" pitchFamily="2" charset="-122"/>
              </a:rPr>
            </a:fld>
            <a:endParaRPr lang="en-US" altLang="zh-CN" sz="1200">
              <a:latin typeface="华文楷体"/>
              <a:ea typeface="宋体" panose="02010600030101010101" pitchFamily="2" charset="-122"/>
            </a:endParaRPr>
          </a:p>
        </p:txBody>
      </p:sp>
      <p:sp>
        <p:nvSpPr>
          <p:cNvPr id="4117" name="Rectangle 2"/>
          <p:cNvSpPr/>
          <p:nvPr>
            <p:ph type="sldImg"/>
          </p:nvPr>
        </p:nvSpPr>
        <p:spPr>
          <a:xfrm>
            <a:off x="1143000" y="685800"/>
            <a:ext cx="4572000" cy="3429000"/>
          </a:xfrm>
          <a:prstGeom prst="rect">
            <a:avLst/>
          </a:prstGeom>
          <a:noFill/>
          <a:ln w="9525" cap="flat" cmpd="sng">
            <a:solidFill>
              <a:srgbClr val="000000"/>
            </a:solidFill>
            <a:prstDash val="solid"/>
            <a:headEnd type="none" w="med" len="med"/>
            <a:tailEnd type="none" w="med" len="med"/>
          </a:ln>
        </p:spPr>
      </p:sp>
      <p:sp>
        <p:nvSpPr>
          <p:cNvPr id="4118" name="Rectangle 3"/>
          <p:cNvSpPr/>
          <p:nvPr>
            <p:ph type="body" idx="1"/>
          </p:nvPr>
        </p:nvSpPr>
        <p:spPr>
          <a:xfrm>
            <a:off x="685800" y="4343400"/>
            <a:ext cx="5486400" cy="4114800"/>
          </a:xfrm>
          <a:prstGeom prst="rect">
            <a:avLst/>
          </a:prstGeom>
          <a:noFill/>
          <a:ln w="9525">
            <a:noFill/>
          </a:ln>
        </p:spPr>
        <p:txBody>
          <a:bodyPr wrap="square" lIns="91440" tIns="45720" rIns="91440" bIns="45720" anchor="t" anchorCtr="0"/>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说明：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a:t>
            </a:r>
            <a:r>
              <a:rPr lang="en-US" altLang="zh-CN" sz="1200" u="none">
                <a:solidFill>
                  <a:schemeClr val="tx1"/>
                </a:solidFill>
                <a:latin typeface="Arial" panose="020B0604020202020204" pitchFamily="34" charset="0"/>
                <a:ea typeface="宋体" panose="02010600030101010101" pitchFamily="2" charset="-122"/>
              </a:rPr>
              <a:t>1</a:t>
            </a:r>
            <a:r>
              <a:rPr lang="zh-CN" altLang="en-US" sz="1200" u="none">
                <a:solidFill>
                  <a:schemeClr val="tx1"/>
                </a:solidFill>
                <a:latin typeface="Arial" panose="020B0604020202020204" pitchFamily="34" charset="0"/>
                <a:ea typeface="宋体" panose="02010600030101010101" pitchFamily="2" charset="-122"/>
              </a:rPr>
              <a:t>）垂线布设应避开污染带，要测污染带应另加垂线。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2</a:t>
            </a:r>
            <a:r>
              <a:rPr lang="zh-CN" altLang="en-US" sz="1200" u="none">
                <a:solidFill>
                  <a:schemeClr val="tx1"/>
                </a:solidFill>
                <a:latin typeface="Arial" panose="020B0604020202020204" pitchFamily="34" charset="0"/>
                <a:ea typeface="宋体" panose="02010600030101010101" pitchFamily="2" charset="-122"/>
              </a:rPr>
              <a:t>）确能证明该断面水质均匀时，可仅设中泓垂线。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r>
              <a:rPr lang="en-US" altLang="zh-CN" sz="1200" u="none">
                <a:solidFill>
                  <a:schemeClr val="tx1"/>
                </a:solidFill>
                <a:latin typeface="Arial" panose="020B0604020202020204" pitchFamily="34" charset="0"/>
                <a:ea typeface="宋体" panose="02010600030101010101" pitchFamily="2" charset="-122"/>
              </a:rPr>
              <a:t>3</a:t>
            </a:r>
            <a:r>
              <a:rPr lang="zh-CN" altLang="en-US" sz="1200" u="none">
                <a:solidFill>
                  <a:schemeClr val="tx1"/>
                </a:solidFill>
                <a:latin typeface="Arial" panose="020B0604020202020204" pitchFamily="34" charset="0"/>
                <a:ea typeface="宋体" panose="02010600030101010101" pitchFamily="2" charset="-122"/>
              </a:rPr>
              <a:t>）凡在该断面要计算污染物通量时，必须按上述设垂线。 </a:t>
            </a:r>
            <a:endParaRPr lang="zh-CN" altLang="en-US" sz="1200" u="none">
              <a:solidFill>
                <a:schemeClr val="tx1"/>
              </a:solidFill>
              <a:latin typeface="Arial" panose="020B0604020202020204" pitchFamily="34" charset="0"/>
              <a:ea typeface="宋体" panose="02010600030101010101" pitchFamily="2" charset="-122"/>
            </a:endParaRPr>
          </a:p>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  </a:t>
            </a:r>
            <a:endParaRPr lang="zh-CN" altLang="en-US" sz="1200" u="none">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1" name="Rectangle 7"/>
          <p:cNvSpPr/>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latin typeface="华文楷体"/>
                <a:ea typeface="宋体" panose="02010600030101010101" pitchFamily="2" charset="-122"/>
              </a:rPr>
            </a:fld>
            <a:endParaRPr lang="en-US" altLang="zh-CN" sz="1200">
              <a:latin typeface="华文楷体"/>
              <a:ea typeface="宋体" panose="02010600030101010101" pitchFamily="2" charset="-122"/>
            </a:endParaRPr>
          </a:p>
        </p:txBody>
      </p:sp>
      <p:sp>
        <p:nvSpPr>
          <p:cNvPr id="4122" name="Rectangle 2"/>
          <p:cNvSpPr/>
          <p:nvPr>
            <p:ph type="sldImg"/>
          </p:nvPr>
        </p:nvSpPr>
        <p:spPr>
          <a:xfrm>
            <a:off x="1143000" y="685800"/>
            <a:ext cx="4572000" cy="3429000"/>
          </a:xfrm>
          <a:prstGeom prst="rect">
            <a:avLst/>
          </a:prstGeom>
          <a:noFill/>
          <a:ln w="9525" cap="flat" cmpd="sng">
            <a:solidFill>
              <a:srgbClr val="000000"/>
            </a:solidFill>
            <a:prstDash val="solid"/>
            <a:headEnd type="none" w="med" len="med"/>
            <a:tailEnd type="none" w="med" len="med"/>
          </a:ln>
        </p:spPr>
      </p:sp>
      <p:sp>
        <p:nvSpPr>
          <p:cNvPr id="4123" name="Rectangle 3"/>
          <p:cNvSpPr/>
          <p:nvPr>
            <p:ph type="body" idx="1"/>
          </p:nvPr>
        </p:nvSpPr>
        <p:spPr>
          <a:xfrm>
            <a:off x="685800" y="4343400"/>
            <a:ext cx="5486400" cy="4114800"/>
          </a:xfrm>
          <a:prstGeom prst="rect">
            <a:avLst/>
          </a:prstGeom>
          <a:noFill/>
          <a:ln w="9525">
            <a:noFill/>
          </a:ln>
        </p:spPr>
        <p:txBody>
          <a:bodyPr wrap="square" lIns="91440" tIns="45720" rIns="91440" bIns="45720" anchor="t" anchorCtr="0"/>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Arial" panose="020B0604020202020204" pitchFamily="34" charset="0"/>
                <a:ea typeface="宋体" panose="02010600030101010101" pitchFamily="2" charset="-122"/>
              </a:rPr>
              <a:t>备注</a:t>
            </a:r>
            <a:endParaRPr lang="zh-CN" altLang="en-US" sz="1200" u="none">
              <a:solidFill>
                <a:schemeClr val="tx1"/>
              </a:solidFill>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12750" y="1170940"/>
            <a:ext cx="4898390" cy="5035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19900" y="457200"/>
            <a:ext cx="2171700" cy="5622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6389204" cy="5622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5068" y="1554163"/>
            <a:ext cx="4256532" cy="45259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6" Type="http://schemas.openxmlformats.org/officeDocument/2006/relationships/theme" Target="../theme/theme10.xml"/><Relationship Id="rId15" Type="http://schemas.openxmlformats.org/officeDocument/2006/relationships/image" Target="../media/image5.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0.xml"/><Relationship Id="rId8" Type="http://schemas.openxmlformats.org/officeDocument/2006/relationships/slideLayout" Target="../slideLayouts/slideLayout119.xml"/><Relationship Id="rId7" Type="http://schemas.openxmlformats.org/officeDocument/2006/relationships/slideLayout" Target="../slideLayouts/slideLayout118.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3" Type="http://schemas.openxmlformats.org/officeDocument/2006/relationships/slideLayout" Target="../slideLayouts/slideLayout114.xml"/><Relationship Id="rId2" Type="http://schemas.openxmlformats.org/officeDocument/2006/relationships/slideLayout" Target="../slideLayouts/slideLayout113.xml"/><Relationship Id="rId16" Type="http://schemas.openxmlformats.org/officeDocument/2006/relationships/theme" Target="../theme/theme11.xml"/><Relationship Id="rId15" Type="http://schemas.openxmlformats.org/officeDocument/2006/relationships/image" Target="../media/image5.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22.xml"/><Relationship Id="rId10" Type="http://schemas.openxmlformats.org/officeDocument/2006/relationships/slideLayout" Target="../slideLayouts/slideLayout121.xml"/><Relationship Id="rId1"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1.xml"/><Relationship Id="rId8" Type="http://schemas.openxmlformats.org/officeDocument/2006/relationships/slideLayout" Target="../slideLayouts/slideLayout130.xml"/><Relationship Id="rId7" Type="http://schemas.openxmlformats.org/officeDocument/2006/relationships/slideLayout" Target="../slideLayouts/slideLayout129.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3" Type="http://schemas.openxmlformats.org/officeDocument/2006/relationships/slideLayout" Target="../slideLayouts/slideLayout125.xml"/><Relationship Id="rId2" Type="http://schemas.openxmlformats.org/officeDocument/2006/relationships/slideLayout" Target="../slideLayouts/slideLayout124.xml"/><Relationship Id="rId16" Type="http://schemas.openxmlformats.org/officeDocument/2006/relationships/theme" Target="../theme/theme12.xml"/><Relationship Id="rId15" Type="http://schemas.openxmlformats.org/officeDocument/2006/relationships/image" Target="../media/image5.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33.xml"/><Relationship Id="rId10" Type="http://schemas.openxmlformats.org/officeDocument/2006/relationships/slideLayout" Target="../slideLayouts/slideLayout132.xml"/><Relationship Id="rId1"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5.png"/><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5.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3.png"/><Relationship Id="rId12" Type="http://schemas.openxmlformats.org/officeDocument/2006/relationships/image" Target="../media/image6.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5" Type="http://schemas.openxmlformats.org/officeDocument/2006/relationships/theme" Target="../theme/theme6.xml"/><Relationship Id="rId14" Type="http://schemas.openxmlformats.org/officeDocument/2006/relationships/image" Target="../media/image5.png"/><Relationship Id="rId13" Type="http://schemas.openxmlformats.org/officeDocument/2006/relationships/image" Target="../media/image1.jpeg"/><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4" Type="http://schemas.openxmlformats.org/officeDocument/2006/relationships/theme" Target="../theme/theme7.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26" name="组合 1025"/>
          <p:cNvGrpSpPr/>
          <p:nvPr/>
        </p:nvGrpSpPr>
        <p:grpSpPr>
          <a:xfrm>
            <a:off x="506413" y="1036638"/>
            <a:ext cx="8643937" cy="30162"/>
            <a:chOff x="319" y="653"/>
            <a:chExt cx="5445" cy="19"/>
          </a:xfrm>
        </p:grpSpPr>
        <p:pic>
          <p:nvPicPr>
            <p:cNvPr id="1027" name="直接连接符 6"/>
            <p:cNvPicPr>
              <a:picLocks noChangeAspect="1"/>
            </p:cNvPicPr>
            <p:nvPr/>
          </p:nvPicPr>
          <p:blipFill>
            <a:blip r:embed="rId13"/>
            <a:stretch>
              <a:fillRect/>
            </a:stretch>
          </p:blipFill>
          <p:spPr>
            <a:xfrm>
              <a:off x="319" y="653"/>
              <a:ext cx="5445" cy="19"/>
            </a:xfrm>
            <a:prstGeom prst="rect">
              <a:avLst/>
            </a:prstGeom>
            <a:noFill/>
            <a:ln w="9525">
              <a:noFill/>
            </a:ln>
          </p:spPr>
        </p:pic>
        <p:sp>
          <p:nvSpPr>
            <p:cNvPr id="1028" name="矩形 1027"/>
            <p:cNvSpPr/>
            <p:nvPr/>
          </p:nvSpPr>
          <p:spPr>
            <a:xfrm>
              <a:off x="324" y="662"/>
              <a:ext cx="0" cy="0"/>
            </a:xfrm>
            <a:prstGeom prst="rect">
              <a:avLst/>
            </a:prstGeom>
            <a:noFill/>
            <a:ln w="9525">
              <a:noFill/>
            </a:ln>
          </p:spPr>
          <p:txBody>
            <a:bodyPr/>
            <a:p>
              <a:pPr marL="0" lvl="0" indent="0" eaLnBrk="1" hangingPunct="1"/>
              <a:endParaRPr lang="en-US" altLang="zh-CN"/>
            </a:p>
          </p:txBody>
        </p:sp>
      </p:grpSp>
      <p:sp>
        <p:nvSpPr>
          <p:cNvPr id="1029"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0" name="日期占位符 10"/>
          <p:cNvSpPr/>
          <p:nvPr>
            <p:ph type="dt" sz="half" idx="1"/>
          </p:nvPr>
        </p:nvSpPr>
        <p:spPr>
          <a:xfrm>
            <a:off x="6477000" y="76200"/>
            <a:ext cx="2514600" cy="288925"/>
          </a:xfrm>
          <a:prstGeom prst="rect">
            <a:avLst/>
          </a:prstGeom>
          <a:noFill/>
          <a:ln w="9525">
            <a:noFill/>
          </a:ln>
        </p:spPr>
        <p:txBody>
          <a:bodyPr/>
          <a:lstStyle>
            <a:lvl1pPr marL="0" indent="0" algn="l" fontAlgn="base">
              <a:defRPr sz="1200">
                <a:solidFill>
                  <a:srgbClr val="D38E27"/>
                </a:solidFill>
                <a:latin typeface="华文楷体"/>
                <a:ea typeface="华文楷体"/>
              </a:defRPr>
            </a:lvl1pPr>
          </a:lstStyle>
          <a:p>
            <a:pPr lvl="0" defTabSz="914400" rtl="0" eaLnBrk="1" hangingPunct="1">
              <a:lnSpc>
                <a:spcPct val="100000"/>
              </a:lnSpc>
              <a:spcBef>
                <a:spcPct val="0"/>
              </a:spcBef>
              <a:spcAft>
                <a:spcPct val="0"/>
              </a:spcAft>
              <a:buClrTx/>
              <a:buSzPct val="100000"/>
            </a:pPr>
            <a:endParaRPr lang="en-US" altLang="zh-CN"/>
          </a:p>
        </p:txBody>
      </p:sp>
      <p:sp>
        <p:nvSpPr>
          <p:cNvPr id="1031" name="页脚占位符 27"/>
          <p:cNvSpPr/>
          <p:nvPr>
            <p:ph type="ftr" sz="quarter" idx="2"/>
          </p:nvPr>
        </p:nvSpPr>
        <p:spPr>
          <a:xfrm>
            <a:off x="3124200" y="76200"/>
            <a:ext cx="3352800" cy="288925"/>
          </a:xfrm>
          <a:prstGeom prst="rect">
            <a:avLst/>
          </a:prstGeom>
          <a:noFill/>
          <a:ln w="9525">
            <a:noFill/>
          </a:ln>
        </p:spPr>
        <p:txBody>
          <a:bodyPr/>
          <a:lstStyle>
            <a:lvl1pPr marL="0" indent="0" algn="r" fontAlgn="base">
              <a:defRPr sz="1200">
                <a:solidFill>
                  <a:srgbClr val="D38E27"/>
                </a:solidFill>
                <a:latin typeface="华文楷体"/>
                <a:ea typeface="华文楷体"/>
              </a:defRPr>
            </a:lvl1pPr>
          </a:lstStyle>
          <a:p>
            <a:pPr lvl="0" defTabSz="914400" rtl="0" eaLnBrk="1"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32" name="灯片编号占位符 4"/>
          <p:cNvSpPr/>
          <p:nvPr>
            <p:ph type="sldNum" sz="quarter" idx="3"/>
          </p:nvPr>
        </p:nvSpPr>
        <p:spPr>
          <a:xfrm>
            <a:off x="8229600" y="6477000"/>
            <a:ext cx="762000" cy="244475"/>
          </a:xfrm>
          <a:prstGeom prst="rect">
            <a:avLst/>
          </a:prstGeom>
          <a:noFill/>
          <a:ln w="9525">
            <a:noFill/>
          </a:ln>
        </p:spPr>
        <p:txBody>
          <a:bodyPr/>
          <a:lstStyle>
            <a:lvl1pPr marL="0" indent="0" algn="r" fontAlgn="base">
              <a:defRPr sz="1200">
                <a:solidFill>
                  <a:srgbClr val="D38E27"/>
                </a:solidFill>
                <a:latin typeface="华文楷体"/>
                <a:ea typeface="华文楷体"/>
              </a:defRPr>
            </a:lvl1p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1033" name="标题占位符 9"/>
          <p:cNvSpPr/>
          <p:nvPr>
            <p:ph type="title" idx="4"/>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grpSp>
        <p:nvGrpSpPr>
          <p:cNvPr id="1034" name="组合 1033"/>
          <p:cNvGrpSpPr/>
          <p:nvPr/>
        </p:nvGrpSpPr>
        <p:grpSpPr>
          <a:xfrm>
            <a:off x="506413" y="1036638"/>
            <a:ext cx="8643937" cy="30162"/>
            <a:chOff x="319" y="653"/>
            <a:chExt cx="5445" cy="19"/>
          </a:xfrm>
        </p:grpSpPr>
        <p:pic>
          <p:nvPicPr>
            <p:cNvPr id="1035" name="直接连接符 8"/>
            <p:cNvPicPr>
              <a:picLocks noChangeAspect="1"/>
            </p:cNvPicPr>
            <p:nvPr/>
          </p:nvPicPr>
          <p:blipFill>
            <a:blip r:embed="rId13"/>
            <a:stretch>
              <a:fillRect/>
            </a:stretch>
          </p:blipFill>
          <p:spPr>
            <a:xfrm>
              <a:off x="319" y="653"/>
              <a:ext cx="5445" cy="19"/>
            </a:xfrm>
            <a:prstGeom prst="rect">
              <a:avLst/>
            </a:prstGeom>
            <a:noFill/>
            <a:ln w="9525">
              <a:noFill/>
            </a:ln>
          </p:spPr>
        </p:pic>
        <p:sp>
          <p:nvSpPr>
            <p:cNvPr id="1036" name="矩形 1035"/>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037" name="组合 1036"/>
          <p:cNvGrpSpPr/>
          <p:nvPr/>
        </p:nvGrpSpPr>
        <p:grpSpPr>
          <a:xfrm>
            <a:off x="506413" y="1047750"/>
            <a:ext cx="8643937" cy="25400"/>
            <a:chOff x="319" y="660"/>
            <a:chExt cx="5445" cy="16"/>
          </a:xfrm>
        </p:grpSpPr>
        <p:pic>
          <p:nvPicPr>
            <p:cNvPr id="1038" name="直接连接符 11"/>
            <p:cNvPicPr>
              <a:picLocks noChangeAspect="1"/>
            </p:cNvPicPr>
            <p:nvPr/>
          </p:nvPicPr>
          <p:blipFill>
            <a:blip r:embed="rId14"/>
            <a:stretch>
              <a:fillRect/>
            </a:stretch>
          </p:blipFill>
          <p:spPr>
            <a:xfrm>
              <a:off x="319" y="660"/>
              <a:ext cx="5445" cy="16"/>
            </a:xfrm>
            <a:prstGeom prst="rect">
              <a:avLst/>
            </a:prstGeom>
            <a:noFill/>
            <a:ln w="9525">
              <a:noFill/>
            </a:ln>
          </p:spPr>
        </p:pic>
        <p:sp>
          <p:nvSpPr>
            <p:cNvPr id="1039" name="矩形 1038"/>
            <p:cNvSpPr/>
            <p:nvPr/>
          </p:nvSpPr>
          <p:spPr>
            <a:xfrm>
              <a:off x="324" y="666"/>
              <a:ext cx="0" cy="0"/>
            </a:xfrm>
            <a:prstGeom prst="rect">
              <a:avLst/>
            </a:prstGeom>
            <a:noFill/>
            <a:ln w="9525">
              <a:noFill/>
            </a:ln>
          </p:spPr>
          <p:txBody>
            <a:bodyPr/>
            <a:p>
              <a:pPr marL="0" lvl="0" indent="0" eaLnBrk="1" hangingPunct="1"/>
              <a:endParaRPr lang="en-US" altLang="zh-CN"/>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rtl="0" eaLnBrk="1" fontAlgn="base" hangingPunct="1">
        <a:lnSpc>
          <a:spcPct val="100000"/>
        </a:lnSpc>
        <a:spcBef>
          <a:spcPct val="0"/>
        </a:spcBef>
        <a:spcAft>
          <a:spcPct val="0"/>
        </a:spcAft>
        <a:buSzPct val="100000"/>
        <a:buNone/>
        <a:defRPr sz="1800" b="0" i="0" u="none" kern="1200">
          <a:solidFill>
            <a:schemeClr val="tx1"/>
          </a:solidFill>
          <a:latin typeface="+mn-lt"/>
          <a:ea typeface="+mn-ea"/>
          <a:cs typeface="+mn-cs"/>
        </a:defRPr>
      </a:lvl1pPr>
      <a:lvl2pPr marL="742950" lvl="1" indent="-28575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华文楷体"/>
          <a:ea typeface="华文楷体"/>
          <a:cs typeface="+mn-cs"/>
        </a:defRPr>
      </a:lvl2pPr>
      <a:lvl3pPr marL="1143000" lvl="2"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华文楷体"/>
          <a:ea typeface="华文楷体"/>
          <a:cs typeface="+mn-cs"/>
        </a:defRPr>
      </a:lvl3pPr>
      <a:lvl4pPr marL="1600200" lvl="3"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华文楷体"/>
          <a:ea typeface="华文楷体"/>
          <a:cs typeface="+mn-cs"/>
        </a:defRPr>
      </a:lvl4pPr>
      <a:lvl5pPr marL="2057400" lvl="4"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华文楷体"/>
          <a:ea typeface="华文楷体"/>
          <a:cs typeface="+mn-cs"/>
        </a:defRPr>
      </a:lvl5pPr>
      <a:lvl6pPr marL="2286000" lvl="5"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华文楷体"/>
          <a:ea typeface="华文楷体"/>
          <a:cs typeface="+mn-cs"/>
        </a:defRPr>
      </a:lvl6pPr>
      <a:lvl7pPr marL="2743200" lvl="6"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华文楷体"/>
          <a:ea typeface="华文楷体"/>
          <a:cs typeface="+mn-cs"/>
        </a:defRPr>
      </a:lvl7pPr>
      <a:lvl8pPr marL="3200400" lvl="7"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华文楷体"/>
          <a:ea typeface="华文楷体"/>
          <a:cs typeface="+mn-cs"/>
        </a:defRPr>
      </a:lvl8pPr>
      <a:lvl9pPr marL="3657600" lvl="8"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华文楷体"/>
          <a:ea typeface="华文楷体"/>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119" name="组合 1118"/>
          <p:cNvGrpSpPr/>
          <p:nvPr userDrawn="1"/>
        </p:nvGrpSpPr>
        <p:grpSpPr>
          <a:xfrm>
            <a:off x="506413" y="1036638"/>
            <a:ext cx="8643937" cy="30162"/>
            <a:chOff x="319" y="653"/>
            <a:chExt cx="5445" cy="19"/>
          </a:xfrm>
        </p:grpSpPr>
        <p:pic>
          <p:nvPicPr>
            <p:cNvPr id="1120" name="直接连接符 6"/>
            <p:cNvPicPr>
              <a:picLocks noChangeAspect="1"/>
            </p:cNvPicPr>
            <p:nvPr/>
          </p:nvPicPr>
          <p:blipFill>
            <a:blip r:embed="rId13"/>
            <a:stretch>
              <a:fillRect/>
            </a:stretch>
          </p:blipFill>
          <p:spPr>
            <a:xfrm>
              <a:off x="319" y="653"/>
              <a:ext cx="5445" cy="19"/>
            </a:xfrm>
            <a:prstGeom prst="rect">
              <a:avLst/>
            </a:prstGeom>
            <a:noFill/>
            <a:ln w="9525">
              <a:noFill/>
            </a:ln>
          </p:spPr>
        </p:pic>
        <p:sp>
          <p:nvSpPr>
            <p:cNvPr id="1121" name="矩形 1120"/>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22" name="组合 1121"/>
          <p:cNvGrpSpPr/>
          <p:nvPr userDrawn="1"/>
        </p:nvGrpSpPr>
        <p:grpSpPr>
          <a:xfrm>
            <a:off x="506413" y="1036638"/>
            <a:ext cx="8643937" cy="30162"/>
            <a:chOff x="319" y="653"/>
            <a:chExt cx="5445" cy="19"/>
          </a:xfrm>
        </p:grpSpPr>
        <p:pic>
          <p:nvPicPr>
            <p:cNvPr id="1123" name="直接连接符 8"/>
            <p:cNvPicPr>
              <a:picLocks noChangeAspect="1"/>
            </p:cNvPicPr>
            <p:nvPr/>
          </p:nvPicPr>
          <p:blipFill>
            <a:blip r:embed="rId13"/>
            <a:stretch>
              <a:fillRect/>
            </a:stretch>
          </p:blipFill>
          <p:spPr>
            <a:xfrm>
              <a:off x="319" y="653"/>
              <a:ext cx="5445" cy="19"/>
            </a:xfrm>
            <a:prstGeom prst="rect">
              <a:avLst/>
            </a:prstGeom>
            <a:noFill/>
            <a:ln w="9525">
              <a:noFill/>
            </a:ln>
          </p:spPr>
        </p:pic>
        <p:sp>
          <p:nvSpPr>
            <p:cNvPr id="1124" name="矩形 1123"/>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25" name="组合 1124"/>
          <p:cNvGrpSpPr/>
          <p:nvPr userDrawn="1"/>
        </p:nvGrpSpPr>
        <p:grpSpPr>
          <a:xfrm>
            <a:off x="506413" y="1047750"/>
            <a:ext cx="8643937" cy="25400"/>
            <a:chOff x="319" y="660"/>
            <a:chExt cx="5445" cy="16"/>
          </a:xfrm>
        </p:grpSpPr>
        <p:pic>
          <p:nvPicPr>
            <p:cNvPr id="1126" name="直接连接符 11"/>
            <p:cNvPicPr>
              <a:picLocks noChangeAspect="1"/>
            </p:cNvPicPr>
            <p:nvPr/>
          </p:nvPicPr>
          <p:blipFill>
            <a:blip r:embed="rId14"/>
            <a:stretch>
              <a:fillRect/>
            </a:stretch>
          </p:blipFill>
          <p:spPr>
            <a:xfrm>
              <a:off x="319" y="660"/>
              <a:ext cx="5445" cy="16"/>
            </a:xfrm>
            <a:prstGeom prst="rect">
              <a:avLst/>
            </a:prstGeom>
            <a:noFill/>
            <a:ln w="9525">
              <a:noFill/>
            </a:ln>
          </p:spPr>
        </p:pic>
        <p:sp>
          <p:nvSpPr>
            <p:cNvPr id="1127" name="矩形 1126"/>
            <p:cNvSpPr/>
            <p:nvPr/>
          </p:nvSpPr>
          <p:spPr>
            <a:xfrm>
              <a:off x="324" y="666"/>
              <a:ext cx="0" cy="0"/>
            </a:xfrm>
            <a:prstGeom prst="rect">
              <a:avLst/>
            </a:prstGeom>
            <a:noFill/>
            <a:ln w="9525">
              <a:noFill/>
            </a:ln>
          </p:spPr>
          <p:txBody>
            <a:bodyPr/>
            <a:p>
              <a:pPr marL="0" lvl="0" indent="0" eaLnBrk="1" hangingPunct="1"/>
              <a:endParaRPr lang="en-US" altLang="zh-CN"/>
            </a:p>
          </p:txBody>
        </p:sp>
      </p:grpSp>
      <p:sp>
        <p:nvSpPr>
          <p:cNvPr id="1128"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29"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30" name="日期占位符 4"/>
          <p:cNvSpPr/>
          <p:nvPr>
            <p:ph type="dt" sz="half" idx="2"/>
          </p:nvPr>
        </p:nvSpPr>
        <p:spPr>
          <a:xfrm>
            <a:off x="457200" y="6245225"/>
            <a:ext cx="2133600" cy="476250"/>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31" name="页脚占位符 5"/>
          <p:cNvSpPr/>
          <p:nvPr>
            <p:ph type="ftr" sz="quarter" idx="3"/>
          </p:nvPr>
        </p:nvSpPr>
        <p:spPr>
          <a:xfrm>
            <a:off x="3124200" y="6245225"/>
            <a:ext cx="2895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32" name="灯片编号占位符 6"/>
          <p:cNvSpPr/>
          <p:nvPr>
            <p:ph type="sldNum" sz="quarter" idx="4"/>
          </p:nvPr>
        </p:nvSpPr>
        <p:spPr>
          <a:xfrm>
            <a:off x="6553200" y="6245225"/>
            <a:ext cx="2133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135" name="组合 1134"/>
          <p:cNvGrpSpPr/>
          <p:nvPr userDrawn="1"/>
        </p:nvGrpSpPr>
        <p:grpSpPr>
          <a:xfrm>
            <a:off x="506413" y="1036638"/>
            <a:ext cx="8643937" cy="30162"/>
            <a:chOff x="319" y="653"/>
            <a:chExt cx="5445" cy="19"/>
          </a:xfrm>
        </p:grpSpPr>
        <p:pic>
          <p:nvPicPr>
            <p:cNvPr id="1136" name="直接连接符 6"/>
            <p:cNvPicPr>
              <a:picLocks noChangeAspect="1"/>
            </p:cNvPicPr>
            <p:nvPr/>
          </p:nvPicPr>
          <p:blipFill>
            <a:blip r:embed="rId13"/>
            <a:stretch>
              <a:fillRect/>
            </a:stretch>
          </p:blipFill>
          <p:spPr>
            <a:xfrm>
              <a:off x="319" y="653"/>
              <a:ext cx="5445" cy="19"/>
            </a:xfrm>
            <a:prstGeom prst="rect">
              <a:avLst/>
            </a:prstGeom>
            <a:noFill/>
            <a:ln w="9525">
              <a:noFill/>
            </a:ln>
          </p:spPr>
        </p:pic>
        <p:sp>
          <p:nvSpPr>
            <p:cNvPr id="1137" name="矩形 1136"/>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38" name="组合 1137"/>
          <p:cNvGrpSpPr/>
          <p:nvPr userDrawn="1"/>
        </p:nvGrpSpPr>
        <p:grpSpPr>
          <a:xfrm>
            <a:off x="506413" y="1036638"/>
            <a:ext cx="8643937" cy="30162"/>
            <a:chOff x="319" y="653"/>
            <a:chExt cx="5445" cy="19"/>
          </a:xfrm>
        </p:grpSpPr>
        <p:pic>
          <p:nvPicPr>
            <p:cNvPr id="1139" name="直接连接符 8"/>
            <p:cNvPicPr>
              <a:picLocks noChangeAspect="1"/>
            </p:cNvPicPr>
            <p:nvPr/>
          </p:nvPicPr>
          <p:blipFill>
            <a:blip r:embed="rId13"/>
            <a:stretch>
              <a:fillRect/>
            </a:stretch>
          </p:blipFill>
          <p:spPr>
            <a:xfrm>
              <a:off x="319" y="653"/>
              <a:ext cx="5445" cy="19"/>
            </a:xfrm>
            <a:prstGeom prst="rect">
              <a:avLst/>
            </a:prstGeom>
            <a:noFill/>
            <a:ln w="9525">
              <a:noFill/>
            </a:ln>
          </p:spPr>
        </p:pic>
        <p:sp>
          <p:nvSpPr>
            <p:cNvPr id="1140" name="矩形 1139"/>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41" name="组合 1140"/>
          <p:cNvGrpSpPr/>
          <p:nvPr userDrawn="1"/>
        </p:nvGrpSpPr>
        <p:grpSpPr>
          <a:xfrm>
            <a:off x="506413" y="1047750"/>
            <a:ext cx="8643937" cy="25400"/>
            <a:chOff x="319" y="660"/>
            <a:chExt cx="5445" cy="16"/>
          </a:xfrm>
        </p:grpSpPr>
        <p:pic>
          <p:nvPicPr>
            <p:cNvPr id="1142" name="直接连接符 11"/>
            <p:cNvPicPr>
              <a:picLocks noChangeAspect="1"/>
            </p:cNvPicPr>
            <p:nvPr/>
          </p:nvPicPr>
          <p:blipFill>
            <a:blip r:embed="rId14"/>
            <a:stretch>
              <a:fillRect/>
            </a:stretch>
          </p:blipFill>
          <p:spPr>
            <a:xfrm>
              <a:off x="319" y="660"/>
              <a:ext cx="5445" cy="16"/>
            </a:xfrm>
            <a:prstGeom prst="rect">
              <a:avLst/>
            </a:prstGeom>
            <a:noFill/>
            <a:ln w="9525">
              <a:noFill/>
            </a:ln>
          </p:spPr>
        </p:pic>
        <p:sp>
          <p:nvSpPr>
            <p:cNvPr id="1143" name="矩形 1142"/>
            <p:cNvSpPr/>
            <p:nvPr/>
          </p:nvSpPr>
          <p:spPr>
            <a:xfrm>
              <a:off x="324" y="666"/>
              <a:ext cx="0" cy="0"/>
            </a:xfrm>
            <a:prstGeom prst="rect">
              <a:avLst/>
            </a:prstGeom>
            <a:noFill/>
            <a:ln w="9525">
              <a:noFill/>
            </a:ln>
          </p:spPr>
          <p:txBody>
            <a:bodyPr/>
            <a:p>
              <a:pPr marL="0" lvl="0" indent="0" eaLnBrk="1" hangingPunct="1"/>
              <a:endParaRPr lang="en-US" altLang="zh-CN"/>
            </a:p>
          </p:txBody>
        </p:sp>
      </p:grpSp>
      <p:sp>
        <p:nvSpPr>
          <p:cNvPr id="1144"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45"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46" name="日期占位符 4"/>
          <p:cNvSpPr/>
          <p:nvPr>
            <p:ph type="dt" sz="half" idx="2"/>
          </p:nvPr>
        </p:nvSpPr>
        <p:spPr>
          <a:xfrm>
            <a:off x="457200" y="6245225"/>
            <a:ext cx="2133600" cy="476250"/>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47" name="页脚占位符 5"/>
          <p:cNvSpPr/>
          <p:nvPr>
            <p:ph type="ftr" sz="quarter" idx="3"/>
          </p:nvPr>
        </p:nvSpPr>
        <p:spPr>
          <a:xfrm>
            <a:off x="3124200" y="6245225"/>
            <a:ext cx="2895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48" name="灯片编号占位符 6"/>
          <p:cNvSpPr/>
          <p:nvPr>
            <p:ph type="sldNum" sz="quarter" idx="4"/>
          </p:nvPr>
        </p:nvSpPr>
        <p:spPr>
          <a:xfrm>
            <a:off x="6553200" y="6245225"/>
            <a:ext cx="2133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151" name="组合 1150"/>
          <p:cNvGrpSpPr/>
          <p:nvPr userDrawn="1"/>
        </p:nvGrpSpPr>
        <p:grpSpPr>
          <a:xfrm>
            <a:off x="506413" y="1036638"/>
            <a:ext cx="8643937" cy="30162"/>
            <a:chOff x="319" y="653"/>
            <a:chExt cx="5445" cy="19"/>
          </a:xfrm>
        </p:grpSpPr>
        <p:pic>
          <p:nvPicPr>
            <p:cNvPr id="1152" name="直接连接符 6"/>
            <p:cNvPicPr>
              <a:picLocks noChangeAspect="1"/>
            </p:cNvPicPr>
            <p:nvPr/>
          </p:nvPicPr>
          <p:blipFill>
            <a:blip r:embed="rId13"/>
            <a:stretch>
              <a:fillRect/>
            </a:stretch>
          </p:blipFill>
          <p:spPr>
            <a:xfrm>
              <a:off x="319" y="653"/>
              <a:ext cx="5445" cy="19"/>
            </a:xfrm>
            <a:prstGeom prst="rect">
              <a:avLst/>
            </a:prstGeom>
            <a:noFill/>
            <a:ln w="9525">
              <a:noFill/>
            </a:ln>
          </p:spPr>
        </p:pic>
        <p:sp>
          <p:nvSpPr>
            <p:cNvPr id="1153" name="矩形 1152"/>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54" name="组合 1153"/>
          <p:cNvGrpSpPr/>
          <p:nvPr userDrawn="1"/>
        </p:nvGrpSpPr>
        <p:grpSpPr>
          <a:xfrm>
            <a:off x="506413" y="1036638"/>
            <a:ext cx="8643937" cy="30162"/>
            <a:chOff x="319" y="653"/>
            <a:chExt cx="5445" cy="19"/>
          </a:xfrm>
        </p:grpSpPr>
        <p:pic>
          <p:nvPicPr>
            <p:cNvPr id="1155" name="直接连接符 8"/>
            <p:cNvPicPr>
              <a:picLocks noChangeAspect="1"/>
            </p:cNvPicPr>
            <p:nvPr/>
          </p:nvPicPr>
          <p:blipFill>
            <a:blip r:embed="rId13"/>
            <a:stretch>
              <a:fillRect/>
            </a:stretch>
          </p:blipFill>
          <p:spPr>
            <a:xfrm>
              <a:off x="319" y="653"/>
              <a:ext cx="5445" cy="19"/>
            </a:xfrm>
            <a:prstGeom prst="rect">
              <a:avLst/>
            </a:prstGeom>
            <a:noFill/>
            <a:ln w="9525">
              <a:noFill/>
            </a:ln>
          </p:spPr>
        </p:pic>
        <p:sp>
          <p:nvSpPr>
            <p:cNvPr id="1156" name="矩形 1155"/>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157" name="组合 1156"/>
          <p:cNvGrpSpPr/>
          <p:nvPr userDrawn="1"/>
        </p:nvGrpSpPr>
        <p:grpSpPr>
          <a:xfrm>
            <a:off x="506413" y="1047750"/>
            <a:ext cx="8643937" cy="25400"/>
            <a:chOff x="319" y="660"/>
            <a:chExt cx="5445" cy="16"/>
          </a:xfrm>
        </p:grpSpPr>
        <p:pic>
          <p:nvPicPr>
            <p:cNvPr id="1158" name="直接连接符 11"/>
            <p:cNvPicPr>
              <a:picLocks noChangeAspect="1"/>
            </p:cNvPicPr>
            <p:nvPr/>
          </p:nvPicPr>
          <p:blipFill>
            <a:blip r:embed="rId14"/>
            <a:stretch>
              <a:fillRect/>
            </a:stretch>
          </p:blipFill>
          <p:spPr>
            <a:xfrm>
              <a:off x="319" y="660"/>
              <a:ext cx="5445" cy="16"/>
            </a:xfrm>
            <a:prstGeom prst="rect">
              <a:avLst/>
            </a:prstGeom>
            <a:noFill/>
            <a:ln w="9525">
              <a:noFill/>
            </a:ln>
          </p:spPr>
        </p:pic>
        <p:sp>
          <p:nvSpPr>
            <p:cNvPr id="1159" name="矩形 1158"/>
            <p:cNvSpPr/>
            <p:nvPr/>
          </p:nvSpPr>
          <p:spPr>
            <a:xfrm>
              <a:off x="324" y="666"/>
              <a:ext cx="0" cy="0"/>
            </a:xfrm>
            <a:prstGeom prst="rect">
              <a:avLst/>
            </a:prstGeom>
            <a:noFill/>
            <a:ln w="9525">
              <a:noFill/>
            </a:ln>
          </p:spPr>
          <p:txBody>
            <a:bodyPr/>
            <a:p>
              <a:pPr marL="0" lvl="0" indent="0" eaLnBrk="1" hangingPunct="1"/>
              <a:endParaRPr lang="en-US" altLang="zh-CN"/>
            </a:p>
          </p:txBody>
        </p:sp>
      </p:grpSp>
      <p:sp>
        <p:nvSpPr>
          <p:cNvPr id="1160"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61"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62" name="日期占位符 3"/>
          <p:cNvSpPr/>
          <p:nvPr>
            <p:ph type="dt" sz="half" idx="2"/>
          </p:nvPr>
        </p:nvSpPr>
        <p:spPr>
          <a:xfrm>
            <a:off x="457200" y="6245225"/>
            <a:ext cx="2133600" cy="476250"/>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63" name="页脚占位符 4"/>
          <p:cNvSpPr/>
          <p:nvPr>
            <p:ph type="ftr" sz="quarter" idx="3"/>
          </p:nvPr>
        </p:nvSpPr>
        <p:spPr>
          <a:xfrm>
            <a:off x="3124200" y="6245225"/>
            <a:ext cx="2895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64" name="灯片编号占位符 5"/>
          <p:cNvSpPr/>
          <p:nvPr>
            <p:ph type="sldNum" sz="quarter" idx="4"/>
          </p:nvPr>
        </p:nvSpPr>
        <p:spPr>
          <a:xfrm>
            <a:off x="6553200" y="6245225"/>
            <a:ext cx="2133600" cy="4762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42" name="组合 1041"/>
          <p:cNvGrpSpPr/>
          <p:nvPr userDrawn="1"/>
        </p:nvGrpSpPr>
        <p:grpSpPr>
          <a:xfrm>
            <a:off x="506413" y="5340350"/>
            <a:ext cx="8643937" cy="23813"/>
            <a:chOff x="319" y="3364"/>
            <a:chExt cx="5445" cy="15"/>
          </a:xfrm>
        </p:grpSpPr>
        <p:pic>
          <p:nvPicPr>
            <p:cNvPr id="1043" name="直接连接符 12"/>
            <p:cNvPicPr>
              <a:picLocks noChangeAspect="1"/>
            </p:cNvPicPr>
            <p:nvPr/>
          </p:nvPicPr>
          <p:blipFill>
            <a:blip r:embed="rId13"/>
            <a:stretch>
              <a:fillRect/>
            </a:stretch>
          </p:blipFill>
          <p:spPr>
            <a:xfrm>
              <a:off x="319" y="3364"/>
              <a:ext cx="5445" cy="15"/>
            </a:xfrm>
            <a:prstGeom prst="rect">
              <a:avLst/>
            </a:prstGeom>
            <a:noFill/>
            <a:ln w="9525">
              <a:noFill/>
            </a:ln>
          </p:spPr>
        </p:pic>
        <p:sp>
          <p:nvSpPr>
            <p:cNvPr id="1044" name="矩形 1043"/>
            <p:cNvSpPr/>
            <p:nvPr/>
          </p:nvSpPr>
          <p:spPr>
            <a:xfrm>
              <a:off x="324" y="3370"/>
              <a:ext cx="0" cy="0"/>
            </a:xfrm>
            <a:prstGeom prst="rect">
              <a:avLst/>
            </a:prstGeom>
            <a:noFill/>
            <a:ln w="9525">
              <a:noFill/>
            </a:ln>
          </p:spPr>
          <p:txBody>
            <a:bodyPr/>
            <a:p>
              <a:pPr marL="0" lvl="0" indent="0" eaLnBrk="1" hangingPunct="1"/>
              <a:endParaRPr lang="en-US" altLang="zh-CN"/>
            </a:p>
          </p:txBody>
        </p:sp>
      </p:grpSp>
      <p:sp>
        <p:nvSpPr>
          <p:cNvPr id="1045"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6"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047" name="日期占位符 15"/>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48" name="页脚占位符 1"/>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49" name="灯片编号占位符 14"/>
          <p:cNvSpPr/>
          <p:nvPr>
            <p:ph type="sldNum" sz="quarter" idx="4"/>
          </p:nvPr>
        </p:nvSpPr>
        <p:spPr>
          <a:xfrm>
            <a:off x="8229600" y="6473825"/>
            <a:ext cx="758825" cy="2476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52" name="组合 1051"/>
          <p:cNvGrpSpPr/>
          <p:nvPr userDrawn="1"/>
        </p:nvGrpSpPr>
        <p:grpSpPr>
          <a:xfrm>
            <a:off x="506413" y="1036638"/>
            <a:ext cx="8643937" cy="30162"/>
            <a:chOff x="319" y="653"/>
            <a:chExt cx="5445" cy="19"/>
          </a:xfrm>
        </p:grpSpPr>
        <p:pic>
          <p:nvPicPr>
            <p:cNvPr id="1053" name="直接连接符 6"/>
            <p:cNvPicPr>
              <a:picLocks noChangeAspect="1"/>
            </p:cNvPicPr>
            <p:nvPr/>
          </p:nvPicPr>
          <p:blipFill>
            <a:blip r:embed="rId13"/>
            <a:stretch>
              <a:fillRect/>
            </a:stretch>
          </p:blipFill>
          <p:spPr>
            <a:xfrm>
              <a:off x="319" y="653"/>
              <a:ext cx="5445" cy="19"/>
            </a:xfrm>
            <a:prstGeom prst="rect">
              <a:avLst/>
            </a:prstGeom>
            <a:noFill/>
            <a:ln w="9525">
              <a:noFill/>
            </a:ln>
          </p:spPr>
        </p:pic>
        <p:sp>
          <p:nvSpPr>
            <p:cNvPr id="1054" name="矩形 1053"/>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055" name="组合 1054"/>
          <p:cNvGrpSpPr/>
          <p:nvPr userDrawn="1"/>
        </p:nvGrpSpPr>
        <p:grpSpPr>
          <a:xfrm>
            <a:off x="506413" y="1036638"/>
            <a:ext cx="8643937" cy="30162"/>
            <a:chOff x="319" y="653"/>
            <a:chExt cx="5445" cy="19"/>
          </a:xfrm>
        </p:grpSpPr>
        <p:pic>
          <p:nvPicPr>
            <p:cNvPr id="1056" name="直接连接符 8"/>
            <p:cNvPicPr>
              <a:picLocks noChangeAspect="1"/>
            </p:cNvPicPr>
            <p:nvPr/>
          </p:nvPicPr>
          <p:blipFill>
            <a:blip r:embed="rId13"/>
            <a:stretch>
              <a:fillRect/>
            </a:stretch>
          </p:blipFill>
          <p:spPr>
            <a:xfrm>
              <a:off x="319" y="653"/>
              <a:ext cx="5445" cy="19"/>
            </a:xfrm>
            <a:prstGeom prst="rect">
              <a:avLst/>
            </a:prstGeom>
            <a:noFill/>
            <a:ln w="9525">
              <a:noFill/>
            </a:ln>
          </p:spPr>
        </p:pic>
        <p:sp>
          <p:nvSpPr>
            <p:cNvPr id="1057" name="矩形 1056"/>
            <p:cNvSpPr/>
            <p:nvPr/>
          </p:nvSpPr>
          <p:spPr>
            <a:xfrm>
              <a:off x="324" y="662"/>
              <a:ext cx="0" cy="0"/>
            </a:xfrm>
            <a:prstGeom prst="rect">
              <a:avLst/>
            </a:prstGeom>
            <a:noFill/>
            <a:ln w="9525">
              <a:noFill/>
            </a:ln>
          </p:spPr>
          <p:txBody>
            <a:bodyPr/>
            <a:p>
              <a:pPr marL="0" lvl="0" indent="0" eaLnBrk="1" hangingPunct="1"/>
              <a:endParaRPr lang="en-US" altLang="zh-CN"/>
            </a:p>
          </p:txBody>
        </p:sp>
      </p:grpSp>
      <p:grpSp>
        <p:nvGrpSpPr>
          <p:cNvPr id="1058" name="组合 1057"/>
          <p:cNvGrpSpPr/>
          <p:nvPr userDrawn="1"/>
        </p:nvGrpSpPr>
        <p:grpSpPr>
          <a:xfrm>
            <a:off x="506413" y="1047750"/>
            <a:ext cx="8643937" cy="25400"/>
            <a:chOff x="319" y="660"/>
            <a:chExt cx="5445" cy="16"/>
          </a:xfrm>
        </p:grpSpPr>
        <p:pic>
          <p:nvPicPr>
            <p:cNvPr id="1059" name="直接连接符 11"/>
            <p:cNvPicPr>
              <a:picLocks noChangeAspect="1"/>
            </p:cNvPicPr>
            <p:nvPr/>
          </p:nvPicPr>
          <p:blipFill>
            <a:blip r:embed="rId14"/>
            <a:stretch>
              <a:fillRect/>
            </a:stretch>
          </p:blipFill>
          <p:spPr>
            <a:xfrm>
              <a:off x="319" y="660"/>
              <a:ext cx="5445" cy="16"/>
            </a:xfrm>
            <a:prstGeom prst="rect">
              <a:avLst/>
            </a:prstGeom>
            <a:noFill/>
            <a:ln w="9525">
              <a:noFill/>
            </a:ln>
          </p:spPr>
        </p:pic>
        <p:sp>
          <p:nvSpPr>
            <p:cNvPr id="1060" name="矩形 1059"/>
            <p:cNvSpPr/>
            <p:nvPr/>
          </p:nvSpPr>
          <p:spPr>
            <a:xfrm>
              <a:off x="324" y="666"/>
              <a:ext cx="0" cy="0"/>
            </a:xfrm>
            <a:prstGeom prst="rect">
              <a:avLst/>
            </a:prstGeom>
            <a:noFill/>
            <a:ln w="9525">
              <a:noFill/>
            </a:ln>
          </p:spPr>
          <p:txBody>
            <a:bodyPr/>
            <a:p>
              <a:pPr marL="0" lvl="0" indent="0" eaLnBrk="1" hangingPunct="1"/>
              <a:endParaRPr lang="en-US" altLang="zh-CN"/>
            </a:p>
          </p:txBody>
        </p:sp>
      </p:grpSp>
      <p:sp>
        <p:nvSpPr>
          <p:cNvPr id="1061"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62"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063" name="日期占位符 24"/>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64" name="页脚占位符 18"/>
          <p:cNvSpPr/>
          <p:nvPr>
            <p:ph type="ftr" sz="quarter" idx="3"/>
          </p:nvPr>
        </p:nvSpPr>
        <p:spPr>
          <a:xfrm>
            <a:off x="3581400" y="76200"/>
            <a:ext cx="28956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65" name="灯片编号占位符 15"/>
          <p:cNvSpPr/>
          <p:nvPr>
            <p:ph type="sldNum" sz="quarter" idx="4"/>
          </p:nvPr>
        </p:nvSpPr>
        <p:spPr>
          <a:xfrm>
            <a:off x="8229600" y="6473825"/>
            <a:ext cx="758825" cy="2476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68" name="组合 1067"/>
          <p:cNvGrpSpPr/>
          <p:nvPr/>
        </p:nvGrpSpPr>
        <p:grpSpPr>
          <a:xfrm>
            <a:off x="506413" y="3432175"/>
            <a:ext cx="8643937" cy="23813"/>
            <a:chOff x="319" y="2162"/>
            <a:chExt cx="5445" cy="15"/>
          </a:xfrm>
        </p:grpSpPr>
        <p:pic>
          <p:nvPicPr>
            <p:cNvPr id="1069" name="直接连接符 12"/>
            <p:cNvPicPr>
              <a:picLocks noChangeAspect="1"/>
            </p:cNvPicPr>
            <p:nvPr/>
          </p:nvPicPr>
          <p:blipFill>
            <a:blip r:embed="rId13"/>
            <a:stretch>
              <a:fillRect/>
            </a:stretch>
          </p:blipFill>
          <p:spPr>
            <a:xfrm>
              <a:off x="319" y="2162"/>
              <a:ext cx="5445" cy="15"/>
            </a:xfrm>
            <a:prstGeom prst="rect">
              <a:avLst/>
            </a:prstGeom>
            <a:noFill/>
            <a:ln w="9525">
              <a:noFill/>
            </a:ln>
          </p:spPr>
        </p:pic>
        <p:sp>
          <p:nvSpPr>
            <p:cNvPr id="1070" name="矩形 1069"/>
            <p:cNvSpPr/>
            <p:nvPr/>
          </p:nvSpPr>
          <p:spPr>
            <a:xfrm>
              <a:off x="324" y="2170"/>
              <a:ext cx="0" cy="0"/>
            </a:xfrm>
            <a:prstGeom prst="rect">
              <a:avLst/>
            </a:prstGeom>
            <a:noFill/>
            <a:ln w="9525">
              <a:noFill/>
            </a:ln>
          </p:spPr>
          <p:txBody>
            <a:bodyPr/>
            <a:p>
              <a:pPr marL="0" lvl="0" indent="0" eaLnBrk="1" hangingPunct="1"/>
              <a:endParaRPr lang="en-US" altLang="zh-CN"/>
            </a:p>
          </p:txBody>
        </p:sp>
      </p:grpSp>
      <p:sp>
        <p:nvSpPr>
          <p:cNvPr id="1071"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72"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073" name="日期占位符 18"/>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74" name="页脚占位符 10"/>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75" name="灯片编号占位符 15"/>
          <p:cNvSpPr/>
          <p:nvPr>
            <p:ph type="sldNum" sz="quarter" idx="4"/>
          </p:nvPr>
        </p:nvSpPr>
        <p:spPr>
          <a:xfrm>
            <a:off x="8229600" y="6477000"/>
            <a:ext cx="762000" cy="24447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78" name="组合 1077"/>
          <p:cNvGrpSpPr/>
          <p:nvPr/>
        </p:nvGrpSpPr>
        <p:grpSpPr>
          <a:xfrm>
            <a:off x="506413" y="6010275"/>
            <a:ext cx="8643937" cy="25400"/>
            <a:chOff x="319" y="3786"/>
            <a:chExt cx="5445" cy="16"/>
          </a:xfrm>
        </p:grpSpPr>
        <p:pic>
          <p:nvPicPr>
            <p:cNvPr id="1079" name="直接连接符 12"/>
            <p:cNvPicPr>
              <a:picLocks noChangeAspect="1"/>
            </p:cNvPicPr>
            <p:nvPr/>
          </p:nvPicPr>
          <p:blipFill>
            <a:blip r:embed="rId13"/>
            <a:stretch>
              <a:fillRect/>
            </a:stretch>
          </p:blipFill>
          <p:spPr>
            <a:xfrm>
              <a:off x="319" y="3786"/>
              <a:ext cx="5445" cy="16"/>
            </a:xfrm>
            <a:prstGeom prst="rect">
              <a:avLst/>
            </a:prstGeom>
            <a:noFill/>
            <a:ln w="9525">
              <a:noFill/>
            </a:ln>
          </p:spPr>
        </p:pic>
        <p:sp>
          <p:nvSpPr>
            <p:cNvPr id="1080" name="矩形 1079"/>
            <p:cNvSpPr/>
            <p:nvPr/>
          </p:nvSpPr>
          <p:spPr>
            <a:xfrm>
              <a:off x="324" y="3792"/>
              <a:ext cx="0" cy="0"/>
            </a:xfrm>
            <a:prstGeom prst="rect">
              <a:avLst/>
            </a:prstGeom>
            <a:noFill/>
            <a:ln w="9525">
              <a:noFill/>
            </a:ln>
          </p:spPr>
          <p:txBody>
            <a:bodyPr/>
            <a:p>
              <a:pPr marL="0" lvl="0" indent="0" eaLnBrk="1" hangingPunct="1"/>
              <a:endParaRPr lang="en-US" altLang="zh-CN"/>
            </a:p>
          </p:txBody>
        </p:sp>
      </p:grpSp>
      <p:sp>
        <p:nvSpPr>
          <p:cNvPr id="1081"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82"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083" name="日期占位符 9"/>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84" name="页脚占位符 5"/>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85" name="灯片编号占位符 6"/>
          <p:cNvSpPr/>
          <p:nvPr>
            <p:ph type="sldNum" sz="quarter" idx="4"/>
          </p:nvPr>
        </p:nvSpPr>
        <p:spPr>
          <a:xfrm>
            <a:off x="8229600" y="6477000"/>
            <a:ext cx="762000" cy="247650"/>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88"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89"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090" name="日期占位符 2"/>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91" name="页脚占位符 23"/>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092" name="灯片编号占位符 6"/>
          <p:cNvSpPr/>
          <p:nvPr>
            <p:ph type="sldNum" sz="quarter" idx="4"/>
          </p:nvPr>
        </p:nvSpPr>
        <p:spPr>
          <a:xfrm>
            <a:off x="8229600" y="6477000"/>
            <a:ext cx="762000" cy="24447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1095" name="组合 1094"/>
          <p:cNvGrpSpPr/>
          <p:nvPr/>
        </p:nvGrpSpPr>
        <p:grpSpPr>
          <a:xfrm>
            <a:off x="506413" y="5840413"/>
            <a:ext cx="8643937" cy="23812"/>
            <a:chOff x="319" y="3679"/>
            <a:chExt cx="5445" cy="15"/>
          </a:xfrm>
        </p:grpSpPr>
        <p:pic>
          <p:nvPicPr>
            <p:cNvPr id="1096" name="直接连接符 12"/>
            <p:cNvPicPr>
              <a:picLocks noChangeAspect="1"/>
            </p:cNvPicPr>
            <p:nvPr/>
          </p:nvPicPr>
          <p:blipFill>
            <a:blip r:embed="rId13"/>
            <a:stretch>
              <a:fillRect/>
            </a:stretch>
          </p:blipFill>
          <p:spPr>
            <a:xfrm>
              <a:off x="319" y="3679"/>
              <a:ext cx="5445" cy="15"/>
            </a:xfrm>
            <a:prstGeom prst="rect">
              <a:avLst/>
            </a:prstGeom>
            <a:noFill/>
            <a:ln w="9525">
              <a:noFill/>
            </a:ln>
          </p:spPr>
        </p:pic>
        <p:sp>
          <p:nvSpPr>
            <p:cNvPr id="1097" name="矩形 1096"/>
            <p:cNvSpPr/>
            <p:nvPr/>
          </p:nvSpPr>
          <p:spPr>
            <a:xfrm>
              <a:off x="324" y="3684"/>
              <a:ext cx="0" cy="0"/>
            </a:xfrm>
            <a:prstGeom prst="rect">
              <a:avLst/>
            </a:prstGeom>
            <a:noFill/>
            <a:ln w="9525">
              <a:noFill/>
            </a:ln>
          </p:spPr>
          <p:txBody>
            <a:bodyPr/>
            <a:p>
              <a:pPr marL="0" lvl="0" indent="0" eaLnBrk="1" hangingPunct="1"/>
              <a:endParaRPr lang="en-US" altLang="zh-CN"/>
            </a:p>
          </p:txBody>
        </p:sp>
      </p:grpSp>
      <p:sp>
        <p:nvSpPr>
          <p:cNvPr id="1098"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99"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00" name="日期占位符 24"/>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01" name="页脚占位符 28"/>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02" name="灯片编号占位符 6"/>
          <p:cNvSpPr/>
          <p:nvPr>
            <p:ph type="sldNum" sz="quarter" idx="4"/>
          </p:nvPr>
        </p:nvSpPr>
        <p:spPr>
          <a:xfrm>
            <a:off x="8229600" y="6477000"/>
            <a:ext cx="762000" cy="24447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05"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06"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07" name="日期占位符 6"/>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08" name="页脚占位符 4"/>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09" name="灯片编号占位符 30"/>
          <p:cNvSpPr/>
          <p:nvPr>
            <p:ph type="sldNum" sz="quarter" idx="4"/>
          </p:nvPr>
        </p:nvSpPr>
        <p:spPr>
          <a:xfrm>
            <a:off x="8229600" y="6477000"/>
            <a:ext cx="762000" cy="24447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112" name="文本占位符 7"/>
          <p:cNvSpPr/>
          <p:nvPr>
            <p:ph type="body"/>
          </p:nvPr>
        </p:nvSpPr>
        <p:spPr>
          <a:xfrm>
            <a:off x="304800" y="1554163"/>
            <a:ext cx="8686800" cy="4525962"/>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13" name="标题占位符 9"/>
          <p:cNvSpPr/>
          <p:nvPr>
            <p:ph type="title" idx="1"/>
          </p:nvPr>
        </p:nvSpPr>
        <p:spPr>
          <a:xfrm>
            <a:off x="304800" y="457200"/>
            <a:ext cx="8686800" cy="838200"/>
          </a:xfrm>
          <a:prstGeom prst="rect">
            <a:avLst/>
          </a:prstGeom>
          <a:noFill/>
          <a:ln w="9525">
            <a:noFill/>
          </a:ln>
        </p:spPr>
        <p:txBody>
          <a:bodyPr anchor="ctr" anchorCtr="0"/>
          <a:p>
            <a:pPr lvl="0"/>
            <a:r>
              <a:rPr lang="zh-CN" altLang="en-US"/>
              <a:t>单击此处编辑母版标题样式</a:t>
            </a:r>
            <a:endParaRPr lang="zh-CN" altLang="en-US"/>
          </a:p>
        </p:txBody>
      </p:sp>
      <p:sp>
        <p:nvSpPr>
          <p:cNvPr id="1114" name="日期占位符 3"/>
          <p:cNvSpPr/>
          <p:nvPr>
            <p:ph type="dt" sz="half" idx="2"/>
          </p:nvPr>
        </p:nvSpPr>
        <p:spPr>
          <a:xfrm>
            <a:off x="6477000" y="76200"/>
            <a:ext cx="2514600" cy="288925"/>
          </a:xfrm>
          <a:prstGeom prst="rect">
            <a:avLst/>
          </a:prstGeom>
          <a:noFill/>
          <a:ln w="9525">
            <a:noFill/>
          </a:ln>
        </p:spPr>
        <p:txBody>
          <a:bodyPr/>
          <a:lstStyle>
            <a:lvl1pPr marL="0" indent="0" algn="l"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115" name="页脚占位符 4"/>
          <p:cNvSpPr/>
          <p:nvPr>
            <p:ph type="ftr" sz="quarter" idx="3"/>
          </p:nvPr>
        </p:nvSpPr>
        <p:spPr>
          <a:xfrm>
            <a:off x="3124200" y="76200"/>
            <a:ext cx="3352800" cy="28892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1116" name="灯片编号占位符 5"/>
          <p:cNvSpPr/>
          <p:nvPr>
            <p:ph type="sldNum" sz="quarter" idx="4"/>
          </p:nvPr>
        </p:nvSpPr>
        <p:spPr>
          <a:xfrm>
            <a:off x="8229600" y="6477000"/>
            <a:ext cx="762000" cy="244475"/>
          </a:xfrm>
          <a:prstGeom prst="rect">
            <a:avLst/>
          </a:prstGeom>
          <a:noFill/>
          <a:ln w="9525">
            <a:noFill/>
          </a:ln>
        </p:spPr>
        <p:txBody>
          <a:bodyPr/>
          <a:lstStyle>
            <a:lvl1pPr marL="0" indent="0" algn="r" fontAlgn="base">
              <a:buFont typeface="Arial" panose="020B0604020202020204" pitchFamily="34" charset="0"/>
              <a:defRPr sz="1200">
                <a:solidFill>
                  <a:srgbClr val="D38E27"/>
                </a:solidFill>
                <a:latin typeface="华文楷体"/>
                <a:ea typeface="华文楷体"/>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marL="0" lvl="0" indent="0" algn="l" defTabSz="914400" rtl="0" eaLnBrk="0" fontAlgn="base" hangingPunct="0">
        <a:lnSpc>
          <a:spcPct val="100000"/>
        </a:lnSpc>
        <a:spcBef>
          <a:spcPct val="0"/>
        </a:spcBef>
        <a:spcAft>
          <a:spcPct val="0"/>
        </a:spcAft>
        <a:buSzPct val="100000"/>
        <a:buNone/>
        <a:defRPr sz="3600" b="0"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3600" b="0" i="0" u="none" kern="1200">
          <a:solidFill>
            <a:schemeClr val="tx2"/>
          </a:solidFill>
          <a:latin typeface="Franklin Gothic Medium" panose="020B0603020102020204" pitchFamily="34" charset="0"/>
          <a:ea typeface="隶书"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3200" b="0" i="0" u="none" kern="1200">
          <a:solidFill>
            <a:schemeClr val="tx2"/>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800" b="0" i="0" u="none" kern="1200">
          <a:solidFill>
            <a:schemeClr val="tx2"/>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400" b="0" i="0" u="none" kern="1200">
          <a:solidFill>
            <a:schemeClr val="tx2"/>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accent1"/>
        </a:buClr>
        <a:buSzPct val="70000"/>
        <a:buFont typeface="Wingdings 2" pitchFamily="18" charset="2"/>
        <a:buChar char=""/>
        <a:defRPr sz="2000" b="0" i="0" u="none" kern="1200">
          <a:solidFill>
            <a:schemeClr val="tx2"/>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60000"/>
        <a:buFont typeface="Wingdings 2" pitchFamily="18" charset="2"/>
        <a:buChar char=""/>
        <a:defRPr sz="2000" b="0" i="0" u="none" kern="1200">
          <a:solidFill>
            <a:schemeClr val="tx2"/>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audio" Target="../media/audio1.wav"/><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5.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1.jpe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1.jpeg"/><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07.xml"/><Relationship Id="rId3" Type="http://schemas.openxmlformats.org/officeDocument/2006/relationships/image" Target="../media/image9.png"/><Relationship Id="rId2" Type="http://schemas.microsoft.com/office/2007/relationships/media" Target="water.avi" TargetMode="External"/><Relationship Id="rId1" Type="http://schemas.openxmlformats.org/officeDocument/2006/relationships/video" Target="water.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1.jpe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audio" Target="../media/audio1.wav"/></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3.jpeg"/><Relationship Id="rId1"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5.png"/><Relationship Id="rId1"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image" Target="../media/image17.jpeg"/><Relationship Id="rId1" Type="http://schemas.openxmlformats.org/officeDocument/2006/relationships/image" Target="../media/image1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tags" Target="../tags/tag16.xml"/><Relationship Id="rId3" Type="http://schemas.openxmlformats.org/officeDocument/2006/relationships/image" Target="../media/image18.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50" name="Rectangle 2"/>
          <p:cNvSpPr/>
          <p:nvPr>
            <p:ph type="ctrTitle" idx="4294967295"/>
          </p:nvPr>
        </p:nvSpPr>
        <p:spPr>
          <a:xfrm>
            <a:off x="684213" y="2378075"/>
            <a:ext cx="7772400" cy="981075"/>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t" anchorCtr="0">
            <a:flatTx/>
          </a:bodyPr>
          <a:lstStyle>
            <a:lvl1pPr marL="0" lvl="0" indent="0" algn="l" defTabSz="914400" rtl="0" eaLnBrk="0" fontAlgn="base" latinLnBrk="0" hangingPunct="0">
              <a:lnSpc>
                <a:spcPct val="100000"/>
              </a:lnSpc>
              <a:spcBef>
                <a:spcPct val="0"/>
              </a:spcBef>
              <a:spcAft>
                <a:spcPct val="0"/>
              </a:spcAft>
              <a:buClrTx/>
              <a:buSzPct val="100000"/>
              <a:buFontTx/>
              <a:buNone/>
              <a:defRPr sz="3600" b="0" i="0" u="none">
                <a:solidFill>
                  <a:schemeClr val="tx2"/>
                </a:solidFill>
                <a:latin typeface="Franklin Gothic Medium" panose="020B0603020102020204" pitchFamily="34" charset="0"/>
                <a:ea typeface="隶书" pitchFamily="49" charset="-122"/>
              </a:defRPr>
            </a:lvl1pPr>
          </a:lstStyle>
          <a:p>
            <a:pPr marL="0" lvl="0" indent="0" algn="l" defTabSz="914400" rtl="0" eaLnBrk="1" fontAlgn="base" hangingPunct="1">
              <a:lnSpc>
                <a:spcPct val="100000"/>
              </a:lnSpc>
              <a:spcBef>
                <a:spcPct val="0"/>
              </a:spcBef>
              <a:spcAft>
                <a:spcPct val="0"/>
              </a:spcAft>
              <a:buClrTx/>
              <a:buSzPct val="100000"/>
              <a:buFontTx/>
              <a:buNone/>
            </a:pPr>
            <a:r>
              <a:rPr lang="zh-CN" altLang="en-US" sz="3600" b="1" u="none">
                <a:solidFill>
                  <a:schemeClr val="tx1"/>
                </a:solidFill>
                <a:latin typeface="黑体" panose="02010609060101010101" pitchFamily="49" charset="-122"/>
                <a:ea typeface="华文仿宋"/>
              </a:rPr>
              <a:t>第二章  水和废水监测</a:t>
            </a:r>
            <a:r>
              <a:rPr lang="zh-CN" altLang="en-US" sz="3600" u="none">
                <a:solidFill>
                  <a:schemeClr val="tx2"/>
                </a:solidFill>
                <a:latin typeface="隶书"/>
                <a:ea typeface="华文仿宋"/>
              </a:rPr>
              <a:t> </a:t>
            </a:r>
            <a:endParaRPr lang="zh-CN" altLang="en-US" sz="3600" u="none">
              <a:solidFill>
                <a:schemeClr val="tx2"/>
              </a:solidFill>
              <a:latin typeface="隶书"/>
              <a:ea typeface="华文仿宋"/>
            </a:endParaRPr>
          </a:p>
        </p:txBody>
      </p:sp>
      <p:sp>
        <p:nvSpPr>
          <p:cNvPr id="4" name="文本框 3" descr="7b0a2020202022776f7264617274223a20227b5c2269645c223a32353030343531362c5c227469645c223a31333439377d220a7d0a"/>
          <p:cNvSpPr txBox="1"/>
          <p:nvPr>
            <p:custDataLst>
              <p:tags r:id="rId1"/>
            </p:custDataLst>
          </p:nvPr>
        </p:nvSpPr>
        <p:spPr>
          <a:xfrm>
            <a:off x="601233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660717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753951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spd="slow">
    <p:comb/>
    <p:sndAc>
      <p:stSnd>
        <p:snd r:embed="rId5"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childTnLst>
                                    <p:set>
                                      <p:cBhvr additive="base">
                                        <p:cTn id="6" dur="1" fill="hold">
                                          <p:stCondLst>
                                            <p:cond delay="0"/>
                                          </p:stCondLst>
                                        </p:cTn>
                                        <p:tgtEl>
                                          <p:spTgt spid="2050"/>
                                        </p:tgtEl>
                                        <p:attrNameLst>
                                          <p:attrName>style.visibility</p:attrName>
                                        </p:attrNameLst>
                                      </p:cBhvr>
                                      <p:to>
                                        <p:strVal val="visible"/>
                                      </p:to>
                                    </p:set>
                                    <p:anim calcmode="lin" valueType="num">
                                      <p:cBhvr additive="base">
                                        <p:cTn id="7" dur="1000" decel="50000" fill="hold">
                                          <p:stCondLst>
                                            <p:cond delay="0"/>
                                          </p:stCondLst>
                                        </p:cTn>
                                        <p:tgtEl>
                                          <p:spTgt spid="2050"/>
                                        </p:tgtEl>
                                        <p:attrNameLst>
                                          <p:attrName>style.rotation</p:attrName>
                                        </p:attrNameLst>
                                      </p:cBhvr>
                                      <p:tavLst>
                                        <p:tav tm="0">
                                          <p:val>
                                            <p:fltVal val="-90.000000"/>
                                          </p:val>
                                        </p:tav>
                                        <p:tav tm="100000">
                                          <p:val>
                                            <p:fltVal val="0.000000"/>
                                          </p:val>
                                        </p:tav>
                                      </p:tavLst>
                                    </p:anim>
                                    <p:anim calcmode="lin" valueType="num">
                                      <p:cBhvr additive="base">
                                        <p:cTn id="8" dur="10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additive="base">
                                        <p:cTn id="9" dur="1000" accel="50000" fill="hold">
                                          <p:stCondLst>
                                            <p:cond delay="1000"/>
                                          </p:stCondLst>
                                        </p:cTn>
                                        <p:tgtEl>
                                          <p:spTgt spid="2050"/>
                                        </p:tgtEl>
                                        <p:attrNameLst>
                                          <p:attrName>ppt_w</p:attrName>
                                        </p:attrNameLst>
                                      </p:cBhvr>
                                      <p:tavLst>
                                        <p:tav tm="0">
                                          <p:val>
                                            <p:strVal val="#ppt_w*.05"/>
                                          </p:val>
                                        </p:tav>
                                        <p:tav tm="100000">
                                          <p:val>
                                            <p:strVal val="#ppt_w"/>
                                          </p:val>
                                        </p:tav>
                                      </p:tavLst>
                                    </p:anim>
                                    <p:anim calcmode="lin" valueType="num">
                                      <p:cBhvr additive="base">
                                        <p:cTn id="10" dur="2000" fill="hold"/>
                                        <p:tgtEl>
                                          <p:spTgt spid="2050"/>
                                        </p:tgtEl>
                                        <p:attrNameLst>
                                          <p:attrName>ppt_h</p:attrName>
                                        </p:attrNameLst>
                                      </p:cBhvr>
                                      <p:tavLst>
                                        <p:tav tm="0">
                                          <p:val>
                                            <p:strVal val="#ppt_h"/>
                                          </p:val>
                                        </p:tav>
                                        <p:tav tm="100000">
                                          <p:val>
                                            <p:strVal val="#ppt_h"/>
                                          </p:val>
                                        </p:tav>
                                      </p:tavLst>
                                    </p:anim>
                                    <p:anim calcmode="lin" valueType="num">
                                      <p:cBhvr additive="base">
                                        <p:cTn id="11" dur="10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additive="base">
                                        <p:cTn id="12" dur="10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additive="base">
                                        <p:cTn id="13" dur="1000" accel="50000" fill="hold">
                                          <p:stCondLst>
                                            <p:cond delay="1000"/>
                                          </p:stCondLst>
                                        </p:cTn>
                                        <p:tgtEl>
                                          <p:spTgt spid="2050"/>
                                        </p:tgtEl>
                                        <p:attrNameLst>
                                          <p:attrName>ppt_y</p:attrName>
                                        </p:attrNameLst>
                                      </p:cBhvr>
                                      <p:tavLst>
                                        <p:tav tm="0">
                                          <p:val>
                                            <p:strVal val="#ppt_y+.1"/>
                                          </p:val>
                                        </p:tav>
                                        <p:tav tm="100000">
                                          <p:val>
                                            <p:strVal val="#ppt_y"/>
                                          </p:val>
                                        </p:tav>
                                      </p:tavLst>
                                    </p:anim>
                                    <p:animEffect transition="in" filter="fade">
                                      <p:cBhvr additive="base">
                                        <p:cTn id="14" dur="2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76" name="Rectangle 2"/>
          <p:cNvSpPr/>
          <p:nvPr>
            <p:ph idx="4294967295"/>
          </p:nvPr>
        </p:nvSpPr>
        <p:spPr>
          <a:xfrm>
            <a:off x="250825" y="260350"/>
            <a:ext cx="8267700" cy="6169025"/>
          </a:xfrm>
          <a:ln/>
        </p:spPr>
        <p:txBody>
          <a:bodyPr wrap="square" lIns="91440" tIns="45720" rIns="91440" bIns="45720" anchor="t" anchorCtr="0"/>
          <a:p>
            <a:pPr marL="0" indent="0" eaLnBrk="1" hangingPunct="1">
              <a:lnSpc>
                <a:spcPct val="90000"/>
              </a:lnSpc>
              <a:buClr>
                <a:schemeClr val="accent1"/>
              </a:buClr>
              <a:buFontTx/>
              <a:buNone/>
            </a:pPr>
            <a:r>
              <a:rPr lang="zh-CN" altLang="en-US" b="1">
                <a:solidFill>
                  <a:srgbClr val="FF0000"/>
                </a:solidFill>
                <a:latin typeface="Times New Roman" panose="02020603050405020304" pitchFamily="18" charset="0"/>
                <a:ea typeface="华文仿宋"/>
              </a:rPr>
              <a:t>四、水质监测分析方法</a:t>
            </a:r>
            <a:endParaRPr lang="zh-CN" altLang="en-US" b="1">
              <a:solidFill>
                <a:srgbClr val="FF0000"/>
              </a:solidFill>
              <a:latin typeface="Times New Roman" panose="02020603050405020304" pitchFamily="18" charset="0"/>
              <a:ea typeface="华文仿宋"/>
            </a:endParaRPr>
          </a:p>
          <a:p>
            <a:pPr marL="1075055" lvl="1" indent="-363855" eaLnBrk="1" hangingPunct="1">
              <a:lnSpc>
                <a:spcPct val="90000"/>
              </a:lnSpc>
              <a:buClr>
                <a:schemeClr val="accent1"/>
              </a:buClr>
              <a:buFontTx/>
              <a:buNone/>
            </a:pPr>
            <a:r>
              <a:rPr lang="en-US" altLang="zh-CN" b="1">
                <a:solidFill>
                  <a:schemeClr val="accent2"/>
                </a:solidFill>
                <a:latin typeface="Times New Roman" panose="02020603050405020304" pitchFamily="18" charset="0"/>
                <a:ea typeface="华文仿宋"/>
              </a:rPr>
              <a:t>1. </a:t>
            </a:r>
            <a:r>
              <a:rPr lang="zh-CN" altLang="en-US" b="1">
                <a:solidFill>
                  <a:schemeClr val="accent2"/>
                </a:solidFill>
                <a:latin typeface="Times New Roman" panose="02020603050405020304" pitchFamily="18" charset="0"/>
                <a:ea typeface="华文仿宋"/>
              </a:rPr>
              <a:t>国家或行业的标准分析方法</a:t>
            </a:r>
            <a:endParaRPr lang="zh-CN" altLang="en-US" b="1">
              <a:solidFill>
                <a:schemeClr val="accent2"/>
              </a:solidFill>
              <a:latin typeface="Times New Roman" panose="02020603050405020304" pitchFamily="18" charset="0"/>
              <a:ea typeface="华文仿宋"/>
            </a:endParaRPr>
          </a:p>
          <a:p>
            <a:pPr marL="0" indent="0" eaLnBrk="1" hangingPunct="1">
              <a:lnSpc>
                <a:spcPct val="90000"/>
              </a:lnSpc>
              <a:buClr>
                <a:schemeClr val="accent1"/>
              </a:buClr>
              <a:buFontTx/>
              <a:buNone/>
            </a:pPr>
            <a:r>
              <a:rPr lang="zh-CN" altLang="en-US" sz="2800" b="1">
                <a:latin typeface="Times New Roman" panose="02020603050405020304" pitchFamily="18" charset="0"/>
                <a:ea typeface="华文仿宋"/>
              </a:rPr>
              <a:t>        其成熟性和准确度好，是评价其他监测分析方法的基准方法，也是环境污染纠纷法定的仲裁方法；</a:t>
            </a:r>
            <a:r>
              <a:rPr lang="en-US" altLang="zh-CN" sz="2800" b="1">
                <a:latin typeface="Times New Roman" panose="02020603050405020304" pitchFamily="18" charset="0"/>
                <a:ea typeface="华文仿宋"/>
              </a:rPr>
              <a:t>《</a:t>
            </a:r>
            <a:r>
              <a:rPr lang="zh-CN" altLang="en-US" sz="2800" b="1">
                <a:latin typeface="Times New Roman" panose="02020603050405020304" pitchFamily="18" charset="0"/>
                <a:ea typeface="华文仿宋"/>
              </a:rPr>
              <a:t>水和废水标准分析方法</a:t>
            </a:r>
            <a:r>
              <a:rPr lang="en-US" altLang="zh-CN" sz="2800" b="1">
                <a:latin typeface="Times New Roman" panose="02020603050405020304" pitchFamily="18" charset="0"/>
                <a:ea typeface="华文仿宋"/>
              </a:rPr>
              <a:t>》</a:t>
            </a:r>
            <a:r>
              <a:rPr lang="zh-CN" altLang="en-US" sz="2800" b="1">
                <a:latin typeface="Times New Roman" panose="02020603050405020304" pitchFamily="18" charset="0"/>
                <a:ea typeface="华文仿宋"/>
              </a:rPr>
              <a:t>（第四版）</a:t>
            </a:r>
            <a:endParaRPr lang="zh-CN" altLang="en-US" sz="2800" b="1">
              <a:latin typeface="Times New Roman" panose="02020603050405020304" pitchFamily="18" charset="0"/>
              <a:ea typeface="华文仿宋"/>
            </a:endParaRPr>
          </a:p>
          <a:p>
            <a:pPr marL="1075055" lvl="1" indent="-363855" eaLnBrk="1" hangingPunct="1">
              <a:lnSpc>
                <a:spcPct val="90000"/>
              </a:lnSpc>
              <a:buClr>
                <a:schemeClr val="accent1"/>
              </a:buClr>
              <a:buFontTx/>
              <a:buNone/>
            </a:pPr>
            <a:r>
              <a:rPr lang="en-US" altLang="zh-CN" b="1">
                <a:solidFill>
                  <a:schemeClr val="accent2"/>
                </a:solidFill>
                <a:latin typeface="Times New Roman" panose="02020603050405020304" pitchFamily="18" charset="0"/>
                <a:ea typeface="华文仿宋"/>
              </a:rPr>
              <a:t>2. </a:t>
            </a:r>
            <a:r>
              <a:rPr lang="zh-CN" altLang="en-US" b="1">
                <a:solidFill>
                  <a:schemeClr val="accent2"/>
                </a:solidFill>
                <a:latin typeface="Times New Roman" panose="02020603050405020304" pitchFamily="18" charset="0"/>
                <a:ea typeface="华文仿宋"/>
              </a:rPr>
              <a:t>统一分析方法</a:t>
            </a:r>
            <a:endParaRPr lang="zh-CN" altLang="en-US" b="1">
              <a:solidFill>
                <a:schemeClr val="accent2"/>
              </a:solidFill>
              <a:latin typeface="Times New Roman" panose="02020603050405020304" pitchFamily="18" charset="0"/>
              <a:ea typeface="华文仿宋"/>
            </a:endParaRPr>
          </a:p>
          <a:p>
            <a:pPr marL="0" indent="0" eaLnBrk="1" hangingPunct="1">
              <a:lnSpc>
                <a:spcPct val="90000"/>
              </a:lnSpc>
              <a:buClr>
                <a:schemeClr val="accent1"/>
              </a:buClr>
              <a:buFontTx/>
              <a:buNone/>
            </a:pPr>
            <a:r>
              <a:rPr lang="zh-CN" altLang="en-US" sz="2800" b="1">
                <a:latin typeface="Times New Roman" panose="02020603050405020304" pitchFamily="18" charset="0"/>
                <a:ea typeface="华文仿宋"/>
              </a:rPr>
              <a:t>        是经研究和多个单位的实验验证表明是成熟的方法。</a:t>
            </a:r>
            <a:endParaRPr lang="zh-CN" altLang="en-US" sz="2800" b="1">
              <a:latin typeface="Times New Roman" panose="02020603050405020304" pitchFamily="18" charset="0"/>
              <a:ea typeface="华文仿宋"/>
            </a:endParaRPr>
          </a:p>
          <a:p>
            <a:pPr marL="1075055" lvl="1" indent="-363855" eaLnBrk="1" hangingPunct="1">
              <a:lnSpc>
                <a:spcPct val="90000"/>
              </a:lnSpc>
              <a:buClr>
                <a:schemeClr val="accent1"/>
              </a:buClr>
              <a:buFontTx/>
              <a:buNone/>
            </a:pPr>
            <a:r>
              <a:rPr lang="en-US" altLang="zh-CN" b="1">
                <a:solidFill>
                  <a:schemeClr val="accent2"/>
                </a:solidFill>
                <a:latin typeface="Times New Roman" panose="02020603050405020304" pitchFamily="18" charset="0"/>
                <a:ea typeface="华文仿宋"/>
              </a:rPr>
              <a:t>3. </a:t>
            </a:r>
            <a:r>
              <a:rPr lang="zh-CN" altLang="en-US" b="1">
                <a:solidFill>
                  <a:schemeClr val="accent2"/>
                </a:solidFill>
                <a:latin typeface="Times New Roman" panose="02020603050405020304" pitchFamily="18" charset="0"/>
                <a:ea typeface="华文仿宋"/>
              </a:rPr>
              <a:t>试用方法</a:t>
            </a:r>
            <a:endParaRPr lang="zh-CN" altLang="en-US" b="1">
              <a:solidFill>
                <a:schemeClr val="accent2"/>
              </a:solidFill>
              <a:latin typeface="Times New Roman" panose="02020603050405020304" pitchFamily="18" charset="0"/>
              <a:ea typeface="华文仿宋"/>
            </a:endParaRPr>
          </a:p>
          <a:p>
            <a:pPr marL="0" indent="0" eaLnBrk="1" hangingPunct="1">
              <a:lnSpc>
                <a:spcPct val="90000"/>
              </a:lnSpc>
              <a:buClr>
                <a:schemeClr val="accent1"/>
              </a:buClr>
              <a:buFontTx/>
              <a:buNone/>
            </a:pPr>
            <a:r>
              <a:rPr lang="zh-CN" altLang="en-US" sz="2800" b="1">
                <a:latin typeface="Times New Roman" panose="02020603050405020304" pitchFamily="18" charset="0"/>
                <a:ea typeface="华文仿宋"/>
              </a:rPr>
              <a:t>        是在国内少数单位研究和应用过，或直接从发达国家引进，供监测科研人员试用的方法。</a:t>
            </a:r>
            <a:endParaRPr lang="zh-CN" altLang="en-US" sz="2800" b="1">
              <a:latin typeface="Times New Roman" panose="02020603050405020304" pitchFamily="18" charset="0"/>
              <a:ea typeface="华文仿宋"/>
            </a:endParaRPr>
          </a:p>
          <a:p>
            <a:pPr marL="0" indent="0" eaLnBrk="1" hangingPunct="1">
              <a:lnSpc>
                <a:spcPct val="90000"/>
              </a:lnSpc>
              <a:buClr>
                <a:schemeClr val="accent1"/>
              </a:buClr>
              <a:buFontTx/>
              <a:buNone/>
            </a:pPr>
            <a:r>
              <a:rPr lang="zh-CN" altLang="en-US" sz="2800" b="1">
                <a:latin typeface="Times New Roman" panose="02020603050405020304" pitchFamily="18" charset="0"/>
                <a:ea typeface="华文仿宋"/>
              </a:rPr>
              <a:t>        标准分析方法和统一分析方法均可在环境监测与执法中使用。</a:t>
            </a:r>
            <a:endParaRPr lang="zh-CN" altLang="en-US" sz="2800">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childTnLst>
                                    <p:set>
                                      <p:cBhvr additive="base">
                                        <p:cTn id="6" dur="1" fill="hold">
                                          <p:stCondLst>
                                            <p:cond delay="0"/>
                                          </p:stCondLst>
                                        </p:cTn>
                                        <p:tgtEl>
                                          <p:spTgt spid="2076">
                                            <p:txEl>
                                              <p:charRg st="27" end="96"/>
                                            </p:txEl>
                                          </p:spTgt>
                                        </p:tgtEl>
                                        <p:attrNameLst>
                                          <p:attrName>style.visibility</p:attrName>
                                        </p:attrNameLst>
                                      </p:cBhvr>
                                      <p:to>
                                        <p:strVal val="visible"/>
                                      </p:to>
                                    </p:set>
                                    <p:anim calcmode="discrete" valueType="clr">
                                      <p:cBhvr additive="base">
                                        <p:cTn id="7" dur="80" fill="hold"/>
                                        <p:tgtEl>
                                          <p:spTgt spid="2076">
                                            <p:txEl>
                                              <p:charRg st="27" end="96"/>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8" dur="80" fill="hold"/>
                                        <p:tgtEl>
                                          <p:spTgt spid="2076">
                                            <p:txEl>
                                              <p:charRg st="27" end="96"/>
                                            </p:txEl>
                                          </p:spTgt>
                                        </p:tgtEl>
                                        <p:attrNameLst>
                                          <p:attrName>fillcolor</p:attrName>
                                        </p:attrNameLst>
                                      </p:cBhvr>
                                      <p:tavLst>
                                        <p:tav tm="0">
                                          <p:val>
                                            <p:clrVal>
                                              <a:schemeClr val="accent2"/>
                                            </p:clrVal>
                                          </p:val>
                                        </p:tav>
                                        <p:tav tm="50000">
                                          <p:val>
                                            <p:clrVal>
                                              <a:schemeClr val="hlink"/>
                                            </p:clrVal>
                                          </p:val>
                                        </p:tav>
                                      </p:tavLst>
                                    </p:anim>
                                    <p:set>
                                      <p:cBhvr additive="base">
                                        <p:cTn id="9" dur="80" fill="hold"/>
                                        <p:tgtEl>
                                          <p:spTgt spid="2076">
                                            <p:txEl>
                                              <p:charRg st="27" end="96"/>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childTnLst>
                                    <p:set>
                                      <p:cBhvr additive="base">
                                        <p:cTn id="13" dur="1" fill="hold">
                                          <p:stCondLst>
                                            <p:cond delay="0"/>
                                          </p:stCondLst>
                                        </p:cTn>
                                        <p:tgtEl>
                                          <p:spTgt spid="2076">
                                            <p:txEl>
                                              <p:charRg st="106" end="138"/>
                                            </p:txEl>
                                          </p:spTgt>
                                        </p:tgtEl>
                                        <p:attrNameLst>
                                          <p:attrName>style.visibility</p:attrName>
                                        </p:attrNameLst>
                                      </p:cBhvr>
                                      <p:to>
                                        <p:strVal val="visible"/>
                                      </p:to>
                                    </p:set>
                                    <p:anim calcmode="discrete" valueType="clr">
                                      <p:cBhvr additive="base">
                                        <p:cTn id="14" dur="80" fill="hold"/>
                                        <p:tgtEl>
                                          <p:spTgt spid="2076">
                                            <p:txEl>
                                              <p:charRg st="106" end="138"/>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5" dur="80" fill="hold"/>
                                        <p:tgtEl>
                                          <p:spTgt spid="2076">
                                            <p:txEl>
                                              <p:charRg st="106" end="138"/>
                                            </p:txEl>
                                          </p:spTgt>
                                        </p:tgtEl>
                                        <p:attrNameLst>
                                          <p:attrName>fillcolor</p:attrName>
                                        </p:attrNameLst>
                                      </p:cBhvr>
                                      <p:tavLst>
                                        <p:tav tm="0">
                                          <p:val>
                                            <p:clrVal>
                                              <a:schemeClr val="accent2"/>
                                            </p:clrVal>
                                          </p:val>
                                        </p:tav>
                                        <p:tav tm="50000">
                                          <p:val>
                                            <p:clrVal>
                                              <a:schemeClr val="hlink"/>
                                            </p:clrVal>
                                          </p:val>
                                        </p:tav>
                                      </p:tavLst>
                                    </p:anim>
                                    <p:set>
                                      <p:cBhvr additive="base">
                                        <p:cTn id="16" dur="80" fill="hold"/>
                                        <p:tgtEl>
                                          <p:spTgt spid="2076">
                                            <p:txEl>
                                              <p:charRg st="106" end="138"/>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childTnLst>
                                    <p:set>
                                      <p:cBhvr additive="base">
                                        <p:cTn id="20" dur="1" fill="hold">
                                          <p:stCondLst>
                                            <p:cond delay="0"/>
                                          </p:stCondLst>
                                        </p:cTn>
                                        <p:tgtEl>
                                          <p:spTgt spid="2076">
                                            <p:txEl>
                                              <p:charRg st="146" end="194"/>
                                            </p:txEl>
                                          </p:spTgt>
                                        </p:tgtEl>
                                        <p:attrNameLst>
                                          <p:attrName>style.visibility</p:attrName>
                                        </p:attrNameLst>
                                      </p:cBhvr>
                                      <p:to>
                                        <p:strVal val="visible"/>
                                      </p:to>
                                    </p:set>
                                    <p:anim calcmode="discrete" valueType="clr">
                                      <p:cBhvr additive="base">
                                        <p:cTn id="21" dur="80" fill="hold"/>
                                        <p:tgtEl>
                                          <p:spTgt spid="2076">
                                            <p:txEl>
                                              <p:charRg st="146" end="194"/>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2" dur="80" fill="hold"/>
                                        <p:tgtEl>
                                          <p:spTgt spid="2076">
                                            <p:txEl>
                                              <p:charRg st="146" end="194"/>
                                            </p:txEl>
                                          </p:spTgt>
                                        </p:tgtEl>
                                        <p:attrNameLst>
                                          <p:attrName>fillcolor</p:attrName>
                                        </p:attrNameLst>
                                      </p:cBhvr>
                                      <p:tavLst>
                                        <p:tav tm="0">
                                          <p:val>
                                            <p:clrVal>
                                              <a:schemeClr val="accent2"/>
                                            </p:clrVal>
                                          </p:val>
                                        </p:tav>
                                        <p:tav tm="50000">
                                          <p:val>
                                            <p:clrVal>
                                              <a:schemeClr val="hlink"/>
                                            </p:clrVal>
                                          </p:val>
                                        </p:tav>
                                      </p:tavLst>
                                    </p:anim>
                                    <p:set>
                                      <p:cBhvr additive="base">
                                        <p:cTn id="23" dur="80" fill="hold"/>
                                        <p:tgtEl>
                                          <p:spTgt spid="2076">
                                            <p:txEl>
                                              <p:charRg st="146" end="194"/>
                                            </p:txEl>
                                          </p:spTgt>
                                        </p:tgtEl>
                                        <p:attrNameLst>
                                          <p:attrName>fill.type</p:attrName>
                                        </p:attrNameLst>
                                      </p:cBhvr>
                                      <p:to>
                                        <p:strVal val="solid"/>
                                      </p:to>
                                    </p:set>
                                  </p:childTnLst>
                                </p:cTn>
                              </p:par>
                            </p:childTnLst>
                          </p:cTn>
                        </p:par>
                        <p:par>
                          <p:cTn id="24" fill="hold">
                            <p:stCondLst>
                              <p:cond delay="500"/>
                            </p:stCondLst>
                            <p:childTnLst>
                              <p:par>
                                <p:cTn id="25" presetID="27" presetClass="entr" presetSubtype="0" fill="hold" nodeType="afterEffect">
                                  <p:childTnLst>
                                    <p:set>
                                      <p:cBhvr additive="base">
                                        <p:cTn id="26" dur="1" fill="hold">
                                          <p:stCondLst>
                                            <p:cond delay="0"/>
                                          </p:stCondLst>
                                        </p:cTn>
                                        <p:tgtEl>
                                          <p:spTgt spid="2076">
                                            <p:txEl>
                                              <p:charRg st="194" end="230"/>
                                            </p:txEl>
                                          </p:spTgt>
                                        </p:tgtEl>
                                        <p:attrNameLst>
                                          <p:attrName>style.visibility</p:attrName>
                                        </p:attrNameLst>
                                      </p:cBhvr>
                                      <p:to>
                                        <p:strVal val="visible"/>
                                      </p:to>
                                    </p:set>
                                    <p:anim calcmode="discrete" valueType="clr">
                                      <p:cBhvr additive="base">
                                        <p:cTn id="27" dur="80" fill="hold"/>
                                        <p:tgtEl>
                                          <p:spTgt spid="2076">
                                            <p:txEl>
                                              <p:charRg st="194" end="230"/>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8" dur="80" fill="hold"/>
                                        <p:tgtEl>
                                          <p:spTgt spid="2076">
                                            <p:txEl>
                                              <p:charRg st="194" end="230"/>
                                            </p:txEl>
                                          </p:spTgt>
                                        </p:tgtEl>
                                        <p:attrNameLst>
                                          <p:attrName>fillcolor</p:attrName>
                                        </p:attrNameLst>
                                      </p:cBhvr>
                                      <p:tavLst>
                                        <p:tav tm="0">
                                          <p:val>
                                            <p:clrVal>
                                              <a:schemeClr val="accent2"/>
                                            </p:clrVal>
                                          </p:val>
                                        </p:tav>
                                        <p:tav tm="50000">
                                          <p:val>
                                            <p:clrVal>
                                              <a:schemeClr val="hlink"/>
                                            </p:clrVal>
                                          </p:val>
                                        </p:tav>
                                      </p:tavLst>
                                    </p:anim>
                                    <p:set>
                                      <p:cBhvr additive="base">
                                        <p:cTn id="29" dur="80" fill="hold"/>
                                        <p:tgtEl>
                                          <p:spTgt spid="2076">
                                            <p:txEl>
                                              <p:charRg st="194" end="23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79" name="Rectangle 2"/>
          <p:cNvSpPr/>
          <p:nvPr>
            <p:ph idx="4294967295"/>
          </p:nvPr>
        </p:nvSpPr>
        <p:spPr>
          <a:xfrm>
            <a:off x="331788" y="685800"/>
            <a:ext cx="8416925" cy="5767388"/>
          </a:xfrm>
          <a:ln/>
        </p:spPr>
        <p:txBody>
          <a:bodyPr wrap="square" lIns="91440" tIns="45720" rIns="91440" bIns="45720" anchor="t" anchorCtr="0"/>
          <a:p>
            <a:pPr marL="0" indent="262255" algn="just" eaLnBrk="1" hangingPunct="1">
              <a:buClr>
                <a:schemeClr val="accent1"/>
              </a:buClr>
              <a:buFontTx/>
              <a:buNone/>
            </a:pPr>
            <a:r>
              <a:rPr lang="zh-CN" altLang="en-US" b="1">
                <a:latin typeface="Times New Roman" panose="02020603050405020304" pitchFamily="18" charset="0"/>
                <a:ea typeface="华文仿宋"/>
              </a:rPr>
              <a:t>（一）选择监测分析方法的原则</a:t>
            </a:r>
            <a:endParaRPr lang="zh-CN" altLang="en-US" b="1">
              <a:latin typeface="Times New Roman" panose="02020603050405020304" pitchFamily="18" charset="0"/>
              <a:ea typeface="华文仿宋"/>
            </a:endParaRPr>
          </a:p>
          <a:p>
            <a:pPr marL="0" indent="262255" algn="just" eaLnBrk="1" hangingPunct="1">
              <a:buClr>
                <a:schemeClr val="accent1"/>
              </a:buClr>
              <a:buFontTx/>
              <a:buNone/>
            </a:pPr>
            <a:r>
              <a:rPr lang="zh-CN" altLang="en-US" b="1">
                <a:latin typeface="Times New Roman" panose="02020603050405020304" pitchFamily="18" charset="0"/>
                <a:ea typeface="华文仿宋"/>
              </a:rPr>
              <a:t>（二）监测分析方法的分类</a:t>
            </a:r>
            <a:endParaRPr lang="zh-CN" altLang="en-US" b="1">
              <a:latin typeface="Times New Roman" panose="02020603050405020304" pitchFamily="18" charset="0"/>
              <a:ea typeface="华文仿宋"/>
            </a:endParaRPr>
          </a:p>
          <a:p>
            <a:pPr marL="711200" lvl="1" indent="0" algn="just" eaLnBrk="1" hangingPunct="1">
              <a:buClr>
                <a:schemeClr val="accent1"/>
              </a:buClr>
              <a:buFontTx/>
              <a:buNone/>
            </a:pPr>
            <a:r>
              <a:rPr lang="en-US" altLang="zh-CN" b="1">
                <a:latin typeface="Times New Roman" panose="02020603050405020304" pitchFamily="18" charset="0"/>
                <a:ea typeface="华文仿宋"/>
              </a:rPr>
              <a:t>1. </a:t>
            </a:r>
            <a:r>
              <a:rPr lang="zh-CN" altLang="en-US" b="1">
                <a:latin typeface="Times New Roman" panose="02020603050405020304" pitchFamily="18" charset="0"/>
                <a:ea typeface="华文仿宋"/>
              </a:rPr>
              <a:t>用于测定</a:t>
            </a:r>
            <a:r>
              <a:rPr lang="zh-CN" altLang="en-US" b="1">
                <a:solidFill>
                  <a:srgbClr val="003399"/>
                </a:solidFill>
                <a:latin typeface="Times New Roman" panose="02020603050405020304" pitchFamily="18" charset="0"/>
                <a:ea typeface="华文仿宋"/>
              </a:rPr>
              <a:t>无机污染物</a:t>
            </a:r>
            <a:r>
              <a:rPr lang="zh-CN" altLang="en-US" b="1">
                <a:latin typeface="Times New Roman" panose="02020603050405020304" pitchFamily="18" charset="0"/>
                <a:ea typeface="华文仿宋"/>
              </a:rPr>
              <a:t>的方法</a:t>
            </a:r>
            <a:r>
              <a:rPr lang="zh-CN" altLang="en-US">
                <a:latin typeface="Times New Roman" panose="02020603050405020304" pitchFamily="18" charset="0"/>
                <a:ea typeface="华文仿宋"/>
              </a:rPr>
              <a:t> </a:t>
            </a:r>
            <a:endParaRPr lang="zh-CN" altLang="en-US">
              <a:latin typeface="Times New Roman" panose="02020603050405020304" pitchFamily="18" charset="0"/>
              <a:ea typeface="华文仿宋"/>
            </a:endParaRPr>
          </a:p>
          <a:p>
            <a:pPr marL="711200" lvl="1" indent="0" algn="just" eaLnBrk="1" hangingPunct="1">
              <a:buClr>
                <a:schemeClr val="accent1"/>
              </a:buClr>
              <a:buFontTx/>
              <a:buNone/>
            </a:pPr>
            <a:r>
              <a:rPr lang="zh-CN" altLang="en-US" sz="2400" b="1">
                <a:latin typeface="Times New Roman" panose="02020603050405020304" pitchFamily="18" charset="0"/>
                <a:ea typeface="华文仿宋"/>
              </a:rPr>
              <a:t>     </a:t>
            </a:r>
            <a:r>
              <a:rPr lang="zh-CN" altLang="en-US" b="1">
                <a:latin typeface="Times New Roman" panose="02020603050405020304" pitchFamily="18" charset="0"/>
                <a:ea typeface="华文仿宋"/>
              </a:rPr>
              <a:t>原子吸收法 </a:t>
            </a:r>
            <a:endParaRPr lang="zh-CN" altLang="en-US" b="1">
              <a:latin typeface="Times New Roman" panose="02020603050405020304" pitchFamily="18" charset="0"/>
              <a:ea typeface="华文仿宋"/>
            </a:endParaRPr>
          </a:p>
          <a:p>
            <a:pPr marL="711200" lvl="1" indent="0" algn="just" eaLnBrk="1" hangingPunct="1">
              <a:buClr>
                <a:schemeClr val="accent1"/>
              </a:buClr>
              <a:buFontTx/>
              <a:buNone/>
            </a:pPr>
            <a:r>
              <a:rPr lang="zh-CN" altLang="en-US" b="1">
                <a:latin typeface="Times New Roman" panose="02020603050405020304" pitchFamily="18" charset="0"/>
                <a:ea typeface="华文仿宋"/>
              </a:rPr>
              <a:t>	  分光光度法 </a:t>
            </a:r>
            <a:endParaRPr lang="zh-CN" altLang="en-US" b="1">
              <a:latin typeface="Times New Roman" panose="02020603050405020304" pitchFamily="18" charset="0"/>
              <a:ea typeface="华文仿宋"/>
            </a:endParaRPr>
          </a:p>
          <a:p>
            <a:pPr marL="711200" lvl="1" indent="0" algn="just" eaLnBrk="1" hangingPunct="1">
              <a:buClr>
                <a:schemeClr val="accent1"/>
              </a:buClr>
              <a:buFontTx/>
              <a:buNone/>
            </a:pPr>
            <a:r>
              <a:rPr lang="zh-CN" altLang="en-US" b="1">
                <a:latin typeface="Times New Roman" panose="02020603050405020304" pitchFamily="18" charset="0"/>
                <a:ea typeface="华文仿宋"/>
              </a:rPr>
              <a:t>	  等离子发射光谱（</a:t>
            </a:r>
            <a:r>
              <a:rPr lang="en-US" altLang="zh-CN" b="1">
                <a:latin typeface="Times New Roman" panose="02020603050405020304" pitchFamily="18" charset="0"/>
                <a:ea typeface="华文仿宋"/>
              </a:rPr>
              <a:t>ICP-AES</a:t>
            </a:r>
            <a:r>
              <a:rPr lang="zh-CN" altLang="en-US" b="1">
                <a:latin typeface="Times New Roman" panose="02020603050405020304" pitchFamily="18" charset="0"/>
                <a:ea typeface="华文仿宋"/>
              </a:rPr>
              <a:t>）法 </a:t>
            </a:r>
            <a:endParaRPr lang="zh-CN" altLang="en-US" b="1">
              <a:latin typeface="Times New Roman" panose="02020603050405020304" pitchFamily="18" charset="0"/>
              <a:ea typeface="华文仿宋"/>
            </a:endParaRPr>
          </a:p>
          <a:p>
            <a:pPr marL="711200" lvl="1" indent="0" algn="just" eaLnBrk="1" hangingPunct="1">
              <a:buClr>
                <a:schemeClr val="accent1"/>
              </a:buClr>
              <a:buFontTx/>
              <a:buNone/>
            </a:pPr>
            <a:r>
              <a:rPr lang="zh-CN" altLang="en-US" b="1">
                <a:latin typeface="Times New Roman" panose="02020603050405020304" pitchFamily="18" charset="0"/>
                <a:ea typeface="华文仿宋"/>
              </a:rPr>
              <a:t>	  电化学法 </a:t>
            </a:r>
            <a:endParaRPr lang="zh-CN" altLang="en-US" b="1">
              <a:latin typeface="Times New Roman" panose="02020603050405020304" pitchFamily="18" charset="0"/>
              <a:ea typeface="华文仿宋"/>
            </a:endParaRPr>
          </a:p>
          <a:p>
            <a:pPr marL="711200" lvl="1" indent="0" algn="just" eaLnBrk="1" hangingPunct="1">
              <a:buClr>
                <a:schemeClr val="accent1"/>
              </a:buClr>
              <a:buFontTx/>
              <a:buNone/>
            </a:pPr>
            <a:r>
              <a:rPr lang="zh-CN" altLang="en-US" b="1">
                <a:latin typeface="Times New Roman" panose="02020603050405020304" pitchFamily="18" charset="0"/>
                <a:ea typeface="华文仿宋"/>
              </a:rPr>
              <a:t>	  离子色谱法 </a:t>
            </a:r>
            <a:endParaRPr lang="zh-CN" altLang="en-US" b="1">
              <a:latin typeface="Times New Roman" panose="02020603050405020304" pitchFamily="18" charset="0"/>
              <a:ea typeface="华文仿宋"/>
            </a:endParaRPr>
          </a:p>
          <a:p>
            <a:pPr marL="0" indent="262255" algn="just" eaLnBrk="1" hangingPunct="1">
              <a:buClr>
                <a:schemeClr val="accent1"/>
              </a:buClr>
              <a:buFontTx/>
              <a:buNone/>
            </a:pPr>
            <a:r>
              <a:rPr lang="zh-CN" altLang="en-US" sz="2800" b="1">
                <a:latin typeface="Times New Roman" panose="02020603050405020304" pitchFamily="18" charset="0"/>
                <a:ea typeface="华文仿宋"/>
              </a:rPr>
              <a:t>      其他方法：化学法、原子荧光法、等离子发射光谱</a:t>
            </a:r>
            <a:r>
              <a:rPr lang="en-US" altLang="zh-CN" sz="2800" b="1">
                <a:latin typeface="Times New Roman" panose="02020603050405020304" pitchFamily="18" charset="0"/>
                <a:ea typeface="华文仿宋"/>
              </a:rPr>
              <a:t>-</a:t>
            </a:r>
            <a:r>
              <a:rPr lang="zh-CN" altLang="en-US" sz="2800" b="1">
                <a:latin typeface="Times New Roman" panose="02020603050405020304" pitchFamily="18" charset="0"/>
                <a:ea typeface="华文仿宋"/>
              </a:rPr>
              <a:t>质谱（</a:t>
            </a:r>
            <a:r>
              <a:rPr lang="en-US" altLang="zh-CN" sz="2800" b="1">
                <a:latin typeface="Times New Roman" panose="02020603050405020304" pitchFamily="18" charset="0"/>
                <a:ea typeface="华文仿宋"/>
              </a:rPr>
              <a:t>ICP-MS</a:t>
            </a:r>
            <a:r>
              <a:rPr lang="zh-CN" altLang="en-US" sz="2800" b="1">
                <a:latin typeface="Times New Roman" panose="02020603050405020304" pitchFamily="18" charset="0"/>
                <a:ea typeface="华文仿宋"/>
              </a:rPr>
              <a:t>）法、气相分子吸收光谱法等。</a:t>
            </a:r>
            <a:endParaRPr lang="zh-CN" altLang="en-US" sz="28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childTnLst>
                                    <p:set>
                                      <p:cBhvr additive="base">
                                        <p:cTn id="6" dur="1" fill="hold">
                                          <p:stCondLst>
                                            <p:cond delay="0"/>
                                          </p:stCondLst>
                                        </p:cTn>
                                        <p:tgtEl>
                                          <p:spTgt spid="2079">
                                            <p:txEl>
                                              <p:charRg st="0" end="15"/>
                                            </p:txEl>
                                          </p:spTgt>
                                        </p:tgtEl>
                                        <p:attrNameLst>
                                          <p:attrName>style.visibility</p:attrName>
                                        </p:attrNameLst>
                                      </p:cBhvr>
                                      <p:to>
                                        <p:strVal val="visible"/>
                                      </p:to>
                                    </p:set>
                                    <p:anim calcmode="lin" valueType="num">
                                      <p:cBhvr additive="base">
                                        <p:cTn id="7" dur="500" fill="hold"/>
                                        <p:tgtEl>
                                          <p:spTgt spid="2079">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9">
                                            <p:txEl>
                                              <p:charRg st="0" end="1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childTnLst>
                                    <p:set>
                                      <p:cBhvr additive="base">
                                        <p:cTn id="12" dur="1" fill="hold">
                                          <p:stCondLst>
                                            <p:cond delay="0"/>
                                          </p:stCondLst>
                                        </p:cTn>
                                        <p:tgtEl>
                                          <p:spTgt spid="2079">
                                            <p:txEl>
                                              <p:charRg st="15" end="28"/>
                                            </p:txEl>
                                          </p:spTgt>
                                        </p:tgtEl>
                                        <p:attrNameLst>
                                          <p:attrName>style.visibility</p:attrName>
                                        </p:attrNameLst>
                                      </p:cBhvr>
                                      <p:to>
                                        <p:strVal val="visible"/>
                                      </p:to>
                                    </p:set>
                                    <p:anim calcmode="lin" valueType="num">
                                      <p:cBhvr additive="base">
                                        <p:cTn id="13" dur="500" fill="hold"/>
                                        <p:tgtEl>
                                          <p:spTgt spid="2079">
                                            <p:txEl>
                                              <p:charRg st="15" end="2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9">
                                            <p:txEl>
                                              <p:charRg st="15" end="28"/>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childTnLst>
                                    <p:set>
                                      <p:cBhvr additive="base">
                                        <p:cTn id="16" dur="1" fill="hold">
                                          <p:stCondLst>
                                            <p:cond delay="0"/>
                                          </p:stCondLst>
                                        </p:cTn>
                                        <p:tgtEl>
                                          <p:spTgt spid="2079">
                                            <p:txEl>
                                              <p:charRg st="28" end="45"/>
                                            </p:txEl>
                                          </p:spTgt>
                                        </p:tgtEl>
                                        <p:attrNameLst>
                                          <p:attrName>style.visibility</p:attrName>
                                        </p:attrNameLst>
                                      </p:cBhvr>
                                      <p:to>
                                        <p:strVal val="visible"/>
                                      </p:to>
                                    </p:set>
                                    <p:anim calcmode="lin" valueType="num">
                                      <p:cBhvr additive="base">
                                        <p:cTn id="17" dur="500" fill="hold"/>
                                        <p:tgtEl>
                                          <p:spTgt spid="2079">
                                            <p:txEl>
                                              <p:charRg st="28" end="4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79">
                                            <p:txEl>
                                              <p:charRg st="28" end="45"/>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childTnLst>
                                    <p:set>
                                      <p:cBhvr additive="base">
                                        <p:cTn id="20" dur="1" fill="hold">
                                          <p:stCondLst>
                                            <p:cond delay="0"/>
                                          </p:stCondLst>
                                        </p:cTn>
                                        <p:tgtEl>
                                          <p:spTgt spid="2079">
                                            <p:txEl>
                                              <p:charRg st="45" end="57"/>
                                            </p:txEl>
                                          </p:spTgt>
                                        </p:tgtEl>
                                        <p:attrNameLst>
                                          <p:attrName>style.visibility</p:attrName>
                                        </p:attrNameLst>
                                      </p:cBhvr>
                                      <p:to>
                                        <p:strVal val="visible"/>
                                      </p:to>
                                    </p:set>
                                    <p:anim calcmode="lin" valueType="num">
                                      <p:cBhvr additive="base">
                                        <p:cTn id="21" dur="500" fill="hold"/>
                                        <p:tgtEl>
                                          <p:spTgt spid="2079">
                                            <p:txEl>
                                              <p:charRg st="45" end="5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79">
                                            <p:txEl>
                                              <p:charRg st="45" end="57"/>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childTnLst>
                                    <p:set>
                                      <p:cBhvr additive="base">
                                        <p:cTn id="24" dur="1" fill="hold">
                                          <p:stCondLst>
                                            <p:cond delay="0"/>
                                          </p:stCondLst>
                                        </p:cTn>
                                        <p:tgtEl>
                                          <p:spTgt spid="2079">
                                            <p:txEl>
                                              <p:charRg st="57" end="67"/>
                                            </p:txEl>
                                          </p:spTgt>
                                        </p:tgtEl>
                                        <p:attrNameLst>
                                          <p:attrName>style.visibility</p:attrName>
                                        </p:attrNameLst>
                                      </p:cBhvr>
                                      <p:to>
                                        <p:strVal val="visible"/>
                                      </p:to>
                                    </p:set>
                                    <p:anim calcmode="lin" valueType="num">
                                      <p:cBhvr additive="base">
                                        <p:cTn id="25" dur="500" fill="hold"/>
                                        <p:tgtEl>
                                          <p:spTgt spid="2079">
                                            <p:txEl>
                                              <p:charRg st="57" end="6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79">
                                            <p:txEl>
                                              <p:charRg st="57" end="67"/>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childTnLst>
                                    <p:set>
                                      <p:cBhvr additive="base">
                                        <p:cTn id="28" dur="1" fill="hold">
                                          <p:stCondLst>
                                            <p:cond delay="0"/>
                                          </p:stCondLst>
                                        </p:cTn>
                                        <p:tgtEl>
                                          <p:spTgt spid="2079">
                                            <p:txEl>
                                              <p:charRg st="67" end="89"/>
                                            </p:txEl>
                                          </p:spTgt>
                                        </p:tgtEl>
                                        <p:attrNameLst>
                                          <p:attrName>style.visibility</p:attrName>
                                        </p:attrNameLst>
                                      </p:cBhvr>
                                      <p:to>
                                        <p:strVal val="visible"/>
                                      </p:to>
                                    </p:set>
                                    <p:anim calcmode="lin" valueType="num">
                                      <p:cBhvr additive="base">
                                        <p:cTn id="29" dur="500" fill="hold"/>
                                        <p:tgtEl>
                                          <p:spTgt spid="2079">
                                            <p:txEl>
                                              <p:charRg st="67" end="8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79">
                                            <p:txEl>
                                              <p:charRg st="67" end="89"/>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childTnLst>
                                    <p:set>
                                      <p:cBhvr additive="base">
                                        <p:cTn id="32" dur="1" fill="hold">
                                          <p:stCondLst>
                                            <p:cond delay="0"/>
                                          </p:stCondLst>
                                        </p:cTn>
                                        <p:tgtEl>
                                          <p:spTgt spid="2079">
                                            <p:txEl>
                                              <p:charRg st="89" end="98"/>
                                            </p:txEl>
                                          </p:spTgt>
                                        </p:tgtEl>
                                        <p:attrNameLst>
                                          <p:attrName>style.visibility</p:attrName>
                                        </p:attrNameLst>
                                      </p:cBhvr>
                                      <p:to>
                                        <p:strVal val="visible"/>
                                      </p:to>
                                    </p:set>
                                    <p:anim calcmode="lin" valueType="num">
                                      <p:cBhvr additive="base">
                                        <p:cTn id="33" dur="500" fill="hold"/>
                                        <p:tgtEl>
                                          <p:spTgt spid="2079">
                                            <p:txEl>
                                              <p:charRg st="89" end="9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79">
                                            <p:txEl>
                                              <p:charRg st="89" end="9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childTnLst>
                                    <p:set>
                                      <p:cBhvr additive="base">
                                        <p:cTn id="36" dur="1" fill="hold">
                                          <p:stCondLst>
                                            <p:cond delay="0"/>
                                          </p:stCondLst>
                                        </p:cTn>
                                        <p:tgtEl>
                                          <p:spTgt spid="2079">
                                            <p:txEl>
                                              <p:charRg st="98" end="108"/>
                                            </p:txEl>
                                          </p:spTgt>
                                        </p:tgtEl>
                                        <p:attrNameLst>
                                          <p:attrName>style.visibility</p:attrName>
                                        </p:attrNameLst>
                                      </p:cBhvr>
                                      <p:to>
                                        <p:strVal val="visible"/>
                                      </p:to>
                                    </p:set>
                                    <p:anim calcmode="lin" valueType="num">
                                      <p:cBhvr additive="base">
                                        <p:cTn id="37" dur="500" fill="hold"/>
                                        <p:tgtEl>
                                          <p:spTgt spid="2079">
                                            <p:txEl>
                                              <p:charRg st="98" end="10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79">
                                            <p:txEl>
                                              <p:charRg st="98" end="10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childTnLst>
                                    <p:set>
                                      <p:cBhvr additive="base">
                                        <p:cTn id="42" dur="1" fill="hold">
                                          <p:stCondLst>
                                            <p:cond delay="0"/>
                                          </p:stCondLst>
                                        </p:cTn>
                                        <p:tgtEl>
                                          <p:spTgt spid="2079">
                                            <p:txEl>
                                              <p:charRg st="108" end="161"/>
                                            </p:txEl>
                                          </p:spTgt>
                                        </p:tgtEl>
                                        <p:attrNameLst>
                                          <p:attrName>style.visibility</p:attrName>
                                        </p:attrNameLst>
                                      </p:cBhvr>
                                      <p:to>
                                        <p:strVal val="visible"/>
                                      </p:to>
                                    </p:set>
                                    <p:anim calcmode="lin" valueType="num">
                                      <p:cBhvr additive="base">
                                        <p:cTn id="43" dur="500" fill="hold"/>
                                        <p:tgtEl>
                                          <p:spTgt spid="2079">
                                            <p:txEl>
                                              <p:charRg st="108" end="16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79">
                                            <p:txEl>
                                              <p:charRg st="108" end="16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82" name="Rectangle 2"/>
          <p:cNvSpPr/>
          <p:nvPr/>
        </p:nvSpPr>
        <p:spPr>
          <a:xfrm>
            <a:off x="539750" y="1524000"/>
            <a:ext cx="8505825" cy="3249613"/>
          </a:xfrm>
          <a:prstGeom prst="rect">
            <a:avLst/>
          </a:prstGeom>
          <a:noFill/>
          <a:ln w="9525">
            <a:noFill/>
          </a:ln>
        </p:spPr>
        <p:txBody>
          <a:bodyPr/>
          <a:p>
            <a:pPr marL="363855"/>
            <a:r>
              <a:rPr lang="en-US" altLang="zh-CN" sz="3200" b="1">
                <a:effectLst>
                  <a:outerShdw blurRad="38100" dist="38100" dir="2700000">
                    <a:srgbClr val="FFFFFF"/>
                  </a:outerShdw>
                </a:effectLst>
                <a:latin typeface="Times New Roman" panose="02020603050405020304" pitchFamily="18" charset="0"/>
                <a:ea typeface="华文仿宋"/>
              </a:rPr>
              <a:t>2. </a:t>
            </a:r>
            <a:r>
              <a:rPr lang="zh-CN" altLang="en-US" sz="3200" b="1">
                <a:effectLst>
                  <a:outerShdw blurRad="38100" dist="38100" dir="2700000">
                    <a:srgbClr val="FFFFFF"/>
                  </a:outerShdw>
                </a:effectLst>
                <a:latin typeface="Times New Roman" panose="02020603050405020304" pitchFamily="18" charset="0"/>
                <a:ea typeface="华文仿宋"/>
              </a:rPr>
              <a:t>用于</a:t>
            </a:r>
            <a:r>
              <a:rPr lang="zh-CN" altLang="en-US" sz="3200" b="1">
                <a:solidFill>
                  <a:srgbClr val="FF0000"/>
                </a:solidFill>
                <a:effectLst>
                  <a:outerShdw blurRad="38100" dist="38100" dir="2700000">
                    <a:srgbClr val="000000"/>
                  </a:outerShdw>
                </a:effectLst>
                <a:latin typeface="Times New Roman" panose="02020603050405020304" pitchFamily="18" charset="0"/>
                <a:ea typeface="华文仿宋"/>
              </a:rPr>
              <a:t>有机污染物</a:t>
            </a:r>
            <a:r>
              <a:rPr lang="zh-CN" altLang="en-US" sz="3200" b="1">
                <a:effectLst>
                  <a:outerShdw blurRad="38100" dist="38100" dir="2700000">
                    <a:srgbClr val="FFFFFF"/>
                  </a:outerShdw>
                </a:effectLst>
                <a:latin typeface="Times New Roman" panose="02020603050405020304" pitchFamily="18" charset="0"/>
                <a:ea typeface="华文仿宋"/>
              </a:rPr>
              <a:t>的监测分析方法</a:t>
            </a:r>
            <a:r>
              <a:rPr lang="zh-CN" altLang="en-US" sz="3200">
                <a:effectLst>
                  <a:outerShdw blurRad="38100" dist="38100" dir="2700000">
                    <a:srgbClr val="FFFFFF"/>
                  </a:outerShdw>
                </a:effectLst>
                <a:latin typeface="Times New Roman" panose="02020603050405020304" pitchFamily="18" charset="0"/>
                <a:ea typeface="华文仿宋"/>
              </a:rPr>
              <a:t> </a:t>
            </a:r>
            <a:endParaRPr lang="zh-CN" altLang="en-US" sz="3200">
              <a:effectLst>
                <a:outerShdw blurRad="38100" dist="38100" dir="2700000">
                  <a:srgbClr val="FFFFFF"/>
                </a:outerShdw>
              </a:effectLst>
              <a:latin typeface="Times New Roman" panose="02020603050405020304" pitchFamily="18" charset="0"/>
              <a:ea typeface="华文仿宋"/>
            </a:endParaRPr>
          </a:p>
          <a:p>
            <a:pPr marL="363855">
              <a:lnSpc>
                <a:spcPct val="125000"/>
              </a:lnSpc>
            </a:pPr>
            <a:b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br>
            <a: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t>气相色谱法</a:t>
            </a:r>
            <a:r>
              <a:rPr lang="zh-CN" altLang="en-US" sz="2800" b="1">
                <a:effectLst>
                  <a:outerShdw blurRad="38100" dist="38100" dir="2700000">
                    <a:srgbClr val="FFFFFF"/>
                  </a:outerShdw>
                </a:effectLst>
                <a:latin typeface="Times New Roman" panose="02020603050405020304" pitchFamily="18" charset="0"/>
                <a:ea typeface="华文仿宋"/>
              </a:rPr>
              <a:t>（</a:t>
            </a:r>
            <a:r>
              <a:rPr lang="en-US" altLang="zh-CN" sz="2800" b="1">
                <a:effectLst>
                  <a:outerShdw blurRad="38100" dist="38100" dir="2700000">
                    <a:srgbClr val="FFFFFF"/>
                  </a:outerShdw>
                </a:effectLst>
                <a:latin typeface="Times New Roman" panose="02020603050405020304" pitchFamily="18" charset="0"/>
                <a:ea typeface="华文仿宋"/>
              </a:rPr>
              <a:t>GC</a:t>
            </a:r>
            <a:r>
              <a:rPr lang="zh-CN" altLang="en-US" sz="2800" b="1">
                <a:effectLst>
                  <a:outerShdw blurRad="38100" dist="38100" dir="2700000">
                    <a:srgbClr val="FFFFFF"/>
                  </a:outerShdw>
                </a:effectLst>
                <a:latin typeface="Times New Roman" panose="02020603050405020304" pitchFamily="18" charset="0"/>
                <a:ea typeface="华文仿宋"/>
              </a:rPr>
              <a:t>）</a:t>
            </a:r>
            <a:endParaRPr lang="zh-CN" altLang="en-US" sz="2800" b="1">
              <a:effectLst>
                <a:outerShdw blurRad="38100" dist="38100" dir="2700000">
                  <a:srgbClr val="FFFFFF"/>
                </a:outerShdw>
              </a:effectLst>
              <a:latin typeface="Times New Roman" panose="02020603050405020304" pitchFamily="18" charset="0"/>
              <a:ea typeface="华文仿宋"/>
            </a:endParaRPr>
          </a:p>
          <a:p>
            <a:pPr marL="363855">
              <a:lnSpc>
                <a:spcPct val="125000"/>
              </a:lnSpc>
            </a:pPr>
            <a: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t>高效液相色谱法</a:t>
            </a:r>
            <a:r>
              <a:rPr lang="zh-CN" altLang="en-US" sz="2800" b="1">
                <a:effectLst>
                  <a:outerShdw blurRad="38100" dist="38100" dir="2700000">
                    <a:srgbClr val="FFFFFF"/>
                  </a:outerShdw>
                </a:effectLst>
                <a:latin typeface="Times New Roman" panose="02020603050405020304" pitchFamily="18" charset="0"/>
                <a:ea typeface="华文仿宋"/>
              </a:rPr>
              <a:t>（</a:t>
            </a:r>
            <a:r>
              <a:rPr lang="en-US" altLang="zh-CN" sz="2800" b="1">
                <a:effectLst>
                  <a:outerShdw blurRad="38100" dist="38100" dir="2700000">
                    <a:srgbClr val="FFFFFF"/>
                  </a:outerShdw>
                </a:effectLst>
                <a:latin typeface="Times New Roman" panose="02020603050405020304" pitchFamily="18" charset="0"/>
                <a:ea typeface="华文仿宋"/>
              </a:rPr>
              <a:t>HPLC</a:t>
            </a:r>
            <a:r>
              <a:rPr lang="zh-CN" altLang="en-US" sz="2800" b="1">
                <a:effectLst>
                  <a:outerShdw blurRad="38100" dist="38100" dir="2700000">
                    <a:srgbClr val="FFFFFF"/>
                  </a:outerShdw>
                </a:effectLst>
                <a:latin typeface="Times New Roman" panose="02020603050405020304" pitchFamily="18" charset="0"/>
                <a:ea typeface="华文仿宋"/>
              </a:rPr>
              <a:t>） </a:t>
            </a:r>
            <a:endParaRPr lang="zh-CN" altLang="en-US" sz="2800" b="1">
              <a:effectLst>
                <a:outerShdw blurRad="38100" dist="38100" dir="2700000">
                  <a:srgbClr val="FFFFFF"/>
                </a:outerShdw>
              </a:effectLst>
              <a:latin typeface="Times New Roman" panose="02020603050405020304" pitchFamily="18" charset="0"/>
              <a:ea typeface="华文仿宋"/>
            </a:endParaRPr>
          </a:p>
          <a:p>
            <a:pPr marL="363855">
              <a:lnSpc>
                <a:spcPct val="125000"/>
              </a:lnSpc>
            </a:pPr>
            <a: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t>气相色谱</a:t>
            </a:r>
            <a:r>
              <a:rPr lang="en-US" altLang="zh-CN" sz="2800" b="1">
                <a:solidFill>
                  <a:srgbClr val="8D455F"/>
                </a:solidFill>
                <a:effectLst>
                  <a:outerShdw blurRad="38100" dist="38100" dir="2700000">
                    <a:srgbClr val="000000"/>
                  </a:outerShdw>
                </a:effectLst>
                <a:latin typeface="Times New Roman" panose="02020603050405020304" pitchFamily="18" charset="0"/>
                <a:ea typeface="华文仿宋"/>
              </a:rPr>
              <a:t>-</a:t>
            </a:r>
            <a: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t>质谱法</a:t>
            </a:r>
            <a:r>
              <a:rPr lang="zh-CN" altLang="en-US" sz="2800" b="1">
                <a:effectLst>
                  <a:outerShdw blurRad="38100" dist="38100" dir="2700000">
                    <a:srgbClr val="FFFFFF"/>
                  </a:outerShdw>
                </a:effectLst>
                <a:latin typeface="Times New Roman" panose="02020603050405020304" pitchFamily="18" charset="0"/>
                <a:ea typeface="华文仿宋"/>
              </a:rPr>
              <a:t>（</a:t>
            </a:r>
            <a:r>
              <a:rPr lang="en-US" altLang="zh-CN" sz="2800" b="1">
                <a:effectLst>
                  <a:outerShdw blurRad="38100" dist="38100" dir="2700000">
                    <a:srgbClr val="FFFFFF"/>
                  </a:outerShdw>
                </a:effectLst>
                <a:latin typeface="Times New Roman" panose="02020603050405020304" pitchFamily="18" charset="0"/>
                <a:ea typeface="华文仿宋"/>
              </a:rPr>
              <a:t>GC-MS</a:t>
            </a:r>
            <a:r>
              <a:rPr lang="zh-CN" altLang="en-US" sz="2800" b="1">
                <a:effectLst>
                  <a:outerShdw blurRad="38100" dist="38100" dir="2700000">
                    <a:srgbClr val="FFFFFF"/>
                  </a:outerShdw>
                </a:effectLst>
                <a:latin typeface="Times New Roman" panose="02020603050405020304" pitchFamily="18" charset="0"/>
                <a:ea typeface="华文仿宋"/>
              </a:rPr>
              <a:t>） </a:t>
            </a:r>
            <a:endParaRPr lang="zh-CN" altLang="en-US" sz="2800" b="1">
              <a:effectLst>
                <a:outerShdw blurRad="38100" dist="38100" dir="2700000">
                  <a:srgbClr val="FFFFFF"/>
                </a:outerShdw>
              </a:effectLst>
              <a:latin typeface="Times New Roman" panose="02020603050405020304" pitchFamily="18" charset="0"/>
              <a:ea typeface="华文仿宋"/>
            </a:endParaRPr>
          </a:p>
          <a:p>
            <a:pPr marL="363855">
              <a:lnSpc>
                <a:spcPct val="125000"/>
              </a:lnSpc>
            </a:pPr>
            <a:r>
              <a:rPr lang="zh-CN" altLang="en-US" sz="2800" b="1">
                <a:solidFill>
                  <a:srgbClr val="8D455F"/>
                </a:solidFill>
                <a:effectLst>
                  <a:outerShdw blurRad="38100" dist="38100" dir="2700000">
                    <a:srgbClr val="000000"/>
                  </a:outerShdw>
                </a:effectLst>
                <a:latin typeface="Times New Roman" panose="02020603050405020304" pitchFamily="18" charset="0"/>
                <a:ea typeface="华文仿宋"/>
              </a:rPr>
              <a:t>其他方法</a:t>
            </a:r>
            <a:r>
              <a:rPr lang="zh-CN" altLang="en-US" sz="2800" b="1">
                <a:effectLst>
                  <a:outerShdw blurRad="38100" dist="38100" dir="2700000">
                    <a:srgbClr val="FFFFFF"/>
                  </a:outerShdw>
                </a:effectLst>
                <a:latin typeface="Times New Roman" panose="02020603050405020304" pitchFamily="18" charset="0"/>
                <a:ea typeface="华文仿宋"/>
              </a:rPr>
              <a:t>：有机污染物类别测定、耗氧有机物测定</a:t>
            </a:r>
            <a:endParaRPr lang="zh-CN" altLang="en-US" sz="2800" b="1">
              <a:effectLst>
                <a:outerShdw blurRad="38100" dist="38100" dir="2700000">
                  <a:srgbClr val="FFFFFF"/>
                </a:outerShdw>
              </a:effectLst>
              <a:latin typeface="Times New Roman" panose="02020603050405020304" pitchFamily="18" charset="0"/>
              <a:ea typeface="华文仿宋"/>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85" name="Rectangle 2"/>
          <p:cNvSpPr/>
          <p:nvPr>
            <p:ph type="title" idx="4294967295"/>
          </p:nvPr>
        </p:nvSpPr>
        <p:spPr>
          <a:xfrm>
            <a:off x="1258888" y="333375"/>
            <a:ext cx="6985000" cy="1366838"/>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b="1">
                <a:solidFill>
                  <a:schemeClr val="tx1"/>
                </a:solidFill>
                <a:latin typeface="黑体" panose="02010609060101010101" pitchFamily="49" charset="-122"/>
                <a:ea typeface="华文仿宋"/>
              </a:rPr>
              <a:t>第二节   水质监测方案的制定</a:t>
            </a:r>
            <a:endParaRPr lang="zh-CN" altLang="en-US" b="1">
              <a:solidFill>
                <a:schemeClr val="tx1"/>
              </a:solidFill>
              <a:latin typeface="黑体" panose="02010609060101010101" pitchFamily="49" charset="-122"/>
              <a:ea typeface="华文仿宋"/>
            </a:endParaRPr>
          </a:p>
        </p:txBody>
      </p:sp>
      <p:sp>
        <p:nvSpPr>
          <p:cNvPr id="2086" name="Rectangle 3"/>
          <p:cNvSpPr/>
          <p:nvPr>
            <p:ph idx="4294967295"/>
          </p:nvPr>
        </p:nvSpPr>
        <p:spPr>
          <a:xfrm>
            <a:off x="1692275" y="2133600"/>
            <a:ext cx="6337300" cy="2906713"/>
          </a:xfrm>
          <a:ln/>
        </p:spPr>
        <p:txBody>
          <a:bodyPr wrap="square" lIns="91440" tIns="45720" rIns="91440" bIns="45720" anchor="t" anchorCtr="0"/>
          <a:p>
            <a:pPr eaLnBrk="1" hangingPunct="1">
              <a:lnSpc>
                <a:spcPct val="170000"/>
              </a:lnSpc>
              <a:buClr>
                <a:schemeClr val="accent1"/>
              </a:buClr>
              <a:buFontTx/>
              <a:buNone/>
            </a:pPr>
            <a:r>
              <a:rPr lang="zh-CN" altLang="en-US" b="1">
                <a:latin typeface="楷体_GB2312" pitchFamily="49" charset="-122"/>
                <a:ea typeface="华文仿宋"/>
              </a:rPr>
              <a:t>一、 地面水质监测方案的制订</a:t>
            </a:r>
            <a:endParaRPr lang="zh-CN" altLang="en-US" b="1">
              <a:latin typeface="楷体_GB2312" pitchFamily="49" charset="-122"/>
              <a:ea typeface="华文仿宋"/>
            </a:endParaRPr>
          </a:p>
          <a:p>
            <a:pPr eaLnBrk="1" hangingPunct="1">
              <a:lnSpc>
                <a:spcPct val="170000"/>
              </a:lnSpc>
              <a:buClr>
                <a:schemeClr val="accent1"/>
              </a:buClr>
              <a:buFontTx/>
              <a:buNone/>
            </a:pPr>
            <a:r>
              <a:rPr lang="zh-CN" altLang="en-US" b="1">
                <a:latin typeface="楷体_GB2312" pitchFamily="49" charset="-122"/>
                <a:ea typeface="华文仿宋"/>
              </a:rPr>
              <a:t>二、 地下水质监测方案的制订</a:t>
            </a:r>
            <a:endParaRPr lang="zh-CN" altLang="en-US" b="1">
              <a:latin typeface="楷体_GB2312" pitchFamily="49" charset="-122"/>
              <a:ea typeface="华文仿宋"/>
            </a:endParaRPr>
          </a:p>
          <a:p>
            <a:pPr eaLnBrk="1" hangingPunct="1">
              <a:lnSpc>
                <a:spcPct val="170000"/>
              </a:lnSpc>
              <a:buClr>
                <a:schemeClr val="accent1"/>
              </a:buClr>
              <a:buFontTx/>
              <a:buNone/>
            </a:pPr>
            <a:r>
              <a:rPr lang="zh-CN" altLang="en-US" b="1">
                <a:latin typeface="楷体_GB2312" pitchFamily="49" charset="-122"/>
                <a:ea typeface="华文仿宋"/>
              </a:rPr>
              <a:t>三、 水污染源监测方案的制订</a:t>
            </a:r>
            <a:r>
              <a:rPr lang="zh-CN" altLang="en-US" b="1">
                <a:latin typeface="华文仿宋" pitchFamily="2" charset="-122"/>
                <a:ea typeface="华文仿宋"/>
              </a:rPr>
              <a:t> </a:t>
            </a:r>
            <a:endParaRPr lang="zh-CN" altLang="en-US" b="1">
              <a:latin typeface="楷体_GB2312" pitchFamily="49" charset="-122"/>
              <a:ea typeface="华文仿宋"/>
            </a:endParaRPr>
          </a:p>
        </p:txBody>
      </p:sp>
    </p:spTree>
  </p:cSld>
  <p:clrMapOvr>
    <a:masterClrMapping/>
  </p:clrMapOvr>
  <p:transition spd="med">
    <p:cut/>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085"/>
                                        </p:tgtEl>
                                        <p:attrNameLst>
                                          <p:attrName>style.visibility</p:attrName>
                                        </p:attrNameLst>
                                      </p:cBhvr>
                                      <p:to>
                                        <p:strVal val="visible"/>
                                      </p:to>
                                    </p:set>
                                    <p:animEffect transition="in" filter="wipe(left)">
                                      <p:cBhvr additive="base">
                                        <p:cTn id="7" dur="1000"/>
                                        <p:tgtEl>
                                          <p:spTgt spid="208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childTnLst>
                                    <p:set>
                                      <p:cBhvr additive="base">
                                        <p:cTn id="11" dur="1" fill="hold">
                                          <p:stCondLst>
                                            <p:cond delay="0"/>
                                          </p:stCondLst>
                                        </p:cTn>
                                        <p:tgtEl>
                                          <p:spTgt spid="2086">
                                            <p:txEl>
                                              <p:charRg st="0" end="15"/>
                                            </p:txEl>
                                          </p:spTgt>
                                        </p:tgtEl>
                                        <p:attrNameLst>
                                          <p:attrName>style.visibility</p:attrName>
                                        </p:attrNameLst>
                                      </p:cBhvr>
                                      <p:to>
                                        <p:strVal val="visible"/>
                                      </p:to>
                                    </p:set>
                                    <p:anim calcmode="lin" valueType="num">
                                      <p:cBhvr additive="base">
                                        <p:cTn id="12" dur="1000" fill="hold"/>
                                        <p:tgtEl>
                                          <p:spTgt spid="2086">
                                            <p:txEl>
                                              <p:charRg st="0" end="15"/>
                                            </p:txEl>
                                          </p:spTgt>
                                        </p:tgtEl>
                                        <p:attrNameLst>
                                          <p:attrName>ppt_w</p:attrName>
                                        </p:attrNameLst>
                                      </p:cBhvr>
                                      <p:tavLst>
                                        <p:tav tm="0">
                                          <p:val>
                                            <p:fltVal val="0.000000"/>
                                          </p:val>
                                        </p:tav>
                                        <p:tav tm="100000">
                                          <p:val>
                                            <p:strVal val="#ppt_w"/>
                                          </p:val>
                                        </p:tav>
                                      </p:tavLst>
                                    </p:anim>
                                    <p:anim calcmode="lin" valueType="num">
                                      <p:cBhvr additive="base">
                                        <p:cTn id="13" dur="1000" fill="hold"/>
                                        <p:tgtEl>
                                          <p:spTgt spid="2086">
                                            <p:txEl>
                                              <p:charRg st="0" end="15"/>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childTnLst>
                                    <p:set>
                                      <p:cBhvr additive="base">
                                        <p:cTn id="17" dur="1" fill="hold">
                                          <p:stCondLst>
                                            <p:cond delay="0"/>
                                          </p:stCondLst>
                                        </p:cTn>
                                        <p:tgtEl>
                                          <p:spTgt spid="2086">
                                            <p:txEl>
                                              <p:charRg st="15" end="30"/>
                                            </p:txEl>
                                          </p:spTgt>
                                        </p:tgtEl>
                                        <p:attrNameLst>
                                          <p:attrName>style.visibility</p:attrName>
                                        </p:attrNameLst>
                                      </p:cBhvr>
                                      <p:to>
                                        <p:strVal val="visible"/>
                                      </p:to>
                                    </p:set>
                                    <p:anim calcmode="lin" valueType="num">
                                      <p:cBhvr additive="base">
                                        <p:cTn id="18" dur="1000" fill="hold"/>
                                        <p:tgtEl>
                                          <p:spTgt spid="2086">
                                            <p:txEl>
                                              <p:charRg st="15" end="30"/>
                                            </p:txEl>
                                          </p:spTgt>
                                        </p:tgtEl>
                                        <p:attrNameLst>
                                          <p:attrName>ppt_w</p:attrName>
                                        </p:attrNameLst>
                                      </p:cBhvr>
                                      <p:tavLst>
                                        <p:tav tm="0">
                                          <p:val>
                                            <p:fltVal val="0.000000"/>
                                          </p:val>
                                        </p:tav>
                                        <p:tav tm="100000">
                                          <p:val>
                                            <p:strVal val="#ppt_w"/>
                                          </p:val>
                                        </p:tav>
                                      </p:tavLst>
                                    </p:anim>
                                    <p:anim calcmode="lin" valueType="num">
                                      <p:cBhvr additive="base">
                                        <p:cTn id="19" dur="1000" fill="hold"/>
                                        <p:tgtEl>
                                          <p:spTgt spid="2086">
                                            <p:txEl>
                                              <p:charRg st="15" end="3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childTnLst>
                                    <p:set>
                                      <p:cBhvr additive="base">
                                        <p:cTn id="23" dur="1" fill="hold">
                                          <p:stCondLst>
                                            <p:cond delay="0"/>
                                          </p:stCondLst>
                                        </p:cTn>
                                        <p:tgtEl>
                                          <p:spTgt spid="2086">
                                            <p:txEl>
                                              <p:charRg st="30" end="46"/>
                                            </p:txEl>
                                          </p:spTgt>
                                        </p:tgtEl>
                                        <p:attrNameLst>
                                          <p:attrName>style.visibility</p:attrName>
                                        </p:attrNameLst>
                                      </p:cBhvr>
                                      <p:to>
                                        <p:strVal val="visible"/>
                                      </p:to>
                                    </p:set>
                                    <p:anim calcmode="lin" valueType="num">
                                      <p:cBhvr additive="base">
                                        <p:cTn id="24" dur="1000" fill="hold"/>
                                        <p:tgtEl>
                                          <p:spTgt spid="2086">
                                            <p:txEl>
                                              <p:charRg st="30" end="46"/>
                                            </p:txEl>
                                          </p:spTgt>
                                        </p:tgtEl>
                                        <p:attrNameLst>
                                          <p:attrName>ppt_w</p:attrName>
                                        </p:attrNameLst>
                                      </p:cBhvr>
                                      <p:tavLst>
                                        <p:tav tm="0">
                                          <p:val>
                                            <p:fltVal val="0.000000"/>
                                          </p:val>
                                        </p:tav>
                                        <p:tav tm="100000">
                                          <p:val>
                                            <p:strVal val="#ppt_w"/>
                                          </p:val>
                                        </p:tav>
                                      </p:tavLst>
                                    </p:anim>
                                    <p:anim calcmode="lin" valueType="num">
                                      <p:cBhvr additive="base">
                                        <p:cTn id="25" dur="1000" fill="hold"/>
                                        <p:tgtEl>
                                          <p:spTgt spid="2086">
                                            <p:txEl>
                                              <p:charRg st="30" end="4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89" name="Rectangle 2"/>
          <p:cNvSpPr/>
          <p:nvPr/>
        </p:nvSpPr>
        <p:spPr>
          <a:xfrm>
            <a:off x="196850" y="908050"/>
            <a:ext cx="8767763" cy="5184775"/>
          </a:xfrm>
          <a:prstGeom prst="rect">
            <a:avLst/>
          </a:prstGeom>
          <a:noFill/>
          <a:ln w="9525" cap="flat" cmpd="sng">
            <a:solidFill>
              <a:srgbClr val="FF0000"/>
            </a:solidFill>
            <a:prstDash val="solid"/>
            <a:miter/>
            <a:headEnd type="none" w="med" len="med"/>
            <a:tailEnd type="none" w="med" len="med"/>
          </a:ln>
        </p:spPr>
        <p:txBody>
          <a:bodyPr/>
          <a:p>
            <a:pPr marL="342900" indent="-342900">
              <a:spcBef>
                <a:spcPct val="20000"/>
              </a:spcBef>
              <a:buClr>
                <a:srgbClr val="FF9900"/>
              </a:buClr>
              <a:buFont typeface="Wingdings" panose="05000000000000000000" pitchFamily="2" charset="2"/>
              <a:buChar char="«"/>
            </a:pPr>
            <a:r>
              <a:rPr lang="zh-CN" altLang="en-US" sz="3600" b="1">
                <a:solidFill>
                  <a:srgbClr val="000000"/>
                </a:solidFill>
                <a:latin typeface="楷体_GB2312" pitchFamily="49" charset="-122"/>
                <a:ea typeface="华文仿宋"/>
              </a:rPr>
              <a:t>水质监测方案的总体设计和工作程序</a:t>
            </a:r>
            <a:r>
              <a:rPr lang="zh-CN" altLang="en-US" sz="2400">
                <a:solidFill>
                  <a:srgbClr val="000000"/>
                </a:solidFill>
                <a:latin typeface="楷体_GB2312" pitchFamily="49" charset="-122"/>
                <a:ea typeface="华文仿宋"/>
              </a:rPr>
              <a:t> </a:t>
            </a:r>
            <a:endParaRPr lang="zh-CN" altLang="en-US" sz="2400">
              <a:solidFill>
                <a:srgbClr val="000000"/>
              </a:solidFill>
              <a:latin typeface="楷体_GB2312" pitchFamily="49" charset="-122"/>
              <a:ea typeface="华文仿宋"/>
            </a:endParaRPr>
          </a:p>
          <a:p>
            <a:pPr marL="342900" indent="-342900">
              <a:lnSpc>
                <a:spcPct val="155000"/>
              </a:lnSpc>
              <a:spcBef>
                <a:spcPct val="20000"/>
              </a:spcBef>
              <a:buNone/>
            </a:pPr>
            <a:r>
              <a:rPr lang="zh-CN" altLang="en-US" sz="2400">
                <a:solidFill>
                  <a:srgbClr val="000000"/>
                </a:solidFill>
                <a:latin typeface="楷体_GB2312" pitchFamily="49" charset="-122"/>
                <a:ea typeface="华文仿宋"/>
              </a:rPr>
              <a:t>    </a:t>
            </a:r>
            <a:r>
              <a:rPr lang="zh-CN" altLang="en-US" sz="2800" b="1">
                <a:solidFill>
                  <a:srgbClr val="000000"/>
                </a:solidFill>
                <a:latin typeface="楷体_GB2312" pitchFamily="49" charset="-122"/>
                <a:ea typeface="华文仿宋"/>
              </a:rPr>
              <a:t>明确监测目的       调查研究      确定监测对象       </a:t>
            </a:r>
            <a:r>
              <a:rPr lang="zh-CN" altLang="en-US" sz="2800" b="1">
                <a:solidFill>
                  <a:srgbClr val="0000FF"/>
                </a:solidFill>
                <a:latin typeface="楷体_GB2312" pitchFamily="49" charset="-122"/>
                <a:ea typeface="华文仿宋"/>
              </a:rPr>
              <a:t>设计监测网点         合理安排采样时间和频率       选定采样和保存方法</a:t>
            </a:r>
            <a:r>
              <a:rPr lang="zh-CN" altLang="en-US" sz="2800" b="1">
                <a:solidFill>
                  <a:srgbClr val="000000"/>
                </a:solidFill>
                <a:latin typeface="楷体_GB2312" pitchFamily="49" charset="-122"/>
                <a:ea typeface="华文仿宋"/>
              </a:rPr>
              <a:t>       选定分析测定技术         提出监测报告的基本要求           制订质量保证程序、措施和方案的实施计划            提出水质监测综合评价报告</a:t>
            </a:r>
            <a:r>
              <a:rPr lang="zh-CN" altLang="en-US" sz="2800">
                <a:solidFill>
                  <a:srgbClr val="000000"/>
                </a:solidFill>
                <a:latin typeface="楷体_GB2312" pitchFamily="49" charset="-122"/>
                <a:ea typeface="华文仿宋"/>
              </a:rPr>
              <a:t> </a:t>
            </a:r>
            <a:endParaRPr lang="zh-CN" altLang="en-US" sz="2800">
              <a:solidFill>
                <a:srgbClr val="000000"/>
              </a:solidFill>
              <a:latin typeface="楷体_GB2312" pitchFamily="49" charset="-122"/>
              <a:ea typeface="华文仿宋"/>
            </a:endParaRPr>
          </a:p>
        </p:txBody>
      </p:sp>
      <p:cxnSp>
        <p:nvCxnSpPr>
          <p:cNvPr id="2090" name="Line 3"/>
          <p:cNvCxnSpPr/>
          <p:nvPr/>
        </p:nvCxnSpPr>
        <p:spPr>
          <a:xfrm>
            <a:off x="3348038" y="2060575"/>
            <a:ext cx="433387" cy="0"/>
          </a:xfrm>
          <a:prstGeom prst="line">
            <a:avLst/>
          </a:prstGeom>
          <a:ln w="19050" cap="flat" cmpd="sng">
            <a:solidFill>
              <a:srgbClr val="FF6600"/>
            </a:solidFill>
            <a:prstDash val="solid"/>
            <a:headEnd type="none" w="med" len="med"/>
            <a:tailEnd type="triangle" w="med" len="med"/>
          </a:ln>
        </p:spPr>
      </p:cxnSp>
      <p:cxnSp>
        <p:nvCxnSpPr>
          <p:cNvPr id="2091" name="Line 4"/>
          <p:cNvCxnSpPr/>
          <p:nvPr/>
        </p:nvCxnSpPr>
        <p:spPr>
          <a:xfrm>
            <a:off x="5795963" y="2060575"/>
            <a:ext cx="647700" cy="0"/>
          </a:xfrm>
          <a:prstGeom prst="line">
            <a:avLst/>
          </a:prstGeom>
          <a:ln w="19050" cap="flat" cmpd="sng">
            <a:solidFill>
              <a:srgbClr val="FF6600"/>
            </a:solidFill>
            <a:prstDash val="solid"/>
            <a:headEnd type="none" w="med" len="med"/>
            <a:tailEnd type="triangle" w="med" len="med"/>
          </a:ln>
        </p:spPr>
      </p:cxnSp>
      <p:cxnSp>
        <p:nvCxnSpPr>
          <p:cNvPr id="2092" name="Line 5"/>
          <p:cNvCxnSpPr/>
          <p:nvPr/>
        </p:nvCxnSpPr>
        <p:spPr>
          <a:xfrm>
            <a:off x="1403350" y="2708275"/>
            <a:ext cx="576263" cy="0"/>
          </a:xfrm>
          <a:prstGeom prst="line">
            <a:avLst/>
          </a:prstGeom>
          <a:ln w="19050" cap="flat" cmpd="sng">
            <a:solidFill>
              <a:srgbClr val="FF6600"/>
            </a:solidFill>
            <a:prstDash val="solid"/>
            <a:headEnd type="none" w="med" len="med"/>
            <a:tailEnd type="triangle" w="med" len="med"/>
          </a:ln>
        </p:spPr>
      </p:cxnSp>
      <p:cxnSp>
        <p:nvCxnSpPr>
          <p:cNvPr id="2093" name="Line 6"/>
          <p:cNvCxnSpPr/>
          <p:nvPr/>
        </p:nvCxnSpPr>
        <p:spPr>
          <a:xfrm>
            <a:off x="4643438" y="2708275"/>
            <a:ext cx="720725" cy="0"/>
          </a:xfrm>
          <a:prstGeom prst="line">
            <a:avLst/>
          </a:prstGeom>
          <a:ln w="19050" cap="flat" cmpd="sng">
            <a:solidFill>
              <a:srgbClr val="FF6600"/>
            </a:solidFill>
            <a:prstDash val="solid"/>
            <a:headEnd type="none" w="med" len="med"/>
            <a:tailEnd type="triangle" w="med" len="med"/>
          </a:ln>
        </p:spPr>
      </p:cxnSp>
      <p:cxnSp>
        <p:nvCxnSpPr>
          <p:cNvPr id="2094" name="Line 7"/>
          <p:cNvCxnSpPr/>
          <p:nvPr/>
        </p:nvCxnSpPr>
        <p:spPr>
          <a:xfrm>
            <a:off x="6588125" y="3357563"/>
            <a:ext cx="720725" cy="0"/>
          </a:xfrm>
          <a:prstGeom prst="line">
            <a:avLst/>
          </a:prstGeom>
          <a:ln w="19050" cap="flat" cmpd="sng">
            <a:solidFill>
              <a:srgbClr val="FF6600"/>
            </a:solidFill>
            <a:prstDash val="solid"/>
            <a:headEnd type="none" w="med" len="med"/>
            <a:tailEnd type="triangle" w="med" len="med"/>
          </a:ln>
        </p:spPr>
      </p:cxnSp>
      <p:cxnSp>
        <p:nvCxnSpPr>
          <p:cNvPr id="2095" name="Line 8"/>
          <p:cNvCxnSpPr/>
          <p:nvPr/>
        </p:nvCxnSpPr>
        <p:spPr>
          <a:xfrm>
            <a:off x="7740650" y="4076700"/>
            <a:ext cx="719138" cy="0"/>
          </a:xfrm>
          <a:prstGeom prst="line">
            <a:avLst/>
          </a:prstGeom>
          <a:ln w="19050" cap="flat" cmpd="sng">
            <a:solidFill>
              <a:srgbClr val="FF6600"/>
            </a:solidFill>
            <a:prstDash val="solid"/>
            <a:headEnd type="none" w="med" len="med"/>
            <a:tailEnd type="triangle" w="med" len="med"/>
          </a:ln>
        </p:spPr>
      </p:cxnSp>
      <p:cxnSp>
        <p:nvCxnSpPr>
          <p:cNvPr id="2096" name="Line 9"/>
          <p:cNvCxnSpPr/>
          <p:nvPr/>
        </p:nvCxnSpPr>
        <p:spPr>
          <a:xfrm>
            <a:off x="7596188" y="4652963"/>
            <a:ext cx="792162" cy="0"/>
          </a:xfrm>
          <a:prstGeom prst="line">
            <a:avLst/>
          </a:prstGeom>
          <a:ln w="19050" cap="flat" cmpd="sng">
            <a:solidFill>
              <a:srgbClr val="FF6600"/>
            </a:solidFill>
            <a:prstDash val="solid"/>
            <a:headEnd type="none" w="med" len="med"/>
            <a:tailEnd type="triangle" w="med" len="med"/>
          </a:ln>
        </p:spPr>
      </p:cxnSp>
      <p:cxnSp>
        <p:nvCxnSpPr>
          <p:cNvPr id="2097" name="Line 10"/>
          <p:cNvCxnSpPr/>
          <p:nvPr/>
        </p:nvCxnSpPr>
        <p:spPr>
          <a:xfrm>
            <a:off x="2484438" y="4005263"/>
            <a:ext cx="863600" cy="0"/>
          </a:xfrm>
          <a:prstGeom prst="line">
            <a:avLst/>
          </a:prstGeom>
          <a:ln w="19050" cap="flat" cmpd="sng">
            <a:solidFill>
              <a:srgbClr val="FF6600"/>
            </a:solidFill>
            <a:prstDash val="solid"/>
            <a:headEnd type="none" w="med" len="med"/>
            <a:tailEnd type="triangle" w="med" len="med"/>
          </a:ln>
        </p:spPr>
      </p:cxnSp>
      <p:cxnSp>
        <p:nvCxnSpPr>
          <p:cNvPr id="2098" name="Line 11"/>
          <p:cNvCxnSpPr/>
          <p:nvPr/>
        </p:nvCxnSpPr>
        <p:spPr>
          <a:xfrm flipV="1">
            <a:off x="2051050" y="3284538"/>
            <a:ext cx="649288" cy="0"/>
          </a:xfrm>
          <a:prstGeom prst="line">
            <a:avLst/>
          </a:prstGeom>
          <a:ln w="19050" cap="flat" cmpd="sng">
            <a:solidFill>
              <a:srgbClr val="FF6600"/>
            </a:solidFill>
            <a:prstDash val="soli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childTnLst>
                                    <p:set>
                                      <p:cBhvr additive="base">
                                        <p:cTn id="6" dur="1" fill="hold">
                                          <p:stCondLst>
                                            <p:cond delay="0"/>
                                          </p:stCondLst>
                                        </p:cTn>
                                        <p:tgtEl>
                                          <p:spTgt spid="2089"/>
                                        </p:tgtEl>
                                        <p:attrNameLst>
                                          <p:attrName>style.visibility</p:attrName>
                                        </p:attrNameLst>
                                      </p:cBhvr>
                                      <p:to>
                                        <p:strVal val="visible"/>
                                      </p:to>
                                    </p:set>
                                    <p:animEffect transition="in" filter="dissolve">
                                      <p:cBhvr additive="base">
                                        <p:cTn id="7" dur="500"/>
                                        <p:tgtEl>
                                          <p:spTgt spid="20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childTnLst>
                                    <p:set>
                                      <p:cBhvr additive="base">
                                        <p:cTn id="11" dur="1" fill="hold">
                                          <p:stCondLst>
                                            <p:cond delay="0"/>
                                          </p:stCondLst>
                                        </p:cTn>
                                        <p:tgtEl>
                                          <p:spTgt spid="2089">
                                            <p:txEl>
                                              <p:charRg st="0" end="18"/>
                                            </p:txEl>
                                          </p:spTgt>
                                        </p:tgtEl>
                                        <p:attrNameLst>
                                          <p:attrName>style.visibility</p:attrName>
                                        </p:attrNameLst>
                                      </p:cBhvr>
                                      <p:to>
                                        <p:strVal val="visible"/>
                                      </p:to>
                                    </p:set>
                                    <p:animEffect transition="in" filter="dissolve">
                                      <p:cBhvr additive="base">
                                        <p:cTn id="12" dur="500"/>
                                        <p:tgtEl>
                                          <p:spTgt spid="2089">
                                            <p:txEl>
                                              <p:charRg st="0" end="18"/>
                                            </p:txEl>
                                          </p:spTgt>
                                        </p:tgtEl>
                                      </p:cBhvr>
                                    </p:animEffect>
                                  </p:childTnLst>
                                </p:cTn>
                              </p:par>
                              <p:par>
                                <p:cTn id="13" presetID="9" presetClass="entr" presetSubtype="0" fill="hold" grpId="0" nodeType="withEffect">
                                  <p:childTnLst>
                                    <p:set>
                                      <p:cBhvr additive="base">
                                        <p:cTn id="14" dur="1" fill="hold">
                                          <p:stCondLst>
                                            <p:cond delay="0"/>
                                          </p:stCondLst>
                                        </p:cTn>
                                        <p:tgtEl>
                                          <p:spTgt spid="2089">
                                            <p:txEl>
                                              <p:charRg st="18" end="191"/>
                                            </p:txEl>
                                          </p:spTgt>
                                        </p:tgtEl>
                                        <p:attrNameLst>
                                          <p:attrName>style.visibility</p:attrName>
                                        </p:attrNameLst>
                                      </p:cBhvr>
                                      <p:to>
                                        <p:strVal val="visible"/>
                                      </p:to>
                                    </p:set>
                                    <p:animEffect transition="in" filter="dissolve">
                                      <p:cBhvr additive="base">
                                        <p:cTn id="15" dur="500"/>
                                        <p:tgtEl>
                                          <p:spTgt spid="2089">
                                            <p:txEl>
                                              <p:charRg st="18" end="1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01" name="Rectangle 2"/>
          <p:cNvSpPr/>
          <p:nvPr>
            <p:ph type="title" idx="4294967295"/>
          </p:nvPr>
        </p:nvSpPr>
        <p:spPr>
          <a:xfrm>
            <a:off x="0" y="0"/>
            <a:ext cx="7667625" cy="782638"/>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a:solidFill>
                  <a:schemeClr val="tx1"/>
                </a:solidFill>
                <a:latin typeface="黑体" panose="02010609060101010101" pitchFamily="49" charset="-122"/>
                <a:ea typeface="华文仿宋"/>
              </a:rPr>
              <a:t>一、 地面水水质监测方案的制订</a:t>
            </a:r>
            <a:r>
              <a:rPr lang="zh-CN" altLang="en-US">
                <a:latin typeface="黑体" panose="02010609060101010101" pitchFamily="49" charset="-122"/>
                <a:ea typeface="华文仿宋"/>
              </a:rPr>
              <a:t> </a:t>
            </a:r>
            <a:endParaRPr lang="zh-CN" altLang="en-US" b="1">
              <a:latin typeface="黑体" panose="02010609060101010101" pitchFamily="49" charset="-122"/>
              <a:ea typeface="华文仿宋"/>
            </a:endParaRPr>
          </a:p>
        </p:txBody>
      </p:sp>
      <p:sp>
        <p:nvSpPr>
          <p:cNvPr id="2102" name="Rectangle 3"/>
          <p:cNvSpPr/>
          <p:nvPr>
            <p:ph idx="4294967295"/>
          </p:nvPr>
        </p:nvSpPr>
        <p:spPr>
          <a:xfrm>
            <a:off x="250825" y="765175"/>
            <a:ext cx="8642350" cy="5761038"/>
          </a:xfrm>
          <a:ln>
            <a:solidFill>
              <a:srgbClr val="FF0000"/>
            </a:solidFill>
            <a:miter/>
          </a:ln>
        </p:spPr>
        <p:txBody>
          <a:bodyPr wrap="square" lIns="91440" tIns="45720" rIns="91440" bIns="45720" anchor="t" anchorCtr="0"/>
          <a:p>
            <a:pPr eaLnBrk="1" hangingPunct="1">
              <a:lnSpc>
                <a:spcPct val="115000"/>
              </a:lnSpc>
              <a:buClr>
                <a:schemeClr val="accent1"/>
              </a:buClr>
              <a:buFontTx/>
              <a:buNone/>
            </a:pPr>
            <a:r>
              <a:rPr lang="en-US" altLang="zh-CN" sz="3600" b="1">
                <a:latin typeface="黑体" panose="02010609060101010101" pitchFamily="49" charset="-122"/>
                <a:ea typeface="华文仿宋"/>
              </a:rPr>
              <a:t>1</a:t>
            </a:r>
            <a:r>
              <a:rPr lang="zh-CN" altLang="en-US" sz="3600" b="1">
                <a:latin typeface="黑体" panose="02010609060101010101" pitchFamily="49" charset="-122"/>
                <a:ea typeface="华文仿宋"/>
              </a:rPr>
              <a:t>、</a:t>
            </a:r>
            <a:r>
              <a:rPr lang="zh-CN" altLang="en-US" sz="3600" b="1">
                <a:solidFill>
                  <a:srgbClr val="FF0000"/>
                </a:solidFill>
                <a:latin typeface="黑体" panose="02010609060101010101" pitchFamily="49" charset="-122"/>
                <a:ea typeface="华文仿宋"/>
              </a:rPr>
              <a:t>基础资料的收集</a:t>
            </a:r>
            <a:r>
              <a:rPr lang="zh-CN" altLang="en-US" sz="3600" b="1">
                <a:latin typeface="黑体" panose="02010609060101010101" pitchFamily="49" charset="-122"/>
                <a:ea typeface="华文仿宋"/>
              </a:rPr>
              <a:t>      明确监测项目 </a:t>
            </a:r>
            <a:endParaRPr lang="zh-CN" altLang="en-US" sz="3600" b="1">
              <a:latin typeface="黑体" panose="02010609060101010101" pitchFamily="49" charset="-122"/>
              <a:ea typeface="华文仿宋"/>
            </a:endParaRPr>
          </a:p>
          <a:p>
            <a:pPr eaLnBrk="1" hangingPunct="1">
              <a:buClr>
                <a:srgbClr val="FF9900"/>
              </a:buClr>
              <a:buFont typeface="Wingdings" panose="05000000000000000000" pitchFamily="2" charset="2"/>
              <a:buChar char="«"/>
            </a:pPr>
            <a:r>
              <a:rPr lang="zh-CN" altLang="en-US" sz="2800" b="1">
                <a:latin typeface="楷体_GB2312" pitchFamily="49" charset="-122"/>
                <a:ea typeface="华文仿宋"/>
              </a:rPr>
              <a:t>水体的水文、气候、地质和地貌资料。如水位、水量、流速及流向的变化，降雨量、蒸发量及历史上的水情，河流的宽度、深度、河床结构及地质状况，湖泊沉积物的特性、间温层分布、等深线等。 </a:t>
            </a:r>
            <a:endParaRPr lang="zh-CN" altLang="en-US" sz="2800" b="1">
              <a:latin typeface="楷体_GB2312" pitchFamily="49" charset="-122"/>
              <a:ea typeface="华文仿宋"/>
            </a:endParaRPr>
          </a:p>
          <a:p>
            <a:pPr eaLnBrk="1" hangingPunct="1">
              <a:buClr>
                <a:srgbClr val="FF9900"/>
              </a:buClr>
              <a:buFont typeface="Wingdings" panose="05000000000000000000" pitchFamily="2" charset="2"/>
              <a:buChar char="«"/>
            </a:pPr>
            <a:r>
              <a:rPr lang="zh-CN" altLang="en-US" sz="2800" b="1">
                <a:latin typeface="楷体_GB2312" pitchFamily="49" charset="-122"/>
                <a:ea typeface="华文仿宋"/>
              </a:rPr>
              <a:t>水体沿岸城市分布、工业布局、污染源及其排污情况、城市给排水情况等。 </a:t>
            </a:r>
            <a:endParaRPr lang="zh-CN" altLang="en-US" sz="2800" b="1">
              <a:latin typeface="楷体_GB2312" pitchFamily="49" charset="-122"/>
              <a:ea typeface="华文仿宋"/>
            </a:endParaRPr>
          </a:p>
          <a:p>
            <a:pPr eaLnBrk="1" hangingPunct="1">
              <a:buClr>
                <a:srgbClr val="FF9900"/>
              </a:buClr>
              <a:buFont typeface="Wingdings" panose="05000000000000000000" pitchFamily="2" charset="2"/>
              <a:buChar char="«"/>
            </a:pPr>
            <a:r>
              <a:rPr lang="zh-CN" altLang="en-US" sz="2800" b="1">
                <a:latin typeface="楷体_GB2312" pitchFamily="49" charset="-122"/>
                <a:ea typeface="华文仿宋"/>
              </a:rPr>
              <a:t>水体沿岸的资源现状和水资源的用途，饮用水源分布和重点水源保护区，水体流域土地功能及近期使用计划等。</a:t>
            </a:r>
            <a:endParaRPr lang="zh-CN" altLang="en-US" sz="2800" b="1">
              <a:latin typeface="楷体_GB2312" pitchFamily="49" charset="-122"/>
              <a:ea typeface="华文仿宋"/>
            </a:endParaRPr>
          </a:p>
          <a:p>
            <a:pPr eaLnBrk="1" hangingPunct="1">
              <a:buClr>
                <a:srgbClr val="FF9900"/>
              </a:buClr>
              <a:buFont typeface="Wingdings" panose="05000000000000000000" pitchFamily="2" charset="2"/>
              <a:buChar char="«"/>
            </a:pPr>
            <a:r>
              <a:rPr lang="zh-CN" altLang="en-US" sz="2800" b="1">
                <a:latin typeface="楷体_GB2312" pitchFamily="49" charset="-122"/>
                <a:ea typeface="华文仿宋"/>
              </a:rPr>
              <a:t>历年的水质资料等。</a:t>
            </a:r>
            <a:r>
              <a:rPr lang="zh-CN" altLang="en-US" sz="2800" b="1">
                <a:latin typeface="华文仿宋" pitchFamily="2" charset="-122"/>
                <a:ea typeface="华文仿宋"/>
              </a:rPr>
              <a:t> </a:t>
            </a:r>
            <a:r>
              <a:rPr lang="zh-CN" altLang="en-US" sz="2800" b="1">
                <a:latin typeface="楷体_GB2312" pitchFamily="49" charset="-122"/>
                <a:ea typeface="华文仿宋"/>
              </a:rPr>
              <a:t> </a:t>
            </a:r>
            <a:endParaRPr lang="zh-CN" altLang="en-US" sz="2800" b="1">
              <a:latin typeface="楷体_GB2312" pitchFamily="49" charset="-122"/>
              <a:ea typeface="华文仿宋"/>
            </a:endParaRPr>
          </a:p>
        </p:txBody>
      </p:sp>
      <p:cxnSp>
        <p:nvCxnSpPr>
          <p:cNvPr id="2103" name="Line 10"/>
          <p:cNvCxnSpPr/>
          <p:nvPr/>
        </p:nvCxnSpPr>
        <p:spPr>
          <a:xfrm>
            <a:off x="4787900" y="1196975"/>
            <a:ext cx="503238" cy="0"/>
          </a:xfrm>
          <a:prstGeom prst="line">
            <a:avLst/>
          </a:prstGeom>
          <a:ln w="57150" cap="flat" cmpd="thinThick">
            <a:solidFill>
              <a:srgbClr val="000000"/>
            </a:solidFill>
            <a:prstDash val="soli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101"/>
                                        </p:tgtEl>
                                        <p:attrNameLst>
                                          <p:attrName>style.visibility</p:attrName>
                                        </p:attrNameLst>
                                      </p:cBhvr>
                                      <p:to>
                                        <p:strVal val="visible"/>
                                      </p:to>
                                    </p:set>
                                    <p:animEffect transition="in" filter="wipe(left)">
                                      <p:cBhvr additive="base">
                                        <p:cTn id="7" dur="500"/>
                                        <p:tgtEl>
                                          <p:spTgt spid="2101"/>
                                        </p:tgtEl>
                                      </p:cBhvr>
                                    </p:animEffect>
                                  </p:childTnLst>
                                </p:cTn>
                              </p:par>
                              <p:par>
                                <p:cTn id="8" presetID="17" presetClass="entr" presetSubtype="10" fill="hold" nodeType="withEffect">
                                  <p:childTnLst>
                                    <p:set>
                                      <p:cBhvr additive="base">
                                        <p:cTn id="9" dur="1" fill="hold">
                                          <p:stCondLst>
                                            <p:cond delay="0"/>
                                          </p:stCondLst>
                                        </p:cTn>
                                        <p:tgtEl>
                                          <p:spTgt spid="2102">
                                            <p:txEl>
                                              <p:charRg st="0" end="23"/>
                                            </p:txEl>
                                          </p:spTgt>
                                        </p:tgtEl>
                                        <p:attrNameLst>
                                          <p:attrName>style.visibility</p:attrName>
                                        </p:attrNameLst>
                                      </p:cBhvr>
                                      <p:to>
                                        <p:strVal val="visible"/>
                                      </p:to>
                                    </p:set>
                                    <p:anim calcmode="lin" valueType="num">
                                      <p:cBhvr additive="base">
                                        <p:cTn id="10" dur="1000" fill="hold"/>
                                        <p:tgtEl>
                                          <p:spTgt spid="2102">
                                            <p:txEl>
                                              <p:charRg st="0" end="23"/>
                                            </p:txEl>
                                          </p:spTgt>
                                        </p:tgtEl>
                                        <p:attrNameLst>
                                          <p:attrName>ppt_w</p:attrName>
                                        </p:attrNameLst>
                                      </p:cBhvr>
                                      <p:tavLst>
                                        <p:tav tm="0">
                                          <p:val>
                                            <p:fltVal val="0.000000"/>
                                          </p:val>
                                        </p:tav>
                                        <p:tav tm="100000">
                                          <p:val>
                                            <p:strVal val="#ppt_w"/>
                                          </p:val>
                                        </p:tav>
                                      </p:tavLst>
                                    </p:anim>
                                    <p:anim calcmode="lin" valueType="num">
                                      <p:cBhvr additive="base">
                                        <p:cTn id="11" dur="1000" fill="hold"/>
                                        <p:tgtEl>
                                          <p:spTgt spid="2102">
                                            <p:txEl>
                                              <p:charRg st="0" end="23"/>
                                            </p:txEl>
                                          </p:spTgt>
                                        </p:tgtEl>
                                        <p:attrNameLst>
                                          <p:attrName>ppt_h</p:attrName>
                                        </p:attrNameLst>
                                      </p:cBhvr>
                                      <p:tavLst>
                                        <p:tav tm="0">
                                          <p:val>
                                            <p:strVal val="#ppt_h"/>
                                          </p:val>
                                        </p:tav>
                                        <p:tav tm="100000">
                                          <p:val>
                                            <p:strVal val="#ppt_h"/>
                                          </p:val>
                                        </p:tav>
                                      </p:tavLst>
                                    </p:anim>
                                  </p:childTnLst>
                                </p:cTn>
                              </p:par>
                              <p:par>
                                <p:cTn id="12" presetID="22" presetClass="entr" presetSubtype="8" fill="hold" nodeType="withEffect">
                                  <p:childTnLst>
                                    <p:set>
                                      <p:cBhvr additive="base">
                                        <p:cTn id="13" dur="1" fill="hold">
                                          <p:stCondLst>
                                            <p:cond delay="0"/>
                                          </p:stCondLst>
                                        </p:cTn>
                                        <p:tgtEl>
                                          <p:spTgt spid="2102">
                                            <p:txEl>
                                              <p:charRg st="23" end="112"/>
                                            </p:txEl>
                                          </p:spTgt>
                                        </p:tgtEl>
                                        <p:attrNameLst>
                                          <p:attrName>style.visibility</p:attrName>
                                        </p:attrNameLst>
                                      </p:cBhvr>
                                      <p:to>
                                        <p:strVal val="visible"/>
                                      </p:to>
                                    </p:set>
                                    <p:animEffect transition="in" filter="wipe(left)">
                                      <p:cBhvr additive="base">
                                        <p:cTn id="14" dur="1000"/>
                                        <p:tgtEl>
                                          <p:spTgt spid="2102">
                                            <p:txEl>
                                              <p:charRg st="23" end="112"/>
                                            </p:txEl>
                                          </p:spTgt>
                                        </p:tgtEl>
                                      </p:cBhvr>
                                    </p:animEffect>
                                  </p:childTnLst>
                                </p:cTn>
                              </p:par>
                              <p:par>
                                <p:cTn id="15" presetID="22" presetClass="entr" presetSubtype="8" fill="hold" nodeType="withEffect">
                                  <p:childTnLst>
                                    <p:set>
                                      <p:cBhvr additive="base">
                                        <p:cTn id="16" dur="1" fill="hold">
                                          <p:stCondLst>
                                            <p:cond delay="0"/>
                                          </p:stCondLst>
                                        </p:cTn>
                                        <p:tgtEl>
                                          <p:spTgt spid="2102">
                                            <p:txEl>
                                              <p:charRg st="112" end="147"/>
                                            </p:txEl>
                                          </p:spTgt>
                                        </p:tgtEl>
                                        <p:attrNameLst>
                                          <p:attrName>style.visibility</p:attrName>
                                        </p:attrNameLst>
                                      </p:cBhvr>
                                      <p:to>
                                        <p:strVal val="visible"/>
                                      </p:to>
                                    </p:set>
                                    <p:animEffect transition="in" filter="wipe(left)">
                                      <p:cBhvr additive="base">
                                        <p:cTn id="17" dur="1000"/>
                                        <p:tgtEl>
                                          <p:spTgt spid="2102">
                                            <p:txEl>
                                              <p:charRg st="112" end="147"/>
                                            </p:txEl>
                                          </p:spTgt>
                                        </p:tgtEl>
                                      </p:cBhvr>
                                    </p:animEffect>
                                  </p:childTnLst>
                                </p:cTn>
                              </p:par>
                              <p:par>
                                <p:cTn id="18" presetID="22" presetClass="entr" presetSubtype="8" fill="hold" nodeType="withEffect">
                                  <p:childTnLst>
                                    <p:set>
                                      <p:cBhvr additive="base">
                                        <p:cTn id="19" dur="1" fill="hold">
                                          <p:stCondLst>
                                            <p:cond delay="0"/>
                                          </p:stCondLst>
                                        </p:cTn>
                                        <p:tgtEl>
                                          <p:spTgt spid="2102">
                                            <p:txEl>
                                              <p:charRg st="147" end="197"/>
                                            </p:txEl>
                                          </p:spTgt>
                                        </p:tgtEl>
                                        <p:attrNameLst>
                                          <p:attrName>style.visibility</p:attrName>
                                        </p:attrNameLst>
                                      </p:cBhvr>
                                      <p:to>
                                        <p:strVal val="visible"/>
                                      </p:to>
                                    </p:set>
                                    <p:animEffect transition="in" filter="wipe(left)">
                                      <p:cBhvr additive="base">
                                        <p:cTn id="20" dur="1000"/>
                                        <p:tgtEl>
                                          <p:spTgt spid="2102">
                                            <p:txEl>
                                              <p:charRg st="147" end="197"/>
                                            </p:txEl>
                                          </p:spTgt>
                                        </p:tgtEl>
                                      </p:cBhvr>
                                    </p:animEffect>
                                  </p:childTnLst>
                                </p:cTn>
                              </p:par>
                              <p:par>
                                <p:cTn id="21" presetID="22" presetClass="entr" presetSubtype="8" fill="hold" nodeType="withEffect">
                                  <p:childTnLst>
                                    <p:set>
                                      <p:cBhvr additive="base">
                                        <p:cTn id="22" dur="1" fill="hold">
                                          <p:stCondLst>
                                            <p:cond delay="0"/>
                                          </p:stCondLst>
                                        </p:cTn>
                                        <p:tgtEl>
                                          <p:spTgt spid="2102">
                                            <p:txEl>
                                              <p:charRg st="197" end="209"/>
                                            </p:txEl>
                                          </p:spTgt>
                                        </p:tgtEl>
                                        <p:attrNameLst>
                                          <p:attrName>style.visibility</p:attrName>
                                        </p:attrNameLst>
                                      </p:cBhvr>
                                      <p:to>
                                        <p:strVal val="visible"/>
                                      </p:to>
                                    </p:set>
                                    <p:animEffect transition="in" filter="wipe(left)">
                                      <p:cBhvr additive="base">
                                        <p:cTn id="23" dur="1000"/>
                                        <p:tgtEl>
                                          <p:spTgt spid="2102">
                                            <p:txEl>
                                              <p:charRg st="197" end="209"/>
                                            </p:txEl>
                                          </p:spTgt>
                                        </p:tgtEl>
                                      </p:cBhvr>
                                    </p:animEffect>
                                  </p:childTnLst>
                                </p:cTn>
                              </p:par>
                              <p:par>
                                <p:cTn id="24" presetID="2" presetClass="entr" presetSubtype="8" fill="hold" nodeType="withEffect">
                                  <p:childTnLst>
                                    <p:set>
                                      <p:cBhvr additive="base">
                                        <p:cTn id="25" dur="1" fill="hold">
                                          <p:stCondLst>
                                            <p:cond delay="0"/>
                                          </p:stCondLst>
                                        </p:cTn>
                                        <p:tgtEl>
                                          <p:spTgt spid="2103"/>
                                        </p:tgtEl>
                                        <p:attrNameLst>
                                          <p:attrName>style.visibility</p:attrName>
                                        </p:attrNameLst>
                                      </p:cBhvr>
                                      <p:to>
                                        <p:strVal val="visible"/>
                                      </p:to>
                                    </p:set>
                                    <p:anim calcmode="lin" valueType="num">
                                      <p:cBhvr additive="base">
                                        <p:cTn id="26" dur="500" fill="hold"/>
                                        <p:tgtEl>
                                          <p:spTgt spid="2103"/>
                                        </p:tgtEl>
                                        <p:attrNameLst>
                                          <p:attrName>ppt_x</p:attrName>
                                        </p:attrNameLst>
                                      </p:cBhvr>
                                      <p:tavLst>
                                        <p:tav tm="0">
                                          <p:val>
                                            <p:strVal val="0-#ppt_w/2"/>
                                          </p:val>
                                        </p:tav>
                                        <p:tav tm="100000">
                                          <p:val>
                                            <p:strVal val="#ppt_x"/>
                                          </p:val>
                                        </p:tav>
                                      </p:tavLst>
                                    </p:anim>
                                    <p:anim calcmode="lin" valueType="num">
                                      <p:cBhvr additive="base">
                                        <p:cTn id="27" dur="500" fill="hold"/>
                                        <p:tgtEl>
                                          <p:spTgt spid="2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06" name="Text Box 5"/>
          <p:cNvSpPr/>
          <p:nvPr/>
        </p:nvSpPr>
        <p:spPr>
          <a:xfrm>
            <a:off x="314325" y="549275"/>
            <a:ext cx="8296275" cy="5248275"/>
          </a:xfrm>
          <a:prstGeom prst="rect">
            <a:avLst/>
          </a:prstGeom>
          <a:noFill/>
          <a:ln w="57150" cap="flat" cmpd="thinThick">
            <a:solidFill>
              <a:srgbClr val="3399FF"/>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3399FF"/>
            </a:extrusionClr>
          </a:sp3d>
        </p:spPr>
        <p:txBody>
          <a:bodyPr>
            <a:spAutoFit/>
            <a:flatTx/>
          </a:bodyPr>
          <a:p>
            <a:pPr algn="just">
              <a:lnSpc>
                <a:spcPct val="130000"/>
              </a:lnSpc>
            </a:pPr>
            <a:r>
              <a:rPr lang="en-US" altLang="zh-CN" sz="3600">
                <a:latin typeface="黑体" panose="02010609060101010101" pitchFamily="49" charset="-122"/>
                <a:ea typeface="华文仿宋"/>
              </a:rPr>
              <a:t>2</a:t>
            </a:r>
            <a:r>
              <a:rPr lang="zh-CN" altLang="en-US" sz="3600">
                <a:latin typeface="黑体" panose="02010609060101010101" pitchFamily="49" charset="-122"/>
                <a:ea typeface="华文仿宋"/>
              </a:rPr>
              <a:t>、</a:t>
            </a:r>
            <a:r>
              <a:rPr lang="zh-CN" altLang="en-US" sz="3600" b="1">
                <a:latin typeface="黑体" panose="02010609060101010101" pitchFamily="49" charset="-122"/>
                <a:ea typeface="华文仿宋"/>
              </a:rPr>
              <a:t>监测断面和采样点的设置</a:t>
            </a:r>
            <a:r>
              <a:rPr lang="zh-CN" altLang="en-US" sz="3600">
                <a:latin typeface="黑体" panose="02010609060101010101" pitchFamily="49" charset="-122"/>
                <a:ea typeface="华文仿宋"/>
              </a:rPr>
              <a:t> </a:t>
            </a:r>
            <a:endParaRPr lang="zh-CN" altLang="en-US" sz="3600">
              <a:latin typeface="黑体" panose="02010609060101010101" pitchFamily="49" charset="-122"/>
              <a:ea typeface="华文仿宋"/>
            </a:endParaRPr>
          </a:p>
          <a:p>
            <a:pPr algn="just">
              <a:lnSpc>
                <a:spcPct val="130000"/>
              </a:lnSpc>
            </a:pPr>
            <a:r>
              <a:rPr lang="zh-CN" altLang="en-US" sz="3200" b="1">
                <a:latin typeface="黑体" panose="02010609060101010101" pitchFamily="49" charset="-122"/>
                <a:ea typeface="华文仿宋"/>
              </a:rPr>
              <a:t> </a:t>
            </a:r>
            <a:endParaRPr lang="zh-CN" altLang="en-US" sz="3200" b="1">
              <a:latin typeface="黑体" panose="02010609060101010101" pitchFamily="49" charset="-122"/>
              <a:ea typeface="华文仿宋"/>
            </a:endParaRPr>
          </a:p>
          <a:p>
            <a:pPr algn="just">
              <a:lnSpc>
                <a:spcPct val="130000"/>
              </a:lnSpc>
            </a:pPr>
            <a:r>
              <a:rPr lang="zh-CN" altLang="en-US" sz="3200" b="1">
                <a:latin typeface="黑体" panose="02010609060101010101" pitchFamily="49" charset="-122"/>
                <a:ea typeface="华文仿宋"/>
              </a:rPr>
              <a:t>  </a:t>
            </a:r>
            <a:r>
              <a:rPr lang="zh-CN" altLang="en-US" sz="3200" b="1">
                <a:latin typeface="楷体_GB2312" pitchFamily="49" charset="-122"/>
                <a:ea typeface="华文仿宋"/>
              </a:rPr>
              <a:t>监测断面在总体和宏观上应该能反映河流水系或所在流域的水</a:t>
            </a:r>
            <a:r>
              <a:rPr lang="zh-CN" altLang="en-US" sz="3200" b="1">
                <a:solidFill>
                  <a:srgbClr val="FF0000"/>
                </a:solidFill>
                <a:latin typeface="楷体_GB2312" pitchFamily="49" charset="-122"/>
                <a:ea typeface="华文仿宋"/>
              </a:rPr>
              <a:t>环境质量状况</a:t>
            </a:r>
            <a:r>
              <a:rPr lang="zh-CN" altLang="en-US" sz="3200" b="1">
                <a:latin typeface="楷体_GB2312" pitchFamily="49" charset="-122"/>
                <a:ea typeface="华文仿宋"/>
              </a:rPr>
              <a:t>。各断面的布设位置必须能反映所在区域</a:t>
            </a:r>
            <a:r>
              <a:rPr lang="zh-CN" altLang="en-US" sz="3200" b="1">
                <a:solidFill>
                  <a:srgbClr val="FF0000"/>
                </a:solidFill>
                <a:latin typeface="楷体_GB2312" pitchFamily="49" charset="-122"/>
                <a:ea typeface="华文仿宋"/>
              </a:rPr>
              <a:t>环境的污染特征</a:t>
            </a:r>
            <a:r>
              <a:rPr lang="zh-CN" altLang="en-US" sz="3200" b="1">
                <a:latin typeface="楷体_GB2312" pitchFamily="49" charset="-122"/>
                <a:ea typeface="华文仿宋"/>
              </a:rPr>
              <a:t>，尽可能以最少的断面获取足够的、有代表性的环境信息，同时还要考虑实际采样时的可行性和方便性。</a:t>
            </a:r>
            <a:endParaRPr lang="zh-CN" altLang="en-US" sz="32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childTnLst>
                                    <p:set>
                                      <p:cBhvr additive="base">
                                        <p:cTn id="6" dur="1" fill="hold">
                                          <p:stCondLst>
                                            <p:cond delay="0"/>
                                          </p:stCondLst>
                                        </p:cTn>
                                        <p:tgtEl>
                                          <p:spTgt spid="2106"/>
                                        </p:tgtEl>
                                        <p:attrNameLst>
                                          <p:attrName>style.visibility</p:attrName>
                                        </p:attrNameLst>
                                      </p:cBhvr>
                                      <p:to>
                                        <p:strVal val="visible"/>
                                      </p:to>
                                    </p:set>
                                    <p:anim calcmode="lin" valueType="num">
                                      <p:cBhvr additive="base">
                                        <p:cTn id="7" dur="500" fill="hold"/>
                                        <p:tgtEl>
                                          <p:spTgt spid="2106"/>
                                        </p:tgtEl>
                                        <p:attrNameLst>
                                          <p:attrName>ppt_w</p:attrName>
                                        </p:attrNameLst>
                                      </p:cBhvr>
                                      <p:tavLst>
                                        <p:tav tm="0">
                                          <p:val>
                                            <p:fltVal val="0.000000"/>
                                          </p:val>
                                        </p:tav>
                                        <p:tav tm="100000">
                                          <p:val>
                                            <p:strVal val="#ppt_w"/>
                                          </p:val>
                                        </p:tav>
                                      </p:tavLst>
                                    </p:anim>
                                    <p:anim calcmode="lin" valueType="num">
                                      <p:cBhvr additive="base">
                                        <p:cTn id="8" dur="500" fill="hold"/>
                                        <p:tgtEl>
                                          <p:spTgt spid="2106"/>
                                        </p:tgtEl>
                                        <p:attrNameLst>
                                          <p:attrName>ppt_h</p:attrName>
                                        </p:attrNameLst>
                                      </p:cBhvr>
                                      <p:tavLst>
                                        <p:tav tm="0">
                                          <p:val>
                                            <p:fltVal val="0.000000"/>
                                          </p:val>
                                        </p:tav>
                                        <p:tav tm="100000">
                                          <p:val>
                                            <p:strVal val="#ppt_h"/>
                                          </p:val>
                                        </p:tav>
                                      </p:tavLst>
                                    </p:anim>
                                    <p:anim calcmode="lin" valueType="num">
                                      <p:cBhvr additive="base">
                                        <p:cTn id="9" dur="500" fill="hold"/>
                                        <p:tgtEl>
                                          <p:spTgt spid="2106"/>
                                        </p:tgtEl>
                                        <p:attrNameLst>
                                          <p:attrName>style.rotation</p:attrName>
                                        </p:attrNameLst>
                                      </p:cBhvr>
                                      <p:tavLst>
                                        <p:tav tm="0">
                                          <p:val>
                                            <p:fltVal val="360.000000"/>
                                          </p:val>
                                        </p:tav>
                                        <p:tav tm="100000">
                                          <p:val>
                                            <p:fltVal val="0.000000"/>
                                          </p:val>
                                        </p:tav>
                                      </p:tavLst>
                                    </p:anim>
                                    <p:animEffect transition="in" filter="fade">
                                      <p:cBhvr additive="base">
                                        <p:cTn id="10" dur="500"/>
                                        <p:tgtEl>
                                          <p:spTgt spid="2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09" name="Text Box 4"/>
          <p:cNvSpPr/>
          <p:nvPr/>
        </p:nvSpPr>
        <p:spPr>
          <a:xfrm>
            <a:off x="0" y="0"/>
            <a:ext cx="9163050" cy="6156325"/>
          </a:xfrm>
          <a:prstGeom prst="rect">
            <a:avLst/>
          </a:prstGeom>
          <a:noFill/>
          <a:ln w="9525">
            <a:noFill/>
          </a:ln>
        </p:spPr>
        <p:txBody>
          <a:bodyPr>
            <a:spAutoFit/>
          </a:bodyPr>
          <a:p>
            <a:pPr>
              <a:lnSpc>
                <a:spcPct val="135000"/>
              </a:lnSpc>
              <a:spcBef>
                <a:spcPct val="50000"/>
              </a:spcBef>
              <a:buNone/>
            </a:pPr>
            <a:r>
              <a:rPr lang="en-US" altLang="zh-CN" sz="2800">
                <a:solidFill>
                  <a:srgbClr val="66FF66"/>
                </a:solidFill>
                <a:latin typeface="黑体" panose="02010609060101010101" pitchFamily="49" charset="-122"/>
                <a:ea typeface="华文仿宋"/>
              </a:rPr>
              <a:t> </a:t>
            </a:r>
            <a:r>
              <a:rPr lang="en-US" altLang="zh-CN" sz="2800">
                <a:latin typeface="黑体" panose="02010609060101010101" pitchFamily="49" charset="-122"/>
                <a:ea typeface="华文仿宋"/>
              </a:rPr>
              <a:t>2</a:t>
            </a:r>
            <a:r>
              <a:rPr lang="zh-CN" altLang="en-US" sz="2800">
                <a:latin typeface="黑体" panose="02010609060101010101" pitchFamily="49" charset="-122"/>
                <a:ea typeface="华文仿宋"/>
              </a:rPr>
              <a:t>、</a:t>
            </a:r>
            <a:r>
              <a:rPr lang="zh-CN" altLang="en-US" sz="2800" b="1">
                <a:latin typeface="黑体" panose="02010609060101010101" pitchFamily="49" charset="-122"/>
                <a:ea typeface="华文仿宋"/>
              </a:rPr>
              <a:t>监测断面和采样点的设置</a:t>
            </a:r>
            <a:r>
              <a:rPr lang="zh-CN" altLang="en-US" sz="2800">
                <a:latin typeface="黑体" panose="02010609060101010101" pitchFamily="49" charset="-122"/>
                <a:ea typeface="华文仿宋"/>
              </a:rPr>
              <a:t> </a:t>
            </a:r>
            <a:endParaRPr lang="zh-CN" altLang="en-US" sz="2800">
              <a:latin typeface="黑体" panose="02010609060101010101" pitchFamily="49" charset="-122"/>
              <a:ea typeface="华文仿宋"/>
            </a:endParaRPr>
          </a:p>
          <a:p>
            <a:pPr>
              <a:lnSpc>
                <a:spcPct val="135000"/>
              </a:lnSpc>
              <a:buNone/>
            </a:pPr>
            <a:r>
              <a:rPr lang="zh-CN" altLang="en-US" sz="2800" b="1">
                <a:solidFill>
                  <a:srgbClr val="FF3399"/>
                </a:solidFill>
                <a:latin typeface="黑体" panose="02010609060101010101" pitchFamily="49" charset="-122"/>
                <a:ea typeface="华文仿宋"/>
              </a:rPr>
              <a:t> </a:t>
            </a:r>
            <a:r>
              <a:rPr lang="en-US" altLang="zh-CN" sz="2800" b="1">
                <a:solidFill>
                  <a:srgbClr val="FF3399"/>
                </a:solidFill>
                <a:latin typeface="黑体" panose="02010609060101010101" pitchFamily="49" charset="-122"/>
                <a:ea typeface="华文仿宋"/>
              </a:rPr>
              <a:t>a</a:t>
            </a:r>
            <a:r>
              <a:rPr lang="zh-CN" altLang="en-US" sz="2800" b="1">
                <a:solidFill>
                  <a:srgbClr val="FF3399"/>
                </a:solidFill>
                <a:latin typeface="黑体" panose="02010609060101010101" pitchFamily="49" charset="-122"/>
                <a:ea typeface="华文仿宋"/>
              </a:rPr>
              <a:t>、监测断面的设置原则</a:t>
            </a:r>
            <a:r>
              <a:rPr lang="zh-CN" altLang="en-US" sz="2800">
                <a:solidFill>
                  <a:srgbClr val="FF3399"/>
                </a:solidFill>
                <a:latin typeface="黑体" panose="02010609060101010101" pitchFamily="49" charset="-122"/>
                <a:ea typeface="华文仿宋"/>
              </a:rPr>
              <a:t> </a:t>
            </a:r>
            <a:r>
              <a:rPr lang="zh-CN" altLang="en-US" sz="2800">
                <a:solidFill>
                  <a:srgbClr val="FF3399"/>
                </a:solidFill>
                <a:latin typeface="华文仿宋" pitchFamily="2" charset="-122"/>
                <a:ea typeface="华文仿宋"/>
              </a:rPr>
              <a:t> </a:t>
            </a:r>
            <a:r>
              <a:rPr lang="zh-CN" altLang="en-US" sz="2800">
                <a:latin typeface="华文仿宋" pitchFamily="2" charset="-122"/>
                <a:ea typeface="华文仿宋"/>
              </a:rPr>
              <a:t> </a:t>
            </a:r>
            <a:r>
              <a:rPr lang="zh-CN" altLang="en-US">
                <a:latin typeface="华文仿宋" pitchFamily="2" charset="-122"/>
                <a:ea typeface="华文仿宋"/>
              </a:rPr>
              <a:t> </a:t>
            </a:r>
            <a:r>
              <a:rPr lang="zh-CN" altLang="en-US">
                <a:latin typeface="黑体" panose="02010609060101010101" pitchFamily="49" charset="-122"/>
                <a:ea typeface="华文仿宋"/>
              </a:rPr>
              <a:t>     </a:t>
            </a:r>
            <a:endParaRPr lang="zh-CN" altLang="en-US">
              <a:latin typeface="黑体" panose="02010609060101010101" pitchFamily="49" charset="-122"/>
              <a:ea typeface="华文仿宋"/>
            </a:endParaRPr>
          </a:p>
          <a:p>
            <a:pPr>
              <a:lnSpc>
                <a:spcPct val="115000"/>
              </a:lnSpc>
              <a:buClr>
                <a:srgbClr val="FF9900"/>
              </a:buClr>
              <a:buFont typeface="Wingdings" panose="05000000000000000000" pitchFamily="2" charset="2"/>
              <a:buChar char="«"/>
            </a:pPr>
            <a:r>
              <a:rPr lang="zh-CN" altLang="en-US" sz="2800">
                <a:latin typeface="黑体" panose="02010609060101010101" pitchFamily="49" charset="-122"/>
                <a:ea typeface="华文仿宋"/>
              </a:rPr>
              <a:t> </a:t>
            </a:r>
            <a:r>
              <a:rPr lang="zh-CN" altLang="en-US" sz="2800" b="1">
                <a:latin typeface="楷体_GB2312" pitchFamily="49" charset="-122"/>
                <a:ea typeface="华文仿宋"/>
              </a:rPr>
              <a:t>有大量</a:t>
            </a:r>
            <a:r>
              <a:rPr lang="zh-CN" altLang="en-US" sz="2800" b="1">
                <a:solidFill>
                  <a:srgbClr val="FF0000"/>
                </a:solidFill>
                <a:latin typeface="楷体_GB2312" pitchFamily="49" charset="-122"/>
                <a:ea typeface="华文仿宋"/>
              </a:rPr>
              <a:t>废水排入</a:t>
            </a:r>
            <a:r>
              <a:rPr lang="zh-CN" altLang="en-US" sz="2800" b="1">
                <a:latin typeface="楷体_GB2312" pitchFamily="49" charset="-122"/>
                <a:ea typeface="华文仿宋"/>
              </a:rPr>
              <a:t>河流的主要居民区、工业区的上游和下游。 </a:t>
            </a:r>
            <a:endParaRPr lang="zh-CN" altLang="en-US" sz="2800" b="1">
              <a:latin typeface="楷体_GB2312" pitchFamily="49" charset="-122"/>
              <a:ea typeface="华文仿宋"/>
            </a:endParaRPr>
          </a:p>
          <a:p>
            <a:pPr>
              <a:lnSpc>
                <a:spcPct val="115000"/>
              </a:lnSpc>
              <a:buClr>
                <a:srgbClr val="FF9900"/>
              </a:buClr>
              <a:buFont typeface="Wingdings" panose="05000000000000000000" pitchFamily="2" charset="2"/>
              <a:buChar char="«"/>
            </a:pPr>
            <a:r>
              <a:rPr lang="zh-CN" altLang="en-US" sz="2800" b="1">
                <a:latin typeface="华文仿宋" pitchFamily="2" charset="-122"/>
                <a:ea typeface="华文仿宋"/>
              </a:rPr>
              <a:t> </a:t>
            </a:r>
            <a:r>
              <a:rPr lang="zh-CN" altLang="en-US" sz="2800" b="1">
                <a:latin typeface="楷体_GB2312" pitchFamily="49" charset="-122"/>
                <a:ea typeface="华文仿宋"/>
              </a:rPr>
              <a:t> 湖泊、水库、河口的主要</a:t>
            </a:r>
            <a:r>
              <a:rPr lang="zh-CN" altLang="en-US" sz="2800" b="1">
                <a:solidFill>
                  <a:srgbClr val="FF0000"/>
                </a:solidFill>
                <a:latin typeface="楷体_GB2312" pitchFamily="49" charset="-122"/>
                <a:ea typeface="华文仿宋"/>
              </a:rPr>
              <a:t>入口和出口</a:t>
            </a:r>
            <a:r>
              <a:rPr lang="zh-CN" altLang="en-US" sz="2800" b="1">
                <a:latin typeface="楷体_GB2312" pitchFamily="49" charset="-122"/>
                <a:ea typeface="华文仿宋"/>
              </a:rPr>
              <a:t>。 </a:t>
            </a:r>
            <a:endParaRPr lang="zh-CN" altLang="en-US" sz="2800" b="1">
              <a:latin typeface="楷体_GB2312" pitchFamily="49" charset="-122"/>
              <a:ea typeface="华文仿宋"/>
            </a:endParaRPr>
          </a:p>
          <a:p>
            <a:pPr>
              <a:lnSpc>
                <a:spcPct val="115000"/>
              </a:lnSpc>
              <a:buClr>
                <a:srgbClr val="FF9900"/>
              </a:buClr>
              <a:buFont typeface="Wingdings" panose="05000000000000000000" pitchFamily="2" charset="2"/>
              <a:buChar char="«"/>
            </a:pPr>
            <a:r>
              <a:rPr lang="zh-CN" altLang="en-US" sz="2800" b="1">
                <a:latin typeface="楷体_GB2312" pitchFamily="49" charset="-122"/>
                <a:ea typeface="华文仿宋"/>
              </a:rPr>
              <a:t>  饮用水源区、水资源集中的水域、主要风景游览区、水上娱乐区及重大水力设施所在地等</a:t>
            </a:r>
            <a:r>
              <a:rPr lang="zh-CN" altLang="en-US" sz="2800" b="1">
                <a:solidFill>
                  <a:srgbClr val="FF0000"/>
                </a:solidFill>
                <a:latin typeface="楷体_GB2312" pitchFamily="49" charset="-122"/>
                <a:ea typeface="华文仿宋"/>
              </a:rPr>
              <a:t>功能区</a:t>
            </a:r>
            <a:r>
              <a:rPr lang="zh-CN" altLang="en-US" sz="2800" b="1">
                <a:latin typeface="楷体_GB2312" pitchFamily="49" charset="-122"/>
                <a:ea typeface="华文仿宋"/>
              </a:rPr>
              <a:t>。 </a:t>
            </a:r>
            <a:endParaRPr lang="zh-CN" altLang="en-US" sz="2800" b="1">
              <a:latin typeface="楷体_GB2312" pitchFamily="49" charset="-122"/>
              <a:ea typeface="华文仿宋"/>
            </a:endParaRPr>
          </a:p>
          <a:p>
            <a:pPr>
              <a:lnSpc>
                <a:spcPct val="115000"/>
              </a:lnSpc>
              <a:buClr>
                <a:srgbClr val="FF9900"/>
              </a:buClr>
              <a:buFont typeface="Wingdings" panose="05000000000000000000" pitchFamily="2" charset="2"/>
              <a:buChar char="«"/>
            </a:pPr>
            <a:r>
              <a:rPr lang="zh-CN" altLang="en-US" sz="2800" b="1">
                <a:latin typeface="华文仿宋" pitchFamily="2" charset="-122"/>
                <a:ea typeface="华文仿宋"/>
              </a:rPr>
              <a:t> </a:t>
            </a:r>
            <a:r>
              <a:rPr lang="zh-CN" altLang="en-US" sz="2800" b="1">
                <a:latin typeface="楷体_GB2312" pitchFamily="49" charset="-122"/>
                <a:ea typeface="华文仿宋"/>
              </a:rPr>
              <a:t> 较大支流汇合口上游和汇合后与干流</a:t>
            </a:r>
            <a:r>
              <a:rPr lang="zh-CN" altLang="en-US" sz="2800" b="1">
                <a:solidFill>
                  <a:srgbClr val="FF0000"/>
                </a:solidFill>
                <a:latin typeface="楷体_GB2312" pitchFamily="49" charset="-122"/>
                <a:ea typeface="华文仿宋"/>
              </a:rPr>
              <a:t>充分混合处</a:t>
            </a:r>
            <a:r>
              <a:rPr lang="zh-CN" altLang="en-US" sz="2800" b="1">
                <a:latin typeface="楷体_GB2312" pitchFamily="49" charset="-122"/>
                <a:ea typeface="华文仿宋"/>
              </a:rPr>
              <a:t>，入海河流的河口处，受潮汐影响的河段和严重水土流失区。 </a:t>
            </a:r>
            <a:endParaRPr lang="zh-CN" altLang="en-US" sz="2800" b="1">
              <a:latin typeface="楷体_GB2312" pitchFamily="49" charset="-122"/>
              <a:ea typeface="华文仿宋"/>
            </a:endParaRPr>
          </a:p>
          <a:p>
            <a:pPr>
              <a:lnSpc>
                <a:spcPct val="115000"/>
              </a:lnSpc>
              <a:buClr>
                <a:srgbClr val="FF9900"/>
              </a:buClr>
              <a:buFont typeface="Wingdings" panose="05000000000000000000" pitchFamily="2" charset="2"/>
              <a:buChar char="«"/>
            </a:pPr>
            <a:r>
              <a:rPr lang="zh-CN" altLang="en-US" sz="2800" b="1">
                <a:latin typeface="华文仿宋" pitchFamily="2" charset="-122"/>
                <a:ea typeface="华文仿宋"/>
              </a:rPr>
              <a:t> </a:t>
            </a:r>
            <a:r>
              <a:rPr lang="zh-CN" altLang="en-US" sz="2800" b="1">
                <a:latin typeface="楷体_GB2312" pitchFamily="49" charset="-122"/>
                <a:ea typeface="华文仿宋"/>
              </a:rPr>
              <a:t> 国际河流出入国境线的出入口处。 </a:t>
            </a:r>
            <a:endParaRPr lang="zh-CN" altLang="en-US" sz="2800" b="1">
              <a:latin typeface="楷体_GB2312" pitchFamily="49" charset="-122"/>
              <a:ea typeface="华文仿宋"/>
            </a:endParaRPr>
          </a:p>
          <a:p>
            <a:pPr>
              <a:lnSpc>
                <a:spcPct val="115000"/>
              </a:lnSpc>
              <a:buClr>
                <a:srgbClr val="FF9900"/>
              </a:buClr>
              <a:buFont typeface="Wingdings" panose="05000000000000000000" pitchFamily="2" charset="2"/>
              <a:buChar char="«"/>
            </a:pPr>
            <a:r>
              <a:rPr lang="zh-CN" altLang="en-US" sz="2800" b="1">
                <a:latin typeface="华文仿宋" pitchFamily="2" charset="-122"/>
                <a:ea typeface="华文仿宋"/>
              </a:rPr>
              <a:t> </a:t>
            </a:r>
            <a:r>
              <a:rPr lang="zh-CN" altLang="en-US" sz="2800" b="1">
                <a:latin typeface="楷体_GB2312" pitchFamily="49" charset="-122"/>
                <a:ea typeface="华文仿宋"/>
              </a:rPr>
              <a:t> 应尽可能与水文测量断面重合；并要求交通</a:t>
            </a:r>
            <a:r>
              <a:rPr lang="zh-CN" altLang="en-US" sz="2800" b="1">
                <a:solidFill>
                  <a:srgbClr val="FF0000"/>
                </a:solidFill>
                <a:latin typeface="楷体_GB2312" pitchFamily="49" charset="-122"/>
                <a:ea typeface="华文仿宋"/>
              </a:rPr>
              <a:t>方便</a:t>
            </a:r>
            <a:r>
              <a:rPr lang="zh-CN" altLang="en-US" sz="2800" b="1">
                <a:latin typeface="楷体_GB2312" pitchFamily="49" charset="-122"/>
                <a:ea typeface="华文仿宋"/>
              </a:rPr>
              <a:t>，有明显岸边标志。 </a:t>
            </a:r>
            <a:endParaRPr lang="zh-CN" altLang="en-US" sz="2800" b="1">
              <a:latin typeface="楷体_GB2312" pitchFamily="49" charset="-122"/>
              <a:ea typeface="华文仿宋"/>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childTnLst>
                                    <p:set>
                                      <p:cBhvr additive="base">
                                        <p:cTn id="6" dur="1" fill="hold">
                                          <p:stCondLst>
                                            <p:cond delay="0"/>
                                          </p:stCondLst>
                                        </p:cTn>
                                        <p:tgtEl>
                                          <p:spTgt spid="2109">
                                            <p:txEl>
                                              <p:charRg st="0" end="16"/>
                                            </p:txEl>
                                          </p:spTgt>
                                        </p:tgtEl>
                                        <p:attrNameLst>
                                          <p:attrName>style.visibility</p:attrName>
                                        </p:attrNameLst>
                                      </p:cBhvr>
                                      <p:to>
                                        <p:strVal val="visible"/>
                                      </p:to>
                                    </p:set>
                                    <p:anim calcmode="lin" valueType="num">
                                      <p:cBhvr additive="base">
                                        <p:cTn id="7" dur="1000" fill="hold"/>
                                        <p:tgtEl>
                                          <p:spTgt spid="2109">
                                            <p:txEl>
                                              <p:charRg st="0" end="1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09">
                                            <p:txEl>
                                              <p:charRg st="0" end="16"/>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childTnLst>
                                    <p:set>
                                      <p:cBhvr additive="base">
                                        <p:cTn id="10" dur="1" fill="hold">
                                          <p:stCondLst>
                                            <p:cond delay="0"/>
                                          </p:stCondLst>
                                        </p:cTn>
                                        <p:tgtEl>
                                          <p:spTgt spid="2109">
                                            <p:txEl>
                                              <p:charRg st="16" end="38"/>
                                            </p:txEl>
                                          </p:spTgt>
                                        </p:tgtEl>
                                        <p:attrNameLst>
                                          <p:attrName>style.visibility</p:attrName>
                                        </p:attrNameLst>
                                      </p:cBhvr>
                                      <p:to>
                                        <p:strVal val="visible"/>
                                      </p:to>
                                    </p:set>
                                    <p:animEffect transition="in" filter="wipe(left)">
                                      <p:cBhvr additive="base">
                                        <p:cTn id="11" dur="500"/>
                                        <p:tgtEl>
                                          <p:spTgt spid="2109">
                                            <p:txEl>
                                              <p:charRg st="16" end="38"/>
                                            </p:txEl>
                                          </p:spTgt>
                                        </p:tgtEl>
                                      </p:cBhvr>
                                    </p:animEffect>
                                  </p:childTnLst>
                                </p:cTn>
                              </p:par>
                              <p:par>
                                <p:cTn id="12" presetID="22" presetClass="entr" presetSubtype="8" fill="hold" nodeType="withEffect">
                                  <p:childTnLst>
                                    <p:set>
                                      <p:cBhvr additive="base">
                                        <p:cTn id="13" dur="1" fill="hold">
                                          <p:stCondLst>
                                            <p:cond delay="0"/>
                                          </p:stCondLst>
                                        </p:cTn>
                                        <p:tgtEl>
                                          <p:spTgt spid="2109">
                                            <p:txEl>
                                              <p:charRg st="38" end="67"/>
                                            </p:txEl>
                                          </p:spTgt>
                                        </p:tgtEl>
                                        <p:attrNameLst>
                                          <p:attrName>style.visibility</p:attrName>
                                        </p:attrNameLst>
                                      </p:cBhvr>
                                      <p:to>
                                        <p:strVal val="visible"/>
                                      </p:to>
                                    </p:set>
                                    <p:animEffect transition="in" filter="wipe(left)">
                                      <p:cBhvr additive="base">
                                        <p:cTn id="14" dur="500"/>
                                        <p:tgtEl>
                                          <p:spTgt spid="2109">
                                            <p:txEl>
                                              <p:charRg st="38" end="67"/>
                                            </p:txEl>
                                          </p:spTgt>
                                        </p:tgtEl>
                                      </p:cBhvr>
                                    </p:animEffect>
                                  </p:childTnLst>
                                </p:cTn>
                              </p:par>
                              <p:par>
                                <p:cTn id="15" presetID="22" presetClass="entr" presetSubtype="8" fill="hold" nodeType="withEffect">
                                  <p:childTnLst>
                                    <p:set>
                                      <p:cBhvr additive="base">
                                        <p:cTn id="16" dur="1" fill="hold">
                                          <p:stCondLst>
                                            <p:cond delay="0"/>
                                          </p:stCondLst>
                                        </p:cTn>
                                        <p:tgtEl>
                                          <p:spTgt spid="2109">
                                            <p:txEl>
                                              <p:charRg st="67" end="88"/>
                                            </p:txEl>
                                          </p:spTgt>
                                        </p:tgtEl>
                                        <p:attrNameLst>
                                          <p:attrName>style.visibility</p:attrName>
                                        </p:attrNameLst>
                                      </p:cBhvr>
                                      <p:to>
                                        <p:strVal val="visible"/>
                                      </p:to>
                                    </p:set>
                                    <p:animEffect transition="in" filter="wipe(left)">
                                      <p:cBhvr additive="base">
                                        <p:cTn id="17" dur="500"/>
                                        <p:tgtEl>
                                          <p:spTgt spid="2109">
                                            <p:txEl>
                                              <p:charRg st="67" end="88"/>
                                            </p:txEl>
                                          </p:spTgt>
                                        </p:tgtEl>
                                      </p:cBhvr>
                                    </p:animEffect>
                                  </p:childTnLst>
                                </p:cTn>
                              </p:par>
                              <p:par>
                                <p:cTn id="18" presetID="22" presetClass="entr" presetSubtype="8" fill="hold" nodeType="withEffect">
                                  <p:childTnLst>
                                    <p:set>
                                      <p:cBhvr additive="base">
                                        <p:cTn id="19" dur="1" fill="hold">
                                          <p:stCondLst>
                                            <p:cond delay="0"/>
                                          </p:stCondLst>
                                        </p:cTn>
                                        <p:tgtEl>
                                          <p:spTgt spid="2109">
                                            <p:txEl>
                                              <p:charRg st="88" end="135"/>
                                            </p:txEl>
                                          </p:spTgt>
                                        </p:tgtEl>
                                        <p:attrNameLst>
                                          <p:attrName>style.visibility</p:attrName>
                                        </p:attrNameLst>
                                      </p:cBhvr>
                                      <p:to>
                                        <p:strVal val="visible"/>
                                      </p:to>
                                    </p:set>
                                    <p:animEffect transition="in" filter="wipe(left)">
                                      <p:cBhvr additive="base">
                                        <p:cTn id="20" dur="500"/>
                                        <p:tgtEl>
                                          <p:spTgt spid="2109">
                                            <p:txEl>
                                              <p:charRg st="88" end="135"/>
                                            </p:txEl>
                                          </p:spTgt>
                                        </p:tgtEl>
                                      </p:cBhvr>
                                    </p:animEffect>
                                  </p:childTnLst>
                                </p:cTn>
                              </p:par>
                              <p:par>
                                <p:cTn id="21" presetID="22" presetClass="entr" presetSubtype="8" fill="hold" nodeType="withEffect">
                                  <p:childTnLst>
                                    <p:set>
                                      <p:cBhvr additive="base">
                                        <p:cTn id="22" dur="1" fill="hold">
                                          <p:stCondLst>
                                            <p:cond delay="0"/>
                                          </p:stCondLst>
                                        </p:cTn>
                                        <p:tgtEl>
                                          <p:spTgt spid="2109">
                                            <p:txEl>
                                              <p:charRg st="135" end="187"/>
                                            </p:txEl>
                                          </p:spTgt>
                                        </p:tgtEl>
                                        <p:attrNameLst>
                                          <p:attrName>style.visibility</p:attrName>
                                        </p:attrNameLst>
                                      </p:cBhvr>
                                      <p:to>
                                        <p:strVal val="visible"/>
                                      </p:to>
                                    </p:set>
                                    <p:animEffect transition="in" filter="wipe(left)">
                                      <p:cBhvr additive="base">
                                        <p:cTn id="23" dur="500"/>
                                        <p:tgtEl>
                                          <p:spTgt spid="2109">
                                            <p:txEl>
                                              <p:charRg st="135" end="187"/>
                                            </p:txEl>
                                          </p:spTgt>
                                        </p:tgtEl>
                                      </p:cBhvr>
                                    </p:animEffect>
                                  </p:childTnLst>
                                </p:cTn>
                              </p:par>
                              <p:par>
                                <p:cTn id="24" presetID="22" presetClass="entr" presetSubtype="8" fill="hold" nodeType="withEffect">
                                  <p:childTnLst>
                                    <p:set>
                                      <p:cBhvr additive="base">
                                        <p:cTn id="25" dur="1" fill="hold">
                                          <p:stCondLst>
                                            <p:cond delay="0"/>
                                          </p:stCondLst>
                                        </p:cTn>
                                        <p:tgtEl>
                                          <p:spTgt spid="2109">
                                            <p:txEl>
                                              <p:charRg st="187" end="206"/>
                                            </p:txEl>
                                          </p:spTgt>
                                        </p:tgtEl>
                                        <p:attrNameLst>
                                          <p:attrName>style.visibility</p:attrName>
                                        </p:attrNameLst>
                                      </p:cBhvr>
                                      <p:to>
                                        <p:strVal val="visible"/>
                                      </p:to>
                                    </p:set>
                                    <p:animEffect transition="in" filter="wipe(left)">
                                      <p:cBhvr additive="base">
                                        <p:cTn id="26" dur="500"/>
                                        <p:tgtEl>
                                          <p:spTgt spid="2109">
                                            <p:txEl>
                                              <p:charRg st="187" end="206"/>
                                            </p:txEl>
                                          </p:spTgt>
                                        </p:tgtEl>
                                      </p:cBhvr>
                                    </p:animEffect>
                                  </p:childTnLst>
                                </p:cTn>
                              </p:par>
                              <p:par>
                                <p:cTn id="27" presetID="22" presetClass="entr" presetSubtype="8" fill="hold" nodeType="withEffect">
                                  <p:childTnLst>
                                    <p:set>
                                      <p:cBhvr additive="base">
                                        <p:cTn id="28" dur="1" fill="hold">
                                          <p:stCondLst>
                                            <p:cond delay="0"/>
                                          </p:stCondLst>
                                        </p:cTn>
                                        <p:tgtEl>
                                          <p:spTgt spid="2109">
                                            <p:txEl>
                                              <p:charRg st="206" end="240"/>
                                            </p:txEl>
                                          </p:spTgt>
                                        </p:tgtEl>
                                        <p:attrNameLst>
                                          <p:attrName>style.visibility</p:attrName>
                                        </p:attrNameLst>
                                      </p:cBhvr>
                                      <p:to>
                                        <p:strVal val="visible"/>
                                      </p:to>
                                    </p:set>
                                    <p:animEffect transition="in" filter="wipe(left)">
                                      <p:cBhvr additive="base">
                                        <p:cTn id="29" dur="500"/>
                                        <p:tgtEl>
                                          <p:spTgt spid="2109">
                                            <p:txEl>
                                              <p:charRg st="206"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12" name="Text Box 6"/>
          <p:cNvSpPr/>
          <p:nvPr/>
        </p:nvSpPr>
        <p:spPr>
          <a:xfrm>
            <a:off x="684213" y="476250"/>
            <a:ext cx="6918325" cy="701675"/>
          </a:xfrm>
          <a:prstGeom prst="rect">
            <a:avLst/>
          </a:prstGeom>
          <a:noFill/>
          <a:ln w="57150">
            <a:noFill/>
          </a:ln>
        </p:spPr>
        <p:txBody>
          <a:bodyPr/>
          <a:p>
            <a:pPr>
              <a:spcBef>
                <a:spcPct val="50000"/>
              </a:spcBef>
            </a:pPr>
            <a:r>
              <a:rPr lang="en-US" altLang="zh-CN" sz="4000" b="1">
                <a:solidFill>
                  <a:srgbClr val="FF3399"/>
                </a:solidFill>
                <a:effectLst>
                  <a:outerShdw blurRad="38100" dist="38100" dir="2700000">
                    <a:srgbClr val="000000"/>
                  </a:outerShdw>
                </a:effectLst>
                <a:latin typeface="黑体" panose="02010609060101010101" pitchFamily="49" charset="-122"/>
                <a:ea typeface="华文仿宋"/>
              </a:rPr>
              <a:t>b</a:t>
            </a:r>
            <a:r>
              <a:rPr lang="zh-CN" altLang="en-US" sz="4000" b="1">
                <a:solidFill>
                  <a:srgbClr val="FF3399"/>
                </a:solidFill>
                <a:effectLst>
                  <a:outerShdw blurRad="38100" dist="38100" dir="2700000">
                    <a:srgbClr val="000000"/>
                  </a:outerShdw>
                </a:effectLst>
                <a:latin typeface="黑体" panose="02010609060101010101" pitchFamily="49" charset="-122"/>
                <a:ea typeface="华文仿宋"/>
              </a:rPr>
              <a:t>、江、河监测断面的设置</a:t>
            </a:r>
            <a:endParaRPr lang="zh-CN" altLang="en-US" sz="4000" b="1">
              <a:solidFill>
                <a:srgbClr val="FF3399"/>
              </a:solidFill>
              <a:effectLst>
                <a:outerShdw blurRad="38100" dist="38100" dir="2700000">
                  <a:srgbClr val="000000"/>
                </a:outerShdw>
              </a:effectLst>
              <a:latin typeface="黑体" panose="02010609060101010101" pitchFamily="49" charset="-122"/>
              <a:ea typeface="华文仿宋"/>
            </a:endParaRPr>
          </a:p>
        </p:txBody>
      </p:sp>
      <p:sp>
        <p:nvSpPr>
          <p:cNvPr id="2113" name="Text Box 13"/>
          <p:cNvSpPr/>
          <p:nvPr/>
        </p:nvSpPr>
        <p:spPr>
          <a:xfrm>
            <a:off x="468313" y="1557338"/>
            <a:ext cx="8008937" cy="4338637"/>
          </a:xfrm>
          <a:prstGeom prst="rect">
            <a:avLst/>
          </a:prstGeom>
          <a:noFill/>
          <a:ln w="57150" cap="flat" cmpd="thinThick">
            <a:solidFill>
              <a:srgbClr val="3399FF"/>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3399FF"/>
            </a:extrusionClr>
          </a:sp3d>
        </p:spPr>
        <p:txBody>
          <a:bodyPr>
            <a:spAutoFit/>
            <a:flatTx/>
          </a:bodyPr>
          <a:p>
            <a:pPr eaLnBrk="0" hangingPunct="0">
              <a:lnSpc>
                <a:spcPct val="145000"/>
              </a:lnSpc>
              <a:spcBef>
                <a:spcPct val="50000"/>
              </a:spcBef>
            </a:pPr>
            <a:r>
              <a:rPr lang="en-US" altLang="zh-CN" sz="3200" b="1">
                <a:latin typeface="黑体" panose="02010609060101010101" pitchFamily="49" charset="-122"/>
                <a:ea typeface="华文仿宋"/>
              </a:rPr>
              <a:t>   </a:t>
            </a:r>
            <a:r>
              <a:rPr lang="zh-CN" altLang="en-US" sz="3200" b="1">
                <a:latin typeface="楷体_GB2312" pitchFamily="49" charset="-122"/>
                <a:ea typeface="华文仿宋"/>
              </a:rPr>
              <a:t>在评价一个完整水系的水质时，布设的断面类型有：</a:t>
            </a:r>
            <a:r>
              <a:rPr lang="zh-CN" altLang="en-US" sz="3200" b="1">
                <a:solidFill>
                  <a:srgbClr val="FF0000"/>
                </a:solidFill>
                <a:latin typeface="楷体_GB2312" pitchFamily="49" charset="-122"/>
                <a:ea typeface="华文仿宋"/>
              </a:rPr>
              <a:t>背景断面</a:t>
            </a:r>
            <a:r>
              <a:rPr lang="zh-CN" altLang="en-US" sz="3200" b="1">
                <a:latin typeface="楷体_GB2312" pitchFamily="49" charset="-122"/>
                <a:ea typeface="华文仿宋"/>
              </a:rPr>
              <a:t>、</a:t>
            </a:r>
            <a:r>
              <a:rPr lang="zh-CN" altLang="en-US" sz="3200" b="1">
                <a:solidFill>
                  <a:srgbClr val="FF0000"/>
                </a:solidFill>
                <a:latin typeface="楷体_GB2312" pitchFamily="49" charset="-122"/>
                <a:ea typeface="华文仿宋"/>
              </a:rPr>
              <a:t>对照断面</a:t>
            </a:r>
            <a:r>
              <a:rPr lang="zh-CN" altLang="en-US" sz="3200" b="1">
                <a:latin typeface="楷体_GB2312" pitchFamily="49" charset="-122"/>
                <a:ea typeface="华文仿宋"/>
              </a:rPr>
              <a:t>、</a:t>
            </a:r>
            <a:r>
              <a:rPr lang="zh-CN" altLang="en-US" sz="3200" b="1">
                <a:solidFill>
                  <a:srgbClr val="FF0000"/>
                </a:solidFill>
                <a:latin typeface="楷体_GB2312" pitchFamily="49" charset="-122"/>
                <a:ea typeface="华文仿宋"/>
              </a:rPr>
              <a:t>控制断面</a:t>
            </a:r>
            <a:r>
              <a:rPr lang="zh-CN" altLang="en-US" sz="3200" b="1">
                <a:latin typeface="楷体_GB2312" pitchFamily="49" charset="-122"/>
                <a:ea typeface="华文仿宋"/>
              </a:rPr>
              <a:t>和</a:t>
            </a:r>
            <a:r>
              <a:rPr lang="zh-CN" altLang="en-US" sz="3200" b="1">
                <a:solidFill>
                  <a:srgbClr val="FF0000"/>
                </a:solidFill>
                <a:latin typeface="楷体_GB2312" pitchFamily="49" charset="-122"/>
                <a:ea typeface="华文仿宋"/>
              </a:rPr>
              <a:t>消减断面</a:t>
            </a:r>
            <a:r>
              <a:rPr lang="zh-CN" altLang="en-US" sz="3200" b="1">
                <a:latin typeface="楷体_GB2312" pitchFamily="49" charset="-122"/>
                <a:ea typeface="华文仿宋"/>
              </a:rPr>
              <a:t>等。</a:t>
            </a:r>
            <a:br>
              <a:rPr lang="zh-CN" altLang="en-US" sz="3200" b="1">
                <a:latin typeface="楷体_GB2312" pitchFamily="49" charset="-122"/>
                <a:ea typeface="华文仿宋"/>
              </a:rPr>
            </a:br>
            <a:r>
              <a:rPr lang="zh-CN" altLang="en-US" sz="3200" b="1">
                <a:latin typeface="楷体_GB2312" pitchFamily="49" charset="-122"/>
                <a:ea typeface="华文仿宋"/>
              </a:rPr>
              <a:t>   对于江、河水系或某一河段，要观测某一污染源排放所造成的影响，应分别布设</a:t>
            </a:r>
            <a:r>
              <a:rPr lang="zh-CN" altLang="en-US" sz="3200" b="1">
                <a:solidFill>
                  <a:srgbClr val="FF0000"/>
                </a:solidFill>
                <a:latin typeface="楷体_GB2312" pitchFamily="49" charset="-122"/>
                <a:ea typeface="华文仿宋"/>
              </a:rPr>
              <a:t>对照断面、控制断面和消减断面</a:t>
            </a:r>
            <a:r>
              <a:rPr lang="zh-CN" altLang="en-US" sz="3200" b="1">
                <a:latin typeface="楷体_GB2312" pitchFamily="49" charset="-122"/>
                <a:ea typeface="华文仿宋"/>
              </a:rPr>
              <a:t>。</a:t>
            </a:r>
            <a:endParaRPr lang="zh-CN" altLang="en-US" sz="32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childTnLst>
                                    <p:set>
                                      <p:cBhvr additive="base">
                                        <p:cTn id="6" dur="1" fill="hold">
                                          <p:stCondLst>
                                            <p:cond delay="0"/>
                                          </p:stCondLst>
                                        </p:cTn>
                                        <p:tgtEl>
                                          <p:spTgt spid="2112"/>
                                        </p:tgtEl>
                                        <p:attrNameLst>
                                          <p:attrName>style.visibility</p:attrName>
                                        </p:attrNameLst>
                                      </p:cBhvr>
                                      <p:to>
                                        <p:strVal val="visible"/>
                                      </p:to>
                                    </p:set>
                                    <p:anim calcmode="lin" valueType="num">
                                      <p:cBhvr additive="base">
                                        <p:cTn id="7" dur="250" decel="50000" fill="hold">
                                          <p:stCondLst>
                                            <p:cond delay="0"/>
                                          </p:stCondLst>
                                        </p:cTn>
                                        <p:tgtEl>
                                          <p:spTgt spid="2112"/>
                                        </p:tgtEl>
                                        <p:attrNameLst>
                                          <p:attrName>style.rotation</p:attrName>
                                        </p:attrNameLst>
                                      </p:cBhvr>
                                      <p:tavLst>
                                        <p:tav tm="0">
                                          <p:val>
                                            <p:fltVal val="-90.000000"/>
                                          </p:val>
                                        </p:tav>
                                        <p:tav tm="100000">
                                          <p:val>
                                            <p:fltVal val="0.000000"/>
                                          </p:val>
                                        </p:tav>
                                      </p:tavLst>
                                    </p:anim>
                                    <p:anim calcmode="lin" valueType="num">
                                      <p:cBhvr additive="base">
                                        <p:cTn id="8" dur="250" decel="50000" fill="hold">
                                          <p:stCondLst>
                                            <p:cond delay="0"/>
                                          </p:stCondLst>
                                        </p:cTn>
                                        <p:tgtEl>
                                          <p:spTgt spid="2112"/>
                                        </p:tgtEl>
                                        <p:attrNameLst>
                                          <p:attrName>ppt_w</p:attrName>
                                        </p:attrNameLst>
                                      </p:cBhvr>
                                      <p:tavLst>
                                        <p:tav tm="0">
                                          <p:val>
                                            <p:strVal val="#ppt_w"/>
                                          </p:val>
                                        </p:tav>
                                        <p:tav tm="100000">
                                          <p:val>
                                            <p:strVal val="#ppt_w*.05"/>
                                          </p:val>
                                        </p:tav>
                                      </p:tavLst>
                                    </p:anim>
                                    <p:anim calcmode="lin" valueType="num">
                                      <p:cBhvr additive="base">
                                        <p:cTn id="9" dur="250" accel="50000" fill="hold">
                                          <p:stCondLst>
                                            <p:cond delay="250"/>
                                          </p:stCondLst>
                                        </p:cTn>
                                        <p:tgtEl>
                                          <p:spTgt spid="2112"/>
                                        </p:tgtEl>
                                        <p:attrNameLst>
                                          <p:attrName>ppt_w</p:attrName>
                                        </p:attrNameLst>
                                      </p:cBhvr>
                                      <p:tavLst>
                                        <p:tav tm="0">
                                          <p:val>
                                            <p:strVal val="#ppt_w*.05"/>
                                          </p:val>
                                        </p:tav>
                                        <p:tav tm="100000">
                                          <p:val>
                                            <p:strVal val="#ppt_w"/>
                                          </p:val>
                                        </p:tav>
                                      </p:tavLst>
                                    </p:anim>
                                    <p:anim calcmode="lin" valueType="num">
                                      <p:cBhvr additive="base">
                                        <p:cTn id="10" dur="500" fill="hold"/>
                                        <p:tgtEl>
                                          <p:spTgt spid="2112"/>
                                        </p:tgtEl>
                                        <p:attrNameLst>
                                          <p:attrName>ppt_h</p:attrName>
                                        </p:attrNameLst>
                                      </p:cBhvr>
                                      <p:tavLst>
                                        <p:tav tm="0">
                                          <p:val>
                                            <p:strVal val="#ppt_h"/>
                                          </p:val>
                                        </p:tav>
                                        <p:tav tm="100000">
                                          <p:val>
                                            <p:strVal val="#ppt_h"/>
                                          </p:val>
                                        </p:tav>
                                      </p:tavLst>
                                    </p:anim>
                                    <p:anim calcmode="lin" valueType="num">
                                      <p:cBhvr additive="base">
                                        <p:cTn id="11" dur="250" decel="50000" fill="hold">
                                          <p:stCondLst>
                                            <p:cond delay="0"/>
                                          </p:stCondLst>
                                        </p:cTn>
                                        <p:tgtEl>
                                          <p:spTgt spid="2112"/>
                                        </p:tgtEl>
                                        <p:attrNameLst>
                                          <p:attrName>ppt_x</p:attrName>
                                        </p:attrNameLst>
                                      </p:cBhvr>
                                      <p:tavLst>
                                        <p:tav tm="0">
                                          <p:val>
                                            <p:strVal val="#ppt_x+.4"/>
                                          </p:val>
                                        </p:tav>
                                        <p:tav tm="100000">
                                          <p:val>
                                            <p:strVal val="#ppt_x"/>
                                          </p:val>
                                        </p:tav>
                                      </p:tavLst>
                                    </p:anim>
                                    <p:anim calcmode="lin" valueType="num">
                                      <p:cBhvr additive="base">
                                        <p:cTn id="12" dur="250" decel="50000" fill="hold">
                                          <p:stCondLst>
                                            <p:cond delay="0"/>
                                          </p:stCondLst>
                                        </p:cTn>
                                        <p:tgtEl>
                                          <p:spTgt spid="2112"/>
                                        </p:tgtEl>
                                        <p:attrNameLst>
                                          <p:attrName>ppt_y</p:attrName>
                                        </p:attrNameLst>
                                      </p:cBhvr>
                                      <p:tavLst>
                                        <p:tav tm="0">
                                          <p:val>
                                            <p:strVal val="#ppt_y-.2"/>
                                          </p:val>
                                        </p:tav>
                                        <p:tav tm="100000">
                                          <p:val>
                                            <p:strVal val="#ppt_y+.1"/>
                                          </p:val>
                                        </p:tav>
                                      </p:tavLst>
                                    </p:anim>
                                    <p:anim calcmode="lin" valueType="num">
                                      <p:cBhvr additive="base">
                                        <p:cTn id="13" dur="250" accel="50000" fill="hold">
                                          <p:stCondLst>
                                            <p:cond delay="250"/>
                                          </p:stCondLst>
                                        </p:cTn>
                                        <p:tgtEl>
                                          <p:spTgt spid="2112"/>
                                        </p:tgtEl>
                                        <p:attrNameLst>
                                          <p:attrName>ppt_y</p:attrName>
                                        </p:attrNameLst>
                                      </p:cBhvr>
                                      <p:tavLst>
                                        <p:tav tm="0">
                                          <p:val>
                                            <p:strVal val="#ppt_y+.1"/>
                                          </p:val>
                                        </p:tav>
                                        <p:tav tm="100000">
                                          <p:val>
                                            <p:strVal val="#ppt_y"/>
                                          </p:val>
                                        </p:tav>
                                      </p:tavLst>
                                    </p:anim>
                                    <p:animEffect transition="in" filter="fade">
                                      <p:cBhvr additive="base">
                                        <p:cTn id="14" dur="500" decel="50000">
                                          <p:stCondLst>
                                            <p:cond delay="0"/>
                                          </p:stCondLst>
                                        </p:cTn>
                                        <p:tgtEl>
                                          <p:spTgt spid="2112"/>
                                        </p:tgtEl>
                                      </p:cBhvr>
                                    </p:animEffect>
                                  </p:childTnLst>
                                </p:cTn>
                              </p:par>
                              <p:par>
                                <p:cTn id="15" presetID="17" presetClass="entr" presetSubtype="10" fill="hold" nodeType="withEffect">
                                  <p:childTnLst>
                                    <p:set>
                                      <p:cBhvr additive="base">
                                        <p:cTn id="16" dur="1" fill="hold">
                                          <p:stCondLst>
                                            <p:cond delay="0"/>
                                          </p:stCondLst>
                                        </p:cTn>
                                        <p:tgtEl>
                                          <p:spTgt spid="2113">
                                            <p:txEl>
                                              <p:charRg st="0" end="102"/>
                                            </p:txEl>
                                          </p:spTgt>
                                        </p:tgtEl>
                                        <p:attrNameLst>
                                          <p:attrName>style.visibility</p:attrName>
                                        </p:attrNameLst>
                                      </p:cBhvr>
                                      <p:to>
                                        <p:strVal val="visible"/>
                                      </p:to>
                                    </p:set>
                                    <p:anim calcmode="lin" valueType="num">
                                      <p:cBhvr additive="base">
                                        <p:cTn id="17" dur="1000" fill="hold"/>
                                        <p:tgtEl>
                                          <p:spTgt spid="2113">
                                            <p:txEl>
                                              <p:charRg st="0" end="102"/>
                                            </p:txEl>
                                          </p:spTgt>
                                        </p:tgtEl>
                                        <p:attrNameLst>
                                          <p:attrName>ppt_w</p:attrName>
                                        </p:attrNameLst>
                                      </p:cBhvr>
                                      <p:tavLst>
                                        <p:tav tm="0">
                                          <p:val>
                                            <p:fltVal val="0.000000"/>
                                          </p:val>
                                        </p:tav>
                                        <p:tav tm="100000">
                                          <p:val>
                                            <p:strVal val="#ppt_w"/>
                                          </p:val>
                                        </p:tav>
                                      </p:tavLst>
                                    </p:anim>
                                    <p:anim calcmode="lin" valueType="num">
                                      <p:cBhvr additive="base">
                                        <p:cTn id="18" dur="1000" fill="hold"/>
                                        <p:tgtEl>
                                          <p:spTgt spid="2113">
                                            <p:txEl>
                                              <p:charRg st="0" end="10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16" name="Rectangle 2"/>
          <p:cNvSpPr/>
          <p:nvPr>
            <p:ph type="title" idx="4294967295"/>
          </p:nvPr>
        </p:nvSpPr>
        <p:spPr>
          <a:xfrm>
            <a:off x="250825" y="188913"/>
            <a:ext cx="2232025" cy="712787"/>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a:solidFill>
                  <a:schemeClr val="tx1"/>
                </a:solidFill>
                <a:latin typeface="黑体" panose="02010609060101010101" pitchFamily="49" charset="-122"/>
                <a:ea typeface="华文仿宋"/>
              </a:rPr>
              <a:t>对照断面</a:t>
            </a:r>
            <a:endParaRPr lang="zh-CN" altLang="en-US">
              <a:solidFill>
                <a:schemeClr val="tx1"/>
              </a:solidFill>
              <a:latin typeface="黑体" panose="02010609060101010101" pitchFamily="49" charset="-122"/>
              <a:ea typeface="华文仿宋"/>
            </a:endParaRPr>
          </a:p>
        </p:txBody>
      </p:sp>
      <p:sp>
        <p:nvSpPr>
          <p:cNvPr id="2117" name="Rectangle 3"/>
          <p:cNvSpPr/>
          <p:nvPr>
            <p:ph idx="4294967295"/>
          </p:nvPr>
        </p:nvSpPr>
        <p:spPr>
          <a:xfrm>
            <a:off x="0" y="908050"/>
            <a:ext cx="8964613" cy="5589588"/>
          </a:xfrm>
          <a:ln/>
        </p:spPr>
        <p:txBody>
          <a:bodyPr wrap="square" lIns="91440" tIns="45720" rIns="91440" bIns="45720" anchor="t" anchorCtr="0"/>
          <a:p>
            <a:pPr eaLnBrk="1" hangingPunct="1">
              <a:lnSpc>
                <a:spcPct val="110000"/>
              </a:lnSpc>
              <a:buClr>
                <a:schemeClr val="accent1"/>
              </a:buClr>
              <a:buSzPct val="60000"/>
            </a:pPr>
            <a:r>
              <a:rPr lang="zh-CN" altLang="en-US" sz="2800" b="1">
                <a:latin typeface="楷体_GB2312" pitchFamily="49" charset="-122"/>
                <a:ea typeface="华文仿宋"/>
              </a:rPr>
              <a:t>为了解流入监测河段前的水体水质状况需设置对照断面。这种断面应设在河流进入城市或工业区以前，避开各种废水、污水流入或回流处。一个河段一般设置</a:t>
            </a:r>
            <a:r>
              <a:rPr lang="zh-CN" altLang="en-US" sz="2800" b="1">
                <a:solidFill>
                  <a:srgbClr val="FF0000"/>
                </a:solidFill>
                <a:latin typeface="楷体_GB2312" pitchFamily="49" charset="-122"/>
                <a:ea typeface="华文仿宋"/>
              </a:rPr>
              <a:t>一个对照断面</a:t>
            </a:r>
            <a:r>
              <a:rPr lang="zh-CN" altLang="en-US" sz="2800" b="1">
                <a:latin typeface="楷体_GB2312" pitchFamily="49" charset="-122"/>
                <a:ea typeface="华文仿宋"/>
              </a:rPr>
              <a:t>，有主要支流可酌情增加。</a:t>
            </a:r>
            <a:endParaRPr lang="zh-CN" altLang="en-US" sz="2800" b="1">
              <a:latin typeface="楷体_GB2312" pitchFamily="49" charset="-122"/>
              <a:ea typeface="华文仿宋"/>
            </a:endParaRPr>
          </a:p>
          <a:p>
            <a:pPr eaLnBrk="1" hangingPunct="1">
              <a:lnSpc>
                <a:spcPct val="110000"/>
              </a:lnSpc>
              <a:buClr>
                <a:schemeClr val="accent1"/>
              </a:buClr>
              <a:buSzPct val="60000"/>
            </a:pPr>
            <a:r>
              <a:rPr lang="zh-CN" altLang="en-US" sz="2800" b="1">
                <a:latin typeface="楷体_GB2312" pitchFamily="49" charset="-122"/>
                <a:ea typeface="华文仿宋"/>
              </a:rPr>
              <a:t>设置目的： 了解流入监测段前的水质状况，提供这一水系区域本底值 </a:t>
            </a:r>
            <a:endParaRPr lang="zh-CN" altLang="en-US" sz="2800" b="1">
              <a:latin typeface="楷体_GB2312" pitchFamily="49" charset="-122"/>
              <a:ea typeface="华文仿宋"/>
            </a:endParaRPr>
          </a:p>
          <a:p>
            <a:pPr eaLnBrk="1" hangingPunct="1">
              <a:lnSpc>
                <a:spcPct val="110000"/>
              </a:lnSpc>
              <a:buClr>
                <a:schemeClr val="accent1"/>
              </a:buClr>
              <a:buSzPct val="60000"/>
            </a:pPr>
            <a:r>
              <a:rPr lang="zh-CN" altLang="en-US" sz="2800" b="1">
                <a:latin typeface="楷体_GB2312" pitchFamily="49" charset="-122"/>
                <a:ea typeface="华文仿宋"/>
              </a:rPr>
              <a:t>设置方法 ：位于该区域所有污染源上游处，排污口上游</a:t>
            </a:r>
            <a:r>
              <a:rPr lang="en-US" altLang="zh-CN" sz="2800" b="1">
                <a:latin typeface="楷体_GB2312" pitchFamily="49" charset="-122"/>
                <a:ea typeface="华文仿宋"/>
              </a:rPr>
              <a:t>100-500m</a:t>
            </a:r>
            <a:r>
              <a:rPr lang="zh-CN" altLang="en-US" sz="2800" b="1">
                <a:latin typeface="楷体_GB2312" pitchFamily="49" charset="-122"/>
                <a:ea typeface="华文仿宋"/>
              </a:rPr>
              <a:t>处（设在河流进入城市或工业布局区前的地方；避开各种废水、污水流入或回流处）。</a:t>
            </a:r>
            <a:endParaRPr lang="zh-CN" altLang="en-US" sz="2800" b="1">
              <a:latin typeface="楷体_GB2312" pitchFamily="49" charset="-122"/>
              <a:ea typeface="华文仿宋"/>
            </a:endParaRPr>
          </a:p>
          <a:p>
            <a:pPr eaLnBrk="1" hangingPunct="1">
              <a:lnSpc>
                <a:spcPct val="110000"/>
              </a:lnSpc>
              <a:buClr>
                <a:schemeClr val="accent1"/>
              </a:buClr>
              <a:buSzPct val="60000"/>
            </a:pPr>
            <a:r>
              <a:rPr lang="zh-CN" altLang="en-US" sz="2800" b="1">
                <a:latin typeface="楷体_GB2312" pitchFamily="49" charset="-122"/>
                <a:ea typeface="华文仿宋"/>
              </a:rPr>
              <a:t>设置数目 ：一个河段区域一个对照断面（有主要支流可酌情增加） </a:t>
            </a:r>
            <a:endParaRPr lang="zh-CN" altLang="en-US" sz="28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116"/>
                                        </p:tgtEl>
                                        <p:attrNameLst>
                                          <p:attrName>style.visibility</p:attrName>
                                        </p:attrNameLst>
                                      </p:cBhvr>
                                      <p:to>
                                        <p:strVal val="visible"/>
                                      </p:to>
                                    </p:set>
                                    <p:animEffect transition="in" filter="wipe(left)">
                                      <p:cBhvr additive="base">
                                        <p:cTn id="7" dur="1000"/>
                                        <p:tgtEl>
                                          <p:spTgt spid="2116"/>
                                        </p:tgtEl>
                                      </p:cBhvr>
                                    </p:animEffect>
                                  </p:childTnLst>
                                </p:cTn>
                              </p:par>
                              <p:par>
                                <p:cTn id="8" presetID="22" presetClass="entr" presetSubtype="8" fill="hold" nodeType="withEffect">
                                  <p:childTnLst>
                                    <p:set>
                                      <p:cBhvr additive="base">
                                        <p:cTn id="9" dur="1" fill="hold">
                                          <p:stCondLst>
                                            <p:cond delay="0"/>
                                          </p:stCondLst>
                                        </p:cTn>
                                        <p:tgtEl>
                                          <p:spTgt spid="2117">
                                            <p:txEl>
                                              <p:charRg st="0" end="88"/>
                                            </p:txEl>
                                          </p:spTgt>
                                        </p:tgtEl>
                                        <p:attrNameLst>
                                          <p:attrName>style.visibility</p:attrName>
                                        </p:attrNameLst>
                                      </p:cBhvr>
                                      <p:to>
                                        <p:strVal val="visible"/>
                                      </p:to>
                                    </p:set>
                                    <p:animEffect transition="in" filter="wipe(left)">
                                      <p:cBhvr additive="base">
                                        <p:cTn id="10" dur="1000"/>
                                        <p:tgtEl>
                                          <p:spTgt spid="2117">
                                            <p:txEl>
                                              <p:charRg st="0" end="88"/>
                                            </p:txEl>
                                          </p:spTgt>
                                        </p:tgtEl>
                                      </p:cBhvr>
                                    </p:animEffect>
                                  </p:childTnLst>
                                </p:cTn>
                              </p:par>
                              <p:par>
                                <p:cTn id="11" presetID="22" presetClass="entr" presetSubtype="8" fill="hold" nodeType="withEffect">
                                  <p:childTnLst>
                                    <p:set>
                                      <p:cBhvr additive="base">
                                        <p:cTn id="12" dur="1" fill="hold">
                                          <p:stCondLst>
                                            <p:cond delay="0"/>
                                          </p:stCondLst>
                                        </p:cTn>
                                        <p:tgtEl>
                                          <p:spTgt spid="2117">
                                            <p:txEl>
                                              <p:charRg st="88" end="121"/>
                                            </p:txEl>
                                          </p:spTgt>
                                        </p:tgtEl>
                                        <p:attrNameLst>
                                          <p:attrName>style.visibility</p:attrName>
                                        </p:attrNameLst>
                                      </p:cBhvr>
                                      <p:to>
                                        <p:strVal val="visible"/>
                                      </p:to>
                                    </p:set>
                                    <p:animEffect transition="in" filter="wipe(left)">
                                      <p:cBhvr additive="base">
                                        <p:cTn id="13" dur="1000"/>
                                        <p:tgtEl>
                                          <p:spTgt spid="2117">
                                            <p:txEl>
                                              <p:charRg st="88" end="121"/>
                                            </p:txEl>
                                          </p:spTgt>
                                        </p:tgtEl>
                                      </p:cBhvr>
                                    </p:animEffect>
                                  </p:childTnLst>
                                </p:cTn>
                              </p:par>
                              <p:par>
                                <p:cTn id="14" presetID="22" presetClass="entr" presetSubtype="8" fill="hold" nodeType="withEffect">
                                  <p:childTnLst>
                                    <p:set>
                                      <p:cBhvr additive="base">
                                        <p:cTn id="15" dur="1" fill="hold">
                                          <p:stCondLst>
                                            <p:cond delay="0"/>
                                          </p:stCondLst>
                                        </p:cTn>
                                        <p:tgtEl>
                                          <p:spTgt spid="2117">
                                            <p:txEl>
                                              <p:charRg st="121" end="193"/>
                                            </p:txEl>
                                          </p:spTgt>
                                        </p:tgtEl>
                                        <p:attrNameLst>
                                          <p:attrName>style.visibility</p:attrName>
                                        </p:attrNameLst>
                                      </p:cBhvr>
                                      <p:to>
                                        <p:strVal val="visible"/>
                                      </p:to>
                                    </p:set>
                                    <p:animEffect transition="in" filter="wipe(left)">
                                      <p:cBhvr additive="base">
                                        <p:cTn id="16" dur="1000"/>
                                        <p:tgtEl>
                                          <p:spTgt spid="2117">
                                            <p:txEl>
                                              <p:charRg st="121" end="193"/>
                                            </p:txEl>
                                          </p:spTgt>
                                        </p:tgtEl>
                                      </p:cBhvr>
                                    </p:animEffect>
                                  </p:childTnLst>
                                </p:cTn>
                              </p:par>
                              <p:par>
                                <p:cTn id="17" presetID="22" presetClass="entr" presetSubtype="8" fill="hold" nodeType="withEffect">
                                  <p:childTnLst>
                                    <p:set>
                                      <p:cBhvr additive="base">
                                        <p:cTn id="18" dur="1" fill="hold">
                                          <p:stCondLst>
                                            <p:cond delay="0"/>
                                          </p:stCondLst>
                                        </p:cTn>
                                        <p:tgtEl>
                                          <p:spTgt spid="2117">
                                            <p:txEl>
                                              <p:charRg st="193" end="225"/>
                                            </p:txEl>
                                          </p:spTgt>
                                        </p:tgtEl>
                                        <p:attrNameLst>
                                          <p:attrName>style.visibility</p:attrName>
                                        </p:attrNameLst>
                                      </p:cBhvr>
                                      <p:to>
                                        <p:strVal val="visible"/>
                                      </p:to>
                                    </p:set>
                                    <p:animEffect transition="in" filter="wipe(left)">
                                      <p:cBhvr additive="base">
                                        <p:cTn id="19" dur="1000"/>
                                        <p:tgtEl>
                                          <p:spTgt spid="2117">
                                            <p:txEl>
                                              <p:charRg st="193" end="2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890" y="1714500"/>
            <a:ext cx="59645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20" name="Text Box 5"/>
          <p:cNvSpPr/>
          <p:nvPr/>
        </p:nvSpPr>
        <p:spPr>
          <a:xfrm>
            <a:off x="395288" y="1196975"/>
            <a:ext cx="8367712" cy="4960938"/>
          </a:xfrm>
          <a:prstGeom prst="rect">
            <a:avLst/>
          </a:prstGeom>
          <a:noFill/>
          <a:ln w="57150" cap="flat" cmpd="thinThick">
            <a:solidFill>
              <a:srgbClr val="FF9933"/>
            </a:solidFill>
            <a:prstDash val="solid"/>
            <a:miter/>
            <a:headEnd type="none" w="med" len="med"/>
            <a:tailEnd type="none" w="med" len="med"/>
          </a:ln>
        </p:spPr>
        <p:txBody>
          <a:bodyPr>
            <a:spAutoFit/>
          </a:bodyPr>
          <a:p>
            <a:pPr>
              <a:lnSpc>
                <a:spcPct val="120000"/>
              </a:lnSpc>
              <a:spcBef>
                <a:spcPct val="20000"/>
              </a:spcBef>
              <a:buClr>
                <a:srgbClr val="FF9933"/>
              </a:buClr>
              <a:buSzPct val="60000"/>
              <a:buFont typeface="Wingdings" panose="05000000000000000000" pitchFamily="2" charset="2"/>
              <a:buChar char="n"/>
            </a:pPr>
            <a:r>
              <a:rPr lang="zh-CN" altLang="en-US" sz="2800" b="1">
                <a:latin typeface="楷体_GB2312" pitchFamily="49" charset="-122"/>
                <a:ea typeface="华文仿宋"/>
              </a:rPr>
              <a:t>为评价、监测河段两岸污染源对水体水质影响需要设置控制断面。</a:t>
            </a:r>
            <a:endParaRPr lang="zh-CN" altLang="en-US" sz="2800" b="1">
              <a:latin typeface="楷体_GB2312" pitchFamily="49" charset="-122"/>
              <a:ea typeface="华文仿宋"/>
            </a:endParaRPr>
          </a:p>
          <a:p>
            <a:pPr>
              <a:lnSpc>
                <a:spcPct val="120000"/>
              </a:lnSpc>
              <a:spcBef>
                <a:spcPct val="20000"/>
              </a:spcBef>
              <a:buClr>
                <a:srgbClr val="FF9933"/>
              </a:buClr>
              <a:buSzPct val="60000"/>
              <a:buFont typeface="Wingdings" panose="05000000000000000000" pitchFamily="2" charset="2"/>
              <a:buChar char="n"/>
            </a:pPr>
            <a:r>
              <a:rPr lang="zh-CN" altLang="en-US" sz="2800" b="1">
                <a:solidFill>
                  <a:srgbClr val="FF0000"/>
                </a:solidFill>
                <a:latin typeface="楷体_GB2312" pitchFamily="49" charset="-122"/>
                <a:ea typeface="华文仿宋"/>
              </a:rPr>
              <a:t>设置目的</a:t>
            </a:r>
            <a:r>
              <a:rPr lang="zh-CN" altLang="en-US" sz="2800" b="1">
                <a:latin typeface="楷体_GB2312" pitchFamily="49" charset="-122"/>
                <a:ea typeface="华文仿宋"/>
              </a:rPr>
              <a:t>：监测污染源对水质影响 </a:t>
            </a:r>
            <a:endParaRPr lang="zh-CN" altLang="en-US" sz="2800" b="1">
              <a:latin typeface="楷体_GB2312" pitchFamily="49" charset="-122"/>
              <a:ea typeface="华文仿宋"/>
            </a:endParaRPr>
          </a:p>
          <a:p>
            <a:pPr>
              <a:lnSpc>
                <a:spcPct val="120000"/>
              </a:lnSpc>
              <a:spcBef>
                <a:spcPct val="20000"/>
              </a:spcBef>
              <a:buClr>
                <a:srgbClr val="FF9933"/>
              </a:buClr>
              <a:buSzPct val="60000"/>
              <a:buFont typeface="Wingdings" panose="05000000000000000000" pitchFamily="2" charset="2"/>
              <a:buChar char="n"/>
            </a:pPr>
            <a:r>
              <a:rPr lang="zh-CN" altLang="en-US" sz="2800" b="1">
                <a:solidFill>
                  <a:srgbClr val="FF0000"/>
                </a:solidFill>
                <a:latin typeface="楷体_GB2312" pitchFamily="49" charset="-122"/>
                <a:ea typeface="华文仿宋"/>
              </a:rPr>
              <a:t>设置方法</a:t>
            </a:r>
            <a:r>
              <a:rPr lang="zh-CN" altLang="en-US" sz="2800" b="1">
                <a:latin typeface="楷体_GB2312" pitchFamily="49" charset="-122"/>
                <a:ea typeface="华文仿宋"/>
              </a:rPr>
              <a:t>：主要排污源下游、充分混合的断面下游。根据主要污染物的迁移、转化规 律、河水流量和河道水力学特征确定，在排污口下 游</a:t>
            </a:r>
            <a:r>
              <a:rPr lang="en-US" altLang="zh-CN" sz="2800" b="1">
                <a:latin typeface="楷体_GB2312" pitchFamily="49" charset="-122"/>
                <a:ea typeface="华文仿宋"/>
              </a:rPr>
              <a:t>500-1000m</a:t>
            </a:r>
            <a:r>
              <a:rPr lang="zh-CN" altLang="en-US" sz="2800" b="1">
                <a:latin typeface="楷体_GB2312" pitchFamily="49" charset="-122"/>
                <a:ea typeface="华文仿宋"/>
              </a:rPr>
              <a:t>处。对特殊要求的地区也可设置控制断面。</a:t>
            </a:r>
            <a:endParaRPr lang="zh-CN" altLang="en-US" sz="2800" b="1">
              <a:latin typeface="楷体_GB2312" pitchFamily="49" charset="-122"/>
              <a:ea typeface="华文仿宋"/>
            </a:endParaRPr>
          </a:p>
          <a:p>
            <a:pPr>
              <a:lnSpc>
                <a:spcPct val="120000"/>
              </a:lnSpc>
              <a:spcBef>
                <a:spcPct val="20000"/>
              </a:spcBef>
              <a:buClr>
                <a:srgbClr val="FF9933"/>
              </a:buClr>
              <a:buSzPct val="60000"/>
              <a:buFont typeface="Wingdings" panose="05000000000000000000" pitchFamily="2" charset="2"/>
              <a:buChar char="n"/>
            </a:pPr>
            <a:r>
              <a:rPr lang="zh-CN" altLang="en-US" sz="2800" b="1">
                <a:solidFill>
                  <a:srgbClr val="FF0000"/>
                </a:solidFill>
                <a:latin typeface="楷体_GB2312" pitchFamily="49" charset="-122"/>
                <a:ea typeface="华文仿宋"/>
              </a:rPr>
              <a:t>设置数目</a:t>
            </a:r>
            <a:r>
              <a:rPr lang="zh-CN" altLang="en-US" sz="2800" b="1">
                <a:latin typeface="楷体_GB2312" pitchFamily="49" charset="-122"/>
                <a:ea typeface="华文仿宋"/>
              </a:rPr>
              <a:t>：设置多个断面。根据城市的工业布局和排污口分布情况确定。</a:t>
            </a:r>
            <a:r>
              <a:rPr lang="zh-CN" altLang="en-US" sz="2800" b="1">
                <a:latin typeface="黑体" panose="02010609060101010101" pitchFamily="49" charset="-122"/>
                <a:ea typeface="华文仿宋"/>
              </a:rPr>
              <a:t> </a:t>
            </a:r>
            <a:endParaRPr lang="zh-CN" altLang="en-US" sz="2800" b="1">
              <a:latin typeface="黑体" panose="02010609060101010101" pitchFamily="49" charset="-122"/>
              <a:ea typeface="华文仿宋"/>
            </a:endParaRPr>
          </a:p>
        </p:txBody>
      </p:sp>
      <p:sp>
        <p:nvSpPr>
          <p:cNvPr id="2121" name="Text Box 7"/>
          <p:cNvSpPr/>
          <p:nvPr/>
        </p:nvSpPr>
        <p:spPr>
          <a:xfrm>
            <a:off x="539750" y="333375"/>
            <a:ext cx="4324350" cy="641350"/>
          </a:xfrm>
          <a:prstGeom prst="rect">
            <a:avLst/>
          </a:prstGeom>
          <a:noFill/>
          <a:ln w="57150">
            <a:noFill/>
          </a:ln>
        </p:spPr>
        <p:txBody>
          <a:bodyPr/>
          <a:p>
            <a:pPr>
              <a:spcBef>
                <a:spcPct val="50000"/>
              </a:spcBef>
            </a:pPr>
            <a:r>
              <a:rPr lang="zh-CN" altLang="en-US" sz="3600" b="1">
                <a:effectLst>
                  <a:outerShdw blurRad="38100" dist="38100" dir="2700000">
                    <a:srgbClr val="FFFFFF"/>
                  </a:outerShdw>
                </a:effectLst>
                <a:latin typeface="黑体" panose="02010609060101010101" pitchFamily="49" charset="-122"/>
                <a:ea typeface="华文仿宋"/>
              </a:rPr>
              <a:t>控 制 断 面</a:t>
            </a:r>
            <a:endParaRPr lang="zh-CN" altLang="en-US" sz="36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childTnLst>
                                    <p:set>
                                      <p:cBhvr additive="base">
                                        <p:cTn id="6" dur="1" fill="hold">
                                          <p:stCondLst>
                                            <p:cond delay="0"/>
                                          </p:stCondLst>
                                        </p:cTn>
                                        <p:tgtEl>
                                          <p:spTgt spid="2121"/>
                                        </p:tgtEl>
                                        <p:attrNameLst>
                                          <p:attrName>style.visibility</p:attrName>
                                        </p:attrNameLst>
                                      </p:cBhvr>
                                      <p:to>
                                        <p:strVal val="visible"/>
                                      </p:to>
                                    </p:set>
                                    <p:anim calcmode="lin" valueType="num">
                                      <p:cBhvr additive="base">
                                        <p:cTn id="7" dur="500" fill="hold"/>
                                        <p:tgtEl>
                                          <p:spTgt spid="2121"/>
                                        </p:tgtEl>
                                        <p:attrNameLst>
                                          <p:attrName>ppt_x</p:attrName>
                                        </p:attrNameLst>
                                      </p:cBhvr>
                                      <p:tavLst>
                                        <p:tav tm="0">
                                          <p:val>
                                            <p:strVal val="#ppt_x"/>
                                          </p:val>
                                        </p:tav>
                                        <p:tav tm="100000">
                                          <p:val>
                                            <p:strVal val="#ppt_x"/>
                                          </p:val>
                                        </p:tav>
                                      </p:tavLst>
                                    </p:anim>
                                    <p:anim calcmode="lin" valueType="num">
                                      <p:cBhvr additive="base">
                                        <p:cTn id="8" dur="500" fill="hold"/>
                                        <p:tgtEl>
                                          <p:spTgt spid="2121"/>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childTnLst>
                                    <p:set>
                                      <p:cBhvr additive="base">
                                        <p:cTn id="10" dur="1" fill="hold">
                                          <p:stCondLst>
                                            <p:cond delay="0"/>
                                          </p:stCondLst>
                                        </p:cTn>
                                        <p:tgtEl>
                                          <p:spTgt spid="2120">
                                            <p:txEl>
                                              <p:charRg st="0" end="30"/>
                                            </p:txEl>
                                          </p:spTgt>
                                        </p:tgtEl>
                                        <p:attrNameLst>
                                          <p:attrName>style.visibility</p:attrName>
                                        </p:attrNameLst>
                                      </p:cBhvr>
                                      <p:to>
                                        <p:strVal val="visible"/>
                                      </p:to>
                                    </p:set>
                                    <p:animEffect transition="in" filter="wipe(left)">
                                      <p:cBhvr additive="base">
                                        <p:cTn id="11" dur="1000"/>
                                        <p:tgtEl>
                                          <p:spTgt spid="2120">
                                            <p:txEl>
                                              <p:charRg st="0" end="30"/>
                                            </p:txEl>
                                          </p:spTgt>
                                        </p:tgtEl>
                                      </p:cBhvr>
                                    </p:animEffect>
                                  </p:childTnLst>
                                </p:cTn>
                              </p:par>
                              <p:par>
                                <p:cTn id="12" presetID="22" presetClass="entr" presetSubtype="8" fill="hold" nodeType="withEffect">
                                  <p:childTnLst>
                                    <p:set>
                                      <p:cBhvr additive="base">
                                        <p:cTn id="13" dur="1" fill="hold">
                                          <p:stCondLst>
                                            <p:cond delay="0"/>
                                          </p:stCondLst>
                                        </p:cTn>
                                        <p:tgtEl>
                                          <p:spTgt spid="2120">
                                            <p:txEl>
                                              <p:charRg st="30" end="47"/>
                                            </p:txEl>
                                          </p:spTgt>
                                        </p:tgtEl>
                                        <p:attrNameLst>
                                          <p:attrName>style.visibility</p:attrName>
                                        </p:attrNameLst>
                                      </p:cBhvr>
                                      <p:to>
                                        <p:strVal val="visible"/>
                                      </p:to>
                                    </p:set>
                                    <p:animEffect transition="in" filter="wipe(left)">
                                      <p:cBhvr additive="base">
                                        <p:cTn id="14" dur="1000"/>
                                        <p:tgtEl>
                                          <p:spTgt spid="2120">
                                            <p:txEl>
                                              <p:charRg st="30" end="47"/>
                                            </p:txEl>
                                          </p:spTgt>
                                        </p:tgtEl>
                                      </p:cBhvr>
                                    </p:animEffect>
                                  </p:childTnLst>
                                </p:cTn>
                              </p:par>
                              <p:par>
                                <p:cTn id="15" presetID="22" presetClass="entr" presetSubtype="8" fill="hold" nodeType="withEffect">
                                  <p:childTnLst>
                                    <p:set>
                                      <p:cBhvr additive="base">
                                        <p:cTn id="16" dur="1" fill="hold">
                                          <p:stCondLst>
                                            <p:cond delay="0"/>
                                          </p:stCondLst>
                                        </p:cTn>
                                        <p:tgtEl>
                                          <p:spTgt spid="2120">
                                            <p:txEl>
                                              <p:charRg st="47" end="138"/>
                                            </p:txEl>
                                          </p:spTgt>
                                        </p:tgtEl>
                                        <p:attrNameLst>
                                          <p:attrName>style.visibility</p:attrName>
                                        </p:attrNameLst>
                                      </p:cBhvr>
                                      <p:to>
                                        <p:strVal val="visible"/>
                                      </p:to>
                                    </p:set>
                                    <p:animEffect transition="in" filter="wipe(left)">
                                      <p:cBhvr additive="base">
                                        <p:cTn id="17" dur="1000"/>
                                        <p:tgtEl>
                                          <p:spTgt spid="2120">
                                            <p:txEl>
                                              <p:charRg st="47" end="138"/>
                                            </p:txEl>
                                          </p:spTgt>
                                        </p:tgtEl>
                                      </p:cBhvr>
                                    </p:animEffect>
                                  </p:childTnLst>
                                </p:cTn>
                              </p:par>
                              <p:par>
                                <p:cTn id="18" presetID="22" presetClass="entr" presetSubtype="8" fill="hold" nodeType="withEffect">
                                  <p:childTnLst>
                                    <p:set>
                                      <p:cBhvr additive="base">
                                        <p:cTn id="19" dur="1" fill="hold">
                                          <p:stCondLst>
                                            <p:cond delay="0"/>
                                          </p:stCondLst>
                                        </p:cTn>
                                        <p:tgtEl>
                                          <p:spTgt spid="2120">
                                            <p:txEl>
                                              <p:charRg st="138" end="172"/>
                                            </p:txEl>
                                          </p:spTgt>
                                        </p:tgtEl>
                                        <p:attrNameLst>
                                          <p:attrName>style.visibility</p:attrName>
                                        </p:attrNameLst>
                                      </p:cBhvr>
                                      <p:to>
                                        <p:strVal val="visible"/>
                                      </p:to>
                                    </p:set>
                                    <p:animEffect transition="in" filter="wipe(left)">
                                      <p:cBhvr additive="base">
                                        <p:cTn id="20" dur="1000"/>
                                        <p:tgtEl>
                                          <p:spTgt spid="2120">
                                            <p:txEl>
                                              <p:charRg st="138"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24" name="Rectangle 2"/>
          <p:cNvSpPr/>
          <p:nvPr>
            <p:ph type="title" idx="4294967295"/>
          </p:nvPr>
        </p:nvSpPr>
        <p:spPr>
          <a:xfrm>
            <a:off x="323850" y="0"/>
            <a:ext cx="3384550" cy="854075"/>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sz="4000" b="1">
                <a:solidFill>
                  <a:schemeClr val="tx1"/>
                </a:solidFill>
                <a:latin typeface="黑体" panose="02010609060101010101" pitchFamily="49" charset="-122"/>
                <a:ea typeface="华文仿宋"/>
              </a:rPr>
              <a:t>消减断面</a:t>
            </a:r>
            <a:endParaRPr lang="zh-CN" altLang="en-US" sz="4000" b="1">
              <a:solidFill>
                <a:schemeClr val="tx1"/>
              </a:solidFill>
              <a:latin typeface="黑体" panose="02010609060101010101" pitchFamily="49" charset="-122"/>
              <a:ea typeface="华文仿宋"/>
            </a:endParaRPr>
          </a:p>
        </p:txBody>
      </p:sp>
      <p:sp>
        <p:nvSpPr>
          <p:cNvPr id="2125" name="Rectangle 3"/>
          <p:cNvSpPr/>
          <p:nvPr>
            <p:ph idx="4294967295"/>
          </p:nvPr>
        </p:nvSpPr>
        <p:spPr>
          <a:xfrm>
            <a:off x="323850" y="836613"/>
            <a:ext cx="8640763" cy="5184775"/>
          </a:xfrm>
          <a:ln w="34925">
            <a:solidFill>
              <a:srgbClr val="FF9933"/>
            </a:solidFill>
            <a:miter/>
          </a:ln>
        </p:spPr>
        <p:txBody>
          <a:bodyPr wrap="square" lIns="91440" tIns="45720" rIns="91440" bIns="45720" anchor="t" anchorCtr="0"/>
          <a:p>
            <a:pPr eaLnBrk="1" hangingPunct="1">
              <a:lnSpc>
                <a:spcPct val="120000"/>
              </a:lnSpc>
              <a:spcBef>
                <a:spcPct val="0"/>
              </a:spcBef>
              <a:buClr>
                <a:schemeClr val="accent1"/>
              </a:buClr>
            </a:pPr>
            <a:r>
              <a:rPr lang="zh-CN" altLang="en-US" sz="2800" b="1">
                <a:latin typeface="楷体_GB2312" pitchFamily="49" charset="-122"/>
                <a:ea typeface="华文仿宋"/>
              </a:rPr>
              <a:t>指河流受纳废水和污水后，经稀释扩散和自净作用，使污染物浓度显著下降，其左、中、右三点浓度差异较小的断面，通常设在城市或工业区最后一个排污口下游</a:t>
            </a:r>
            <a:r>
              <a:rPr lang="en-US" altLang="zh-CN" sz="2800" b="1">
                <a:latin typeface="楷体_GB2312" pitchFamily="49" charset="-122"/>
                <a:ea typeface="华文仿宋"/>
              </a:rPr>
              <a:t>1500m</a:t>
            </a:r>
            <a:r>
              <a:rPr lang="zh-CN" altLang="en-US" sz="2800" b="1">
                <a:latin typeface="楷体_GB2312" pitchFamily="49" charset="-122"/>
                <a:ea typeface="华文仿宋"/>
              </a:rPr>
              <a:t>以外的河段上的断面。 </a:t>
            </a:r>
            <a:endParaRPr lang="zh-CN" altLang="en-US" sz="2800" b="1">
              <a:latin typeface="楷体_GB2312" pitchFamily="49" charset="-122"/>
              <a:ea typeface="华文仿宋"/>
            </a:endParaRPr>
          </a:p>
          <a:p>
            <a:pPr eaLnBrk="1" hangingPunct="1">
              <a:lnSpc>
                <a:spcPct val="120000"/>
              </a:lnSpc>
              <a:spcBef>
                <a:spcPct val="0"/>
              </a:spcBef>
              <a:buClr>
                <a:schemeClr val="accent1"/>
              </a:buClr>
            </a:pPr>
            <a:r>
              <a:rPr lang="zh-CN" altLang="en-US" sz="2800" b="1">
                <a:latin typeface="楷体_GB2312" pitchFamily="49" charset="-122"/>
                <a:ea typeface="华文仿宋"/>
              </a:rPr>
              <a:t>设置目的：了解经稀释扩散和自净后，河流水质情况。 </a:t>
            </a:r>
            <a:endParaRPr lang="zh-CN" altLang="en-US" sz="2800" b="1">
              <a:latin typeface="楷体_GB2312" pitchFamily="49" charset="-122"/>
              <a:ea typeface="华文仿宋"/>
            </a:endParaRPr>
          </a:p>
          <a:p>
            <a:pPr eaLnBrk="1" hangingPunct="1">
              <a:lnSpc>
                <a:spcPct val="120000"/>
              </a:lnSpc>
              <a:spcBef>
                <a:spcPct val="0"/>
              </a:spcBef>
              <a:buClr>
                <a:schemeClr val="accent1"/>
              </a:buClr>
            </a:pPr>
            <a:r>
              <a:rPr lang="zh-CN" altLang="en-US" sz="2800" b="1">
                <a:latin typeface="楷体_GB2312" pitchFamily="49" charset="-122"/>
                <a:ea typeface="华文仿宋"/>
              </a:rPr>
              <a:t>设置方法 ：最后一个排污口下游</a:t>
            </a:r>
            <a:r>
              <a:rPr lang="en-US" altLang="zh-CN" sz="2800" b="1">
                <a:latin typeface="楷体_GB2312" pitchFamily="49" charset="-122"/>
                <a:ea typeface="华文仿宋"/>
              </a:rPr>
              <a:t>1500m</a:t>
            </a:r>
            <a:r>
              <a:rPr lang="zh-CN" altLang="en-US" sz="2800" b="1">
                <a:latin typeface="楷体_GB2312" pitchFamily="49" charset="-122"/>
                <a:ea typeface="华文仿宋"/>
              </a:rPr>
              <a:t>处。（左中右浓度差较小的断面，小河流视具体情况确定）</a:t>
            </a:r>
            <a:endParaRPr lang="zh-CN" altLang="en-US" sz="2800" b="1">
              <a:latin typeface="楷体_GB2312" pitchFamily="49" charset="-122"/>
              <a:ea typeface="华文仿宋"/>
            </a:endParaRPr>
          </a:p>
          <a:p>
            <a:pPr eaLnBrk="1" hangingPunct="1">
              <a:lnSpc>
                <a:spcPct val="120000"/>
              </a:lnSpc>
              <a:spcBef>
                <a:spcPct val="0"/>
              </a:spcBef>
              <a:buClr>
                <a:schemeClr val="accent1"/>
              </a:buClr>
            </a:pPr>
            <a:r>
              <a:rPr lang="zh-CN" altLang="en-US" sz="2800" b="1">
                <a:latin typeface="楷体_GB2312" pitchFamily="49" charset="-122"/>
                <a:ea typeface="华文仿宋"/>
              </a:rPr>
              <a:t>设置数目：一个断面。 </a:t>
            </a:r>
            <a:endParaRPr lang="zh-CN" altLang="en-US" sz="28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124"/>
                                        </p:tgtEl>
                                        <p:attrNameLst>
                                          <p:attrName>style.visibility</p:attrName>
                                        </p:attrNameLst>
                                      </p:cBhvr>
                                      <p:to>
                                        <p:strVal val="visible"/>
                                      </p:to>
                                    </p:set>
                                    <p:animEffect transition="in" filter="wipe(left)">
                                      <p:cBhvr additive="base">
                                        <p:cTn id="7" dur="500"/>
                                        <p:tgtEl>
                                          <p:spTgt spid="2124"/>
                                        </p:tgtEl>
                                      </p:cBhvr>
                                    </p:animEffect>
                                  </p:childTnLst>
                                </p:cTn>
                              </p:par>
                              <p:par>
                                <p:cTn id="8" presetID="22" presetClass="entr" presetSubtype="8" fill="hold" nodeType="withEffect">
                                  <p:childTnLst>
                                    <p:set>
                                      <p:cBhvr additive="base">
                                        <p:cTn id="9" dur="1" fill="hold">
                                          <p:stCondLst>
                                            <p:cond delay="0"/>
                                          </p:stCondLst>
                                        </p:cTn>
                                        <p:tgtEl>
                                          <p:spTgt spid="2125">
                                            <p:txEl>
                                              <p:charRg st="0" end="88"/>
                                            </p:txEl>
                                          </p:spTgt>
                                        </p:tgtEl>
                                        <p:attrNameLst>
                                          <p:attrName>style.visibility</p:attrName>
                                        </p:attrNameLst>
                                      </p:cBhvr>
                                      <p:to>
                                        <p:strVal val="visible"/>
                                      </p:to>
                                    </p:set>
                                    <p:animEffect transition="in" filter="wipe(left)">
                                      <p:cBhvr additive="base">
                                        <p:cTn id="10" dur="1000"/>
                                        <p:tgtEl>
                                          <p:spTgt spid="2125">
                                            <p:txEl>
                                              <p:charRg st="0" end="88"/>
                                            </p:txEl>
                                          </p:spTgt>
                                        </p:tgtEl>
                                      </p:cBhvr>
                                    </p:animEffect>
                                  </p:childTnLst>
                                </p:cTn>
                              </p:par>
                              <p:par>
                                <p:cTn id="11" presetID="22" presetClass="entr" presetSubtype="8" fill="hold" nodeType="withEffect">
                                  <p:childTnLst>
                                    <p:set>
                                      <p:cBhvr additive="base">
                                        <p:cTn id="12" dur="1" fill="hold">
                                          <p:stCondLst>
                                            <p:cond delay="0"/>
                                          </p:stCondLst>
                                        </p:cTn>
                                        <p:tgtEl>
                                          <p:spTgt spid="2125">
                                            <p:txEl>
                                              <p:charRg st="88" end="114"/>
                                            </p:txEl>
                                          </p:spTgt>
                                        </p:tgtEl>
                                        <p:attrNameLst>
                                          <p:attrName>style.visibility</p:attrName>
                                        </p:attrNameLst>
                                      </p:cBhvr>
                                      <p:to>
                                        <p:strVal val="visible"/>
                                      </p:to>
                                    </p:set>
                                    <p:animEffect transition="in" filter="wipe(left)">
                                      <p:cBhvr additive="base">
                                        <p:cTn id="13" dur="1000"/>
                                        <p:tgtEl>
                                          <p:spTgt spid="2125">
                                            <p:txEl>
                                              <p:charRg st="88" end="114"/>
                                            </p:txEl>
                                          </p:spTgt>
                                        </p:tgtEl>
                                      </p:cBhvr>
                                    </p:animEffect>
                                  </p:childTnLst>
                                </p:cTn>
                              </p:par>
                              <p:par>
                                <p:cTn id="14" presetID="22" presetClass="entr" presetSubtype="8" fill="hold" nodeType="withEffect">
                                  <p:childTnLst>
                                    <p:set>
                                      <p:cBhvr additive="base">
                                        <p:cTn id="15" dur="1" fill="hold">
                                          <p:stCondLst>
                                            <p:cond delay="0"/>
                                          </p:stCondLst>
                                        </p:cTn>
                                        <p:tgtEl>
                                          <p:spTgt spid="2125">
                                            <p:txEl>
                                              <p:charRg st="114" end="161"/>
                                            </p:txEl>
                                          </p:spTgt>
                                        </p:tgtEl>
                                        <p:attrNameLst>
                                          <p:attrName>style.visibility</p:attrName>
                                        </p:attrNameLst>
                                      </p:cBhvr>
                                      <p:to>
                                        <p:strVal val="visible"/>
                                      </p:to>
                                    </p:set>
                                    <p:animEffect transition="in" filter="wipe(left)">
                                      <p:cBhvr additive="base">
                                        <p:cTn id="16" dur="1000"/>
                                        <p:tgtEl>
                                          <p:spTgt spid="2125">
                                            <p:txEl>
                                              <p:charRg st="114" end="161"/>
                                            </p:txEl>
                                          </p:spTgt>
                                        </p:tgtEl>
                                      </p:cBhvr>
                                    </p:animEffect>
                                  </p:childTnLst>
                                </p:cTn>
                              </p:par>
                              <p:par>
                                <p:cTn id="17" presetID="22" presetClass="entr" presetSubtype="8" fill="hold" nodeType="withEffect">
                                  <p:childTnLst>
                                    <p:set>
                                      <p:cBhvr additive="base">
                                        <p:cTn id="18" dur="1" fill="hold">
                                          <p:stCondLst>
                                            <p:cond delay="0"/>
                                          </p:stCondLst>
                                        </p:cTn>
                                        <p:tgtEl>
                                          <p:spTgt spid="2125">
                                            <p:txEl>
                                              <p:charRg st="161" end="173"/>
                                            </p:txEl>
                                          </p:spTgt>
                                        </p:tgtEl>
                                        <p:attrNameLst>
                                          <p:attrName>style.visibility</p:attrName>
                                        </p:attrNameLst>
                                      </p:cBhvr>
                                      <p:to>
                                        <p:strVal val="visible"/>
                                      </p:to>
                                    </p:set>
                                    <p:animEffect transition="in" filter="wipe(left)">
                                      <p:cBhvr additive="base">
                                        <p:cTn id="19" dur="1000"/>
                                        <p:tgtEl>
                                          <p:spTgt spid="2125">
                                            <p:txEl>
                                              <p:charRg st="161" end="1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128" name="Rectangle 2"/>
          <p:cNvSpPr/>
          <p:nvPr>
            <p:ph type="title" idx="4294967295"/>
          </p:nvPr>
        </p:nvSpPr>
        <p:spPr>
          <a:xfrm>
            <a:off x="611188" y="404813"/>
            <a:ext cx="2592387" cy="792162"/>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sz="4000" b="1">
                <a:solidFill>
                  <a:schemeClr val="tx1"/>
                </a:solidFill>
                <a:latin typeface="黑体" panose="02010609060101010101" pitchFamily="49" charset="-122"/>
                <a:ea typeface="华文仿宋"/>
              </a:rPr>
              <a:t>背景断面</a:t>
            </a:r>
            <a:endParaRPr lang="zh-CN" altLang="en-US" sz="4000" b="1">
              <a:solidFill>
                <a:schemeClr val="tx1"/>
              </a:solidFill>
              <a:latin typeface="黑体" panose="02010609060101010101" pitchFamily="49" charset="-122"/>
              <a:ea typeface="华文仿宋"/>
            </a:endParaRPr>
          </a:p>
        </p:txBody>
      </p:sp>
      <p:sp>
        <p:nvSpPr>
          <p:cNvPr id="2129" name="Rectangle 3"/>
          <p:cNvSpPr/>
          <p:nvPr>
            <p:ph idx="4294967295"/>
          </p:nvPr>
        </p:nvSpPr>
        <p:spPr>
          <a:xfrm>
            <a:off x="323850" y="1268413"/>
            <a:ext cx="8229600" cy="4525962"/>
          </a:xfrm>
          <a:ln w="76200" cmpd="tri">
            <a:solidFill>
              <a:srgbClr val="FF9933"/>
            </a:solidFill>
            <a:miter/>
          </a:ln>
        </p:spPr>
        <p:txBody>
          <a:bodyPr wrap="square" lIns="91440" tIns="45720" rIns="91440" bIns="45720" anchor="t" anchorCtr="0"/>
          <a:p>
            <a:pPr eaLnBrk="1" hangingPunct="1">
              <a:lnSpc>
                <a:spcPct val="120000"/>
              </a:lnSpc>
              <a:buClr>
                <a:schemeClr val="accent1"/>
              </a:buClr>
            </a:pPr>
            <a:r>
              <a:rPr lang="zh-CN" altLang="en-US" b="1">
                <a:latin typeface="楷体_GB2312" pitchFamily="49" charset="-122"/>
                <a:ea typeface="华文仿宋"/>
              </a:rPr>
              <a:t>设置目的：为了评价一个完整水系的污染程度，提供水环境的背景值。 </a:t>
            </a:r>
            <a:endParaRPr lang="zh-CN" altLang="en-US" b="1">
              <a:latin typeface="楷体_GB2312" pitchFamily="49" charset="-122"/>
              <a:ea typeface="华文仿宋"/>
            </a:endParaRPr>
          </a:p>
          <a:p>
            <a:pPr eaLnBrk="1" hangingPunct="1">
              <a:lnSpc>
                <a:spcPct val="120000"/>
              </a:lnSpc>
              <a:buClr>
                <a:schemeClr val="accent1"/>
              </a:buClr>
            </a:pPr>
            <a:r>
              <a:rPr lang="zh-CN" altLang="en-US" b="1">
                <a:latin typeface="楷体_GB2312" pitchFamily="49" charset="-122"/>
                <a:ea typeface="华文仿宋"/>
              </a:rPr>
              <a:t>设置方法：基本上未受人类活动的影响，应设在清洁的河段上。 </a:t>
            </a:r>
            <a:endParaRPr lang="zh-CN" altLang="en-US" b="1">
              <a:latin typeface="楷体_GB2312" pitchFamily="49" charset="-122"/>
              <a:ea typeface="华文仿宋"/>
            </a:endParaRPr>
          </a:p>
          <a:p>
            <a:pPr eaLnBrk="1" hangingPunct="1">
              <a:lnSpc>
                <a:spcPct val="120000"/>
              </a:lnSpc>
              <a:buClr>
                <a:schemeClr val="accent1"/>
              </a:buClr>
            </a:pPr>
            <a:r>
              <a:rPr lang="zh-CN" altLang="en-US" b="1">
                <a:latin typeface="楷体_GB2312" pitchFamily="49" charset="-122"/>
                <a:ea typeface="华文仿宋"/>
              </a:rPr>
              <a:t>设置数目：根据需要而定 </a:t>
            </a:r>
            <a:endParaRPr lang="zh-CN" altLang="en-US" b="1">
              <a:latin typeface="楷体_GB2312" pitchFamily="49" charset="-122"/>
              <a:ea typeface="华文仿宋"/>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132" name="组合 2131"/>
          <p:cNvGrpSpPr/>
          <p:nvPr/>
        </p:nvGrpSpPr>
        <p:grpSpPr>
          <a:xfrm>
            <a:off x="-3124200" y="-381000"/>
            <a:ext cx="14630400" cy="7416800"/>
            <a:chOff x="-1968" y="-240"/>
            <a:chExt cx="9216" cy="4672"/>
          </a:xfrm>
        </p:grpSpPr>
        <p:sp>
          <p:nvSpPr>
            <p:cNvPr id="2133" name="Freeform 3" descr="水滴"/>
            <p:cNvSpPr/>
            <p:nvPr/>
          </p:nvSpPr>
          <p:spPr>
            <a:xfrm>
              <a:off x="148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4" name="Freeform 4" descr="水滴"/>
            <p:cNvSpPr/>
            <p:nvPr/>
          </p:nvSpPr>
          <p:spPr>
            <a:xfrm>
              <a:off x="235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5" name="Freeform 5" descr="水滴"/>
            <p:cNvSpPr/>
            <p:nvPr/>
          </p:nvSpPr>
          <p:spPr>
            <a:xfrm>
              <a:off x="321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6" name="Freeform 6" descr="水滴"/>
            <p:cNvSpPr/>
            <p:nvPr/>
          </p:nvSpPr>
          <p:spPr>
            <a:xfrm>
              <a:off x="-110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7" name="Freeform 7" descr="水滴"/>
            <p:cNvSpPr/>
            <p:nvPr/>
          </p:nvSpPr>
          <p:spPr>
            <a:xfrm>
              <a:off x="-240"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8" name="Freeform 8" descr="水滴"/>
            <p:cNvSpPr/>
            <p:nvPr/>
          </p:nvSpPr>
          <p:spPr>
            <a:xfrm>
              <a:off x="62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39" name="Freeform 9" descr="水滴"/>
            <p:cNvSpPr/>
            <p:nvPr/>
          </p:nvSpPr>
          <p:spPr>
            <a:xfrm>
              <a:off x="412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40" name="Freeform 10" descr="水滴"/>
            <p:cNvSpPr/>
            <p:nvPr/>
          </p:nvSpPr>
          <p:spPr>
            <a:xfrm>
              <a:off x="499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41" name="Freeform 11" descr="水滴"/>
            <p:cNvSpPr/>
            <p:nvPr/>
          </p:nvSpPr>
          <p:spPr>
            <a:xfrm>
              <a:off x="585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142" name="Freeform 12" descr="水滴"/>
            <p:cNvSpPr/>
            <p:nvPr/>
          </p:nvSpPr>
          <p:spPr>
            <a:xfrm>
              <a:off x="-196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grpSp>
      <p:sp>
        <p:nvSpPr>
          <p:cNvPr id="2143" name="Freeform 13" descr="沙滩"/>
          <p:cNvSpPr/>
          <p:nvPr/>
        </p:nvSpPr>
        <p:spPr>
          <a:xfrm>
            <a:off x="-1668462" y="-858837"/>
            <a:ext cx="12480925" cy="4260850"/>
          </a:xfrm>
          <a:blipFill rotWithShape="1">
            <a:blip r:embed="rId2"/>
          </a:blipFill>
          <a:ln w="9525">
            <a:noFill/>
          </a:ln>
        </p:spPr>
        <p:txBody>
          <a:bodyPr/>
          <a:p>
            <a:endParaRPr lang="zh-CN" altLang="en-US"/>
          </a:p>
        </p:txBody>
      </p:sp>
      <p:sp>
        <p:nvSpPr>
          <p:cNvPr id="2144" name="Freeform 14" descr="沙滩"/>
          <p:cNvSpPr/>
          <p:nvPr/>
        </p:nvSpPr>
        <p:spPr>
          <a:xfrm rot="240000">
            <a:off x="-1927225" y="3810000"/>
            <a:ext cx="12998450" cy="3995738"/>
          </a:xfrm>
          <a:blipFill rotWithShape="1">
            <a:blip r:embed="rId2"/>
          </a:blipFill>
          <a:ln w="9525">
            <a:noFill/>
          </a:ln>
        </p:spPr>
        <p:txBody>
          <a:bodyPr/>
          <a:p>
            <a:endParaRPr lang="zh-CN" altLang="en-US"/>
          </a:p>
        </p:txBody>
      </p:sp>
      <p:grpSp>
        <p:nvGrpSpPr>
          <p:cNvPr id="2145" name="组合 2144"/>
          <p:cNvGrpSpPr/>
          <p:nvPr/>
        </p:nvGrpSpPr>
        <p:grpSpPr>
          <a:xfrm>
            <a:off x="395288" y="1989138"/>
            <a:ext cx="312737" cy="2781300"/>
            <a:chOff x="1375" y="2945"/>
            <a:chExt cx="171" cy="1143"/>
          </a:xfrm>
        </p:grpSpPr>
        <p:cxnSp>
          <p:nvCxnSpPr>
            <p:cNvPr id="2146" name="Line 16"/>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147" name="Line 17"/>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148" name="Line 18"/>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149" name="AutoShape 19"/>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150" name="AutoShape 20"/>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151" name="组合 2150"/>
          <p:cNvGrpSpPr/>
          <p:nvPr/>
        </p:nvGrpSpPr>
        <p:grpSpPr>
          <a:xfrm>
            <a:off x="3602038" y="2038350"/>
            <a:ext cx="312737" cy="2781300"/>
            <a:chOff x="1375" y="2945"/>
            <a:chExt cx="171" cy="1143"/>
          </a:xfrm>
        </p:grpSpPr>
        <p:cxnSp>
          <p:nvCxnSpPr>
            <p:cNvPr id="2152" name="Line 22"/>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153" name="Line 23"/>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154" name="Line 24"/>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155" name="AutoShape 25"/>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156" name="AutoShape 26"/>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157" name="组合 2156"/>
          <p:cNvGrpSpPr/>
          <p:nvPr/>
        </p:nvGrpSpPr>
        <p:grpSpPr>
          <a:xfrm>
            <a:off x="8642350" y="2398713"/>
            <a:ext cx="312738" cy="2781300"/>
            <a:chOff x="1375" y="2945"/>
            <a:chExt cx="171" cy="1143"/>
          </a:xfrm>
        </p:grpSpPr>
        <p:cxnSp>
          <p:nvCxnSpPr>
            <p:cNvPr id="2158" name="Line 28"/>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159" name="Line 29"/>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160" name="Line 30"/>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161" name="AutoShape 31"/>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162" name="AutoShape 32"/>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cxnSp>
        <p:nvCxnSpPr>
          <p:cNvPr id="2163" name="Line 33"/>
          <p:cNvCxnSpPr/>
          <p:nvPr/>
        </p:nvCxnSpPr>
        <p:spPr>
          <a:xfrm>
            <a:off x="1150938" y="3608388"/>
            <a:ext cx="1168400" cy="0"/>
          </a:xfrm>
          <a:prstGeom prst="line">
            <a:avLst/>
          </a:prstGeom>
          <a:ln w="57150" cap="flat" cmpd="sng">
            <a:solidFill>
              <a:srgbClr val="FFFF00"/>
            </a:solidFill>
            <a:prstDash val="solid"/>
            <a:headEnd type="none" w="med" len="med"/>
            <a:tailEnd type="triangle" w="med" len="med"/>
          </a:ln>
        </p:spPr>
      </p:cxnSp>
      <p:sp>
        <p:nvSpPr>
          <p:cNvPr id="2164" name="Text Box 34"/>
          <p:cNvSpPr/>
          <p:nvPr/>
        </p:nvSpPr>
        <p:spPr>
          <a:xfrm>
            <a:off x="179388" y="336550"/>
            <a:ext cx="609600" cy="1704975"/>
          </a:xfrm>
          <a:prstGeom prst="rect">
            <a:avLst/>
          </a:prstGeom>
          <a:noFill/>
          <a:ln w="9525">
            <a:noFill/>
          </a:ln>
        </p:spPr>
        <p:txBody>
          <a:bodyPr vert="eaVert">
            <a:spAutoFit/>
          </a:bodyPr>
          <a:p>
            <a:pPr algn="ctr">
              <a:spcBef>
                <a:spcPct val="50000"/>
              </a:spcBef>
            </a:pPr>
            <a:r>
              <a:rPr lang="zh-CN" altLang="en-US" sz="2800" b="1">
                <a:ea typeface="华文仿宋"/>
              </a:rPr>
              <a:t>对照断面</a:t>
            </a:r>
            <a:endParaRPr lang="zh-CN" altLang="en-US" sz="2800" b="1">
              <a:ea typeface="华文仿宋"/>
            </a:endParaRPr>
          </a:p>
        </p:txBody>
      </p:sp>
      <p:sp>
        <p:nvSpPr>
          <p:cNvPr id="2165" name="Text Box 35"/>
          <p:cNvSpPr/>
          <p:nvPr/>
        </p:nvSpPr>
        <p:spPr>
          <a:xfrm>
            <a:off x="3392488" y="336550"/>
            <a:ext cx="609600" cy="1704975"/>
          </a:xfrm>
          <a:prstGeom prst="rect">
            <a:avLst/>
          </a:prstGeom>
          <a:noFill/>
          <a:ln w="9525">
            <a:noFill/>
          </a:ln>
        </p:spPr>
        <p:txBody>
          <a:bodyPr vert="eaVert">
            <a:spAutoFit/>
          </a:bodyPr>
          <a:p>
            <a:pPr algn="ctr">
              <a:spcBef>
                <a:spcPct val="50000"/>
              </a:spcBef>
            </a:pPr>
            <a:r>
              <a:rPr lang="zh-CN" altLang="en-US" sz="2800" b="1">
                <a:ea typeface="华文仿宋"/>
              </a:rPr>
              <a:t>控制断面</a:t>
            </a:r>
            <a:endParaRPr lang="zh-CN" altLang="en-US" sz="2800" b="1">
              <a:ea typeface="华文仿宋"/>
            </a:endParaRPr>
          </a:p>
        </p:txBody>
      </p:sp>
      <p:sp>
        <p:nvSpPr>
          <p:cNvPr id="2166" name="Text Box 36"/>
          <p:cNvSpPr/>
          <p:nvPr/>
        </p:nvSpPr>
        <p:spPr>
          <a:xfrm>
            <a:off x="8432800" y="336550"/>
            <a:ext cx="609600" cy="1704975"/>
          </a:xfrm>
          <a:prstGeom prst="rect">
            <a:avLst/>
          </a:prstGeom>
          <a:noFill/>
          <a:ln w="9525">
            <a:noFill/>
          </a:ln>
        </p:spPr>
        <p:txBody>
          <a:bodyPr vert="eaVert">
            <a:spAutoFit/>
          </a:bodyPr>
          <a:p>
            <a:pPr algn="ctr">
              <a:spcBef>
                <a:spcPct val="50000"/>
              </a:spcBef>
            </a:pPr>
            <a:r>
              <a:rPr lang="zh-CN" altLang="en-US" sz="2800" b="1">
                <a:ea typeface="华文仿宋"/>
              </a:rPr>
              <a:t>削减断面</a:t>
            </a:r>
            <a:endParaRPr lang="zh-CN" altLang="en-US" sz="2800" b="1">
              <a:ea typeface="华文仿宋"/>
            </a:endParaRPr>
          </a:p>
        </p:txBody>
      </p:sp>
      <p:sp>
        <p:nvSpPr>
          <p:cNvPr id="2167" name="Rectangle 37" descr="深色上对角线"/>
          <p:cNvSpPr/>
          <p:nvPr/>
        </p:nvSpPr>
        <p:spPr>
          <a:xfrm>
            <a:off x="2592388" y="4264025"/>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168" name="Rectangle 38" descr="深色上对角线"/>
          <p:cNvSpPr/>
          <p:nvPr/>
        </p:nvSpPr>
        <p:spPr>
          <a:xfrm>
            <a:off x="5178425" y="4541838"/>
            <a:ext cx="273050" cy="277812"/>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nvGrpSpPr>
          <p:cNvPr id="2169" name="组合 2168"/>
          <p:cNvGrpSpPr/>
          <p:nvPr/>
        </p:nvGrpSpPr>
        <p:grpSpPr>
          <a:xfrm>
            <a:off x="2768600" y="5180013"/>
            <a:ext cx="990600" cy="396875"/>
            <a:chOff x="1744" y="3263"/>
            <a:chExt cx="624" cy="250"/>
          </a:xfrm>
        </p:grpSpPr>
        <p:grpSp>
          <p:nvGrpSpPr>
            <p:cNvPr id="2170" name="组合 2169"/>
            <p:cNvGrpSpPr/>
            <p:nvPr/>
          </p:nvGrpSpPr>
          <p:grpSpPr>
            <a:xfrm>
              <a:off x="1744" y="3379"/>
              <a:ext cx="624" cy="114"/>
              <a:chOff x="1178" y="4847"/>
              <a:chExt cx="566" cy="114"/>
            </a:xfrm>
          </p:grpSpPr>
          <p:cxnSp>
            <p:nvCxnSpPr>
              <p:cNvPr id="2171" name="Line 41"/>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172" name="Line 42"/>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173" name="Line 43"/>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174" name="Text Box 44"/>
            <p:cNvSpPr/>
            <p:nvPr/>
          </p:nvSpPr>
          <p:spPr>
            <a:xfrm>
              <a:off x="1744" y="3263"/>
              <a:ext cx="623" cy="250"/>
            </a:xfrm>
            <a:prstGeom prst="rect">
              <a:avLst/>
            </a:prstGeom>
            <a:noFill/>
            <a:ln w="38100">
              <a:noFill/>
            </a:ln>
          </p:spPr>
          <p:txBody>
            <a:bodyPr>
              <a:spAutoFit/>
            </a:bodyPr>
            <a:p>
              <a:pPr algn="ctr">
                <a:spcBef>
                  <a:spcPct val="50000"/>
                </a:spcBef>
              </a:pPr>
              <a:r>
                <a:rPr lang="en-US" altLang="zh-CN" sz="2000" b="1">
                  <a:ea typeface="华文仿宋"/>
                </a:rPr>
                <a:t>500m</a:t>
              </a:r>
              <a:endParaRPr lang="en-US" altLang="zh-CN" sz="2000" b="1">
                <a:ea typeface="华文仿宋"/>
              </a:endParaRPr>
            </a:p>
          </p:txBody>
        </p:sp>
      </p:grpSp>
      <p:grpSp>
        <p:nvGrpSpPr>
          <p:cNvPr id="2175" name="组合 2174"/>
          <p:cNvGrpSpPr/>
          <p:nvPr/>
        </p:nvGrpSpPr>
        <p:grpSpPr>
          <a:xfrm>
            <a:off x="5472113" y="5180013"/>
            <a:ext cx="3327400" cy="396875"/>
            <a:chOff x="3447" y="3263"/>
            <a:chExt cx="2096" cy="250"/>
          </a:xfrm>
        </p:grpSpPr>
        <p:grpSp>
          <p:nvGrpSpPr>
            <p:cNvPr id="2176" name="组合 2175"/>
            <p:cNvGrpSpPr/>
            <p:nvPr/>
          </p:nvGrpSpPr>
          <p:grpSpPr>
            <a:xfrm>
              <a:off x="3447" y="3344"/>
              <a:ext cx="2096" cy="150"/>
              <a:chOff x="1178" y="4847"/>
              <a:chExt cx="566" cy="114"/>
            </a:xfrm>
          </p:grpSpPr>
          <p:cxnSp>
            <p:nvCxnSpPr>
              <p:cNvPr id="2177" name="Line 47"/>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178" name="Line 48"/>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179" name="Line 49"/>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180" name="Text Box 50"/>
            <p:cNvSpPr/>
            <p:nvPr/>
          </p:nvSpPr>
          <p:spPr>
            <a:xfrm>
              <a:off x="4156" y="3263"/>
              <a:ext cx="742" cy="250"/>
            </a:xfrm>
            <a:prstGeom prst="rect">
              <a:avLst/>
            </a:prstGeom>
            <a:noFill/>
            <a:ln w="9525">
              <a:noFill/>
            </a:ln>
          </p:spPr>
          <p:txBody>
            <a:bodyPr>
              <a:spAutoFit/>
            </a:bodyPr>
            <a:p>
              <a:pPr algn="ctr">
                <a:spcBef>
                  <a:spcPct val="50000"/>
                </a:spcBef>
              </a:pPr>
              <a:r>
                <a:rPr lang="en-US" altLang="zh-CN" sz="2000" b="1">
                  <a:ea typeface="华文仿宋"/>
                </a:rPr>
                <a:t>1500m</a:t>
              </a:r>
              <a:endParaRPr lang="en-US" altLang="zh-CN" sz="2000" b="1">
                <a:ea typeface="华文仿宋"/>
              </a:endParaRPr>
            </a:p>
          </p:txBody>
        </p:sp>
      </p:grpSp>
      <p:grpSp>
        <p:nvGrpSpPr>
          <p:cNvPr id="2181" name="组合 2180"/>
          <p:cNvGrpSpPr/>
          <p:nvPr/>
        </p:nvGrpSpPr>
        <p:grpSpPr>
          <a:xfrm>
            <a:off x="6326188" y="2398713"/>
            <a:ext cx="312737" cy="2781300"/>
            <a:chOff x="1375" y="2945"/>
            <a:chExt cx="171" cy="1143"/>
          </a:xfrm>
        </p:grpSpPr>
        <p:cxnSp>
          <p:nvCxnSpPr>
            <p:cNvPr id="2182" name="Line 52"/>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183" name="Line 53"/>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184" name="Line 54"/>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185" name="AutoShape 55"/>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186" name="AutoShape 56"/>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sp>
        <p:nvSpPr>
          <p:cNvPr id="2187" name="Text Box 57"/>
          <p:cNvSpPr/>
          <p:nvPr/>
        </p:nvSpPr>
        <p:spPr>
          <a:xfrm>
            <a:off x="6116638" y="336550"/>
            <a:ext cx="609600" cy="1704975"/>
          </a:xfrm>
          <a:prstGeom prst="rect">
            <a:avLst/>
          </a:prstGeom>
          <a:noFill/>
          <a:ln w="9525">
            <a:noFill/>
          </a:ln>
        </p:spPr>
        <p:txBody>
          <a:bodyPr vert="eaVert">
            <a:spAutoFit/>
          </a:bodyPr>
          <a:p>
            <a:pPr algn="ctr">
              <a:spcBef>
                <a:spcPct val="50000"/>
              </a:spcBef>
            </a:pPr>
            <a:r>
              <a:rPr lang="zh-CN" altLang="en-US" sz="2800" b="1">
                <a:ea typeface="华文仿宋"/>
              </a:rPr>
              <a:t>控制断面</a:t>
            </a:r>
            <a:endParaRPr lang="zh-CN" altLang="en-US" sz="2800" b="1">
              <a:ea typeface="华文仿宋"/>
            </a:endParaRPr>
          </a:p>
        </p:txBody>
      </p:sp>
      <p:sp>
        <p:nvSpPr>
          <p:cNvPr id="2188" name="Text Box 58"/>
          <p:cNvSpPr/>
          <p:nvPr/>
        </p:nvSpPr>
        <p:spPr>
          <a:xfrm>
            <a:off x="2565400" y="5949950"/>
            <a:ext cx="4014788" cy="579438"/>
          </a:xfrm>
          <a:prstGeom prst="rect">
            <a:avLst/>
          </a:prstGeom>
          <a:solidFill>
            <a:srgbClr val="F0A22E"/>
          </a:solidFill>
          <a:ln w="9525">
            <a:noFill/>
          </a:ln>
        </p:spPr>
        <p:txBody>
          <a:bodyPr>
            <a:spAutoFit/>
          </a:bodyPr>
          <a:p>
            <a:pPr algn="ctr">
              <a:spcBef>
                <a:spcPct val="50000"/>
              </a:spcBef>
            </a:pPr>
            <a:r>
              <a:rPr lang="zh-CN" altLang="en-US" sz="3200" b="1">
                <a:ea typeface="华文仿宋"/>
              </a:rPr>
              <a:t>河流监测断面设置</a:t>
            </a:r>
            <a:endParaRPr lang="zh-CN" altLang="en-US" sz="3200" b="1">
              <a:ea typeface="华文仿宋"/>
            </a:endParaRPr>
          </a:p>
        </p:txBody>
      </p:sp>
      <p:sp>
        <p:nvSpPr>
          <p:cNvPr id="2189" name="AutoShape 59"/>
          <p:cNvSpPr/>
          <p:nvPr/>
        </p:nvSpPr>
        <p:spPr>
          <a:xfrm>
            <a:off x="8610600" y="6324600"/>
            <a:ext cx="533400" cy="533400"/>
          </a:xfrm>
          <a:prstGeom prst="actionButtonHelp">
            <a:avLst/>
          </a:prstGeom>
          <a:solidFill>
            <a:srgbClr val="FFFFFF"/>
          </a:solidFill>
          <a:ln w="9525">
            <a:noFill/>
          </a:ln>
        </p:spPr>
        <p:txBody>
          <a:bodyPr wrap="none" anchor="ctr" anchorCtr="0"/>
          <a:p>
            <a:endParaRPr lang="zh-CN" altLang="en-US">
              <a:ea typeface="华文仿宋"/>
            </a:endParaRPr>
          </a:p>
        </p:txBody>
      </p:sp>
      <p:grpSp>
        <p:nvGrpSpPr>
          <p:cNvPr id="2190" name="组合 2189"/>
          <p:cNvGrpSpPr/>
          <p:nvPr/>
        </p:nvGrpSpPr>
        <p:grpSpPr>
          <a:xfrm rot="-5940000">
            <a:off x="8612188" y="3732213"/>
            <a:ext cx="306387" cy="309562"/>
            <a:chOff x="6143" y="2493"/>
            <a:chExt cx="816" cy="580"/>
          </a:xfrm>
        </p:grpSpPr>
        <p:sp>
          <p:nvSpPr>
            <p:cNvPr id="2191" name="Oval 61"/>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192" name="Line 62"/>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193" name="Line 63"/>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194" name="组合 2193"/>
          <p:cNvGrpSpPr/>
          <p:nvPr/>
        </p:nvGrpSpPr>
        <p:grpSpPr>
          <a:xfrm rot="-5940000">
            <a:off x="6326188" y="3808413"/>
            <a:ext cx="306387" cy="309562"/>
            <a:chOff x="6143" y="2493"/>
            <a:chExt cx="816" cy="580"/>
          </a:xfrm>
        </p:grpSpPr>
        <p:sp>
          <p:nvSpPr>
            <p:cNvPr id="2195" name="Oval 65"/>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196" name="Line 66"/>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197" name="Line 67"/>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198" name="组合 2197"/>
          <p:cNvGrpSpPr/>
          <p:nvPr/>
        </p:nvGrpSpPr>
        <p:grpSpPr>
          <a:xfrm rot="-5940000">
            <a:off x="3582988" y="3351213"/>
            <a:ext cx="306387" cy="309562"/>
            <a:chOff x="6143" y="2493"/>
            <a:chExt cx="816" cy="580"/>
          </a:xfrm>
        </p:grpSpPr>
        <p:sp>
          <p:nvSpPr>
            <p:cNvPr id="2199" name="Oval 69"/>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200" name="Line 70"/>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201" name="Line 71"/>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202" name="组合 2201"/>
          <p:cNvGrpSpPr/>
          <p:nvPr/>
        </p:nvGrpSpPr>
        <p:grpSpPr>
          <a:xfrm rot="-5820000">
            <a:off x="382588" y="3351213"/>
            <a:ext cx="306387" cy="309562"/>
            <a:chOff x="6143" y="2493"/>
            <a:chExt cx="816" cy="580"/>
          </a:xfrm>
        </p:grpSpPr>
        <p:sp>
          <p:nvSpPr>
            <p:cNvPr id="2203" name="Oval 73"/>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solidFill>
                  <a:srgbClr val="000000"/>
                </a:solidFill>
                <a:ea typeface="华文仿宋"/>
              </a:endParaRPr>
            </a:p>
          </p:txBody>
        </p:sp>
        <p:cxnSp>
          <p:nvCxnSpPr>
            <p:cNvPr id="2204" name="Line 74"/>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205" name="Line 75"/>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childTnLst>
                                    <p:animMotion origin="layout" path="M -0.04166 0.0037 L 0.25834 0.0037">
                                      <p:cBhvr additive="base">
                                        <p:cTn id="6" dur="5000" fill="hold"/>
                                        <p:tgtEl>
                                          <p:spTgt spid="2132"/>
                                        </p:tgtEl>
                                        <p:attrNameLst>
                                          <p:attrName>ppt_x</p:attrName>
                                          <p:attrName>ppt_y</p:attrName>
                                        </p:attrNameLst>
                                      </p:cBhvr>
                                    </p:animMotion>
                                  </p:childTnLst>
                                </p:cTn>
                              </p:par>
                              <p:par>
                                <p:cTn id="7" presetID="2" presetClass="entr" presetSubtype="8" fill="hold" nodeType="withEffect">
                                  <p:childTnLst>
                                    <p:set>
                                      <p:cBhvr additive="base">
                                        <p:cTn id="8" dur="1" fill="hold">
                                          <p:stCondLst>
                                            <p:cond delay="0"/>
                                          </p:stCondLst>
                                        </p:cTn>
                                        <p:tgtEl>
                                          <p:spTgt spid="2163"/>
                                        </p:tgtEl>
                                        <p:attrNameLst>
                                          <p:attrName>style.visibility</p:attrName>
                                        </p:attrNameLst>
                                      </p:cBhvr>
                                      <p:to>
                                        <p:strVal val="visible"/>
                                      </p:to>
                                    </p:set>
                                    <p:anim calcmode="lin" valueType="num">
                                      <p:cBhvr additive="base">
                                        <p:cTn id="9" dur="500" fill="hold"/>
                                        <p:tgtEl>
                                          <p:spTgt spid="2163"/>
                                        </p:tgtEl>
                                        <p:attrNameLst>
                                          <p:attrName>ppt_x</p:attrName>
                                        </p:attrNameLst>
                                      </p:cBhvr>
                                      <p:tavLst>
                                        <p:tav tm="0">
                                          <p:val>
                                            <p:strVal val="0-#ppt_w/2"/>
                                          </p:val>
                                        </p:tav>
                                        <p:tav tm="100000">
                                          <p:val>
                                            <p:strVal val="#ppt_x"/>
                                          </p:val>
                                        </p:tav>
                                      </p:tavLst>
                                    </p:anim>
                                    <p:anim calcmode="lin" valueType="num">
                                      <p:cBhvr additive="base">
                                        <p:cTn id="10" dur="500" fill="hold"/>
                                        <p:tgtEl>
                                          <p:spTgt spid="216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childTnLst>
                                    <p:set>
                                      <p:cBhvr additive="base">
                                        <p:cTn id="14" dur="1" fill="hold">
                                          <p:stCondLst>
                                            <p:cond delay="0"/>
                                          </p:stCondLst>
                                        </p:cTn>
                                        <p:tgtEl>
                                          <p:spTgt spid="2164"/>
                                        </p:tgtEl>
                                        <p:attrNameLst>
                                          <p:attrName>style.visibility</p:attrName>
                                        </p:attrNameLst>
                                      </p:cBhvr>
                                      <p:to>
                                        <p:strVal val="visible"/>
                                      </p:to>
                                    </p:set>
                                    <p:animEffect transition="in" filter="dissolve">
                                      <p:cBhvr additive="base">
                                        <p:cTn id="15" dur="500"/>
                                        <p:tgtEl>
                                          <p:spTgt spid="2164"/>
                                        </p:tgtEl>
                                      </p:cBhvr>
                                    </p:animEffect>
                                  </p:childTnLst>
                                </p:cTn>
                              </p:par>
                            </p:childTnLst>
                          </p:cTn>
                        </p:par>
                        <p:par>
                          <p:cTn id="16" fill="hold">
                            <p:stCondLst>
                              <p:cond delay="500"/>
                            </p:stCondLst>
                            <p:childTnLst>
                              <p:par>
                                <p:cTn id="17" presetID="2" presetClass="entr" presetSubtype="4" fill="hold" nodeType="afterEffect">
                                  <p:childTnLst>
                                    <p:set>
                                      <p:cBhvr additive="base">
                                        <p:cTn id="18" dur="1" fill="hold">
                                          <p:stCondLst>
                                            <p:cond delay="0"/>
                                          </p:stCondLst>
                                        </p:cTn>
                                        <p:tgtEl>
                                          <p:spTgt spid="2145"/>
                                        </p:tgtEl>
                                        <p:attrNameLst>
                                          <p:attrName>style.visibility</p:attrName>
                                        </p:attrNameLst>
                                      </p:cBhvr>
                                      <p:to>
                                        <p:strVal val="visible"/>
                                      </p:to>
                                    </p:set>
                                    <p:anim calcmode="lin" valueType="num">
                                      <p:cBhvr additive="base">
                                        <p:cTn id="19" dur="500" fill="hold"/>
                                        <p:tgtEl>
                                          <p:spTgt spid="2145"/>
                                        </p:tgtEl>
                                        <p:attrNameLst>
                                          <p:attrName>ppt_x</p:attrName>
                                        </p:attrNameLst>
                                      </p:cBhvr>
                                      <p:tavLst>
                                        <p:tav tm="0">
                                          <p:val>
                                            <p:strVal val="#ppt_x"/>
                                          </p:val>
                                        </p:tav>
                                        <p:tav tm="100000">
                                          <p:val>
                                            <p:strVal val="#ppt_x"/>
                                          </p:val>
                                        </p:tav>
                                      </p:tavLst>
                                    </p:anim>
                                    <p:anim calcmode="lin" valueType="num">
                                      <p:cBhvr additive="base">
                                        <p:cTn id="20" dur="500" fill="hold"/>
                                        <p:tgtEl>
                                          <p:spTgt spid="21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 presetClass="entr" presetSubtype="0" fill="hold" nodeType="afterEffect">
                                  <p:childTnLst>
                                    <p:set>
                                      <p:cBhvr additive="base">
                                        <p:cTn id="23" dur="1" fill="hold">
                                          <p:stCondLst>
                                            <p:cond delay="0"/>
                                          </p:stCondLst>
                                        </p:cTn>
                                        <p:tgtEl>
                                          <p:spTgt spid="220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emph" presetSubtype="0" fill="hold" grpId="3" nodeType="clickEffect">
                                  <p:childTnLst>
                                    <p:anim calcmode="discrete" valueType="str">
                                      <p:cBhvr additive="base">
                                        <p:cTn id="27" dur="500" fill="hold"/>
                                        <p:tgtEl>
                                          <p:spTgt spid="2167"/>
                                        </p:tgtEl>
                                        <p:attrNameLst>
                                          <p:attrName>style.visibility</p:attrName>
                                        </p:attrNameLst>
                                      </p:cBhvr>
                                      <p:tavLst>
                                        <p:tav tm="0">
                                          <p:val>
                                            <p:strVal val="hidden"/>
                                          </p:val>
                                        </p:tav>
                                        <p:tav tm="50000">
                                          <p:val>
                                            <p:strVal val="visible"/>
                                          </p:val>
                                        </p:tav>
                                      </p:tavLst>
                                    </p:anim>
                                  </p:childTnLst>
                                </p:cTn>
                              </p:par>
                              <p:par>
                                <p:cTn id="28" presetID="35" presetClass="emph" presetSubtype="0" fill="hold" grpId="4" nodeType="withEffect">
                                  <p:childTnLst>
                                    <p:anim calcmode="discrete" valueType="str">
                                      <p:cBhvr additive="base">
                                        <p:cTn id="29" dur="500" fill="hold"/>
                                        <p:tgtEl>
                                          <p:spTgt spid="2168"/>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1" nodeType="clickEffect">
                                  <p:childTnLst>
                                    <p:set>
                                      <p:cBhvr additive="base">
                                        <p:cTn id="33" dur="1" fill="hold">
                                          <p:stCondLst>
                                            <p:cond delay="0"/>
                                          </p:stCondLst>
                                        </p:cTn>
                                        <p:tgtEl>
                                          <p:spTgt spid="2165"/>
                                        </p:tgtEl>
                                        <p:attrNameLst>
                                          <p:attrName>style.visibility</p:attrName>
                                        </p:attrNameLst>
                                      </p:cBhvr>
                                      <p:to>
                                        <p:strVal val="visible"/>
                                      </p:to>
                                    </p:set>
                                    <p:animEffect transition="in" filter="dissolve">
                                      <p:cBhvr additive="base">
                                        <p:cTn id="34" dur="500"/>
                                        <p:tgtEl>
                                          <p:spTgt spid="2165"/>
                                        </p:tgtEl>
                                      </p:cBhvr>
                                    </p:animEffect>
                                  </p:childTnLst>
                                </p:cTn>
                              </p:par>
                              <p:par>
                                <p:cTn id="35" presetID="9" presetClass="entr" presetSubtype="0" fill="hold" grpId="5" nodeType="withEffect">
                                  <p:childTnLst>
                                    <p:set>
                                      <p:cBhvr additive="base">
                                        <p:cTn id="36" dur="1" fill="hold">
                                          <p:stCondLst>
                                            <p:cond delay="0"/>
                                          </p:stCondLst>
                                        </p:cTn>
                                        <p:tgtEl>
                                          <p:spTgt spid="2187"/>
                                        </p:tgtEl>
                                        <p:attrNameLst>
                                          <p:attrName>style.visibility</p:attrName>
                                        </p:attrNameLst>
                                      </p:cBhvr>
                                      <p:to>
                                        <p:strVal val="visible"/>
                                      </p:to>
                                    </p:set>
                                    <p:animEffect transition="in" filter="dissolve">
                                      <p:cBhvr additive="base">
                                        <p:cTn id="37" dur="500"/>
                                        <p:tgtEl>
                                          <p:spTgt spid="2187"/>
                                        </p:tgtEl>
                                      </p:cBhvr>
                                    </p:animEffect>
                                  </p:childTnLst>
                                </p:cTn>
                              </p:par>
                            </p:childTnLst>
                          </p:cTn>
                        </p:par>
                        <p:par>
                          <p:cTn id="38" fill="hold">
                            <p:stCondLst>
                              <p:cond delay="500"/>
                            </p:stCondLst>
                            <p:childTnLst>
                              <p:par>
                                <p:cTn id="39" presetID="2" presetClass="entr" presetSubtype="4" fill="hold" nodeType="afterEffect">
                                  <p:childTnLst>
                                    <p:set>
                                      <p:cBhvr additive="base">
                                        <p:cTn id="40" dur="1" fill="hold">
                                          <p:stCondLst>
                                            <p:cond delay="0"/>
                                          </p:stCondLst>
                                        </p:cTn>
                                        <p:tgtEl>
                                          <p:spTgt spid="2151"/>
                                        </p:tgtEl>
                                        <p:attrNameLst>
                                          <p:attrName>style.visibility</p:attrName>
                                        </p:attrNameLst>
                                      </p:cBhvr>
                                      <p:to>
                                        <p:strVal val="visible"/>
                                      </p:to>
                                    </p:set>
                                    <p:anim calcmode="lin" valueType="num">
                                      <p:cBhvr additive="base">
                                        <p:cTn id="41" dur="500" fill="hold"/>
                                        <p:tgtEl>
                                          <p:spTgt spid="2151"/>
                                        </p:tgtEl>
                                        <p:attrNameLst>
                                          <p:attrName>ppt_x</p:attrName>
                                        </p:attrNameLst>
                                      </p:cBhvr>
                                      <p:tavLst>
                                        <p:tav tm="0">
                                          <p:val>
                                            <p:strVal val="#ppt_x"/>
                                          </p:val>
                                        </p:tav>
                                        <p:tav tm="100000">
                                          <p:val>
                                            <p:strVal val="#ppt_x"/>
                                          </p:val>
                                        </p:tav>
                                      </p:tavLst>
                                    </p:anim>
                                    <p:anim calcmode="lin" valueType="num">
                                      <p:cBhvr additive="base">
                                        <p:cTn id="42" dur="500" fill="hold"/>
                                        <p:tgtEl>
                                          <p:spTgt spid="215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childTnLst>
                                    <p:set>
                                      <p:cBhvr additive="base">
                                        <p:cTn id="44" dur="1" fill="hold">
                                          <p:stCondLst>
                                            <p:cond delay="0"/>
                                          </p:stCondLst>
                                        </p:cTn>
                                        <p:tgtEl>
                                          <p:spTgt spid="2181"/>
                                        </p:tgtEl>
                                        <p:attrNameLst>
                                          <p:attrName>style.visibility</p:attrName>
                                        </p:attrNameLst>
                                      </p:cBhvr>
                                      <p:to>
                                        <p:strVal val="visible"/>
                                      </p:to>
                                    </p:set>
                                    <p:anim calcmode="lin" valueType="num">
                                      <p:cBhvr additive="base">
                                        <p:cTn id="45" dur="500" fill="hold"/>
                                        <p:tgtEl>
                                          <p:spTgt spid="2181"/>
                                        </p:tgtEl>
                                        <p:attrNameLst>
                                          <p:attrName>ppt_x</p:attrName>
                                        </p:attrNameLst>
                                      </p:cBhvr>
                                      <p:tavLst>
                                        <p:tav tm="0">
                                          <p:val>
                                            <p:strVal val="#ppt_x"/>
                                          </p:val>
                                        </p:tav>
                                        <p:tav tm="100000">
                                          <p:val>
                                            <p:strVal val="#ppt_x"/>
                                          </p:val>
                                        </p:tav>
                                      </p:tavLst>
                                    </p:anim>
                                    <p:anim calcmode="lin" valueType="num">
                                      <p:cBhvr additive="base">
                                        <p:cTn id="46" dur="500" fill="hold"/>
                                        <p:tgtEl>
                                          <p:spTgt spid="2181"/>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1" presetClass="entr" presetSubtype="0" fill="hold" nodeType="afterEffect">
                                  <p:childTnLst>
                                    <p:set>
                                      <p:cBhvr additive="base">
                                        <p:cTn id="49" dur="1" fill="hold">
                                          <p:stCondLst>
                                            <p:cond delay="0"/>
                                          </p:stCondLst>
                                        </p:cTn>
                                        <p:tgtEl>
                                          <p:spTgt spid="2169"/>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nodeType="afterEffect">
                                  <p:childTnLst>
                                    <p:set>
                                      <p:cBhvr additive="base">
                                        <p:cTn id="52" dur="1" fill="hold">
                                          <p:stCondLst>
                                            <p:cond delay="0"/>
                                          </p:stCondLst>
                                        </p:cTn>
                                        <p:tgtEl>
                                          <p:spTgt spid="2198"/>
                                        </p:tgtEl>
                                        <p:attrNameLst>
                                          <p:attrName>style.visibility</p:attrName>
                                        </p:attrNameLst>
                                      </p:cBhvr>
                                      <p:to>
                                        <p:strVal val="visible"/>
                                      </p:to>
                                    </p:set>
                                  </p:childTnLst>
                                </p:cTn>
                              </p:par>
                              <p:par>
                                <p:cTn id="53" presetID="1" presetClass="entr" presetSubtype="0" fill="hold" nodeType="withEffect">
                                  <p:childTnLst>
                                    <p:set>
                                      <p:cBhvr additive="base">
                                        <p:cTn id="54" dur="1" fill="hold">
                                          <p:stCondLst>
                                            <p:cond delay="0"/>
                                          </p:stCondLst>
                                        </p:cTn>
                                        <p:tgtEl>
                                          <p:spTgt spid="21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2" nodeType="clickEffect">
                                  <p:childTnLst>
                                    <p:set>
                                      <p:cBhvr additive="base">
                                        <p:cTn id="58" dur="1" fill="hold">
                                          <p:stCondLst>
                                            <p:cond delay="0"/>
                                          </p:stCondLst>
                                        </p:cTn>
                                        <p:tgtEl>
                                          <p:spTgt spid="2166"/>
                                        </p:tgtEl>
                                        <p:attrNameLst>
                                          <p:attrName>style.visibility</p:attrName>
                                        </p:attrNameLst>
                                      </p:cBhvr>
                                      <p:to>
                                        <p:strVal val="visible"/>
                                      </p:to>
                                    </p:set>
                                    <p:animEffect transition="in" filter="dissolve">
                                      <p:cBhvr additive="base">
                                        <p:cTn id="59" dur="500"/>
                                        <p:tgtEl>
                                          <p:spTgt spid="2166"/>
                                        </p:tgtEl>
                                      </p:cBhvr>
                                    </p:animEffect>
                                  </p:childTnLst>
                                </p:cTn>
                              </p:par>
                            </p:childTnLst>
                          </p:cTn>
                        </p:par>
                        <p:par>
                          <p:cTn id="60" fill="hold">
                            <p:stCondLst>
                              <p:cond delay="500"/>
                            </p:stCondLst>
                            <p:childTnLst>
                              <p:par>
                                <p:cTn id="61" presetID="2" presetClass="entr" presetSubtype="4" fill="hold" nodeType="afterEffect">
                                  <p:childTnLst>
                                    <p:set>
                                      <p:cBhvr additive="base">
                                        <p:cTn id="62" dur="1" fill="hold">
                                          <p:stCondLst>
                                            <p:cond delay="0"/>
                                          </p:stCondLst>
                                        </p:cTn>
                                        <p:tgtEl>
                                          <p:spTgt spid="2157"/>
                                        </p:tgtEl>
                                        <p:attrNameLst>
                                          <p:attrName>style.visibility</p:attrName>
                                        </p:attrNameLst>
                                      </p:cBhvr>
                                      <p:to>
                                        <p:strVal val="visible"/>
                                      </p:to>
                                    </p:set>
                                    <p:anim calcmode="lin" valueType="num">
                                      <p:cBhvr additive="base">
                                        <p:cTn id="63" dur="500" fill="hold"/>
                                        <p:tgtEl>
                                          <p:spTgt spid="2157"/>
                                        </p:tgtEl>
                                        <p:attrNameLst>
                                          <p:attrName>ppt_x</p:attrName>
                                        </p:attrNameLst>
                                      </p:cBhvr>
                                      <p:tavLst>
                                        <p:tav tm="0">
                                          <p:val>
                                            <p:strVal val="#ppt_x"/>
                                          </p:val>
                                        </p:tav>
                                        <p:tav tm="100000">
                                          <p:val>
                                            <p:strVal val="#ppt_x"/>
                                          </p:val>
                                        </p:tav>
                                      </p:tavLst>
                                    </p:anim>
                                    <p:anim calcmode="lin" valueType="num">
                                      <p:cBhvr additive="base">
                                        <p:cTn id="64" dur="500" fill="hold"/>
                                        <p:tgtEl>
                                          <p:spTgt spid="2157"/>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1" presetClass="entr" presetSubtype="0" fill="hold" nodeType="afterEffect">
                                  <p:childTnLst>
                                    <p:set>
                                      <p:cBhvr additive="base">
                                        <p:cTn id="67" dur="1" fill="hold">
                                          <p:stCondLst>
                                            <p:cond delay="0"/>
                                          </p:stCondLst>
                                        </p:cTn>
                                        <p:tgtEl>
                                          <p:spTgt spid="2175"/>
                                        </p:tgtEl>
                                        <p:attrNameLst>
                                          <p:attrName>style.visibility</p:attrName>
                                        </p:attrNameLst>
                                      </p:cBhvr>
                                      <p:to>
                                        <p:strVal val="visible"/>
                                      </p:to>
                                    </p:set>
                                  </p:childTnLst>
                                </p:cTn>
                              </p:par>
                            </p:childTnLst>
                          </p:cTn>
                        </p:par>
                        <p:par>
                          <p:cTn id="68" fill="hold">
                            <p:stCondLst>
                              <p:cond delay="1000"/>
                            </p:stCondLst>
                            <p:childTnLst>
                              <p:par>
                                <p:cTn id="69" presetID="1" presetClass="entr" presetSubtype="0" fill="hold" nodeType="afterEffect">
                                  <p:childTnLst>
                                    <p:set>
                                      <p:cBhvr additive="base">
                                        <p:cTn id="70" dur="1" fill="hold">
                                          <p:stCondLst>
                                            <p:cond delay="0"/>
                                          </p:stCondLst>
                                        </p:cTn>
                                        <p:tgtEl>
                                          <p:spTgt spid="2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4" grpId="0" animBg="1"/>
      <p:bldP spid="2165" grpId="1" animBg="1"/>
      <p:bldP spid="2166" grpId="2" animBg="1"/>
      <p:bldP spid="2167" grpId="3" animBg="1"/>
      <p:bldP spid="2168" grpId="4" animBg="1"/>
      <p:bldP spid="2187" grpId="5"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208" name="组合 2207"/>
          <p:cNvGrpSpPr/>
          <p:nvPr/>
        </p:nvGrpSpPr>
        <p:grpSpPr>
          <a:xfrm>
            <a:off x="-3124200" y="-381000"/>
            <a:ext cx="14630400" cy="7416800"/>
            <a:chOff x="-1968" y="-240"/>
            <a:chExt cx="9216" cy="4672"/>
          </a:xfrm>
        </p:grpSpPr>
        <p:sp>
          <p:nvSpPr>
            <p:cNvPr id="2209" name="Freeform 3" descr="水滴"/>
            <p:cNvSpPr/>
            <p:nvPr/>
          </p:nvSpPr>
          <p:spPr>
            <a:xfrm>
              <a:off x="148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0" name="Freeform 4" descr="水滴"/>
            <p:cNvSpPr/>
            <p:nvPr/>
          </p:nvSpPr>
          <p:spPr>
            <a:xfrm>
              <a:off x="235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1" name="Freeform 5" descr="水滴"/>
            <p:cNvSpPr/>
            <p:nvPr/>
          </p:nvSpPr>
          <p:spPr>
            <a:xfrm>
              <a:off x="321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2" name="Freeform 6" descr="水滴"/>
            <p:cNvSpPr/>
            <p:nvPr/>
          </p:nvSpPr>
          <p:spPr>
            <a:xfrm>
              <a:off x="-110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3" name="Freeform 7" descr="水滴"/>
            <p:cNvSpPr/>
            <p:nvPr/>
          </p:nvSpPr>
          <p:spPr>
            <a:xfrm>
              <a:off x="-240"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4" name="Freeform 8" descr="水滴"/>
            <p:cNvSpPr/>
            <p:nvPr/>
          </p:nvSpPr>
          <p:spPr>
            <a:xfrm>
              <a:off x="62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5" name="Freeform 9" descr="水滴"/>
            <p:cNvSpPr/>
            <p:nvPr/>
          </p:nvSpPr>
          <p:spPr>
            <a:xfrm>
              <a:off x="412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6" name="Freeform 10" descr="水滴"/>
            <p:cNvSpPr/>
            <p:nvPr/>
          </p:nvSpPr>
          <p:spPr>
            <a:xfrm>
              <a:off x="499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7" name="Freeform 11" descr="水滴"/>
            <p:cNvSpPr/>
            <p:nvPr/>
          </p:nvSpPr>
          <p:spPr>
            <a:xfrm>
              <a:off x="585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218" name="Freeform 12" descr="水滴"/>
            <p:cNvSpPr/>
            <p:nvPr/>
          </p:nvSpPr>
          <p:spPr>
            <a:xfrm>
              <a:off x="-196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grpSp>
      <p:sp>
        <p:nvSpPr>
          <p:cNvPr id="2219" name="Freeform 13" descr="沙滩"/>
          <p:cNvSpPr/>
          <p:nvPr/>
        </p:nvSpPr>
        <p:spPr>
          <a:xfrm>
            <a:off x="-381000" y="-381000"/>
            <a:ext cx="2700338" cy="3389313"/>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sp>
        <p:nvSpPr>
          <p:cNvPr id="2220" name="Freeform 14" descr="沙滩"/>
          <p:cNvSpPr/>
          <p:nvPr/>
        </p:nvSpPr>
        <p:spPr>
          <a:xfrm>
            <a:off x="1905000" y="-914400"/>
            <a:ext cx="8729663" cy="3863975"/>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sp>
        <p:nvSpPr>
          <p:cNvPr id="2221" name="Freeform 15" descr="沙滩"/>
          <p:cNvSpPr/>
          <p:nvPr/>
        </p:nvSpPr>
        <p:spPr>
          <a:xfrm>
            <a:off x="-1116012" y="1916113"/>
            <a:ext cx="4862512" cy="6721475"/>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sp>
        <p:nvSpPr>
          <p:cNvPr id="2222" name="Freeform 16" descr="沙滩"/>
          <p:cNvSpPr/>
          <p:nvPr/>
        </p:nvSpPr>
        <p:spPr>
          <a:xfrm>
            <a:off x="2438400" y="3733800"/>
            <a:ext cx="7843838" cy="4230688"/>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cxnSp>
        <p:nvCxnSpPr>
          <p:cNvPr id="2223" name="Line 17"/>
          <p:cNvCxnSpPr/>
          <p:nvPr/>
        </p:nvCxnSpPr>
        <p:spPr>
          <a:xfrm>
            <a:off x="7118350" y="3514725"/>
            <a:ext cx="1168400" cy="0"/>
          </a:xfrm>
          <a:prstGeom prst="line">
            <a:avLst/>
          </a:prstGeom>
          <a:ln w="57150" cap="flat" cmpd="sng">
            <a:solidFill>
              <a:srgbClr val="FFFF00"/>
            </a:solidFill>
            <a:prstDash val="solid"/>
            <a:headEnd type="none" w="med" len="med"/>
            <a:tailEnd type="triangle" w="med" len="med"/>
          </a:ln>
        </p:spPr>
      </p:cxnSp>
      <p:cxnSp>
        <p:nvCxnSpPr>
          <p:cNvPr id="2224" name="Line 18"/>
          <p:cNvCxnSpPr/>
          <p:nvPr/>
        </p:nvCxnSpPr>
        <p:spPr>
          <a:xfrm>
            <a:off x="2051050" y="7938"/>
            <a:ext cx="360363" cy="1079500"/>
          </a:xfrm>
          <a:prstGeom prst="line">
            <a:avLst/>
          </a:prstGeom>
          <a:ln w="57150" cap="flat" cmpd="sng">
            <a:solidFill>
              <a:srgbClr val="FFFF00"/>
            </a:solidFill>
            <a:prstDash val="solid"/>
            <a:headEnd type="none" w="med" len="med"/>
            <a:tailEnd type="triangle" w="med" len="med"/>
          </a:ln>
        </p:spPr>
      </p:cxnSp>
      <p:cxnSp>
        <p:nvCxnSpPr>
          <p:cNvPr id="2225" name="Line 19"/>
          <p:cNvCxnSpPr/>
          <p:nvPr/>
        </p:nvCxnSpPr>
        <p:spPr>
          <a:xfrm>
            <a:off x="71438" y="1989138"/>
            <a:ext cx="1081087" cy="541337"/>
          </a:xfrm>
          <a:prstGeom prst="line">
            <a:avLst/>
          </a:prstGeom>
          <a:ln w="57150" cap="flat" cmpd="sng">
            <a:solidFill>
              <a:srgbClr val="FFFF00"/>
            </a:solidFill>
            <a:prstDash val="solid"/>
            <a:headEnd type="none" w="med" len="med"/>
            <a:tailEnd type="triangle" w="med" len="med"/>
          </a:ln>
        </p:spPr>
      </p:cxnSp>
      <p:cxnSp>
        <p:nvCxnSpPr>
          <p:cNvPr id="2226" name="Line 20"/>
          <p:cNvCxnSpPr/>
          <p:nvPr/>
        </p:nvCxnSpPr>
        <p:spPr>
          <a:xfrm flipV="1">
            <a:off x="3132138" y="5768975"/>
            <a:ext cx="539750" cy="1079500"/>
          </a:xfrm>
          <a:prstGeom prst="line">
            <a:avLst/>
          </a:prstGeom>
          <a:ln w="57150" cap="flat" cmpd="sng">
            <a:solidFill>
              <a:srgbClr val="FFFF00"/>
            </a:solidFill>
            <a:prstDash val="solid"/>
            <a:headEnd type="none" w="med" len="med"/>
            <a:tailEnd type="triangle" w="med" len="med"/>
          </a:ln>
        </p:spPr>
      </p:cxnSp>
      <p:grpSp>
        <p:nvGrpSpPr>
          <p:cNvPr id="2227" name="组合 2226"/>
          <p:cNvGrpSpPr/>
          <p:nvPr/>
        </p:nvGrpSpPr>
        <p:grpSpPr>
          <a:xfrm>
            <a:off x="8712200" y="2001838"/>
            <a:ext cx="312738" cy="2700337"/>
            <a:chOff x="1375" y="2945"/>
            <a:chExt cx="171" cy="1143"/>
          </a:xfrm>
        </p:grpSpPr>
        <p:cxnSp>
          <p:nvCxnSpPr>
            <p:cNvPr id="2228" name="Line 22"/>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29" name="Line 23"/>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30" name="Line 24"/>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31" name="AutoShape 25"/>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32" name="AutoShape 26"/>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33" name="组合 2232"/>
          <p:cNvGrpSpPr/>
          <p:nvPr/>
        </p:nvGrpSpPr>
        <p:grpSpPr>
          <a:xfrm rot="1980000">
            <a:off x="2870200" y="1836738"/>
            <a:ext cx="312738" cy="3060700"/>
            <a:chOff x="1375" y="2945"/>
            <a:chExt cx="171" cy="1143"/>
          </a:xfrm>
        </p:grpSpPr>
        <p:cxnSp>
          <p:nvCxnSpPr>
            <p:cNvPr id="2234" name="Line 28"/>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35" name="Line 29"/>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36" name="Line 30"/>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37" name="AutoShape 31"/>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38" name="AutoShape 32"/>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39" name="组合 2238"/>
          <p:cNvGrpSpPr/>
          <p:nvPr/>
        </p:nvGrpSpPr>
        <p:grpSpPr>
          <a:xfrm rot="-4620000">
            <a:off x="3963988" y="3494088"/>
            <a:ext cx="312737" cy="2339975"/>
            <a:chOff x="1375" y="2945"/>
            <a:chExt cx="171" cy="1143"/>
          </a:xfrm>
        </p:grpSpPr>
        <p:cxnSp>
          <p:nvCxnSpPr>
            <p:cNvPr id="2240" name="Line 34"/>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41" name="Line 35"/>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42" name="Line 36"/>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43" name="AutoShape 37"/>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44" name="AutoShape 38"/>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45" name="组合 2244"/>
          <p:cNvGrpSpPr/>
          <p:nvPr/>
        </p:nvGrpSpPr>
        <p:grpSpPr>
          <a:xfrm>
            <a:off x="6011863" y="1989138"/>
            <a:ext cx="312737" cy="2700337"/>
            <a:chOff x="1375" y="2945"/>
            <a:chExt cx="171" cy="1143"/>
          </a:xfrm>
        </p:grpSpPr>
        <p:cxnSp>
          <p:nvCxnSpPr>
            <p:cNvPr id="2246" name="Line 40"/>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47" name="Line 41"/>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48" name="Line 42"/>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49" name="AutoShape 43"/>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50" name="AutoShape 44"/>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51" name="组合 2250"/>
          <p:cNvGrpSpPr/>
          <p:nvPr/>
        </p:nvGrpSpPr>
        <p:grpSpPr>
          <a:xfrm rot="1860000">
            <a:off x="1258888" y="2060575"/>
            <a:ext cx="312737" cy="1620838"/>
            <a:chOff x="1375" y="2945"/>
            <a:chExt cx="171" cy="1143"/>
          </a:xfrm>
        </p:grpSpPr>
        <p:cxnSp>
          <p:nvCxnSpPr>
            <p:cNvPr id="2252" name="Line 46"/>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53" name="Line 47"/>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54" name="Line 48"/>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55" name="AutoShape 49"/>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56" name="AutoShape 50"/>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57" name="组合 2256"/>
          <p:cNvGrpSpPr/>
          <p:nvPr/>
        </p:nvGrpSpPr>
        <p:grpSpPr>
          <a:xfrm rot="1860000">
            <a:off x="431800" y="1449388"/>
            <a:ext cx="312738" cy="1620837"/>
            <a:chOff x="1375" y="2945"/>
            <a:chExt cx="171" cy="1143"/>
          </a:xfrm>
        </p:grpSpPr>
        <p:cxnSp>
          <p:nvCxnSpPr>
            <p:cNvPr id="2258" name="Line 52"/>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59" name="Line 53"/>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60" name="Line 54"/>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61" name="AutoShape 55"/>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62" name="AutoShape 56"/>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263" name="组合 2262"/>
          <p:cNvGrpSpPr/>
          <p:nvPr/>
        </p:nvGrpSpPr>
        <p:grpSpPr>
          <a:xfrm rot="3180000">
            <a:off x="1347788" y="1952625"/>
            <a:ext cx="184150" cy="242888"/>
            <a:chOff x="6169" y="1934"/>
            <a:chExt cx="435" cy="566"/>
          </a:xfrm>
        </p:grpSpPr>
        <p:sp>
          <p:nvSpPr>
            <p:cNvPr id="2264" name="Oval 58"/>
            <p:cNvSpPr/>
            <p:nvPr/>
          </p:nvSpPr>
          <p:spPr>
            <a:xfrm>
              <a:off x="6169" y="2047"/>
              <a:ext cx="435" cy="453"/>
            </a:xfrm>
            <a:prstGeom prst="ellipse">
              <a:avLst/>
            </a:prstGeom>
            <a:noFill/>
            <a:ln w="38100" cap="flat" cmpd="sng">
              <a:solidFill>
                <a:srgbClr val="000000"/>
              </a:solidFill>
              <a:prstDash val="solid"/>
              <a:headEnd type="none" w="med" len="med"/>
              <a:tailEnd type="none" w="med" len="med"/>
            </a:ln>
          </p:spPr>
          <p:txBody>
            <a:bodyPr wrap="none" anchor="ctr" anchorCtr="0"/>
            <a:p>
              <a:endParaRPr lang="zh-CN" altLang="en-US">
                <a:ea typeface="华文仿宋"/>
              </a:endParaRPr>
            </a:p>
          </p:txBody>
        </p:sp>
        <p:cxnSp>
          <p:nvCxnSpPr>
            <p:cNvPr id="2265" name="Line 59"/>
            <p:cNvCxnSpPr/>
            <p:nvPr/>
          </p:nvCxnSpPr>
          <p:spPr>
            <a:xfrm>
              <a:off x="6169" y="2275"/>
              <a:ext cx="435" cy="0"/>
            </a:xfrm>
            <a:prstGeom prst="line">
              <a:avLst/>
            </a:prstGeom>
            <a:ln w="38100" cap="flat" cmpd="sng">
              <a:solidFill>
                <a:srgbClr val="000000"/>
              </a:solidFill>
              <a:prstDash val="solid"/>
              <a:headEnd type="none" w="med" len="med"/>
              <a:tailEnd type="none" w="med" len="med"/>
            </a:ln>
          </p:spPr>
        </p:cxnSp>
        <p:cxnSp>
          <p:nvCxnSpPr>
            <p:cNvPr id="2266" name="Line 60"/>
            <p:cNvCxnSpPr/>
            <p:nvPr/>
          </p:nvCxnSpPr>
          <p:spPr>
            <a:xfrm>
              <a:off x="6395" y="1934"/>
              <a:ext cx="0" cy="341"/>
            </a:xfrm>
            <a:prstGeom prst="line">
              <a:avLst/>
            </a:prstGeom>
            <a:ln w="38100" cap="flat" cmpd="sng">
              <a:solidFill>
                <a:srgbClr val="000000"/>
              </a:solidFill>
              <a:prstDash val="solid"/>
              <a:headEnd type="none" w="med" len="med"/>
              <a:tailEnd type="none" w="med" len="med"/>
            </a:ln>
          </p:spPr>
        </p:cxnSp>
      </p:grpSp>
      <p:sp>
        <p:nvSpPr>
          <p:cNvPr id="2267" name="Rectangle 61" descr="深色上对角线"/>
          <p:cNvSpPr/>
          <p:nvPr/>
        </p:nvSpPr>
        <p:spPr>
          <a:xfrm>
            <a:off x="5410200" y="3886200"/>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68" name="Rectangle 62" descr="深色上对角线"/>
          <p:cNvSpPr/>
          <p:nvPr/>
        </p:nvSpPr>
        <p:spPr>
          <a:xfrm rot="1500000">
            <a:off x="4298950" y="5257800"/>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69" name="Rectangle 63" descr="深色上对角线"/>
          <p:cNvSpPr/>
          <p:nvPr/>
        </p:nvSpPr>
        <p:spPr>
          <a:xfrm rot="1800000">
            <a:off x="1905000" y="3733800"/>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70" name="Text Box 64"/>
          <p:cNvSpPr/>
          <p:nvPr/>
        </p:nvSpPr>
        <p:spPr>
          <a:xfrm>
            <a:off x="1130300" y="1524000"/>
            <a:ext cx="312738" cy="366713"/>
          </a:xfrm>
          <a:prstGeom prst="rect">
            <a:avLst/>
          </a:prstGeom>
          <a:noFill/>
          <a:ln w="9525">
            <a:noFill/>
          </a:ln>
        </p:spPr>
        <p:txBody>
          <a:bodyPr>
            <a:spAutoFit/>
          </a:bodyPr>
          <a:p>
            <a:pPr algn="ctr">
              <a:spcBef>
                <a:spcPct val="50000"/>
              </a:spcBef>
            </a:pPr>
            <a:r>
              <a:rPr lang="en-US" altLang="zh-CN" i="1">
                <a:ea typeface="华文仿宋"/>
              </a:rPr>
              <a:t>A</a:t>
            </a:r>
            <a:endParaRPr lang="en-US" altLang="zh-CN" i="1">
              <a:ea typeface="华文仿宋"/>
            </a:endParaRPr>
          </a:p>
        </p:txBody>
      </p:sp>
      <p:sp>
        <p:nvSpPr>
          <p:cNvPr id="2271" name="Text Box 65"/>
          <p:cNvSpPr/>
          <p:nvPr/>
        </p:nvSpPr>
        <p:spPr>
          <a:xfrm>
            <a:off x="46038" y="2959100"/>
            <a:ext cx="585787" cy="366713"/>
          </a:xfrm>
          <a:prstGeom prst="rect">
            <a:avLst/>
          </a:prstGeom>
          <a:noFill/>
          <a:ln w="9525">
            <a:noFill/>
          </a:ln>
        </p:spPr>
        <p:txBody>
          <a:bodyPr>
            <a:spAutoFit/>
          </a:bodyPr>
          <a:p>
            <a:pPr algn="ctr">
              <a:spcBef>
                <a:spcPct val="50000"/>
              </a:spcBef>
            </a:pPr>
            <a:r>
              <a:rPr lang="en-US" altLang="zh-CN" i="1">
                <a:ea typeface="华文仿宋"/>
              </a:rPr>
              <a:t>A’</a:t>
            </a:r>
            <a:endParaRPr lang="en-US" altLang="zh-CN" i="1">
              <a:ea typeface="华文仿宋"/>
            </a:endParaRPr>
          </a:p>
        </p:txBody>
      </p:sp>
      <p:sp>
        <p:nvSpPr>
          <p:cNvPr id="2272" name="Text Box 66"/>
          <p:cNvSpPr/>
          <p:nvPr/>
        </p:nvSpPr>
        <p:spPr>
          <a:xfrm>
            <a:off x="1981200" y="2271713"/>
            <a:ext cx="269875" cy="366712"/>
          </a:xfrm>
          <a:prstGeom prst="rect">
            <a:avLst/>
          </a:prstGeom>
          <a:noFill/>
          <a:ln w="9525">
            <a:noFill/>
          </a:ln>
        </p:spPr>
        <p:txBody>
          <a:bodyPr>
            <a:spAutoFit/>
          </a:bodyPr>
          <a:p>
            <a:pPr algn="ctr">
              <a:spcBef>
                <a:spcPct val="50000"/>
              </a:spcBef>
            </a:pPr>
            <a:r>
              <a:rPr lang="en-US" altLang="zh-CN" i="1">
                <a:ea typeface="华文仿宋"/>
              </a:rPr>
              <a:t>B</a:t>
            </a:r>
            <a:endParaRPr lang="en-US" altLang="zh-CN" i="1">
              <a:ea typeface="华文仿宋"/>
            </a:endParaRPr>
          </a:p>
        </p:txBody>
      </p:sp>
      <p:sp>
        <p:nvSpPr>
          <p:cNvPr id="2273" name="Text Box 67"/>
          <p:cNvSpPr/>
          <p:nvPr/>
        </p:nvSpPr>
        <p:spPr>
          <a:xfrm>
            <a:off x="1095375" y="3681413"/>
            <a:ext cx="471488" cy="366712"/>
          </a:xfrm>
          <a:prstGeom prst="rect">
            <a:avLst/>
          </a:prstGeom>
          <a:noFill/>
          <a:ln w="9525">
            <a:noFill/>
          </a:ln>
        </p:spPr>
        <p:txBody>
          <a:bodyPr>
            <a:spAutoFit/>
          </a:bodyPr>
          <a:p>
            <a:pPr algn="ctr">
              <a:spcBef>
                <a:spcPct val="50000"/>
              </a:spcBef>
            </a:pPr>
            <a:r>
              <a:rPr lang="en-US" altLang="zh-CN" i="1">
                <a:ea typeface="华文仿宋"/>
              </a:rPr>
              <a:t>B’</a:t>
            </a:r>
            <a:endParaRPr lang="en-US" altLang="zh-CN" i="1">
              <a:ea typeface="华文仿宋"/>
            </a:endParaRPr>
          </a:p>
        </p:txBody>
      </p:sp>
      <p:grpSp>
        <p:nvGrpSpPr>
          <p:cNvPr id="2274" name="组合 2273"/>
          <p:cNvGrpSpPr/>
          <p:nvPr/>
        </p:nvGrpSpPr>
        <p:grpSpPr>
          <a:xfrm rot="-6120000">
            <a:off x="2525713" y="981075"/>
            <a:ext cx="312737" cy="1708150"/>
            <a:chOff x="1375" y="2945"/>
            <a:chExt cx="171" cy="1143"/>
          </a:xfrm>
        </p:grpSpPr>
        <p:cxnSp>
          <p:nvCxnSpPr>
            <p:cNvPr id="2275" name="Line 69"/>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276" name="Line 70"/>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277" name="Line 71"/>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278" name="AutoShape 72"/>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79" name="AutoShape 73"/>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sp>
        <p:nvSpPr>
          <p:cNvPr id="2280" name="Text Box 74"/>
          <p:cNvSpPr/>
          <p:nvPr/>
        </p:nvSpPr>
        <p:spPr>
          <a:xfrm>
            <a:off x="3182938" y="1157288"/>
            <a:ext cx="474662" cy="366712"/>
          </a:xfrm>
          <a:prstGeom prst="rect">
            <a:avLst/>
          </a:prstGeom>
          <a:noFill/>
          <a:ln w="9525">
            <a:noFill/>
          </a:ln>
        </p:spPr>
        <p:txBody>
          <a:bodyPr>
            <a:spAutoFit/>
          </a:bodyPr>
          <a:p>
            <a:pPr algn="ctr">
              <a:spcBef>
                <a:spcPct val="50000"/>
              </a:spcBef>
            </a:pPr>
            <a:r>
              <a:rPr lang="en-US" altLang="zh-CN" i="1">
                <a:ea typeface="华文仿宋"/>
              </a:rPr>
              <a:t>C’</a:t>
            </a:r>
            <a:endParaRPr lang="en-US" altLang="zh-CN" i="1">
              <a:ea typeface="华文仿宋"/>
            </a:endParaRPr>
          </a:p>
        </p:txBody>
      </p:sp>
      <p:sp>
        <p:nvSpPr>
          <p:cNvPr id="2281" name="Text Box 75"/>
          <p:cNvSpPr/>
          <p:nvPr/>
        </p:nvSpPr>
        <p:spPr>
          <a:xfrm>
            <a:off x="1668463" y="1495425"/>
            <a:ext cx="355600" cy="366713"/>
          </a:xfrm>
          <a:prstGeom prst="rect">
            <a:avLst/>
          </a:prstGeom>
          <a:noFill/>
          <a:ln w="9525">
            <a:noFill/>
          </a:ln>
        </p:spPr>
        <p:txBody>
          <a:bodyPr>
            <a:spAutoFit/>
          </a:bodyPr>
          <a:p>
            <a:pPr algn="ctr">
              <a:spcBef>
                <a:spcPct val="50000"/>
              </a:spcBef>
            </a:pPr>
            <a:r>
              <a:rPr lang="en-US" altLang="zh-CN" i="1">
                <a:ea typeface="华文仿宋"/>
              </a:rPr>
              <a:t>C</a:t>
            </a:r>
            <a:endParaRPr lang="en-US" altLang="zh-CN" i="1">
              <a:ea typeface="华文仿宋"/>
            </a:endParaRPr>
          </a:p>
        </p:txBody>
      </p:sp>
      <p:sp>
        <p:nvSpPr>
          <p:cNvPr id="2282" name="Text Box 76"/>
          <p:cNvSpPr/>
          <p:nvPr/>
        </p:nvSpPr>
        <p:spPr>
          <a:xfrm>
            <a:off x="3933825" y="2046288"/>
            <a:ext cx="449263" cy="366712"/>
          </a:xfrm>
          <a:prstGeom prst="rect">
            <a:avLst/>
          </a:prstGeom>
          <a:noFill/>
          <a:ln w="9525">
            <a:noFill/>
          </a:ln>
        </p:spPr>
        <p:txBody>
          <a:bodyPr>
            <a:spAutoFit/>
          </a:bodyPr>
          <a:p>
            <a:pPr algn="ctr">
              <a:spcBef>
                <a:spcPct val="50000"/>
              </a:spcBef>
            </a:pPr>
            <a:r>
              <a:rPr lang="en-US" altLang="zh-CN" i="1">
                <a:ea typeface="华文仿宋"/>
              </a:rPr>
              <a:t>D</a:t>
            </a:r>
            <a:endParaRPr lang="en-US" altLang="zh-CN" i="1">
              <a:ea typeface="华文仿宋"/>
            </a:endParaRPr>
          </a:p>
        </p:txBody>
      </p:sp>
      <p:sp>
        <p:nvSpPr>
          <p:cNvPr id="2283" name="Text Box 77"/>
          <p:cNvSpPr/>
          <p:nvPr/>
        </p:nvSpPr>
        <p:spPr>
          <a:xfrm>
            <a:off x="2251075" y="4595813"/>
            <a:ext cx="449263" cy="366712"/>
          </a:xfrm>
          <a:prstGeom prst="rect">
            <a:avLst/>
          </a:prstGeom>
          <a:noFill/>
          <a:ln w="9525">
            <a:noFill/>
          </a:ln>
        </p:spPr>
        <p:txBody>
          <a:bodyPr>
            <a:spAutoFit/>
          </a:bodyPr>
          <a:p>
            <a:pPr algn="ctr">
              <a:spcBef>
                <a:spcPct val="50000"/>
              </a:spcBef>
            </a:pPr>
            <a:r>
              <a:rPr lang="en-US" altLang="zh-CN" i="1">
                <a:ea typeface="华文仿宋"/>
              </a:rPr>
              <a:t>D’</a:t>
            </a:r>
            <a:endParaRPr lang="en-US" altLang="zh-CN" i="1">
              <a:ea typeface="华文仿宋"/>
            </a:endParaRPr>
          </a:p>
        </p:txBody>
      </p:sp>
      <p:sp>
        <p:nvSpPr>
          <p:cNvPr id="2284" name="Text Box 78"/>
          <p:cNvSpPr/>
          <p:nvPr/>
        </p:nvSpPr>
        <p:spPr>
          <a:xfrm>
            <a:off x="2870200" y="4637088"/>
            <a:ext cx="431800" cy="366712"/>
          </a:xfrm>
          <a:prstGeom prst="rect">
            <a:avLst/>
          </a:prstGeom>
          <a:noFill/>
          <a:ln w="9525">
            <a:noFill/>
          </a:ln>
        </p:spPr>
        <p:txBody>
          <a:bodyPr>
            <a:spAutoFit/>
          </a:bodyPr>
          <a:p>
            <a:pPr algn="ctr">
              <a:spcBef>
                <a:spcPct val="50000"/>
              </a:spcBef>
            </a:pPr>
            <a:r>
              <a:rPr lang="en-US" altLang="zh-CN" i="1">
                <a:ea typeface="华文仿宋"/>
              </a:rPr>
              <a:t>E</a:t>
            </a:r>
            <a:endParaRPr lang="en-US" altLang="zh-CN" i="1">
              <a:ea typeface="华文仿宋"/>
            </a:endParaRPr>
          </a:p>
        </p:txBody>
      </p:sp>
      <p:sp>
        <p:nvSpPr>
          <p:cNvPr id="2285" name="Text Box 79"/>
          <p:cNvSpPr/>
          <p:nvPr/>
        </p:nvSpPr>
        <p:spPr>
          <a:xfrm>
            <a:off x="4597400" y="5045075"/>
            <a:ext cx="431800" cy="366713"/>
          </a:xfrm>
          <a:prstGeom prst="rect">
            <a:avLst/>
          </a:prstGeom>
          <a:noFill/>
          <a:ln w="9525">
            <a:noFill/>
          </a:ln>
        </p:spPr>
        <p:txBody>
          <a:bodyPr>
            <a:spAutoFit/>
          </a:bodyPr>
          <a:p>
            <a:pPr algn="ctr">
              <a:spcBef>
                <a:spcPct val="50000"/>
              </a:spcBef>
            </a:pPr>
            <a:r>
              <a:rPr lang="en-US" altLang="zh-CN" i="1">
                <a:ea typeface="华文仿宋"/>
              </a:rPr>
              <a:t>E’</a:t>
            </a:r>
            <a:endParaRPr lang="en-US" altLang="zh-CN" i="1">
              <a:ea typeface="华文仿宋"/>
            </a:endParaRPr>
          </a:p>
        </p:txBody>
      </p:sp>
      <p:sp>
        <p:nvSpPr>
          <p:cNvPr id="2286" name="Text Box 80"/>
          <p:cNvSpPr/>
          <p:nvPr/>
        </p:nvSpPr>
        <p:spPr>
          <a:xfrm>
            <a:off x="6324600" y="1892300"/>
            <a:ext cx="582613" cy="366713"/>
          </a:xfrm>
          <a:prstGeom prst="rect">
            <a:avLst/>
          </a:prstGeom>
          <a:noFill/>
          <a:ln w="9525">
            <a:noFill/>
          </a:ln>
        </p:spPr>
        <p:txBody>
          <a:bodyPr>
            <a:spAutoFit/>
          </a:bodyPr>
          <a:p>
            <a:pPr algn="ctr">
              <a:spcBef>
                <a:spcPct val="50000"/>
              </a:spcBef>
            </a:pPr>
            <a:r>
              <a:rPr lang="en-US" altLang="zh-CN" i="1">
                <a:ea typeface="华文仿宋"/>
              </a:rPr>
              <a:t>F</a:t>
            </a:r>
            <a:endParaRPr lang="en-US" altLang="zh-CN" i="1">
              <a:ea typeface="华文仿宋"/>
            </a:endParaRPr>
          </a:p>
        </p:txBody>
      </p:sp>
      <p:sp>
        <p:nvSpPr>
          <p:cNvPr id="2287" name="Text Box 81"/>
          <p:cNvSpPr/>
          <p:nvPr/>
        </p:nvSpPr>
        <p:spPr>
          <a:xfrm>
            <a:off x="6324600" y="4384675"/>
            <a:ext cx="582613" cy="366713"/>
          </a:xfrm>
          <a:prstGeom prst="rect">
            <a:avLst/>
          </a:prstGeom>
          <a:noFill/>
          <a:ln w="9525">
            <a:noFill/>
          </a:ln>
        </p:spPr>
        <p:txBody>
          <a:bodyPr>
            <a:spAutoFit/>
          </a:bodyPr>
          <a:p>
            <a:pPr algn="ctr">
              <a:spcBef>
                <a:spcPct val="50000"/>
              </a:spcBef>
            </a:pPr>
            <a:r>
              <a:rPr lang="en-US" altLang="zh-CN" i="1">
                <a:ea typeface="华文仿宋"/>
              </a:rPr>
              <a:t>F’</a:t>
            </a:r>
            <a:endParaRPr lang="en-US" altLang="zh-CN" i="1">
              <a:ea typeface="华文仿宋"/>
            </a:endParaRPr>
          </a:p>
        </p:txBody>
      </p:sp>
      <p:sp>
        <p:nvSpPr>
          <p:cNvPr id="2288" name="Text Box 82"/>
          <p:cNvSpPr/>
          <p:nvPr/>
        </p:nvSpPr>
        <p:spPr>
          <a:xfrm>
            <a:off x="8323263" y="2189163"/>
            <a:ext cx="388937" cy="366712"/>
          </a:xfrm>
          <a:prstGeom prst="rect">
            <a:avLst/>
          </a:prstGeom>
          <a:noFill/>
          <a:ln w="9525">
            <a:noFill/>
          </a:ln>
        </p:spPr>
        <p:txBody>
          <a:bodyPr>
            <a:spAutoFit/>
          </a:bodyPr>
          <a:p>
            <a:pPr algn="ctr">
              <a:spcBef>
                <a:spcPct val="50000"/>
              </a:spcBef>
            </a:pPr>
            <a:r>
              <a:rPr lang="en-US" altLang="zh-CN" i="1">
                <a:ea typeface="华文仿宋"/>
              </a:rPr>
              <a:t>G</a:t>
            </a:r>
            <a:endParaRPr lang="en-US" altLang="zh-CN" i="1">
              <a:ea typeface="华文仿宋"/>
            </a:endParaRPr>
          </a:p>
        </p:txBody>
      </p:sp>
      <p:sp>
        <p:nvSpPr>
          <p:cNvPr id="2289" name="Text Box 83"/>
          <p:cNvSpPr/>
          <p:nvPr/>
        </p:nvSpPr>
        <p:spPr>
          <a:xfrm>
            <a:off x="8340725" y="4184650"/>
            <a:ext cx="561975" cy="366713"/>
          </a:xfrm>
          <a:prstGeom prst="rect">
            <a:avLst/>
          </a:prstGeom>
          <a:noFill/>
          <a:ln w="9525">
            <a:noFill/>
          </a:ln>
        </p:spPr>
        <p:txBody>
          <a:bodyPr>
            <a:spAutoFit/>
          </a:bodyPr>
          <a:p>
            <a:pPr algn="ctr">
              <a:spcBef>
                <a:spcPct val="50000"/>
              </a:spcBef>
            </a:pPr>
            <a:r>
              <a:rPr lang="en-US" altLang="zh-CN" i="1">
                <a:ea typeface="华文仿宋"/>
              </a:rPr>
              <a:t>G’</a:t>
            </a:r>
            <a:endParaRPr lang="en-US" altLang="zh-CN" i="1">
              <a:ea typeface="华文仿宋"/>
            </a:endParaRPr>
          </a:p>
        </p:txBody>
      </p:sp>
      <p:sp>
        <p:nvSpPr>
          <p:cNvPr id="2290" name="Oval 84"/>
          <p:cNvSpPr/>
          <p:nvPr/>
        </p:nvSpPr>
        <p:spPr>
          <a:xfrm>
            <a:off x="1595438" y="4283075"/>
            <a:ext cx="182562" cy="184150"/>
          </a:xfrm>
          <a:prstGeom prst="ellipse">
            <a:avLst/>
          </a:prstGeom>
          <a:noFill/>
          <a:ln w="38100" cap="flat" cmpd="sng">
            <a:solidFill>
              <a:srgbClr val="000000"/>
            </a:solidFill>
            <a:prstDash val="solid"/>
            <a:headEnd type="none" w="med" len="med"/>
            <a:tailEnd type="none" w="med" len="med"/>
          </a:ln>
        </p:spPr>
        <p:txBody>
          <a:bodyPr wrap="none" anchor="ctr" anchorCtr="0"/>
          <a:p>
            <a:endParaRPr lang="zh-CN" altLang="en-US">
              <a:ea typeface="华文仿宋"/>
            </a:endParaRPr>
          </a:p>
        </p:txBody>
      </p:sp>
      <p:sp>
        <p:nvSpPr>
          <p:cNvPr id="2291" name="Text Box 85"/>
          <p:cNvSpPr/>
          <p:nvPr/>
        </p:nvSpPr>
        <p:spPr>
          <a:xfrm>
            <a:off x="2333625" y="6269038"/>
            <a:ext cx="4800600" cy="579437"/>
          </a:xfrm>
          <a:prstGeom prst="rect">
            <a:avLst/>
          </a:prstGeom>
          <a:solidFill>
            <a:srgbClr val="F0A22E"/>
          </a:solidFill>
          <a:ln w="9525" cap="flat" cmpd="sng">
            <a:solidFill>
              <a:srgbClr val="FF9933"/>
            </a:solidFill>
            <a:prstDash val="solid"/>
            <a:miter/>
            <a:headEnd type="none" w="med" len="med"/>
            <a:tailEnd type="none" w="med" len="med"/>
          </a:ln>
        </p:spPr>
        <p:txBody>
          <a:bodyPr>
            <a:spAutoFit/>
          </a:bodyPr>
          <a:p>
            <a:pPr algn="ctr">
              <a:spcBef>
                <a:spcPct val="50000"/>
              </a:spcBef>
            </a:pPr>
            <a:r>
              <a:rPr lang="zh-CN" altLang="en-US" sz="3200" b="1">
                <a:ea typeface="华文仿宋"/>
              </a:rPr>
              <a:t>河流监测断面设置示意图</a:t>
            </a:r>
            <a:endParaRPr lang="zh-CN" altLang="en-US" sz="3200" b="1">
              <a:ea typeface="华文仿宋"/>
            </a:endParaRPr>
          </a:p>
        </p:txBody>
      </p:sp>
      <p:sp>
        <p:nvSpPr>
          <p:cNvPr id="2292" name="Text Box 86"/>
          <p:cNvSpPr/>
          <p:nvPr/>
        </p:nvSpPr>
        <p:spPr>
          <a:xfrm>
            <a:off x="4232275" y="209550"/>
            <a:ext cx="3676650" cy="1190625"/>
          </a:xfrm>
          <a:prstGeom prst="rect">
            <a:avLst/>
          </a:prstGeom>
          <a:noFill/>
          <a:ln w="9525">
            <a:noFill/>
          </a:ln>
        </p:spPr>
        <p:txBody>
          <a:bodyPr>
            <a:spAutoFit/>
          </a:bodyPr>
          <a:p>
            <a:pPr>
              <a:spcBef>
                <a:spcPct val="50000"/>
              </a:spcBef>
            </a:pPr>
            <a:r>
              <a:rPr lang="en-US" altLang="zh-CN" b="1" i="1">
                <a:ea typeface="华文仿宋"/>
              </a:rPr>
              <a:t>A-A</a:t>
            </a:r>
            <a:r>
              <a:rPr lang="en-US" altLang="zh-CN" b="1">
                <a:ea typeface="华文仿宋"/>
              </a:rPr>
              <a:t>’</a:t>
            </a:r>
            <a:r>
              <a:rPr lang="zh-CN" altLang="en-US" b="1">
                <a:ea typeface="华文仿宋"/>
              </a:rPr>
              <a:t>对照断面</a:t>
            </a:r>
            <a:endParaRPr lang="zh-CN" altLang="en-US" b="1">
              <a:ea typeface="华文仿宋"/>
            </a:endParaRPr>
          </a:p>
          <a:p>
            <a:pPr>
              <a:spcBef>
                <a:spcPct val="50000"/>
              </a:spcBef>
            </a:pPr>
            <a:r>
              <a:rPr lang="en-US" altLang="zh-CN" b="1" i="1">
                <a:ea typeface="华文仿宋"/>
              </a:rPr>
              <a:t>G-G</a:t>
            </a:r>
            <a:r>
              <a:rPr lang="en-US" altLang="zh-CN" b="1">
                <a:ea typeface="华文仿宋"/>
              </a:rPr>
              <a:t>’</a:t>
            </a:r>
            <a:r>
              <a:rPr lang="zh-CN" altLang="en-US" b="1">
                <a:ea typeface="华文仿宋"/>
              </a:rPr>
              <a:t>削减断面</a:t>
            </a:r>
            <a:endParaRPr lang="zh-CN" altLang="en-US" b="1">
              <a:ea typeface="华文仿宋"/>
            </a:endParaRPr>
          </a:p>
          <a:p>
            <a:pPr>
              <a:spcBef>
                <a:spcPct val="50000"/>
              </a:spcBef>
            </a:pPr>
            <a:r>
              <a:rPr lang="en-US" altLang="zh-CN" b="1" i="1">
                <a:ea typeface="华文仿宋"/>
              </a:rPr>
              <a:t>B-B</a:t>
            </a:r>
            <a:r>
              <a:rPr lang="en-US" altLang="zh-CN" b="1">
                <a:ea typeface="华文仿宋"/>
              </a:rPr>
              <a:t>’</a:t>
            </a:r>
            <a:r>
              <a:rPr lang="zh-CN" altLang="en-US" b="1">
                <a:ea typeface="华文仿宋"/>
              </a:rPr>
              <a:t>、</a:t>
            </a:r>
            <a:r>
              <a:rPr lang="en-US" altLang="zh-CN" b="1" i="1">
                <a:ea typeface="华文仿宋"/>
              </a:rPr>
              <a:t>C-C</a:t>
            </a:r>
            <a:r>
              <a:rPr lang="en-US" altLang="zh-CN" b="1">
                <a:ea typeface="华文仿宋"/>
              </a:rPr>
              <a:t>’</a:t>
            </a:r>
            <a:r>
              <a:rPr lang="zh-CN" altLang="en-US" b="1">
                <a:ea typeface="华文仿宋"/>
              </a:rPr>
              <a:t>、</a:t>
            </a:r>
            <a:r>
              <a:rPr lang="en-US" altLang="zh-CN" b="1" i="1">
                <a:ea typeface="华文仿宋"/>
              </a:rPr>
              <a:t>D-D</a:t>
            </a:r>
            <a:r>
              <a:rPr lang="en-US" altLang="zh-CN" b="1">
                <a:ea typeface="华文仿宋"/>
              </a:rPr>
              <a:t>’</a:t>
            </a:r>
            <a:r>
              <a:rPr lang="zh-CN" altLang="en-US" b="1">
                <a:ea typeface="华文仿宋"/>
              </a:rPr>
              <a:t>、</a:t>
            </a:r>
            <a:r>
              <a:rPr lang="en-US" altLang="zh-CN" b="1" i="1">
                <a:ea typeface="华文仿宋"/>
              </a:rPr>
              <a:t>F-F</a:t>
            </a:r>
            <a:r>
              <a:rPr lang="en-US" altLang="zh-CN" b="1">
                <a:ea typeface="华文仿宋"/>
              </a:rPr>
              <a:t>’</a:t>
            </a:r>
            <a:r>
              <a:rPr lang="zh-CN" altLang="en-US" b="1">
                <a:ea typeface="华文仿宋"/>
              </a:rPr>
              <a:t>控制断面</a:t>
            </a:r>
            <a:endParaRPr lang="zh-CN" altLang="en-US" b="1">
              <a:ea typeface="华文仿宋"/>
            </a:endParaRPr>
          </a:p>
        </p:txBody>
      </p:sp>
      <p:sp>
        <p:nvSpPr>
          <p:cNvPr id="2293" name="Text Box 87"/>
          <p:cNvSpPr/>
          <p:nvPr/>
        </p:nvSpPr>
        <p:spPr>
          <a:xfrm>
            <a:off x="4403725" y="1311275"/>
            <a:ext cx="1068388" cy="366713"/>
          </a:xfrm>
          <a:prstGeom prst="rect">
            <a:avLst/>
          </a:prstGeom>
          <a:noFill/>
          <a:ln w="9525">
            <a:noFill/>
          </a:ln>
        </p:spPr>
        <p:txBody>
          <a:bodyPr>
            <a:spAutoFit/>
          </a:bodyPr>
          <a:p>
            <a:pPr algn="ctr">
              <a:spcBef>
                <a:spcPct val="50000"/>
              </a:spcBef>
            </a:pPr>
            <a:r>
              <a:rPr lang="zh-CN" altLang="en-US" b="1">
                <a:ea typeface="华文仿宋"/>
              </a:rPr>
              <a:t>污染源</a:t>
            </a:r>
            <a:endParaRPr lang="zh-CN" altLang="en-US" b="1">
              <a:ea typeface="华文仿宋"/>
            </a:endParaRPr>
          </a:p>
        </p:txBody>
      </p:sp>
      <p:sp>
        <p:nvSpPr>
          <p:cNvPr id="2294" name="Text Box 88"/>
          <p:cNvSpPr/>
          <p:nvPr/>
        </p:nvSpPr>
        <p:spPr>
          <a:xfrm>
            <a:off x="5741988" y="1354138"/>
            <a:ext cx="998537" cy="366712"/>
          </a:xfrm>
          <a:prstGeom prst="rect">
            <a:avLst/>
          </a:prstGeom>
          <a:noFill/>
          <a:ln w="9525">
            <a:noFill/>
          </a:ln>
        </p:spPr>
        <p:txBody>
          <a:bodyPr>
            <a:spAutoFit/>
          </a:bodyPr>
          <a:p>
            <a:pPr algn="ctr">
              <a:spcBef>
                <a:spcPct val="50000"/>
              </a:spcBef>
            </a:pPr>
            <a:r>
              <a:rPr lang="zh-CN" altLang="en-US" b="1">
                <a:ea typeface="华文仿宋"/>
              </a:rPr>
              <a:t>排污口</a:t>
            </a:r>
            <a:endParaRPr lang="zh-CN" altLang="en-US" b="1">
              <a:ea typeface="华文仿宋"/>
            </a:endParaRPr>
          </a:p>
        </p:txBody>
      </p:sp>
      <p:sp>
        <p:nvSpPr>
          <p:cNvPr id="2295" name="Oval 89"/>
          <p:cNvSpPr/>
          <p:nvPr/>
        </p:nvSpPr>
        <p:spPr>
          <a:xfrm>
            <a:off x="4302125" y="1403350"/>
            <a:ext cx="182563" cy="184150"/>
          </a:xfrm>
          <a:prstGeom prst="ellipse">
            <a:avLst/>
          </a:prstGeom>
          <a:noFill/>
          <a:ln w="38100" cap="flat" cmpd="sng">
            <a:solidFill>
              <a:srgbClr val="000000"/>
            </a:solidFill>
            <a:prstDash val="solid"/>
            <a:headEnd type="none" w="med" len="med"/>
            <a:tailEnd type="none" w="med" len="med"/>
          </a:ln>
        </p:spPr>
        <p:txBody>
          <a:bodyPr wrap="none" anchor="ctr" anchorCtr="0"/>
          <a:p>
            <a:endParaRPr lang="zh-CN" altLang="en-US">
              <a:ea typeface="华文仿宋"/>
            </a:endParaRPr>
          </a:p>
        </p:txBody>
      </p:sp>
      <p:sp>
        <p:nvSpPr>
          <p:cNvPr id="2296" name="Rectangle 90" descr="深色上对角线"/>
          <p:cNvSpPr/>
          <p:nvPr/>
        </p:nvSpPr>
        <p:spPr>
          <a:xfrm>
            <a:off x="5468938" y="1374775"/>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297" name="Text Box 91"/>
          <p:cNvSpPr/>
          <p:nvPr/>
        </p:nvSpPr>
        <p:spPr>
          <a:xfrm>
            <a:off x="7118350" y="1354138"/>
            <a:ext cx="1174750" cy="366712"/>
          </a:xfrm>
          <a:prstGeom prst="rect">
            <a:avLst/>
          </a:prstGeom>
          <a:noFill/>
          <a:ln w="9525">
            <a:noFill/>
          </a:ln>
        </p:spPr>
        <p:txBody>
          <a:bodyPr>
            <a:spAutoFit/>
          </a:bodyPr>
          <a:p>
            <a:pPr algn="ctr">
              <a:spcBef>
                <a:spcPct val="50000"/>
              </a:spcBef>
            </a:pPr>
            <a:r>
              <a:rPr lang="zh-CN" altLang="en-US" b="1">
                <a:ea typeface="华文仿宋"/>
              </a:rPr>
              <a:t>水流方向</a:t>
            </a:r>
            <a:endParaRPr lang="zh-CN" altLang="en-US" b="1">
              <a:ea typeface="华文仿宋"/>
            </a:endParaRPr>
          </a:p>
        </p:txBody>
      </p:sp>
      <p:cxnSp>
        <p:nvCxnSpPr>
          <p:cNvPr id="2298" name="Line 92"/>
          <p:cNvCxnSpPr/>
          <p:nvPr/>
        </p:nvCxnSpPr>
        <p:spPr>
          <a:xfrm flipV="1">
            <a:off x="6638925" y="1558925"/>
            <a:ext cx="471488" cy="0"/>
          </a:xfrm>
          <a:prstGeom prst="line">
            <a:avLst/>
          </a:prstGeom>
          <a:ln w="57150" cap="flat" cmpd="sng">
            <a:solidFill>
              <a:srgbClr val="FFFF00"/>
            </a:solidFill>
            <a:prstDash val="solid"/>
            <a:headEnd type="none" w="med" len="med"/>
            <a:tailEnd type="triangle" w="med" len="med"/>
          </a:ln>
        </p:spPr>
      </p:cxnSp>
      <p:grpSp>
        <p:nvGrpSpPr>
          <p:cNvPr id="2299" name="组合 2298"/>
          <p:cNvGrpSpPr/>
          <p:nvPr/>
        </p:nvGrpSpPr>
        <p:grpSpPr>
          <a:xfrm>
            <a:off x="4302125" y="1746250"/>
            <a:ext cx="179388" cy="179388"/>
            <a:chOff x="6169" y="1934"/>
            <a:chExt cx="435" cy="566"/>
          </a:xfrm>
        </p:grpSpPr>
        <p:sp>
          <p:nvSpPr>
            <p:cNvPr id="2300" name="Oval 94"/>
            <p:cNvSpPr/>
            <p:nvPr/>
          </p:nvSpPr>
          <p:spPr>
            <a:xfrm>
              <a:off x="6169" y="2047"/>
              <a:ext cx="435" cy="453"/>
            </a:xfrm>
            <a:prstGeom prst="ellipse">
              <a:avLst/>
            </a:prstGeom>
            <a:noFill/>
            <a:ln w="38100" cap="flat" cmpd="sng">
              <a:solidFill>
                <a:srgbClr val="000000"/>
              </a:solidFill>
              <a:prstDash val="solid"/>
              <a:headEnd type="none" w="med" len="med"/>
              <a:tailEnd type="none" w="med" len="med"/>
            </a:ln>
          </p:spPr>
          <p:txBody>
            <a:bodyPr wrap="none" anchor="ctr" anchorCtr="0"/>
            <a:p>
              <a:endParaRPr lang="zh-CN" altLang="en-US">
                <a:ea typeface="华文仿宋"/>
              </a:endParaRPr>
            </a:p>
          </p:txBody>
        </p:sp>
        <p:cxnSp>
          <p:nvCxnSpPr>
            <p:cNvPr id="2301" name="Line 95"/>
            <p:cNvCxnSpPr/>
            <p:nvPr/>
          </p:nvCxnSpPr>
          <p:spPr>
            <a:xfrm>
              <a:off x="6169" y="2275"/>
              <a:ext cx="435" cy="0"/>
            </a:xfrm>
            <a:prstGeom prst="line">
              <a:avLst/>
            </a:prstGeom>
            <a:ln w="38100" cap="flat" cmpd="sng">
              <a:solidFill>
                <a:srgbClr val="000000"/>
              </a:solidFill>
              <a:prstDash val="solid"/>
              <a:headEnd type="none" w="med" len="med"/>
              <a:tailEnd type="none" w="med" len="med"/>
            </a:ln>
          </p:spPr>
        </p:cxnSp>
        <p:cxnSp>
          <p:nvCxnSpPr>
            <p:cNvPr id="2302" name="Line 96"/>
            <p:cNvCxnSpPr/>
            <p:nvPr/>
          </p:nvCxnSpPr>
          <p:spPr>
            <a:xfrm>
              <a:off x="6395" y="1934"/>
              <a:ext cx="0" cy="341"/>
            </a:xfrm>
            <a:prstGeom prst="line">
              <a:avLst/>
            </a:prstGeom>
            <a:ln w="38100" cap="flat" cmpd="sng">
              <a:solidFill>
                <a:srgbClr val="000000"/>
              </a:solidFill>
              <a:prstDash val="solid"/>
              <a:headEnd type="none" w="med" len="med"/>
              <a:tailEnd type="none" w="med" len="med"/>
            </a:ln>
          </p:spPr>
        </p:cxnSp>
      </p:grpSp>
      <p:sp>
        <p:nvSpPr>
          <p:cNvPr id="2303" name="Text Box 97"/>
          <p:cNvSpPr/>
          <p:nvPr/>
        </p:nvSpPr>
        <p:spPr>
          <a:xfrm>
            <a:off x="4332288" y="1649413"/>
            <a:ext cx="1730375" cy="366712"/>
          </a:xfrm>
          <a:prstGeom prst="rect">
            <a:avLst/>
          </a:prstGeom>
          <a:noFill/>
          <a:ln w="9525">
            <a:noFill/>
          </a:ln>
        </p:spPr>
        <p:txBody>
          <a:bodyPr>
            <a:spAutoFit/>
          </a:bodyPr>
          <a:p>
            <a:pPr algn="ctr">
              <a:spcBef>
                <a:spcPct val="50000"/>
              </a:spcBef>
            </a:pPr>
            <a:r>
              <a:rPr lang="zh-CN" altLang="en-US" b="1">
                <a:ea typeface="华文仿宋"/>
              </a:rPr>
              <a:t>自来水取水口</a:t>
            </a:r>
            <a:endParaRPr lang="zh-CN" altLang="en-US" b="1">
              <a:ea typeface="华文仿宋"/>
            </a:endParaRPr>
          </a:p>
        </p:txBody>
      </p:sp>
      <p:grpSp>
        <p:nvGrpSpPr>
          <p:cNvPr id="2304" name="组合 2303"/>
          <p:cNvGrpSpPr/>
          <p:nvPr/>
        </p:nvGrpSpPr>
        <p:grpSpPr>
          <a:xfrm rot="-5940000">
            <a:off x="8688388" y="3197225"/>
            <a:ext cx="306387" cy="309563"/>
            <a:chOff x="6143" y="2493"/>
            <a:chExt cx="816" cy="580"/>
          </a:xfrm>
        </p:grpSpPr>
        <p:sp>
          <p:nvSpPr>
            <p:cNvPr id="2305" name="Oval 99"/>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306" name="Line 100"/>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07" name="Line 101"/>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08" name="组合 2307"/>
          <p:cNvGrpSpPr/>
          <p:nvPr/>
        </p:nvGrpSpPr>
        <p:grpSpPr>
          <a:xfrm rot="-5940000">
            <a:off x="6021388" y="3197225"/>
            <a:ext cx="306387" cy="309563"/>
            <a:chOff x="6143" y="2493"/>
            <a:chExt cx="816" cy="580"/>
          </a:xfrm>
        </p:grpSpPr>
        <p:sp>
          <p:nvSpPr>
            <p:cNvPr id="2309" name="Oval 103"/>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310" name="Line 104"/>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11" name="Line 105"/>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12" name="组合 2311"/>
          <p:cNvGrpSpPr/>
          <p:nvPr/>
        </p:nvGrpSpPr>
        <p:grpSpPr>
          <a:xfrm rot="-4020000">
            <a:off x="2973388" y="3044825"/>
            <a:ext cx="306387" cy="309563"/>
            <a:chOff x="6143" y="2493"/>
            <a:chExt cx="816" cy="580"/>
          </a:xfrm>
        </p:grpSpPr>
        <p:sp>
          <p:nvSpPr>
            <p:cNvPr id="2313" name="Oval 107"/>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314" name="Line 108"/>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15" name="Line 109"/>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16" name="组合 2315"/>
          <p:cNvGrpSpPr/>
          <p:nvPr/>
        </p:nvGrpSpPr>
        <p:grpSpPr>
          <a:xfrm rot="-1080000">
            <a:off x="2514600" y="1676400"/>
            <a:ext cx="306388" cy="309563"/>
            <a:chOff x="6143" y="2493"/>
            <a:chExt cx="816" cy="580"/>
          </a:xfrm>
        </p:grpSpPr>
        <p:sp>
          <p:nvSpPr>
            <p:cNvPr id="2317" name="Oval 111"/>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wrap="none" anchor="ctr" anchorCtr="0"/>
            <a:p>
              <a:pPr algn="ctr"/>
              <a:endParaRPr lang="zh-CN" altLang="zh-CN">
                <a:ea typeface="华文仿宋"/>
              </a:endParaRPr>
            </a:p>
          </p:txBody>
        </p:sp>
        <p:cxnSp>
          <p:nvCxnSpPr>
            <p:cNvPr id="2318" name="Line 112"/>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19" name="Line 113"/>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20" name="组合 2319"/>
          <p:cNvGrpSpPr/>
          <p:nvPr/>
        </p:nvGrpSpPr>
        <p:grpSpPr>
          <a:xfrm rot="-4140000">
            <a:off x="1260475" y="2706688"/>
            <a:ext cx="306388" cy="309562"/>
            <a:chOff x="6143" y="2493"/>
            <a:chExt cx="816" cy="580"/>
          </a:xfrm>
        </p:grpSpPr>
        <p:sp>
          <p:nvSpPr>
            <p:cNvPr id="2321" name="Oval 115"/>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322" name="Line 116"/>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23" name="Line 117"/>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24" name="组合 2323"/>
          <p:cNvGrpSpPr/>
          <p:nvPr/>
        </p:nvGrpSpPr>
        <p:grpSpPr>
          <a:xfrm rot="540000">
            <a:off x="3962400" y="4495800"/>
            <a:ext cx="306388" cy="309563"/>
            <a:chOff x="6143" y="2493"/>
            <a:chExt cx="816" cy="580"/>
          </a:xfrm>
        </p:grpSpPr>
        <p:sp>
          <p:nvSpPr>
            <p:cNvPr id="2325" name="Oval 119"/>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wrap="none" anchor="ctr" anchorCtr="0"/>
            <a:p>
              <a:pPr algn="ctr"/>
              <a:endParaRPr lang="zh-CN" altLang="zh-CN">
                <a:ea typeface="华文仿宋"/>
              </a:endParaRPr>
            </a:p>
          </p:txBody>
        </p:sp>
        <p:cxnSp>
          <p:nvCxnSpPr>
            <p:cNvPr id="2326" name="Line 120"/>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27" name="Line 121"/>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grpSp>
        <p:nvGrpSpPr>
          <p:cNvPr id="2328" name="组合 2327"/>
          <p:cNvGrpSpPr/>
          <p:nvPr/>
        </p:nvGrpSpPr>
        <p:grpSpPr>
          <a:xfrm rot="-3660000">
            <a:off x="458788" y="2055813"/>
            <a:ext cx="306387" cy="309562"/>
            <a:chOff x="6143" y="2493"/>
            <a:chExt cx="816" cy="580"/>
          </a:xfrm>
        </p:grpSpPr>
        <p:sp>
          <p:nvSpPr>
            <p:cNvPr id="2329" name="Oval 123"/>
            <p:cNvSpPr/>
            <p:nvPr/>
          </p:nvSpPr>
          <p:spPr>
            <a:xfrm rot="300000">
              <a:off x="6143" y="2502"/>
              <a:ext cx="815" cy="571"/>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330" name="Line 124"/>
            <p:cNvCxnSpPr/>
            <p:nvPr/>
          </p:nvCxnSpPr>
          <p:spPr>
            <a:xfrm rot="300000">
              <a:off x="6144" y="2832"/>
              <a:ext cx="815" cy="0"/>
            </a:xfrm>
            <a:prstGeom prst="line">
              <a:avLst/>
            </a:prstGeom>
            <a:ln w="57150" cap="flat" cmpd="sng">
              <a:solidFill>
                <a:srgbClr val="000000"/>
              </a:solidFill>
              <a:prstDash val="solid"/>
              <a:headEnd type="none" w="med" len="med"/>
              <a:tailEnd type="none" w="med" len="med"/>
            </a:ln>
          </p:spPr>
        </p:cxnSp>
        <p:cxnSp>
          <p:nvCxnSpPr>
            <p:cNvPr id="2331" name="Line 125"/>
            <p:cNvCxnSpPr/>
            <p:nvPr/>
          </p:nvCxnSpPr>
          <p:spPr>
            <a:xfrm rot="-21240000" flipH="1">
              <a:off x="6573" y="2493"/>
              <a:ext cx="0" cy="338"/>
            </a:xfrm>
            <a:prstGeom prst="line">
              <a:avLst/>
            </a:prstGeom>
            <a:ln w="57150" cap="flat" cmpd="sng">
              <a:solidFill>
                <a:srgbClr val="000000"/>
              </a:solidFill>
              <a:prstDash val="solid"/>
              <a:headEnd type="none" w="med" len="med"/>
              <a:tailEnd type="none" w="med" len="med"/>
            </a:ln>
          </p:spPr>
        </p:cxn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childTnLst>
                                    <p:animMotion origin="layout" path="M -0.04166 0.0037 L 0.25834 0.0037">
                                      <p:cBhvr additive="base">
                                        <p:cTn id="6" dur="5000" fill="hold"/>
                                        <p:tgtEl>
                                          <p:spTgt spid="2208"/>
                                        </p:tgtEl>
                                        <p:attrNameLst>
                                          <p:attrName>ppt_x</p:attrName>
                                          <p:attrName>ppt_y</p:attrName>
                                        </p:attrNameLst>
                                      </p:cBhvr>
                                    </p:animMotion>
                                  </p:childTnLst>
                                </p:cTn>
                              </p:par>
                              <p:par>
                                <p:cTn id="7" presetID="2" presetClass="entr" presetSubtype="8" fill="hold" nodeType="withEffect">
                                  <p:childTnLst>
                                    <p:set>
                                      <p:cBhvr additive="base">
                                        <p:cTn id="8" dur="1" fill="hold">
                                          <p:stCondLst>
                                            <p:cond delay="0"/>
                                          </p:stCondLst>
                                        </p:cTn>
                                        <p:tgtEl>
                                          <p:spTgt spid="2225"/>
                                        </p:tgtEl>
                                        <p:attrNameLst>
                                          <p:attrName>style.visibility</p:attrName>
                                        </p:attrNameLst>
                                      </p:cBhvr>
                                      <p:to>
                                        <p:strVal val="visible"/>
                                      </p:to>
                                    </p:set>
                                    <p:anim calcmode="lin" valueType="num">
                                      <p:cBhvr additive="base">
                                        <p:cTn id="9" dur="500" fill="hold"/>
                                        <p:tgtEl>
                                          <p:spTgt spid="2225"/>
                                        </p:tgtEl>
                                        <p:attrNameLst>
                                          <p:attrName>ppt_x</p:attrName>
                                        </p:attrNameLst>
                                      </p:cBhvr>
                                      <p:tavLst>
                                        <p:tav tm="0">
                                          <p:val>
                                            <p:strVal val="0-#ppt_w/2"/>
                                          </p:val>
                                        </p:tav>
                                        <p:tav tm="100000">
                                          <p:val>
                                            <p:strVal val="#ppt_x"/>
                                          </p:val>
                                        </p:tav>
                                      </p:tavLst>
                                    </p:anim>
                                    <p:anim calcmode="lin" valueType="num">
                                      <p:cBhvr additive="base">
                                        <p:cTn id="10" dur="500" fill="hold"/>
                                        <p:tgtEl>
                                          <p:spTgt spid="2225"/>
                                        </p:tgtEl>
                                        <p:attrNameLst>
                                          <p:attrName>ppt_y</p:attrName>
                                        </p:attrNameLst>
                                      </p:cBhvr>
                                      <p:tavLst>
                                        <p:tav tm="0">
                                          <p:val>
                                            <p:strVal val="#ppt_y"/>
                                          </p:val>
                                        </p:tav>
                                        <p:tav tm="100000">
                                          <p:val>
                                            <p:strVal val="#ppt_y"/>
                                          </p:val>
                                        </p:tav>
                                      </p:tavLst>
                                    </p:anim>
                                  </p:childTnLst>
                                </p:cTn>
                              </p:par>
                              <p:par>
                                <p:cTn id="11" presetID="2" presetClass="entr" presetSubtype="1" fill="hold" nodeType="withEffect">
                                  <p:childTnLst>
                                    <p:set>
                                      <p:cBhvr additive="base">
                                        <p:cTn id="12" dur="1" fill="hold">
                                          <p:stCondLst>
                                            <p:cond delay="0"/>
                                          </p:stCondLst>
                                        </p:cTn>
                                        <p:tgtEl>
                                          <p:spTgt spid="2224"/>
                                        </p:tgtEl>
                                        <p:attrNameLst>
                                          <p:attrName>style.visibility</p:attrName>
                                        </p:attrNameLst>
                                      </p:cBhvr>
                                      <p:to>
                                        <p:strVal val="visible"/>
                                      </p:to>
                                    </p:set>
                                    <p:anim calcmode="lin" valueType="num">
                                      <p:cBhvr additive="base">
                                        <p:cTn id="13" dur="500" fill="hold"/>
                                        <p:tgtEl>
                                          <p:spTgt spid="2224"/>
                                        </p:tgtEl>
                                        <p:attrNameLst>
                                          <p:attrName>ppt_x</p:attrName>
                                        </p:attrNameLst>
                                      </p:cBhvr>
                                      <p:tavLst>
                                        <p:tav tm="0">
                                          <p:val>
                                            <p:strVal val="#ppt_x"/>
                                          </p:val>
                                        </p:tav>
                                        <p:tav tm="100000">
                                          <p:val>
                                            <p:strVal val="#ppt_x"/>
                                          </p:val>
                                        </p:tav>
                                      </p:tavLst>
                                    </p:anim>
                                    <p:anim calcmode="lin" valueType="num">
                                      <p:cBhvr additive="base">
                                        <p:cTn id="14" dur="500" fill="hold"/>
                                        <p:tgtEl>
                                          <p:spTgt spid="2224"/>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childTnLst>
                                    <p:set>
                                      <p:cBhvr additive="base">
                                        <p:cTn id="16" dur="1" fill="hold">
                                          <p:stCondLst>
                                            <p:cond delay="0"/>
                                          </p:stCondLst>
                                        </p:cTn>
                                        <p:tgtEl>
                                          <p:spTgt spid="2226"/>
                                        </p:tgtEl>
                                        <p:attrNameLst>
                                          <p:attrName>style.visibility</p:attrName>
                                        </p:attrNameLst>
                                      </p:cBhvr>
                                      <p:to>
                                        <p:strVal val="visible"/>
                                      </p:to>
                                    </p:set>
                                    <p:anim calcmode="lin" valueType="num">
                                      <p:cBhvr additive="base">
                                        <p:cTn id="17" dur="500" fill="hold"/>
                                        <p:tgtEl>
                                          <p:spTgt spid="2226"/>
                                        </p:tgtEl>
                                        <p:attrNameLst>
                                          <p:attrName>ppt_x</p:attrName>
                                        </p:attrNameLst>
                                      </p:cBhvr>
                                      <p:tavLst>
                                        <p:tav tm="0">
                                          <p:val>
                                            <p:strVal val="#ppt_x"/>
                                          </p:val>
                                        </p:tav>
                                        <p:tav tm="100000">
                                          <p:val>
                                            <p:strVal val="#ppt_x"/>
                                          </p:val>
                                        </p:tav>
                                      </p:tavLst>
                                    </p:anim>
                                    <p:anim calcmode="lin" valueType="num">
                                      <p:cBhvr additive="base">
                                        <p:cTn id="18" dur="500" fill="hold"/>
                                        <p:tgtEl>
                                          <p:spTgt spid="2226"/>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childTnLst>
                                    <p:set>
                                      <p:cBhvr additive="base">
                                        <p:cTn id="20" dur="1" fill="hold">
                                          <p:stCondLst>
                                            <p:cond delay="0"/>
                                          </p:stCondLst>
                                        </p:cTn>
                                        <p:tgtEl>
                                          <p:spTgt spid="2223"/>
                                        </p:tgtEl>
                                        <p:attrNameLst>
                                          <p:attrName>style.visibility</p:attrName>
                                        </p:attrNameLst>
                                      </p:cBhvr>
                                      <p:to>
                                        <p:strVal val="visible"/>
                                      </p:to>
                                    </p:set>
                                    <p:anim calcmode="lin" valueType="num">
                                      <p:cBhvr additive="base">
                                        <p:cTn id="21" dur="500" fill="hold"/>
                                        <p:tgtEl>
                                          <p:spTgt spid="2223"/>
                                        </p:tgtEl>
                                        <p:attrNameLst>
                                          <p:attrName>ppt_x</p:attrName>
                                        </p:attrNameLst>
                                      </p:cBhvr>
                                      <p:tavLst>
                                        <p:tav tm="0">
                                          <p:val>
                                            <p:strVal val="0-#ppt_w/2"/>
                                          </p:val>
                                        </p:tav>
                                        <p:tav tm="100000">
                                          <p:val>
                                            <p:strVal val="#ppt_x"/>
                                          </p:val>
                                        </p:tav>
                                      </p:tavLst>
                                    </p:anim>
                                    <p:anim calcmode="lin" valueType="num">
                                      <p:cBhvr additive="base">
                                        <p:cTn id="22" dur="500" fill="hold"/>
                                        <p:tgtEl>
                                          <p:spTgt spid="22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childTnLst>
                                    <p:set>
                                      <p:cBhvr additive="base">
                                        <p:cTn id="26" dur="1" fill="hold">
                                          <p:stCondLst>
                                            <p:cond delay="0"/>
                                          </p:stCondLst>
                                        </p:cTn>
                                        <p:tgtEl>
                                          <p:spTgt spid="2257"/>
                                        </p:tgtEl>
                                        <p:attrNameLst>
                                          <p:attrName>style.visibility</p:attrName>
                                        </p:attrNameLst>
                                      </p:cBhvr>
                                      <p:to>
                                        <p:strVal val="visible"/>
                                      </p:to>
                                    </p:set>
                                    <p:anim calcmode="lin" valueType="num">
                                      <p:cBhvr additive="base">
                                        <p:cTn id="27" dur="500" fill="hold"/>
                                        <p:tgtEl>
                                          <p:spTgt spid="2257"/>
                                        </p:tgtEl>
                                        <p:attrNameLst>
                                          <p:attrName>ppt_x</p:attrName>
                                        </p:attrNameLst>
                                      </p:cBhvr>
                                      <p:tavLst>
                                        <p:tav tm="0">
                                          <p:val>
                                            <p:strVal val="0-#ppt_w/2"/>
                                          </p:val>
                                        </p:tav>
                                        <p:tav tm="100000">
                                          <p:val>
                                            <p:strVal val="#ppt_x"/>
                                          </p:val>
                                        </p:tav>
                                      </p:tavLst>
                                    </p:anim>
                                    <p:anim calcmode="lin" valueType="num">
                                      <p:cBhvr additive="base">
                                        <p:cTn id="28" dur="500" fill="hold"/>
                                        <p:tgtEl>
                                          <p:spTgt spid="225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nodeType="afterEffect">
                                  <p:childTnLst>
                                    <p:set>
                                      <p:cBhvr additive="base">
                                        <p:cTn id="31" dur="1" fill="hold">
                                          <p:stCondLst>
                                            <p:cond delay="0"/>
                                          </p:stCondLst>
                                        </p:cTn>
                                        <p:tgtEl>
                                          <p:spTgt spid="2328"/>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childTnLst>
                                    <p:set>
                                      <p:cBhvr additive="base">
                                        <p:cTn id="34" dur="1" fill="hold">
                                          <p:stCondLst>
                                            <p:cond delay="0"/>
                                          </p:stCondLst>
                                        </p:cTn>
                                        <p:tgtEl>
                                          <p:spTgt spid="2270"/>
                                        </p:tgtEl>
                                        <p:attrNameLst>
                                          <p:attrName>style.visibility</p:attrName>
                                        </p:attrNameLst>
                                      </p:cBhvr>
                                      <p:to>
                                        <p:strVal val="visible"/>
                                      </p:to>
                                    </p:set>
                                  </p:childTnLst>
                                </p:cTn>
                              </p:par>
                              <p:par>
                                <p:cTn id="35" presetID="1" presetClass="entr" presetSubtype="0" fill="hold" grpId="1" nodeType="withEffect">
                                  <p:childTnLst>
                                    <p:set>
                                      <p:cBhvr additive="base">
                                        <p:cTn id="36" dur="1" fill="hold">
                                          <p:stCondLst>
                                            <p:cond delay="0"/>
                                          </p:stCondLst>
                                        </p:cTn>
                                        <p:tgtEl>
                                          <p:spTgt spid="22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childTnLst>
                                    <p:set>
                                      <p:cBhvr additive="base">
                                        <p:cTn id="40" dur="1" fill="hold">
                                          <p:stCondLst>
                                            <p:cond delay="0"/>
                                          </p:stCondLst>
                                        </p:cTn>
                                        <p:tgtEl>
                                          <p:spTgt spid="2251"/>
                                        </p:tgtEl>
                                        <p:attrNameLst>
                                          <p:attrName>style.visibility</p:attrName>
                                        </p:attrNameLst>
                                      </p:cBhvr>
                                      <p:to>
                                        <p:strVal val="visible"/>
                                      </p:to>
                                    </p:set>
                                    <p:anim calcmode="lin" valueType="num">
                                      <p:cBhvr additive="base">
                                        <p:cTn id="41" dur="500" fill="hold"/>
                                        <p:tgtEl>
                                          <p:spTgt spid="2251"/>
                                        </p:tgtEl>
                                        <p:attrNameLst>
                                          <p:attrName>ppt_x</p:attrName>
                                        </p:attrNameLst>
                                      </p:cBhvr>
                                      <p:tavLst>
                                        <p:tav tm="0">
                                          <p:val>
                                            <p:strVal val="#ppt_x"/>
                                          </p:val>
                                        </p:tav>
                                        <p:tav tm="100000">
                                          <p:val>
                                            <p:strVal val="#ppt_x"/>
                                          </p:val>
                                        </p:tav>
                                      </p:tavLst>
                                    </p:anim>
                                    <p:anim calcmode="lin" valueType="num">
                                      <p:cBhvr additive="base">
                                        <p:cTn id="42" dur="500" fill="hold"/>
                                        <p:tgtEl>
                                          <p:spTgt spid="2251"/>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 presetClass="entr" presetSubtype="0" fill="hold" nodeType="afterEffect">
                                  <p:childTnLst>
                                    <p:set>
                                      <p:cBhvr additive="base">
                                        <p:cTn id="45" dur="1" fill="hold">
                                          <p:stCondLst>
                                            <p:cond delay="0"/>
                                          </p:stCondLst>
                                        </p:cTn>
                                        <p:tgtEl>
                                          <p:spTgt spid="2320"/>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2" nodeType="afterEffect">
                                  <p:childTnLst>
                                    <p:set>
                                      <p:cBhvr additive="base">
                                        <p:cTn id="48" dur="1" fill="hold">
                                          <p:stCondLst>
                                            <p:cond delay="0"/>
                                          </p:stCondLst>
                                        </p:cTn>
                                        <p:tgtEl>
                                          <p:spTgt spid="2272"/>
                                        </p:tgtEl>
                                        <p:attrNameLst>
                                          <p:attrName>style.visibility</p:attrName>
                                        </p:attrNameLst>
                                      </p:cBhvr>
                                      <p:to>
                                        <p:strVal val="visible"/>
                                      </p:to>
                                    </p:set>
                                  </p:childTnLst>
                                </p:cTn>
                              </p:par>
                              <p:par>
                                <p:cTn id="49" presetID="1" presetClass="entr" presetSubtype="0" fill="hold" grpId="3" nodeType="withEffect">
                                  <p:childTnLst>
                                    <p:set>
                                      <p:cBhvr additive="base">
                                        <p:cTn id="50" dur="1" fill="hold">
                                          <p:stCondLst>
                                            <p:cond delay="0"/>
                                          </p:stCondLst>
                                        </p:cTn>
                                        <p:tgtEl>
                                          <p:spTgt spid="22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childTnLst>
                                    <p:set>
                                      <p:cBhvr additive="base">
                                        <p:cTn id="54" dur="1" fill="hold">
                                          <p:stCondLst>
                                            <p:cond delay="0"/>
                                          </p:stCondLst>
                                        </p:cTn>
                                        <p:tgtEl>
                                          <p:spTgt spid="2274"/>
                                        </p:tgtEl>
                                        <p:attrNameLst>
                                          <p:attrName>style.visibility</p:attrName>
                                        </p:attrNameLst>
                                      </p:cBhvr>
                                      <p:to>
                                        <p:strVal val="visible"/>
                                      </p:to>
                                    </p:set>
                                    <p:anim calcmode="lin" valueType="num">
                                      <p:cBhvr additive="base">
                                        <p:cTn id="55" dur="500" fill="hold"/>
                                        <p:tgtEl>
                                          <p:spTgt spid="2274"/>
                                        </p:tgtEl>
                                        <p:attrNameLst>
                                          <p:attrName>ppt_x</p:attrName>
                                        </p:attrNameLst>
                                      </p:cBhvr>
                                      <p:tavLst>
                                        <p:tav tm="0">
                                          <p:val>
                                            <p:strVal val="#ppt_x"/>
                                          </p:val>
                                        </p:tav>
                                        <p:tav tm="100000">
                                          <p:val>
                                            <p:strVal val="#ppt_x"/>
                                          </p:val>
                                        </p:tav>
                                      </p:tavLst>
                                    </p:anim>
                                    <p:anim calcmode="lin" valueType="num">
                                      <p:cBhvr additive="base">
                                        <p:cTn id="56" dur="500" fill="hold"/>
                                        <p:tgtEl>
                                          <p:spTgt spid="2274"/>
                                        </p:tgtEl>
                                        <p:attrNameLst>
                                          <p:attrName>ppt_y</p:attrName>
                                        </p:attrNameLst>
                                      </p:cBhvr>
                                      <p:tavLst>
                                        <p:tav tm="0">
                                          <p:val>
                                            <p:strVal val="0-#ppt_h/2"/>
                                          </p:val>
                                        </p:tav>
                                        <p:tav tm="100000">
                                          <p:val>
                                            <p:strVal val="#ppt_y"/>
                                          </p:val>
                                        </p:tav>
                                      </p:tavLst>
                                    </p:anim>
                                  </p:childTnLst>
                                </p:cTn>
                              </p:par>
                            </p:childTnLst>
                          </p:cTn>
                        </p:par>
                        <p:par>
                          <p:cTn id="57" fill="hold">
                            <p:stCondLst>
                              <p:cond delay="500"/>
                            </p:stCondLst>
                            <p:childTnLst>
                              <p:par>
                                <p:cTn id="58" presetID="1" presetClass="entr" presetSubtype="0" fill="hold" nodeType="afterEffect">
                                  <p:childTnLst>
                                    <p:set>
                                      <p:cBhvr additive="base">
                                        <p:cTn id="59" dur="1" fill="hold">
                                          <p:stCondLst>
                                            <p:cond delay="0"/>
                                          </p:stCondLst>
                                        </p:cTn>
                                        <p:tgtEl>
                                          <p:spTgt spid="2316"/>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grpId="5" nodeType="afterEffect">
                                  <p:childTnLst>
                                    <p:set>
                                      <p:cBhvr additive="base">
                                        <p:cTn id="62" dur="1" fill="hold">
                                          <p:stCondLst>
                                            <p:cond delay="0"/>
                                          </p:stCondLst>
                                        </p:cTn>
                                        <p:tgtEl>
                                          <p:spTgt spid="2281"/>
                                        </p:tgtEl>
                                        <p:attrNameLst>
                                          <p:attrName>style.visibility</p:attrName>
                                        </p:attrNameLst>
                                      </p:cBhvr>
                                      <p:to>
                                        <p:strVal val="visible"/>
                                      </p:to>
                                    </p:set>
                                  </p:childTnLst>
                                </p:cTn>
                              </p:par>
                              <p:par>
                                <p:cTn id="63" presetID="1" presetClass="entr" presetSubtype="0" fill="hold" grpId="4" nodeType="withEffect">
                                  <p:childTnLst>
                                    <p:set>
                                      <p:cBhvr additive="base">
                                        <p:cTn id="64" dur="1" fill="hold">
                                          <p:stCondLst>
                                            <p:cond delay="0"/>
                                          </p:stCondLst>
                                        </p:cTn>
                                        <p:tgtEl>
                                          <p:spTgt spid="22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childTnLst>
                                    <p:set>
                                      <p:cBhvr additive="base">
                                        <p:cTn id="68" dur="1" fill="hold">
                                          <p:stCondLst>
                                            <p:cond delay="0"/>
                                          </p:stCondLst>
                                        </p:cTn>
                                        <p:tgtEl>
                                          <p:spTgt spid="2233"/>
                                        </p:tgtEl>
                                        <p:attrNameLst>
                                          <p:attrName>style.visibility</p:attrName>
                                        </p:attrNameLst>
                                      </p:cBhvr>
                                      <p:to>
                                        <p:strVal val="visible"/>
                                      </p:to>
                                    </p:set>
                                    <p:anim calcmode="lin" valueType="num">
                                      <p:cBhvr additive="base">
                                        <p:cTn id="69" dur="500" fill="hold"/>
                                        <p:tgtEl>
                                          <p:spTgt spid="2233"/>
                                        </p:tgtEl>
                                        <p:attrNameLst>
                                          <p:attrName>ppt_x</p:attrName>
                                        </p:attrNameLst>
                                      </p:cBhvr>
                                      <p:tavLst>
                                        <p:tav tm="0">
                                          <p:val>
                                            <p:strVal val="#ppt_x"/>
                                          </p:val>
                                        </p:tav>
                                        <p:tav tm="100000">
                                          <p:val>
                                            <p:strVal val="#ppt_x"/>
                                          </p:val>
                                        </p:tav>
                                      </p:tavLst>
                                    </p:anim>
                                    <p:anim calcmode="lin" valueType="num">
                                      <p:cBhvr additive="base">
                                        <p:cTn id="70" dur="500" fill="hold"/>
                                        <p:tgtEl>
                                          <p:spTgt spid="2233"/>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1" presetClass="entr" presetSubtype="0" fill="hold" nodeType="afterEffect">
                                  <p:childTnLst>
                                    <p:set>
                                      <p:cBhvr additive="base">
                                        <p:cTn id="73" dur="1" fill="hold">
                                          <p:stCondLst>
                                            <p:cond delay="0"/>
                                          </p:stCondLst>
                                        </p:cTn>
                                        <p:tgtEl>
                                          <p:spTgt spid="2312"/>
                                        </p:tgtEl>
                                        <p:attrNameLst>
                                          <p:attrName>style.visibility</p:attrName>
                                        </p:attrNameLst>
                                      </p:cBhvr>
                                      <p:to>
                                        <p:strVal val="visible"/>
                                      </p:to>
                                    </p:set>
                                  </p:childTnLst>
                                </p:cTn>
                              </p:par>
                            </p:childTnLst>
                          </p:cTn>
                        </p:par>
                        <p:par>
                          <p:cTn id="74" fill="hold">
                            <p:stCondLst>
                              <p:cond delay="500"/>
                            </p:stCondLst>
                            <p:childTnLst>
                              <p:par>
                                <p:cTn id="75" presetID="1" presetClass="entr" presetSubtype="0" fill="hold" grpId="6" nodeType="afterEffect">
                                  <p:childTnLst>
                                    <p:set>
                                      <p:cBhvr additive="base">
                                        <p:cTn id="76" dur="1" fill="hold">
                                          <p:stCondLst>
                                            <p:cond delay="0"/>
                                          </p:stCondLst>
                                        </p:cTn>
                                        <p:tgtEl>
                                          <p:spTgt spid="2282"/>
                                        </p:tgtEl>
                                        <p:attrNameLst>
                                          <p:attrName>style.visibility</p:attrName>
                                        </p:attrNameLst>
                                      </p:cBhvr>
                                      <p:to>
                                        <p:strVal val="visible"/>
                                      </p:to>
                                    </p:set>
                                  </p:childTnLst>
                                </p:cTn>
                              </p:par>
                              <p:par>
                                <p:cTn id="77" presetID="1" presetClass="entr" presetSubtype="0" fill="hold" grpId="7" nodeType="withEffect">
                                  <p:childTnLst>
                                    <p:set>
                                      <p:cBhvr additive="base">
                                        <p:cTn id="78" dur="1" fill="hold">
                                          <p:stCondLst>
                                            <p:cond delay="0"/>
                                          </p:stCondLst>
                                        </p:cTn>
                                        <p:tgtEl>
                                          <p:spTgt spid="22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childTnLst>
                                    <p:set>
                                      <p:cBhvr additive="base">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1" presetClass="entr" presetSubtype="0" fill="hold" nodeType="afterEffect">
                                  <p:childTnLst>
                                    <p:set>
                                      <p:cBhvr additive="base">
                                        <p:cTn id="87" dur="1" fill="hold">
                                          <p:stCondLst>
                                            <p:cond delay="0"/>
                                          </p:stCondLst>
                                        </p:cTn>
                                        <p:tgtEl>
                                          <p:spTgt spid="2324"/>
                                        </p:tgtEl>
                                        <p:attrNameLst>
                                          <p:attrName>style.visibility</p:attrName>
                                        </p:attrNameLst>
                                      </p:cBhvr>
                                      <p:to>
                                        <p:strVal val="visible"/>
                                      </p:to>
                                    </p:set>
                                  </p:childTnLst>
                                </p:cTn>
                              </p:par>
                            </p:childTnLst>
                          </p:cTn>
                        </p:par>
                        <p:par>
                          <p:cTn id="88" fill="hold">
                            <p:stCondLst>
                              <p:cond delay="500"/>
                            </p:stCondLst>
                            <p:childTnLst>
                              <p:par>
                                <p:cTn id="89" presetID="1" presetClass="entr" presetSubtype="0" fill="hold" grpId="8" nodeType="afterEffect">
                                  <p:childTnLst>
                                    <p:set>
                                      <p:cBhvr additive="base">
                                        <p:cTn id="90" dur="1" fill="hold">
                                          <p:stCondLst>
                                            <p:cond delay="0"/>
                                          </p:stCondLst>
                                        </p:cTn>
                                        <p:tgtEl>
                                          <p:spTgt spid="2284"/>
                                        </p:tgtEl>
                                        <p:attrNameLst>
                                          <p:attrName>style.visibility</p:attrName>
                                        </p:attrNameLst>
                                      </p:cBhvr>
                                      <p:to>
                                        <p:strVal val="visible"/>
                                      </p:to>
                                    </p:set>
                                  </p:childTnLst>
                                </p:cTn>
                              </p:par>
                              <p:par>
                                <p:cTn id="91" presetID="1" presetClass="entr" presetSubtype="0" fill="hold" grpId="9" nodeType="withEffect">
                                  <p:childTnLst>
                                    <p:set>
                                      <p:cBhvr additive="base">
                                        <p:cTn id="92" dur="1" fill="hold">
                                          <p:stCondLst>
                                            <p:cond delay="0"/>
                                          </p:stCondLst>
                                        </p:cTn>
                                        <p:tgtEl>
                                          <p:spTgt spid="228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nodeType="clickEffect">
                                  <p:childTnLst>
                                    <p:set>
                                      <p:cBhvr additive="base">
                                        <p:cTn id="96" dur="1" fill="hold">
                                          <p:stCondLst>
                                            <p:cond delay="0"/>
                                          </p:stCondLst>
                                        </p:cTn>
                                        <p:tgtEl>
                                          <p:spTgt spid="2245"/>
                                        </p:tgtEl>
                                        <p:attrNameLst>
                                          <p:attrName>style.visibility</p:attrName>
                                        </p:attrNameLst>
                                      </p:cBhvr>
                                      <p:to>
                                        <p:strVal val="visible"/>
                                      </p:to>
                                    </p:set>
                                    <p:anim calcmode="lin" valueType="num">
                                      <p:cBhvr additive="base">
                                        <p:cTn id="97" dur="500" fill="hold"/>
                                        <p:tgtEl>
                                          <p:spTgt spid="2245"/>
                                        </p:tgtEl>
                                        <p:attrNameLst>
                                          <p:attrName>ppt_x</p:attrName>
                                        </p:attrNameLst>
                                      </p:cBhvr>
                                      <p:tavLst>
                                        <p:tav tm="0">
                                          <p:val>
                                            <p:strVal val="#ppt_x"/>
                                          </p:val>
                                        </p:tav>
                                        <p:tav tm="100000">
                                          <p:val>
                                            <p:strVal val="#ppt_x"/>
                                          </p:val>
                                        </p:tav>
                                      </p:tavLst>
                                    </p:anim>
                                    <p:anim calcmode="lin" valueType="num">
                                      <p:cBhvr additive="base">
                                        <p:cTn id="98" dur="500" fill="hold"/>
                                        <p:tgtEl>
                                          <p:spTgt spid="2245"/>
                                        </p:tgtEl>
                                        <p:attrNameLst>
                                          <p:attrName>ppt_y</p:attrName>
                                        </p:attrNameLst>
                                      </p:cBhvr>
                                      <p:tavLst>
                                        <p:tav tm="0">
                                          <p:val>
                                            <p:strVal val="0-#ppt_h/2"/>
                                          </p:val>
                                        </p:tav>
                                        <p:tav tm="100000">
                                          <p:val>
                                            <p:strVal val="#ppt_y"/>
                                          </p:val>
                                        </p:tav>
                                      </p:tavLst>
                                    </p:anim>
                                  </p:childTnLst>
                                </p:cTn>
                              </p:par>
                            </p:childTnLst>
                          </p:cTn>
                        </p:par>
                        <p:par>
                          <p:cTn id="99" fill="hold">
                            <p:stCondLst>
                              <p:cond delay="500"/>
                            </p:stCondLst>
                            <p:childTnLst>
                              <p:par>
                                <p:cTn id="100" presetID="1" presetClass="entr" presetSubtype="0" fill="hold" nodeType="afterEffect">
                                  <p:childTnLst>
                                    <p:set>
                                      <p:cBhvr additive="base">
                                        <p:cTn id="101" dur="1" fill="hold">
                                          <p:stCondLst>
                                            <p:cond delay="0"/>
                                          </p:stCondLst>
                                        </p:cTn>
                                        <p:tgtEl>
                                          <p:spTgt spid="2308"/>
                                        </p:tgtEl>
                                        <p:attrNameLst>
                                          <p:attrName>style.visibility</p:attrName>
                                        </p:attrNameLst>
                                      </p:cBhvr>
                                      <p:to>
                                        <p:strVal val="visible"/>
                                      </p:to>
                                    </p:set>
                                  </p:childTnLst>
                                </p:cTn>
                              </p:par>
                            </p:childTnLst>
                          </p:cTn>
                        </p:par>
                        <p:par>
                          <p:cTn id="102" fill="hold">
                            <p:stCondLst>
                              <p:cond delay="500"/>
                            </p:stCondLst>
                            <p:childTnLst>
                              <p:par>
                                <p:cTn id="103" presetID="1" presetClass="entr" presetSubtype="0" fill="hold" grpId="10" nodeType="afterEffect">
                                  <p:childTnLst>
                                    <p:set>
                                      <p:cBhvr additive="base">
                                        <p:cTn id="104" dur="1" fill="hold">
                                          <p:stCondLst>
                                            <p:cond delay="0"/>
                                          </p:stCondLst>
                                        </p:cTn>
                                        <p:tgtEl>
                                          <p:spTgt spid="2286"/>
                                        </p:tgtEl>
                                        <p:attrNameLst>
                                          <p:attrName>style.visibility</p:attrName>
                                        </p:attrNameLst>
                                      </p:cBhvr>
                                      <p:to>
                                        <p:strVal val="visible"/>
                                      </p:to>
                                    </p:set>
                                  </p:childTnLst>
                                </p:cTn>
                              </p:par>
                              <p:par>
                                <p:cTn id="105" presetID="1" presetClass="entr" presetSubtype="0" fill="hold" grpId="11" nodeType="withEffect">
                                  <p:childTnLst>
                                    <p:set>
                                      <p:cBhvr additive="base">
                                        <p:cTn id="106" dur="1" fill="hold">
                                          <p:stCondLst>
                                            <p:cond delay="0"/>
                                          </p:stCondLst>
                                        </p:cTn>
                                        <p:tgtEl>
                                          <p:spTgt spid="228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nodeType="clickEffect">
                                  <p:childTnLst>
                                    <p:set>
                                      <p:cBhvr additive="base">
                                        <p:cTn id="110" dur="1" fill="hold">
                                          <p:stCondLst>
                                            <p:cond delay="0"/>
                                          </p:stCondLst>
                                        </p:cTn>
                                        <p:tgtEl>
                                          <p:spTgt spid="2227"/>
                                        </p:tgtEl>
                                        <p:attrNameLst>
                                          <p:attrName>style.visibility</p:attrName>
                                        </p:attrNameLst>
                                      </p:cBhvr>
                                      <p:to>
                                        <p:strVal val="visible"/>
                                      </p:to>
                                    </p:set>
                                    <p:anim calcmode="lin" valueType="num">
                                      <p:cBhvr additive="base">
                                        <p:cTn id="111" dur="500" fill="hold"/>
                                        <p:tgtEl>
                                          <p:spTgt spid="2227"/>
                                        </p:tgtEl>
                                        <p:attrNameLst>
                                          <p:attrName>ppt_x</p:attrName>
                                        </p:attrNameLst>
                                      </p:cBhvr>
                                      <p:tavLst>
                                        <p:tav tm="0">
                                          <p:val>
                                            <p:strVal val="#ppt_x"/>
                                          </p:val>
                                        </p:tav>
                                        <p:tav tm="100000">
                                          <p:val>
                                            <p:strVal val="#ppt_x"/>
                                          </p:val>
                                        </p:tav>
                                      </p:tavLst>
                                    </p:anim>
                                    <p:anim calcmode="lin" valueType="num">
                                      <p:cBhvr additive="base">
                                        <p:cTn id="112" dur="500" fill="hold"/>
                                        <p:tgtEl>
                                          <p:spTgt spid="2227"/>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1" presetClass="entr" presetSubtype="0" fill="hold" nodeType="afterEffect">
                                  <p:childTnLst>
                                    <p:set>
                                      <p:cBhvr additive="base">
                                        <p:cTn id="115" dur="1" fill="hold">
                                          <p:stCondLst>
                                            <p:cond delay="0"/>
                                          </p:stCondLst>
                                        </p:cTn>
                                        <p:tgtEl>
                                          <p:spTgt spid="2304"/>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12" nodeType="afterEffect">
                                  <p:childTnLst>
                                    <p:set>
                                      <p:cBhvr additive="base">
                                        <p:cTn id="118" dur="1" fill="hold">
                                          <p:stCondLst>
                                            <p:cond delay="0"/>
                                          </p:stCondLst>
                                        </p:cTn>
                                        <p:tgtEl>
                                          <p:spTgt spid="2288"/>
                                        </p:tgtEl>
                                        <p:attrNameLst>
                                          <p:attrName>style.visibility</p:attrName>
                                        </p:attrNameLst>
                                      </p:cBhvr>
                                      <p:to>
                                        <p:strVal val="visible"/>
                                      </p:to>
                                    </p:set>
                                  </p:childTnLst>
                                </p:cTn>
                              </p:par>
                              <p:par>
                                <p:cTn id="119" presetID="1" presetClass="entr" presetSubtype="0" fill="hold" grpId="13" nodeType="withEffect">
                                  <p:childTnLst>
                                    <p:set>
                                      <p:cBhvr additive="base">
                                        <p:cTn id="120" dur="1" fill="hold">
                                          <p:stCondLst>
                                            <p:cond delay="0"/>
                                          </p:stCondLst>
                                        </p:cTn>
                                        <p:tgtEl>
                                          <p:spTgt spid="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0" grpId="0" animBg="1"/>
      <p:bldP spid="2271" grpId="1" animBg="1"/>
      <p:bldP spid="2272" grpId="2" animBg="1"/>
      <p:bldP spid="2273" grpId="3" animBg="1"/>
      <p:bldP spid="2280" grpId="4" animBg="1"/>
      <p:bldP spid="2281" grpId="5" animBg="1"/>
      <p:bldP spid="2282" grpId="6" animBg="1"/>
      <p:bldP spid="2283" grpId="7" animBg="1"/>
      <p:bldP spid="2284" grpId="8" animBg="1"/>
      <p:bldP spid="2285" grpId="9" animBg="1"/>
      <p:bldP spid="2286" grpId="10" animBg="1"/>
      <p:bldP spid="2287" grpId="11" animBg="1"/>
      <p:bldP spid="2288" grpId="12" animBg="1"/>
      <p:bldP spid="2289" grpId="1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334" name="Text Box 4"/>
          <p:cNvSpPr/>
          <p:nvPr/>
        </p:nvSpPr>
        <p:spPr>
          <a:xfrm>
            <a:off x="539750" y="836613"/>
            <a:ext cx="8143875" cy="4243387"/>
          </a:xfrm>
          <a:prstGeom prst="rect">
            <a:avLst/>
          </a:prstGeom>
          <a:noFill/>
          <a:ln w="57150" cap="flat" cmpd="thinThick">
            <a:solidFill>
              <a:srgbClr val="FF9933"/>
            </a:solidFill>
            <a:prstDash val="solid"/>
            <a:miter/>
            <a:headEnd type="none" w="med" len="med"/>
            <a:tailEnd type="none" w="med" len="med"/>
          </a:ln>
        </p:spPr>
        <p:txBody>
          <a:bodyPr/>
          <a:p>
            <a:pPr>
              <a:lnSpc>
                <a:spcPct val="85000"/>
              </a:lnSpc>
            </a:pPr>
            <a:r>
              <a:rPr lang="en-US" altLang="zh-CN" sz="4000" b="1">
                <a:latin typeface="黑体" panose="02010609060101010101" pitchFamily="49" charset="-122"/>
                <a:ea typeface="华文仿宋"/>
              </a:rPr>
              <a:t>C</a:t>
            </a:r>
            <a:r>
              <a:rPr lang="zh-CN" altLang="en-US" sz="4000" b="1">
                <a:latin typeface="黑体" panose="02010609060101010101" pitchFamily="49" charset="-122"/>
                <a:ea typeface="华文仿宋"/>
              </a:rPr>
              <a:t>、湖泊、水库监测断面的设置</a:t>
            </a:r>
            <a:endParaRPr lang="zh-CN" altLang="en-US" sz="4000" b="1">
              <a:latin typeface="黑体" panose="02010609060101010101" pitchFamily="49" charset="-122"/>
              <a:ea typeface="华文仿宋"/>
            </a:endParaRPr>
          </a:p>
          <a:p>
            <a:pPr>
              <a:lnSpc>
                <a:spcPct val="95000"/>
              </a:lnSpc>
            </a:pPr>
            <a:r>
              <a:rPr lang="zh-CN" altLang="en-US" sz="4400" b="1">
                <a:effectLst>
                  <a:outerShdw blurRad="38100" dist="38100" dir="2700000">
                    <a:srgbClr val="FFFFFF"/>
                  </a:outerShdw>
                </a:effectLst>
                <a:latin typeface="黑体" panose="02010609060101010101" pitchFamily="49" charset="-122"/>
                <a:ea typeface="华文仿宋"/>
              </a:rPr>
              <a:t>  </a:t>
            </a:r>
            <a:r>
              <a:rPr lang="zh-CN" altLang="en-US" sz="2800" b="1">
                <a:latin typeface="楷体_GB2312" pitchFamily="49" charset="-122"/>
                <a:ea typeface="华文仿宋"/>
              </a:rPr>
              <a:t>首先判断湖、库是单一水体还是复杂水体；考滤汇入湖、库的河流数量，水体的径流量、季节变化及动态变化，沿岸污染源分布及污染物扩散与自净规律、生态环境特点。通常只设监测垂线</a:t>
            </a:r>
            <a:r>
              <a:rPr lang="en-US" altLang="zh-CN" sz="2800" b="1">
                <a:latin typeface="楷体_GB2312" pitchFamily="49" charset="-122"/>
                <a:ea typeface="华文仿宋"/>
              </a:rPr>
              <a:t>.</a:t>
            </a:r>
            <a:endParaRPr lang="en-US" altLang="zh-CN" sz="2800" b="1">
              <a:latin typeface="楷体_GB2312" pitchFamily="49" charset="-122"/>
              <a:ea typeface="华文仿宋"/>
            </a:endParaRPr>
          </a:p>
          <a:p>
            <a:pPr>
              <a:lnSpc>
                <a:spcPct val="95000"/>
              </a:lnSpc>
            </a:pPr>
            <a:endParaRPr lang="en-US" altLang="zh-CN" sz="2800" b="1">
              <a:latin typeface="楷体_GB2312" pitchFamily="49" charset="-122"/>
              <a:ea typeface="华文仿宋"/>
            </a:endParaRPr>
          </a:p>
          <a:p>
            <a:pPr>
              <a:lnSpc>
                <a:spcPct val="90000"/>
              </a:lnSpc>
            </a:pPr>
            <a:r>
              <a:rPr lang="en-US" altLang="zh-CN" sz="4000" b="1">
                <a:latin typeface="黑体" panose="02010609060101010101" pitchFamily="49" charset="-122"/>
                <a:ea typeface="华文仿宋"/>
              </a:rPr>
              <a:t>d</a:t>
            </a:r>
            <a:r>
              <a:rPr lang="zh-CN" altLang="en-US" sz="4000" b="1">
                <a:latin typeface="黑体" panose="02010609060101010101" pitchFamily="49" charset="-122"/>
                <a:ea typeface="华文仿宋"/>
              </a:rPr>
              <a:t>、海洋</a:t>
            </a:r>
            <a:endParaRPr lang="zh-CN" altLang="en-US" sz="4000" b="1">
              <a:latin typeface="黑体" panose="02010609060101010101" pitchFamily="49" charset="-122"/>
              <a:ea typeface="华文仿宋"/>
            </a:endParaRPr>
          </a:p>
          <a:p>
            <a:pPr>
              <a:lnSpc>
                <a:spcPct val="90000"/>
              </a:lnSpc>
            </a:pPr>
            <a:r>
              <a:rPr lang="zh-CN" altLang="en-US" sz="3200" b="1">
                <a:latin typeface="黑体" panose="02010609060101010101" pitchFamily="49" charset="-122"/>
                <a:ea typeface="华文仿宋"/>
              </a:rPr>
              <a:t>   </a:t>
            </a:r>
            <a:endParaRPr lang="zh-CN" altLang="en-US" sz="3200" b="1">
              <a:latin typeface="黑体" panose="02010609060101010101" pitchFamily="49" charset="-122"/>
              <a:ea typeface="华文仿宋"/>
            </a:endParaRPr>
          </a:p>
          <a:p>
            <a:pPr>
              <a:lnSpc>
                <a:spcPct val="90000"/>
              </a:lnSpc>
            </a:pPr>
            <a:r>
              <a:rPr lang="zh-CN" altLang="en-US" sz="2800" b="1">
                <a:latin typeface="楷体_GB2312" pitchFamily="49" charset="-122"/>
                <a:ea typeface="华文仿宋"/>
              </a:rPr>
              <a:t>一般分为污染区、过度区和对照区三类区域</a:t>
            </a:r>
            <a:endParaRPr lang="zh-CN" altLang="en-US" sz="28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childTnLst>
                                    <p:set>
                                      <p:cBhvr additive="base">
                                        <p:cTn id="6" dur="1" fill="hold">
                                          <p:stCondLst>
                                            <p:cond delay="0"/>
                                          </p:stCondLst>
                                        </p:cTn>
                                        <p:tgtEl>
                                          <p:spTgt spid="2334">
                                            <p:txEl>
                                              <p:charRg st="0" end="15"/>
                                            </p:txEl>
                                          </p:spTgt>
                                        </p:tgtEl>
                                        <p:attrNameLst>
                                          <p:attrName>style.visibility</p:attrName>
                                        </p:attrNameLst>
                                      </p:cBhvr>
                                      <p:to>
                                        <p:strVal val="visible"/>
                                      </p:to>
                                    </p:set>
                                    <p:anim calcmode="lin" valueType="num">
                                      <p:cBhvr additive="base">
                                        <p:cTn id="7" dur="500" fill="hold"/>
                                        <p:tgtEl>
                                          <p:spTgt spid="2334">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34">
                                            <p:txEl>
                                              <p:charRg st="0" end="15"/>
                                            </p:txEl>
                                          </p:spTgt>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childTnLst>
                                    <p:set>
                                      <p:cBhvr additive="base">
                                        <p:cTn id="10" dur="1" fill="hold">
                                          <p:stCondLst>
                                            <p:cond delay="0"/>
                                          </p:stCondLst>
                                        </p:cTn>
                                        <p:tgtEl>
                                          <p:spTgt spid="2334">
                                            <p:txEl>
                                              <p:charRg st="15" end="102"/>
                                            </p:txEl>
                                          </p:spTgt>
                                        </p:tgtEl>
                                        <p:attrNameLst>
                                          <p:attrName>style.visibility</p:attrName>
                                        </p:attrNameLst>
                                      </p:cBhvr>
                                      <p:to>
                                        <p:strVal val="visible"/>
                                      </p:to>
                                    </p:set>
                                    <p:animEffect transition="in" filter="wipe(left)">
                                      <p:cBhvr additive="base">
                                        <p:cTn id="11" dur="1000"/>
                                        <p:tgtEl>
                                          <p:spTgt spid="2334">
                                            <p:txEl>
                                              <p:charRg st="15" end="10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childTnLst>
                                    <p:set>
                                      <p:cBhvr additive="base">
                                        <p:cTn id="15" dur="1" fill="hold">
                                          <p:stCondLst>
                                            <p:cond delay="0"/>
                                          </p:stCondLst>
                                        </p:cTn>
                                        <p:tgtEl>
                                          <p:spTgt spid="2334">
                                            <p:txEl>
                                              <p:charRg st="103" end="108"/>
                                            </p:txEl>
                                          </p:spTgt>
                                        </p:tgtEl>
                                        <p:attrNameLst>
                                          <p:attrName>style.visibility</p:attrName>
                                        </p:attrNameLst>
                                      </p:cBhvr>
                                      <p:to>
                                        <p:strVal val="visible"/>
                                      </p:to>
                                    </p:set>
                                    <p:animEffect transition="in" filter="wipe(down)">
                                      <p:cBhvr additive="base">
                                        <p:cTn id="16" dur="1000"/>
                                        <p:tgtEl>
                                          <p:spTgt spid="2334">
                                            <p:txEl>
                                              <p:charRg st="103" end="10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childTnLst>
                                    <p:set>
                                      <p:cBhvr additive="base">
                                        <p:cTn id="20" dur="1" fill="hold">
                                          <p:stCondLst>
                                            <p:cond delay="0"/>
                                          </p:stCondLst>
                                        </p:cTn>
                                        <p:tgtEl>
                                          <p:spTgt spid="2334">
                                            <p:txEl>
                                              <p:charRg st="108" end="112"/>
                                            </p:txEl>
                                          </p:spTgt>
                                        </p:tgtEl>
                                        <p:attrNameLst>
                                          <p:attrName>style.visibility</p:attrName>
                                        </p:attrNameLst>
                                      </p:cBhvr>
                                      <p:to>
                                        <p:strVal val="visible"/>
                                      </p:to>
                                    </p:set>
                                    <p:animEffect transition="in" filter="wipe(down)">
                                      <p:cBhvr additive="base">
                                        <p:cTn id="21" dur="1000"/>
                                        <p:tgtEl>
                                          <p:spTgt spid="2334">
                                            <p:txEl>
                                              <p:charRg st="108" end="11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childTnLst>
                                    <p:set>
                                      <p:cBhvr additive="base">
                                        <p:cTn id="25" dur="1" fill="hold">
                                          <p:stCondLst>
                                            <p:cond delay="0"/>
                                          </p:stCondLst>
                                        </p:cTn>
                                        <p:tgtEl>
                                          <p:spTgt spid="2334">
                                            <p:txEl>
                                              <p:charRg st="112" end="132"/>
                                            </p:txEl>
                                          </p:spTgt>
                                        </p:tgtEl>
                                        <p:attrNameLst>
                                          <p:attrName>style.visibility</p:attrName>
                                        </p:attrNameLst>
                                      </p:cBhvr>
                                      <p:to>
                                        <p:strVal val="visible"/>
                                      </p:to>
                                    </p:set>
                                    <p:animEffect transition="in" filter="wipe(down)">
                                      <p:cBhvr additive="base">
                                        <p:cTn id="26" dur="1000"/>
                                        <p:tgtEl>
                                          <p:spTgt spid="2334">
                                            <p:txEl>
                                              <p:charRg st="112"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337" name="Rectangle 2"/>
          <p:cNvSpPr/>
          <p:nvPr>
            <p:ph type="title" idx="4294967295"/>
          </p:nvPr>
        </p:nvSpPr>
        <p:spPr>
          <a:xfrm>
            <a:off x="395288" y="333375"/>
            <a:ext cx="4464050" cy="963613"/>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en-US" altLang="zh-CN">
                <a:solidFill>
                  <a:schemeClr val="tx1"/>
                </a:solidFill>
                <a:latin typeface="黑体" panose="02010609060101010101" pitchFamily="49" charset="-122"/>
                <a:ea typeface="华文仿宋"/>
              </a:rPr>
              <a:t>3</a:t>
            </a:r>
            <a:r>
              <a:rPr lang="zh-CN" altLang="en-US">
                <a:solidFill>
                  <a:schemeClr val="tx1"/>
                </a:solidFill>
                <a:latin typeface="黑体" panose="02010609060101010101" pitchFamily="49" charset="-122"/>
                <a:ea typeface="华文仿宋"/>
              </a:rPr>
              <a:t>、采样点位的确定 </a:t>
            </a:r>
            <a:endParaRPr lang="zh-CN" altLang="en-US">
              <a:solidFill>
                <a:schemeClr val="tx1"/>
              </a:solidFill>
              <a:latin typeface="黑体" panose="02010609060101010101" pitchFamily="49" charset="-122"/>
              <a:ea typeface="华文仿宋"/>
            </a:endParaRPr>
          </a:p>
        </p:txBody>
      </p:sp>
      <p:sp>
        <p:nvSpPr>
          <p:cNvPr id="2338" name="Rectangle 3"/>
          <p:cNvSpPr/>
          <p:nvPr>
            <p:ph idx="4294967295"/>
          </p:nvPr>
        </p:nvSpPr>
        <p:spPr>
          <a:xfrm>
            <a:off x="611188" y="1628775"/>
            <a:ext cx="7777162" cy="3527425"/>
          </a:xfrm>
          <a:ln w="57150" cmpd="thickThin">
            <a:solidFill>
              <a:srgbClr val="FF9933"/>
            </a:solidFill>
            <a:miter/>
          </a:ln>
        </p:spPr>
        <p:txBody>
          <a:bodyPr wrap="square" lIns="91440" tIns="45720" rIns="91440" bIns="45720" anchor="t" anchorCtr="0"/>
          <a:p>
            <a:pPr eaLnBrk="1" hangingPunct="1">
              <a:lnSpc>
                <a:spcPct val="130000"/>
              </a:lnSpc>
              <a:buClr>
                <a:schemeClr val="accent1"/>
              </a:buClr>
              <a:buFontTx/>
              <a:buNone/>
            </a:pPr>
            <a:r>
              <a:rPr lang="en-US" altLang="zh-CN" sz="2800" b="1">
                <a:latin typeface="黑体" panose="02010609060101010101" pitchFamily="49" charset="-122"/>
                <a:ea typeface="华文仿宋"/>
              </a:rPr>
              <a:t>      </a:t>
            </a:r>
            <a:r>
              <a:rPr lang="zh-CN" altLang="en-US" b="1">
                <a:latin typeface="楷体_GB2312" pitchFamily="49" charset="-122"/>
                <a:ea typeface="华文仿宋"/>
              </a:rPr>
              <a:t>江、河水系的水面宽度是不尽相同的。当布设了监测断面后，还应根据各水面的</a:t>
            </a:r>
            <a:r>
              <a:rPr lang="zh-CN" altLang="en-US" b="1">
                <a:solidFill>
                  <a:srgbClr val="FF0000"/>
                </a:solidFill>
                <a:latin typeface="楷体_GB2312" pitchFamily="49" charset="-122"/>
                <a:ea typeface="华文仿宋"/>
              </a:rPr>
              <a:t>宽度</a:t>
            </a:r>
            <a:r>
              <a:rPr lang="zh-CN" altLang="en-US" b="1">
                <a:latin typeface="楷体_GB2312" pitchFamily="49" charset="-122"/>
                <a:ea typeface="华文仿宋"/>
              </a:rPr>
              <a:t>来合理布设监测断面上的</a:t>
            </a:r>
            <a:r>
              <a:rPr lang="zh-CN" altLang="en-US" b="1">
                <a:solidFill>
                  <a:srgbClr val="FF0000"/>
                </a:solidFill>
                <a:latin typeface="楷体_GB2312" pitchFamily="49" charset="-122"/>
                <a:ea typeface="华文仿宋"/>
              </a:rPr>
              <a:t>采样垂线</a:t>
            </a:r>
            <a:r>
              <a:rPr lang="zh-CN" altLang="en-US" b="1">
                <a:latin typeface="楷体_GB2312" pitchFamily="49" charset="-122"/>
                <a:ea typeface="华文仿宋"/>
              </a:rPr>
              <a:t>，依此可进一步水深确定采样点位置和数量。</a:t>
            </a:r>
            <a:endParaRPr lang="zh-CN" altLang="en-US"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337"/>
                                        </p:tgtEl>
                                        <p:attrNameLst>
                                          <p:attrName>style.visibility</p:attrName>
                                        </p:attrNameLst>
                                      </p:cBhvr>
                                      <p:to>
                                        <p:strVal val="visible"/>
                                      </p:to>
                                    </p:set>
                                    <p:animEffect transition="in" filter="wipe(left)">
                                      <p:cBhvr additive="base">
                                        <p:cTn id="7" dur="1000"/>
                                        <p:tgtEl>
                                          <p:spTgt spid="2337"/>
                                        </p:tgtEl>
                                      </p:cBhvr>
                                    </p:animEffect>
                                  </p:childTnLst>
                                </p:cTn>
                              </p:par>
                              <p:par>
                                <p:cTn id="8" presetID="2" presetClass="entr" presetSubtype="4" fill="hold" grpId="0" nodeType="withEffect">
                                  <p:childTnLst>
                                    <p:set>
                                      <p:cBhvr additive="base">
                                        <p:cTn id="9" dur="1" fill="hold">
                                          <p:stCondLst>
                                            <p:cond delay="0"/>
                                          </p:stCondLst>
                                        </p:cTn>
                                        <p:tgtEl>
                                          <p:spTgt spid="2338"/>
                                        </p:tgtEl>
                                        <p:attrNameLst>
                                          <p:attrName>style.visibility</p:attrName>
                                        </p:attrNameLst>
                                      </p:cBhvr>
                                      <p:to>
                                        <p:strVal val="visible"/>
                                      </p:to>
                                    </p:set>
                                    <p:anim calcmode="lin" valueType="num">
                                      <p:cBhvr additive="base">
                                        <p:cTn id="10" dur="1000" fill="hold"/>
                                        <p:tgtEl>
                                          <p:spTgt spid="2338"/>
                                        </p:tgtEl>
                                        <p:attrNameLst>
                                          <p:attrName>ppt_x</p:attrName>
                                        </p:attrNameLst>
                                      </p:cBhvr>
                                      <p:tavLst>
                                        <p:tav tm="0">
                                          <p:val>
                                            <p:strVal val="#ppt_x"/>
                                          </p:val>
                                        </p:tav>
                                        <p:tav tm="100000">
                                          <p:val>
                                            <p:strVal val="#ppt_x"/>
                                          </p:val>
                                        </p:tav>
                                      </p:tavLst>
                                    </p:anim>
                                    <p:anim calcmode="lin" valueType="num">
                                      <p:cBhvr additive="base">
                                        <p:cTn id="11" dur="1000" fill="hold"/>
                                        <p:tgtEl>
                                          <p:spTgt spid="233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childTnLst>
                                    <p:set>
                                      <p:cBhvr additive="base">
                                        <p:cTn id="15" dur="1" fill="hold">
                                          <p:stCondLst>
                                            <p:cond delay="0"/>
                                          </p:stCondLst>
                                        </p:cTn>
                                        <p:tgtEl>
                                          <p:spTgt spid="2338">
                                            <p:txEl>
                                              <p:charRg st="0" end="79"/>
                                            </p:txEl>
                                          </p:spTgt>
                                        </p:tgtEl>
                                        <p:attrNameLst>
                                          <p:attrName>style.visibility</p:attrName>
                                        </p:attrNameLst>
                                      </p:cBhvr>
                                      <p:to>
                                        <p:strVal val="visible"/>
                                      </p:to>
                                    </p:set>
                                    <p:anim calcmode="lin" valueType="num">
                                      <p:cBhvr additive="base">
                                        <p:cTn id="16" dur="1000" fill="hold"/>
                                        <p:tgtEl>
                                          <p:spTgt spid="2338">
                                            <p:txEl>
                                              <p:charRg st="0" end="79"/>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338">
                                            <p:txEl>
                                              <p:charRg st="0" end="7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341" name="Text Box 4"/>
          <p:cNvSpPr/>
          <p:nvPr/>
        </p:nvSpPr>
        <p:spPr>
          <a:xfrm>
            <a:off x="395288" y="1773238"/>
            <a:ext cx="8513762" cy="4192587"/>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20000"/>
              </a:lnSpc>
              <a:buClr>
                <a:srgbClr val="FF9900"/>
              </a:buClr>
              <a:buSzPct val="85000"/>
              <a:buFont typeface="Wingdings" panose="05000000000000000000" pitchFamily="2" charset="2"/>
              <a:buChar char="«"/>
            </a:pPr>
            <a:r>
              <a:rPr lang="zh-CN" altLang="en-US" sz="3200" b="1">
                <a:latin typeface="楷体_GB2312" pitchFamily="49" charset="-122"/>
                <a:ea typeface="华文仿宋"/>
              </a:rPr>
              <a:t>水面宽小于</a:t>
            </a:r>
            <a:r>
              <a:rPr lang="en-US" altLang="zh-CN" sz="3200" b="1">
                <a:latin typeface="楷体_GB2312" pitchFamily="49" charset="-122"/>
                <a:ea typeface="华文仿宋"/>
              </a:rPr>
              <a:t>50m </a:t>
            </a:r>
            <a:r>
              <a:rPr lang="zh-CN" altLang="en-US" sz="3200" b="1">
                <a:latin typeface="楷体_GB2312" pitchFamily="49" charset="-122"/>
                <a:ea typeface="华文仿宋"/>
              </a:rPr>
              <a:t>设</a:t>
            </a:r>
            <a:r>
              <a:rPr lang="zh-CN" altLang="en-US" sz="3200" b="1">
                <a:solidFill>
                  <a:srgbClr val="FF0000"/>
                </a:solidFill>
                <a:latin typeface="楷体_GB2312" pitchFamily="49" charset="-122"/>
                <a:ea typeface="华文仿宋"/>
              </a:rPr>
              <a:t>一条</a:t>
            </a:r>
            <a:r>
              <a:rPr lang="zh-CN" altLang="en-US" sz="3200" b="1">
                <a:latin typeface="楷体_GB2312" pitchFamily="49" charset="-122"/>
                <a:ea typeface="华文仿宋"/>
              </a:rPr>
              <a:t>中泓垂线 </a:t>
            </a:r>
            <a:endParaRPr lang="zh-CN" altLang="en-US" sz="3200" b="1">
              <a:latin typeface="楷体_GB2312" pitchFamily="49" charset="-122"/>
              <a:ea typeface="华文仿宋"/>
            </a:endParaRPr>
          </a:p>
          <a:p>
            <a:pPr eaLnBrk="0" hangingPunct="0">
              <a:lnSpc>
                <a:spcPct val="120000"/>
              </a:lnSpc>
              <a:buClr>
                <a:srgbClr val="FF9900"/>
              </a:buClr>
              <a:buSzPct val="85000"/>
              <a:buFont typeface="Wingdings" panose="05000000000000000000" pitchFamily="2" charset="2"/>
              <a:buChar char="«"/>
            </a:pPr>
            <a:r>
              <a:rPr lang="zh-CN" altLang="en-US" sz="3200" b="1">
                <a:latin typeface="楷体_GB2312" pitchFamily="49" charset="-122"/>
                <a:ea typeface="华文仿宋"/>
              </a:rPr>
              <a:t>水面宽</a:t>
            </a:r>
            <a:r>
              <a:rPr lang="en-US" altLang="zh-CN" sz="3200" b="1">
                <a:latin typeface="楷体_GB2312" pitchFamily="49" charset="-122"/>
                <a:ea typeface="华文仿宋"/>
              </a:rPr>
              <a:t>50-100m</a:t>
            </a:r>
            <a:r>
              <a:rPr lang="zh-CN" altLang="en-US" sz="3200" b="1">
                <a:latin typeface="楷体_GB2312" pitchFamily="49" charset="-122"/>
                <a:ea typeface="华文仿宋"/>
              </a:rPr>
              <a:t>， 左右近岸有明显水流处 ，各设一条中泓垂线（</a:t>
            </a:r>
            <a:r>
              <a:rPr lang="zh-CN" altLang="en-US" sz="3200" b="1">
                <a:solidFill>
                  <a:srgbClr val="FF0000"/>
                </a:solidFill>
                <a:latin typeface="楷体_GB2312" pitchFamily="49" charset="-122"/>
                <a:ea typeface="华文仿宋"/>
              </a:rPr>
              <a:t>两条</a:t>
            </a:r>
            <a:r>
              <a:rPr lang="zh-CN" altLang="en-US" sz="3200" b="1">
                <a:latin typeface="楷体_GB2312" pitchFamily="49" charset="-122"/>
                <a:ea typeface="华文仿宋"/>
              </a:rPr>
              <a:t>） </a:t>
            </a:r>
            <a:endParaRPr lang="zh-CN" altLang="en-US" sz="3200" b="1">
              <a:latin typeface="楷体_GB2312" pitchFamily="49" charset="-122"/>
              <a:ea typeface="华文仿宋"/>
            </a:endParaRPr>
          </a:p>
          <a:p>
            <a:pPr eaLnBrk="0" hangingPunct="0">
              <a:lnSpc>
                <a:spcPct val="120000"/>
              </a:lnSpc>
              <a:buClr>
                <a:srgbClr val="FF9900"/>
              </a:buClr>
              <a:buSzPct val="85000"/>
              <a:buFont typeface="Wingdings" panose="05000000000000000000" pitchFamily="2" charset="2"/>
              <a:buChar char="«"/>
            </a:pPr>
            <a:r>
              <a:rPr lang="zh-CN" altLang="en-US" sz="3200" b="1">
                <a:latin typeface="楷体_GB2312" pitchFamily="49" charset="-122"/>
                <a:ea typeface="华文仿宋"/>
              </a:rPr>
              <a:t>水面宽</a:t>
            </a:r>
            <a:r>
              <a:rPr lang="en-US" altLang="zh-CN" sz="3200" b="1">
                <a:latin typeface="楷体_GB2312" pitchFamily="49" charset="-122"/>
                <a:ea typeface="华文仿宋"/>
              </a:rPr>
              <a:t>100-1000m</a:t>
            </a:r>
            <a:r>
              <a:rPr lang="zh-CN" altLang="en-US" sz="3200" b="1">
                <a:latin typeface="楷体_GB2312" pitchFamily="49" charset="-122"/>
                <a:ea typeface="华文仿宋"/>
              </a:rPr>
              <a:t>，中泓、 左、右近岸有明显 水流处各设一条垂线（</a:t>
            </a:r>
            <a:r>
              <a:rPr lang="zh-CN" altLang="en-US" sz="3200" b="1">
                <a:solidFill>
                  <a:srgbClr val="FF0000"/>
                </a:solidFill>
                <a:latin typeface="楷体_GB2312" pitchFamily="49" charset="-122"/>
                <a:ea typeface="华文仿宋"/>
              </a:rPr>
              <a:t>三条</a:t>
            </a:r>
            <a:r>
              <a:rPr lang="zh-CN" altLang="en-US" sz="3200" b="1">
                <a:latin typeface="楷体_GB2312" pitchFamily="49" charset="-122"/>
                <a:ea typeface="华文仿宋"/>
              </a:rPr>
              <a:t>） </a:t>
            </a:r>
            <a:endParaRPr lang="zh-CN" altLang="en-US" sz="3200" b="1">
              <a:latin typeface="楷体_GB2312" pitchFamily="49" charset="-122"/>
              <a:ea typeface="华文仿宋"/>
            </a:endParaRPr>
          </a:p>
          <a:p>
            <a:pPr eaLnBrk="0" hangingPunct="0">
              <a:lnSpc>
                <a:spcPct val="120000"/>
              </a:lnSpc>
              <a:buClr>
                <a:srgbClr val="FF9900"/>
              </a:buClr>
              <a:buSzPct val="85000"/>
              <a:buFont typeface="Wingdings" panose="05000000000000000000" pitchFamily="2" charset="2"/>
              <a:buChar char="«"/>
            </a:pPr>
            <a:r>
              <a:rPr lang="zh-CN" altLang="en-US" sz="3200" b="1">
                <a:latin typeface="楷体_GB2312" pitchFamily="49" charset="-122"/>
                <a:ea typeface="华文仿宋"/>
              </a:rPr>
              <a:t>水面宽大于</a:t>
            </a:r>
            <a:r>
              <a:rPr lang="en-US" altLang="zh-CN" sz="3200" b="1">
                <a:latin typeface="楷体_GB2312" pitchFamily="49" charset="-122"/>
                <a:ea typeface="华文仿宋"/>
              </a:rPr>
              <a:t>1500m </a:t>
            </a:r>
            <a:r>
              <a:rPr lang="zh-CN" altLang="en-US" sz="3200" b="1">
                <a:latin typeface="楷体_GB2312" pitchFamily="49" charset="-122"/>
                <a:ea typeface="华文仿宋"/>
              </a:rPr>
              <a:t>至少设至</a:t>
            </a:r>
            <a:r>
              <a:rPr lang="en-US" altLang="zh-CN" sz="3200" b="1">
                <a:latin typeface="楷体_GB2312" pitchFamily="49" charset="-122"/>
                <a:ea typeface="华文仿宋"/>
              </a:rPr>
              <a:t>5</a:t>
            </a:r>
            <a:r>
              <a:rPr lang="zh-CN" altLang="en-US" sz="3200" b="1">
                <a:latin typeface="楷体_GB2312" pitchFamily="49" charset="-122"/>
                <a:ea typeface="华文仿宋"/>
              </a:rPr>
              <a:t>条等距离采样垂 线，较宽的河口应酌情增加 </a:t>
            </a:r>
            <a:endParaRPr lang="zh-CN" altLang="en-US" sz="3200" b="1">
              <a:latin typeface="楷体_GB2312" pitchFamily="49" charset="-122"/>
              <a:ea typeface="华文仿宋"/>
            </a:endParaRPr>
          </a:p>
        </p:txBody>
      </p:sp>
      <p:sp>
        <p:nvSpPr>
          <p:cNvPr id="2342" name="Text Box 6"/>
          <p:cNvSpPr/>
          <p:nvPr/>
        </p:nvSpPr>
        <p:spPr>
          <a:xfrm>
            <a:off x="250825" y="476250"/>
            <a:ext cx="8080375" cy="579438"/>
          </a:xfrm>
          <a:prstGeom prst="rect">
            <a:avLst/>
          </a:prstGeom>
          <a:noFill/>
          <a:ln w="57150">
            <a:noFill/>
          </a:ln>
        </p:spPr>
        <p:txBody>
          <a:bodyPr>
            <a:spAutoFit/>
          </a:bodyPr>
          <a:p>
            <a:pPr eaLnBrk="0" hangingPunct="0">
              <a:spcBef>
                <a:spcPct val="50000"/>
              </a:spcBef>
            </a:pPr>
            <a:r>
              <a:rPr lang="en-US" altLang="zh-CN" sz="3200" b="1">
                <a:latin typeface="楷体_GB2312" pitchFamily="49" charset="-122"/>
                <a:ea typeface="华文仿宋"/>
              </a:rPr>
              <a:t>a</a:t>
            </a:r>
            <a:r>
              <a:rPr lang="zh-CN" altLang="en-US" sz="3200" b="1">
                <a:latin typeface="楷体_GB2312" pitchFamily="49" charset="-122"/>
                <a:ea typeface="华文仿宋"/>
              </a:rPr>
              <a:t>、监测断面上监测垂线的设置</a:t>
            </a:r>
            <a:r>
              <a:rPr lang="en-US" altLang="zh-CN" sz="3200" b="1">
                <a:latin typeface="楷体_GB2312" pitchFamily="49" charset="-122"/>
                <a:ea typeface="华文仿宋"/>
              </a:rPr>
              <a:t>(</a:t>
            </a:r>
            <a:r>
              <a:rPr lang="zh-CN" altLang="en-US" sz="3200" b="1">
                <a:latin typeface="楷体_GB2312" pitchFamily="49" charset="-122"/>
                <a:ea typeface="华文仿宋"/>
              </a:rPr>
              <a:t>江河水系</a:t>
            </a:r>
            <a:r>
              <a:rPr lang="en-US" altLang="zh-CN" sz="3200" b="1">
                <a:latin typeface="楷体_GB2312" pitchFamily="49" charset="-122"/>
                <a:ea typeface="华文仿宋"/>
              </a:rPr>
              <a:t>)</a:t>
            </a:r>
            <a:endParaRPr lang="en-US" altLang="zh-CN" sz="32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341">
                                            <p:txEl>
                                              <p:charRg st="0" end="18"/>
                                            </p:txEl>
                                          </p:spTgt>
                                        </p:tgtEl>
                                        <p:attrNameLst>
                                          <p:attrName>style.visibility</p:attrName>
                                        </p:attrNameLst>
                                      </p:cBhvr>
                                      <p:to>
                                        <p:strVal val="visible"/>
                                      </p:to>
                                    </p:set>
                                    <p:animEffect transition="in" filter="wipe(left)">
                                      <p:cBhvr additive="base">
                                        <p:cTn id="7" dur="1000"/>
                                        <p:tgtEl>
                                          <p:spTgt spid="2341">
                                            <p:txEl>
                                              <p:charRg st="0" end="18"/>
                                            </p:txEl>
                                          </p:spTgt>
                                        </p:tgtEl>
                                      </p:cBhvr>
                                    </p:animEffect>
                                  </p:childTnLst>
                                </p:cTn>
                              </p:par>
                              <p:par>
                                <p:cTn id="8" presetID="22" presetClass="entr" presetSubtype="8" fill="hold" nodeType="withEffect">
                                  <p:childTnLst>
                                    <p:set>
                                      <p:cBhvr additive="base">
                                        <p:cTn id="9" dur="1" fill="hold">
                                          <p:stCondLst>
                                            <p:cond delay="0"/>
                                          </p:stCondLst>
                                        </p:cTn>
                                        <p:tgtEl>
                                          <p:spTgt spid="2341">
                                            <p:txEl>
                                              <p:charRg st="18" end="56"/>
                                            </p:txEl>
                                          </p:spTgt>
                                        </p:tgtEl>
                                        <p:attrNameLst>
                                          <p:attrName>style.visibility</p:attrName>
                                        </p:attrNameLst>
                                      </p:cBhvr>
                                      <p:to>
                                        <p:strVal val="visible"/>
                                      </p:to>
                                    </p:set>
                                    <p:animEffect transition="in" filter="wipe(left)">
                                      <p:cBhvr additive="base">
                                        <p:cTn id="10" dur="1000"/>
                                        <p:tgtEl>
                                          <p:spTgt spid="2341">
                                            <p:txEl>
                                              <p:charRg st="18" end="56"/>
                                            </p:txEl>
                                          </p:spTgt>
                                        </p:tgtEl>
                                      </p:cBhvr>
                                    </p:animEffect>
                                  </p:childTnLst>
                                </p:cTn>
                              </p:par>
                              <p:par>
                                <p:cTn id="11" presetID="22" presetClass="entr" presetSubtype="8" fill="hold" nodeType="withEffect">
                                  <p:childTnLst>
                                    <p:set>
                                      <p:cBhvr additive="base">
                                        <p:cTn id="12" dur="1" fill="hold">
                                          <p:stCondLst>
                                            <p:cond delay="0"/>
                                          </p:stCondLst>
                                        </p:cTn>
                                        <p:tgtEl>
                                          <p:spTgt spid="2341">
                                            <p:txEl>
                                              <p:charRg st="56" end="97"/>
                                            </p:txEl>
                                          </p:spTgt>
                                        </p:tgtEl>
                                        <p:attrNameLst>
                                          <p:attrName>style.visibility</p:attrName>
                                        </p:attrNameLst>
                                      </p:cBhvr>
                                      <p:to>
                                        <p:strVal val="visible"/>
                                      </p:to>
                                    </p:set>
                                    <p:animEffect transition="in" filter="wipe(left)">
                                      <p:cBhvr additive="base">
                                        <p:cTn id="13" dur="1000"/>
                                        <p:tgtEl>
                                          <p:spTgt spid="2341">
                                            <p:txEl>
                                              <p:charRg st="56" end="97"/>
                                            </p:txEl>
                                          </p:spTgt>
                                        </p:tgtEl>
                                      </p:cBhvr>
                                    </p:animEffect>
                                  </p:childTnLst>
                                </p:cTn>
                              </p:par>
                              <p:par>
                                <p:cTn id="14" presetID="22" presetClass="entr" presetSubtype="8" fill="hold" nodeType="withEffect">
                                  <p:childTnLst>
                                    <p:set>
                                      <p:cBhvr additive="base">
                                        <p:cTn id="15" dur="1" fill="hold">
                                          <p:stCondLst>
                                            <p:cond delay="0"/>
                                          </p:stCondLst>
                                        </p:cTn>
                                        <p:tgtEl>
                                          <p:spTgt spid="2341">
                                            <p:txEl>
                                              <p:charRg st="97" end="135"/>
                                            </p:txEl>
                                          </p:spTgt>
                                        </p:tgtEl>
                                        <p:attrNameLst>
                                          <p:attrName>style.visibility</p:attrName>
                                        </p:attrNameLst>
                                      </p:cBhvr>
                                      <p:to>
                                        <p:strVal val="visible"/>
                                      </p:to>
                                    </p:set>
                                    <p:animEffect transition="in" filter="wipe(left)">
                                      <p:cBhvr additive="base">
                                        <p:cTn id="16" dur="1000"/>
                                        <p:tgtEl>
                                          <p:spTgt spid="2341">
                                            <p:txEl>
                                              <p:charRg st="97" end="135"/>
                                            </p:txEl>
                                          </p:spTgt>
                                        </p:tgtEl>
                                      </p:cBhvr>
                                    </p:animEffect>
                                  </p:childTnLst>
                                </p:cTn>
                              </p:par>
                              <p:par>
                                <p:cTn id="17" presetID="22" presetClass="entr" presetSubtype="8" fill="hold" grpId="0" nodeType="withEffect">
                                  <p:childTnLst>
                                    <p:set>
                                      <p:cBhvr additive="base">
                                        <p:cTn id="18" dur="1" fill="hold">
                                          <p:stCondLst>
                                            <p:cond delay="0"/>
                                          </p:stCondLst>
                                        </p:cTn>
                                        <p:tgtEl>
                                          <p:spTgt spid="2342"/>
                                        </p:tgtEl>
                                        <p:attrNameLst>
                                          <p:attrName>style.visibility</p:attrName>
                                        </p:attrNameLst>
                                      </p:cBhvr>
                                      <p:to>
                                        <p:strVal val="visible"/>
                                      </p:to>
                                    </p:set>
                                    <p:animEffect transition="in" filter="wipe(left)">
                                      <p:cBhvr additive="base">
                                        <p:cTn id="19" dur="1000"/>
                                        <p:tgtEl>
                                          <p:spTgt spid="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345" name="组合 2344"/>
          <p:cNvGrpSpPr/>
          <p:nvPr/>
        </p:nvGrpSpPr>
        <p:grpSpPr>
          <a:xfrm>
            <a:off x="952500" y="3581400"/>
            <a:ext cx="7239000" cy="2438400"/>
            <a:chOff x="1392" y="624"/>
            <a:chExt cx="2976" cy="1056"/>
          </a:xfrm>
        </p:grpSpPr>
        <p:sp>
          <p:nvSpPr>
            <p:cNvPr id="2346" name="Freeform 3"/>
            <p:cNvSpPr/>
            <p:nvPr/>
          </p:nvSpPr>
          <p:spPr>
            <a:xfrm>
              <a:off x="1392" y="624"/>
              <a:ext cx="2976" cy="1056"/>
            </a:xfrm>
            <a:gradFill rotWithShape="1">
              <a:gsLst>
                <a:gs pos="0">
                  <a:srgbClr val="33CCFF"/>
                </a:gs>
                <a:gs pos="100000">
                  <a:srgbClr val="185E76"/>
                </a:gs>
              </a:gsLst>
              <a:lin ang="5400000"/>
              <a:tileRect/>
            </a:gradFill>
            <a:ln w="9525" cap="flat" cmpd="sng">
              <a:solidFill>
                <a:srgbClr val="000000"/>
              </a:solidFill>
              <a:prstDash val="solid"/>
              <a:round/>
              <a:headEnd type="none" w="med" len="med"/>
              <a:tailEnd type="none" w="med" len="med"/>
            </a:ln>
          </p:spPr>
          <p:txBody>
            <a:bodyPr/>
            <a:p>
              <a:endParaRPr lang="zh-CN" altLang="en-US"/>
            </a:p>
          </p:txBody>
        </p:sp>
        <p:cxnSp>
          <p:nvCxnSpPr>
            <p:cNvPr id="2347" name="Line 4" descr="水滴"/>
            <p:cNvCxnSpPr/>
            <p:nvPr/>
          </p:nvCxnSpPr>
          <p:spPr>
            <a:xfrm>
              <a:off x="1392" y="624"/>
              <a:ext cx="2976" cy="0"/>
            </a:xfrm>
            <a:prstGeom prst="line">
              <a:avLst/>
            </a:prstGeom>
            <a:ln w="9525" cap="flat" cmpd="sng">
              <a:solidFill>
                <a:srgbClr val="000000"/>
              </a:solidFill>
              <a:prstDash val="solid"/>
              <a:headEnd type="none" w="med" len="med"/>
              <a:tailEnd type="none" w="med" len="med"/>
            </a:ln>
          </p:spPr>
        </p:cxnSp>
      </p:grpSp>
      <p:grpSp>
        <p:nvGrpSpPr>
          <p:cNvPr id="2348" name="组合 2347"/>
          <p:cNvGrpSpPr/>
          <p:nvPr/>
        </p:nvGrpSpPr>
        <p:grpSpPr>
          <a:xfrm>
            <a:off x="2209800" y="990600"/>
            <a:ext cx="4724400" cy="1676400"/>
            <a:chOff x="1392" y="624"/>
            <a:chExt cx="2976" cy="1056"/>
          </a:xfrm>
        </p:grpSpPr>
        <p:sp>
          <p:nvSpPr>
            <p:cNvPr id="2349" name="Freeform 6"/>
            <p:cNvSpPr/>
            <p:nvPr/>
          </p:nvSpPr>
          <p:spPr>
            <a:xfrm>
              <a:off x="1392" y="624"/>
              <a:ext cx="2976" cy="1056"/>
            </a:xfrm>
            <a:gradFill rotWithShape="1">
              <a:gsLst>
                <a:gs pos="0">
                  <a:srgbClr val="33CCFF"/>
                </a:gs>
                <a:gs pos="100000">
                  <a:srgbClr val="185E76"/>
                </a:gs>
              </a:gsLst>
              <a:lin ang="5400000"/>
              <a:tileRect/>
            </a:gradFill>
            <a:ln w="9525" cap="flat" cmpd="sng">
              <a:solidFill>
                <a:srgbClr val="000000"/>
              </a:solidFill>
              <a:prstDash val="solid"/>
              <a:round/>
              <a:headEnd type="none" w="med" len="med"/>
              <a:tailEnd type="none" w="med" len="med"/>
            </a:ln>
          </p:spPr>
          <p:txBody>
            <a:bodyPr/>
            <a:p>
              <a:endParaRPr lang="zh-CN" altLang="en-US"/>
            </a:p>
          </p:txBody>
        </p:sp>
        <p:cxnSp>
          <p:nvCxnSpPr>
            <p:cNvPr id="2350" name="Line 7" descr="水滴"/>
            <p:cNvCxnSpPr/>
            <p:nvPr/>
          </p:nvCxnSpPr>
          <p:spPr>
            <a:xfrm>
              <a:off x="1392" y="624"/>
              <a:ext cx="2976" cy="0"/>
            </a:xfrm>
            <a:prstGeom prst="line">
              <a:avLst/>
            </a:prstGeom>
            <a:ln w="9525" cap="flat" cmpd="sng">
              <a:solidFill>
                <a:srgbClr val="000000"/>
              </a:solidFill>
              <a:prstDash val="solid"/>
              <a:headEnd type="none" w="med" len="med"/>
              <a:tailEnd type="none" w="med" len="med"/>
            </a:ln>
          </p:spPr>
        </p:cxnSp>
      </p:grpSp>
      <p:grpSp>
        <p:nvGrpSpPr>
          <p:cNvPr id="2351" name="组合 2350"/>
          <p:cNvGrpSpPr/>
          <p:nvPr/>
        </p:nvGrpSpPr>
        <p:grpSpPr>
          <a:xfrm>
            <a:off x="2209800" y="368300"/>
            <a:ext cx="4719638" cy="366713"/>
            <a:chOff x="3190" y="4914"/>
            <a:chExt cx="2096" cy="231"/>
          </a:xfrm>
        </p:grpSpPr>
        <p:grpSp>
          <p:nvGrpSpPr>
            <p:cNvPr id="2352" name="组合 2351"/>
            <p:cNvGrpSpPr/>
            <p:nvPr/>
          </p:nvGrpSpPr>
          <p:grpSpPr>
            <a:xfrm>
              <a:off x="3190" y="4995"/>
              <a:ext cx="2096" cy="150"/>
              <a:chOff x="1178" y="4847"/>
              <a:chExt cx="566" cy="114"/>
            </a:xfrm>
          </p:grpSpPr>
          <p:cxnSp>
            <p:nvCxnSpPr>
              <p:cNvPr id="2353" name="Line 10"/>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354" name="Line 11"/>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355" name="Line 12"/>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356" name="Text Box 13"/>
            <p:cNvSpPr/>
            <p:nvPr/>
          </p:nvSpPr>
          <p:spPr>
            <a:xfrm>
              <a:off x="3903" y="4914"/>
              <a:ext cx="566" cy="231"/>
            </a:xfrm>
            <a:prstGeom prst="rect">
              <a:avLst/>
            </a:prstGeom>
            <a:noFill/>
            <a:ln w="38100">
              <a:noFill/>
            </a:ln>
          </p:spPr>
          <p:txBody>
            <a:bodyPr>
              <a:spAutoFit/>
            </a:bodyPr>
            <a:p>
              <a:pPr algn="ctr">
                <a:spcBef>
                  <a:spcPct val="50000"/>
                </a:spcBef>
              </a:pPr>
              <a:r>
                <a:rPr lang="en-US" altLang="zh-CN">
                  <a:ea typeface="华文仿宋"/>
                </a:rPr>
                <a:t>&lt;50m</a:t>
              </a:r>
              <a:endParaRPr lang="en-US" altLang="zh-CN">
                <a:ea typeface="华文仿宋"/>
              </a:endParaRPr>
            </a:p>
          </p:txBody>
        </p:sp>
      </p:grpSp>
      <p:cxnSp>
        <p:nvCxnSpPr>
          <p:cNvPr id="2357" name="Line 14"/>
          <p:cNvCxnSpPr/>
          <p:nvPr/>
        </p:nvCxnSpPr>
        <p:spPr>
          <a:xfrm>
            <a:off x="4572000" y="990600"/>
            <a:ext cx="0" cy="1666875"/>
          </a:xfrm>
          <a:prstGeom prst="line">
            <a:avLst/>
          </a:prstGeom>
          <a:ln w="38100" cap="flat" cmpd="sng">
            <a:solidFill>
              <a:srgbClr val="000000"/>
            </a:solidFill>
            <a:prstDash val="solid"/>
            <a:headEnd type="none" w="med" len="med"/>
            <a:tailEnd type="none" w="med" len="med"/>
          </a:ln>
        </p:spPr>
      </p:cxnSp>
      <p:grpSp>
        <p:nvGrpSpPr>
          <p:cNvPr id="2358" name="组合 2357"/>
          <p:cNvGrpSpPr/>
          <p:nvPr/>
        </p:nvGrpSpPr>
        <p:grpSpPr>
          <a:xfrm>
            <a:off x="971550" y="2889250"/>
            <a:ext cx="7200900" cy="366713"/>
            <a:chOff x="3190" y="4914"/>
            <a:chExt cx="2096" cy="231"/>
          </a:xfrm>
        </p:grpSpPr>
        <p:grpSp>
          <p:nvGrpSpPr>
            <p:cNvPr id="2359" name="组合 2358"/>
            <p:cNvGrpSpPr/>
            <p:nvPr/>
          </p:nvGrpSpPr>
          <p:grpSpPr>
            <a:xfrm>
              <a:off x="3190" y="4995"/>
              <a:ext cx="2096" cy="150"/>
              <a:chOff x="1178" y="4847"/>
              <a:chExt cx="566" cy="114"/>
            </a:xfrm>
          </p:grpSpPr>
          <p:cxnSp>
            <p:nvCxnSpPr>
              <p:cNvPr id="2360" name="Line 17"/>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361" name="Line 18"/>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362" name="Line 19"/>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363" name="Text Box 20"/>
            <p:cNvSpPr/>
            <p:nvPr/>
          </p:nvSpPr>
          <p:spPr>
            <a:xfrm>
              <a:off x="3902" y="4914"/>
              <a:ext cx="566" cy="231"/>
            </a:xfrm>
            <a:prstGeom prst="rect">
              <a:avLst/>
            </a:prstGeom>
            <a:noFill/>
            <a:ln w="38100">
              <a:noFill/>
            </a:ln>
          </p:spPr>
          <p:txBody>
            <a:bodyPr>
              <a:spAutoFit/>
            </a:bodyPr>
            <a:p>
              <a:pPr algn="ctr">
                <a:spcBef>
                  <a:spcPct val="50000"/>
                </a:spcBef>
              </a:pPr>
              <a:r>
                <a:rPr lang="en-US" altLang="zh-CN">
                  <a:ea typeface="华文仿宋"/>
                </a:rPr>
                <a:t>50</a:t>
              </a:r>
              <a:r>
                <a:rPr lang="zh-CN" altLang="en-US">
                  <a:ea typeface="华文仿宋"/>
                </a:rPr>
                <a:t>～</a:t>
              </a:r>
              <a:r>
                <a:rPr lang="en-US" altLang="zh-CN">
                  <a:ea typeface="华文仿宋"/>
                </a:rPr>
                <a:t>100m</a:t>
              </a:r>
              <a:endParaRPr lang="en-US" altLang="zh-CN">
                <a:ea typeface="华文仿宋"/>
              </a:endParaRPr>
            </a:p>
          </p:txBody>
        </p:sp>
      </p:grpSp>
      <p:sp>
        <p:nvSpPr>
          <p:cNvPr id="2364" name="Text Box 21"/>
          <p:cNvSpPr/>
          <p:nvPr/>
        </p:nvSpPr>
        <p:spPr>
          <a:xfrm>
            <a:off x="5343525" y="1203325"/>
            <a:ext cx="488950" cy="1211263"/>
          </a:xfrm>
          <a:prstGeom prst="rect">
            <a:avLst/>
          </a:prstGeom>
          <a:noFill/>
          <a:ln w="9525">
            <a:noFill/>
          </a:ln>
        </p:spPr>
        <p:txBody>
          <a:bodyPr vert="eaVert">
            <a:spAutoFit/>
          </a:bodyPr>
          <a:p>
            <a:pPr algn="ctr">
              <a:spcBef>
                <a:spcPct val="50000"/>
              </a:spcBef>
            </a:pPr>
            <a:r>
              <a:rPr lang="zh-CN" altLang="en-US" sz="2000">
                <a:ea typeface="华文仿宋"/>
              </a:rPr>
              <a:t>中泓线</a:t>
            </a:r>
            <a:endParaRPr lang="zh-CN" altLang="en-US" sz="2000">
              <a:ea typeface="华文仿宋"/>
            </a:endParaRPr>
          </a:p>
        </p:txBody>
      </p:sp>
      <p:cxnSp>
        <p:nvCxnSpPr>
          <p:cNvPr id="2365" name="Line 22"/>
          <p:cNvCxnSpPr/>
          <p:nvPr/>
        </p:nvCxnSpPr>
        <p:spPr>
          <a:xfrm flipH="1">
            <a:off x="4789488" y="1808163"/>
            <a:ext cx="349250" cy="0"/>
          </a:xfrm>
          <a:prstGeom prst="line">
            <a:avLst/>
          </a:prstGeom>
          <a:ln w="38100" cap="flat" cmpd="sng">
            <a:solidFill>
              <a:srgbClr val="000000"/>
            </a:solidFill>
            <a:prstDash val="solid"/>
            <a:headEnd type="none" w="med" len="med"/>
            <a:tailEnd type="triangle" w="med" len="med"/>
          </a:ln>
        </p:spPr>
      </p:cxnSp>
      <p:cxnSp>
        <p:nvCxnSpPr>
          <p:cNvPr id="2366" name="Line 23"/>
          <p:cNvCxnSpPr/>
          <p:nvPr/>
        </p:nvCxnSpPr>
        <p:spPr>
          <a:xfrm>
            <a:off x="2514600" y="3581400"/>
            <a:ext cx="0" cy="1524000"/>
          </a:xfrm>
          <a:prstGeom prst="line">
            <a:avLst/>
          </a:prstGeom>
          <a:ln w="38100" cap="flat" cmpd="sng">
            <a:solidFill>
              <a:srgbClr val="000000"/>
            </a:solidFill>
            <a:prstDash val="solid"/>
            <a:headEnd type="none" w="med" len="med"/>
            <a:tailEnd type="none" w="med" len="med"/>
          </a:ln>
        </p:spPr>
      </p:cxnSp>
      <p:cxnSp>
        <p:nvCxnSpPr>
          <p:cNvPr id="2367" name="Line 24"/>
          <p:cNvCxnSpPr/>
          <p:nvPr/>
        </p:nvCxnSpPr>
        <p:spPr>
          <a:xfrm>
            <a:off x="6629400" y="3581400"/>
            <a:ext cx="0" cy="1447800"/>
          </a:xfrm>
          <a:prstGeom prst="line">
            <a:avLst/>
          </a:prstGeom>
          <a:ln w="38100" cap="flat" cmpd="sng">
            <a:solidFill>
              <a:srgbClr val="000000"/>
            </a:solidFill>
            <a:prstDash val="solid"/>
            <a:headEnd type="none" w="med" len="med"/>
            <a:tailEnd type="none" w="med" len="med"/>
          </a:ln>
        </p:spPr>
      </p:cxnSp>
      <p:sp>
        <p:nvSpPr>
          <p:cNvPr id="2368" name="Text Box 25"/>
          <p:cNvSpPr/>
          <p:nvPr/>
        </p:nvSpPr>
        <p:spPr>
          <a:xfrm>
            <a:off x="4327525" y="3698875"/>
            <a:ext cx="488950" cy="1984375"/>
          </a:xfrm>
          <a:prstGeom prst="rect">
            <a:avLst/>
          </a:prstGeom>
          <a:noFill/>
          <a:ln w="9525">
            <a:noFill/>
          </a:ln>
        </p:spPr>
        <p:txBody>
          <a:bodyPr vert="eaVert">
            <a:spAutoFit/>
          </a:bodyPr>
          <a:p>
            <a:pPr algn="ctr">
              <a:spcBef>
                <a:spcPct val="50000"/>
              </a:spcBef>
            </a:pPr>
            <a:r>
              <a:rPr lang="zh-CN" altLang="en-US" sz="2000">
                <a:ea typeface="华文仿宋"/>
              </a:rPr>
              <a:t>有明显水流处</a:t>
            </a:r>
            <a:endParaRPr lang="zh-CN" altLang="en-US" sz="2000">
              <a:ea typeface="华文仿宋"/>
            </a:endParaRPr>
          </a:p>
        </p:txBody>
      </p:sp>
      <p:cxnSp>
        <p:nvCxnSpPr>
          <p:cNvPr id="2369" name="Line 26"/>
          <p:cNvCxnSpPr/>
          <p:nvPr/>
        </p:nvCxnSpPr>
        <p:spPr>
          <a:xfrm flipH="1">
            <a:off x="2590800" y="4689475"/>
            <a:ext cx="1620838" cy="34925"/>
          </a:xfrm>
          <a:prstGeom prst="line">
            <a:avLst/>
          </a:prstGeom>
          <a:ln w="38100" cap="flat" cmpd="sng">
            <a:solidFill>
              <a:srgbClr val="000000"/>
            </a:solidFill>
            <a:prstDash val="solid"/>
            <a:headEnd type="none" w="med" len="med"/>
            <a:tailEnd type="triangle" w="med" len="med"/>
          </a:ln>
        </p:spPr>
      </p:cxnSp>
      <p:cxnSp>
        <p:nvCxnSpPr>
          <p:cNvPr id="2370" name="Line 27"/>
          <p:cNvCxnSpPr/>
          <p:nvPr/>
        </p:nvCxnSpPr>
        <p:spPr>
          <a:xfrm>
            <a:off x="4789488" y="4689475"/>
            <a:ext cx="1763712" cy="34925"/>
          </a:xfrm>
          <a:prstGeom prst="line">
            <a:avLst/>
          </a:prstGeom>
          <a:ln w="38100" cap="flat" cmpd="sng">
            <a:solidFill>
              <a:srgbClr val="000000"/>
            </a:solidFill>
            <a:prstDash val="solid"/>
            <a:headEnd type="none" w="med" len="med"/>
            <a:tailEnd type="triangle" w="med" len="med"/>
          </a:ln>
        </p:spPr>
      </p:cxnSp>
      <p:sp>
        <p:nvSpPr>
          <p:cNvPr id="2371" name="Text Box 28"/>
          <p:cNvSpPr/>
          <p:nvPr/>
        </p:nvSpPr>
        <p:spPr>
          <a:xfrm>
            <a:off x="2579688" y="6124575"/>
            <a:ext cx="3987800" cy="457200"/>
          </a:xfrm>
          <a:prstGeom prst="rect">
            <a:avLst/>
          </a:prstGeom>
          <a:noFill/>
          <a:ln w="9525">
            <a:noFill/>
          </a:ln>
        </p:spPr>
        <p:txBody>
          <a:bodyPr>
            <a:spAutoFit/>
          </a:bodyPr>
          <a:p>
            <a:pPr algn="ctr">
              <a:spcBef>
                <a:spcPct val="50000"/>
              </a:spcBef>
            </a:pPr>
            <a:r>
              <a:rPr lang="zh-CN" altLang="en-US" sz="2400" b="1">
                <a:latin typeface="Times New Roman" panose="02020603050405020304" pitchFamily="18" charset="0"/>
                <a:ea typeface="华文仿宋"/>
              </a:rPr>
              <a:t>采样点位确定</a:t>
            </a:r>
            <a:endParaRPr lang="zh-CN" altLang="en-US" sz="24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childTnLst>
                                    <p:set>
                                      <p:cBhvr additive="base">
                                        <p:cTn id="6" dur="1" fill="hold">
                                          <p:stCondLst>
                                            <p:cond delay="0"/>
                                          </p:stCondLst>
                                        </p:cTn>
                                        <p:tgtEl>
                                          <p:spTgt spid="2357"/>
                                        </p:tgtEl>
                                        <p:attrNameLst>
                                          <p:attrName>style.visibility</p:attrName>
                                        </p:attrNameLst>
                                      </p:cBhvr>
                                      <p:to>
                                        <p:strVal val="visible"/>
                                      </p:to>
                                    </p:set>
                                    <p:anim calcmode="lin" valueType="num">
                                      <p:cBhvr additive="base">
                                        <p:cTn id="7" dur="500" fill="hold"/>
                                        <p:tgtEl>
                                          <p:spTgt spid="2357"/>
                                        </p:tgtEl>
                                        <p:attrNameLst>
                                          <p:attrName>ppt_x</p:attrName>
                                        </p:attrNameLst>
                                      </p:cBhvr>
                                      <p:tavLst>
                                        <p:tav tm="0">
                                          <p:val>
                                            <p:strVal val="#ppt_x"/>
                                          </p:val>
                                        </p:tav>
                                        <p:tav tm="100000">
                                          <p:val>
                                            <p:strVal val="#ppt_x"/>
                                          </p:val>
                                        </p:tav>
                                      </p:tavLst>
                                    </p:anim>
                                    <p:anim calcmode="lin" valueType="num">
                                      <p:cBhvr additive="base">
                                        <p:cTn id="8" dur="500" fill="hold"/>
                                        <p:tgtEl>
                                          <p:spTgt spid="23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childTnLst>
                                    <p:set>
                                      <p:cBhvr additive="base">
                                        <p:cTn id="11" dur="1" fill="hold">
                                          <p:stCondLst>
                                            <p:cond delay="0"/>
                                          </p:stCondLst>
                                        </p:cTn>
                                        <p:tgtEl>
                                          <p:spTgt spid="2364"/>
                                        </p:tgtEl>
                                        <p:attrNameLst>
                                          <p:attrName>style.visibility</p:attrName>
                                        </p:attrNameLst>
                                      </p:cBhvr>
                                      <p:to>
                                        <p:strVal val="visible"/>
                                      </p:to>
                                    </p:set>
                                    <p:animEffect transition="in" filter="dissolve">
                                      <p:cBhvr additive="base">
                                        <p:cTn id="12" dur="500"/>
                                        <p:tgtEl>
                                          <p:spTgt spid="2364"/>
                                        </p:tgtEl>
                                      </p:cBhvr>
                                    </p:animEffect>
                                  </p:childTnLst>
                                </p:cTn>
                              </p:par>
                              <p:par>
                                <p:cTn id="13" presetID="2" presetClass="entr" presetSubtype="2" fill="hold" nodeType="withEffect">
                                  <p:childTnLst>
                                    <p:set>
                                      <p:cBhvr additive="base">
                                        <p:cTn id="14" dur="1" fill="hold">
                                          <p:stCondLst>
                                            <p:cond delay="0"/>
                                          </p:stCondLst>
                                        </p:cTn>
                                        <p:tgtEl>
                                          <p:spTgt spid="2365"/>
                                        </p:tgtEl>
                                        <p:attrNameLst>
                                          <p:attrName>style.visibility</p:attrName>
                                        </p:attrNameLst>
                                      </p:cBhvr>
                                      <p:to>
                                        <p:strVal val="visible"/>
                                      </p:to>
                                    </p:set>
                                    <p:anim calcmode="lin" valueType="num">
                                      <p:cBhvr additive="base">
                                        <p:cTn id="15" dur="500" fill="hold"/>
                                        <p:tgtEl>
                                          <p:spTgt spid="2365"/>
                                        </p:tgtEl>
                                        <p:attrNameLst>
                                          <p:attrName>ppt_x</p:attrName>
                                        </p:attrNameLst>
                                      </p:cBhvr>
                                      <p:tavLst>
                                        <p:tav tm="0">
                                          <p:val>
                                            <p:strVal val="1+#ppt_w/2"/>
                                          </p:val>
                                        </p:tav>
                                        <p:tav tm="100000">
                                          <p:val>
                                            <p:strVal val="#ppt_x"/>
                                          </p:val>
                                        </p:tav>
                                      </p:tavLst>
                                    </p:anim>
                                    <p:anim calcmode="lin" valueType="num">
                                      <p:cBhvr additive="base">
                                        <p:cTn id="16" dur="500" fill="hold"/>
                                        <p:tgtEl>
                                          <p:spTgt spid="236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childTnLst>
                                    <p:set>
                                      <p:cBhvr additive="base">
                                        <p:cTn id="20" dur="1" fill="hold">
                                          <p:stCondLst>
                                            <p:cond delay="0"/>
                                          </p:stCondLst>
                                        </p:cTn>
                                        <p:tgtEl>
                                          <p:spTgt spid="2366"/>
                                        </p:tgtEl>
                                        <p:attrNameLst>
                                          <p:attrName>style.visibility</p:attrName>
                                        </p:attrNameLst>
                                      </p:cBhvr>
                                      <p:to>
                                        <p:strVal val="visible"/>
                                      </p:to>
                                    </p:set>
                                    <p:anim calcmode="lin" valueType="num">
                                      <p:cBhvr additive="base">
                                        <p:cTn id="21" dur="500" fill="hold"/>
                                        <p:tgtEl>
                                          <p:spTgt spid="2366"/>
                                        </p:tgtEl>
                                        <p:attrNameLst>
                                          <p:attrName>ppt_x</p:attrName>
                                        </p:attrNameLst>
                                      </p:cBhvr>
                                      <p:tavLst>
                                        <p:tav tm="0">
                                          <p:val>
                                            <p:strVal val="#ppt_x"/>
                                          </p:val>
                                        </p:tav>
                                        <p:tav tm="100000">
                                          <p:val>
                                            <p:strVal val="#ppt_x"/>
                                          </p:val>
                                        </p:tav>
                                      </p:tavLst>
                                    </p:anim>
                                    <p:anim calcmode="lin" valueType="num">
                                      <p:cBhvr additive="base">
                                        <p:cTn id="22" dur="500" fill="hold"/>
                                        <p:tgtEl>
                                          <p:spTgt spid="2366"/>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childTnLst>
                                    <p:set>
                                      <p:cBhvr additive="base">
                                        <p:cTn id="24" dur="1" fill="hold">
                                          <p:stCondLst>
                                            <p:cond delay="0"/>
                                          </p:stCondLst>
                                        </p:cTn>
                                        <p:tgtEl>
                                          <p:spTgt spid="2367"/>
                                        </p:tgtEl>
                                        <p:attrNameLst>
                                          <p:attrName>style.visibility</p:attrName>
                                        </p:attrNameLst>
                                      </p:cBhvr>
                                      <p:to>
                                        <p:strVal val="visible"/>
                                      </p:to>
                                    </p:set>
                                    <p:anim calcmode="lin" valueType="num">
                                      <p:cBhvr additive="base">
                                        <p:cTn id="25" dur="500" fill="hold"/>
                                        <p:tgtEl>
                                          <p:spTgt spid="2367"/>
                                        </p:tgtEl>
                                        <p:attrNameLst>
                                          <p:attrName>ppt_x</p:attrName>
                                        </p:attrNameLst>
                                      </p:cBhvr>
                                      <p:tavLst>
                                        <p:tav tm="0">
                                          <p:val>
                                            <p:strVal val="#ppt_x"/>
                                          </p:val>
                                        </p:tav>
                                        <p:tav tm="100000">
                                          <p:val>
                                            <p:strVal val="#ppt_x"/>
                                          </p:val>
                                        </p:tav>
                                      </p:tavLst>
                                    </p:anim>
                                    <p:anim calcmode="lin" valueType="num">
                                      <p:cBhvr additive="base">
                                        <p:cTn id="26" dur="500" fill="hold"/>
                                        <p:tgtEl>
                                          <p:spTgt spid="2367"/>
                                        </p:tgtEl>
                                        <p:attrNameLst>
                                          <p:attrName>ppt_y</p:attrName>
                                        </p:attrNameLst>
                                      </p:cBhvr>
                                      <p:tavLst>
                                        <p:tav tm="0">
                                          <p:val>
                                            <p:strVal val="0-#ppt_h/2"/>
                                          </p:val>
                                        </p:tav>
                                        <p:tav tm="100000">
                                          <p:val>
                                            <p:strVal val="#ppt_y"/>
                                          </p:val>
                                        </p:tav>
                                      </p:tavLst>
                                    </p:anim>
                                  </p:childTnLst>
                                </p:cTn>
                              </p:par>
                              <p:par>
                                <p:cTn id="27" presetID="9" presetClass="entr" presetSubtype="0" fill="hold" grpId="1" nodeType="withEffect">
                                  <p:childTnLst>
                                    <p:set>
                                      <p:cBhvr additive="base">
                                        <p:cTn id="28" dur="1" fill="hold">
                                          <p:stCondLst>
                                            <p:cond delay="0"/>
                                          </p:stCondLst>
                                        </p:cTn>
                                        <p:tgtEl>
                                          <p:spTgt spid="2368"/>
                                        </p:tgtEl>
                                        <p:attrNameLst>
                                          <p:attrName>style.visibility</p:attrName>
                                        </p:attrNameLst>
                                      </p:cBhvr>
                                      <p:to>
                                        <p:strVal val="visible"/>
                                      </p:to>
                                    </p:set>
                                    <p:animEffect transition="in" filter="dissolve">
                                      <p:cBhvr additive="base">
                                        <p:cTn id="29" dur="500"/>
                                        <p:tgtEl>
                                          <p:spTgt spid="2368"/>
                                        </p:tgtEl>
                                      </p:cBhvr>
                                    </p:animEffect>
                                  </p:childTnLst>
                                </p:cTn>
                              </p:par>
                            </p:childTnLst>
                          </p:cTn>
                        </p:par>
                        <p:par>
                          <p:cTn id="30" fill="hold">
                            <p:stCondLst>
                              <p:cond delay="500"/>
                            </p:stCondLst>
                            <p:childTnLst>
                              <p:par>
                                <p:cTn id="31" presetID="2" presetClass="entr" presetSubtype="4" fill="hold" nodeType="afterEffect">
                                  <p:childTnLst>
                                    <p:set>
                                      <p:cBhvr additive="base">
                                        <p:cTn id="32" dur="1" fill="hold">
                                          <p:stCondLst>
                                            <p:cond delay="0"/>
                                          </p:stCondLst>
                                        </p:cTn>
                                        <p:tgtEl>
                                          <p:spTgt spid="2369"/>
                                        </p:tgtEl>
                                        <p:attrNameLst>
                                          <p:attrName>style.visibility</p:attrName>
                                        </p:attrNameLst>
                                      </p:cBhvr>
                                      <p:to>
                                        <p:strVal val="visible"/>
                                      </p:to>
                                    </p:set>
                                    <p:anim calcmode="lin" valueType="num">
                                      <p:cBhvr additive="base">
                                        <p:cTn id="33" dur="500" fill="hold"/>
                                        <p:tgtEl>
                                          <p:spTgt spid="2369"/>
                                        </p:tgtEl>
                                        <p:attrNameLst>
                                          <p:attrName>ppt_x</p:attrName>
                                        </p:attrNameLst>
                                      </p:cBhvr>
                                      <p:tavLst>
                                        <p:tav tm="0">
                                          <p:val>
                                            <p:strVal val="#ppt_x"/>
                                          </p:val>
                                        </p:tav>
                                        <p:tav tm="100000">
                                          <p:val>
                                            <p:strVal val="#ppt_x"/>
                                          </p:val>
                                        </p:tav>
                                      </p:tavLst>
                                    </p:anim>
                                    <p:anim calcmode="lin" valueType="num">
                                      <p:cBhvr additive="base">
                                        <p:cTn id="34" dur="500" fill="hold"/>
                                        <p:tgtEl>
                                          <p:spTgt spid="23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childTnLst>
                                    <p:set>
                                      <p:cBhvr additive="base">
                                        <p:cTn id="36" dur="1" fill="hold">
                                          <p:stCondLst>
                                            <p:cond delay="0"/>
                                          </p:stCondLst>
                                        </p:cTn>
                                        <p:tgtEl>
                                          <p:spTgt spid="2370"/>
                                        </p:tgtEl>
                                        <p:attrNameLst>
                                          <p:attrName>style.visibility</p:attrName>
                                        </p:attrNameLst>
                                      </p:cBhvr>
                                      <p:to>
                                        <p:strVal val="visible"/>
                                      </p:to>
                                    </p:set>
                                    <p:anim calcmode="lin" valueType="num">
                                      <p:cBhvr additive="base">
                                        <p:cTn id="37" dur="500" fill="hold"/>
                                        <p:tgtEl>
                                          <p:spTgt spid="2370"/>
                                        </p:tgtEl>
                                        <p:attrNameLst>
                                          <p:attrName>ppt_x</p:attrName>
                                        </p:attrNameLst>
                                      </p:cBhvr>
                                      <p:tavLst>
                                        <p:tav tm="0">
                                          <p:val>
                                            <p:strVal val="#ppt_x"/>
                                          </p:val>
                                        </p:tav>
                                        <p:tav tm="100000">
                                          <p:val>
                                            <p:strVal val="#ppt_x"/>
                                          </p:val>
                                        </p:tav>
                                      </p:tavLst>
                                    </p:anim>
                                    <p:anim calcmode="lin" valueType="num">
                                      <p:cBhvr additive="base">
                                        <p:cTn id="38" dur="500" fill="hold"/>
                                        <p:tgtEl>
                                          <p:spTgt spid="2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4" grpId="0" animBg="1"/>
      <p:bldP spid="236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374" name="组合 2373"/>
          <p:cNvGrpSpPr/>
          <p:nvPr/>
        </p:nvGrpSpPr>
        <p:grpSpPr>
          <a:xfrm>
            <a:off x="381000" y="2209800"/>
            <a:ext cx="8305800" cy="2895600"/>
            <a:chOff x="1392" y="624"/>
            <a:chExt cx="2976" cy="1056"/>
          </a:xfrm>
        </p:grpSpPr>
        <p:sp>
          <p:nvSpPr>
            <p:cNvPr id="2375" name="Freeform 3"/>
            <p:cNvSpPr/>
            <p:nvPr/>
          </p:nvSpPr>
          <p:spPr>
            <a:xfrm>
              <a:off x="1392" y="624"/>
              <a:ext cx="2976" cy="1056"/>
            </a:xfrm>
            <a:gradFill rotWithShape="1">
              <a:gsLst>
                <a:gs pos="0">
                  <a:srgbClr val="33CCFF"/>
                </a:gs>
                <a:gs pos="100000">
                  <a:srgbClr val="185E76"/>
                </a:gs>
              </a:gsLst>
              <a:lin ang="5400000"/>
              <a:tileRect/>
            </a:gradFill>
            <a:ln w="9525" cap="flat" cmpd="sng">
              <a:solidFill>
                <a:srgbClr val="000000"/>
              </a:solidFill>
              <a:prstDash val="solid"/>
              <a:round/>
              <a:headEnd type="none" w="med" len="med"/>
              <a:tailEnd type="none" w="med" len="med"/>
            </a:ln>
          </p:spPr>
          <p:txBody>
            <a:bodyPr/>
            <a:p>
              <a:endParaRPr lang="zh-CN" altLang="en-US"/>
            </a:p>
          </p:txBody>
        </p:sp>
        <p:cxnSp>
          <p:nvCxnSpPr>
            <p:cNvPr id="2376" name="Line 4" descr="水滴"/>
            <p:cNvCxnSpPr/>
            <p:nvPr/>
          </p:nvCxnSpPr>
          <p:spPr>
            <a:xfrm>
              <a:off x="1392" y="624"/>
              <a:ext cx="2976" cy="0"/>
            </a:xfrm>
            <a:prstGeom prst="line">
              <a:avLst/>
            </a:prstGeom>
            <a:ln w="9525" cap="flat" cmpd="sng">
              <a:solidFill>
                <a:srgbClr val="000000"/>
              </a:solidFill>
              <a:prstDash val="solid"/>
              <a:headEnd type="none" w="med" len="med"/>
              <a:tailEnd type="none" w="med" len="med"/>
            </a:ln>
          </p:spPr>
        </p:cxnSp>
      </p:grpSp>
      <p:grpSp>
        <p:nvGrpSpPr>
          <p:cNvPr id="2377" name="组合 2376"/>
          <p:cNvGrpSpPr/>
          <p:nvPr/>
        </p:nvGrpSpPr>
        <p:grpSpPr>
          <a:xfrm>
            <a:off x="431800" y="1449388"/>
            <a:ext cx="8280400" cy="366712"/>
            <a:chOff x="3190" y="4914"/>
            <a:chExt cx="2096" cy="231"/>
          </a:xfrm>
        </p:grpSpPr>
        <p:grpSp>
          <p:nvGrpSpPr>
            <p:cNvPr id="2378" name="组合 2377"/>
            <p:cNvGrpSpPr/>
            <p:nvPr/>
          </p:nvGrpSpPr>
          <p:grpSpPr>
            <a:xfrm>
              <a:off x="3190" y="4995"/>
              <a:ext cx="2096" cy="150"/>
              <a:chOff x="1178" y="4847"/>
              <a:chExt cx="566" cy="114"/>
            </a:xfrm>
          </p:grpSpPr>
          <p:cxnSp>
            <p:nvCxnSpPr>
              <p:cNvPr id="2379" name="Line 7"/>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380" name="Line 8"/>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381" name="Line 9"/>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382" name="Text Box 10"/>
            <p:cNvSpPr/>
            <p:nvPr/>
          </p:nvSpPr>
          <p:spPr>
            <a:xfrm>
              <a:off x="3902" y="4914"/>
              <a:ext cx="566" cy="231"/>
            </a:xfrm>
            <a:prstGeom prst="rect">
              <a:avLst/>
            </a:prstGeom>
            <a:noFill/>
            <a:ln w="38100">
              <a:noFill/>
            </a:ln>
          </p:spPr>
          <p:txBody>
            <a:bodyPr>
              <a:spAutoFit/>
            </a:bodyPr>
            <a:p>
              <a:pPr algn="ctr">
                <a:spcBef>
                  <a:spcPct val="50000"/>
                </a:spcBef>
              </a:pPr>
              <a:r>
                <a:rPr lang="en-US" altLang="zh-CN">
                  <a:ea typeface="华文仿宋"/>
                </a:rPr>
                <a:t>100</a:t>
              </a:r>
              <a:r>
                <a:rPr lang="zh-CN" altLang="en-US">
                  <a:ea typeface="华文仿宋"/>
                </a:rPr>
                <a:t>～</a:t>
              </a:r>
              <a:r>
                <a:rPr lang="en-US" altLang="zh-CN">
                  <a:ea typeface="华文仿宋"/>
                </a:rPr>
                <a:t>1000m</a:t>
              </a:r>
              <a:endParaRPr lang="en-US" altLang="zh-CN">
                <a:ea typeface="华文仿宋"/>
              </a:endParaRPr>
            </a:p>
          </p:txBody>
        </p:sp>
      </p:grpSp>
      <p:cxnSp>
        <p:nvCxnSpPr>
          <p:cNvPr id="2383" name="Line 11"/>
          <p:cNvCxnSpPr/>
          <p:nvPr/>
        </p:nvCxnSpPr>
        <p:spPr>
          <a:xfrm flipH="1">
            <a:off x="1828800" y="2205038"/>
            <a:ext cx="6350" cy="1528762"/>
          </a:xfrm>
          <a:prstGeom prst="line">
            <a:avLst/>
          </a:prstGeom>
          <a:ln w="38100" cap="flat" cmpd="sng">
            <a:solidFill>
              <a:srgbClr val="000000"/>
            </a:solidFill>
            <a:prstDash val="solid"/>
            <a:headEnd type="none" w="med" len="med"/>
            <a:tailEnd type="none" w="med" len="med"/>
          </a:ln>
        </p:spPr>
      </p:cxnSp>
      <p:cxnSp>
        <p:nvCxnSpPr>
          <p:cNvPr id="2384" name="Line 12"/>
          <p:cNvCxnSpPr/>
          <p:nvPr/>
        </p:nvCxnSpPr>
        <p:spPr>
          <a:xfrm>
            <a:off x="7308850" y="2205038"/>
            <a:ext cx="6350" cy="1376362"/>
          </a:xfrm>
          <a:prstGeom prst="line">
            <a:avLst/>
          </a:prstGeom>
          <a:ln w="38100" cap="flat" cmpd="sng">
            <a:solidFill>
              <a:srgbClr val="000000"/>
            </a:solidFill>
            <a:prstDash val="solid"/>
            <a:headEnd type="none" w="med" len="med"/>
            <a:tailEnd type="none" w="med" len="med"/>
          </a:ln>
        </p:spPr>
      </p:cxnSp>
      <p:cxnSp>
        <p:nvCxnSpPr>
          <p:cNvPr id="2385" name="Line 13"/>
          <p:cNvCxnSpPr/>
          <p:nvPr/>
        </p:nvCxnSpPr>
        <p:spPr>
          <a:xfrm>
            <a:off x="4572000" y="2209800"/>
            <a:ext cx="0" cy="2881313"/>
          </a:xfrm>
          <a:prstGeom prst="line">
            <a:avLst/>
          </a:prstGeom>
          <a:ln w="38100" cap="flat" cmpd="sng">
            <a:solidFill>
              <a:srgbClr val="000000"/>
            </a:solidFill>
            <a:prstDash val="solid"/>
            <a:headEnd type="none" w="med" len="med"/>
            <a:tailEnd type="none" w="med" len="med"/>
          </a:ln>
        </p:spPr>
      </p:cxnSp>
      <p:sp>
        <p:nvSpPr>
          <p:cNvPr id="2386" name="Text Box 14"/>
          <p:cNvSpPr/>
          <p:nvPr/>
        </p:nvSpPr>
        <p:spPr>
          <a:xfrm>
            <a:off x="2819400" y="2743200"/>
            <a:ext cx="488950" cy="1801813"/>
          </a:xfrm>
          <a:prstGeom prst="rect">
            <a:avLst/>
          </a:prstGeom>
          <a:noFill/>
          <a:ln w="9525">
            <a:noFill/>
          </a:ln>
        </p:spPr>
        <p:txBody>
          <a:bodyPr vert="eaVert">
            <a:spAutoFit/>
          </a:bodyPr>
          <a:p>
            <a:pPr algn="ctr">
              <a:spcBef>
                <a:spcPct val="50000"/>
              </a:spcBef>
            </a:pPr>
            <a:r>
              <a:rPr lang="zh-CN" altLang="en-US" sz="2000">
                <a:ea typeface="华文仿宋"/>
              </a:rPr>
              <a:t>有明显水流处</a:t>
            </a:r>
            <a:endParaRPr lang="zh-CN" altLang="en-US" sz="2000">
              <a:ea typeface="华文仿宋"/>
            </a:endParaRPr>
          </a:p>
        </p:txBody>
      </p:sp>
      <p:sp>
        <p:nvSpPr>
          <p:cNvPr id="2387" name="Text Box 15"/>
          <p:cNvSpPr/>
          <p:nvPr/>
        </p:nvSpPr>
        <p:spPr>
          <a:xfrm>
            <a:off x="4983163" y="2709863"/>
            <a:ext cx="488950" cy="1262062"/>
          </a:xfrm>
          <a:prstGeom prst="rect">
            <a:avLst/>
          </a:prstGeom>
          <a:noFill/>
          <a:ln w="9525">
            <a:noFill/>
          </a:ln>
        </p:spPr>
        <p:txBody>
          <a:bodyPr vert="eaVert">
            <a:spAutoFit/>
          </a:bodyPr>
          <a:p>
            <a:pPr algn="ctr">
              <a:spcBef>
                <a:spcPct val="50000"/>
              </a:spcBef>
            </a:pPr>
            <a:r>
              <a:rPr lang="zh-CN" altLang="en-US" sz="2000">
                <a:ea typeface="华文仿宋"/>
              </a:rPr>
              <a:t>中泓线</a:t>
            </a:r>
            <a:endParaRPr lang="zh-CN" altLang="en-US" sz="2000">
              <a:ea typeface="华文仿宋"/>
            </a:endParaRPr>
          </a:p>
        </p:txBody>
      </p:sp>
      <p:cxnSp>
        <p:nvCxnSpPr>
          <p:cNvPr id="2388" name="Line 16"/>
          <p:cNvCxnSpPr/>
          <p:nvPr/>
        </p:nvCxnSpPr>
        <p:spPr>
          <a:xfrm flipH="1">
            <a:off x="4751388" y="3068638"/>
            <a:ext cx="292100" cy="0"/>
          </a:xfrm>
          <a:prstGeom prst="line">
            <a:avLst/>
          </a:prstGeom>
          <a:ln w="38100" cap="flat" cmpd="sng">
            <a:solidFill>
              <a:srgbClr val="000000"/>
            </a:solidFill>
            <a:prstDash val="solid"/>
            <a:headEnd type="none" w="med" len="med"/>
            <a:tailEnd type="triangle" w="med" len="med"/>
          </a:ln>
        </p:spPr>
      </p:cxnSp>
      <p:cxnSp>
        <p:nvCxnSpPr>
          <p:cNvPr id="2389" name="Line 17"/>
          <p:cNvCxnSpPr/>
          <p:nvPr/>
        </p:nvCxnSpPr>
        <p:spPr>
          <a:xfrm flipH="1" flipV="1">
            <a:off x="2209800" y="3581400"/>
            <a:ext cx="611188" cy="30163"/>
          </a:xfrm>
          <a:prstGeom prst="line">
            <a:avLst/>
          </a:prstGeom>
          <a:ln w="38100" cap="flat" cmpd="sng">
            <a:solidFill>
              <a:srgbClr val="000000"/>
            </a:solidFill>
            <a:prstDash val="solid"/>
            <a:headEnd type="none" w="med" len="med"/>
            <a:tailEnd type="triangle" w="med" len="med"/>
          </a:ln>
        </p:spPr>
      </p:cxnSp>
      <p:sp>
        <p:nvSpPr>
          <p:cNvPr id="2390" name="Text Box 18"/>
          <p:cNvSpPr/>
          <p:nvPr/>
        </p:nvSpPr>
        <p:spPr>
          <a:xfrm>
            <a:off x="5867400" y="2819400"/>
            <a:ext cx="488950" cy="1801813"/>
          </a:xfrm>
          <a:prstGeom prst="rect">
            <a:avLst/>
          </a:prstGeom>
          <a:noFill/>
          <a:ln w="9525">
            <a:noFill/>
          </a:ln>
        </p:spPr>
        <p:txBody>
          <a:bodyPr vert="eaVert">
            <a:spAutoFit/>
          </a:bodyPr>
          <a:p>
            <a:pPr algn="ctr">
              <a:spcBef>
                <a:spcPct val="50000"/>
              </a:spcBef>
            </a:pPr>
            <a:r>
              <a:rPr lang="zh-CN" altLang="en-US" sz="2000">
                <a:ea typeface="华文仿宋"/>
              </a:rPr>
              <a:t>有明显水流处</a:t>
            </a:r>
            <a:endParaRPr lang="zh-CN" altLang="en-US" sz="2000">
              <a:ea typeface="华文仿宋"/>
            </a:endParaRPr>
          </a:p>
        </p:txBody>
      </p:sp>
      <p:cxnSp>
        <p:nvCxnSpPr>
          <p:cNvPr id="2391" name="Line 19"/>
          <p:cNvCxnSpPr/>
          <p:nvPr/>
        </p:nvCxnSpPr>
        <p:spPr>
          <a:xfrm>
            <a:off x="6248400" y="3581400"/>
            <a:ext cx="533400" cy="0"/>
          </a:xfrm>
          <a:prstGeom prst="line">
            <a:avLst/>
          </a:prstGeom>
          <a:ln w="38100" cap="flat" cmpd="sng">
            <a:solidFill>
              <a:srgbClr val="000000"/>
            </a:solidFill>
            <a:prstDash val="solid"/>
            <a:headEnd type="none" w="med" len="med"/>
            <a:tailEnd type="triangle" w="med" len="med"/>
          </a:ln>
        </p:spPr>
      </p:cxnSp>
      <p:sp>
        <p:nvSpPr>
          <p:cNvPr id="2392" name="Text Box 20"/>
          <p:cNvSpPr/>
          <p:nvPr/>
        </p:nvSpPr>
        <p:spPr>
          <a:xfrm>
            <a:off x="2579688" y="5805488"/>
            <a:ext cx="3987800" cy="457200"/>
          </a:xfrm>
          <a:prstGeom prst="rect">
            <a:avLst/>
          </a:prstGeom>
          <a:noFill/>
          <a:ln w="9525">
            <a:noFill/>
          </a:ln>
        </p:spPr>
        <p:txBody>
          <a:bodyPr>
            <a:spAutoFit/>
          </a:bodyPr>
          <a:p>
            <a:pPr algn="ctr">
              <a:spcBef>
                <a:spcPct val="50000"/>
              </a:spcBef>
            </a:pPr>
            <a:r>
              <a:rPr lang="zh-CN" altLang="en-US" sz="2400" b="1">
                <a:latin typeface="Times New Roman" panose="02020603050405020304" pitchFamily="18" charset="0"/>
                <a:ea typeface="华文仿宋"/>
              </a:rPr>
              <a:t>采样点位确定</a:t>
            </a:r>
            <a:endParaRPr lang="zh-CN" altLang="en-US" sz="24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childTnLst>
                                    <p:set>
                                      <p:cBhvr additive="base">
                                        <p:cTn id="6" dur="1" fill="hold">
                                          <p:stCondLst>
                                            <p:cond delay="0"/>
                                          </p:stCondLst>
                                        </p:cTn>
                                        <p:tgtEl>
                                          <p:spTgt spid="2383"/>
                                        </p:tgtEl>
                                        <p:attrNameLst>
                                          <p:attrName>style.visibility</p:attrName>
                                        </p:attrNameLst>
                                      </p:cBhvr>
                                      <p:to>
                                        <p:strVal val="visible"/>
                                      </p:to>
                                    </p:set>
                                    <p:anim calcmode="lin" valueType="num">
                                      <p:cBhvr additive="base">
                                        <p:cTn id="7" dur="500" fill="hold"/>
                                        <p:tgtEl>
                                          <p:spTgt spid="2383"/>
                                        </p:tgtEl>
                                        <p:attrNameLst>
                                          <p:attrName>ppt_x</p:attrName>
                                        </p:attrNameLst>
                                      </p:cBhvr>
                                      <p:tavLst>
                                        <p:tav tm="0">
                                          <p:val>
                                            <p:strVal val="#ppt_x"/>
                                          </p:val>
                                        </p:tav>
                                        <p:tav tm="100000">
                                          <p:val>
                                            <p:strVal val="#ppt_x"/>
                                          </p:val>
                                        </p:tav>
                                      </p:tavLst>
                                    </p:anim>
                                    <p:anim calcmode="lin" valueType="num">
                                      <p:cBhvr additive="base">
                                        <p:cTn id="8" dur="500" fill="hold"/>
                                        <p:tgtEl>
                                          <p:spTgt spid="238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childTnLst>
                                    <p:set>
                                      <p:cBhvr additive="base">
                                        <p:cTn id="10" dur="1" fill="hold">
                                          <p:stCondLst>
                                            <p:cond delay="0"/>
                                          </p:stCondLst>
                                        </p:cTn>
                                        <p:tgtEl>
                                          <p:spTgt spid="2385"/>
                                        </p:tgtEl>
                                        <p:attrNameLst>
                                          <p:attrName>style.visibility</p:attrName>
                                        </p:attrNameLst>
                                      </p:cBhvr>
                                      <p:to>
                                        <p:strVal val="visible"/>
                                      </p:to>
                                    </p:set>
                                    <p:anim calcmode="lin" valueType="num">
                                      <p:cBhvr additive="base">
                                        <p:cTn id="11" dur="500" fill="hold"/>
                                        <p:tgtEl>
                                          <p:spTgt spid="2385"/>
                                        </p:tgtEl>
                                        <p:attrNameLst>
                                          <p:attrName>ppt_x</p:attrName>
                                        </p:attrNameLst>
                                      </p:cBhvr>
                                      <p:tavLst>
                                        <p:tav tm="0">
                                          <p:val>
                                            <p:strVal val="#ppt_x"/>
                                          </p:val>
                                        </p:tav>
                                        <p:tav tm="100000">
                                          <p:val>
                                            <p:strVal val="#ppt_x"/>
                                          </p:val>
                                        </p:tav>
                                      </p:tavLst>
                                    </p:anim>
                                    <p:anim calcmode="lin" valueType="num">
                                      <p:cBhvr additive="base">
                                        <p:cTn id="12" dur="500" fill="hold"/>
                                        <p:tgtEl>
                                          <p:spTgt spid="238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childTnLst>
                                    <p:set>
                                      <p:cBhvr additive="base">
                                        <p:cTn id="14" dur="1" fill="hold">
                                          <p:stCondLst>
                                            <p:cond delay="0"/>
                                          </p:stCondLst>
                                        </p:cTn>
                                        <p:tgtEl>
                                          <p:spTgt spid="2384"/>
                                        </p:tgtEl>
                                        <p:attrNameLst>
                                          <p:attrName>style.visibility</p:attrName>
                                        </p:attrNameLst>
                                      </p:cBhvr>
                                      <p:to>
                                        <p:strVal val="visible"/>
                                      </p:to>
                                    </p:set>
                                    <p:anim calcmode="lin" valueType="num">
                                      <p:cBhvr additive="base">
                                        <p:cTn id="15" dur="500" fill="hold"/>
                                        <p:tgtEl>
                                          <p:spTgt spid="2384"/>
                                        </p:tgtEl>
                                        <p:attrNameLst>
                                          <p:attrName>ppt_x</p:attrName>
                                        </p:attrNameLst>
                                      </p:cBhvr>
                                      <p:tavLst>
                                        <p:tav tm="0">
                                          <p:val>
                                            <p:strVal val="#ppt_x"/>
                                          </p:val>
                                        </p:tav>
                                        <p:tav tm="100000">
                                          <p:val>
                                            <p:strVal val="#ppt_x"/>
                                          </p:val>
                                        </p:tav>
                                      </p:tavLst>
                                    </p:anim>
                                    <p:anim calcmode="lin" valueType="num">
                                      <p:cBhvr additive="base">
                                        <p:cTn id="16" dur="500" fill="hold"/>
                                        <p:tgtEl>
                                          <p:spTgt spid="238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9" presetClass="entr" presetSubtype="0" fill="hold" grpId="0" nodeType="afterEffect">
                                  <p:childTnLst>
                                    <p:set>
                                      <p:cBhvr additive="base">
                                        <p:cTn id="19" dur="1" fill="hold">
                                          <p:stCondLst>
                                            <p:cond delay="0"/>
                                          </p:stCondLst>
                                        </p:cTn>
                                        <p:tgtEl>
                                          <p:spTgt spid="2386"/>
                                        </p:tgtEl>
                                        <p:attrNameLst>
                                          <p:attrName>style.visibility</p:attrName>
                                        </p:attrNameLst>
                                      </p:cBhvr>
                                      <p:to>
                                        <p:strVal val="visible"/>
                                      </p:to>
                                    </p:set>
                                    <p:animEffect transition="in" filter="dissolve">
                                      <p:cBhvr additive="base">
                                        <p:cTn id="20" dur="500"/>
                                        <p:tgtEl>
                                          <p:spTgt spid="2386"/>
                                        </p:tgtEl>
                                      </p:cBhvr>
                                    </p:animEffect>
                                  </p:childTnLst>
                                </p:cTn>
                              </p:par>
                              <p:par>
                                <p:cTn id="21" presetID="9" presetClass="entr" presetSubtype="0" fill="hold" grpId="1" nodeType="withEffect">
                                  <p:childTnLst>
                                    <p:set>
                                      <p:cBhvr additive="base">
                                        <p:cTn id="22" dur="1" fill="hold">
                                          <p:stCondLst>
                                            <p:cond delay="0"/>
                                          </p:stCondLst>
                                        </p:cTn>
                                        <p:tgtEl>
                                          <p:spTgt spid="2387"/>
                                        </p:tgtEl>
                                        <p:attrNameLst>
                                          <p:attrName>style.visibility</p:attrName>
                                        </p:attrNameLst>
                                      </p:cBhvr>
                                      <p:to>
                                        <p:strVal val="visible"/>
                                      </p:to>
                                    </p:set>
                                    <p:animEffect transition="in" filter="dissolve">
                                      <p:cBhvr additive="base">
                                        <p:cTn id="23" dur="500"/>
                                        <p:tgtEl>
                                          <p:spTgt spid="2387"/>
                                        </p:tgtEl>
                                      </p:cBhvr>
                                    </p:animEffect>
                                  </p:childTnLst>
                                </p:cTn>
                              </p:par>
                              <p:par>
                                <p:cTn id="24" presetID="9" presetClass="entr" presetSubtype="0" fill="hold" grpId="2" nodeType="withEffect">
                                  <p:childTnLst>
                                    <p:set>
                                      <p:cBhvr additive="base">
                                        <p:cTn id="25" dur="1" fill="hold">
                                          <p:stCondLst>
                                            <p:cond delay="0"/>
                                          </p:stCondLst>
                                        </p:cTn>
                                        <p:tgtEl>
                                          <p:spTgt spid="2390"/>
                                        </p:tgtEl>
                                        <p:attrNameLst>
                                          <p:attrName>style.visibility</p:attrName>
                                        </p:attrNameLst>
                                      </p:cBhvr>
                                      <p:to>
                                        <p:strVal val="visible"/>
                                      </p:to>
                                    </p:set>
                                    <p:animEffect transition="in" filter="dissolve">
                                      <p:cBhvr additive="base">
                                        <p:cTn id="26" dur="500"/>
                                        <p:tgtEl>
                                          <p:spTgt spid="2390"/>
                                        </p:tgtEl>
                                      </p:cBhvr>
                                    </p:animEffect>
                                  </p:childTnLst>
                                </p:cTn>
                              </p:par>
                            </p:childTnLst>
                          </p:cTn>
                        </p:par>
                        <p:par>
                          <p:cTn id="27" fill="hold">
                            <p:stCondLst>
                              <p:cond delay="1000"/>
                            </p:stCondLst>
                            <p:childTnLst>
                              <p:par>
                                <p:cTn id="28" presetID="2" presetClass="entr" presetSubtype="2" fill="hold" nodeType="afterEffect">
                                  <p:childTnLst>
                                    <p:set>
                                      <p:cBhvr additive="base">
                                        <p:cTn id="29" dur="1" fill="hold">
                                          <p:stCondLst>
                                            <p:cond delay="0"/>
                                          </p:stCondLst>
                                        </p:cTn>
                                        <p:tgtEl>
                                          <p:spTgt spid="2388"/>
                                        </p:tgtEl>
                                        <p:attrNameLst>
                                          <p:attrName>style.visibility</p:attrName>
                                        </p:attrNameLst>
                                      </p:cBhvr>
                                      <p:to>
                                        <p:strVal val="visible"/>
                                      </p:to>
                                    </p:set>
                                    <p:anim calcmode="lin" valueType="num">
                                      <p:cBhvr additive="base">
                                        <p:cTn id="30" dur="500" fill="hold"/>
                                        <p:tgtEl>
                                          <p:spTgt spid="2388"/>
                                        </p:tgtEl>
                                        <p:attrNameLst>
                                          <p:attrName>ppt_x</p:attrName>
                                        </p:attrNameLst>
                                      </p:cBhvr>
                                      <p:tavLst>
                                        <p:tav tm="0">
                                          <p:val>
                                            <p:strVal val="1+#ppt_w/2"/>
                                          </p:val>
                                        </p:tav>
                                        <p:tav tm="100000">
                                          <p:val>
                                            <p:strVal val="#ppt_x"/>
                                          </p:val>
                                        </p:tav>
                                      </p:tavLst>
                                    </p:anim>
                                    <p:anim calcmode="lin" valueType="num">
                                      <p:cBhvr additive="base">
                                        <p:cTn id="31" dur="500" fill="hold"/>
                                        <p:tgtEl>
                                          <p:spTgt spid="2388"/>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childTnLst>
                                    <p:set>
                                      <p:cBhvr additive="base">
                                        <p:cTn id="33" dur="1" fill="hold">
                                          <p:stCondLst>
                                            <p:cond delay="0"/>
                                          </p:stCondLst>
                                        </p:cTn>
                                        <p:tgtEl>
                                          <p:spTgt spid="2389"/>
                                        </p:tgtEl>
                                        <p:attrNameLst>
                                          <p:attrName>style.visibility</p:attrName>
                                        </p:attrNameLst>
                                      </p:cBhvr>
                                      <p:to>
                                        <p:strVal val="visible"/>
                                      </p:to>
                                    </p:set>
                                    <p:anim calcmode="lin" valueType="num">
                                      <p:cBhvr additive="base">
                                        <p:cTn id="34" dur="500" fill="hold"/>
                                        <p:tgtEl>
                                          <p:spTgt spid="2389"/>
                                        </p:tgtEl>
                                        <p:attrNameLst>
                                          <p:attrName>ppt_x</p:attrName>
                                        </p:attrNameLst>
                                      </p:cBhvr>
                                      <p:tavLst>
                                        <p:tav tm="0">
                                          <p:val>
                                            <p:strVal val="1+#ppt_w/2"/>
                                          </p:val>
                                        </p:tav>
                                        <p:tav tm="100000">
                                          <p:val>
                                            <p:strVal val="#ppt_x"/>
                                          </p:val>
                                        </p:tav>
                                      </p:tavLst>
                                    </p:anim>
                                    <p:anim calcmode="lin" valueType="num">
                                      <p:cBhvr additive="base">
                                        <p:cTn id="35" dur="500" fill="hold"/>
                                        <p:tgtEl>
                                          <p:spTgt spid="2389"/>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childTnLst>
                                    <p:set>
                                      <p:cBhvr additive="base">
                                        <p:cTn id="37" dur="1" fill="hold">
                                          <p:stCondLst>
                                            <p:cond delay="0"/>
                                          </p:stCondLst>
                                        </p:cTn>
                                        <p:tgtEl>
                                          <p:spTgt spid="2391"/>
                                        </p:tgtEl>
                                        <p:attrNameLst>
                                          <p:attrName>style.visibility</p:attrName>
                                        </p:attrNameLst>
                                      </p:cBhvr>
                                      <p:to>
                                        <p:strVal val="visible"/>
                                      </p:to>
                                    </p:set>
                                    <p:anim calcmode="lin" valueType="num">
                                      <p:cBhvr additive="base">
                                        <p:cTn id="38" dur="500" fill="hold"/>
                                        <p:tgtEl>
                                          <p:spTgt spid="2391"/>
                                        </p:tgtEl>
                                        <p:attrNameLst>
                                          <p:attrName>ppt_x</p:attrName>
                                        </p:attrNameLst>
                                      </p:cBhvr>
                                      <p:tavLst>
                                        <p:tav tm="0">
                                          <p:val>
                                            <p:strVal val="0-#ppt_w/2"/>
                                          </p:val>
                                        </p:tav>
                                        <p:tav tm="100000">
                                          <p:val>
                                            <p:strVal val="#ppt_x"/>
                                          </p:val>
                                        </p:tav>
                                      </p:tavLst>
                                    </p:anim>
                                    <p:anim calcmode="lin" valueType="num">
                                      <p:cBhvr additive="base">
                                        <p:cTn id="39" dur="500" fill="hold"/>
                                        <p:tgtEl>
                                          <p:spTgt spid="2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 grpId="0" animBg="1"/>
      <p:bldP spid="2387" grpId="1" animBg="1"/>
      <p:bldP spid="239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53" name="Rectangle 2"/>
          <p:cNvSpPr/>
          <p:nvPr>
            <p:ph type="body" sz="half" idx="4294967295"/>
          </p:nvPr>
        </p:nvSpPr>
        <p:spPr>
          <a:xfrm>
            <a:off x="250825" y="404813"/>
            <a:ext cx="8713788" cy="2808287"/>
          </a:xfrm>
          <a:ln/>
        </p:spPr>
        <p:txBody>
          <a:bodyPr wrap="square" lIns="91440" tIns="45720" rIns="91440" bIns="45720" anchor="t" anchorCtr="0"/>
          <a:lstStyle>
            <a:lvl1pPr marL="2511425" lvl="0" indent="-2511425" algn="l" rtl="0" eaLnBrk="0" fontAlgn="base" latinLnBrk="0" hangingPunct="0">
              <a:lnSpc>
                <a:spcPct val="100000"/>
              </a:lnSpc>
              <a:spcBef>
                <a:spcPct val="20000"/>
              </a:spcBef>
              <a:spcAft>
                <a:spcPct val="0"/>
              </a:spcAft>
              <a:buClr>
                <a:schemeClr val="accent1"/>
              </a:buClr>
              <a:buSzPct val="70000"/>
              <a:buFont typeface="Wingdings 2" pitchFamily="18" charset="2"/>
              <a:defRPr sz="2800" b="0" i="0" u="none">
                <a:solidFill>
                  <a:schemeClr val="tx2"/>
                </a:solidFill>
                <a:latin typeface="Franklin Gothic Book" pitchFamily="34" charset="0"/>
                <a:ea typeface="华文楷体" pitchFamily="2" charset="-122"/>
              </a:defRPr>
            </a:lvl1pPr>
            <a:lvl2pPr marL="742950" lvl="1" indent="-28575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2400" b="0" i="0" u="none">
                <a:solidFill>
                  <a:schemeClr val="tx2"/>
                </a:solidFill>
                <a:latin typeface="Franklin Gothic Book" pitchFamily="34" charset="0"/>
                <a:ea typeface="华文楷体" pitchFamily="2" charset="-122"/>
              </a:defRPr>
            </a:lvl2pPr>
            <a:lvl3pPr marL="1143000" lvl="2" indent="-22860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2000" b="0" i="0" u="none">
                <a:solidFill>
                  <a:schemeClr val="tx2"/>
                </a:solidFill>
                <a:latin typeface="Franklin Gothic Book" pitchFamily="34" charset="0"/>
                <a:ea typeface="华文楷体" pitchFamily="2" charset="-122"/>
              </a:defRPr>
            </a:lvl3pPr>
            <a:lvl4pPr marL="1600200" lvl="3" indent="-22860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1800" b="0" i="0" u="none">
                <a:solidFill>
                  <a:schemeClr val="tx2"/>
                </a:solidFill>
                <a:latin typeface="Franklin Gothic Book" pitchFamily="34" charset="0"/>
                <a:ea typeface="华文楷体" pitchFamily="2" charset="-122"/>
              </a:defRPr>
            </a:lvl4pPr>
            <a:lvl5pPr marL="2057400" lvl="4" indent="-228600" algn="l" defTabSz="914400" rtl="0" eaLnBrk="0" fontAlgn="base" latinLnBrk="0" hangingPunct="0">
              <a:lnSpc>
                <a:spcPct val="100000"/>
              </a:lnSpc>
              <a:spcBef>
                <a:spcPct val="20000"/>
              </a:spcBef>
              <a:spcAft>
                <a:spcPct val="0"/>
              </a:spcAft>
              <a:buClr>
                <a:schemeClr val="accent1"/>
              </a:buClr>
              <a:buSzPct val="60000"/>
              <a:buFont typeface="Wingdings 2" pitchFamily="18" charset="2"/>
              <a:defRPr sz="1800" b="0" i="0" u="none">
                <a:solidFill>
                  <a:schemeClr val="tx2"/>
                </a:solidFill>
                <a:latin typeface="Franklin Gothic Book" pitchFamily="34" charset="0"/>
                <a:ea typeface="华文楷体" pitchFamily="2" charset="-122"/>
              </a:defRPr>
            </a:lvl5pPr>
          </a:lstStyle>
          <a:p>
            <a:pPr marL="2511425" lvl="0" indent="-2511425" eaLnBrk="1" hangingPunct="1">
              <a:buClr>
                <a:schemeClr val="accent1"/>
              </a:buClr>
              <a:buFontTx/>
              <a:buNone/>
            </a:pPr>
            <a:r>
              <a:rPr lang="zh-CN" altLang="en-US" sz="3200" b="1">
                <a:solidFill>
                  <a:srgbClr val="FF0000"/>
                </a:solidFill>
                <a:latin typeface="Times New Roman" panose="02020603050405020304" pitchFamily="18" charset="0"/>
                <a:ea typeface="华文仿宋"/>
              </a:rPr>
              <a:t>（一）水质污染分类</a:t>
            </a:r>
            <a:endParaRPr lang="zh-CN" altLang="en-US" sz="3200" b="1">
              <a:solidFill>
                <a:srgbClr val="FF0000"/>
              </a:solidFill>
              <a:latin typeface="Times New Roman" panose="02020603050405020304" pitchFamily="18" charset="0"/>
              <a:ea typeface="华文仿宋"/>
            </a:endParaRPr>
          </a:p>
          <a:p>
            <a:pPr marL="2511425" lvl="0" indent="-2511425" eaLnBrk="1" hangingPunct="1">
              <a:buClr>
                <a:schemeClr val="accent1"/>
              </a:buClr>
              <a:buFontTx/>
              <a:buNone/>
            </a:pPr>
            <a:endParaRPr lang="zh-CN" altLang="en-US" sz="3200" b="1">
              <a:solidFill>
                <a:srgbClr val="FF0000"/>
              </a:solidFill>
              <a:latin typeface="Times New Roman" panose="02020603050405020304" pitchFamily="18" charset="0"/>
              <a:ea typeface="华文仿宋"/>
            </a:endParaRPr>
          </a:p>
          <a:p>
            <a:pPr marL="2511425" lvl="0" indent="-2511425" eaLnBrk="1" hangingPunct="1">
              <a:buClr>
                <a:schemeClr val="accent1"/>
              </a:buClr>
              <a:buFontTx/>
              <a:buNone/>
            </a:pPr>
            <a:r>
              <a:rPr lang="zh-CN" altLang="en-US" sz="2400" b="1">
                <a:solidFill>
                  <a:srgbClr val="FF0000"/>
                </a:solidFill>
                <a:latin typeface="Times New Roman" panose="02020603050405020304" pitchFamily="18" charset="0"/>
                <a:ea typeface="华文仿宋"/>
              </a:rPr>
              <a:t>化学型</a:t>
            </a:r>
            <a:r>
              <a:rPr lang="zh-CN" altLang="en-US" sz="2400" b="1">
                <a:latin typeface="Times New Roman" panose="02020603050405020304" pitchFamily="18" charset="0"/>
                <a:ea typeface="华文仿宋"/>
              </a:rPr>
              <a:t>污染</a:t>
            </a:r>
            <a:r>
              <a:rPr lang="en-US" altLang="zh-CN" sz="2400" b="1">
                <a:latin typeface="Times New Roman" panose="02020603050405020304" pitchFamily="18" charset="0"/>
                <a:ea typeface="华文仿宋"/>
              </a:rPr>
              <a:t>——</a:t>
            </a:r>
            <a:r>
              <a:rPr lang="zh-CN" altLang="en-US" sz="2400" b="1">
                <a:latin typeface="Times New Roman" panose="02020603050405020304" pitchFamily="18" charset="0"/>
                <a:ea typeface="华文仿宋"/>
              </a:rPr>
              <a:t>由酸碱、有机和无机污染造成的污染</a:t>
            </a:r>
            <a:r>
              <a:rPr lang="zh-CN" altLang="en-US" sz="2400" b="1">
                <a:ea typeface="华文仿宋"/>
              </a:rPr>
              <a:t>；</a:t>
            </a:r>
            <a:endParaRPr lang="zh-CN" altLang="en-US" sz="2400" b="1">
              <a:latin typeface="Times New Roman" panose="02020603050405020304" pitchFamily="18" charset="0"/>
              <a:ea typeface="华文仿宋"/>
            </a:endParaRPr>
          </a:p>
          <a:p>
            <a:pPr marL="2511425" lvl="0" indent="-2511425" eaLnBrk="1" hangingPunct="1">
              <a:buClr>
                <a:schemeClr val="accent1"/>
              </a:buClr>
              <a:buFontTx/>
              <a:buNone/>
            </a:pPr>
            <a:r>
              <a:rPr lang="zh-CN" altLang="en-US" sz="2400" b="1">
                <a:solidFill>
                  <a:srgbClr val="FF0000"/>
                </a:solidFill>
                <a:latin typeface="Times New Roman" panose="02020603050405020304" pitchFamily="18" charset="0"/>
                <a:ea typeface="华文仿宋"/>
              </a:rPr>
              <a:t>物理型</a:t>
            </a:r>
            <a:r>
              <a:rPr lang="zh-CN" altLang="en-US" sz="2400" b="1">
                <a:latin typeface="Times New Roman" panose="02020603050405020304" pitchFamily="18" charset="0"/>
                <a:ea typeface="华文仿宋"/>
              </a:rPr>
              <a:t>污染</a:t>
            </a:r>
            <a:r>
              <a:rPr lang="en-US" altLang="zh-CN" sz="2400" b="1">
                <a:latin typeface="Times New Roman" panose="02020603050405020304" pitchFamily="18" charset="0"/>
                <a:ea typeface="华文仿宋"/>
              </a:rPr>
              <a:t>——</a:t>
            </a:r>
            <a:r>
              <a:rPr lang="zh-CN" altLang="en-US" sz="2400" b="1">
                <a:latin typeface="Times New Roman" panose="02020603050405020304" pitchFamily="18" charset="0"/>
                <a:ea typeface="华文仿宋"/>
              </a:rPr>
              <a:t>色度、浊度、悬浮固体、热污染、放射性；</a:t>
            </a:r>
            <a:endParaRPr lang="zh-CN" altLang="en-US" sz="2400" b="1">
              <a:latin typeface="Times New Roman" panose="02020603050405020304" pitchFamily="18" charset="0"/>
              <a:ea typeface="华文仿宋"/>
            </a:endParaRPr>
          </a:p>
          <a:p>
            <a:pPr marL="2511425" lvl="0" indent="-2511425" eaLnBrk="1" hangingPunct="1">
              <a:buClr>
                <a:schemeClr val="accent1"/>
              </a:buClr>
              <a:buFontTx/>
              <a:buNone/>
            </a:pPr>
            <a:r>
              <a:rPr lang="zh-CN" altLang="en-US" sz="2400" b="1">
                <a:solidFill>
                  <a:srgbClr val="FF0000"/>
                </a:solidFill>
                <a:latin typeface="Times New Roman" panose="02020603050405020304" pitchFamily="18" charset="0"/>
                <a:ea typeface="华文仿宋"/>
              </a:rPr>
              <a:t>生物型</a:t>
            </a:r>
            <a:r>
              <a:rPr lang="zh-CN" altLang="en-US" sz="2400" b="1">
                <a:latin typeface="Times New Roman" panose="02020603050405020304" pitchFamily="18" charset="0"/>
                <a:ea typeface="华文仿宋"/>
              </a:rPr>
              <a:t>污染</a:t>
            </a:r>
            <a:r>
              <a:rPr lang="en-US" altLang="zh-CN" sz="2400" b="1">
                <a:latin typeface="Times New Roman" panose="02020603050405020304" pitchFamily="18" charset="0"/>
                <a:ea typeface="华文仿宋"/>
              </a:rPr>
              <a:t>——</a:t>
            </a:r>
            <a:r>
              <a:rPr lang="zh-CN" altLang="en-US" sz="2400" b="1">
                <a:latin typeface="Times New Roman" panose="02020603050405020304" pitchFamily="18" charset="0"/>
                <a:ea typeface="华文仿宋"/>
              </a:rPr>
              <a:t>生活污水、医院污水。</a:t>
            </a:r>
            <a:endParaRPr lang="zh-CN" altLang="en-US" sz="2400" b="1">
              <a:latin typeface="Times New Roman" panose="02020603050405020304" pitchFamily="18" charset="0"/>
              <a:ea typeface="华文仿宋"/>
            </a:endParaRPr>
          </a:p>
        </p:txBody>
      </p:sp>
      <p:pic>
        <p:nvPicPr>
          <p:cNvPr id="2054" name="water.avi">
            <a:hlinkClick r:id="" action="ppaction://media"/>
          </p:cNvPr>
          <p:cNvPicPr>
            <a:picLocks noChangeAspect="1"/>
          </p:cNvPicPr>
          <p:nvPr>
            <p:ph type="media" sz="half" idx="4294967295"/>
            <a:videoFile r:link="rId1"/>
            <p:extLst>
              <p:ext uri="{DAA4B4D4-6D71-4841-9C94-3DE7FCFB9230}">
                <p14:media xmlns:p14="http://schemas.microsoft.com/office/powerpoint/2010/main" r:link="rId2"/>
              </p:ext>
            </p:extLst>
          </p:nvPr>
        </p:nvPicPr>
        <p:blipFill>
          <a:blip r:embed="rId3"/>
          <a:stretch>
            <a:fillRect/>
          </a:stretch>
        </p:blipFill>
        <p:spPr>
          <a:xfrm>
            <a:off x="1965325" y="3500438"/>
            <a:ext cx="3695700" cy="2771775"/>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childTnLst>
                                    <p:cmd type="evt" cmd="playFrom(0.0)">
                                      <p:cBhvr additive="base">
                                        <p:cTn id="6" dur="1" fill="hold"/>
                                        <p:tgtEl>
                                          <p:spTgt spid="2054"/>
                                        </p:tgtEl>
                                      </p:cBhvr>
                                    </p:cmd>
                                  </p:childTnLst>
                                </p:cTn>
                              </p:par>
                              <p:par>
                                <p:cTn id="7" presetID="27" presetClass="entr" presetSubtype="0" fill="hold" grpId="0" nodeType="withEffect">
                                  <p:childTnLst>
                                    <p:set>
                                      <p:cBhvr additive="base">
                                        <p:cTn id="8" dur="1" fill="hold">
                                          <p:stCondLst>
                                            <p:cond delay="0"/>
                                          </p:stCondLst>
                                        </p:cTn>
                                        <p:tgtEl>
                                          <p:spTgt spid="2053">
                                            <p:txEl>
                                              <p:charRg st="0" end="10"/>
                                            </p:txEl>
                                          </p:spTgt>
                                        </p:tgtEl>
                                        <p:attrNameLst>
                                          <p:attrName>style.visibility</p:attrName>
                                        </p:attrNameLst>
                                      </p:cBhvr>
                                      <p:to>
                                        <p:strVal val="visible"/>
                                      </p:to>
                                    </p:set>
                                    <p:anim calcmode="discrete" valueType="clr">
                                      <p:cBhvr additive="base">
                                        <p:cTn id="9" dur="80" fill="hold"/>
                                        <p:tgtEl>
                                          <p:spTgt spid="2053">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0" dur="80" fill="hold"/>
                                        <p:tgtEl>
                                          <p:spTgt spid="2053">
                                            <p:txEl>
                                              <p:charRg st="0" end="10"/>
                                            </p:txEl>
                                          </p:spTgt>
                                        </p:tgtEl>
                                        <p:attrNameLst>
                                          <p:attrName>fillcolor</p:attrName>
                                        </p:attrNameLst>
                                      </p:cBhvr>
                                      <p:tavLst>
                                        <p:tav tm="0">
                                          <p:val>
                                            <p:clrVal>
                                              <a:schemeClr val="accent2"/>
                                            </p:clrVal>
                                          </p:val>
                                        </p:tav>
                                        <p:tav tm="50000">
                                          <p:val>
                                            <p:clrVal>
                                              <a:schemeClr val="hlink"/>
                                            </p:clrVal>
                                          </p:val>
                                        </p:tav>
                                      </p:tavLst>
                                    </p:anim>
                                    <p:set>
                                      <p:cBhvr additive="base">
                                        <p:cTn id="11" dur="80" fill="hold"/>
                                        <p:tgtEl>
                                          <p:spTgt spid="2053">
                                            <p:txEl>
                                              <p:charRg st="0" end="10"/>
                                            </p:txEl>
                                          </p:spTgt>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childTnLst>
                                    <p:set>
                                      <p:cBhvr additive="base">
                                        <p:cTn id="15" dur="1" fill="hold">
                                          <p:stCondLst>
                                            <p:cond delay="0"/>
                                          </p:stCondLst>
                                        </p:cTn>
                                        <p:tgtEl>
                                          <p:spTgt spid="2053">
                                            <p:txEl>
                                              <p:charRg st="11" end="36"/>
                                            </p:txEl>
                                          </p:spTgt>
                                        </p:tgtEl>
                                        <p:attrNameLst>
                                          <p:attrName>style.visibility</p:attrName>
                                        </p:attrNameLst>
                                      </p:cBhvr>
                                      <p:to>
                                        <p:strVal val="visible"/>
                                      </p:to>
                                    </p:set>
                                    <p:anim calcmode="discrete" valueType="clr">
                                      <p:cBhvr additive="base">
                                        <p:cTn id="16" dur="80" fill="hold"/>
                                        <p:tgtEl>
                                          <p:spTgt spid="2053">
                                            <p:txEl>
                                              <p:charRg st="11" end="36"/>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7" dur="80" fill="hold"/>
                                        <p:tgtEl>
                                          <p:spTgt spid="2053">
                                            <p:txEl>
                                              <p:charRg st="11" end="36"/>
                                            </p:txEl>
                                          </p:spTgt>
                                        </p:tgtEl>
                                        <p:attrNameLst>
                                          <p:attrName>fillcolor</p:attrName>
                                        </p:attrNameLst>
                                      </p:cBhvr>
                                      <p:tavLst>
                                        <p:tav tm="0">
                                          <p:val>
                                            <p:clrVal>
                                              <a:schemeClr val="accent2"/>
                                            </p:clrVal>
                                          </p:val>
                                        </p:tav>
                                        <p:tav tm="50000">
                                          <p:val>
                                            <p:clrVal>
                                              <a:schemeClr val="hlink"/>
                                            </p:clrVal>
                                          </p:val>
                                        </p:tav>
                                      </p:tavLst>
                                    </p:anim>
                                    <p:set>
                                      <p:cBhvr additive="base">
                                        <p:cTn id="18" dur="80" fill="hold"/>
                                        <p:tgtEl>
                                          <p:spTgt spid="2053">
                                            <p:txEl>
                                              <p:charRg st="11" end="36"/>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childTnLst>
                                    <p:set>
                                      <p:cBhvr additive="base">
                                        <p:cTn id="22" dur="1" fill="hold">
                                          <p:stCondLst>
                                            <p:cond delay="0"/>
                                          </p:stCondLst>
                                        </p:cTn>
                                        <p:tgtEl>
                                          <p:spTgt spid="2053">
                                            <p:txEl>
                                              <p:charRg st="36" end="63"/>
                                            </p:txEl>
                                          </p:spTgt>
                                        </p:tgtEl>
                                        <p:attrNameLst>
                                          <p:attrName>style.visibility</p:attrName>
                                        </p:attrNameLst>
                                      </p:cBhvr>
                                      <p:to>
                                        <p:strVal val="visible"/>
                                      </p:to>
                                    </p:set>
                                    <p:anim calcmode="discrete" valueType="clr">
                                      <p:cBhvr additive="base">
                                        <p:cTn id="23" dur="80" fill="hold"/>
                                        <p:tgtEl>
                                          <p:spTgt spid="2053">
                                            <p:txEl>
                                              <p:charRg st="36" end="63"/>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24" dur="80" fill="hold"/>
                                        <p:tgtEl>
                                          <p:spTgt spid="2053">
                                            <p:txEl>
                                              <p:charRg st="36" end="63"/>
                                            </p:txEl>
                                          </p:spTgt>
                                        </p:tgtEl>
                                        <p:attrNameLst>
                                          <p:attrName>fillcolor</p:attrName>
                                        </p:attrNameLst>
                                      </p:cBhvr>
                                      <p:tavLst>
                                        <p:tav tm="0">
                                          <p:val>
                                            <p:clrVal>
                                              <a:schemeClr val="accent2"/>
                                            </p:clrVal>
                                          </p:val>
                                        </p:tav>
                                        <p:tav tm="50000">
                                          <p:val>
                                            <p:clrVal>
                                              <a:schemeClr val="hlink"/>
                                            </p:clrVal>
                                          </p:val>
                                        </p:tav>
                                      </p:tavLst>
                                    </p:anim>
                                    <p:set>
                                      <p:cBhvr additive="base">
                                        <p:cTn id="25" dur="80" fill="hold"/>
                                        <p:tgtEl>
                                          <p:spTgt spid="2053">
                                            <p:txEl>
                                              <p:charRg st="36" end="63"/>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childTnLst>
                                    <p:set>
                                      <p:cBhvr additive="base">
                                        <p:cTn id="29" dur="1" fill="hold">
                                          <p:stCondLst>
                                            <p:cond delay="0"/>
                                          </p:stCondLst>
                                        </p:cTn>
                                        <p:tgtEl>
                                          <p:spTgt spid="2053">
                                            <p:txEl>
                                              <p:charRg st="63" end="81"/>
                                            </p:txEl>
                                          </p:spTgt>
                                        </p:tgtEl>
                                        <p:attrNameLst>
                                          <p:attrName>style.visibility</p:attrName>
                                        </p:attrNameLst>
                                      </p:cBhvr>
                                      <p:to>
                                        <p:strVal val="visible"/>
                                      </p:to>
                                    </p:set>
                                    <p:anim calcmode="discrete" valueType="clr">
                                      <p:cBhvr additive="base">
                                        <p:cTn id="30" dur="80" fill="hold"/>
                                        <p:tgtEl>
                                          <p:spTgt spid="2053">
                                            <p:txEl>
                                              <p:charRg st="63" end="81"/>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31" dur="80" fill="hold"/>
                                        <p:tgtEl>
                                          <p:spTgt spid="2053">
                                            <p:txEl>
                                              <p:charRg st="63" end="81"/>
                                            </p:txEl>
                                          </p:spTgt>
                                        </p:tgtEl>
                                        <p:attrNameLst>
                                          <p:attrName>fillcolor</p:attrName>
                                        </p:attrNameLst>
                                      </p:cBhvr>
                                      <p:tavLst>
                                        <p:tav tm="0">
                                          <p:val>
                                            <p:clrVal>
                                              <a:schemeClr val="accent2"/>
                                            </p:clrVal>
                                          </p:val>
                                        </p:tav>
                                        <p:tav tm="50000">
                                          <p:val>
                                            <p:clrVal>
                                              <a:schemeClr val="hlink"/>
                                            </p:clrVal>
                                          </p:val>
                                        </p:tav>
                                      </p:tavLst>
                                    </p:anim>
                                    <p:set>
                                      <p:cBhvr additive="base">
                                        <p:cTn id="32" dur="80" fill="hold"/>
                                        <p:tgtEl>
                                          <p:spTgt spid="2053">
                                            <p:txEl>
                                              <p:charRg st="63" end="8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395" name="组合 2394"/>
          <p:cNvGrpSpPr/>
          <p:nvPr/>
        </p:nvGrpSpPr>
        <p:grpSpPr>
          <a:xfrm>
            <a:off x="323850" y="2420938"/>
            <a:ext cx="8424863" cy="3446462"/>
            <a:chOff x="1392" y="624"/>
            <a:chExt cx="2976" cy="1056"/>
          </a:xfrm>
        </p:grpSpPr>
        <p:sp>
          <p:nvSpPr>
            <p:cNvPr id="2396" name="Freeform 3"/>
            <p:cNvSpPr/>
            <p:nvPr/>
          </p:nvSpPr>
          <p:spPr>
            <a:xfrm>
              <a:off x="1392" y="624"/>
              <a:ext cx="2976" cy="1056"/>
            </a:xfrm>
            <a:gradFill rotWithShape="1">
              <a:gsLst>
                <a:gs pos="0">
                  <a:srgbClr val="33CCFF"/>
                </a:gs>
                <a:gs pos="100000">
                  <a:srgbClr val="185E76"/>
                </a:gs>
              </a:gsLst>
              <a:lin ang="5400000"/>
              <a:tileRect/>
            </a:gradFill>
            <a:ln w="9525" cap="flat" cmpd="sng">
              <a:solidFill>
                <a:srgbClr val="000000"/>
              </a:solidFill>
              <a:prstDash val="solid"/>
              <a:round/>
              <a:headEnd type="none" w="med" len="med"/>
              <a:tailEnd type="none" w="med" len="med"/>
            </a:ln>
          </p:spPr>
          <p:txBody>
            <a:bodyPr/>
            <a:p>
              <a:endParaRPr lang="zh-CN" altLang="en-US"/>
            </a:p>
          </p:txBody>
        </p:sp>
        <p:cxnSp>
          <p:nvCxnSpPr>
            <p:cNvPr id="2397" name="Line 4" descr="水滴"/>
            <p:cNvCxnSpPr/>
            <p:nvPr/>
          </p:nvCxnSpPr>
          <p:spPr>
            <a:xfrm>
              <a:off x="1392" y="624"/>
              <a:ext cx="2976" cy="0"/>
            </a:xfrm>
            <a:prstGeom prst="line">
              <a:avLst/>
            </a:prstGeom>
            <a:ln w="9525" cap="flat" cmpd="sng">
              <a:solidFill>
                <a:srgbClr val="000000"/>
              </a:solidFill>
              <a:prstDash val="solid"/>
              <a:headEnd type="none" w="med" len="med"/>
              <a:tailEnd type="none" w="med" len="med"/>
            </a:ln>
          </p:spPr>
        </p:cxnSp>
      </p:grpSp>
      <p:grpSp>
        <p:nvGrpSpPr>
          <p:cNvPr id="2398" name="组合 2397"/>
          <p:cNvGrpSpPr/>
          <p:nvPr/>
        </p:nvGrpSpPr>
        <p:grpSpPr>
          <a:xfrm>
            <a:off x="323850" y="1449388"/>
            <a:ext cx="8424863" cy="466725"/>
            <a:chOff x="3190" y="4914"/>
            <a:chExt cx="2096" cy="231"/>
          </a:xfrm>
        </p:grpSpPr>
        <p:grpSp>
          <p:nvGrpSpPr>
            <p:cNvPr id="2399" name="组合 2398"/>
            <p:cNvGrpSpPr/>
            <p:nvPr/>
          </p:nvGrpSpPr>
          <p:grpSpPr>
            <a:xfrm>
              <a:off x="3190" y="4995"/>
              <a:ext cx="2096" cy="150"/>
              <a:chOff x="1178" y="4847"/>
              <a:chExt cx="566" cy="114"/>
            </a:xfrm>
          </p:grpSpPr>
          <p:cxnSp>
            <p:nvCxnSpPr>
              <p:cNvPr id="2400" name="Line 7"/>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401" name="Line 8"/>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402" name="Line 9"/>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403" name="Text Box 10"/>
            <p:cNvSpPr/>
            <p:nvPr/>
          </p:nvSpPr>
          <p:spPr>
            <a:xfrm>
              <a:off x="3902" y="4914"/>
              <a:ext cx="566" cy="181"/>
            </a:xfrm>
            <a:prstGeom prst="rect">
              <a:avLst/>
            </a:prstGeom>
            <a:noFill/>
            <a:ln w="38100">
              <a:noFill/>
            </a:ln>
          </p:spPr>
          <p:txBody>
            <a:bodyPr>
              <a:spAutoFit/>
            </a:bodyPr>
            <a:p>
              <a:pPr algn="ctr">
                <a:spcBef>
                  <a:spcPct val="50000"/>
                </a:spcBef>
              </a:pPr>
              <a:r>
                <a:rPr lang="en-US" altLang="zh-CN">
                  <a:ea typeface="华文仿宋"/>
                </a:rPr>
                <a:t>&gt;1500m</a:t>
              </a:r>
              <a:endParaRPr lang="en-US" altLang="zh-CN">
                <a:ea typeface="华文仿宋"/>
              </a:endParaRPr>
            </a:p>
          </p:txBody>
        </p:sp>
      </p:grpSp>
      <p:cxnSp>
        <p:nvCxnSpPr>
          <p:cNvPr id="2404" name="Line 11"/>
          <p:cNvCxnSpPr/>
          <p:nvPr/>
        </p:nvCxnSpPr>
        <p:spPr>
          <a:xfrm>
            <a:off x="4572000" y="2420938"/>
            <a:ext cx="0" cy="3446462"/>
          </a:xfrm>
          <a:prstGeom prst="line">
            <a:avLst/>
          </a:prstGeom>
          <a:ln w="38100" cap="flat" cmpd="sng">
            <a:solidFill>
              <a:srgbClr val="000000"/>
            </a:solidFill>
            <a:prstDash val="solid"/>
            <a:headEnd type="none" w="med" len="med"/>
            <a:tailEnd type="none" w="med" len="med"/>
          </a:ln>
        </p:spPr>
      </p:cxnSp>
      <p:cxnSp>
        <p:nvCxnSpPr>
          <p:cNvPr id="2405" name="Line 12"/>
          <p:cNvCxnSpPr/>
          <p:nvPr/>
        </p:nvCxnSpPr>
        <p:spPr>
          <a:xfrm flipH="1">
            <a:off x="1187450" y="2420938"/>
            <a:ext cx="0" cy="1066800"/>
          </a:xfrm>
          <a:prstGeom prst="line">
            <a:avLst/>
          </a:prstGeom>
          <a:ln w="38100" cap="flat" cmpd="sng">
            <a:solidFill>
              <a:srgbClr val="000000"/>
            </a:solidFill>
            <a:prstDash val="solid"/>
            <a:headEnd type="none" w="med" len="med"/>
            <a:tailEnd type="none" w="med" len="med"/>
          </a:ln>
        </p:spPr>
      </p:cxnSp>
      <p:cxnSp>
        <p:nvCxnSpPr>
          <p:cNvPr id="2406" name="Line 13"/>
          <p:cNvCxnSpPr/>
          <p:nvPr/>
        </p:nvCxnSpPr>
        <p:spPr>
          <a:xfrm>
            <a:off x="2743200" y="2420938"/>
            <a:ext cx="0" cy="2667000"/>
          </a:xfrm>
          <a:prstGeom prst="line">
            <a:avLst/>
          </a:prstGeom>
          <a:ln w="38100" cap="flat" cmpd="sng">
            <a:solidFill>
              <a:srgbClr val="000000"/>
            </a:solidFill>
            <a:prstDash val="solid"/>
            <a:headEnd type="none" w="med" len="med"/>
            <a:tailEnd type="none" w="med" len="med"/>
          </a:ln>
        </p:spPr>
      </p:cxnSp>
      <p:cxnSp>
        <p:nvCxnSpPr>
          <p:cNvPr id="2407" name="Line 14"/>
          <p:cNvCxnSpPr/>
          <p:nvPr/>
        </p:nvCxnSpPr>
        <p:spPr>
          <a:xfrm>
            <a:off x="7812088" y="2420938"/>
            <a:ext cx="0" cy="1066800"/>
          </a:xfrm>
          <a:prstGeom prst="line">
            <a:avLst/>
          </a:prstGeom>
          <a:ln w="38100" cap="flat" cmpd="sng">
            <a:solidFill>
              <a:srgbClr val="000000"/>
            </a:solidFill>
            <a:prstDash val="solid"/>
            <a:headEnd type="none" w="med" len="med"/>
            <a:tailEnd type="none" w="med" len="med"/>
          </a:ln>
        </p:spPr>
      </p:cxnSp>
      <p:cxnSp>
        <p:nvCxnSpPr>
          <p:cNvPr id="2408" name="Line 15"/>
          <p:cNvCxnSpPr/>
          <p:nvPr/>
        </p:nvCxnSpPr>
        <p:spPr>
          <a:xfrm>
            <a:off x="6300788" y="2420938"/>
            <a:ext cx="76200" cy="2514600"/>
          </a:xfrm>
          <a:prstGeom prst="line">
            <a:avLst/>
          </a:prstGeom>
          <a:ln w="38100" cap="flat" cmpd="sng">
            <a:solidFill>
              <a:srgbClr val="000000"/>
            </a:solidFill>
            <a:prstDash val="solid"/>
            <a:headEnd type="none" w="med" len="med"/>
            <a:tailEnd type="none" w="med" len="med"/>
          </a:ln>
        </p:spPr>
      </p:cxnSp>
      <p:sp>
        <p:nvSpPr>
          <p:cNvPr id="2409" name="Text Box 16"/>
          <p:cNvSpPr/>
          <p:nvPr/>
        </p:nvSpPr>
        <p:spPr>
          <a:xfrm>
            <a:off x="3489325" y="549275"/>
            <a:ext cx="1982788" cy="396875"/>
          </a:xfrm>
          <a:prstGeom prst="rect">
            <a:avLst/>
          </a:prstGeom>
          <a:noFill/>
          <a:ln w="9525">
            <a:noFill/>
          </a:ln>
        </p:spPr>
        <p:txBody>
          <a:bodyPr>
            <a:spAutoFit/>
          </a:bodyPr>
          <a:p>
            <a:pPr algn="ctr">
              <a:spcBef>
                <a:spcPct val="50000"/>
              </a:spcBef>
            </a:pPr>
            <a:r>
              <a:rPr lang="zh-CN" altLang="en-US" sz="2000">
                <a:ea typeface="华文仿宋"/>
              </a:rPr>
              <a:t>等间距设置</a:t>
            </a:r>
            <a:endParaRPr lang="zh-CN" altLang="en-US" sz="2000">
              <a:ea typeface="华文仿宋"/>
            </a:endParaRPr>
          </a:p>
        </p:txBody>
      </p:sp>
      <p:cxnSp>
        <p:nvCxnSpPr>
          <p:cNvPr id="2410" name="Line 17"/>
          <p:cNvCxnSpPr/>
          <p:nvPr/>
        </p:nvCxnSpPr>
        <p:spPr>
          <a:xfrm flipH="1">
            <a:off x="1150938" y="1095375"/>
            <a:ext cx="2700337" cy="482600"/>
          </a:xfrm>
          <a:prstGeom prst="line">
            <a:avLst/>
          </a:prstGeom>
          <a:ln w="38100" cap="flat" cmpd="sng">
            <a:solidFill>
              <a:srgbClr val="000000"/>
            </a:solidFill>
            <a:prstDash val="solid"/>
            <a:headEnd type="none" w="med" len="med"/>
            <a:tailEnd type="triangle" w="med" len="med"/>
          </a:ln>
        </p:spPr>
      </p:cxnSp>
      <p:cxnSp>
        <p:nvCxnSpPr>
          <p:cNvPr id="2411" name="Line 18"/>
          <p:cNvCxnSpPr/>
          <p:nvPr/>
        </p:nvCxnSpPr>
        <p:spPr>
          <a:xfrm flipH="1">
            <a:off x="2771775" y="1095375"/>
            <a:ext cx="1439863" cy="482600"/>
          </a:xfrm>
          <a:prstGeom prst="line">
            <a:avLst/>
          </a:prstGeom>
          <a:ln w="38100" cap="flat" cmpd="sng">
            <a:solidFill>
              <a:srgbClr val="000000"/>
            </a:solidFill>
            <a:prstDash val="solid"/>
            <a:headEnd type="none" w="med" len="med"/>
            <a:tailEnd type="triangle" w="med" len="med"/>
          </a:ln>
        </p:spPr>
      </p:cxnSp>
      <p:cxnSp>
        <p:nvCxnSpPr>
          <p:cNvPr id="2412" name="Line 19"/>
          <p:cNvCxnSpPr/>
          <p:nvPr/>
        </p:nvCxnSpPr>
        <p:spPr>
          <a:xfrm>
            <a:off x="4572000" y="1095375"/>
            <a:ext cx="0" cy="354013"/>
          </a:xfrm>
          <a:prstGeom prst="line">
            <a:avLst/>
          </a:prstGeom>
          <a:ln w="38100" cap="flat" cmpd="sng">
            <a:solidFill>
              <a:srgbClr val="000000"/>
            </a:solidFill>
            <a:prstDash val="solid"/>
            <a:headEnd type="none" w="med" len="med"/>
            <a:tailEnd type="triangle" w="med" len="med"/>
          </a:ln>
        </p:spPr>
      </p:cxnSp>
      <p:cxnSp>
        <p:nvCxnSpPr>
          <p:cNvPr id="2413" name="Line 20"/>
          <p:cNvCxnSpPr/>
          <p:nvPr/>
        </p:nvCxnSpPr>
        <p:spPr>
          <a:xfrm>
            <a:off x="4846638" y="1095375"/>
            <a:ext cx="1439862" cy="482600"/>
          </a:xfrm>
          <a:prstGeom prst="line">
            <a:avLst/>
          </a:prstGeom>
          <a:ln w="38100" cap="flat" cmpd="sng">
            <a:solidFill>
              <a:srgbClr val="000000"/>
            </a:solidFill>
            <a:prstDash val="solid"/>
            <a:headEnd type="none" w="med" len="med"/>
            <a:tailEnd type="triangle" w="med" len="med"/>
          </a:ln>
        </p:spPr>
      </p:cxnSp>
      <p:cxnSp>
        <p:nvCxnSpPr>
          <p:cNvPr id="2414" name="Line 21"/>
          <p:cNvCxnSpPr/>
          <p:nvPr/>
        </p:nvCxnSpPr>
        <p:spPr>
          <a:xfrm>
            <a:off x="5111750" y="1095375"/>
            <a:ext cx="3060700" cy="482600"/>
          </a:xfrm>
          <a:prstGeom prst="line">
            <a:avLst/>
          </a:prstGeom>
          <a:ln w="38100" cap="flat" cmpd="sng">
            <a:solidFill>
              <a:srgbClr val="000000"/>
            </a:solidFill>
            <a:prstDash val="solid"/>
            <a:headEnd type="none" w="med" len="med"/>
            <a:tailEnd type="triangle" w="med" len="med"/>
          </a:ln>
        </p:spPr>
      </p:cxnSp>
      <p:sp>
        <p:nvSpPr>
          <p:cNvPr id="2415" name="Text Box 22"/>
          <p:cNvSpPr/>
          <p:nvPr/>
        </p:nvSpPr>
        <p:spPr>
          <a:xfrm>
            <a:off x="2579688" y="6124575"/>
            <a:ext cx="3987800" cy="457200"/>
          </a:xfrm>
          <a:prstGeom prst="rect">
            <a:avLst/>
          </a:prstGeom>
          <a:noFill/>
          <a:ln w="9525">
            <a:noFill/>
          </a:ln>
        </p:spPr>
        <p:txBody>
          <a:bodyPr>
            <a:spAutoFit/>
          </a:bodyPr>
          <a:p>
            <a:pPr algn="ctr">
              <a:spcBef>
                <a:spcPct val="50000"/>
              </a:spcBef>
            </a:pPr>
            <a:r>
              <a:rPr lang="zh-CN" altLang="en-US" sz="2400" b="1">
                <a:latin typeface="Times New Roman" panose="02020603050405020304" pitchFamily="18" charset="0"/>
                <a:ea typeface="华文仿宋"/>
              </a:rPr>
              <a:t>采样点位确定</a:t>
            </a:r>
            <a:endParaRPr lang="zh-CN" altLang="en-US" sz="24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childTnLst>
                                    <p:set>
                                      <p:cBhvr additive="base">
                                        <p:cTn id="6" dur="1" fill="hold">
                                          <p:stCondLst>
                                            <p:cond delay="0"/>
                                          </p:stCondLst>
                                        </p:cTn>
                                        <p:tgtEl>
                                          <p:spTgt spid="2409"/>
                                        </p:tgtEl>
                                        <p:attrNameLst>
                                          <p:attrName>style.visibility</p:attrName>
                                        </p:attrNameLst>
                                      </p:cBhvr>
                                      <p:to>
                                        <p:strVal val="visible"/>
                                      </p:to>
                                    </p:set>
                                    <p:animEffect transition="in" filter="dissolve">
                                      <p:cBhvr additive="base">
                                        <p:cTn id="7" dur="500"/>
                                        <p:tgtEl>
                                          <p:spTgt spid="24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childTnLst>
                                    <p:set>
                                      <p:cBhvr additive="base">
                                        <p:cTn id="11" dur="1" fill="hold">
                                          <p:stCondLst>
                                            <p:cond delay="0"/>
                                          </p:stCondLst>
                                        </p:cTn>
                                        <p:tgtEl>
                                          <p:spTgt spid="2405"/>
                                        </p:tgtEl>
                                        <p:attrNameLst>
                                          <p:attrName>style.visibility</p:attrName>
                                        </p:attrNameLst>
                                      </p:cBhvr>
                                      <p:to>
                                        <p:strVal val="visible"/>
                                      </p:to>
                                    </p:set>
                                    <p:anim calcmode="lin" valueType="num">
                                      <p:cBhvr additive="base">
                                        <p:cTn id="12" dur="500" fill="hold"/>
                                        <p:tgtEl>
                                          <p:spTgt spid="2405"/>
                                        </p:tgtEl>
                                        <p:attrNameLst>
                                          <p:attrName>ppt_x</p:attrName>
                                        </p:attrNameLst>
                                      </p:cBhvr>
                                      <p:tavLst>
                                        <p:tav tm="0">
                                          <p:val>
                                            <p:strVal val="#ppt_x"/>
                                          </p:val>
                                        </p:tav>
                                        <p:tav tm="100000">
                                          <p:val>
                                            <p:strVal val="#ppt_x"/>
                                          </p:val>
                                        </p:tav>
                                      </p:tavLst>
                                    </p:anim>
                                    <p:anim calcmode="lin" valueType="num">
                                      <p:cBhvr additive="base">
                                        <p:cTn id="13" dur="500" fill="hold"/>
                                        <p:tgtEl>
                                          <p:spTgt spid="2405"/>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childTnLst>
                                    <p:set>
                                      <p:cBhvr additive="base">
                                        <p:cTn id="15" dur="1" fill="hold">
                                          <p:stCondLst>
                                            <p:cond delay="0"/>
                                          </p:stCondLst>
                                        </p:cTn>
                                        <p:tgtEl>
                                          <p:spTgt spid="2406"/>
                                        </p:tgtEl>
                                        <p:attrNameLst>
                                          <p:attrName>style.visibility</p:attrName>
                                        </p:attrNameLst>
                                      </p:cBhvr>
                                      <p:to>
                                        <p:strVal val="visible"/>
                                      </p:to>
                                    </p:set>
                                    <p:anim calcmode="lin" valueType="num">
                                      <p:cBhvr additive="base">
                                        <p:cTn id="16" dur="500" fill="hold"/>
                                        <p:tgtEl>
                                          <p:spTgt spid="2406"/>
                                        </p:tgtEl>
                                        <p:attrNameLst>
                                          <p:attrName>ppt_x</p:attrName>
                                        </p:attrNameLst>
                                      </p:cBhvr>
                                      <p:tavLst>
                                        <p:tav tm="0">
                                          <p:val>
                                            <p:strVal val="#ppt_x"/>
                                          </p:val>
                                        </p:tav>
                                        <p:tav tm="100000">
                                          <p:val>
                                            <p:strVal val="#ppt_x"/>
                                          </p:val>
                                        </p:tav>
                                      </p:tavLst>
                                    </p:anim>
                                    <p:anim calcmode="lin" valueType="num">
                                      <p:cBhvr additive="base">
                                        <p:cTn id="17" dur="500" fill="hold"/>
                                        <p:tgtEl>
                                          <p:spTgt spid="240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childTnLst>
                                    <p:set>
                                      <p:cBhvr additive="base">
                                        <p:cTn id="19" dur="1" fill="hold">
                                          <p:stCondLst>
                                            <p:cond delay="0"/>
                                          </p:stCondLst>
                                        </p:cTn>
                                        <p:tgtEl>
                                          <p:spTgt spid="2404"/>
                                        </p:tgtEl>
                                        <p:attrNameLst>
                                          <p:attrName>style.visibility</p:attrName>
                                        </p:attrNameLst>
                                      </p:cBhvr>
                                      <p:to>
                                        <p:strVal val="visible"/>
                                      </p:to>
                                    </p:set>
                                    <p:anim calcmode="lin" valueType="num">
                                      <p:cBhvr additive="base">
                                        <p:cTn id="20" dur="500" fill="hold"/>
                                        <p:tgtEl>
                                          <p:spTgt spid="2404"/>
                                        </p:tgtEl>
                                        <p:attrNameLst>
                                          <p:attrName>ppt_x</p:attrName>
                                        </p:attrNameLst>
                                      </p:cBhvr>
                                      <p:tavLst>
                                        <p:tav tm="0">
                                          <p:val>
                                            <p:strVal val="#ppt_x"/>
                                          </p:val>
                                        </p:tav>
                                        <p:tav tm="100000">
                                          <p:val>
                                            <p:strVal val="#ppt_x"/>
                                          </p:val>
                                        </p:tav>
                                      </p:tavLst>
                                    </p:anim>
                                    <p:anim calcmode="lin" valueType="num">
                                      <p:cBhvr additive="base">
                                        <p:cTn id="21" dur="500" fill="hold"/>
                                        <p:tgtEl>
                                          <p:spTgt spid="240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childTnLst>
                                    <p:set>
                                      <p:cBhvr additive="base">
                                        <p:cTn id="23" dur="1" fill="hold">
                                          <p:stCondLst>
                                            <p:cond delay="0"/>
                                          </p:stCondLst>
                                        </p:cTn>
                                        <p:tgtEl>
                                          <p:spTgt spid="2408"/>
                                        </p:tgtEl>
                                        <p:attrNameLst>
                                          <p:attrName>style.visibility</p:attrName>
                                        </p:attrNameLst>
                                      </p:cBhvr>
                                      <p:to>
                                        <p:strVal val="visible"/>
                                      </p:to>
                                    </p:set>
                                    <p:anim calcmode="lin" valueType="num">
                                      <p:cBhvr additive="base">
                                        <p:cTn id="24" dur="500" fill="hold"/>
                                        <p:tgtEl>
                                          <p:spTgt spid="2408"/>
                                        </p:tgtEl>
                                        <p:attrNameLst>
                                          <p:attrName>ppt_x</p:attrName>
                                        </p:attrNameLst>
                                      </p:cBhvr>
                                      <p:tavLst>
                                        <p:tav tm="0">
                                          <p:val>
                                            <p:strVal val="#ppt_x"/>
                                          </p:val>
                                        </p:tav>
                                        <p:tav tm="100000">
                                          <p:val>
                                            <p:strVal val="#ppt_x"/>
                                          </p:val>
                                        </p:tav>
                                      </p:tavLst>
                                    </p:anim>
                                    <p:anim calcmode="lin" valueType="num">
                                      <p:cBhvr additive="base">
                                        <p:cTn id="25" dur="500" fill="hold"/>
                                        <p:tgtEl>
                                          <p:spTgt spid="240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childTnLst>
                                    <p:set>
                                      <p:cBhvr additive="base">
                                        <p:cTn id="27" dur="1" fill="hold">
                                          <p:stCondLst>
                                            <p:cond delay="0"/>
                                          </p:stCondLst>
                                        </p:cTn>
                                        <p:tgtEl>
                                          <p:spTgt spid="2407"/>
                                        </p:tgtEl>
                                        <p:attrNameLst>
                                          <p:attrName>style.visibility</p:attrName>
                                        </p:attrNameLst>
                                      </p:cBhvr>
                                      <p:to>
                                        <p:strVal val="visible"/>
                                      </p:to>
                                    </p:set>
                                    <p:anim calcmode="lin" valueType="num">
                                      <p:cBhvr additive="base">
                                        <p:cTn id="28" dur="500" fill="hold"/>
                                        <p:tgtEl>
                                          <p:spTgt spid="2407"/>
                                        </p:tgtEl>
                                        <p:attrNameLst>
                                          <p:attrName>ppt_x</p:attrName>
                                        </p:attrNameLst>
                                      </p:cBhvr>
                                      <p:tavLst>
                                        <p:tav tm="0">
                                          <p:val>
                                            <p:strVal val="#ppt_x"/>
                                          </p:val>
                                        </p:tav>
                                        <p:tav tm="100000">
                                          <p:val>
                                            <p:strVal val="#ppt_x"/>
                                          </p:val>
                                        </p:tav>
                                      </p:tavLst>
                                    </p:anim>
                                    <p:anim calcmode="lin" valueType="num">
                                      <p:cBhvr additive="base">
                                        <p:cTn id="29" dur="500" fill="hold"/>
                                        <p:tgtEl>
                                          <p:spTgt spid="2407"/>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2" presetClass="entr" presetSubtype="3" fill="hold" nodeType="afterEffect">
                                  <p:childTnLst>
                                    <p:set>
                                      <p:cBhvr additive="base">
                                        <p:cTn id="32" dur="1" fill="hold">
                                          <p:stCondLst>
                                            <p:cond delay="0"/>
                                          </p:stCondLst>
                                        </p:cTn>
                                        <p:tgtEl>
                                          <p:spTgt spid="2410"/>
                                        </p:tgtEl>
                                        <p:attrNameLst>
                                          <p:attrName>style.visibility</p:attrName>
                                        </p:attrNameLst>
                                      </p:cBhvr>
                                      <p:to>
                                        <p:strVal val="visible"/>
                                      </p:to>
                                    </p:set>
                                    <p:anim calcmode="lin" valueType="num">
                                      <p:cBhvr additive="base">
                                        <p:cTn id="33" dur="500" fill="hold"/>
                                        <p:tgtEl>
                                          <p:spTgt spid="2410"/>
                                        </p:tgtEl>
                                        <p:attrNameLst>
                                          <p:attrName>ppt_x</p:attrName>
                                        </p:attrNameLst>
                                      </p:cBhvr>
                                      <p:tavLst>
                                        <p:tav tm="0">
                                          <p:val>
                                            <p:strVal val="1+#ppt_w/2"/>
                                          </p:val>
                                        </p:tav>
                                        <p:tav tm="100000">
                                          <p:val>
                                            <p:strVal val="#ppt_x"/>
                                          </p:val>
                                        </p:tav>
                                      </p:tavLst>
                                    </p:anim>
                                    <p:anim calcmode="lin" valueType="num">
                                      <p:cBhvr additive="base">
                                        <p:cTn id="34" dur="500" fill="hold"/>
                                        <p:tgtEl>
                                          <p:spTgt spid="2410"/>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childTnLst>
                                    <p:set>
                                      <p:cBhvr additive="base">
                                        <p:cTn id="36" dur="1" fill="hold">
                                          <p:stCondLst>
                                            <p:cond delay="0"/>
                                          </p:stCondLst>
                                        </p:cTn>
                                        <p:tgtEl>
                                          <p:spTgt spid="2411"/>
                                        </p:tgtEl>
                                        <p:attrNameLst>
                                          <p:attrName>style.visibility</p:attrName>
                                        </p:attrNameLst>
                                      </p:cBhvr>
                                      <p:to>
                                        <p:strVal val="visible"/>
                                      </p:to>
                                    </p:set>
                                    <p:anim calcmode="lin" valueType="num">
                                      <p:cBhvr additive="base">
                                        <p:cTn id="37" dur="500" fill="hold"/>
                                        <p:tgtEl>
                                          <p:spTgt spid="2411"/>
                                        </p:tgtEl>
                                        <p:attrNameLst>
                                          <p:attrName>ppt_x</p:attrName>
                                        </p:attrNameLst>
                                      </p:cBhvr>
                                      <p:tavLst>
                                        <p:tav tm="0">
                                          <p:val>
                                            <p:strVal val="1+#ppt_w/2"/>
                                          </p:val>
                                        </p:tav>
                                        <p:tav tm="100000">
                                          <p:val>
                                            <p:strVal val="#ppt_x"/>
                                          </p:val>
                                        </p:tav>
                                      </p:tavLst>
                                    </p:anim>
                                    <p:anim calcmode="lin" valueType="num">
                                      <p:cBhvr additive="base">
                                        <p:cTn id="38" dur="500" fill="hold"/>
                                        <p:tgtEl>
                                          <p:spTgt spid="2411"/>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childTnLst>
                                    <p:set>
                                      <p:cBhvr additive="base">
                                        <p:cTn id="40" dur="1" fill="hold">
                                          <p:stCondLst>
                                            <p:cond delay="0"/>
                                          </p:stCondLst>
                                        </p:cTn>
                                        <p:tgtEl>
                                          <p:spTgt spid="2412"/>
                                        </p:tgtEl>
                                        <p:attrNameLst>
                                          <p:attrName>style.visibility</p:attrName>
                                        </p:attrNameLst>
                                      </p:cBhvr>
                                      <p:to>
                                        <p:strVal val="visible"/>
                                      </p:to>
                                    </p:set>
                                    <p:anim calcmode="lin" valueType="num">
                                      <p:cBhvr additive="base">
                                        <p:cTn id="41" dur="500" fill="hold"/>
                                        <p:tgtEl>
                                          <p:spTgt spid="2412"/>
                                        </p:tgtEl>
                                        <p:attrNameLst>
                                          <p:attrName>ppt_x</p:attrName>
                                        </p:attrNameLst>
                                      </p:cBhvr>
                                      <p:tavLst>
                                        <p:tav tm="0">
                                          <p:val>
                                            <p:strVal val="#ppt_x"/>
                                          </p:val>
                                        </p:tav>
                                        <p:tav tm="100000">
                                          <p:val>
                                            <p:strVal val="#ppt_x"/>
                                          </p:val>
                                        </p:tav>
                                      </p:tavLst>
                                    </p:anim>
                                    <p:anim calcmode="lin" valueType="num">
                                      <p:cBhvr additive="base">
                                        <p:cTn id="42" dur="500" fill="hold"/>
                                        <p:tgtEl>
                                          <p:spTgt spid="2412"/>
                                        </p:tgtEl>
                                        <p:attrNameLst>
                                          <p:attrName>ppt_y</p:attrName>
                                        </p:attrNameLst>
                                      </p:cBhvr>
                                      <p:tavLst>
                                        <p:tav tm="0">
                                          <p:val>
                                            <p:strVal val="0-#ppt_h/2"/>
                                          </p:val>
                                        </p:tav>
                                        <p:tav tm="100000">
                                          <p:val>
                                            <p:strVal val="#ppt_y"/>
                                          </p:val>
                                        </p:tav>
                                      </p:tavLst>
                                    </p:anim>
                                  </p:childTnLst>
                                </p:cTn>
                              </p:par>
                              <p:par>
                                <p:cTn id="43" presetID="2" presetClass="entr" presetSubtype="9" fill="hold" nodeType="withEffect">
                                  <p:childTnLst>
                                    <p:set>
                                      <p:cBhvr additive="base">
                                        <p:cTn id="44" dur="1" fill="hold">
                                          <p:stCondLst>
                                            <p:cond delay="0"/>
                                          </p:stCondLst>
                                        </p:cTn>
                                        <p:tgtEl>
                                          <p:spTgt spid="2413"/>
                                        </p:tgtEl>
                                        <p:attrNameLst>
                                          <p:attrName>style.visibility</p:attrName>
                                        </p:attrNameLst>
                                      </p:cBhvr>
                                      <p:to>
                                        <p:strVal val="visible"/>
                                      </p:to>
                                    </p:set>
                                    <p:anim calcmode="lin" valueType="num">
                                      <p:cBhvr additive="base">
                                        <p:cTn id="45" dur="500" fill="hold"/>
                                        <p:tgtEl>
                                          <p:spTgt spid="2413"/>
                                        </p:tgtEl>
                                        <p:attrNameLst>
                                          <p:attrName>ppt_x</p:attrName>
                                        </p:attrNameLst>
                                      </p:cBhvr>
                                      <p:tavLst>
                                        <p:tav tm="0">
                                          <p:val>
                                            <p:strVal val="0-#ppt_w/2"/>
                                          </p:val>
                                        </p:tav>
                                        <p:tav tm="100000">
                                          <p:val>
                                            <p:strVal val="#ppt_x"/>
                                          </p:val>
                                        </p:tav>
                                      </p:tavLst>
                                    </p:anim>
                                    <p:anim calcmode="lin" valueType="num">
                                      <p:cBhvr additive="base">
                                        <p:cTn id="46" dur="500" fill="hold"/>
                                        <p:tgtEl>
                                          <p:spTgt spid="2413"/>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childTnLst>
                                    <p:set>
                                      <p:cBhvr additive="base">
                                        <p:cTn id="48" dur="1" fill="hold">
                                          <p:stCondLst>
                                            <p:cond delay="0"/>
                                          </p:stCondLst>
                                        </p:cTn>
                                        <p:tgtEl>
                                          <p:spTgt spid="2414"/>
                                        </p:tgtEl>
                                        <p:attrNameLst>
                                          <p:attrName>style.visibility</p:attrName>
                                        </p:attrNameLst>
                                      </p:cBhvr>
                                      <p:to>
                                        <p:strVal val="visible"/>
                                      </p:to>
                                    </p:set>
                                    <p:anim calcmode="lin" valueType="num">
                                      <p:cBhvr additive="base">
                                        <p:cTn id="49" dur="500" fill="hold"/>
                                        <p:tgtEl>
                                          <p:spTgt spid="2414"/>
                                        </p:tgtEl>
                                        <p:attrNameLst>
                                          <p:attrName>ppt_x</p:attrName>
                                        </p:attrNameLst>
                                      </p:cBhvr>
                                      <p:tavLst>
                                        <p:tav tm="0">
                                          <p:val>
                                            <p:strVal val="0-#ppt_w/2"/>
                                          </p:val>
                                        </p:tav>
                                        <p:tav tm="100000">
                                          <p:val>
                                            <p:strVal val="#ppt_x"/>
                                          </p:val>
                                        </p:tav>
                                      </p:tavLst>
                                    </p:anim>
                                    <p:anim calcmode="lin" valueType="num">
                                      <p:cBhvr additive="base">
                                        <p:cTn id="50" dur="500" fill="hold"/>
                                        <p:tgtEl>
                                          <p:spTgt spid="24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418" name="Rectangle 2"/>
          <p:cNvSpPr/>
          <p:nvPr>
            <p:ph type="title" idx="4294967295"/>
          </p:nvPr>
        </p:nvSpPr>
        <p:spPr>
          <a:xfrm>
            <a:off x="611188" y="188913"/>
            <a:ext cx="6408737" cy="954087"/>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en-US" altLang="zh-CN" sz="4000" b="1">
                <a:solidFill>
                  <a:schemeClr val="tx1"/>
                </a:solidFill>
                <a:latin typeface="黑体" panose="02010609060101010101" pitchFamily="49" charset="-122"/>
                <a:ea typeface="华文仿宋"/>
              </a:rPr>
              <a:t>b</a:t>
            </a:r>
            <a:r>
              <a:rPr lang="zh-CN" altLang="en-US" sz="4000" b="1">
                <a:solidFill>
                  <a:schemeClr val="tx1"/>
                </a:solidFill>
                <a:latin typeface="黑体" panose="02010609060101010101" pitchFamily="49" charset="-122"/>
                <a:ea typeface="华文仿宋"/>
              </a:rPr>
              <a:t>．垂线上采样点的布设：</a:t>
            </a:r>
            <a:r>
              <a:rPr lang="zh-CN" altLang="en-US" sz="5400" b="1">
                <a:solidFill>
                  <a:schemeClr val="tx1"/>
                </a:solidFill>
                <a:latin typeface="黑体" panose="02010609060101010101" pitchFamily="49" charset="-122"/>
                <a:ea typeface="华文仿宋"/>
              </a:rPr>
              <a:t> </a:t>
            </a:r>
            <a:endParaRPr lang="zh-CN" altLang="en-US" sz="5400" b="1">
              <a:solidFill>
                <a:schemeClr val="tx1"/>
              </a:solidFill>
              <a:latin typeface="黑体" panose="02010609060101010101" pitchFamily="49" charset="-122"/>
              <a:ea typeface="华文仿宋"/>
            </a:endParaRPr>
          </a:p>
        </p:txBody>
      </p:sp>
      <p:sp>
        <p:nvSpPr>
          <p:cNvPr id="2419" name="Rectangle 3"/>
          <p:cNvSpPr/>
          <p:nvPr>
            <p:ph type="body" sz="half" idx="4294967295"/>
          </p:nvPr>
        </p:nvSpPr>
        <p:spPr>
          <a:xfrm>
            <a:off x="468313" y="1557338"/>
            <a:ext cx="8280400" cy="3311525"/>
          </a:xfrm>
          <a:ln w="57150" cmpd="thinThick">
            <a:solidFill>
              <a:srgbClr val="FF9933"/>
            </a:solidFill>
            <a:miter/>
          </a:ln>
        </p:spPr>
        <p:txBody>
          <a:bodyPr wrap="square" lIns="91440" tIns="45720" rIns="91440" bIns="45720" anchor="t" anchorCtr="0"/>
          <a:lstStyle>
            <a:lvl1pPr marL="342900" lvl="0" indent="-34290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2800" b="0" i="0" u="none">
                <a:solidFill>
                  <a:schemeClr val="tx2"/>
                </a:solidFill>
                <a:latin typeface="Franklin Gothic Book" pitchFamily="34" charset="0"/>
                <a:ea typeface="华文楷体" pitchFamily="2" charset="-122"/>
              </a:defRPr>
            </a:lvl1pPr>
            <a:lvl2pPr marL="742950" lvl="1" indent="-28575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2400" b="0" i="0" u="none">
                <a:solidFill>
                  <a:schemeClr val="tx2"/>
                </a:solidFill>
                <a:latin typeface="Franklin Gothic Book" pitchFamily="34" charset="0"/>
                <a:ea typeface="华文楷体" pitchFamily="2" charset="-122"/>
              </a:defRPr>
            </a:lvl2pPr>
            <a:lvl3pPr marL="1143000" lvl="2" indent="-22860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2000" b="0" i="0" u="none">
                <a:solidFill>
                  <a:schemeClr val="tx2"/>
                </a:solidFill>
                <a:latin typeface="Franklin Gothic Book" pitchFamily="34" charset="0"/>
                <a:ea typeface="华文楷体" pitchFamily="2" charset="-122"/>
              </a:defRPr>
            </a:lvl3pPr>
            <a:lvl4pPr marL="1600200" lvl="3" indent="-228600" algn="l" defTabSz="914400" rtl="0" eaLnBrk="0" fontAlgn="base" latinLnBrk="0" hangingPunct="0">
              <a:lnSpc>
                <a:spcPct val="100000"/>
              </a:lnSpc>
              <a:spcBef>
                <a:spcPct val="20000"/>
              </a:spcBef>
              <a:spcAft>
                <a:spcPct val="0"/>
              </a:spcAft>
              <a:buClr>
                <a:schemeClr val="accent1"/>
              </a:buClr>
              <a:buSzPct val="70000"/>
              <a:buFont typeface="Wingdings 2" pitchFamily="18" charset="2"/>
              <a:defRPr sz="1800" b="0" i="0" u="none">
                <a:solidFill>
                  <a:schemeClr val="tx2"/>
                </a:solidFill>
                <a:latin typeface="Franklin Gothic Book" pitchFamily="34" charset="0"/>
                <a:ea typeface="华文楷体" pitchFamily="2" charset="-122"/>
              </a:defRPr>
            </a:lvl4pPr>
            <a:lvl5pPr marL="2057400" lvl="4" indent="-228600" algn="l" defTabSz="914400" rtl="0" eaLnBrk="0" fontAlgn="base" latinLnBrk="0" hangingPunct="0">
              <a:lnSpc>
                <a:spcPct val="100000"/>
              </a:lnSpc>
              <a:spcBef>
                <a:spcPct val="20000"/>
              </a:spcBef>
              <a:spcAft>
                <a:spcPct val="0"/>
              </a:spcAft>
              <a:buClr>
                <a:schemeClr val="accent1"/>
              </a:buClr>
              <a:buSzPct val="60000"/>
              <a:buFont typeface="Wingdings 2" pitchFamily="18" charset="2"/>
              <a:defRPr sz="1800" b="0" i="0" u="none">
                <a:solidFill>
                  <a:schemeClr val="tx2"/>
                </a:solidFill>
                <a:latin typeface="Franklin Gothic Book" pitchFamily="34" charset="0"/>
                <a:ea typeface="华文楷体" pitchFamily="2" charset="-122"/>
              </a:defRPr>
            </a:lvl5pPr>
          </a:lstStyle>
          <a:p>
            <a:pPr lvl="0" eaLnBrk="1" hangingPunct="1">
              <a:lnSpc>
                <a:spcPct val="110000"/>
              </a:lnSpc>
              <a:buClr>
                <a:srgbClr val="FF9900"/>
              </a:buClr>
              <a:buSzPct val="105000"/>
            </a:pPr>
            <a:r>
              <a:rPr lang="zh-CN" altLang="en-US" b="1">
                <a:latin typeface="楷体_GB2312" pitchFamily="49" charset="-122"/>
                <a:ea typeface="华文仿宋"/>
              </a:rPr>
              <a:t>水深小于或等于</a:t>
            </a:r>
            <a:r>
              <a:rPr lang="en-US" altLang="zh-CN" b="1">
                <a:latin typeface="楷体_GB2312" pitchFamily="49" charset="-122"/>
                <a:ea typeface="华文仿宋"/>
              </a:rPr>
              <a:t>5m </a:t>
            </a:r>
            <a:r>
              <a:rPr lang="zh-CN" altLang="en-US" b="1">
                <a:latin typeface="楷体_GB2312" pitchFamily="49" charset="-122"/>
                <a:ea typeface="华文仿宋"/>
              </a:rPr>
              <a:t>水面下</a:t>
            </a:r>
            <a:r>
              <a:rPr lang="en-US" altLang="zh-CN" b="1">
                <a:latin typeface="楷体_GB2312" pitchFamily="49" charset="-122"/>
                <a:ea typeface="华文仿宋"/>
              </a:rPr>
              <a:t>0.3-0.5m</a:t>
            </a:r>
            <a:r>
              <a:rPr lang="zh-CN" altLang="en-US" b="1">
                <a:latin typeface="楷体_GB2312" pitchFamily="49" charset="-122"/>
                <a:ea typeface="华文仿宋"/>
              </a:rPr>
              <a:t>设</a:t>
            </a:r>
            <a:r>
              <a:rPr lang="zh-CN" altLang="en-US" b="1">
                <a:solidFill>
                  <a:srgbClr val="FF0000"/>
                </a:solidFill>
                <a:latin typeface="楷体_GB2312" pitchFamily="49" charset="-122"/>
                <a:ea typeface="华文仿宋"/>
              </a:rPr>
              <a:t>一个</a:t>
            </a:r>
            <a:r>
              <a:rPr lang="zh-CN" altLang="en-US" b="1">
                <a:latin typeface="楷体_GB2312" pitchFamily="49" charset="-122"/>
                <a:ea typeface="华文仿宋"/>
              </a:rPr>
              <a:t>点 </a:t>
            </a:r>
            <a:endParaRPr lang="zh-CN" altLang="en-US" b="1">
              <a:latin typeface="楷体_GB2312" pitchFamily="49" charset="-122"/>
              <a:ea typeface="华文仿宋"/>
            </a:endParaRPr>
          </a:p>
          <a:p>
            <a:pPr lvl="0" eaLnBrk="1" hangingPunct="1">
              <a:lnSpc>
                <a:spcPct val="110000"/>
              </a:lnSpc>
              <a:buClr>
                <a:srgbClr val="FF9900"/>
              </a:buClr>
              <a:buSzPct val="105000"/>
            </a:pPr>
            <a:r>
              <a:rPr lang="zh-CN" altLang="en-US" b="1">
                <a:latin typeface="楷体_GB2312" pitchFamily="49" charset="-122"/>
                <a:ea typeface="华文仿宋"/>
              </a:rPr>
              <a:t>水深</a:t>
            </a:r>
            <a:r>
              <a:rPr lang="en-US" altLang="zh-CN" b="1">
                <a:latin typeface="楷体_GB2312" pitchFamily="49" charset="-122"/>
                <a:ea typeface="华文仿宋"/>
              </a:rPr>
              <a:t>5-10m </a:t>
            </a:r>
            <a:r>
              <a:rPr lang="zh-CN" altLang="en-US" b="1">
                <a:latin typeface="楷体_GB2312" pitchFamily="49" charset="-122"/>
                <a:ea typeface="华文仿宋"/>
              </a:rPr>
              <a:t>，水面下</a:t>
            </a:r>
            <a:r>
              <a:rPr lang="en-US" altLang="zh-CN" b="1">
                <a:latin typeface="楷体_GB2312" pitchFamily="49" charset="-122"/>
                <a:ea typeface="华文仿宋"/>
              </a:rPr>
              <a:t>0.3-0.5m</a:t>
            </a:r>
            <a:r>
              <a:rPr lang="zh-CN" altLang="en-US" b="1">
                <a:latin typeface="楷体_GB2312" pitchFamily="49" charset="-122"/>
                <a:ea typeface="华文仿宋"/>
              </a:rPr>
              <a:t>处和河底以 上约</a:t>
            </a:r>
            <a:r>
              <a:rPr lang="en-US" altLang="zh-CN" b="1">
                <a:latin typeface="楷体_GB2312" pitchFamily="49" charset="-122"/>
                <a:ea typeface="华文仿宋"/>
              </a:rPr>
              <a:t>0.5m</a:t>
            </a:r>
            <a:r>
              <a:rPr lang="zh-CN" altLang="en-US" b="1">
                <a:latin typeface="楷体_GB2312" pitchFamily="49" charset="-122"/>
                <a:ea typeface="华文仿宋"/>
              </a:rPr>
              <a:t>处设一个点（</a:t>
            </a:r>
            <a:r>
              <a:rPr lang="zh-CN" altLang="en-US" b="1">
                <a:solidFill>
                  <a:srgbClr val="FF0000"/>
                </a:solidFill>
                <a:latin typeface="楷体_GB2312" pitchFamily="49" charset="-122"/>
                <a:ea typeface="华文仿宋"/>
              </a:rPr>
              <a:t>两个</a:t>
            </a:r>
            <a:r>
              <a:rPr lang="zh-CN" altLang="en-US" b="1">
                <a:latin typeface="楷体_GB2312" pitchFamily="49" charset="-122"/>
                <a:ea typeface="华文仿宋"/>
              </a:rPr>
              <a:t>） </a:t>
            </a:r>
            <a:endParaRPr lang="zh-CN" altLang="en-US" b="1">
              <a:latin typeface="楷体_GB2312" pitchFamily="49" charset="-122"/>
              <a:ea typeface="华文仿宋"/>
            </a:endParaRPr>
          </a:p>
          <a:p>
            <a:pPr lvl="0" eaLnBrk="1" hangingPunct="1">
              <a:lnSpc>
                <a:spcPct val="110000"/>
              </a:lnSpc>
              <a:buClr>
                <a:srgbClr val="FF9900"/>
              </a:buClr>
              <a:buSzPct val="105000"/>
            </a:pPr>
            <a:r>
              <a:rPr lang="zh-CN" altLang="en-US" b="1">
                <a:latin typeface="楷体_GB2312" pitchFamily="49" charset="-122"/>
                <a:ea typeface="华文仿宋"/>
              </a:rPr>
              <a:t>水深</a:t>
            </a:r>
            <a:r>
              <a:rPr lang="en-US" altLang="zh-CN" b="1">
                <a:latin typeface="楷体_GB2312" pitchFamily="49" charset="-122"/>
                <a:ea typeface="华文仿宋"/>
              </a:rPr>
              <a:t>10-50m </a:t>
            </a:r>
            <a:r>
              <a:rPr lang="zh-CN" altLang="en-US" b="1">
                <a:latin typeface="楷体_GB2312" pitchFamily="49" charset="-122"/>
                <a:ea typeface="华文仿宋"/>
              </a:rPr>
              <a:t>，水面下</a:t>
            </a:r>
            <a:r>
              <a:rPr lang="en-US" altLang="zh-CN" b="1">
                <a:latin typeface="楷体_GB2312" pitchFamily="49" charset="-122"/>
                <a:ea typeface="华文仿宋"/>
              </a:rPr>
              <a:t>0.3-0.5m</a:t>
            </a:r>
            <a:r>
              <a:rPr lang="zh-CN" altLang="en-US" b="1">
                <a:latin typeface="楷体_GB2312" pitchFamily="49" charset="-122"/>
                <a:ea typeface="华文仿宋"/>
              </a:rPr>
              <a:t>处和河底以 上约</a:t>
            </a:r>
            <a:r>
              <a:rPr lang="en-US" altLang="zh-CN" b="1">
                <a:latin typeface="楷体_GB2312" pitchFamily="49" charset="-122"/>
                <a:ea typeface="华文仿宋"/>
              </a:rPr>
              <a:t>0.5m</a:t>
            </a:r>
            <a:r>
              <a:rPr lang="zh-CN" altLang="en-US" b="1">
                <a:latin typeface="楷体_GB2312" pitchFamily="49" charset="-122"/>
                <a:ea typeface="华文仿宋"/>
              </a:rPr>
              <a:t>处</a:t>
            </a:r>
            <a:r>
              <a:rPr lang="en-US" altLang="zh-CN" b="1">
                <a:latin typeface="楷体_GB2312" pitchFamily="49" charset="-122"/>
                <a:ea typeface="华文仿宋"/>
              </a:rPr>
              <a:t>,1/2</a:t>
            </a:r>
            <a:r>
              <a:rPr lang="zh-CN" altLang="en-US" b="1">
                <a:latin typeface="楷体_GB2312" pitchFamily="49" charset="-122"/>
                <a:ea typeface="华文仿宋"/>
              </a:rPr>
              <a:t>处设一个点（</a:t>
            </a:r>
            <a:r>
              <a:rPr lang="zh-CN" altLang="en-US" b="1">
                <a:solidFill>
                  <a:srgbClr val="FF0000"/>
                </a:solidFill>
                <a:latin typeface="楷体_GB2312" pitchFamily="49" charset="-122"/>
                <a:ea typeface="华文仿宋"/>
              </a:rPr>
              <a:t>三个</a:t>
            </a:r>
            <a:r>
              <a:rPr lang="zh-CN" altLang="en-US" b="1">
                <a:latin typeface="楷体_GB2312" pitchFamily="49" charset="-122"/>
                <a:ea typeface="华文仿宋"/>
              </a:rPr>
              <a:t>） </a:t>
            </a:r>
            <a:endParaRPr lang="zh-CN" altLang="en-US" b="1">
              <a:latin typeface="楷体_GB2312" pitchFamily="49" charset="-122"/>
              <a:ea typeface="华文仿宋"/>
            </a:endParaRPr>
          </a:p>
          <a:p>
            <a:pPr lvl="0" eaLnBrk="1" hangingPunct="1">
              <a:lnSpc>
                <a:spcPct val="110000"/>
              </a:lnSpc>
              <a:buClr>
                <a:srgbClr val="FF9900"/>
              </a:buClr>
              <a:buSzPct val="105000"/>
            </a:pPr>
            <a:r>
              <a:rPr lang="zh-CN" altLang="en-US" b="1">
                <a:latin typeface="楷体_GB2312" pitchFamily="49" charset="-122"/>
                <a:ea typeface="华文仿宋"/>
              </a:rPr>
              <a:t>水深超过</a:t>
            </a:r>
            <a:r>
              <a:rPr lang="en-US" altLang="zh-CN" b="1">
                <a:latin typeface="楷体_GB2312" pitchFamily="49" charset="-122"/>
                <a:ea typeface="华文仿宋"/>
              </a:rPr>
              <a:t>50m </a:t>
            </a:r>
            <a:r>
              <a:rPr lang="zh-CN" altLang="en-US" b="1">
                <a:latin typeface="楷体_GB2312" pitchFamily="49" charset="-122"/>
                <a:ea typeface="华文仿宋"/>
              </a:rPr>
              <a:t>酌情增加采样点</a:t>
            </a:r>
            <a:r>
              <a:rPr lang="zh-CN" altLang="en-US" sz="3200" b="1">
                <a:latin typeface="楷体_GB2312" pitchFamily="49" charset="-122"/>
                <a:ea typeface="华文仿宋"/>
              </a:rPr>
              <a:t> </a:t>
            </a:r>
            <a:endParaRPr lang="zh-CN" altLang="en-US" sz="32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childTnLst>
                                    <p:set>
                                      <p:cBhvr additive="base">
                                        <p:cTn id="6" dur="1" fill="hold">
                                          <p:stCondLst>
                                            <p:cond delay="0"/>
                                          </p:stCondLst>
                                        </p:cTn>
                                        <p:tgtEl>
                                          <p:spTgt spid="2418"/>
                                        </p:tgtEl>
                                        <p:attrNameLst>
                                          <p:attrName>style.visibility</p:attrName>
                                        </p:attrNameLst>
                                      </p:cBhvr>
                                      <p:to>
                                        <p:strVal val="visible"/>
                                      </p:to>
                                    </p:set>
                                    <p:animEffect transition="in" filter="blinds(horizontal)">
                                      <p:cBhvr additive="base">
                                        <p:cTn id="7" dur="1000"/>
                                        <p:tgtEl>
                                          <p:spTgt spid="2418"/>
                                        </p:tgtEl>
                                      </p:cBhvr>
                                    </p:animEffect>
                                  </p:childTnLst>
                                </p:cTn>
                              </p:par>
                              <p:par>
                                <p:cTn id="8" presetID="22" presetClass="entr" presetSubtype="8" fill="hold" nodeType="withEffect">
                                  <p:childTnLst>
                                    <p:set>
                                      <p:cBhvr additive="base">
                                        <p:cTn id="9" dur="1" fill="hold">
                                          <p:stCondLst>
                                            <p:cond delay="0"/>
                                          </p:stCondLst>
                                        </p:cTn>
                                        <p:tgtEl>
                                          <p:spTgt spid="2419">
                                            <p:txEl>
                                              <p:charRg st="0" end="27"/>
                                            </p:txEl>
                                          </p:spTgt>
                                        </p:tgtEl>
                                        <p:attrNameLst>
                                          <p:attrName>style.visibility</p:attrName>
                                        </p:attrNameLst>
                                      </p:cBhvr>
                                      <p:to>
                                        <p:strVal val="visible"/>
                                      </p:to>
                                    </p:set>
                                    <p:animEffect transition="in" filter="wipe(left)">
                                      <p:cBhvr additive="base">
                                        <p:cTn id="10" dur="1000"/>
                                        <p:tgtEl>
                                          <p:spTgt spid="2419">
                                            <p:txEl>
                                              <p:charRg st="0" end="27"/>
                                            </p:txEl>
                                          </p:spTgt>
                                        </p:tgtEl>
                                      </p:cBhvr>
                                    </p:animEffect>
                                  </p:childTnLst>
                                </p:cTn>
                              </p:par>
                              <p:par>
                                <p:cTn id="11" presetID="22" presetClass="entr" presetSubtype="8" fill="hold" nodeType="withEffect">
                                  <p:childTnLst>
                                    <p:set>
                                      <p:cBhvr additive="base">
                                        <p:cTn id="12" dur="1" fill="hold">
                                          <p:stCondLst>
                                            <p:cond delay="0"/>
                                          </p:stCondLst>
                                        </p:cTn>
                                        <p:tgtEl>
                                          <p:spTgt spid="2419">
                                            <p:txEl>
                                              <p:charRg st="27" end="70"/>
                                            </p:txEl>
                                          </p:spTgt>
                                        </p:tgtEl>
                                        <p:attrNameLst>
                                          <p:attrName>style.visibility</p:attrName>
                                        </p:attrNameLst>
                                      </p:cBhvr>
                                      <p:to>
                                        <p:strVal val="visible"/>
                                      </p:to>
                                    </p:set>
                                    <p:animEffect transition="in" filter="wipe(left)">
                                      <p:cBhvr additive="base">
                                        <p:cTn id="13" dur="1000"/>
                                        <p:tgtEl>
                                          <p:spTgt spid="2419">
                                            <p:txEl>
                                              <p:charRg st="27" end="70"/>
                                            </p:txEl>
                                          </p:spTgt>
                                        </p:tgtEl>
                                      </p:cBhvr>
                                    </p:animEffect>
                                  </p:childTnLst>
                                </p:cTn>
                              </p:par>
                              <p:par>
                                <p:cTn id="14" presetID="22" presetClass="entr" presetSubtype="8" fill="hold" nodeType="withEffect">
                                  <p:childTnLst>
                                    <p:set>
                                      <p:cBhvr additive="base">
                                        <p:cTn id="15" dur="1" fill="hold">
                                          <p:stCondLst>
                                            <p:cond delay="0"/>
                                          </p:stCondLst>
                                        </p:cTn>
                                        <p:tgtEl>
                                          <p:spTgt spid="2419">
                                            <p:txEl>
                                              <p:charRg st="70" end="119"/>
                                            </p:txEl>
                                          </p:spTgt>
                                        </p:tgtEl>
                                        <p:attrNameLst>
                                          <p:attrName>style.visibility</p:attrName>
                                        </p:attrNameLst>
                                      </p:cBhvr>
                                      <p:to>
                                        <p:strVal val="visible"/>
                                      </p:to>
                                    </p:set>
                                    <p:animEffect transition="in" filter="wipe(left)">
                                      <p:cBhvr additive="base">
                                        <p:cTn id="16" dur="1000"/>
                                        <p:tgtEl>
                                          <p:spTgt spid="2419">
                                            <p:txEl>
                                              <p:charRg st="70" end="119"/>
                                            </p:txEl>
                                          </p:spTgt>
                                        </p:tgtEl>
                                      </p:cBhvr>
                                    </p:animEffect>
                                  </p:childTnLst>
                                </p:cTn>
                              </p:par>
                              <p:par>
                                <p:cTn id="17" presetID="22" presetClass="entr" presetSubtype="8" fill="hold" nodeType="withEffect">
                                  <p:childTnLst>
                                    <p:set>
                                      <p:cBhvr additive="base">
                                        <p:cTn id="18" dur="1" fill="hold">
                                          <p:stCondLst>
                                            <p:cond delay="0"/>
                                          </p:stCondLst>
                                        </p:cTn>
                                        <p:tgtEl>
                                          <p:spTgt spid="2419">
                                            <p:txEl>
                                              <p:charRg st="119" end="136"/>
                                            </p:txEl>
                                          </p:spTgt>
                                        </p:tgtEl>
                                        <p:attrNameLst>
                                          <p:attrName>style.visibility</p:attrName>
                                        </p:attrNameLst>
                                      </p:cBhvr>
                                      <p:to>
                                        <p:strVal val="visible"/>
                                      </p:to>
                                    </p:set>
                                    <p:animEffect transition="in" filter="wipe(left)">
                                      <p:cBhvr additive="base">
                                        <p:cTn id="19" dur="1000"/>
                                        <p:tgtEl>
                                          <p:spTgt spid="2419">
                                            <p:txEl>
                                              <p:charRg st="119"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422" name="组合 2421"/>
          <p:cNvGrpSpPr/>
          <p:nvPr/>
        </p:nvGrpSpPr>
        <p:grpSpPr>
          <a:xfrm>
            <a:off x="2857500" y="1325563"/>
            <a:ext cx="5029200" cy="3276600"/>
            <a:chOff x="1392" y="624"/>
            <a:chExt cx="2976" cy="1056"/>
          </a:xfrm>
        </p:grpSpPr>
        <p:sp>
          <p:nvSpPr>
            <p:cNvPr id="2423" name="Freeform 3"/>
            <p:cNvSpPr/>
            <p:nvPr/>
          </p:nvSpPr>
          <p:spPr>
            <a:xfrm>
              <a:off x="1392" y="624"/>
              <a:ext cx="2976" cy="1056"/>
            </a:xfrm>
            <a:gradFill rotWithShape="1">
              <a:gsLst>
                <a:gs pos="0">
                  <a:srgbClr val="33CCFF"/>
                </a:gs>
                <a:gs pos="100000">
                  <a:srgbClr val="185E76"/>
                </a:gs>
              </a:gsLst>
              <a:lin ang="5400000"/>
              <a:tileRect/>
            </a:gradFill>
            <a:ln w="9525" cap="flat" cmpd="sng">
              <a:solidFill>
                <a:srgbClr val="000000"/>
              </a:solidFill>
              <a:prstDash val="solid"/>
              <a:round/>
              <a:headEnd type="none" w="med" len="med"/>
              <a:tailEnd type="none" w="med" len="med"/>
            </a:ln>
          </p:spPr>
          <p:txBody>
            <a:bodyPr/>
            <a:p>
              <a:endParaRPr lang="zh-CN" altLang="en-US"/>
            </a:p>
          </p:txBody>
        </p:sp>
        <p:cxnSp>
          <p:nvCxnSpPr>
            <p:cNvPr id="2424" name="Line 4" descr="水滴"/>
            <p:cNvCxnSpPr/>
            <p:nvPr/>
          </p:nvCxnSpPr>
          <p:spPr>
            <a:xfrm>
              <a:off x="1392" y="624"/>
              <a:ext cx="2976" cy="0"/>
            </a:xfrm>
            <a:prstGeom prst="line">
              <a:avLst/>
            </a:prstGeom>
            <a:ln w="9525" cap="flat" cmpd="sng">
              <a:solidFill>
                <a:srgbClr val="000000"/>
              </a:solidFill>
              <a:prstDash val="solid"/>
              <a:headEnd type="none" w="med" len="med"/>
              <a:tailEnd type="none" w="med" len="med"/>
            </a:ln>
          </p:spPr>
        </p:cxnSp>
      </p:grpSp>
      <p:sp>
        <p:nvSpPr>
          <p:cNvPr id="2425" name="Text Box 5"/>
          <p:cNvSpPr/>
          <p:nvPr/>
        </p:nvSpPr>
        <p:spPr>
          <a:xfrm>
            <a:off x="3424238" y="4708525"/>
            <a:ext cx="3987800" cy="457200"/>
          </a:xfrm>
          <a:prstGeom prst="rect">
            <a:avLst/>
          </a:prstGeom>
          <a:noFill/>
          <a:ln w="9525">
            <a:noFill/>
          </a:ln>
        </p:spPr>
        <p:txBody>
          <a:bodyPr>
            <a:spAutoFit/>
          </a:bodyPr>
          <a:p>
            <a:pPr algn="ctr">
              <a:spcBef>
                <a:spcPct val="50000"/>
              </a:spcBef>
            </a:pPr>
            <a:r>
              <a:rPr lang="zh-CN" altLang="en-US" sz="2400" b="1">
                <a:ea typeface="华文仿宋"/>
              </a:rPr>
              <a:t>采样点位确定</a:t>
            </a:r>
            <a:endParaRPr lang="zh-CN" altLang="en-US" sz="2400" b="1">
              <a:ea typeface="华文仿宋"/>
            </a:endParaRPr>
          </a:p>
        </p:txBody>
      </p:sp>
      <p:grpSp>
        <p:nvGrpSpPr>
          <p:cNvPr id="2426" name="组合 2425"/>
          <p:cNvGrpSpPr/>
          <p:nvPr/>
        </p:nvGrpSpPr>
        <p:grpSpPr>
          <a:xfrm rot="5400000">
            <a:off x="881063" y="2787650"/>
            <a:ext cx="3240087" cy="366713"/>
            <a:chOff x="1178" y="4788"/>
            <a:chExt cx="566" cy="231"/>
          </a:xfrm>
        </p:grpSpPr>
        <p:grpSp>
          <p:nvGrpSpPr>
            <p:cNvPr id="2427" name="组合 2426"/>
            <p:cNvGrpSpPr/>
            <p:nvPr/>
          </p:nvGrpSpPr>
          <p:grpSpPr>
            <a:xfrm>
              <a:off x="1178" y="4904"/>
              <a:ext cx="566" cy="114"/>
              <a:chOff x="1178" y="4847"/>
              <a:chExt cx="566" cy="114"/>
            </a:xfrm>
          </p:grpSpPr>
          <p:cxnSp>
            <p:nvCxnSpPr>
              <p:cNvPr id="2428" name="Line 8"/>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429" name="Line 9"/>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430" name="Line 10"/>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431" name="Text Box 11"/>
            <p:cNvSpPr/>
            <p:nvPr/>
          </p:nvSpPr>
          <p:spPr>
            <a:xfrm>
              <a:off x="1178" y="4788"/>
              <a:ext cx="565" cy="231"/>
            </a:xfrm>
            <a:prstGeom prst="rect">
              <a:avLst/>
            </a:prstGeom>
            <a:noFill/>
            <a:ln w="38100">
              <a:noFill/>
            </a:ln>
          </p:spPr>
          <p:txBody>
            <a:bodyPr>
              <a:spAutoFit/>
            </a:bodyPr>
            <a:p>
              <a:pPr algn="ctr">
                <a:spcBef>
                  <a:spcPct val="50000"/>
                </a:spcBef>
              </a:pPr>
              <a:r>
                <a:rPr lang="en-US" altLang="zh-CN">
                  <a:ea typeface="华文仿宋"/>
                </a:rPr>
                <a:t>&lt;5m</a:t>
              </a:r>
              <a:endParaRPr lang="en-US" altLang="zh-CN">
                <a:ea typeface="华文仿宋"/>
              </a:endParaRPr>
            </a:p>
          </p:txBody>
        </p:sp>
      </p:grpSp>
      <p:cxnSp>
        <p:nvCxnSpPr>
          <p:cNvPr id="2432" name="Line 12"/>
          <p:cNvCxnSpPr/>
          <p:nvPr/>
        </p:nvCxnSpPr>
        <p:spPr>
          <a:xfrm>
            <a:off x="5372100" y="1360488"/>
            <a:ext cx="0" cy="3222625"/>
          </a:xfrm>
          <a:prstGeom prst="line">
            <a:avLst/>
          </a:prstGeom>
          <a:ln w="38100" cap="flat" cmpd="sng">
            <a:solidFill>
              <a:srgbClr val="000000"/>
            </a:solidFill>
            <a:prstDash val="solid"/>
            <a:headEnd type="none" w="med" len="med"/>
            <a:tailEnd type="none" w="med" len="med"/>
          </a:ln>
        </p:spPr>
      </p:cxnSp>
      <p:sp>
        <p:nvSpPr>
          <p:cNvPr id="2433" name="AutoShape 13"/>
          <p:cNvSpPr/>
          <p:nvPr/>
        </p:nvSpPr>
        <p:spPr>
          <a:xfrm rot="10800000">
            <a:off x="3068638" y="1712913"/>
            <a:ext cx="1943100" cy="908050"/>
          </a:xfrm>
          <a:prstGeom prst="wedgeEllipseCallout">
            <a:avLst>
              <a:gd name="adj1" fmla="val -62093"/>
              <a:gd name="adj2" fmla="val 44755"/>
            </a:avLst>
          </a:prstGeom>
          <a:solidFill>
            <a:srgbClr val="FFFFFF"/>
          </a:solidFill>
          <a:ln w="9525" cap="flat" cmpd="sng">
            <a:solidFill>
              <a:srgbClr val="000000"/>
            </a:solidFill>
            <a:prstDash val="solid"/>
            <a:miter/>
            <a:headEnd type="none" w="med" len="med"/>
            <a:tailEnd type="none" w="med" len="med"/>
          </a:ln>
        </p:spPr>
        <p:txBody>
          <a:bodyPr rot="10800000" anchor="ctr" anchorCtr="0"/>
          <a:p>
            <a:pPr algn="ctr">
              <a:spcBef>
                <a:spcPct val="50000"/>
              </a:spcBef>
            </a:pPr>
            <a:endParaRPr lang="en-US" altLang="zh-CN">
              <a:ea typeface="华文仿宋"/>
            </a:endParaRPr>
          </a:p>
          <a:p>
            <a:pPr algn="ctr">
              <a:spcBef>
                <a:spcPct val="50000"/>
              </a:spcBef>
            </a:pPr>
            <a:r>
              <a:rPr lang="zh-CN" altLang="en-US">
                <a:ea typeface="华文仿宋"/>
              </a:rPr>
              <a:t>水面下</a:t>
            </a:r>
            <a:r>
              <a:rPr lang="en-US" altLang="zh-CN">
                <a:ea typeface="华文仿宋"/>
              </a:rPr>
              <a:t>0.3</a:t>
            </a:r>
            <a:r>
              <a:rPr lang="zh-CN" altLang="en-US">
                <a:ea typeface="华文仿宋"/>
              </a:rPr>
              <a:t>～</a:t>
            </a:r>
            <a:r>
              <a:rPr lang="en-US" altLang="zh-CN">
                <a:ea typeface="华文仿宋"/>
              </a:rPr>
              <a:t>0.5m</a:t>
            </a:r>
            <a:r>
              <a:rPr lang="zh-CN" altLang="en-US">
                <a:ea typeface="华文仿宋"/>
              </a:rPr>
              <a:t>处</a:t>
            </a:r>
            <a:endParaRPr lang="zh-CN" altLang="en-US">
              <a:ea typeface="华文仿宋"/>
            </a:endParaRPr>
          </a:p>
          <a:p>
            <a:pPr algn="ctr"/>
            <a:endParaRPr lang="en-US" altLang="zh-CN">
              <a:ea typeface="华文仿宋"/>
            </a:endParaRPr>
          </a:p>
        </p:txBody>
      </p:sp>
      <p:sp>
        <p:nvSpPr>
          <p:cNvPr id="2434" name="AutoShape 14"/>
          <p:cNvSpPr/>
          <p:nvPr/>
        </p:nvSpPr>
        <p:spPr>
          <a:xfrm>
            <a:off x="5276850" y="1622425"/>
            <a:ext cx="188913" cy="180975"/>
          </a:xfrm>
          <a:prstGeom prst="star4">
            <a:avLst>
              <a:gd name="adj" fmla="val 12500"/>
            </a:avLst>
          </a:prstGeom>
          <a:noFill/>
          <a:ln w="9525" cap="flat" cmpd="sng">
            <a:solidFill>
              <a:srgbClr val="FF0000"/>
            </a:solidFill>
            <a:prstDash val="solid"/>
            <a:miter/>
            <a:headEnd type="none" w="med" len="med"/>
            <a:tailEnd type="none" w="med" len="med"/>
          </a:ln>
        </p:spPr>
        <p:txBody>
          <a:bodyPr wrap="none" anchor="ctr" anchorCtr="0"/>
          <a:p>
            <a:endParaRPr lang="zh-CN" altLang="en-US">
              <a:ea typeface="华文仿宋"/>
            </a:endParaRPr>
          </a:p>
        </p:txBody>
      </p:sp>
      <p:grpSp>
        <p:nvGrpSpPr>
          <p:cNvPr id="2435" name="组合 2434"/>
          <p:cNvGrpSpPr/>
          <p:nvPr/>
        </p:nvGrpSpPr>
        <p:grpSpPr>
          <a:xfrm rot="5400000">
            <a:off x="347663" y="2797175"/>
            <a:ext cx="3240087" cy="366713"/>
            <a:chOff x="1178" y="4788"/>
            <a:chExt cx="566" cy="231"/>
          </a:xfrm>
        </p:grpSpPr>
        <p:grpSp>
          <p:nvGrpSpPr>
            <p:cNvPr id="2436" name="组合 2435"/>
            <p:cNvGrpSpPr/>
            <p:nvPr/>
          </p:nvGrpSpPr>
          <p:grpSpPr>
            <a:xfrm>
              <a:off x="1178" y="4904"/>
              <a:ext cx="566" cy="114"/>
              <a:chOff x="1178" y="4847"/>
              <a:chExt cx="566" cy="114"/>
            </a:xfrm>
          </p:grpSpPr>
          <p:cxnSp>
            <p:nvCxnSpPr>
              <p:cNvPr id="2437" name="Line 17"/>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438" name="Line 18"/>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439" name="Line 19"/>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440" name="Text Box 20"/>
            <p:cNvSpPr/>
            <p:nvPr/>
          </p:nvSpPr>
          <p:spPr>
            <a:xfrm>
              <a:off x="1178" y="4788"/>
              <a:ext cx="565" cy="231"/>
            </a:xfrm>
            <a:prstGeom prst="rect">
              <a:avLst/>
            </a:prstGeom>
            <a:noFill/>
            <a:ln w="38100">
              <a:noFill/>
            </a:ln>
          </p:spPr>
          <p:txBody>
            <a:bodyPr>
              <a:spAutoFit/>
            </a:bodyPr>
            <a:p>
              <a:pPr algn="ctr">
                <a:spcBef>
                  <a:spcPct val="50000"/>
                </a:spcBef>
              </a:pPr>
              <a:r>
                <a:rPr lang="en-US" altLang="zh-CN">
                  <a:ea typeface="华文仿宋"/>
                </a:rPr>
                <a:t>5</a:t>
              </a:r>
              <a:r>
                <a:rPr lang="zh-CN" altLang="en-US">
                  <a:ea typeface="华文仿宋"/>
                </a:rPr>
                <a:t>～</a:t>
              </a:r>
              <a:r>
                <a:rPr lang="en-US" altLang="zh-CN">
                  <a:ea typeface="华文仿宋"/>
                </a:rPr>
                <a:t>10m</a:t>
              </a:r>
              <a:endParaRPr lang="en-US" altLang="zh-CN">
                <a:ea typeface="华文仿宋"/>
              </a:endParaRPr>
            </a:p>
          </p:txBody>
        </p:sp>
      </p:grpSp>
      <p:sp>
        <p:nvSpPr>
          <p:cNvPr id="2441" name="AutoShape 21"/>
          <p:cNvSpPr/>
          <p:nvPr/>
        </p:nvSpPr>
        <p:spPr>
          <a:xfrm>
            <a:off x="5732463" y="3341688"/>
            <a:ext cx="1628775" cy="900112"/>
          </a:xfrm>
          <a:prstGeom prst="wedgeEllipseCallout">
            <a:avLst>
              <a:gd name="adj1" fmla="val -70273"/>
              <a:gd name="adj2" fmla="val 35537"/>
            </a:avLst>
          </a:prstGeom>
          <a:solidFill>
            <a:srgbClr val="FFFFFF"/>
          </a:solidFill>
          <a:ln w="9525" cap="flat" cmpd="sng">
            <a:solidFill>
              <a:srgbClr val="000000"/>
            </a:solidFill>
            <a:prstDash val="solid"/>
            <a:miter/>
            <a:headEnd type="none" w="med" len="med"/>
            <a:tailEnd type="none" w="med" len="med"/>
          </a:ln>
        </p:spPr>
        <p:txBody>
          <a:bodyPr anchor="ctr" anchorCtr="0"/>
          <a:p>
            <a:pPr algn="ctr"/>
            <a:r>
              <a:rPr lang="zh-CN" altLang="en-US">
                <a:ea typeface="华文仿宋"/>
              </a:rPr>
              <a:t>河底以上</a:t>
            </a:r>
            <a:r>
              <a:rPr lang="en-US" altLang="zh-CN">
                <a:ea typeface="华文仿宋"/>
              </a:rPr>
              <a:t>0.5m</a:t>
            </a:r>
            <a:r>
              <a:rPr lang="zh-CN" altLang="en-US">
                <a:ea typeface="华文仿宋"/>
              </a:rPr>
              <a:t>处</a:t>
            </a:r>
            <a:endParaRPr lang="zh-CN" altLang="en-US">
              <a:ea typeface="华文仿宋"/>
            </a:endParaRPr>
          </a:p>
        </p:txBody>
      </p:sp>
      <p:sp>
        <p:nvSpPr>
          <p:cNvPr id="2442" name="AutoShape 22"/>
          <p:cNvSpPr/>
          <p:nvPr/>
        </p:nvSpPr>
        <p:spPr>
          <a:xfrm>
            <a:off x="5276850" y="4060825"/>
            <a:ext cx="188913" cy="180975"/>
          </a:xfrm>
          <a:prstGeom prst="star4">
            <a:avLst>
              <a:gd name="adj" fmla="val 12500"/>
            </a:avLst>
          </a:prstGeom>
          <a:noFill/>
          <a:ln w="9525" cap="flat" cmpd="sng">
            <a:solidFill>
              <a:srgbClr val="FF0000"/>
            </a:solidFill>
            <a:prstDash val="solid"/>
            <a:miter/>
            <a:headEnd type="none" w="med" len="med"/>
            <a:tailEnd type="none" w="med" len="med"/>
          </a:ln>
        </p:spPr>
        <p:txBody>
          <a:bodyPr wrap="none" anchor="ctr" anchorCtr="0"/>
          <a:p>
            <a:endParaRPr lang="zh-CN" altLang="en-US">
              <a:ea typeface="华文仿宋"/>
            </a:endParaRPr>
          </a:p>
        </p:txBody>
      </p:sp>
      <p:grpSp>
        <p:nvGrpSpPr>
          <p:cNvPr id="2443" name="组合 2442"/>
          <p:cNvGrpSpPr/>
          <p:nvPr/>
        </p:nvGrpSpPr>
        <p:grpSpPr>
          <a:xfrm rot="5400000">
            <a:off x="-207962" y="2805113"/>
            <a:ext cx="3240087" cy="366712"/>
            <a:chOff x="1178" y="4790"/>
            <a:chExt cx="566" cy="231"/>
          </a:xfrm>
        </p:grpSpPr>
        <p:grpSp>
          <p:nvGrpSpPr>
            <p:cNvPr id="2444" name="组合 2443"/>
            <p:cNvGrpSpPr/>
            <p:nvPr/>
          </p:nvGrpSpPr>
          <p:grpSpPr>
            <a:xfrm>
              <a:off x="1178" y="4904"/>
              <a:ext cx="566" cy="114"/>
              <a:chOff x="1178" y="4847"/>
              <a:chExt cx="566" cy="114"/>
            </a:xfrm>
          </p:grpSpPr>
          <p:cxnSp>
            <p:nvCxnSpPr>
              <p:cNvPr id="2445" name="Line 25"/>
              <p:cNvCxnSpPr/>
              <p:nvPr/>
            </p:nvCxnSpPr>
            <p:spPr>
              <a:xfrm>
                <a:off x="1178" y="4961"/>
                <a:ext cx="566" cy="0"/>
              </a:xfrm>
              <a:prstGeom prst="line">
                <a:avLst/>
              </a:prstGeom>
              <a:ln w="38100" cap="flat" cmpd="sng">
                <a:solidFill>
                  <a:srgbClr val="000000"/>
                </a:solidFill>
                <a:prstDash val="solid"/>
                <a:headEnd type="none" w="med" len="med"/>
                <a:tailEnd type="none" w="med" len="med"/>
              </a:ln>
            </p:spPr>
          </p:cxnSp>
          <p:cxnSp>
            <p:nvCxnSpPr>
              <p:cNvPr id="2446" name="Line 26"/>
              <p:cNvCxnSpPr/>
              <p:nvPr/>
            </p:nvCxnSpPr>
            <p:spPr>
              <a:xfrm>
                <a:off x="1179" y="4847"/>
                <a:ext cx="0" cy="114"/>
              </a:xfrm>
              <a:prstGeom prst="line">
                <a:avLst/>
              </a:prstGeom>
              <a:ln w="38100" cap="flat" cmpd="sng">
                <a:solidFill>
                  <a:srgbClr val="000000"/>
                </a:solidFill>
                <a:prstDash val="solid"/>
                <a:headEnd type="none" w="med" len="med"/>
                <a:tailEnd type="none" w="med" len="med"/>
              </a:ln>
            </p:spPr>
          </p:cxnSp>
          <p:cxnSp>
            <p:nvCxnSpPr>
              <p:cNvPr id="2447" name="Line 27"/>
              <p:cNvCxnSpPr/>
              <p:nvPr/>
            </p:nvCxnSpPr>
            <p:spPr>
              <a:xfrm>
                <a:off x="1744" y="4847"/>
                <a:ext cx="0" cy="114"/>
              </a:xfrm>
              <a:prstGeom prst="line">
                <a:avLst/>
              </a:prstGeom>
              <a:ln w="38100" cap="flat" cmpd="sng">
                <a:solidFill>
                  <a:srgbClr val="000000"/>
                </a:solidFill>
                <a:prstDash val="solid"/>
                <a:headEnd type="none" w="med" len="med"/>
                <a:tailEnd type="none" w="med" len="med"/>
              </a:ln>
            </p:spPr>
          </p:cxnSp>
        </p:grpSp>
        <p:sp>
          <p:nvSpPr>
            <p:cNvPr id="2448" name="Text Box 28"/>
            <p:cNvSpPr/>
            <p:nvPr/>
          </p:nvSpPr>
          <p:spPr>
            <a:xfrm>
              <a:off x="1178" y="4790"/>
              <a:ext cx="565" cy="231"/>
            </a:xfrm>
            <a:prstGeom prst="rect">
              <a:avLst/>
            </a:prstGeom>
            <a:noFill/>
            <a:ln w="38100">
              <a:noFill/>
            </a:ln>
          </p:spPr>
          <p:txBody>
            <a:bodyPr>
              <a:spAutoFit/>
            </a:bodyPr>
            <a:p>
              <a:pPr algn="ctr">
                <a:spcBef>
                  <a:spcPct val="50000"/>
                </a:spcBef>
              </a:pPr>
              <a:r>
                <a:rPr lang="en-US" altLang="zh-CN">
                  <a:ea typeface="华文仿宋"/>
                </a:rPr>
                <a:t>10</a:t>
              </a:r>
              <a:r>
                <a:rPr lang="zh-CN" altLang="en-US">
                  <a:ea typeface="华文仿宋"/>
                </a:rPr>
                <a:t>～</a:t>
              </a:r>
              <a:r>
                <a:rPr lang="en-US" altLang="zh-CN">
                  <a:ea typeface="华文仿宋"/>
                </a:rPr>
                <a:t>50m</a:t>
              </a:r>
              <a:endParaRPr lang="en-US" altLang="zh-CN">
                <a:ea typeface="华文仿宋"/>
              </a:endParaRPr>
            </a:p>
          </p:txBody>
        </p:sp>
      </p:grpSp>
      <p:sp>
        <p:nvSpPr>
          <p:cNvPr id="2449" name="AutoShape 29"/>
          <p:cNvSpPr/>
          <p:nvPr/>
        </p:nvSpPr>
        <p:spPr>
          <a:xfrm>
            <a:off x="5276850" y="2800350"/>
            <a:ext cx="188913" cy="180975"/>
          </a:xfrm>
          <a:prstGeom prst="star4">
            <a:avLst>
              <a:gd name="adj" fmla="val 12500"/>
            </a:avLst>
          </a:prstGeom>
          <a:noFill/>
          <a:ln w="9525" cap="flat" cmpd="sng">
            <a:solidFill>
              <a:srgbClr val="FF0000"/>
            </a:solidFill>
            <a:prstDash val="solid"/>
            <a:miter/>
            <a:headEnd type="none" w="med" len="med"/>
            <a:tailEnd type="none" w="med" len="med"/>
          </a:ln>
        </p:spPr>
        <p:txBody>
          <a:bodyPr wrap="none" anchor="ctr" anchorCtr="0"/>
          <a:p>
            <a:endParaRPr lang="zh-CN" altLang="en-US">
              <a:ea typeface="华文仿宋"/>
            </a:endParaRPr>
          </a:p>
        </p:txBody>
      </p:sp>
      <p:sp>
        <p:nvSpPr>
          <p:cNvPr id="2450" name="AutoShape 30"/>
          <p:cNvSpPr/>
          <p:nvPr/>
        </p:nvSpPr>
        <p:spPr>
          <a:xfrm>
            <a:off x="3382963" y="2981325"/>
            <a:ext cx="1525587" cy="719138"/>
          </a:xfrm>
          <a:prstGeom prst="wedgeEllipseCallout">
            <a:avLst>
              <a:gd name="adj1" fmla="val 72894"/>
              <a:gd name="adj2" fmla="val -55079"/>
            </a:avLst>
          </a:prstGeom>
          <a:solidFill>
            <a:srgbClr val="FFFFFF"/>
          </a:solidFill>
          <a:ln w="9525" cap="flat" cmpd="sng">
            <a:solidFill>
              <a:srgbClr val="000000"/>
            </a:solidFill>
            <a:prstDash val="solid"/>
            <a:miter/>
            <a:headEnd type="none" w="med" len="med"/>
            <a:tailEnd type="none" w="med" len="med"/>
          </a:ln>
        </p:spPr>
        <p:txBody>
          <a:bodyPr anchor="ctr" anchorCtr="0"/>
          <a:p>
            <a:pPr algn="ctr"/>
            <a:r>
              <a:rPr lang="en-US" altLang="zh-CN">
                <a:ea typeface="华文仿宋"/>
              </a:rPr>
              <a:t>½</a:t>
            </a:r>
            <a:r>
              <a:rPr lang="zh-CN" altLang="en-US">
                <a:ea typeface="华文仿宋"/>
              </a:rPr>
              <a:t>水深处</a:t>
            </a:r>
            <a:endParaRPr lang="zh-CN" altLang="en-US">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childTnLst>
                                    <p:set>
                                      <p:cBhvr additive="base">
                                        <p:cTn id="6" dur="1" fill="hold">
                                          <p:stCondLst>
                                            <p:cond delay="0"/>
                                          </p:stCondLst>
                                        </p:cTn>
                                        <p:tgtEl>
                                          <p:spTgt spid="2432"/>
                                        </p:tgtEl>
                                        <p:attrNameLst>
                                          <p:attrName>style.visibility</p:attrName>
                                        </p:attrNameLst>
                                      </p:cBhvr>
                                      <p:to>
                                        <p:strVal val="visible"/>
                                      </p:to>
                                    </p:set>
                                    <p:anim calcmode="lin" valueType="num">
                                      <p:cBhvr additive="base">
                                        <p:cTn id="7" dur="500" fill="hold"/>
                                        <p:tgtEl>
                                          <p:spTgt spid="2432"/>
                                        </p:tgtEl>
                                        <p:attrNameLst>
                                          <p:attrName>ppt_x</p:attrName>
                                        </p:attrNameLst>
                                      </p:cBhvr>
                                      <p:tavLst>
                                        <p:tav tm="0">
                                          <p:val>
                                            <p:strVal val="#ppt_x"/>
                                          </p:val>
                                        </p:tav>
                                        <p:tav tm="100000">
                                          <p:val>
                                            <p:strVal val="#ppt_x"/>
                                          </p:val>
                                        </p:tav>
                                      </p:tavLst>
                                    </p:anim>
                                    <p:anim calcmode="lin" valueType="num">
                                      <p:cBhvr additive="base">
                                        <p:cTn id="8" dur="500" fill="hold"/>
                                        <p:tgtEl>
                                          <p:spTgt spid="24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childTnLst>
                                    <p:set>
                                      <p:cBhvr additive="base">
                                        <p:cTn id="12" dur="1" fill="hold">
                                          <p:stCondLst>
                                            <p:cond delay="0"/>
                                          </p:stCondLst>
                                        </p:cTn>
                                        <p:tgtEl>
                                          <p:spTgt spid="2426"/>
                                        </p:tgtEl>
                                        <p:attrNameLst>
                                          <p:attrName>style.visibility</p:attrName>
                                        </p:attrNameLst>
                                      </p:cBhvr>
                                      <p:to>
                                        <p:strVal val="visible"/>
                                      </p:to>
                                    </p:set>
                                    <p:anim calcmode="lin" valueType="num">
                                      <p:cBhvr additive="base">
                                        <p:cTn id="13" dur="500" fill="hold"/>
                                        <p:tgtEl>
                                          <p:spTgt spid="2426"/>
                                        </p:tgtEl>
                                        <p:attrNameLst>
                                          <p:attrName>ppt_x</p:attrName>
                                        </p:attrNameLst>
                                      </p:cBhvr>
                                      <p:tavLst>
                                        <p:tav tm="0">
                                          <p:val>
                                            <p:strVal val="#ppt_x"/>
                                          </p:val>
                                        </p:tav>
                                        <p:tav tm="100000">
                                          <p:val>
                                            <p:strVal val="#ppt_x"/>
                                          </p:val>
                                        </p:tav>
                                      </p:tavLst>
                                    </p:anim>
                                    <p:anim calcmode="lin" valueType="num">
                                      <p:cBhvr additive="base">
                                        <p:cTn id="14" dur="500" fill="hold"/>
                                        <p:tgtEl>
                                          <p:spTgt spid="24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childTnLst>
                                    <p:set>
                                      <p:cBhvr additive="base">
                                        <p:cTn id="18" dur="1" fill="hold">
                                          <p:stCondLst>
                                            <p:cond delay="0"/>
                                          </p:stCondLst>
                                        </p:cTn>
                                        <p:tgtEl>
                                          <p:spTgt spid="2434"/>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childTnLst>
                                    <p:set>
                                      <p:cBhvr additive="base">
                                        <p:cTn id="21" dur="1" fill="hold">
                                          <p:stCondLst>
                                            <p:cond delay="0"/>
                                          </p:stCondLst>
                                        </p:cTn>
                                        <p:tgtEl>
                                          <p:spTgt spid="2433"/>
                                        </p:tgtEl>
                                        <p:attrNameLst>
                                          <p:attrName>style.visibility</p:attrName>
                                        </p:attrNameLst>
                                      </p:cBhvr>
                                      <p:to>
                                        <p:strVal val="visible"/>
                                      </p:to>
                                    </p:set>
                                    <p:animEffect transition="in" filter="dissolve">
                                      <p:cBhvr additive="base">
                                        <p:cTn id="22" dur="500"/>
                                        <p:tgtEl>
                                          <p:spTgt spid="24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childTnLst>
                                    <p:anim calcmode="lin" valueType="num">
                                      <p:cBhvr additive="base">
                                        <p:cTn id="26" dur="500" fill="hold"/>
                                        <p:tgtEl>
                                          <p:spTgt spid="2426"/>
                                        </p:tgtEl>
                                        <p:attrNameLst>
                                          <p:attrName>ppt_x</p:attrName>
                                        </p:attrNameLst>
                                      </p:cBhvr>
                                      <p:tavLst>
                                        <p:tav tm="0">
                                          <p:val>
                                            <p:strVal val="ppt_x"/>
                                          </p:val>
                                        </p:tav>
                                        <p:tav tm="100000">
                                          <p:val>
                                            <p:strVal val="ppt_x"/>
                                          </p:val>
                                        </p:tav>
                                      </p:tavLst>
                                    </p:anim>
                                    <p:anim calcmode="lin" valueType="num">
                                      <p:cBhvr additive="base">
                                        <p:cTn id="27" dur="500" fill="hold"/>
                                        <p:tgtEl>
                                          <p:spTgt spid="2426"/>
                                        </p:tgtEl>
                                        <p:attrNameLst>
                                          <p:attrName>ppt_y</p:attrName>
                                        </p:attrNameLst>
                                      </p:cBhvr>
                                      <p:tavLst>
                                        <p:tav tm="0">
                                          <p:val>
                                            <p:strVal val="ppt_y"/>
                                          </p:val>
                                        </p:tav>
                                        <p:tav tm="100000">
                                          <p:val>
                                            <p:strVal val="1+ppt_h/2"/>
                                          </p:val>
                                        </p:tav>
                                      </p:tavLst>
                                    </p:anim>
                                    <p:set>
                                      <p:cBhvr additive="base">
                                        <p:cTn id="28" dur="1" fill="hold">
                                          <p:stCondLst>
                                            <p:cond delay="499"/>
                                          </p:stCondLst>
                                        </p:cTn>
                                        <p:tgtEl>
                                          <p:spTgt spid="2426"/>
                                        </p:tgtEl>
                                        <p:attrNameLst>
                                          <p:attrName>style.visibility</p:attrName>
                                        </p:attrNameLst>
                                      </p:cBhvr>
                                      <p:to>
                                        <p:strVal val="hidden"/>
                                      </p:to>
                                    </p:set>
                                  </p:childTnLst>
                                </p:cTn>
                              </p:par>
                              <p:par>
                                <p:cTn id="29" presetID="2" presetClass="entr" presetSubtype="1" fill="hold" nodeType="withEffect">
                                  <p:childTnLst>
                                    <p:set>
                                      <p:cBhvr additive="base">
                                        <p:cTn id="30" dur="1" fill="hold">
                                          <p:stCondLst>
                                            <p:cond delay="0"/>
                                          </p:stCondLst>
                                        </p:cTn>
                                        <p:tgtEl>
                                          <p:spTgt spid="2435"/>
                                        </p:tgtEl>
                                        <p:attrNameLst>
                                          <p:attrName>style.visibility</p:attrName>
                                        </p:attrNameLst>
                                      </p:cBhvr>
                                      <p:to>
                                        <p:strVal val="visible"/>
                                      </p:to>
                                    </p:set>
                                    <p:anim calcmode="lin" valueType="num">
                                      <p:cBhvr additive="base">
                                        <p:cTn id="31" dur="500" fill="hold"/>
                                        <p:tgtEl>
                                          <p:spTgt spid="2435"/>
                                        </p:tgtEl>
                                        <p:attrNameLst>
                                          <p:attrName>ppt_x</p:attrName>
                                        </p:attrNameLst>
                                      </p:cBhvr>
                                      <p:tavLst>
                                        <p:tav tm="0">
                                          <p:val>
                                            <p:strVal val="#ppt_x"/>
                                          </p:val>
                                        </p:tav>
                                        <p:tav tm="100000">
                                          <p:val>
                                            <p:strVal val="#ppt_x"/>
                                          </p:val>
                                        </p:tav>
                                      </p:tavLst>
                                    </p:anim>
                                    <p:anim calcmode="lin" valueType="num">
                                      <p:cBhvr additive="base">
                                        <p:cTn id="32" dur="500" fill="hold"/>
                                        <p:tgtEl>
                                          <p:spTgt spid="243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childTnLst>
                                    <p:set>
                                      <p:cBhvr additive="base">
                                        <p:cTn id="36" dur="1" fill="hold">
                                          <p:stCondLst>
                                            <p:cond delay="0"/>
                                          </p:stCondLst>
                                        </p:cTn>
                                        <p:tgtEl>
                                          <p:spTgt spid="2442"/>
                                        </p:tgtEl>
                                        <p:attrNameLst>
                                          <p:attrName>style.visibility</p:attrName>
                                        </p:attrNameLst>
                                      </p:cBhvr>
                                      <p:to>
                                        <p:strVal val="visible"/>
                                      </p:to>
                                    </p:set>
                                  </p:childTnLst>
                                </p:cTn>
                              </p:par>
                            </p:childTnLst>
                          </p:cTn>
                        </p:par>
                        <p:par>
                          <p:cTn id="37" fill="hold">
                            <p:stCondLst>
                              <p:cond delay="0"/>
                            </p:stCondLst>
                            <p:childTnLst>
                              <p:par>
                                <p:cTn id="38" presetID="9" presetClass="entr" presetSubtype="0" fill="hold" grpId="2" nodeType="afterEffect">
                                  <p:childTnLst>
                                    <p:set>
                                      <p:cBhvr additive="base">
                                        <p:cTn id="39" dur="1" fill="hold">
                                          <p:stCondLst>
                                            <p:cond delay="0"/>
                                          </p:stCondLst>
                                        </p:cTn>
                                        <p:tgtEl>
                                          <p:spTgt spid="2441"/>
                                        </p:tgtEl>
                                        <p:attrNameLst>
                                          <p:attrName>style.visibility</p:attrName>
                                        </p:attrNameLst>
                                      </p:cBhvr>
                                      <p:to>
                                        <p:strVal val="visible"/>
                                      </p:to>
                                    </p:set>
                                    <p:animEffect transition="in" filter="dissolve">
                                      <p:cBhvr additive="base">
                                        <p:cTn id="40" dur="500"/>
                                        <p:tgtEl>
                                          <p:spTgt spid="244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childTnLst>
                                    <p:anim calcmode="lin" valueType="num">
                                      <p:cBhvr additive="base">
                                        <p:cTn id="44" dur="500" fill="hold"/>
                                        <p:tgtEl>
                                          <p:spTgt spid="2435"/>
                                        </p:tgtEl>
                                        <p:attrNameLst>
                                          <p:attrName>ppt_x</p:attrName>
                                        </p:attrNameLst>
                                      </p:cBhvr>
                                      <p:tavLst>
                                        <p:tav tm="0">
                                          <p:val>
                                            <p:strVal val="ppt_x"/>
                                          </p:val>
                                        </p:tav>
                                        <p:tav tm="100000">
                                          <p:val>
                                            <p:strVal val="ppt_x"/>
                                          </p:val>
                                        </p:tav>
                                      </p:tavLst>
                                    </p:anim>
                                    <p:anim calcmode="lin" valueType="num">
                                      <p:cBhvr additive="base">
                                        <p:cTn id="45" dur="500" fill="hold"/>
                                        <p:tgtEl>
                                          <p:spTgt spid="2435"/>
                                        </p:tgtEl>
                                        <p:attrNameLst>
                                          <p:attrName>ppt_y</p:attrName>
                                        </p:attrNameLst>
                                      </p:cBhvr>
                                      <p:tavLst>
                                        <p:tav tm="0">
                                          <p:val>
                                            <p:strVal val="ppt_y"/>
                                          </p:val>
                                        </p:tav>
                                        <p:tav tm="100000">
                                          <p:val>
                                            <p:strVal val="1+ppt_h/2"/>
                                          </p:val>
                                        </p:tav>
                                      </p:tavLst>
                                    </p:anim>
                                    <p:set>
                                      <p:cBhvr additive="base">
                                        <p:cTn id="46" dur="1" fill="hold">
                                          <p:stCondLst>
                                            <p:cond delay="499"/>
                                          </p:stCondLst>
                                        </p:cTn>
                                        <p:tgtEl>
                                          <p:spTgt spid="2435"/>
                                        </p:tgtEl>
                                        <p:attrNameLst>
                                          <p:attrName>style.visibility</p:attrName>
                                        </p:attrNameLst>
                                      </p:cBhvr>
                                      <p:to>
                                        <p:strVal val="hidden"/>
                                      </p:to>
                                    </p:set>
                                  </p:childTnLst>
                                </p:cTn>
                              </p:par>
                              <p:par>
                                <p:cTn id="47" presetID="2" presetClass="entr" presetSubtype="1" fill="hold" nodeType="withEffect">
                                  <p:childTnLst>
                                    <p:set>
                                      <p:cBhvr additive="base">
                                        <p:cTn id="48" dur="1" fill="hold">
                                          <p:stCondLst>
                                            <p:cond delay="0"/>
                                          </p:stCondLst>
                                        </p:cTn>
                                        <p:tgtEl>
                                          <p:spTgt spid="2443"/>
                                        </p:tgtEl>
                                        <p:attrNameLst>
                                          <p:attrName>style.visibility</p:attrName>
                                        </p:attrNameLst>
                                      </p:cBhvr>
                                      <p:to>
                                        <p:strVal val="visible"/>
                                      </p:to>
                                    </p:set>
                                    <p:anim calcmode="lin" valueType="num">
                                      <p:cBhvr additive="base">
                                        <p:cTn id="49" dur="500" fill="hold"/>
                                        <p:tgtEl>
                                          <p:spTgt spid="2443"/>
                                        </p:tgtEl>
                                        <p:attrNameLst>
                                          <p:attrName>ppt_x</p:attrName>
                                        </p:attrNameLst>
                                      </p:cBhvr>
                                      <p:tavLst>
                                        <p:tav tm="0">
                                          <p:val>
                                            <p:strVal val="#ppt_x"/>
                                          </p:val>
                                        </p:tav>
                                        <p:tav tm="100000">
                                          <p:val>
                                            <p:strVal val="#ppt_x"/>
                                          </p:val>
                                        </p:tav>
                                      </p:tavLst>
                                    </p:anim>
                                    <p:anim calcmode="lin" valueType="num">
                                      <p:cBhvr additive="base">
                                        <p:cTn id="50" dur="500" fill="hold"/>
                                        <p:tgtEl>
                                          <p:spTgt spid="244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4" nodeType="clickEffect">
                                  <p:childTnLst>
                                    <p:set>
                                      <p:cBhvr additive="base">
                                        <p:cTn id="54" dur="1" fill="hold">
                                          <p:stCondLst>
                                            <p:cond delay="0"/>
                                          </p:stCondLst>
                                        </p:cTn>
                                        <p:tgtEl>
                                          <p:spTgt spid="2449"/>
                                        </p:tgtEl>
                                        <p:attrNameLst>
                                          <p:attrName>style.visibility</p:attrName>
                                        </p:attrNameLst>
                                      </p:cBhvr>
                                      <p:to>
                                        <p:strVal val="visible"/>
                                      </p:to>
                                    </p:set>
                                  </p:childTnLst>
                                </p:cTn>
                              </p:par>
                            </p:childTnLst>
                          </p:cTn>
                        </p:par>
                        <p:par>
                          <p:cTn id="55" fill="hold">
                            <p:stCondLst>
                              <p:cond delay="0"/>
                            </p:stCondLst>
                            <p:childTnLst>
                              <p:par>
                                <p:cTn id="56" presetID="9" presetClass="entr" presetSubtype="0" fill="hold" grpId="5" nodeType="afterEffect">
                                  <p:childTnLst>
                                    <p:set>
                                      <p:cBhvr additive="base">
                                        <p:cTn id="57" dur="1" fill="hold">
                                          <p:stCondLst>
                                            <p:cond delay="0"/>
                                          </p:stCondLst>
                                        </p:cTn>
                                        <p:tgtEl>
                                          <p:spTgt spid="2450"/>
                                        </p:tgtEl>
                                        <p:attrNameLst>
                                          <p:attrName>style.visibility</p:attrName>
                                        </p:attrNameLst>
                                      </p:cBhvr>
                                      <p:to>
                                        <p:strVal val="visible"/>
                                      </p:to>
                                    </p:set>
                                    <p:animEffect transition="in" filter="dissolve">
                                      <p:cBhvr additive="base">
                                        <p:cTn id="58" dur="500"/>
                                        <p:tgtEl>
                                          <p:spTgt spid="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3" grpId="0" animBg="1"/>
      <p:bldP spid="2434" grpId="1" animBg="1"/>
      <p:bldP spid="2441" grpId="2" animBg="1"/>
      <p:bldP spid="2442" grpId="3" animBg="1"/>
      <p:bldP spid="2449" grpId="4" animBg="1"/>
      <p:bldP spid="2450" grpId="5"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453" name="组合 2452"/>
          <p:cNvGrpSpPr/>
          <p:nvPr/>
        </p:nvGrpSpPr>
        <p:grpSpPr>
          <a:xfrm>
            <a:off x="-3124200" y="-381000"/>
            <a:ext cx="14630400" cy="7416800"/>
            <a:chOff x="-1968" y="-240"/>
            <a:chExt cx="9216" cy="4672"/>
          </a:xfrm>
        </p:grpSpPr>
        <p:sp>
          <p:nvSpPr>
            <p:cNvPr id="2454" name="Freeform 3" descr="水滴"/>
            <p:cNvSpPr/>
            <p:nvPr/>
          </p:nvSpPr>
          <p:spPr>
            <a:xfrm>
              <a:off x="148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55" name="Freeform 4" descr="水滴"/>
            <p:cNvSpPr/>
            <p:nvPr/>
          </p:nvSpPr>
          <p:spPr>
            <a:xfrm>
              <a:off x="235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56" name="Freeform 5" descr="水滴"/>
            <p:cNvSpPr/>
            <p:nvPr/>
          </p:nvSpPr>
          <p:spPr>
            <a:xfrm>
              <a:off x="321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57" name="Freeform 6" descr="水滴"/>
            <p:cNvSpPr/>
            <p:nvPr/>
          </p:nvSpPr>
          <p:spPr>
            <a:xfrm>
              <a:off x="-110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58" name="Freeform 7" descr="水滴"/>
            <p:cNvSpPr/>
            <p:nvPr/>
          </p:nvSpPr>
          <p:spPr>
            <a:xfrm>
              <a:off x="-240"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59" name="Freeform 8" descr="水滴"/>
            <p:cNvSpPr/>
            <p:nvPr/>
          </p:nvSpPr>
          <p:spPr>
            <a:xfrm>
              <a:off x="624"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60" name="Freeform 9" descr="水滴"/>
            <p:cNvSpPr/>
            <p:nvPr/>
          </p:nvSpPr>
          <p:spPr>
            <a:xfrm>
              <a:off x="412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61" name="Freeform 10" descr="水滴"/>
            <p:cNvSpPr/>
            <p:nvPr/>
          </p:nvSpPr>
          <p:spPr>
            <a:xfrm>
              <a:off x="4992"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62" name="Freeform 11" descr="水滴"/>
            <p:cNvSpPr/>
            <p:nvPr/>
          </p:nvSpPr>
          <p:spPr>
            <a:xfrm>
              <a:off x="5856"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sp>
          <p:nvSpPr>
            <p:cNvPr id="2463" name="Freeform 12" descr="水滴"/>
            <p:cNvSpPr/>
            <p:nvPr/>
          </p:nvSpPr>
          <p:spPr>
            <a:xfrm>
              <a:off x="-1968" y="-240"/>
              <a:ext cx="1392" cy="4672"/>
            </a:xfrm>
            <a:blipFill rotWithShape="1">
              <a:blip r:embed="rId1"/>
            </a:blipFill>
            <a:ln w="9525" cap="flat" cmpd="sng">
              <a:solidFill>
                <a:srgbClr val="000000"/>
              </a:solidFill>
              <a:prstDash val="solid"/>
              <a:round/>
              <a:headEnd type="none" w="med" len="med"/>
              <a:tailEnd type="none" w="med" len="med"/>
            </a:ln>
          </p:spPr>
          <p:txBody>
            <a:bodyPr/>
            <a:p>
              <a:endParaRPr lang="zh-CN" altLang="en-US"/>
            </a:p>
          </p:txBody>
        </p:sp>
      </p:grpSp>
      <p:sp>
        <p:nvSpPr>
          <p:cNvPr id="2464" name="Freeform 13" descr="沙滩"/>
          <p:cNvSpPr/>
          <p:nvPr/>
        </p:nvSpPr>
        <p:spPr>
          <a:xfrm>
            <a:off x="-1728787" y="-561975"/>
            <a:ext cx="12752387" cy="4291013"/>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sp>
        <p:nvSpPr>
          <p:cNvPr id="2465" name="Freeform 14" descr="沙滩"/>
          <p:cNvSpPr/>
          <p:nvPr/>
        </p:nvSpPr>
        <p:spPr>
          <a:xfrm>
            <a:off x="-2449512" y="4298950"/>
            <a:ext cx="13592175" cy="3121025"/>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sp>
        <p:nvSpPr>
          <p:cNvPr id="2466" name="Freeform 15" descr="沙滩"/>
          <p:cNvSpPr/>
          <p:nvPr/>
        </p:nvSpPr>
        <p:spPr>
          <a:xfrm>
            <a:off x="-1009650" y="968375"/>
            <a:ext cx="2641600" cy="2970213"/>
          </a:xfrm>
          <a:blipFill rotWithShape="1">
            <a:blip r:embed="rId2"/>
          </a:blipFill>
          <a:ln w="9525" cap="flat" cmpd="sng">
            <a:solidFill>
              <a:srgbClr val="000000"/>
            </a:solidFill>
            <a:prstDash val="solid"/>
            <a:round/>
            <a:headEnd type="none" w="med" len="med"/>
            <a:tailEnd type="none" w="med" len="med"/>
          </a:ln>
        </p:spPr>
        <p:txBody>
          <a:bodyPr/>
          <a:p>
            <a:endParaRPr lang="zh-CN" altLang="en-US"/>
          </a:p>
        </p:txBody>
      </p:sp>
      <p:grpSp>
        <p:nvGrpSpPr>
          <p:cNvPr id="2467" name="组合 2466"/>
          <p:cNvGrpSpPr/>
          <p:nvPr/>
        </p:nvGrpSpPr>
        <p:grpSpPr>
          <a:xfrm rot="2820000">
            <a:off x="1733550" y="1522413"/>
            <a:ext cx="312738" cy="2133600"/>
            <a:chOff x="1375" y="2945"/>
            <a:chExt cx="171" cy="1143"/>
          </a:xfrm>
        </p:grpSpPr>
        <p:cxnSp>
          <p:nvCxnSpPr>
            <p:cNvPr id="2468" name="Line 17"/>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469" name="Line 18"/>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470" name="Line 19"/>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471" name="AutoShape 20"/>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472" name="AutoShape 21"/>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473" name="组合 2472"/>
          <p:cNvGrpSpPr/>
          <p:nvPr/>
        </p:nvGrpSpPr>
        <p:grpSpPr>
          <a:xfrm>
            <a:off x="179388" y="3232150"/>
            <a:ext cx="312737" cy="2133600"/>
            <a:chOff x="1375" y="2945"/>
            <a:chExt cx="171" cy="1143"/>
          </a:xfrm>
        </p:grpSpPr>
        <p:cxnSp>
          <p:nvCxnSpPr>
            <p:cNvPr id="2474" name="Line 23"/>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475" name="Line 24"/>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476" name="Line 25"/>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477" name="AutoShape 26"/>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478" name="AutoShape 27"/>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sp>
        <p:nvSpPr>
          <p:cNvPr id="2479" name="Rectangle 28" descr="深色上对角线"/>
          <p:cNvSpPr/>
          <p:nvPr/>
        </p:nvSpPr>
        <p:spPr>
          <a:xfrm>
            <a:off x="2592388" y="4329113"/>
            <a:ext cx="273050" cy="277812"/>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nvGrpSpPr>
          <p:cNvPr id="2480" name="组合 2479"/>
          <p:cNvGrpSpPr/>
          <p:nvPr/>
        </p:nvGrpSpPr>
        <p:grpSpPr>
          <a:xfrm>
            <a:off x="3573463" y="2528888"/>
            <a:ext cx="312737" cy="2312987"/>
            <a:chOff x="1375" y="2945"/>
            <a:chExt cx="171" cy="1143"/>
          </a:xfrm>
        </p:grpSpPr>
        <p:cxnSp>
          <p:nvCxnSpPr>
            <p:cNvPr id="2481" name="Line 30"/>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482" name="Line 31"/>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483" name="Line 32"/>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484" name="AutoShape 33"/>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485" name="AutoShape 34"/>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grpSp>
        <p:nvGrpSpPr>
          <p:cNvPr id="2486" name="组合 2485"/>
          <p:cNvGrpSpPr/>
          <p:nvPr/>
        </p:nvGrpSpPr>
        <p:grpSpPr>
          <a:xfrm>
            <a:off x="8078788" y="2470150"/>
            <a:ext cx="312737" cy="2700338"/>
            <a:chOff x="1375" y="2945"/>
            <a:chExt cx="171" cy="1143"/>
          </a:xfrm>
        </p:grpSpPr>
        <p:cxnSp>
          <p:nvCxnSpPr>
            <p:cNvPr id="2487" name="Line 36"/>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488" name="Line 37"/>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489" name="Line 38"/>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490" name="AutoShape 39"/>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491" name="AutoShape 40"/>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cxnSp>
        <p:nvCxnSpPr>
          <p:cNvPr id="2492" name="Line 41"/>
          <p:cNvCxnSpPr/>
          <p:nvPr/>
        </p:nvCxnSpPr>
        <p:spPr>
          <a:xfrm>
            <a:off x="492125" y="1589088"/>
            <a:ext cx="928688" cy="890587"/>
          </a:xfrm>
          <a:prstGeom prst="line">
            <a:avLst/>
          </a:prstGeom>
          <a:ln w="57150" cap="flat" cmpd="sng">
            <a:solidFill>
              <a:srgbClr val="FFFF00"/>
            </a:solidFill>
            <a:prstDash val="solid"/>
            <a:headEnd type="none" w="med" len="med"/>
            <a:tailEnd type="triangle" w="med" len="med"/>
          </a:ln>
        </p:spPr>
      </p:cxnSp>
      <p:cxnSp>
        <p:nvCxnSpPr>
          <p:cNvPr id="2493" name="Line 42"/>
          <p:cNvCxnSpPr/>
          <p:nvPr/>
        </p:nvCxnSpPr>
        <p:spPr>
          <a:xfrm>
            <a:off x="879475" y="3965575"/>
            <a:ext cx="1243013" cy="0"/>
          </a:xfrm>
          <a:prstGeom prst="line">
            <a:avLst/>
          </a:prstGeom>
          <a:ln w="57150" cap="flat" cmpd="sng">
            <a:solidFill>
              <a:srgbClr val="FFFF00"/>
            </a:solidFill>
            <a:prstDash val="solid"/>
            <a:headEnd type="none" w="med" len="med"/>
            <a:tailEnd type="triangle" w="med" len="med"/>
          </a:ln>
        </p:spPr>
      </p:cxnSp>
      <p:cxnSp>
        <p:nvCxnSpPr>
          <p:cNvPr id="2494" name="Line 43"/>
          <p:cNvCxnSpPr/>
          <p:nvPr/>
        </p:nvCxnSpPr>
        <p:spPr>
          <a:xfrm>
            <a:off x="4779963" y="3754438"/>
            <a:ext cx="1243012" cy="0"/>
          </a:xfrm>
          <a:prstGeom prst="line">
            <a:avLst/>
          </a:prstGeom>
          <a:ln w="57150" cap="flat" cmpd="sng">
            <a:solidFill>
              <a:srgbClr val="FFFF00"/>
            </a:solidFill>
            <a:prstDash val="solid"/>
            <a:headEnd type="none" w="med" len="med"/>
            <a:tailEnd type="triangle" w="med" len="med"/>
          </a:ln>
        </p:spPr>
      </p:cxnSp>
      <p:sp>
        <p:nvSpPr>
          <p:cNvPr id="2495" name="Text Box 44"/>
          <p:cNvSpPr/>
          <p:nvPr/>
        </p:nvSpPr>
        <p:spPr>
          <a:xfrm>
            <a:off x="3308350" y="522288"/>
            <a:ext cx="5316538" cy="1068387"/>
          </a:xfrm>
          <a:prstGeom prst="rect">
            <a:avLst/>
          </a:prstGeom>
          <a:noFill/>
          <a:ln w="9525">
            <a:noFill/>
          </a:ln>
        </p:spPr>
        <p:txBody>
          <a:bodyPr>
            <a:spAutoFit/>
          </a:bodyPr>
          <a:p>
            <a:pPr algn="ctr">
              <a:spcBef>
                <a:spcPct val="50000"/>
              </a:spcBef>
            </a:pPr>
            <a:r>
              <a:rPr lang="zh-CN" altLang="en-US" sz="3200" b="1">
                <a:ea typeface="华文仿宋"/>
              </a:rPr>
              <a:t>思考：当河道有支流汇入时应如何设置断面呢？</a:t>
            </a:r>
            <a:endParaRPr lang="zh-CN" altLang="en-US" sz="3200" b="1">
              <a:ea typeface="华文仿宋"/>
            </a:endParaRPr>
          </a:p>
        </p:txBody>
      </p:sp>
      <p:grpSp>
        <p:nvGrpSpPr>
          <p:cNvPr id="2496" name="组合 2495"/>
          <p:cNvGrpSpPr/>
          <p:nvPr/>
        </p:nvGrpSpPr>
        <p:grpSpPr>
          <a:xfrm>
            <a:off x="2740025" y="5124450"/>
            <a:ext cx="990600" cy="366713"/>
            <a:chOff x="1178" y="4788"/>
            <a:chExt cx="566" cy="231"/>
          </a:xfrm>
        </p:grpSpPr>
        <p:grpSp>
          <p:nvGrpSpPr>
            <p:cNvPr id="2497" name="组合 2496"/>
            <p:cNvGrpSpPr/>
            <p:nvPr/>
          </p:nvGrpSpPr>
          <p:grpSpPr>
            <a:xfrm>
              <a:off x="1178" y="4904"/>
              <a:ext cx="566" cy="114"/>
              <a:chOff x="1178" y="4847"/>
              <a:chExt cx="566" cy="114"/>
            </a:xfrm>
          </p:grpSpPr>
          <p:cxnSp>
            <p:nvCxnSpPr>
              <p:cNvPr id="2498" name="Line 47"/>
              <p:cNvCxnSpPr/>
              <p:nvPr/>
            </p:nvCxnSpPr>
            <p:spPr>
              <a:xfrm>
                <a:off x="1178" y="4961"/>
                <a:ext cx="566" cy="0"/>
              </a:xfrm>
              <a:prstGeom prst="line">
                <a:avLst/>
              </a:prstGeom>
              <a:ln w="28575" cap="flat" cmpd="sng">
                <a:solidFill>
                  <a:srgbClr val="000000"/>
                </a:solidFill>
                <a:prstDash val="solid"/>
                <a:headEnd type="none" w="med" len="med"/>
                <a:tailEnd type="none" w="med" len="med"/>
              </a:ln>
            </p:spPr>
          </p:cxnSp>
          <p:cxnSp>
            <p:nvCxnSpPr>
              <p:cNvPr id="2499" name="Line 48"/>
              <p:cNvCxnSpPr/>
              <p:nvPr/>
            </p:nvCxnSpPr>
            <p:spPr>
              <a:xfrm>
                <a:off x="1179" y="4847"/>
                <a:ext cx="0" cy="114"/>
              </a:xfrm>
              <a:prstGeom prst="line">
                <a:avLst/>
              </a:prstGeom>
              <a:ln w="28575" cap="flat" cmpd="sng">
                <a:solidFill>
                  <a:srgbClr val="000000"/>
                </a:solidFill>
                <a:prstDash val="solid"/>
                <a:headEnd type="none" w="med" len="med"/>
                <a:tailEnd type="none" w="med" len="med"/>
              </a:ln>
            </p:spPr>
          </p:cxnSp>
          <p:cxnSp>
            <p:nvCxnSpPr>
              <p:cNvPr id="2500" name="Line 49"/>
              <p:cNvCxnSpPr/>
              <p:nvPr/>
            </p:nvCxnSpPr>
            <p:spPr>
              <a:xfrm>
                <a:off x="1744" y="4847"/>
                <a:ext cx="0" cy="114"/>
              </a:xfrm>
              <a:prstGeom prst="line">
                <a:avLst/>
              </a:prstGeom>
              <a:ln w="28575" cap="flat" cmpd="sng">
                <a:solidFill>
                  <a:srgbClr val="000000"/>
                </a:solidFill>
                <a:prstDash val="solid"/>
                <a:headEnd type="none" w="med" len="med"/>
                <a:tailEnd type="none" w="med" len="med"/>
              </a:ln>
            </p:spPr>
          </p:cxnSp>
        </p:grpSp>
        <p:sp>
          <p:nvSpPr>
            <p:cNvPr id="2501" name="Text Box 50"/>
            <p:cNvSpPr/>
            <p:nvPr/>
          </p:nvSpPr>
          <p:spPr>
            <a:xfrm>
              <a:off x="1178" y="4788"/>
              <a:ext cx="565" cy="231"/>
            </a:xfrm>
            <a:prstGeom prst="rect">
              <a:avLst/>
            </a:prstGeom>
            <a:noFill/>
            <a:ln w="28575">
              <a:noFill/>
            </a:ln>
          </p:spPr>
          <p:txBody>
            <a:bodyPr>
              <a:spAutoFit/>
            </a:bodyPr>
            <a:p>
              <a:pPr algn="ctr">
                <a:spcBef>
                  <a:spcPct val="50000"/>
                </a:spcBef>
              </a:pPr>
              <a:r>
                <a:rPr lang="en-US" altLang="zh-CN">
                  <a:ea typeface="华文仿宋"/>
                </a:rPr>
                <a:t>500m</a:t>
              </a:r>
              <a:endParaRPr lang="en-US" altLang="zh-CN">
                <a:ea typeface="华文仿宋"/>
              </a:endParaRPr>
            </a:p>
          </p:txBody>
        </p:sp>
      </p:grpSp>
      <p:grpSp>
        <p:nvGrpSpPr>
          <p:cNvPr id="2502" name="组合 2501"/>
          <p:cNvGrpSpPr/>
          <p:nvPr/>
        </p:nvGrpSpPr>
        <p:grpSpPr>
          <a:xfrm>
            <a:off x="4933950" y="5124450"/>
            <a:ext cx="3327400" cy="366713"/>
            <a:chOff x="3190" y="4914"/>
            <a:chExt cx="2096" cy="231"/>
          </a:xfrm>
        </p:grpSpPr>
        <p:grpSp>
          <p:nvGrpSpPr>
            <p:cNvPr id="2503" name="组合 2502"/>
            <p:cNvGrpSpPr/>
            <p:nvPr/>
          </p:nvGrpSpPr>
          <p:grpSpPr>
            <a:xfrm>
              <a:off x="3190" y="4995"/>
              <a:ext cx="2096" cy="150"/>
              <a:chOff x="1178" y="4847"/>
              <a:chExt cx="566" cy="114"/>
            </a:xfrm>
          </p:grpSpPr>
          <p:cxnSp>
            <p:nvCxnSpPr>
              <p:cNvPr id="2504" name="Line 53"/>
              <p:cNvCxnSpPr/>
              <p:nvPr/>
            </p:nvCxnSpPr>
            <p:spPr>
              <a:xfrm>
                <a:off x="1178" y="4961"/>
                <a:ext cx="566" cy="0"/>
              </a:xfrm>
              <a:prstGeom prst="line">
                <a:avLst/>
              </a:prstGeom>
              <a:ln w="28575" cap="flat" cmpd="sng">
                <a:solidFill>
                  <a:srgbClr val="000000"/>
                </a:solidFill>
                <a:prstDash val="solid"/>
                <a:headEnd type="none" w="med" len="med"/>
                <a:tailEnd type="none" w="med" len="med"/>
              </a:ln>
            </p:spPr>
          </p:cxnSp>
          <p:cxnSp>
            <p:nvCxnSpPr>
              <p:cNvPr id="2505" name="Line 54"/>
              <p:cNvCxnSpPr/>
              <p:nvPr/>
            </p:nvCxnSpPr>
            <p:spPr>
              <a:xfrm>
                <a:off x="1179" y="4847"/>
                <a:ext cx="0" cy="114"/>
              </a:xfrm>
              <a:prstGeom prst="line">
                <a:avLst/>
              </a:prstGeom>
              <a:ln w="28575" cap="flat" cmpd="sng">
                <a:solidFill>
                  <a:srgbClr val="000000"/>
                </a:solidFill>
                <a:prstDash val="solid"/>
                <a:headEnd type="none" w="med" len="med"/>
                <a:tailEnd type="none" w="med" len="med"/>
              </a:ln>
            </p:spPr>
          </p:cxnSp>
          <p:cxnSp>
            <p:nvCxnSpPr>
              <p:cNvPr id="2506" name="Line 55"/>
              <p:cNvCxnSpPr/>
              <p:nvPr/>
            </p:nvCxnSpPr>
            <p:spPr>
              <a:xfrm>
                <a:off x="1744" y="4847"/>
                <a:ext cx="0" cy="114"/>
              </a:xfrm>
              <a:prstGeom prst="line">
                <a:avLst/>
              </a:prstGeom>
              <a:ln w="28575" cap="flat" cmpd="sng">
                <a:solidFill>
                  <a:srgbClr val="000000"/>
                </a:solidFill>
                <a:prstDash val="solid"/>
                <a:headEnd type="none" w="med" len="med"/>
                <a:tailEnd type="none" w="med" len="med"/>
              </a:ln>
            </p:spPr>
          </p:cxnSp>
        </p:grpSp>
        <p:sp>
          <p:nvSpPr>
            <p:cNvPr id="2507" name="Text Box 56"/>
            <p:cNvSpPr/>
            <p:nvPr/>
          </p:nvSpPr>
          <p:spPr>
            <a:xfrm>
              <a:off x="3899" y="4914"/>
              <a:ext cx="568" cy="231"/>
            </a:xfrm>
            <a:prstGeom prst="rect">
              <a:avLst/>
            </a:prstGeom>
            <a:noFill/>
            <a:ln w="28575">
              <a:noFill/>
            </a:ln>
          </p:spPr>
          <p:txBody>
            <a:bodyPr>
              <a:spAutoFit/>
            </a:bodyPr>
            <a:p>
              <a:pPr algn="ctr">
                <a:spcBef>
                  <a:spcPct val="50000"/>
                </a:spcBef>
              </a:pPr>
              <a:r>
                <a:rPr lang="en-US" altLang="zh-CN">
                  <a:ea typeface="华文仿宋"/>
                </a:rPr>
                <a:t>1500m</a:t>
              </a:r>
              <a:endParaRPr lang="en-US" altLang="zh-CN">
                <a:ea typeface="华文仿宋"/>
              </a:endParaRPr>
            </a:p>
          </p:txBody>
        </p:sp>
      </p:grpSp>
      <p:sp>
        <p:nvSpPr>
          <p:cNvPr id="2508" name="Rectangle 57" descr="深色上对角线"/>
          <p:cNvSpPr/>
          <p:nvPr/>
        </p:nvSpPr>
        <p:spPr>
          <a:xfrm>
            <a:off x="4708525" y="4467225"/>
            <a:ext cx="273050" cy="277813"/>
          </a:xfrm>
          <a:prstGeom prst="rect">
            <a:avLst/>
          </a:prstGeom>
          <a:pattFill prst="dkUpDiag">
            <a:fgClr>
              <a:srgbClr val="000000"/>
            </a:fgClr>
            <a:bgClr>
              <a:srgbClr val="FFFFFF"/>
            </a:bgClr>
          </a:pattFill>
          <a:ln w="952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nvGrpSpPr>
          <p:cNvPr id="2509" name="组合 2508"/>
          <p:cNvGrpSpPr/>
          <p:nvPr/>
        </p:nvGrpSpPr>
        <p:grpSpPr>
          <a:xfrm>
            <a:off x="5607050" y="2432050"/>
            <a:ext cx="312738" cy="2312988"/>
            <a:chOff x="1375" y="2945"/>
            <a:chExt cx="171" cy="1143"/>
          </a:xfrm>
        </p:grpSpPr>
        <p:cxnSp>
          <p:nvCxnSpPr>
            <p:cNvPr id="2510" name="Line 59"/>
            <p:cNvCxnSpPr/>
            <p:nvPr/>
          </p:nvCxnSpPr>
          <p:spPr>
            <a:xfrm>
              <a:off x="1461" y="3067"/>
              <a:ext cx="0" cy="907"/>
            </a:xfrm>
            <a:prstGeom prst="line">
              <a:avLst/>
            </a:prstGeom>
            <a:ln w="28575" cap="flat" cmpd="sng">
              <a:solidFill>
                <a:srgbClr val="000000"/>
              </a:solidFill>
              <a:prstDash val="solid"/>
              <a:headEnd type="none" w="med" len="med"/>
              <a:tailEnd type="none" w="med" len="med"/>
            </a:ln>
          </p:spPr>
        </p:cxnSp>
        <p:cxnSp>
          <p:nvCxnSpPr>
            <p:cNvPr id="2511" name="Line 60"/>
            <p:cNvCxnSpPr/>
            <p:nvPr/>
          </p:nvCxnSpPr>
          <p:spPr>
            <a:xfrm>
              <a:off x="1375" y="3059"/>
              <a:ext cx="171" cy="0"/>
            </a:xfrm>
            <a:prstGeom prst="line">
              <a:avLst/>
            </a:prstGeom>
            <a:ln w="28575" cap="flat" cmpd="sng">
              <a:solidFill>
                <a:srgbClr val="000000"/>
              </a:solidFill>
              <a:prstDash val="solid"/>
              <a:headEnd type="none" w="med" len="med"/>
              <a:tailEnd type="none" w="med" len="med"/>
            </a:ln>
          </p:spPr>
        </p:cxnSp>
        <p:cxnSp>
          <p:nvCxnSpPr>
            <p:cNvPr id="2512" name="Line 61"/>
            <p:cNvCxnSpPr/>
            <p:nvPr/>
          </p:nvCxnSpPr>
          <p:spPr>
            <a:xfrm>
              <a:off x="1375" y="3974"/>
              <a:ext cx="171" cy="0"/>
            </a:xfrm>
            <a:prstGeom prst="line">
              <a:avLst/>
            </a:prstGeom>
            <a:ln w="28575" cap="flat" cmpd="sng">
              <a:solidFill>
                <a:srgbClr val="000000"/>
              </a:solidFill>
              <a:prstDash val="solid"/>
              <a:headEnd type="none" w="med" len="med"/>
              <a:tailEnd type="none" w="med" len="med"/>
            </a:ln>
          </p:spPr>
        </p:cxnSp>
        <p:sp>
          <p:nvSpPr>
            <p:cNvPr id="2513" name="AutoShape 62"/>
            <p:cNvSpPr/>
            <p:nvPr/>
          </p:nvSpPr>
          <p:spPr>
            <a:xfrm>
              <a:off x="1375" y="3974"/>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sp>
          <p:nvSpPr>
            <p:cNvPr id="2514" name="AutoShape 63"/>
            <p:cNvSpPr/>
            <p:nvPr/>
          </p:nvSpPr>
          <p:spPr>
            <a:xfrm rot="10800000">
              <a:off x="1375" y="2945"/>
              <a:ext cx="171" cy="114"/>
            </a:xfrm>
            <a:prstGeom prst="triangle">
              <a:avLst>
                <a:gd name="adj" fmla="val 50000"/>
              </a:avLst>
            </a:prstGeom>
            <a:noFill/>
            <a:ln w="28575" cap="flat" cmpd="sng">
              <a:solidFill>
                <a:srgbClr val="000000"/>
              </a:solidFill>
              <a:prstDash val="solid"/>
              <a:miter/>
              <a:headEnd type="none" w="med" len="med"/>
              <a:tailEnd type="none" w="med" len="med"/>
            </a:ln>
          </p:spPr>
          <p:txBody>
            <a:bodyPr wrap="none" anchor="ctr" anchorCtr="0"/>
            <a:p>
              <a:endParaRPr lang="zh-CN" altLang="en-US">
                <a:ea typeface="华文仿宋"/>
              </a:endParaRPr>
            </a:p>
          </p:txBody>
        </p:sp>
      </p:grpSp>
      <p:sp>
        <p:nvSpPr>
          <p:cNvPr id="2515" name="Text Box 64"/>
          <p:cNvSpPr/>
          <p:nvPr/>
        </p:nvSpPr>
        <p:spPr>
          <a:xfrm>
            <a:off x="1143000" y="228600"/>
            <a:ext cx="549275" cy="1552575"/>
          </a:xfrm>
          <a:prstGeom prst="rect">
            <a:avLst/>
          </a:prstGeom>
          <a:noFill/>
          <a:ln w="9525">
            <a:noFill/>
          </a:ln>
        </p:spPr>
        <p:txBody>
          <a:bodyPr vert="eaVert">
            <a:spAutoFit/>
          </a:bodyPr>
          <a:p>
            <a:pPr algn="ctr">
              <a:spcBef>
                <a:spcPct val="50000"/>
              </a:spcBef>
            </a:pPr>
            <a:r>
              <a:rPr lang="zh-CN" altLang="en-US" sz="2400" b="1">
                <a:ea typeface="华文仿宋"/>
              </a:rPr>
              <a:t>对照断面</a:t>
            </a:r>
            <a:endParaRPr lang="zh-CN" altLang="en-US" sz="2400" b="1">
              <a:ea typeface="华文仿宋"/>
            </a:endParaRPr>
          </a:p>
        </p:txBody>
      </p:sp>
      <p:sp>
        <p:nvSpPr>
          <p:cNvPr id="2516" name="Text Box 65"/>
          <p:cNvSpPr/>
          <p:nvPr/>
        </p:nvSpPr>
        <p:spPr>
          <a:xfrm>
            <a:off x="4241800" y="1524000"/>
            <a:ext cx="549275" cy="1423988"/>
          </a:xfrm>
          <a:prstGeom prst="rect">
            <a:avLst/>
          </a:prstGeom>
          <a:noFill/>
          <a:ln w="9525">
            <a:noFill/>
          </a:ln>
        </p:spPr>
        <p:txBody>
          <a:bodyPr vert="eaVert">
            <a:spAutoFit/>
          </a:bodyPr>
          <a:p>
            <a:pPr algn="ctr">
              <a:spcBef>
                <a:spcPct val="50000"/>
              </a:spcBef>
            </a:pPr>
            <a:r>
              <a:rPr lang="zh-CN" altLang="en-US" sz="2400" b="1">
                <a:ea typeface="华文仿宋"/>
              </a:rPr>
              <a:t>控制断面</a:t>
            </a:r>
            <a:endParaRPr lang="zh-CN" altLang="en-US" sz="2400" b="1">
              <a:ea typeface="华文仿宋"/>
            </a:endParaRPr>
          </a:p>
        </p:txBody>
      </p:sp>
      <p:cxnSp>
        <p:nvCxnSpPr>
          <p:cNvPr id="2517" name="Line 66"/>
          <p:cNvCxnSpPr/>
          <p:nvPr/>
        </p:nvCxnSpPr>
        <p:spPr>
          <a:xfrm flipH="1">
            <a:off x="4032250" y="2166938"/>
            <a:ext cx="269875" cy="609600"/>
          </a:xfrm>
          <a:prstGeom prst="line">
            <a:avLst/>
          </a:prstGeom>
          <a:ln w="38100" cap="flat" cmpd="sng">
            <a:solidFill>
              <a:srgbClr val="000000"/>
            </a:solidFill>
            <a:prstDash val="solid"/>
            <a:headEnd type="none" w="med" len="med"/>
            <a:tailEnd type="triangle" w="med" len="med"/>
          </a:ln>
        </p:spPr>
      </p:cxnSp>
      <p:cxnSp>
        <p:nvCxnSpPr>
          <p:cNvPr id="2518" name="Line 67"/>
          <p:cNvCxnSpPr/>
          <p:nvPr/>
        </p:nvCxnSpPr>
        <p:spPr>
          <a:xfrm>
            <a:off x="4791075" y="2432050"/>
            <a:ext cx="681038" cy="344488"/>
          </a:xfrm>
          <a:prstGeom prst="line">
            <a:avLst/>
          </a:prstGeom>
          <a:ln w="38100" cap="flat" cmpd="sng">
            <a:solidFill>
              <a:srgbClr val="000000"/>
            </a:solidFill>
            <a:prstDash val="solid"/>
            <a:headEnd type="none" w="med" len="med"/>
            <a:tailEnd type="triangle" w="med" len="med"/>
          </a:ln>
        </p:spPr>
      </p:cxnSp>
      <p:cxnSp>
        <p:nvCxnSpPr>
          <p:cNvPr id="2519" name="Line 68"/>
          <p:cNvCxnSpPr/>
          <p:nvPr/>
        </p:nvCxnSpPr>
        <p:spPr>
          <a:xfrm>
            <a:off x="1676400" y="1447800"/>
            <a:ext cx="228600" cy="990600"/>
          </a:xfrm>
          <a:prstGeom prst="line">
            <a:avLst/>
          </a:prstGeom>
          <a:ln w="38100" cap="flat" cmpd="sng">
            <a:solidFill>
              <a:srgbClr val="000000"/>
            </a:solidFill>
            <a:prstDash val="solid"/>
            <a:headEnd type="none" w="med" len="med"/>
            <a:tailEnd type="triangle" w="med" len="med"/>
          </a:ln>
        </p:spPr>
      </p:cxnSp>
      <p:sp>
        <p:nvSpPr>
          <p:cNvPr id="2520" name="Text Box 69"/>
          <p:cNvSpPr/>
          <p:nvPr/>
        </p:nvSpPr>
        <p:spPr>
          <a:xfrm>
            <a:off x="6897688" y="1600200"/>
            <a:ext cx="549275" cy="1414463"/>
          </a:xfrm>
          <a:prstGeom prst="rect">
            <a:avLst/>
          </a:prstGeom>
          <a:noFill/>
          <a:ln w="9525">
            <a:noFill/>
          </a:ln>
        </p:spPr>
        <p:txBody>
          <a:bodyPr vert="eaVert">
            <a:spAutoFit/>
          </a:bodyPr>
          <a:p>
            <a:pPr algn="ctr">
              <a:spcBef>
                <a:spcPct val="50000"/>
              </a:spcBef>
            </a:pPr>
            <a:r>
              <a:rPr lang="zh-CN" altLang="en-US" sz="2400" b="1">
                <a:ea typeface="华文仿宋"/>
              </a:rPr>
              <a:t>削减断面</a:t>
            </a:r>
            <a:endParaRPr lang="zh-CN" altLang="en-US" sz="2400" b="1">
              <a:ea typeface="华文仿宋"/>
            </a:endParaRPr>
          </a:p>
        </p:txBody>
      </p:sp>
      <p:cxnSp>
        <p:nvCxnSpPr>
          <p:cNvPr id="2521" name="Line 70"/>
          <p:cNvCxnSpPr/>
          <p:nvPr/>
        </p:nvCxnSpPr>
        <p:spPr>
          <a:xfrm>
            <a:off x="7446963" y="2433638"/>
            <a:ext cx="631825" cy="577850"/>
          </a:xfrm>
          <a:prstGeom prst="line">
            <a:avLst/>
          </a:prstGeom>
          <a:ln w="38100" cap="flat" cmpd="sng">
            <a:solidFill>
              <a:srgbClr val="000000"/>
            </a:solidFill>
            <a:prstDash val="solid"/>
            <a:headEnd type="none" w="med" len="med"/>
            <a:tailEnd type="triangle" w="med" len="med"/>
          </a:ln>
        </p:spPr>
      </p:cxnSp>
      <p:grpSp>
        <p:nvGrpSpPr>
          <p:cNvPr id="2522" name="组合 2521"/>
          <p:cNvGrpSpPr/>
          <p:nvPr/>
        </p:nvGrpSpPr>
        <p:grpSpPr>
          <a:xfrm rot="-5400000">
            <a:off x="8086725" y="3759200"/>
            <a:ext cx="296863" cy="287338"/>
            <a:chOff x="6169" y="1925"/>
            <a:chExt cx="622" cy="575"/>
          </a:xfrm>
        </p:grpSpPr>
        <p:sp>
          <p:nvSpPr>
            <p:cNvPr id="2523" name="Oval 72"/>
            <p:cNvSpPr/>
            <p:nvPr/>
          </p:nvSpPr>
          <p:spPr>
            <a:xfrm>
              <a:off x="6169" y="1934"/>
              <a:ext cx="622" cy="566"/>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524" name="Line 73"/>
            <p:cNvCxnSpPr/>
            <p:nvPr/>
          </p:nvCxnSpPr>
          <p:spPr>
            <a:xfrm>
              <a:off x="6169" y="2214"/>
              <a:ext cx="622" cy="0"/>
            </a:xfrm>
            <a:prstGeom prst="line">
              <a:avLst/>
            </a:prstGeom>
            <a:ln w="28575" cap="flat" cmpd="sng">
              <a:solidFill>
                <a:srgbClr val="000000"/>
              </a:solidFill>
              <a:prstDash val="solid"/>
              <a:headEnd type="none" w="med" len="med"/>
              <a:tailEnd type="none" w="med" len="med"/>
            </a:ln>
          </p:spPr>
        </p:cxnSp>
        <p:cxnSp>
          <p:nvCxnSpPr>
            <p:cNvPr id="2525" name="Line 74"/>
            <p:cNvCxnSpPr/>
            <p:nvPr/>
          </p:nvCxnSpPr>
          <p:spPr>
            <a:xfrm>
              <a:off x="6509" y="1925"/>
              <a:ext cx="0" cy="280"/>
            </a:xfrm>
            <a:prstGeom prst="line">
              <a:avLst/>
            </a:prstGeom>
            <a:ln w="28575" cap="flat" cmpd="sng">
              <a:solidFill>
                <a:srgbClr val="000000"/>
              </a:solidFill>
              <a:prstDash val="solid"/>
              <a:headEnd type="none" w="med" len="med"/>
              <a:tailEnd type="none" w="med" len="med"/>
            </a:ln>
          </p:spPr>
        </p:cxnSp>
      </p:grpSp>
      <p:grpSp>
        <p:nvGrpSpPr>
          <p:cNvPr id="2526" name="组合 2525"/>
          <p:cNvGrpSpPr/>
          <p:nvPr/>
        </p:nvGrpSpPr>
        <p:grpSpPr>
          <a:xfrm rot="-5400000">
            <a:off x="5602288" y="3584575"/>
            <a:ext cx="296862" cy="287338"/>
            <a:chOff x="6169" y="1925"/>
            <a:chExt cx="622" cy="575"/>
          </a:xfrm>
        </p:grpSpPr>
        <p:sp>
          <p:nvSpPr>
            <p:cNvPr id="2527" name="Oval 76"/>
            <p:cNvSpPr/>
            <p:nvPr/>
          </p:nvSpPr>
          <p:spPr>
            <a:xfrm>
              <a:off x="6169" y="1934"/>
              <a:ext cx="622" cy="566"/>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528" name="Line 77"/>
            <p:cNvCxnSpPr/>
            <p:nvPr/>
          </p:nvCxnSpPr>
          <p:spPr>
            <a:xfrm>
              <a:off x="6169" y="2214"/>
              <a:ext cx="622" cy="0"/>
            </a:xfrm>
            <a:prstGeom prst="line">
              <a:avLst/>
            </a:prstGeom>
            <a:ln w="28575" cap="flat" cmpd="sng">
              <a:solidFill>
                <a:srgbClr val="000000"/>
              </a:solidFill>
              <a:prstDash val="solid"/>
              <a:headEnd type="none" w="med" len="med"/>
              <a:tailEnd type="none" w="med" len="med"/>
            </a:ln>
          </p:spPr>
        </p:cxnSp>
        <p:cxnSp>
          <p:nvCxnSpPr>
            <p:cNvPr id="2529" name="Line 78"/>
            <p:cNvCxnSpPr/>
            <p:nvPr/>
          </p:nvCxnSpPr>
          <p:spPr>
            <a:xfrm>
              <a:off x="6509" y="1925"/>
              <a:ext cx="0" cy="280"/>
            </a:xfrm>
            <a:prstGeom prst="line">
              <a:avLst/>
            </a:prstGeom>
            <a:ln w="28575" cap="flat" cmpd="sng">
              <a:solidFill>
                <a:srgbClr val="000000"/>
              </a:solidFill>
              <a:prstDash val="solid"/>
              <a:headEnd type="none" w="med" len="med"/>
              <a:tailEnd type="none" w="med" len="med"/>
            </a:ln>
          </p:spPr>
        </p:cxnSp>
      </p:grpSp>
      <p:grpSp>
        <p:nvGrpSpPr>
          <p:cNvPr id="2530" name="组合 2529"/>
          <p:cNvGrpSpPr/>
          <p:nvPr/>
        </p:nvGrpSpPr>
        <p:grpSpPr>
          <a:xfrm rot="-5400000">
            <a:off x="3568700" y="3609975"/>
            <a:ext cx="296863" cy="287338"/>
            <a:chOff x="6169" y="1925"/>
            <a:chExt cx="622" cy="575"/>
          </a:xfrm>
        </p:grpSpPr>
        <p:sp>
          <p:nvSpPr>
            <p:cNvPr id="2531" name="Oval 80"/>
            <p:cNvSpPr/>
            <p:nvPr/>
          </p:nvSpPr>
          <p:spPr>
            <a:xfrm>
              <a:off x="6169" y="1934"/>
              <a:ext cx="622" cy="566"/>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532" name="Line 81"/>
            <p:cNvCxnSpPr/>
            <p:nvPr/>
          </p:nvCxnSpPr>
          <p:spPr>
            <a:xfrm>
              <a:off x="6169" y="2214"/>
              <a:ext cx="622" cy="0"/>
            </a:xfrm>
            <a:prstGeom prst="line">
              <a:avLst/>
            </a:prstGeom>
            <a:ln w="28575" cap="flat" cmpd="sng">
              <a:solidFill>
                <a:srgbClr val="000000"/>
              </a:solidFill>
              <a:prstDash val="solid"/>
              <a:headEnd type="none" w="med" len="med"/>
              <a:tailEnd type="none" w="med" len="med"/>
            </a:ln>
          </p:spPr>
        </p:cxnSp>
        <p:cxnSp>
          <p:nvCxnSpPr>
            <p:cNvPr id="2533" name="Line 82"/>
            <p:cNvCxnSpPr/>
            <p:nvPr/>
          </p:nvCxnSpPr>
          <p:spPr>
            <a:xfrm>
              <a:off x="6509" y="1925"/>
              <a:ext cx="0" cy="280"/>
            </a:xfrm>
            <a:prstGeom prst="line">
              <a:avLst/>
            </a:prstGeom>
            <a:ln w="28575" cap="flat" cmpd="sng">
              <a:solidFill>
                <a:srgbClr val="000000"/>
              </a:solidFill>
              <a:prstDash val="solid"/>
              <a:headEnd type="none" w="med" len="med"/>
              <a:tailEnd type="none" w="med" len="med"/>
            </a:ln>
          </p:spPr>
        </p:cxnSp>
      </p:grpSp>
      <p:grpSp>
        <p:nvGrpSpPr>
          <p:cNvPr id="2534" name="组合 2533"/>
          <p:cNvGrpSpPr/>
          <p:nvPr/>
        </p:nvGrpSpPr>
        <p:grpSpPr>
          <a:xfrm rot="-2460000">
            <a:off x="1676400" y="2514600"/>
            <a:ext cx="296863" cy="287338"/>
            <a:chOff x="6169" y="1925"/>
            <a:chExt cx="622" cy="575"/>
          </a:xfrm>
        </p:grpSpPr>
        <p:sp>
          <p:nvSpPr>
            <p:cNvPr id="2535" name="Oval 84"/>
            <p:cNvSpPr/>
            <p:nvPr/>
          </p:nvSpPr>
          <p:spPr>
            <a:xfrm>
              <a:off x="6169" y="1934"/>
              <a:ext cx="622" cy="566"/>
            </a:xfrm>
            <a:prstGeom prst="ellipse">
              <a:avLst/>
            </a:prstGeom>
            <a:noFill/>
            <a:ln w="28575" cap="flat" cmpd="sng">
              <a:solidFill>
                <a:srgbClr val="000000"/>
              </a:solidFill>
              <a:prstDash val="solid"/>
              <a:headEnd type="none" w="med" len="med"/>
              <a:tailEnd type="none" w="med" len="med"/>
            </a:ln>
          </p:spPr>
          <p:txBody>
            <a:bodyPr wrap="none" anchor="ctr" anchorCtr="0"/>
            <a:p>
              <a:pPr algn="ctr"/>
              <a:endParaRPr lang="zh-CN" altLang="zh-CN">
                <a:ea typeface="华文仿宋"/>
              </a:endParaRPr>
            </a:p>
          </p:txBody>
        </p:sp>
        <p:cxnSp>
          <p:nvCxnSpPr>
            <p:cNvPr id="2536" name="Line 85"/>
            <p:cNvCxnSpPr/>
            <p:nvPr/>
          </p:nvCxnSpPr>
          <p:spPr>
            <a:xfrm>
              <a:off x="6169" y="2214"/>
              <a:ext cx="622" cy="0"/>
            </a:xfrm>
            <a:prstGeom prst="line">
              <a:avLst/>
            </a:prstGeom>
            <a:ln w="28575" cap="flat" cmpd="sng">
              <a:solidFill>
                <a:srgbClr val="000000"/>
              </a:solidFill>
              <a:prstDash val="solid"/>
              <a:headEnd type="none" w="med" len="med"/>
              <a:tailEnd type="none" w="med" len="med"/>
            </a:ln>
          </p:spPr>
        </p:cxnSp>
        <p:cxnSp>
          <p:nvCxnSpPr>
            <p:cNvPr id="2537" name="Line 86"/>
            <p:cNvCxnSpPr/>
            <p:nvPr/>
          </p:nvCxnSpPr>
          <p:spPr>
            <a:xfrm>
              <a:off x="6509" y="1925"/>
              <a:ext cx="0" cy="280"/>
            </a:xfrm>
            <a:prstGeom prst="line">
              <a:avLst/>
            </a:prstGeom>
            <a:ln w="28575" cap="flat" cmpd="sng">
              <a:solidFill>
                <a:srgbClr val="000000"/>
              </a:solidFill>
              <a:prstDash val="solid"/>
              <a:headEnd type="none" w="med" len="med"/>
              <a:tailEnd type="none" w="med" len="med"/>
            </a:ln>
          </p:spPr>
        </p:cxnSp>
      </p:grpSp>
      <p:grpSp>
        <p:nvGrpSpPr>
          <p:cNvPr id="2538" name="组合 2537"/>
          <p:cNvGrpSpPr/>
          <p:nvPr/>
        </p:nvGrpSpPr>
        <p:grpSpPr>
          <a:xfrm rot="-5400000">
            <a:off x="171450" y="4090988"/>
            <a:ext cx="296863" cy="287337"/>
            <a:chOff x="6169" y="1925"/>
            <a:chExt cx="622" cy="575"/>
          </a:xfrm>
        </p:grpSpPr>
        <p:sp>
          <p:nvSpPr>
            <p:cNvPr id="2539" name="Oval 88"/>
            <p:cNvSpPr/>
            <p:nvPr/>
          </p:nvSpPr>
          <p:spPr>
            <a:xfrm>
              <a:off x="6169" y="1934"/>
              <a:ext cx="622" cy="566"/>
            </a:xfrm>
            <a:prstGeom prst="ellipse">
              <a:avLst/>
            </a:prstGeom>
            <a:noFill/>
            <a:ln w="28575" cap="flat" cmpd="sng">
              <a:solidFill>
                <a:srgbClr val="000000"/>
              </a:solidFill>
              <a:prstDash val="solid"/>
              <a:headEnd type="none" w="med" len="med"/>
              <a:tailEnd type="none" w="med" len="med"/>
            </a:ln>
          </p:spPr>
          <p:txBody>
            <a:bodyPr vert="eaVert" wrap="none" anchor="ctr" anchorCtr="0"/>
            <a:p>
              <a:pPr algn="ctr"/>
              <a:endParaRPr lang="zh-CN" altLang="zh-CN">
                <a:ea typeface="华文仿宋"/>
              </a:endParaRPr>
            </a:p>
          </p:txBody>
        </p:sp>
        <p:cxnSp>
          <p:nvCxnSpPr>
            <p:cNvPr id="2540" name="Line 89"/>
            <p:cNvCxnSpPr/>
            <p:nvPr/>
          </p:nvCxnSpPr>
          <p:spPr>
            <a:xfrm>
              <a:off x="6169" y="2214"/>
              <a:ext cx="622" cy="0"/>
            </a:xfrm>
            <a:prstGeom prst="line">
              <a:avLst/>
            </a:prstGeom>
            <a:ln w="28575" cap="flat" cmpd="sng">
              <a:solidFill>
                <a:srgbClr val="000000"/>
              </a:solidFill>
              <a:prstDash val="solid"/>
              <a:headEnd type="none" w="med" len="med"/>
              <a:tailEnd type="none" w="med" len="med"/>
            </a:ln>
          </p:spPr>
        </p:cxnSp>
        <p:cxnSp>
          <p:nvCxnSpPr>
            <p:cNvPr id="2541" name="Line 90"/>
            <p:cNvCxnSpPr/>
            <p:nvPr/>
          </p:nvCxnSpPr>
          <p:spPr>
            <a:xfrm>
              <a:off x="6509" y="1925"/>
              <a:ext cx="0" cy="280"/>
            </a:xfrm>
            <a:prstGeom prst="line">
              <a:avLst/>
            </a:prstGeom>
            <a:ln w="28575" cap="flat" cmpd="sng">
              <a:solidFill>
                <a:srgbClr val="000000"/>
              </a:solidFill>
              <a:prstDash val="solid"/>
              <a:headEnd type="none" w="med" len="med"/>
              <a:tailEnd type="none" w="med" len="med"/>
            </a:ln>
          </p:spPr>
        </p:cxnSp>
      </p:grpSp>
      <p:cxnSp>
        <p:nvCxnSpPr>
          <p:cNvPr id="2542" name="Line 91"/>
          <p:cNvCxnSpPr/>
          <p:nvPr/>
        </p:nvCxnSpPr>
        <p:spPr>
          <a:xfrm flipH="1">
            <a:off x="457200" y="1371600"/>
            <a:ext cx="685800" cy="1676400"/>
          </a:xfrm>
          <a:prstGeom prst="line">
            <a:avLst/>
          </a:prstGeom>
          <a:ln w="38100" cap="flat" cmpd="sng">
            <a:solidFill>
              <a:srgbClr val="000000"/>
            </a:solidFill>
            <a:prstDash val="soli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childTnLst>
                                    <p:animMotion origin="layout" path="M -0.04166 0.0037 L 0.25834 0.0037">
                                      <p:cBhvr additive="base">
                                        <p:cTn id="6" dur="5000" fill="hold"/>
                                        <p:tgtEl>
                                          <p:spTgt spid="2453"/>
                                        </p:tgtEl>
                                        <p:attrNameLst>
                                          <p:attrName>ppt_x</p:attrName>
                                          <p:attrName>ppt_y</p:attrName>
                                        </p:attrNameLst>
                                      </p:cBhvr>
                                    </p:animMotion>
                                  </p:childTnLst>
                                </p:cTn>
                              </p:par>
                              <p:par>
                                <p:cTn id="7" presetID="2" presetClass="entr" presetSubtype="9" fill="hold" nodeType="withEffect">
                                  <p:childTnLst>
                                    <p:set>
                                      <p:cBhvr additive="base">
                                        <p:cTn id="8" dur="1" fill="hold">
                                          <p:stCondLst>
                                            <p:cond delay="0"/>
                                          </p:stCondLst>
                                        </p:cTn>
                                        <p:tgtEl>
                                          <p:spTgt spid="2492"/>
                                        </p:tgtEl>
                                        <p:attrNameLst>
                                          <p:attrName>style.visibility</p:attrName>
                                        </p:attrNameLst>
                                      </p:cBhvr>
                                      <p:to>
                                        <p:strVal val="visible"/>
                                      </p:to>
                                    </p:set>
                                    <p:anim calcmode="lin" valueType="num">
                                      <p:cBhvr additive="base">
                                        <p:cTn id="9" dur="500" fill="hold"/>
                                        <p:tgtEl>
                                          <p:spTgt spid="2492"/>
                                        </p:tgtEl>
                                        <p:attrNameLst>
                                          <p:attrName>ppt_x</p:attrName>
                                        </p:attrNameLst>
                                      </p:cBhvr>
                                      <p:tavLst>
                                        <p:tav tm="0">
                                          <p:val>
                                            <p:strVal val="0-#ppt_w/2"/>
                                          </p:val>
                                        </p:tav>
                                        <p:tav tm="100000">
                                          <p:val>
                                            <p:strVal val="#ppt_x"/>
                                          </p:val>
                                        </p:tav>
                                      </p:tavLst>
                                    </p:anim>
                                    <p:anim calcmode="lin" valueType="num">
                                      <p:cBhvr additive="base">
                                        <p:cTn id="10" dur="500" fill="hold"/>
                                        <p:tgtEl>
                                          <p:spTgt spid="2492"/>
                                        </p:tgtEl>
                                        <p:attrNameLst>
                                          <p:attrName>ppt_y</p:attrName>
                                        </p:attrNameLst>
                                      </p:cBhvr>
                                      <p:tavLst>
                                        <p:tav tm="0">
                                          <p:val>
                                            <p:strVal val="0-#ppt_h/2"/>
                                          </p:val>
                                        </p:tav>
                                        <p:tav tm="100000">
                                          <p:val>
                                            <p:strVal val="#ppt_y"/>
                                          </p:val>
                                        </p:tav>
                                      </p:tavLst>
                                    </p:anim>
                                  </p:childTnLst>
                                </p:cTn>
                              </p:par>
                              <p:par>
                                <p:cTn id="11" presetID="2" presetClass="entr" presetSubtype="8" fill="hold" nodeType="withEffect">
                                  <p:childTnLst>
                                    <p:set>
                                      <p:cBhvr additive="base">
                                        <p:cTn id="12" dur="1" fill="hold">
                                          <p:stCondLst>
                                            <p:cond delay="0"/>
                                          </p:stCondLst>
                                        </p:cTn>
                                        <p:tgtEl>
                                          <p:spTgt spid="2493"/>
                                        </p:tgtEl>
                                        <p:attrNameLst>
                                          <p:attrName>style.visibility</p:attrName>
                                        </p:attrNameLst>
                                      </p:cBhvr>
                                      <p:to>
                                        <p:strVal val="visible"/>
                                      </p:to>
                                    </p:set>
                                    <p:anim calcmode="lin" valueType="num">
                                      <p:cBhvr additive="base">
                                        <p:cTn id="13" dur="500" fill="hold"/>
                                        <p:tgtEl>
                                          <p:spTgt spid="2493"/>
                                        </p:tgtEl>
                                        <p:attrNameLst>
                                          <p:attrName>ppt_x</p:attrName>
                                        </p:attrNameLst>
                                      </p:cBhvr>
                                      <p:tavLst>
                                        <p:tav tm="0">
                                          <p:val>
                                            <p:strVal val="0-#ppt_w/2"/>
                                          </p:val>
                                        </p:tav>
                                        <p:tav tm="100000">
                                          <p:val>
                                            <p:strVal val="#ppt_x"/>
                                          </p:val>
                                        </p:tav>
                                      </p:tavLst>
                                    </p:anim>
                                    <p:anim calcmode="lin" valueType="num">
                                      <p:cBhvr additive="base">
                                        <p:cTn id="14" dur="500" fill="hold"/>
                                        <p:tgtEl>
                                          <p:spTgt spid="249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childTnLst>
                                    <p:set>
                                      <p:cBhvr additive="base">
                                        <p:cTn id="16" dur="1" fill="hold">
                                          <p:stCondLst>
                                            <p:cond delay="0"/>
                                          </p:stCondLst>
                                        </p:cTn>
                                        <p:tgtEl>
                                          <p:spTgt spid="2494"/>
                                        </p:tgtEl>
                                        <p:attrNameLst>
                                          <p:attrName>style.visibility</p:attrName>
                                        </p:attrNameLst>
                                      </p:cBhvr>
                                      <p:to>
                                        <p:strVal val="visible"/>
                                      </p:to>
                                    </p:set>
                                    <p:anim calcmode="lin" valueType="num">
                                      <p:cBhvr additive="base">
                                        <p:cTn id="17" dur="500" fill="hold"/>
                                        <p:tgtEl>
                                          <p:spTgt spid="2494"/>
                                        </p:tgtEl>
                                        <p:attrNameLst>
                                          <p:attrName>ppt_x</p:attrName>
                                        </p:attrNameLst>
                                      </p:cBhvr>
                                      <p:tavLst>
                                        <p:tav tm="0">
                                          <p:val>
                                            <p:strVal val="0-#ppt_w/2"/>
                                          </p:val>
                                        </p:tav>
                                        <p:tav tm="100000">
                                          <p:val>
                                            <p:strVal val="#ppt_x"/>
                                          </p:val>
                                        </p:tav>
                                      </p:tavLst>
                                    </p:anim>
                                    <p:anim calcmode="lin" valueType="num">
                                      <p:cBhvr additive="base">
                                        <p:cTn id="18" dur="500" fill="hold"/>
                                        <p:tgtEl>
                                          <p:spTgt spid="249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childTnLst>
                                    <p:set>
                                      <p:cBhvr additive="base">
                                        <p:cTn id="22" dur="1" fill="hold">
                                          <p:stCondLst>
                                            <p:cond delay="0"/>
                                          </p:stCondLst>
                                        </p:cTn>
                                        <p:tgtEl>
                                          <p:spTgt spid="2473"/>
                                        </p:tgtEl>
                                        <p:attrNameLst>
                                          <p:attrName>style.visibility</p:attrName>
                                        </p:attrNameLst>
                                      </p:cBhvr>
                                      <p:to>
                                        <p:strVal val="visible"/>
                                      </p:to>
                                    </p:set>
                                    <p:anim calcmode="lin" valueType="num">
                                      <p:cBhvr additive="base">
                                        <p:cTn id="23" dur="500" fill="hold"/>
                                        <p:tgtEl>
                                          <p:spTgt spid="2473"/>
                                        </p:tgtEl>
                                        <p:attrNameLst>
                                          <p:attrName>ppt_x</p:attrName>
                                        </p:attrNameLst>
                                      </p:cBhvr>
                                      <p:tavLst>
                                        <p:tav tm="0">
                                          <p:val>
                                            <p:strVal val="0-#ppt_w/2"/>
                                          </p:val>
                                        </p:tav>
                                        <p:tav tm="100000">
                                          <p:val>
                                            <p:strVal val="#ppt_x"/>
                                          </p:val>
                                        </p:tav>
                                      </p:tavLst>
                                    </p:anim>
                                    <p:anim calcmode="lin" valueType="num">
                                      <p:cBhvr additive="base">
                                        <p:cTn id="24" dur="500" fill="hold"/>
                                        <p:tgtEl>
                                          <p:spTgt spid="2473"/>
                                        </p:tgtEl>
                                        <p:attrNameLst>
                                          <p:attrName>ppt_y</p:attrName>
                                        </p:attrNameLst>
                                      </p:cBhvr>
                                      <p:tavLst>
                                        <p:tav tm="0">
                                          <p:val>
                                            <p:strVal val="#ppt_y"/>
                                          </p:val>
                                        </p:tav>
                                        <p:tav tm="100000">
                                          <p:val>
                                            <p:strVal val="#ppt_y"/>
                                          </p:val>
                                        </p:tav>
                                      </p:tavLst>
                                    </p:anim>
                                  </p:childTnLst>
                                </p:cTn>
                              </p:par>
                              <p:par>
                                <p:cTn id="25" presetID="2" presetClass="entr" presetSubtype="9" fill="hold" nodeType="withEffect">
                                  <p:childTnLst>
                                    <p:set>
                                      <p:cBhvr additive="base">
                                        <p:cTn id="26" dur="1" fill="hold">
                                          <p:stCondLst>
                                            <p:cond delay="0"/>
                                          </p:stCondLst>
                                        </p:cTn>
                                        <p:tgtEl>
                                          <p:spTgt spid="2467"/>
                                        </p:tgtEl>
                                        <p:attrNameLst>
                                          <p:attrName>style.visibility</p:attrName>
                                        </p:attrNameLst>
                                      </p:cBhvr>
                                      <p:to>
                                        <p:strVal val="visible"/>
                                      </p:to>
                                    </p:set>
                                    <p:anim calcmode="lin" valueType="num">
                                      <p:cBhvr additive="base">
                                        <p:cTn id="27" dur="500" fill="hold"/>
                                        <p:tgtEl>
                                          <p:spTgt spid="2467"/>
                                        </p:tgtEl>
                                        <p:attrNameLst>
                                          <p:attrName>ppt_x</p:attrName>
                                        </p:attrNameLst>
                                      </p:cBhvr>
                                      <p:tavLst>
                                        <p:tav tm="0">
                                          <p:val>
                                            <p:strVal val="0-#ppt_w/2"/>
                                          </p:val>
                                        </p:tav>
                                        <p:tav tm="100000">
                                          <p:val>
                                            <p:strVal val="#ppt_x"/>
                                          </p:val>
                                        </p:tav>
                                      </p:tavLst>
                                    </p:anim>
                                    <p:anim calcmode="lin" valueType="num">
                                      <p:cBhvr additive="base">
                                        <p:cTn id="28" dur="500" fill="hold"/>
                                        <p:tgtEl>
                                          <p:spTgt spid="2467"/>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9" presetClass="entr" presetSubtype="0" fill="hold" grpId="2" nodeType="afterEffect">
                                  <p:childTnLst>
                                    <p:set>
                                      <p:cBhvr additive="base">
                                        <p:cTn id="31" dur="1" fill="hold">
                                          <p:stCondLst>
                                            <p:cond delay="0"/>
                                          </p:stCondLst>
                                        </p:cTn>
                                        <p:tgtEl>
                                          <p:spTgt spid="2515"/>
                                        </p:tgtEl>
                                        <p:attrNameLst>
                                          <p:attrName>style.visibility</p:attrName>
                                        </p:attrNameLst>
                                      </p:cBhvr>
                                      <p:to>
                                        <p:strVal val="visible"/>
                                      </p:to>
                                    </p:set>
                                    <p:animEffect transition="in" filter="dissolve">
                                      <p:cBhvr additive="base">
                                        <p:cTn id="32" dur="500"/>
                                        <p:tgtEl>
                                          <p:spTgt spid="2515"/>
                                        </p:tgtEl>
                                      </p:cBhvr>
                                    </p:animEffect>
                                  </p:childTnLst>
                                </p:cTn>
                              </p:par>
                              <p:par>
                                <p:cTn id="33" presetID="1" presetClass="entr" presetSubtype="0" fill="hold" nodeType="withEffect">
                                  <p:childTnLst>
                                    <p:set>
                                      <p:cBhvr additive="base">
                                        <p:cTn id="34" dur="1" fill="hold">
                                          <p:stCondLst>
                                            <p:cond delay="0"/>
                                          </p:stCondLst>
                                        </p:cTn>
                                        <p:tgtEl>
                                          <p:spTgt spid="2538"/>
                                        </p:tgtEl>
                                        <p:attrNameLst>
                                          <p:attrName>style.visibility</p:attrName>
                                        </p:attrNameLst>
                                      </p:cBhvr>
                                      <p:to>
                                        <p:strVal val="visible"/>
                                      </p:to>
                                    </p:set>
                                  </p:childTnLst>
                                </p:cTn>
                              </p:par>
                              <p:par>
                                <p:cTn id="35" presetID="1" presetClass="entr" presetSubtype="0" fill="hold" nodeType="withEffect">
                                  <p:childTnLst>
                                    <p:set>
                                      <p:cBhvr additive="base">
                                        <p:cTn id="36" dur="1" fill="hold">
                                          <p:stCondLst>
                                            <p:cond delay="0"/>
                                          </p:stCondLst>
                                        </p:cTn>
                                        <p:tgtEl>
                                          <p:spTgt spid="2534"/>
                                        </p:tgtEl>
                                        <p:attrNameLst>
                                          <p:attrName>style.visibility</p:attrName>
                                        </p:attrNameLst>
                                      </p:cBhvr>
                                      <p:to>
                                        <p:strVal val="visible"/>
                                      </p:to>
                                    </p:set>
                                  </p:childTnLst>
                                </p:cTn>
                              </p:par>
                            </p:childTnLst>
                          </p:cTn>
                        </p:par>
                        <p:par>
                          <p:cTn id="37" fill="hold">
                            <p:stCondLst>
                              <p:cond delay="1000"/>
                            </p:stCondLst>
                            <p:childTnLst>
                              <p:par>
                                <p:cTn id="38" presetID="2" presetClass="entr" presetSubtype="8" fill="hold" nodeType="afterEffect">
                                  <p:childTnLst>
                                    <p:set>
                                      <p:cBhvr additive="base">
                                        <p:cTn id="39" dur="1" fill="hold">
                                          <p:stCondLst>
                                            <p:cond delay="0"/>
                                          </p:stCondLst>
                                        </p:cTn>
                                        <p:tgtEl>
                                          <p:spTgt spid="2542"/>
                                        </p:tgtEl>
                                        <p:attrNameLst>
                                          <p:attrName>style.visibility</p:attrName>
                                        </p:attrNameLst>
                                      </p:cBhvr>
                                      <p:to>
                                        <p:strVal val="visible"/>
                                      </p:to>
                                    </p:set>
                                    <p:anim calcmode="lin" valueType="num">
                                      <p:cBhvr additive="base">
                                        <p:cTn id="40" dur="500" fill="hold"/>
                                        <p:tgtEl>
                                          <p:spTgt spid="2542"/>
                                        </p:tgtEl>
                                        <p:attrNameLst>
                                          <p:attrName>ppt_x</p:attrName>
                                        </p:attrNameLst>
                                      </p:cBhvr>
                                      <p:tavLst>
                                        <p:tav tm="0">
                                          <p:val>
                                            <p:strVal val="0-#ppt_w/2"/>
                                          </p:val>
                                        </p:tav>
                                        <p:tav tm="100000">
                                          <p:val>
                                            <p:strVal val="#ppt_x"/>
                                          </p:val>
                                        </p:tav>
                                      </p:tavLst>
                                    </p:anim>
                                    <p:anim calcmode="lin" valueType="num">
                                      <p:cBhvr additive="base">
                                        <p:cTn id="41" dur="500" fill="hold"/>
                                        <p:tgtEl>
                                          <p:spTgt spid="2542"/>
                                        </p:tgtEl>
                                        <p:attrNameLst>
                                          <p:attrName>ppt_y</p:attrName>
                                        </p:attrNameLst>
                                      </p:cBhvr>
                                      <p:tavLst>
                                        <p:tav tm="0">
                                          <p:val>
                                            <p:strVal val="#ppt_y"/>
                                          </p:val>
                                        </p:tav>
                                        <p:tav tm="100000">
                                          <p:val>
                                            <p:strVal val="#ppt_y"/>
                                          </p:val>
                                        </p:tav>
                                      </p:tavLst>
                                    </p:anim>
                                  </p:childTnLst>
                                </p:cTn>
                              </p:par>
                              <p:par>
                                <p:cTn id="42" presetID="2" presetClass="entr" presetSubtype="1" fill="hold" nodeType="withEffect">
                                  <p:childTnLst>
                                    <p:set>
                                      <p:cBhvr additive="base">
                                        <p:cTn id="43" dur="1" fill="hold">
                                          <p:stCondLst>
                                            <p:cond delay="0"/>
                                          </p:stCondLst>
                                        </p:cTn>
                                        <p:tgtEl>
                                          <p:spTgt spid="2519"/>
                                        </p:tgtEl>
                                        <p:attrNameLst>
                                          <p:attrName>style.visibility</p:attrName>
                                        </p:attrNameLst>
                                      </p:cBhvr>
                                      <p:to>
                                        <p:strVal val="visible"/>
                                      </p:to>
                                    </p:set>
                                    <p:anim calcmode="lin" valueType="num">
                                      <p:cBhvr additive="base">
                                        <p:cTn id="44" dur="500" fill="hold"/>
                                        <p:tgtEl>
                                          <p:spTgt spid="2519"/>
                                        </p:tgtEl>
                                        <p:attrNameLst>
                                          <p:attrName>ppt_x</p:attrName>
                                        </p:attrNameLst>
                                      </p:cBhvr>
                                      <p:tavLst>
                                        <p:tav tm="0">
                                          <p:val>
                                            <p:strVal val="#ppt_x"/>
                                          </p:val>
                                        </p:tav>
                                        <p:tav tm="100000">
                                          <p:val>
                                            <p:strVal val="#ppt_x"/>
                                          </p:val>
                                        </p:tav>
                                      </p:tavLst>
                                    </p:anim>
                                    <p:anim calcmode="lin" valueType="num">
                                      <p:cBhvr additive="base">
                                        <p:cTn id="45" dur="500" fill="hold"/>
                                        <p:tgtEl>
                                          <p:spTgt spid="251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mph" presetSubtype="0" fill="hold" grpId="0" nodeType="clickEffect">
                                  <p:childTnLst>
                                    <p:anim calcmode="discrete" valueType="str">
                                      <p:cBhvr additive="base">
                                        <p:cTn id="49" dur="1000" fill="hold"/>
                                        <p:tgtEl>
                                          <p:spTgt spid="2479"/>
                                        </p:tgtEl>
                                        <p:attrNameLst>
                                          <p:attrName>style.visibility</p:attrName>
                                        </p:attrNameLst>
                                      </p:cBhvr>
                                      <p:tavLst>
                                        <p:tav tm="0">
                                          <p:val>
                                            <p:strVal val="hidden"/>
                                          </p:val>
                                        </p:tav>
                                        <p:tav tm="50000">
                                          <p:val>
                                            <p:strVal val="visible"/>
                                          </p:val>
                                        </p:tav>
                                      </p:tavLst>
                                    </p:anim>
                                  </p:childTnLst>
                                </p:cTn>
                              </p:par>
                              <p:par>
                                <p:cTn id="50" presetID="35" presetClass="emph" presetSubtype="0" fill="hold" grpId="1" nodeType="withEffect">
                                  <p:childTnLst>
                                    <p:anim calcmode="discrete" valueType="str">
                                      <p:cBhvr additive="base">
                                        <p:cTn id="51" dur="1000" fill="hold"/>
                                        <p:tgtEl>
                                          <p:spTgt spid="2508"/>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childTnLst>
                                    <p:set>
                                      <p:cBhvr additive="base">
                                        <p:cTn id="55" dur="1" fill="hold">
                                          <p:stCondLst>
                                            <p:cond delay="0"/>
                                          </p:stCondLst>
                                        </p:cTn>
                                        <p:tgtEl>
                                          <p:spTgt spid="2480"/>
                                        </p:tgtEl>
                                        <p:attrNameLst>
                                          <p:attrName>style.visibility</p:attrName>
                                        </p:attrNameLst>
                                      </p:cBhvr>
                                      <p:to>
                                        <p:strVal val="visible"/>
                                      </p:to>
                                    </p:set>
                                    <p:anim calcmode="lin" valueType="num">
                                      <p:cBhvr additive="base">
                                        <p:cTn id="56" dur="500" fill="hold"/>
                                        <p:tgtEl>
                                          <p:spTgt spid="2480"/>
                                        </p:tgtEl>
                                        <p:attrNameLst>
                                          <p:attrName>ppt_x</p:attrName>
                                        </p:attrNameLst>
                                      </p:cBhvr>
                                      <p:tavLst>
                                        <p:tav tm="0">
                                          <p:val>
                                            <p:strVal val="#ppt_x"/>
                                          </p:val>
                                        </p:tav>
                                        <p:tav tm="100000">
                                          <p:val>
                                            <p:strVal val="#ppt_x"/>
                                          </p:val>
                                        </p:tav>
                                      </p:tavLst>
                                    </p:anim>
                                    <p:anim calcmode="lin" valueType="num">
                                      <p:cBhvr additive="base">
                                        <p:cTn id="57" dur="500" fill="hold"/>
                                        <p:tgtEl>
                                          <p:spTgt spid="2480"/>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childTnLst>
                                    <p:set>
                                      <p:cBhvr additive="base">
                                        <p:cTn id="59" dur="1" fill="hold">
                                          <p:stCondLst>
                                            <p:cond delay="0"/>
                                          </p:stCondLst>
                                        </p:cTn>
                                        <p:tgtEl>
                                          <p:spTgt spid="2509"/>
                                        </p:tgtEl>
                                        <p:attrNameLst>
                                          <p:attrName>style.visibility</p:attrName>
                                        </p:attrNameLst>
                                      </p:cBhvr>
                                      <p:to>
                                        <p:strVal val="visible"/>
                                      </p:to>
                                    </p:set>
                                    <p:anim calcmode="lin" valueType="num">
                                      <p:cBhvr additive="base">
                                        <p:cTn id="60" dur="500" fill="hold"/>
                                        <p:tgtEl>
                                          <p:spTgt spid="2509"/>
                                        </p:tgtEl>
                                        <p:attrNameLst>
                                          <p:attrName>ppt_x</p:attrName>
                                        </p:attrNameLst>
                                      </p:cBhvr>
                                      <p:tavLst>
                                        <p:tav tm="0">
                                          <p:val>
                                            <p:strVal val="#ppt_x"/>
                                          </p:val>
                                        </p:tav>
                                        <p:tav tm="100000">
                                          <p:val>
                                            <p:strVal val="#ppt_x"/>
                                          </p:val>
                                        </p:tav>
                                      </p:tavLst>
                                    </p:anim>
                                    <p:anim calcmode="lin" valueType="num">
                                      <p:cBhvr additive="base">
                                        <p:cTn id="61" dur="500" fill="hold"/>
                                        <p:tgtEl>
                                          <p:spTgt spid="2509"/>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 presetClass="entr" presetSubtype="0" fill="hold" nodeType="afterEffect">
                                  <p:childTnLst>
                                    <p:set>
                                      <p:cBhvr additive="base">
                                        <p:cTn id="64" dur="1" fill="hold">
                                          <p:stCondLst>
                                            <p:cond delay="0"/>
                                          </p:stCondLst>
                                        </p:cTn>
                                        <p:tgtEl>
                                          <p:spTgt spid="2526"/>
                                        </p:tgtEl>
                                        <p:attrNameLst>
                                          <p:attrName>style.visibility</p:attrName>
                                        </p:attrNameLst>
                                      </p:cBhvr>
                                      <p:to>
                                        <p:strVal val="visible"/>
                                      </p:to>
                                    </p:set>
                                  </p:childTnLst>
                                </p:cTn>
                              </p:par>
                              <p:par>
                                <p:cTn id="65" presetID="1" presetClass="entr" presetSubtype="0" fill="hold" nodeType="withEffect">
                                  <p:childTnLst>
                                    <p:set>
                                      <p:cBhvr additive="base">
                                        <p:cTn id="66" dur="1" fill="hold">
                                          <p:stCondLst>
                                            <p:cond delay="0"/>
                                          </p:stCondLst>
                                        </p:cTn>
                                        <p:tgtEl>
                                          <p:spTgt spid="2530"/>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nodeType="afterEffect">
                                  <p:childTnLst>
                                    <p:set>
                                      <p:cBhvr additive="base">
                                        <p:cTn id="69" dur="1" fill="hold">
                                          <p:stCondLst>
                                            <p:cond delay="0"/>
                                          </p:stCondLst>
                                        </p:cTn>
                                        <p:tgtEl>
                                          <p:spTgt spid="2496"/>
                                        </p:tgtEl>
                                        <p:attrNameLst>
                                          <p:attrName>style.visibility</p:attrName>
                                        </p:attrNameLst>
                                      </p:cBhvr>
                                      <p:to>
                                        <p:strVal val="visible"/>
                                      </p:to>
                                    </p:set>
                                  </p:childTnLst>
                                </p:cTn>
                              </p:par>
                            </p:childTnLst>
                          </p:cTn>
                        </p:par>
                        <p:par>
                          <p:cTn id="70" fill="hold">
                            <p:stCondLst>
                              <p:cond delay="500"/>
                            </p:stCondLst>
                            <p:childTnLst>
                              <p:par>
                                <p:cTn id="71" presetID="9" presetClass="entr" presetSubtype="0" fill="hold" grpId="3" nodeType="afterEffect">
                                  <p:childTnLst>
                                    <p:set>
                                      <p:cBhvr additive="base">
                                        <p:cTn id="72" dur="1" fill="hold">
                                          <p:stCondLst>
                                            <p:cond delay="0"/>
                                          </p:stCondLst>
                                        </p:cTn>
                                        <p:tgtEl>
                                          <p:spTgt spid="2516"/>
                                        </p:tgtEl>
                                        <p:attrNameLst>
                                          <p:attrName>style.visibility</p:attrName>
                                        </p:attrNameLst>
                                      </p:cBhvr>
                                      <p:to>
                                        <p:strVal val="visible"/>
                                      </p:to>
                                    </p:set>
                                    <p:animEffect transition="in" filter="dissolve">
                                      <p:cBhvr additive="base">
                                        <p:cTn id="73" dur="500"/>
                                        <p:tgtEl>
                                          <p:spTgt spid="2516"/>
                                        </p:tgtEl>
                                      </p:cBhvr>
                                    </p:animEffect>
                                  </p:childTnLst>
                                </p:cTn>
                              </p:par>
                              <p:par>
                                <p:cTn id="74" presetID="2" presetClass="entr" presetSubtype="1" fill="hold" nodeType="withEffect">
                                  <p:childTnLst>
                                    <p:set>
                                      <p:cBhvr additive="base">
                                        <p:cTn id="75" dur="1" fill="hold">
                                          <p:stCondLst>
                                            <p:cond delay="0"/>
                                          </p:stCondLst>
                                        </p:cTn>
                                        <p:tgtEl>
                                          <p:spTgt spid="2517"/>
                                        </p:tgtEl>
                                        <p:attrNameLst>
                                          <p:attrName>style.visibility</p:attrName>
                                        </p:attrNameLst>
                                      </p:cBhvr>
                                      <p:to>
                                        <p:strVal val="visible"/>
                                      </p:to>
                                    </p:set>
                                    <p:anim calcmode="lin" valueType="num">
                                      <p:cBhvr additive="base">
                                        <p:cTn id="76" dur="500" fill="hold"/>
                                        <p:tgtEl>
                                          <p:spTgt spid="2517"/>
                                        </p:tgtEl>
                                        <p:attrNameLst>
                                          <p:attrName>ppt_x</p:attrName>
                                        </p:attrNameLst>
                                      </p:cBhvr>
                                      <p:tavLst>
                                        <p:tav tm="0">
                                          <p:val>
                                            <p:strVal val="#ppt_x"/>
                                          </p:val>
                                        </p:tav>
                                        <p:tav tm="100000">
                                          <p:val>
                                            <p:strVal val="#ppt_x"/>
                                          </p:val>
                                        </p:tav>
                                      </p:tavLst>
                                    </p:anim>
                                    <p:anim calcmode="lin" valueType="num">
                                      <p:cBhvr additive="base">
                                        <p:cTn id="77" dur="500" fill="hold"/>
                                        <p:tgtEl>
                                          <p:spTgt spid="2517"/>
                                        </p:tgtEl>
                                        <p:attrNameLst>
                                          <p:attrName>ppt_y</p:attrName>
                                        </p:attrNameLst>
                                      </p:cBhvr>
                                      <p:tavLst>
                                        <p:tav tm="0">
                                          <p:val>
                                            <p:strVal val="0-#ppt_h/2"/>
                                          </p:val>
                                        </p:tav>
                                        <p:tav tm="100000">
                                          <p:val>
                                            <p:strVal val="#ppt_y"/>
                                          </p:val>
                                        </p:tav>
                                      </p:tavLst>
                                    </p:anim>
                                  </p:childTnLst>
                                </p:cTn>
                              </p:par>
                              <p:par>
                                <p:cTn id="78" presetID="2" presetClass="entr" presetSubtype="9" fill="hold" nodeType="withEffect">
                                  <p:childTnLst>
                                    <p:set>
                                      <p:cBhvr additive="base">
                                        <p:cTn id="79" dur="1" fill="hold">
                                          <p:stCondLst>
                                            <p:cond delay="0"/>
                                          </p:stCondLst>
                                        </p:cTn>
                                        <p:tgtEl>
                                          <p:spTgt spid="2518"/>
                                        </p:tgtEl>
                                        <p:attrNameLst>
                                          <p:attrName>style.visibility</p:attrName>
                                        </p:attrNameLst>
                                      </p:cBhvr>
                                      <p:to>
                                        <p:strVal val="visible"/>
                                      </p:to>
                                    </p:set>
                                    <p:anim calcmode="lin" valueType="num">
                                      <p:cBhvr additive="base">
                                        <p:cTn id="80" dur="500" fill="hold"/>
                                        <p:tgtEl>
                                          <p:spTgt spid="2518"/>
                                        </p:tgtEl>
                                        <p:attrNameLst>
                                          <p:attrName>ppt_x</p:attrName>
                                        </p:attrNameLst>
                                      </p:cBhvr>
                                      <p:tavLst>
                                        <p:tav tm="0">
                                          <p:val>
                                            <p:strVal val="0-#ppt_w/2"/>
                                          </p:val>
                                        </p:tav>
                                        <p:tav tm="100000">
                                          <p:val>
                                            <p:strVal val="#ppt_x"/>
                                          </p:val>
                                        </p:tav>
                                      </p:tavLst>
                                    </p:anim>
                                    <p:anim calcmode="lin" valueType="num">
                                      <p:cBhvr additive="base">
                                        <p:cTn id="81" dur="500" fill="hold"/>
                                        <p:tgtEl>
                                          <p:spTgt spid="2518"/>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childTnLst>
                                    <p:set>
                                      <p:cBhvr additive="base">
                                        <p:cTn id="85" dur="1" fill="hold">
                                          <p:stCondLst>
                                            <p:cond delay="0"/>
                                          </p:stCondLst>
                                        </p:cTn>
                                        <p:tgtEl>
                                          <p:spTgt spid="2486"/>
                                        </p:tgtEl>
                                        <p:attrNameLst>
                                          <p:attrName>style.visibility</p:attrName>
                                        </p:attrNameLst>
                                      </p:cBhvr>
                                      <p:to>
                                        <p:strVal val="visible"/>
                                      </p:to>
                                    </p:set>
                                    <p:anim calcmode="lin" valueType="num">
                                      <p:cBhvr additive="base">
                                        <p:cTn id="86" dur="500" fill="hold"/>
                                        <p:tgtEl>
                                          <p:spTgt spid="2486"/>
                                        </p:tgtEl>
                                        <p:attrNameLst>
                                          <p:attrName>ppt_x</p:attrName>
                                        </p:attrNameLst>
                                      </p:cBhvr>
                                      <p:tavLst>
                                        <p:tav tm="0">
                                          <p:val>
                                            <p:strVal val="#ppt_x"/>
                                          </p:val>
                                        </p:tav>
                                        <p:tav tm="100000">
                                          <p:val>
                                            <p:strVal val="#ppt_x"/>
                                          </p:val>
                                        </p:tav>
                                      </p:tavLst>
                                    </p:anim>
                                    <p:anim calcmode="lin" valueType="num">
                                      <p:cBhvr additive="base">
                                        <p:cTn id="87" dur="500" fill="hold"/>
                                        <p:tgtEl>
                                          <p:spTgt spid="2486"/>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1" presetClass="entr" presetSubtype="0" fill="hold" nodeType="afterEffect">
                                  <p:childTnLst>
                                    <p:set>
                                      <p:cBhvr additive="base">
                                        <p:cTn id="90" dur="1" fill="hold">
                                          <p:stCondLst>
                                            <p:cond delay="0"/>
                                          </p:stCondLst>
                                        </p:cTn>
                                        <p:tgtEl>
                                          <p:spTgt spid="2502"/>
                                        </p:tgtEl>
                                        <p:attrNameLst>
                                          <p:attrName>style.visibility</p:attrName>
                                        </p:attrNameLst>
                                      </p:cBhvr>
                                      <p:to>
                                        <p:strVal val="visible"/>
                                      </p:to>
                                    </p:set>
                                  </p:childTnLst>
                                </p:cTn>
                              </p:par>
                            </p:childTnLst>
                          </p:cTn>
                        </p:par>
                        <p:par>
                          <p:cTn id="91" fill="hold">
                            <p:stCondLst>
                              <p:cond delay="500"/>
                            </p:stCondLst>
                            <p:childTnLst>
                              <p:par>
                                <p:cTn id="92" presetID="1" presetClass="entr" presetSubtype="0" fill="hold" nodeType="afterEffect">
                                  <p:childTnLst>
                                    <p:set>
                                      <p:cBhvr additive="base">
                                        <p:cTn id="93" dur="1" fill="hold">
                                          <p:stCondLst>
                                            <p:cond delay="0"/>
                                          </p:stCondLst>
                                        </p:cTn>
                                        <p:tgtEl>
                                          <p:spTgt spid="2522"/>
                                        </p:tgtEl>
                                        <p:attrNameLst>
                                          <p:attrName>style.visibility</p:attrName>
                                        </p:attrNameLst>
                                      </p:cBhvr>
                                      <p:to>
                                        <p:strVal val="visible"/>
                                      </p:to>
                                    </p:set>
                                  </p:childTnLst>
                                </p:cTn>
                              </p:par>
                            </p:childTnLst>
                          </p:cTn>
                        </p:par>
                        <p:par>
                          <p:cTn id="94" fill="hold">
                            <p:stCondLst>
                              <p:cond delay="500"/>
                            </p:stCondLst>
                            <p:childTnLst>
                              <p:par>
                                <p:cTn id="95" presetID="9" presetClass="entr" presetSubtype="0" fill="hold" grpId="4" nodeType="afterEffect">
                                  <p:childTnLst>
                                    <p:set>
                                      <p:cBhvr additive="base">
                                        <p:cTn id="96" dur="1" fill="hold">
                                          <p:stCondLst>
                                            <p:cond delay="0"/>
                                          </p:stCondLst>
                                        </p:cTn>
                                        <p:tgtEl>
                                          <p:spTgt spid="2520"/>
                                        </p:tgtEl>
                                        <p:attrNameLst>
                                          <p:attrName>style.visibility</p:attrName>
                                        </p:attrNameLst>
                                      </p:cBhvr>
                                      <p:to>
                                        <p:strVal val="visible"/>
                                      </p:to>
                                    </p:set>
                                    <p:animEffect transition="in" filter="dissolve">
                                      <p:cBhvr additive="base">
                                        <p:cTn id="97" dur="500"/>
                                        <p:tgtEl>
                                          <p:spTgt spid="2520"/>
                                        </p:tgtEl>
                                      </p:cBhvr>
                                    </p:animEffect>
                                  </p:childTnLst>
                                </p:cTn>
                              </p:par>
                              <p:par>
                                <p:cTn id="98" presetID="2" presetClass="entr" presetSubtype="1" fill="hold" nodeType="withEffect">
                                  <p:childTnLst>
                                    <p:set>
                                      <p:cBhvr additive="base">
                                        <p:cTn id="99" dur="1" fill="hold">
                                          <p:stCondLst>
                                            <p:cond delay="0"/>
                                          </p:stCondLst>
                                        </p:cTn>
                                        <p:tgtEl>
                                          <p:spTgt spid="2521"/>
                                        </p:tgtEl>
                                        <p:attrNameLst>
                                          <p:attrName>style.visibility</p:attrName>
                                        </p:attrNameLst>
                                      </p:cBhvr>
                                      <p:to>
                                        <p:strVal val="visible"/>
                                      </p:to>
                                    </p:set>
                                    <p:anim calcmode="lin" valueType="num">
                                      <p:cBhvr additive="base">
                                        <p:cTn id="100" dur="500" fill="hold"/>
                                        <p:tgtEl>
                                          <p:spTgt spid="2521"/>
                                        </p:tgtEl>
                                        <p:attrNameLst>
                                          <p:attrName>ppt_x</p:attrName>
                                        </p:attrNameLst>
                                      </p:cBhvr>
                                      <p:tavLst>
                                        <p:tav tm="0">
                                          <p:val>
                                            <p:strVal val="#ppt_x"/>
                                          </p:val>
                                        </p:tav>
                                        <p:tav tm="100000">
                                          <p:val>
                                            <p:strVal val="#ppt_x"/>
                                          </p:val>
                                        </p:tav>
                                      </p:tavLst>
                                    </p:anim>
                                    <p:anim calcmode="lin" valueType="num">
                                      <p:cBhvr additive="base">
                                        <p:cTn id="101" dur="500" fill="hold"/>
                                        <p:tgtEl>
                                          <p:spTgt spid="25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9" grpId="0" animBg="1"/>
      <p:bldP spid="2508" grpId="1" animBg="1"/>
      <p:bldP spid="2515" grpId="2" animBg="1"/>
      <p:bldP spid="2516" grpId="3" animBg="1"/>
      <p:bldP spid="2520" grpId="4"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45" name="Text Box 4"/>
          <p:cNvSpPr/>
          <p:nvPr/>
        </p:nvSpPr>
        <p:spPr>
          <a:xfrm>
            <a:off x="684213" y="1773238"/>
            <a:ext cx="7575550" cy="3021012"/>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20000"/>
              </a:lnSpc>
              <a:spcBef>
                <a:spcPct val="50000"/>
              </a:spcBef>
            </a:pPr>
            <a:r>
              <a:rPr lang="en-US" altLang="zh-CN" sz="3200" b="1">
                <a:latin typeface="黑体" panose="02010609060101010101" pitchFamily="49" charset="-122"/>
                <a:ea typeface="华文仿宋"/>
              </a:rPr>
              <a:t>      </a:t>
            </a:r>
            <a:r>
              <a:rPr lang="zh-CN" altLang="en-US" sz="3200" b="1">
                <a:latin typeface="楷体_GB2312" pitchFamily="49" charset="-122"/>
                <a:ea typeface="华文仿宋"/>
              </a:rPr>
              <a:t>依据不同的水体功能、水文要素和污染源、污染物排放等实际情况，要求采集的水样能够反映水质在时间和空间上的变化规律，力求以最少的采样频次，取得最有时间代表性的样品。</a:t>
            </a:r>
            <a:endParaRPr lang="zh-CN" altLang="en-US" sz="3200" b="1">
              <a:latin typeface="楷体_GB2312" pitchFamily="49" charset="-122"/>
              <a:ea typeface="华文仿宋"/>
            </a:endParaRPr>
          </a:p>
        </p:txBody>
      </p:sp>
      <p:sp>
        <p:nvSpPr>
          <p:cNvPr id="2546" name="Text Box 5"/>
          <p:cNvSpPr/>
          <p:nvPr/>
        </p:nvSpPr>
        <p:spPr>
          <a:xfrm>
            <a:off x="684213" y="836613"/>
            <a:ext cx="6415087" cy="641350"/>
          </a:xfrm>
          <a:prstGeom prst="rect">
            <a:avLst/>
          </a:prstGeom>
          <a:noFill/>
          <a:ln w="57150">
            <a:noFill/>
          </a:ln>
        </p:spPr>
        <p:txBody>
          <a:bodyPr/>
          <a:p>
            <a:pPr eaLnBrk="0" hangingPunct="0">
              <a:spcBef>
                <a:spcPct val="50000"/>
              </a:spcBef>
            </a:pPr>
            <a:r>
              <a:rPr lang="en-US" altLang="zh-CN" sz="3600" b="1">
                <a:effectLst>
                  <a:outerShdw blurRad="38100" dist="38100" dir="2700000">
                    <a:srgbClr val="FFFFFF"/>
                  </a:outerShdw>
                </a:effectLst>
                <a:latin typeface="黑体" panose="02010609060101010101" pitchFamily="49" charset="-122"/>
                <a:ea typeface="华文仿宋"/>
              </a:rPr>
              <a:t>4</a:t>
            </a:r>
            <a:r>
              <a:rPr lang="zh-CN" altLang="en-US" sz="3600" b="1">
                <a:effectLst>
                  <a:outerShdw blurRad="38100" dist="38100" dir="2700000">
                    <a:srgbClr val="FFFFFF"/>
                  </a:outerShdw>
                </a:effectLst>
                <a:latin typeface="黑体" panose="02010609060101010101" pitchFamily="49" charset="-122"/>
                <a:ea typeface="华文仿宋"/>
              </a:rPr>
              <a:t>、采样时间和采样频率的确定</a:t>
            </a:r>
            <a:endParaRPr lang="zh-CN" altLang="en-US" sz="36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childTnLst>
                                    <p:set>
                                      <p:cBhvr additive="base">
                                        <p:cTn id="6" dur="1" fill="hold">
                                          <p:stCondLst>
                                            <p:cond delay="0"/>
                                          </p:stCondLst>
                                        </p:cTn>
                                        <p:tgtEl>
                                          <p:spTgt spid="2546"/>
                                        </p:tgtEl>
                                        <p:attrNameLst>
                                          <p:attrName>style.visibility</p:attrName>
                                        </p:attrNameLst>
                                      </p:cBhvr>
                                      <p:to>
                                        <p:strVal val="visible"/>
                                      </p:to>
                                    </p:set>
                                    <p:anim calcmode="lin" valueType="num">
                                      <p:cBhvr additive="base">
                                        <p:cTn id="7" dur="1000" fill="hold"/>
                                        <p:tgtEl>
                                          <p:spTgt spid="2546"/>
                                        </p:tgtEl>
                                        <p:attrNameLst>
                                          <p:attrName>ppt_x</p:attrName>
                                        </p:attrNameLst>
                                      </p:cBhvr>
                                      <p:tavLst>
                                        <p:tav tm="0">
                                          <p:val>
                                            <p:strVal val="#ppt_x"/>
                                          </p:val>
                                        </p:tav>
                                        <p:tav tm="100000">
                                          <p:val>
                                            <p:strVal val="#ppt_x"/>
                                          </p:val>
                                        </p:tav>
                                      </p:tavLst>
                                    </p:anim>
                                    <p:anim calcmode="lin" valueType="num">
                                      <p:cBhvr additive="base">
                                        <p:cTn id="8" dur="1000" fill="hold"/>
                                        <p:tgtEl>
                                          <p:spTgt spid="254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childTnLst>
                                    <p:set>
                                      <p:cBhvr additive="base">
                                        <p:cTn id="10" dur="1" fill="hold">
                                          <p:stCondLst>
                                            <p:cond delay="0"/>
                                          </p:stCondLst>
                                        </p:cTn>
                                        <p:tgtEl>
                                          <p:spTgt spid="2545"/>
                                        </p:tgtEl>
                                        <p:attrNameLst>
                                          <p:attrName>style.visibility</p:attrName>
                                        </p:attrNameLst>
                                      </p:cBhvr>
                                      <p:to>
                                        <p:strVal val="visible"/>
                                      </p:to>
                                    </p:set>
                                    <p:animEffect transition="in" filter="wipe(down)">
                                      <p:cBhvr additive="base">
                                        <p:cTn id="11" dur="1000"/>
                                        <p:tgtEl>
                                          <p:spTgt spid="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5" grpId="0" animBg="1"/>
      <p:bldP spid="254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49" name="Rectangle 2"/>
          <p:cNvSpPr/>
          <p:nvPr>
            <p:ph type="title" idx="4294967295"/>
          </p:nvPr>
        </p:nvSpPr>
        <p:spPr>
          <a:xfrm>
            <a:off x="250825" y="0"/>
            <a:ext cx="6842125" cy="719138"/>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
                <a:srgbClr val="FF9900"/>
              </a:buClr>
              <a:buSzPct val="100000"/>
              <a:buFont typeface="Wingdings" panose="05000000000000000000" pitchFamily="2" charset="2"/>
              <a:buNone/>
            </a:pPr>
            <a:r>
              <a:rPr lang="zh-CN" altLang="en-US" b="1">
                <a:solidFill>
                  <a:schemeClr val="tx1"/>
                </a:solidFill>
                <a:latin typeface="黑体" panose="02010609060101010101" pitchFamily="49" charset="-122"/>
                <a:ea typeface="华文仿宋"/>
              </a:rPr>
              <a:t>我国对水质监测规范的要求：</a:t>
            </a:r>
            <a:r>
              <a:rPr lang="zh-CN" altLang="en-US" sz="4000" b="1">
                <a:latin typeface="黑体" panose="02010609060101010101" pitchFamily="49" charset="-122"/>
                <a:ea typeface="华文仿宋"/>
              </a:rPr>
              <a:t> </a:t>
            </a:r>
            <a:endParaRPr lang="zh-CN" altLang="en-US" sz="4000" b="1">
              <a:latin typeface="黑体" panose="02010609060101010101" pitchFamily="49" charset="-122"/>
              <a:ea typeface="华文仿宋"/>
            </a:endParaRPr>
          </a:p>
        </p:txBody>
      </p:sp>
      <p:sp>
        <p:nvSpPr>
          <p:cNvPr id="2550" name="Rectangle 3"/>
          <p:cNvSpPr/>
          <p:nvPr>
            <p:ph idx="4294967295"/>
          </p:nvPr>
        </p:nvSpPr>
        <p:spPr>
          <a:xfrm>
            <a:off x="90488" y="738188"/>
            <a:ext cx="8964612" cy="5688012"/>
          </a:xfrm>
          <a:ln/>
        </p:spPr>
        <p:txBody>
          <a:bodyPr wrap="square" lIns="91440" tIns="45720" rIns="91440" bIns="45720" anchor="t" anchorCtr="0"/>
          <a:p>
            <a:pPr eaLnBrk="1" hangingPunct="1">
              <a:lnSpc>
                <a:spcPct val="110000"/>
              </a:lnSpc>
              <a:buClr>
                <a:srgbClr val="FF9900"/>
              </a:buClr>
              <a:buSzPct val="105000"/>
              <a:buFont typeface="Wingdings" panose="05000000000000000000" pitchFamily="2" charset="2"/>
              <a:buChar char="«"/>
            </a:pPr>
            <a:r>
              <a:rPr lang="zh-CN" altLang="en-US" b="1">
                <a:latin typeface="楷体_GB2312" pitchFamily="49" charset="-122"/>
                <a:ea typeface="华文仿宋"/>
              </a:rPr>
              <a:t>较大水系干流和中、小河流：全年采样不少于</a:t>
            </a:r>
            <a:r>
              <a:rPr lang="en-US" altLang="zh-CN" b="1">
                <a:latin typeface="楷体_GB2312" pitchFamily="49" charset="-122"/>
                <a:ea typeface="华文仿宋"/>
              </a:rPr>
              <a:t>6</a:t>
            </a:r>
            <a:r>
              <a:rPr lang="zh-CN" altLang="en-US" b="1">
                <a:latin typeface="楷体_GB2312" pitchFamily="49" charset="-122"/>
                <a:ea typeface="华文仿宋"/>
              </a:rPr>
              <a:t>次，采样时间为丰水期、枯水期和平水期，每期采样两次。 </a:t>
            </a:r>
            <a:endParaRPr lang="zh-CN" altLang="en-US" b="1">
              <a:latin typeface="楷体_GB2312" pitchFamily="49" charset="-122"/>
              <a:ea typeface="华文仿宋"/>
            </a:endParaRPr>
          </a:p>
          <a:p>
            <a:pPr eaLnBrk="1" hangingPunct="1">
              <a:lnSpc>
                <a:spcPct val="110000"/>
              </a:lnSpc>
              <a:buClr>
                <a:srgbClr val="FF9900"/>
              </a:buClr>
              <a:buSzPct val="105000"/>
              <a:buFont typeface="Wingdings" panose="05000000000000000000" pitchFamily="2" charset="2"/>
              <a:buChar char="«"/>
            </a:pPr>
            <a:r>
              <a:rPr lang="zh-CN" altLang="en-US" b="1">
                <a:latin typeface="楷体_GB2312" pitchFamily="49" charset="-122"/>
                <a:ea typeface="华文仿宋"/>
              </a:rPr>
              <a:t>流经城市工业区、污染较重的河流、游览水域、饮用水源地全年采样不少于</a:t>
            </a:r>
            <a:r>
              <a:rPr lang="en-US" altLang="zh-CN" b="1">
                <a:latin typeface="楷体_GB2312" pitchFamily="49" charset="-122"/>
                <a:ea typeface="华文仿宋"/>
              </a:rPr>
              <a:t>12</a:t>
            </a:r>
            <a:r>
              <a:rPr lang="zh-CN" altLang="en-US" b="1">
                <a:latin typeface="楷体_GB2312" pitchFamily="49" charset="-122"/>
                <a:ea typeface="华文仿宋"/>
              </a:rPr>
              <a:t>次，采样时间为每月一次或视具体情况选定。 </a:t>
            </a:r>
            <a:endParaRPr lang="zh-CN" altLang="en-US" b="1">
              <a:latin typeface="楷体_GB2312" pitchFamily="49" charset="-122"/>
              <a:ea typeface="华文仿宋"/>
            </a:endParaRPr>
          </a:p>
          <a:p>
            <a:pPr eaLnBrk="1" hangingPunct="1">
              <a:lnSpc>
                <a:spcPct val="110000"/>
              </a:lnSpc>
              <a:buClr>
                <a:srgbClr val="FF9900"/>
              </a:buClr>
              <a:buSzPct val="105000"/>
              <a:buFont typeface="Wingdings" panose="05000000000000000000" pitchFamily="2" charset="2"/>
              <a:buChar char="«"/>
            </a:pPr>
            <a:r>
              <a:rPr lang="zh-CN" altLang="en-US" b="1">
                <a:latin typeface="楷体_GB2312" pitchFamily="49" charset="-122"/>
                <a:ea typeface="华文仿宋"/>
              </a:rPr>
              <a:t>底泥每年在枯水期采样一次。 </a:t>
            </a:r>
            <a:endParaRPr lang="zh-CN" altLang="en-US" b="1">
              <a:latin typeface="楷体_GB2312" pitchFamily="49" charset="-122"/>
              <a:ea typeface="华文仿宋"/>
            </a:endParaRPr>
          </a:p>
          <a:p>
            <a:pPr eaLnBrk="1" hangingPunct="1">
              <a:lnSpc>
                <a:spcPct val="110000"/>
              </a:lnSpc>
              <a:buClr>
                <a:srgbClr val="FF9900"/>
              </a:buClr>
              <a:buSzPct val="105000"/>
              <a:buFont typeface="Wingdings" panose="05000000000000000000" pitchFamily="2" charset="2"/>
              <a:buChar char="«"/>
            </a:pPr>
            <a:r>
              <a:rPr lang="zh-CN" altLang="en-US" b="1">
                <a:latin typeface="楷体_GB2312" pitchFamily="49" charset="-122"/>
                <a:ea typeface="华文仿宋"/>
              </a:rPr>
              <a:t>潮汐河流：全年在丰、枯、平水期采样，每期采样两天，分别在大潮期和小潮期进行：每次应采集当天涨、退潮水样分别测定。</a:t>
            </a:r>
            <a:r>
              <a:rPr lang="zh-CN" altLang="en-US" sz="2400" b="1">
                <a:latin typeface="楷体_GB2312" pitchFamily="49" charset="-122"/>
                <a:ea typeface="华文仿宋"/>
              </a:rPr>
              <a:t> </a:t>
            </a:r>
            <a:endParaRPr lang="zh-CN" altLang="en-US" sz="24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549"/>
                                        </p:tgtEl>
                                        <p:attrNameLst>
                                          <p:attrName>style.visibility</p:attrName>
                                        </p:attrNameLst>
                                      </p:cBhvr>
                                      <p:to>
                                        <p:strVal val="visible"/>
                                      </p:to>
                                    </p:set>
                                    <p:animEffect transition="in" filter="wipe(left)">
                                      <p:cBhvr additive="base">
                                        <p:cTn id="7" dur="1000"/>
                                        <p:tgtEl>
                                          <p:spTgt spid="2549"/>
                                        </p:tgtEl>
                                      </p:cBhvr>
                                    </p:animEffect>
                                  </p:childTnLst>
                                </p:cTn>
                              </p:par>
                              <p:par>
                                <p:cTn id="8" presetID="22" presetClass="entr" presetSubtype="1" fill="hold" nodeType="withEffect">
                                  <p:childTnLst>
                                    <p:set>
                                      <p:cBhvr additive="base">
                                        <p:cTn id="9" dur="1" fill="hold">
                                          <p:stCondLst>
                                            <p:cond delay="0"/>
                                          </p:stCondLst>
                                        </p:cTn>
                                        <p:tgtEl>
                                          <p:spTgt spid="2550">
                                            <p:txEl>
                                              <p:charRg st="0" end="49"/>
                                            </p:txEl>
                                          </p:spTgt>
                                        </p:tgtEl>
                                        <p:attrNameLst>
                                          <p:attrName>style.visibility</p:attrName>
                                        </p:attrNameLst>
                                      </p:cBhvr>
                                      <p:to>
                                        <p:strVal val="visible"/>
                                      </p:to>
                                    </p:set>
                                    <p:animEffect transition="in" filter="wipe(up)">
                                      <p:cBhvr additive="base">
                                        <p:cTn id="10" dur="1000"/>
                                        <p:tgtEl>
                                          <p:spTgt spid="2550">
                                            <p:txEl>
                                              <p:charRg st="0" end="49"/>
                                            </p:txEl>
                                          </p:spTgt>
                                        </p:tgtEl>
                                      </p:cBhvr>
                                    </p:animEffect>
                                  </p:childTnLst>
                                </p:cTn>
                              </p:par>
                              <p:par>
                                <p:cTn id="11" presetID="22" presetClass="entr" presetSubtype="1" fill="hold" nodeType="withEffect">
                                  <p:childTnLst>
                                    <p:set>
                                      <p:cBhvr additive="base">
                                        <p:cTn id="12" dur="1" fill="hold">
                                          <p:stCondLst>
                                            <p:cond delay="0"/>
                                          </p:stCondLst>
                                        </p:cTn>
                                        <p:tgtEl>
                                          <p:spTgt spid="2550">
                                            <p:txEl>
                                              <p:charRg st="49" end="106"/>
                                            </p:txEl>
                                          </p:spTgt>
                                        </p:tgtEl>
                                        <p:attrNameLst>
                                          <p:attrName>style.visibility</p:attrName>
                                        </p:attrNameLst>
                                      </p:cBhvr>
                                      <p:to>
                                        <p:strVal val="visible"/>
                                      </p:to>
                                    </p:set>
                                    <p:animEffect transition="in" filter="wipe(up)">
                                      <p:cBhvr additive="base">
                                        <p:cTn id="13" dur="1000"/>
                                        <p:tgtEl>
                                          <p:spTgt spid="2550">
                                            <p:txEl>
                                              <p:charRg st="49" end="106"/>
                                            </p:txEl>
                                          </p:spTgt>
                                        </p:tgtEl>
                                      </p:cBhvr>
                                    </p:animEffect>
                                  </p:childTnLst>
                                </p:cTn>
                              </p:par>
                              <p:par>
                                <p:cTn id="14" presetID="22" presetClass="entr" presetSubtype="1" fill="hold" nodeType="withEffect">
                                  <p:childTnLst>
                                    <p:set>
                                      <p:cBhvr additive="base">
                                        <p:cTn id="15" dur="1" fill="hold">
                                          <p:stCondLst>
                                            <p:cond delay="0"/>
                                          </p:stCondLst>
                                        </p:cTn>
                                        <p:tgtEl>
                                          <p:spTgt spid="2550">
                                            <p:txEl>
                                              <p:charRg st="106" end="121"/>
                                            </p:txEl>
                                          </p:spTgt>
                                        </p:tgtEl>
                                        <p:attrNameLst>
                                          <p:attrName>style.visibility</p:attrName>
                                        </p:attrNameLst>
                                      </p:cBhvr>
                                      <p:to>
                                        <p:strVal val="visible"/>
                                      </p:to>
                                    </p:set>
                                    <p:animEffect transition="in" filter="wipe(up)">
                                      <p:cBhvr additive="base">
                                        <p:cTn id="16" dur="1000"/>
                                        <p:tgtEl>
                                          <p:spTgt spid="2550">
                                            <p:txEl>
                                              <p:charRg st="106" end="121"/>
                                            </p:txEl>
                                          </p:spTgt>
                                        </p:tgtEl>
                                      </p:cBhvr>
                                    </p:animEffect>
                                  </p:childTnLst>
                                </p:cTn>
                              </p:par>
                              <p:par>
                                <p:cTn id="17" presetID="22" presetClass="entr" presetSubtype="1" fill="hold" nodeType="withEffect">
                                  <p:childTnLst>
                                    <p:set>
                                      <p:cBhvr additive="base">
                                        <p:cTn id="18" dur="1" fill="hold">
                                          <p:stCondLst>
                                            <p:cond delay="0"/>
                                          </p:stCondLst>
                                        </p:cTn>
                                        <p:tgtEl>
                                          <p:spTgt spid="2550">
                                            <p:txEl>
                                              <p:charRg st="121" end="179"/>
                                            </p:txEl>
                                          </p:spTgt>
                                        </p:tgtEl>
                                        <p:attrNameLst>
                                          <p:attrName>style.visibility</p:attrName>
                                        </p:attrNameLst>
                                      </p:cBhvr>
                                      <p:to>
                                        <p:strVal val="visible"/>
                                      </p:to>
                                    </p:set>
                                    <p:animEffect transition="in" filter="wipe(up)">
                                      <p:cBhvr additive="base">
                                        <p:cTn id="19" dur="1000"/>
                                        <p:tgtEl>
                                          <p:spTgt spid="2550">
                                            <p:txEl>
                                              <p:charRg st="121" end="1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53" name="Rectangle 3"/>
          <p:cNvSpPr/>
          <p:nvPr>
            <p:ph idx="4294967295"/>
          </p:nvPr>
        </p:nvSpPr>
        <p:spPr>
          <a:xfrm>
            <a:off x="250825" y="692150"/>
            <a:ext cx="8532813" cy="5688013"/>
          </a:xfrm>
          <a:ln/>
        </p:spPr>
        <p:txBody>
          <a:bodyPr wrap="square" lIns="91440" tIns="45720" rIns="91440" bIns="45720" anchor="t" anchorCtr="0"/>
          <a:p>
            <a:pPr eaLnBrk="1" hangingPunct="1">
              <a:lnSpc>
                <a:spcPct val="130000"/>
              </a:lnSpc>
              <a:spcBef>
                <a:spcPct val="0"/>
              </a:spcBef>
              <a:buClr>
                <a:srgbClr val="FF9900"/>
              </a:buClr>
              <a:buSzPct val="105000"/>
              <a:buFont typeface="Wingdings" panose="05000000000000000000" pitchFamily="2" charset="2"/>
              <a:buChar char="«"/>
            </a:pPr>
            <a:r>
              <a:rPr lang="zh-CN" altLang="en-US" b="1">
                <a:latin typeface="楷体_GB2312" pitchFamily="49" charset="-122"/>
                <a:ea typeface="华文仿宋"/>
              </a:rPr>
              <a:t>排污渠每年采样不少于三次。 </a:t>
            </a:r>
            <a:endParaRPr lang="zh-CN" altLang="en-US" b="1">
              <a:latin typeface="楷体_GB2312" pitchFamily="49" charset="-122"/>
              <a:ea typeface="华文仿宋"/>
            </a:endParaRPr>
          </a:p>
          <a:p>
            <a:pPr eaLnBrk="1" hangingPunct="1">
              <a:lnSpc>
                <a:spcPct val="130000"/>
              </a:lnSpc>
              <a:spcBef>
                <a:spcPct val="0"/>
              </a:spcBef>
              <a:buClr>
                <a:srgbClr val="FF9900"/>
              </a:buClr>
              <a:buSzPct val="105000"/>
              <a:buFont typeface="Wingdings" panose="05000000000000000000" pitchFamily="2" charset="2"/>
              <a:buChar char="«"/>
            </a:pPr>
            <a:r>
              <a:rPr lang="zh-CN" altLang="en-US" b="1">
                <a:latin typeface="楷体_GB2312" pitchFamily="49" charset="-122"/>
                <a:ea typeface="华文仿宋"/>
              </a:rPr>
              <a:t>设有专门监测站的湖、库，每月采样</a:t>
            </a:r>
            <a:r>
              <a:rPr lang="en-US" altLang="zh-CN" b="1">
                <a:latin typeface="楷体_GB2312" pitchFamily="49" charset="-122"/>
                <a:ea typeface="华文仿宋"/>
              </a:rPr>
              <a:t>1</a:t>
            </a:r>
            <a:r>
              <a:rPr lang="zh-CN" altLang="en-US" b="1">
                <a:latin typeface="楷体_GB2312" pitchFamily="49" charset="-122"/>
                <a:ea typeface="华文仿宋"/>
              </a:rPr>
              <a:t>次，全年不少于</a:t>
            </a:r>
            <a:r>
              <a:rPr lang="en-US" altLang="zh-CN" b="1">
                <a:latin typeface="楷体_GB2312" pitchFamily="49" charset="-122"/>
                <a:ea typeface="华文仿宋"/>
              </a:rPr>
              <a:t>12</a:t>
            </a:r>
            <a:r>
              <a:rPr lang="zh-CN" altLang="en-US" b="1">
                <a:latin typeface="楷体_GB2312" pitchFamily="49" charset="-122"/>
                <a:ea typeface="华文仿宋"/>
              </a:rPr>
              <a:t>次。其他湖泊、水库全年采样</a:t>
            </a:r>
            <a:r>
              <a:rPr lang="en-US" altLang="zh-CN" b="1">
                <a:latin typeface="楷体_GB2312" pitchFamily="49" charset="-122"/>
                <a:ea typeface="华文仿宋"/>
              </a:rPr>
              <a:t>9</a:t>
            </a:r>
            <a:r>
              <a:rPr lang="zh-CN" altLang="en-US" b="1">
                <a:latin typeface="楷体_GB2312" pitchFamily="49" charset="-122"/>
                <a:ea typeface="华文仿宋"/>
              </a:rPr>
              <a:t>次，枯、丰水期各</a:t>
            </a:r>
            <a:r>
              <a:rPr lang="en-US" altLang="zh-CN" b="1">
                <a:latin typeface="楷体_GB2312" pitchFamily="49" charset="-122"/>
                <a:ea typeface="华文仿宋"/>
              </a:rPr>
              <a:t>1</a:t>
            </a:r>
            <a:r>
              <a:rPr lang="zh-CN" altLang="en-US" b="1">
                <a:latin typeface="楷体_GB2312" pitchFamily="49" charset="-122"/>
                <a:ea typeface="华文仿宋"/>
              </a:rPr>
              <a:t>次。有废水排入、污染较重的湖、库，应酌情增加采样次数。 </a:t>
            </a:r>
            <a:endParaRPr lang="zh-CN" altLang="en-US" b="1">
              <a:latin typeface="楷体_GB2312" pitchFamily="49" charset="-122"/>
              <a:ea typeface="华文仿宋"/>
            </a:endParaRPr>
          </a:p>
          <a:p>
            <a:pPr eaLnBrk="1" hangingPunct="1">
              <a:lnSpc>
                <a:spcPct val="130000"/>
              </a:lnSpc>
              <a:spcBef>
                <a:spcPct val="0"/>
              </a:spcBef>
              <a:buClr>
                <a:srgbClr val="FF9900"/>
              </a:buClr>
              <a:buSzPct val="105000"/>
              <a:buFont typeface="Wingdings" panose="05000000000000000000" pitchFamily="2" charset="2"/>
              <a:buChar char="«"/>
            </a:pPr>
            <a:r>
              <a:rPr lang="zh-CN" altLang="en-US" b="1">
                <a:latin typeface="楷体_GB2312" pitchFamily="49" charset="-122"/>
                <a:ea typeface="华文仿宋"/>
              </a:rPr>
              <a:t>背景断面每年采样</a:t>
            </a:r>
            <a:r>
              <a:rPr lang="en-US" altLang="zh-CN" b="1">
                <a:latin typeface="楷体_GB2312" pitchFamily="49" charset="-122"/>
                <a:ea typeface="华文仿宋"/>
              </a:rPr>
              <a:t>1</a:t>
            </a:r>
            <a:r>
              <a:rPr lang="zh-CN" altLang="en-US" b="1">
                <a:latin typeface="楷体_GB2312" pitchFamily="49" charset="-122"/>
                <a:ea typeface="华文仿宋"/>
              </a:rPr>
              <a:t>次。 </a:t>
            </a:r>
            <a:endParaRPr lang="zh-CN" altLang="en-US" b="1">
              <a:latin typeface="楷体_GB2312" pitchFamily="49" charset="-122"/>
              <a:ea typeface="华文仿宋"/>
            </a:endParaRPr>
          </a:p>
          <a:p>
            <a:pPr eaLnBrk="1" hangingPunct="1">
              <a:lnSpc>
                <a:spcPct val="130000"/>
              </a:lnSpc>
              <a:spcBef>
                <a:spcPct val="0"/>
              </a:spcBef>
              <a:buClr>
                <a:srgbClr val="FF9900"/>
              </a:buClr>
              <a:buSzPct val="105000"/>
              <a:buFont typeface="Wingdings" panose="05000000000000000000" pitchFamily="2" charset="2"/>
              <a:buChar char="«"/>
            </a:pPr>
            <a:r>
              <a:rPr lang="zh-CN" altLang="en-US" b="1">
                <a:latin typeface="楷体_GB2312" pitchFamily="49" charset="-122"/>
                <a:ea typeface="华文仿宋"/>
              </a:rPr>
              <a:t>海水水质常规监测、每年按丰枯平水期或按季节采样监测</a:t>
            </a:r>
            <a:r>
              <a:rPr lang="en-US" altLang="zh-CN" b="1">
                <a:latin typeface="楷体_GB2312" pitchFamily="49" charset="-122"/>
                <a:ea typeface="华文仿宋"/>
              </a:rPr>
              <a:t>2-4</a:t>
            </a:r>
            <a:r>
              <a:rPr lang="zh-CN" altLang="en-US" b="1">
                <a:latin typeface="楷体_GB2312" pitchFamily="49" charset="-122"/>
                <a:ea typeface="华文仿宋"/>
              </a:rPr>
              <a:t>次</a:t>
            </a:r>
            <a:endParaRPr lang="zh-CN" altLang="en-US">
              <a:latin typeface="楷体_GB2312" pitchFamily="49" charset="-122"/>
              <a:ea typeface="华文仿宋"/>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56" name="Text Box 4"/>
          <p:cNvSpPr/>
          <p:nvPr/>
        </p:nvSpPr>
        <p:spPr>
          <a:xfrm>
            <a:off x="250825" y="274638"/>
            <a:ext cx="8512175" cy="5830887"/>
          </a:xfrm>
          <a:prstGeom prst="rect">
            <a:avLst/>
          </a:prstGeom>
          <a:noFill/>
          <a:ln w="57150">
            <a:noFill/>
          </a:ln>
        </p:spPr>
        <p:txBody>
          <a:bodyPr>
            <a:spAutoFit/>
          </a:bodyPr>
          <a:p>
            <a:pPr>
              <a:lnSpc>
                <a:spcPct val="110000"/>
              </a:lnSpc>
              <a:buSzPct val="95000"/>
              <a:buFont typeface="华文仿宋" pitchFamily="2" charset="-122"/>
              <a:buChar char="*"/>
            </a:pPr>
            <a:r>
              <a:rPr lang="zh-CN" altLang="en-US" sz="3600" b="1">
                <a:latin typeface="黑体" panose="02010609060101010101" pitchFamily="49" charset="-122"/>
                <a:ea typeface="华文仿宋"/>
              </a:rPr>
              <a:t>二、地下水质监测方案的制订 </a:t>
            </a:r>
            <a:endParaRPr lang="zh-CN" altLang="en-US" sz="3600" b="1">
              <a:latin typeface="黑体" panose="02010609060101010101" pitchFamily="49" charset="-122"/>
              <a:ea typeface="华文仿宋"/>
            </a:endParaRPr>
          </a:p>
          <a:p>
            <a:pPr eaLnBrk="0" hangingPunct="0">
              <a:lnSpc>
                <a:spcPct val="110000"/>
              </a:lnSpc>
            </a:pPr>
            <a:endParaRPr lang="zh-CN" altLang="en-US" b="1">
              <a:latin typeface="黑体" panose="02010609060101010101" pitchFamily="49" charset="-122"/>
              <a:ea typeface="华文仿宋"/>
            </a:endParaRPr>
          </a:p>
          <a:p>
            <a:pPr eaLnBrk="0" hangingPunct="0">
              <a:lnSpc>
                <a:spcPct val="110000"/>
              </a:lnSpc>
            </a:pPr>
            <a:r>
              <a:rPr lang="zh-CN" altLang="en-US" sz="3200" b="1">
                <a:latin typeface="黑体" panose="02010609060101010101" pitchFamily="49" charset="-122"/>
                <a:ea typeface="华文仿宋"/>
              </a:rPr>
              <a:t>    </a:t>
            </a:r>
            <a:r>
              <a:rPr lang="zh-CN" altLang="en-US" sz="3200" b="1">
                <a:latin typeface="楷体_GB2312" pitchFamily="49" charset="-122"/>
                <a:ea typeface="华文仿宋"/>
              </a:rPr>
              <a:t>储存在土壤和岩石空隙（孔隙、裂隙、溶隙）中的水统称为地下水（</a:t>
            </a:r>
            <a:r>
              <a:rPr lang="en-US" altLang="zh-CN" sz="3200" b="1">
                <a:latin typeface="楷体_GB2312" pitchFamily="49" charset="-122"/>
                <a:ea typeface="华文仿宋"/>
              </a:rPr>
              <a:t>ground water</a:t>
            </a:r>
            <a:r>
              <a:rPr lang="zh-CN" altLang="en-US" sz="3200" b="1">
                <a:latin typeface="楷体_GB2312" pitchFamily="49" charset="-122"/>
                <a:ea typeface="华文仿宋"/>
              </a:rPr>
              <a:t>）。 </a:t>
            </a:r>
            <a:endParaRPr lang="zh-CN" altLang="en-US" sz="3200" b="1">
              <a:latin typeface="楷体_GB2312" pitchFamily="49" charset="-122"/>
              <a:ea typeface="华文仿宋"/>
            </a:endParaRPr>
          </a:p>
          <a:p>
            <a:pPr eaLnBrk="0" hangingPunct="0">
              <a:lnSpc>
                <a:spcPct val="110000"/>
              </a:lnSpc>
            </a:pPr>
            <a:r>
              <a:rPr lang="zh-CN" altLang="en-US" sz="3200" b="1">
                <a:latin typeface="楷体_GB2312" pitchFamily="49" charset="-122"/>
                <a:ea typeface="华文仿宋"/>
              </a:rPr>
              <a:t>    地下水是水资源的重要组成部分，为人类提供了优质的淡水资源。地下水与地面水是互相补给、相互影响的。但地下水有其独特的形成、运动规律和物理化学特征。 </a:t>
            </a:r>
            <a:endParaRPr lang="zh-CN" altLang="en-US" sz="3200" b="1">
              <a:latin typeface="楷体_GB2312" pitchFamily="49" charset="-122"/>
              <a:ea typeface="华文仿宋"/>
            </a:endParaRPr>
          </a:p>
          <a:p>
            <a:pPr eaLnBrk="0" hangingPunct="0">
              <a:lnSpc>
                <a:spcPct val="110000"/>
              </a:lnSpc>
              <a:buNone/>
            </a:pPr>
            <a:r>
              <a:rPr lang="zh-CN" altLang="en-US" sz="3200" b="1">
                <a:latin typeface="楷体_GB2312" pitchFamily="49" charset="-122"/>
                <a:ea typeface="华文仿宋"/>
              </a:rPr>
              <a:t>    目的：了解地下水监测区内自然环境和社会环境等因素。在调查研究的基础上，确定主要污染源和污染物。</a:t>
            </a:r>
            <a:endParaRPr lang="zh-CN" altLang="en-US" sz="3200" b="1">
              <a:latin typeface="楷体_GB2312" pitchFamily="49" charset="-122"/>
              <a:ea typeface="华文仿宋"/>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59" name="Text Box 4"/>
          <p:cNvSpPr/>
          <p:nvPr/>
        </p:nvSpPr>
        <p:spPr>
          <a:xfrm>
            <a:off x="1116013" y="1125538"/>
            <a:ext cx="7289800" cy="3021012"/>
          </a:xfrm>
          <a:prstGeom prst="rect">
            <a:avLst/>
          </a:prstGeom>
          <a:noFill/>
          <a:ln w="9525">
            <a:noFill/>
          </a:ln>
        </p:spPr>
        <p:txBody>
          <a:bodyPr>
            <a:spAutoFit/>
          </a:bodyPr>
          <a:p>
            <a:pPr>
              <a:lnSpc>
                <a:spcPct val="200000"/>
              </a:lnSpc>
              <a:buClr>
                <a:srgbClr val="E6B018"/>
              </a:buClr>
              <a:buFont typeface="Wingdings" panose="05000000000000000000" pitchFamily="2" charset="2"/>
              <a:buChar char="ª"/>
            </a:pPr>
            <a:r>
              <a:rPr lang="zh-CN" altLang="en-US" sz="3200" b="1">
                <a:latin typeface="黑体" panose="02010609060101010101" pitchFamily="49" charset="-122"/>
                <a:ea typeface="华文仿宋"/>
              </a:rPr>
              <a:t>调查研究和收集资料</a:t>
            </a:r>
            <a:r>
              <a:rPr lang="zh-CN" altLang="en-US" sz="3200">
                <a:latin typeface="黑体" panose="02010609060101010101" pitchFamily="49" charset="-122"/>
                <a:ea typeface="华文仿宋"/>
              </a:rPr>
              <a:t> </a:t>
            </a:r>
            <a:endParaRPr lang="zh-CN" altLang="en-US" sz="3200">
              <a:latin typeface="黑体" panose="02010609060101010101" pitchFamily="49" charset="-122"/>
              <a:ea typeface="华文仿宋"/>
            </a:endParaRPr>
          </a:p>
          <a:p>
            <a:pPr>
              <a:lnSpc>
                <a:spcPct val="200000"/>
              </a:lnSpc>
              <a:buClr>
                <a:srgbClr val="E6B018"/>
              </a:buClr>
              <a:buFont typeface="Wingdings" panose="05000000000000000000" pitchFamily="2" charset="2"/>
              <a:buChar char="ª"/>
            </a:pPr>
            <a:r>
              <a:rPr lang="zh-CN" altLang="en-US" sz="3200" b="1">
                <a:latin typeface="华文仿宋" pitchFamily="2" charset="-122"/>
                <a:ea typeface="华文仿宋"/>
              </a:rPr>
              <a:t> </a:t>
            </a:r>
            <a:r>
              <a:rPr lang="zh-CN" altLang="en-US" sz="3200" b="1">
                <a:latin typeface="黑体" panose="02010609060101010101" pitchFamily="49" charset="-122"/>
                <a:ea typeface="华文仿宋"/>
              </a:rPr>
              <a:t>采样点的设置</a:t>
            </a:r>
            <a:r>
              <a:rPr lang="zh-CN" altLang="en-US" sz="3200">
                <a:latin typeface="黑体" panose="02010609060101010101" pitchFamily="49" charset="-122"/>
                <a:ea typeface="华文仿宋"/>
              </a:rPr>
              <a:t> </a:t>
            </a:r>
            <a:endParaRPr lang="zh-CN" altLang="en-US" sz="3200">
              <a:latin typeface="黑体" panose="02010609060101010101" pitchFamily="49" charset="-122"/>
              <a:ea typeface="华文仿宋"/>
            </a:endParaRPr>
          </a:p>
          <a:p>
            <a:pPr>
              <a:lnSpc>
                <a:spcPct val="200000"/>
              </a:lnSpc>
              <a:buClr>
                <a:srgbClr val="E6B018"/>
              </a:buClr>
              <a:buFont typeface="Wingdings" panose="05000000000000000000" pitchFamily="2" charset="2"/>
              <a:buChar char="ª"/>
            </a:pPr>
            <a:r>
              <a:rPr lang="zh-CN" altLang="en-US" sz="3200" b="1">
                <a:latin typeface="华文仿宋" pitchFamily="2" charset="-122"/>
                <a:ea typeface="华文仿宋"/>
              </a:rPr>
              <a:t> </a:t>
            </a:r>
            <a:r>
              <a:rPr lang="zh-CN" altLang="en-US" sz="3200" b="1">
                <a:latin typeface="黑体" panose="02010609060101010101" pitchFamily="49" charset="-122"/>
                <a:ea typeface="华文仿宋"/>
              </a:rPr>
              <a:t>采样时间和采样频率的确定</a:t>
            </a:r>
            <a:r>
              <a:rPr lang="zh-CN" altLang="en-US" sz="3200">
                <a:latin typeface="黑体" panose="02010609060101010101" pitchFamily="49" charset="-122"/>
                <a:ea typeface="华文仿宋"/>
              </a:rPr>
              <a:t> </a:t>
            </a:r>
            <a:endParaRPr lang="zh-CN" altLang="en-US" sz="3200">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childTnLst>
                                    <p:set>
                                      <p:cBhvr additive="base">
                                        <p:cTn id="6" dur="1" fill="hold">
                                          <p:stCondLst>
                                            <p:cond delay="0"/>
                                          </p:stCondLst>
                                        </p:cTn>
                                        <p:tgtEl>
                                          <p:spTgt spid="2559">
                                            <p:txEl>
                                              <p:charRg st="0" end="11"/>
                                            </p:txEl>
                                          </p:spTgt>
                                        </p:tgtEl>
                                        <p:attrNameLst>
                                          <p:attrName>style.visibility</p:attrName>
                                        </p:attrNameLst>
                                      </p:cBhvr>
                                      <p:to>
                                        <p:strVal val="visible"/>
                                      </p:to>
                                    </p:set>
                                    <p:animEffect transition="in" filter="blinds(horizontal)">
                                      <p:cBhvr additive="base">
                                        <p:cTn id="7" dur="1000"/>
                                        <p:tgtEl>
                                          <p:spTgt spid="2559">
                                            <p:txEl>
                                              <p:charRg st="0" end="11"/>
                                            </p:txEl>
                                          </p:spTgt>
                                        </p:tgtEl>
                                      </p:cBhvr>
                                    </p:animEffect>
                                  </p:childTnLst>
                                </p:cTn>
                              </p:par>
                              <p:par>
                                <p:cTn id="8" presetID="3" presetClass="entr" presetSubtype="10" fill="hold" nodeType="withEffect">
                                  <p:childTnLst>
                                    <p:set>
                                      <p:cBhvr additive="base">
                                        <p:cTn id="9" dur="1" fill="hold">
                                          <p:stCondLst>
                                            <p:cond delay="0"/>
                                          </p:stCondLst>
                                        </p:cTn>
                                        <p:tgtEl>
                                          <p:spTgt spid="2559">
                                            <p:txEl>
                                              <p:charRg st="11" end="20"/>
                                            </p:txEl>
                                          </p:spTgt>
                                        </p:tgtEl>
                                        <p:attrNameLst>
                                          <p:attrName>style.visibility</p:attrName>
                                        </p:attrNameLst>
                                      </p:cBhvr>
                                      <p:to>
                                        <p:strVal val="visible"/>
                                      </p:to>
                                    </p:set>
                                    <p:animEffect transition="in" filter="blinds(horizontal)">
                                      <p:cBhvr additive="base">
                                        <p:cTn id="10" dur="1000"/>
                                        <p:tgtEl>
                                          <p:spTgt spid="2559">
                                            <p:txEl>
                                              <p:charRg st="11" end="20"/>
                                            </p:txEl>
                                          </p:spTgt>
                                        </p:tgtEl>
                                      </p:cBhvr>
                                    </p:animEffect>
                                  </p:childTnLst>
                                </p:cTn>
                              </p:par>
                              <p:par>
                                <p:cTn id="11" presetID="3" presetClass="entr" presetSubtype="10" fill="hold" nodeType="withEffect">
                                  <p:childTnLst>
                                    <p:set>
                                      <p:cBhvr additive="base">
                                        <p:cTn id="12" dur="1" fill="hold">
                                          <p:stCondLst>
                                            <p:cond delay="0"/>
                                          </p:stCondLst>
                                        </p:cTn>
                                        <p:tgtEl>
                                          <p:spTgt spid="2559">
                                            <p:txEl>
                                              <p:charRg st="20" end="35"/>
                                            </p:txEl>
                                          </p:spTgt>
                                        </p:tgtEl>
                                        <p:attrNameLst>
                                          <p:attrName>style.visibility</p:attrName>
                                        </p:attrNameLst>
                                      </p:cBhvr>
                                      <p:to>
                                        <p:strVal val="visible"/>
                                      </p:to>
                                    </p:set>
                                    <p:animEffect transition="in" filter="blinds(horizontal)">
                                      <p:cBhvr additive="base">
                                        <p:cTn id="13" dur="1000"/>
                                        <p:tgtEl>
                                          <p:spTgt spid="2559">
                                            <p:txEl>
                                              <p:charRg st="2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62" name="Text Box 4"/>
          <p:cNvSpPr/>
          <p:nvPr/>
        </p:nvSpPr>
        <p:spPr>
          <a:xfrm>
            <a:off x="323850" y="476250"/>
            <a:ext cx="8297863" cy="5529263"/>
          </a:xfrm>
          <a:prstGeom prst="rect">
            <a:avLst/>
          </a:prstGeom>
          <a:noFill/>
          <a:ln w="57150" cap="flat" cmpd="thinThick">
            <a:solidFill>
              <a:srgbClr val="CCFFFF"/>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CCFFFF"/>
            </a:extrusionClr>
          </a:sp3d>
        </p:spPr>
        <p:txBody>
          <a:bodyPr>
            <a:spAutoFit/>
            <a:flatTx/>
          </a:bodyPr>
          <a:p>
            <a:pPr eaLnBrk="0" hangingPunct="0">
              <a:lnSpc>
                <a:spcPct val="110000"/>
              </a:lnSpc>
            </a:pPr>
            <a:r>
              <a:rPr lang="zh-CN" altLang="en-US" sz="3600" b="1">
                <a:latin typeface="黑体" panose="02010609060101010101" pitchFamily="49" charset="-122"/>
                <a:ea typeface="华文仿宋"/>
              </a:rPr>
              <a:t>三、 水污染源监测方案的制订</a:t>
            </a:r>
            <a:r>
              <a:rPr lang="zh-CN" altLang="en-US" sz="3600" b="1">
                <a:latin typeface="华文仿宋" pitchFamily="2" charset="-122"/>
                <a:ea typeface="华文仿宋"/>
              </a:rPr>
              <a:t> </a:t>
            </a:r>
            <a:endParaRPr lang="zh-CN" altLang="en-US" sz="3600" b="1">
              <a:latin typeface="华文仿宋" pitchFamily="2" charset="-122"/>
              <a:ea typeface="华文仿宋"/>
            </a:endParaRPr>
          </a:p>
          <a:p>
            <a:pPr eaLnBrk="0" hangingPunct="0">
              <a:lnSpc>
                <a:spcPct val="110000"/>
              </a:lnSpc>
            </a:pPr>
            <a:r>
              <a:rPr lang="zh-CN" altLang="en-US" sz="3200" b="1">
                <a:latin typeface="黑体" panose="02010609060101010101" pitchFamily="49" charset="-122"/>
                <a:ea typeface="华文仿宋"/>
              </a:rPr>
              <a:t>    </a:t>
            </a:r>
            <a:r>
              <a:rPr lang="zh-CN" altLang="en-US" sz="3200" b="1">
                <a:latin typeface="楷体_GB2312" pitchFamily="49" charset="-122"/>
                <a:ea typeface="华文仿宋"/>
              </a:rPr>
              <a:t>水污染源指工业废水源、城市污水源、生活污水源等。</a:t>
            </a:r>
            <a:br>
              <a:rPr lang="zh-CN" altLang="en-US" sz="3200" b="1">
                <a:latin typeface="楷体_GB2312" pitchFamily="49" charset="-122"/>
                <a:ea typeface="华文仿宋"/>
              </a:rPr>
            </a:br>
            <a:r>
              <a:rPr lang="zh-CN" altLang="en-US" sz="3200" b="1">
                <a:latin typeface="楷体_GB2312" pitchFamily="49" charset="-122"/>
                <a:ea typeface="华文仿宋"/>
              </a:rPr>
              <a:t>　　在制定水污染源监测方案时，同样需要进行资料收集和现场调查研究，了解各污染源排放部门或企业的</a:t>
            </a:r>
            <a:r>
              <a:rPr lang="zh-CN" altLang="en-US" sz="3200" b="1">
                <a:solidFill>
                  <a:srgbClr val="FF3399"/>
                </a:solidFill>
                <a:latin typeface="楷体_GB2312" pitchFamily="49" charset="-122"/>
                <a:ea typeface="华文仿宋"/>
              </a:rPr>
              <a:t>用水量</a:t>
            </a:r>
            <a:r>
              <a:rPr lang="zh-CN" altLang="en-US" sz="3200" b="1">
                <a:latin typeface="楷体_GB2312" pitchFamily="49" charset="-122"/>
                <a:ea typeface="华文仿宋"/>
              </a:rPr>
              <a:t>、产生废水和污水的</a:t>
            </a:r>
            <a:r>
              <a:rPr lang="zh-CN" altLang="en-US" sz="3200" b="1">
                <a:solidFill>
                  <a:srgbClr val="FF3399"/>
                </a:solidFill>
                <a:latin typeface="楷体_GB2312" pitchFamily="49" charset="-122"/>
                <a:ea typeface="华文仿宋"/>
              </a:rPr>
              <a:t>类型</a:t>
            </a:r>
            <a:r>
              <a:rPr lang="zh-CN" altLang="en-US" sz="3200" b="1">
                <a:latin typeface="楷体_GB2312" pitchFamily="49" charset="-122"/>
                <a:ea typeface="华文仿宋"/>
              </a:rPr>
              <a:t>（化学污染废水、生物和生物化学污染废水等）、主要</a:t>
            </a:r>
            <a:r>
              <a:rPr lang="zh-CN" altLang="en-US" sz="3200" b="1">
                <a:solidFill>
                  <a:srgbClr val="FF3399"/>
                </a:solidFill>
                <a:latin typeface="楷体_GB2312" pitchFamily="49" charset="-122"/>
                <a:ea typeface="华文仿宋"/>
              </a:rPr>
              <a:t>污染物</a:t>
            </a:r>
            <a:r>
              <a:rPr lang="zh-CN" altLang="en-US" sz="3200" b="1">
                <a:latin typeface="楷体_GB2312" pitchFamily="49" charset="-122"/>
                <a:ea typeface="华文仿宋"/>
              </a:rPr>
              <a:t>及其</a:t>
            </a:r>
            <a:r>
              <a:rPr lang="zh-CN" altLang="en-US" sz="3200" b="1">
                <a:solidFill>
                  <a:srgbClr val="FF3399"/>
                </a:solidFill>
                <a:latin typeface="楷体_GB2312" pitchFamily="49" charset="-122"/>
                <a:ea typeface="华文仿宋"/>
              </a:rPr>
              <a:t>排水去向</a:t>
            </a:r>
            <a:r>
              <a:rPr lang="zh-CN" altLang="en-US" sz="3200" b="1">
                <a:latin typeface="楷体_GB2312" pitchFamily="49" charset="-122"/>
                <a:ea typeface="华文仿宋"/>
              </a:rPr>
              <a:t>（江、河、湖等水体）和</a:t>
            </a:r>
            <a:r>
              <a:rPr lang="zh-CN" altLang="en-US" sz="3200" b="1">
                <a:solidFill>
                  <a:srgbClr val="FF3399"/>
                </a:solidFill>
                <a:latin typeface="楷体_GB2312" pitchFamily="49" charset="-122"/>
                <a:ea typeface="华文仿宋"/>
              </a:rPr>
              <a:t>排放总量</a:t>
            </a:r>
            <a:r>
              <a:rPr lang="zh-CN" altLang="en-US" sz="3200" b="1">
                <a:latin typeface="楷体_GB2312" pitchFamily="49" charset="-122"/>
                <a:ea typeface="华文仿宋"/>
              </a:rPr>
              <a:t>；调查相应的</a:t>
            </a:r>
            <a:r>
              <a:rPr lang="zh-CN" altLang="en-US" sz="3200" b="1">
                <a:solidFill>
                  <a:srgbClr val="FF3399"/>
                </a:solidFill>
                <a:latin typeface="楷体_GB2312" pitchFamily="49" charset="-122"/>
                <a:ea typeface="华文仿宋"/>
              </a:rPr>
              <a:t>排污口位置和数量</a:t>
            </a:r>
            <a:r>
              <a:rPr lang="zh-CN" altLang="en-US" sz="3200" b="1">
                <a:latin typeface="楷体_GB2312" pitchFamily="49" charset="-122"/>
                <a:ea typeface="华文仿宋"/>
              </a:rPr>
              <a:t>，废水</a:t>
            </a:r>
            <a:r>
              <a:rPr lang="zh-CN" altLang="en-US" sz="3200" b="1">
                <a:solidFill>
                  <a:srgbClr val="FF3399"/>
                </a:solidFill>
                <a:latin typeface="楷体_GB2312" pitchFamily="49" charset="-122"/>
                <a:ea typeface="华文仿宋"/>
              </a:rPr>
              <a:t>处理情况</a:t>
            </a:r>
            <a:r>
              <a:rPr lang="zh-CN" altLang="en-US" sz="3200" b="1">
                <a:latin typeface="楷体_GB2312" pitchFamily="49" charset="-122"/>
                <a:ea typeface="华文仿宋"/>
              </a:rPr>
              <a:t>。</a:t>
            </a:r>
            <a:endParaRPr lang="zh-CN" altLang="en-US" sz="3200" b="1">
              <a:latin typeface="楷体_GB2312" pitchFamily="49" charset="-122"/>
              <a:ea typeface="华文仿宋"/>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57" name="Rectangle 2"/>
          <p:cNvSpPr/>
          <p:nvPr>
            <p:ph idx="4294967295"/>
          </p:nvPr>
        </p:nvSpPr>
        <p:spPr>
          <a:xfrm>
            <a:off x="250825" y="460375"/>
            <a:ext cx="8642350" cy="5416550"/>
          </a:xfrm>
          <a:ln/>
        </p:spPr>
        <p:txBody>
          <a:bodyPr wrap="square" lIns="91440" tIns="45720" rIns="91440" bIns="45720" anchor="t" anchorCtr="0"/>
          <a:p>
            <a:pPr eaLnBrk="1" hangingPunct="1">
              <a:buClr>
                <a:schemeClr val="accent1"/>
              </a:buClr>
              <a:buFontTx/>
              <a:buNone/>
            </a:pPr>
            <a:r>
              <a:rPr lang="zh-CN" altLang="en-US" b="1">
                <a:solidFill>
                  <a:srgbClr val="FF0000"/>
                </a:solidFill>
                <a:latin typeface="Times New Roman" panose="02020603050405020304" pitchFamily="18" charset="0"/>
                <a:ea typeface="华文仿宋"/>
              </a:rPr>
              <a:t>二、水质监测的对象和目的</a:t>
            </a:r>
            <a:endParaRPr lang="zh-CN" altLang="en-US" b="1">
              <a:solidFill>
                <a:srgbClr val="FF0000"/>
              </a:solidFill>
              <a:latin typeface="Times New Roman" panose="02020603050405020304" pitchFamily="18" charset="0"/>
              <a:ea typeface="华文仿宋"/>
            </a:endParaRPr>
          </a:p>
          <a:p>
            <a:pPr eaLnBrk="1" hangingPunct="1">
              <a:buClr>
                <a:schemeClr val="accent1"/>
              </a:buClr>
              <a:buFontTx/>
              <a:buNone/>
            </a:pPr>
            <a:endParaRPr lang="zh-CN" altLang="en-US" b="1">
              <a:solidFill>
                <a:srgbClr val="FF0000"/>
              </a:solidFill>
              <a:latin typeface="Times New Roman" panose="02020603050405020304" pitchFamily="18" charset="0"/>
              <a:ea typeface="华文仿宋"/>
            </a:endParaRPr>
          </a:p>
          <a:p>
            <a:pPr lvl="1" eaLnBrk="1" hangingPunct="1">
              <a:buClr>
                <a:schemeClr val="accent1"/>
              </a:buClr>
              <a:buFontTx/>
              <a:buNone/>
            </a:pPr>
            <a:r>
              <a:rPr lang="zh-CN" altLang="en-US" b="1">
                <a:solidFill>
                  <a:srgbClr val="FF0000"/>
                </a:solidFill>
                <a:latin typeface="Times New Roman" panose="02020603050405020304" pitchFamily="18" charset="0"/>
                <a:ea typeface="华文仿宋"/>
              </a:rPr>
              <a:t>    水质监测的分类：</a:t>
            </a:r>
            <a:endParaRPr lang="zh-CN" altLang="en-US" b="1">
              <a:solidFill>
                <a:srgbClr val="FF0000"/>
              </a:solidFill>
              <a:latin typeface="Times New Roman" panose="02020603050405020304" pitchFamily="18" charset="0"/>
              <a:ea typeface="华文仿宋"/>
            </a:endParaRPr>
          </a:p>
          <a:p>
            <a:pPr lvl="1" eaLnBrk="1" hangingPunct="1">
              <a:buClr>
                <a:schemeClr val="accent1"/>
              </a:buClr>
              <a:buFontTx/>
              <a:buNone/>
            </a:pPr>
            <a:r>
              <a:rPr lang="zh-CN" altLang="en-US" b="1">
                <a:solidFill>
                  <a:srgbClr val="FF0000"/>
                </a:solidFill>
                <a:latin typeface="Times New Roman" panose="02020603050405020304" pitchFamily="18" charset="0"/>
                <a:ea typeface="华文仿宋"/>
              </a:rPr>
              <a:t>                </a:t>
            </a:r>
            <a:r>
              <a:rPr lang="zh-CN" altLang="en-US" b="1">
                <a:latin typeface="Times New Roman" panose="02020603050405020304" pitchFamily="18" charset="0"/>
                <a:ea typeface="华文仿宋"/>
              </a:rPr>
              <a:t>环境水体监测</a:t>
            </a:r>
            <a:endParaRPr lang="zh-CN" altLang="en-US" b="1">
              <a:latin typeface="Times New Roman" panose="02020603050405020304" pitchFamily="18" charset="0"/>
              <a:ea typeface="华文仿宋"/>
            </a:endParaRPr>
          </a:p>
          <a:p>
            <a:pPr lvl="1" eaLnBrk="1" hangingPunct="1">
              <a:buClr>
                <a:schemeClr val="accent1"/>
              </a:buClr>
              <a:buFontTx/>
              <a:buNone/>
            </a:pPr>
            <a:r>
              <a:rPr lang="zh-CN" altLang="en-US" b="1">
                <a:latin typeface="Times New Roman" panose="02020603050405020304" pitchFamily="18" charset="0"/>
                <a:ea typeface="华文仿宋"/>
              </a:rPr>
              <a:t>                水污染源监测</a:t>
            </a:r>
            <a:endParaRPr lang="zh-CN" altLang="en-US" b="1">
              <a:latin typeface="Times New Roman" panose="02020603050405020304" pitchFamily="18" charset="0"/>
              <a:ea typeface="华文仿宋"/>
            </a:endParaRPr>
          </a:p>
          <a:p>
            <a:pPr lvl="1" eaLnBrk="1" hangingPunct="1">
              <a:buClr>
                <a:schemeClr val="accent1"/>
              </a:buClr>
              <a:buFontTx/>
              <a:buNone/>
            </a:pPr>
            <a:r>
              <a:rPr lang="zh-CN" altLang="en-US" b="1">
                <a:solidFill>
                  <a:srgbClr val="FF0000"/>
                </a:solidFill>
                <a:latin typeface="Times New Roman" panose="02020603050405020304" pitchFamily="18" charset="0"/>
                <a:ea typeface="华文仿宋"/>
              </a:rPr>
              <a:t>    水质监测的对象：</a:t>
            </a:r>
            <a:endParaRPr lang="zh-CN" altLang="en-US" b="1">
              <a:solidFill>
                <a:srgbClr val="FF0000"/>
              </a:solidFill>
              <a:latin typeface="Times New Roman" panose="02020603050405020304" pitchFamily="18" charset="0"/>
              <a:ea typeface="华文仿宋"/>
            </a:endParaRPr>
          </a:p>
          <a:p>
            <a:pPr lvl="1" eaLnBrk="1" hangingPunct="1">
              <a:buClr>
                <a:schemeClr val="accent1"/>
              </a:buClr>
              <a:buFontTx/>
              <a:buNone/>
            </a:pPr>
            <a:r>
              <a:rPr lang="zh-CN" altLang="en-US" b="1">
                <a:solidFill>
                  <a:srgbClr val="FF0000"/>
                </a:solidFill>
                <a:latin typeface="Times New Roman" panose="02020603050405020304" pitchFamily="18" charset="0"/>
                <a:ea typeface="华文仿宋"/>
              </a:rPr>
              <a:t>         </a:t>
            </a:r>
            <a:r>
              <a:rPr lang="zh-CN" altLang="en-US" b="1">
                <a:latin typeface="Times New Roman" panose="02020603050405020304" pitchFamily="18" charset="0"/>
                <a:ea typeface="华文仿宋"/>
              </a:rPr>
              <a:t>环境水体：地表水（江、河、湖、库、海水）</a:t>
            </a:r>
            <a:br>
              <a:rPr lang="zh-CN" altLang="en-US" b="1">
                <a:latin typeface="Times New Roman" panose="02020603050405020304" pitchFamily="18" charset="0"/>
                <a:ea typeface="华文仿宋"/>
              </a:rPr>
            </a:br>
            <a:r>
              <a:rPr lang="zh-CN" altLang="en-US" b="1">
                <a:latin typeface="Times New Roman" panose="02020603050405020304" pitchFamily="18" charset="0"/>
                <a:ea typeface="华文仿宋"/>
              </a:rPr>
              <a:t>                          地下水</a:t>
            </a:r>
            <a:endParaRPr lang="zh-CN" altLang="en-US" b="1">
              <a:latin typeface="Times New Roman" panose="02020603050405020304" pitchFamily="18" charset="0"/>
              <a:ea typeface="华文仿宋"/>
            </a:endParaRPr>
          </a:p>
          <a:p>
            <a:pPr lvl="1" eaLnBrk="1" hangingPunct="1">
              <a:buClr>
                <a:schemeClr val="accent1"/>
              </a:buClr>
              <a:buFontTx/>
              <a:buNone/>
            </a:pPr>
            <a:r>
              <a:rPr lang="zh-CN" altLang="en-US" b="1">
                <a:latin typeface="Times New Roman" panose="02020603050405020304" pitchFamily="18" charset="0"/>
                <a:ea typeface="华文仿宋"/>
              </a:rPr>
              <a:t>         水污染源：工业废水</a:t>
            </a:r>
            <a:endParaRPr lang="zh-CN" altLang="en-US" b="1">
              <a:latin typeface="Times New Roman" panose="02020603050405020304" pitchFamily="18" charset="0"/>
              <a:ea typeface="华文仿宋"/>
            </a:endParaRPr>
          </a:p>
          <a:p>
            <a:pPr lvl="1" eaLnBrk="1" hangingPunct="1">
              <a:buClr>
                <a:schemeClr val="accent1"/>
              </a:buClr>
              <a:buFontTx/>
              <a:buNone/>
            </a:pPr>
            <a:r>
              <a:rPr lang="zh-CN" altLang="en-US" b="1">
                <a:latin typeface="Times New Roman" panose="02020603050405020304" pitchFamily="18" charset="0"/>
                <a:ea typeface="华文仿宋"/>
              </a:rPr>
              <a:t>                             生活污水和医院污水等</a:t>
            </a:r>
            <a:endParaRPr lang="zh-CN" altLang="en-US" b="1">
              <a:latin typeface="Times New Roman" panose="02020603050405020304" pitchFamily="18" charset="0"/>
              <a:ea typeface="华文仿宋"/>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65" name="Rectangle 2"/>
          <p:cNvSpPr/>
          <p:nvPr>
            <p:ph type="title" idx="4294967295"/>
          </p:nvPr>
        </p:nvSpPr>
        <p:spPr>
          <a:xfrm>
            <a:off x="684213" y="620713"/>
            <a:ext cx="2170112" cy="1143000"/>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sz="4000">
                <a:solidFill>
                  <a:schemeClr val="tx1"/>
                </a:solidFill>
                <a:latin typeface="华文仿宋" pitchFamily="2" charset="-122"/>
                <a:ea typeface="华文仿宋"/>
              </a:rPr>
              <a:t>注意：</a:t>
            </a:r>
            <a:r>
              <a:rPr lang="zh-CN" altLang="en-US" sz="4800">
                <a:solidFill>
                  <a:schemeClr val="tx1"/>
                </a:solidFill>
                <a:latin typeface="隶书"/>
                <a:ea typeface="华文仿宋"/>
              </a:rPr>
              <a:t> </a:t>
            </a:r>
            <a:endParaRPr lang="zh-CN" altLang="en-US" sz="4800">
              <a:solidFill>
                <a:schemeClr val="tx1"/>
              </a:solidFill>
              <a:latin typeface="隶书"/>
              <a:ea typeface="华文仿宋"/>
            </a:endParaRPr>
          </a:p>
        </p:txBody>
      </p:sp>
      <p:sp>
        <p:nvSpPr>
          <p:cNvPr id="2566" name="Rectangle 3"/>
          <p:cNvSpPr/>
          <p:nvPr>
            <p:ph idx="4294967295"/>
          </p:nvPr>
        </p:nvSpPr>
        <p:spPr>
          <a:xfrm>
            <a:off x="1619250" y="1844675"/>
            <a:ext cx="3025775" cy="865188"/>
          </a:xfrm>
          <a:ln/>
        </p:spPr>
        <p:txBody>
          <a:bodyPr wrap="square" lIns="91440" tIns="45720" rIns="91440" bIns="45720" anchor="t" anchorCtr="0"/>
          <a:p>
            <a:pPr eaLnBrk="1" hangingPunct="1">
              <a:lnSpc>
                <a:spcPct val="155000"/>
              </a:lnSpc>
              <a:buClr>
                <a:srgbClr val="FF9900"/>
              </a:buClr>
              <a:buFont typeface="Wingdings" panose="05000000000000000000" pitchFamily="2" charset="2"/>
              <a:buChar char="­"/>
            </a:pPr>
            <a:r>
              <a:rPr lang="zh-CN" altLang="en-US" b="1">
                <a:latin typeface="华文仿宋" pitchFamily="2" charset="-122"/>
                <a:ea typeface="华文仿宋"/>
              </a:rPr>
              <a:t>采样点的设置</a:t>
            </a:r>
            <a:endParaRPr lang="zh-CN" altLang="en-US">
              <a:latin typeface="华文楷体"/>
              <a:ea typeface="华文仿宋"/>
            </a:endParaRPr>
          </a:p>
        </p:txBody>
      </p:sp>
      <p:sp>
        <p:nvSpPr>
          <p:cNvPr id="2567" name="AutoShape 4"/>
          <p:cNvSpPr/>
          <p:nvPr/>
        </p:nvSpPr>
        <p:spPr>
          <a:xfrm>
            <a:off x="4643438" y="1700213"/>
            <a:ext cx="215900" cy="1295400"/>
          </a:xfrm>
          <a:prstGeom prst="leftBrace">
            <a:avLst>
              <a:gd name="adj1" fmla="val 50000"/>
              <a:gd name="adj2" fmla="val 50000"/>
            </a:avLst>
          </a:prstGeom>
          <a:noFill/>
          <a:ln w="25400" cap="flat" cmpd="sng">
            <a:solidFill>
              <a:srgbClr val="000000"/>
            </a:solidFill>
            <a:prstDash val="solid"/>
            <a:headEnd type="none" w="med" len="med"/>
            <a:tailEnd type="none" w="med" len="med"/>
          </a:ln>
        </p:spPr>
        <p:txBody>
          <a:bodyPr wrap="none" anchor="ctr" anchorCtr="0"/>
          <a:p>
            <a:endParaRPr lang="zh-CN" altLang="en-US">
              <a:ea typeface="华文仿宋"/>
            </a:endParaRPr>
          </a:p>
        </p:txBody>
      </p:sp>
      <p:sp>
        <p:nvSpPr>
          <p:cNvPr id="2568" name="Text Box 5"/>
          <p:cNvSpPr/>
          <p:nvPr/>
        </p:nvSpPr>
        <p:spPr>
          <a:xfrm>
            <a:off x="5003800" y="1557338"/>
            <a:ext cx="3927475" cy="1555750"/>
          </a:xfrm>
          <a:prstGeom prst="rect">
            <a:avLst/>
          </a:prstGeom>
          <a:noFill/>
          <a:ln w="57150">
            <a:noFill/>
          </a:ln>
        </p:spPr>
        <p:txBody>
          <a:bodyPr/>
          <a:p>
            <a:r>
              <a:rPr lang="zh-CN" altLang="en-US" sz="3200" b="1">
                <a:effectLst>
                  <a:outerShdw blurRad="38100" dist="38100" dir="2700000">
                    <a:srgbClr val="FFFFFF"/>
                  </a:outerShdw>
                </a:effectLst>
                <a:latin typeface="华文仿宋" pitchFamily="2" charset="-122"/>
                <a:ea typeface="华文仿宋"/>
              </a:rPr>
              <a:t>工业废水 </a:t>
            </a:r>
            <a:endParaRPr lang="zh-CN" altLang="en-US" sz="3200" b="1">
              <a:effectLst>
                <a:outerShdw blurRad="38100" dist="38100" dir="2700000">
                  <a:srgbClr val="FFFFFF"/>
                </a:outerShdw>
              </a:effectLst>
              <a:latin typeface="华文仿宋" pitchFamily="2" charset="-122"/>
              <a:ea typeface="华文仿宋"/>
            </a:endParaRPr>
          </a:p>
          <a:p>
            <a:r>
              <a:rPr lang="zh-CN" altLang="en-US" sz="3200" b="1">
                <a:effectLst>
                  <a:outerShdw blurRad="38100" dist="38100" dir="2700000">
                    <a:srgbClr val="FFFFFF"/>
                  </a:outerShdw>
                </a:effectLst>
                <a:latin typeface="华文仿宋" pitchFamily="2" charset="-122"/>
                <a:ea typeface="华文仿宋"/>
              </a:rPr>
              <a:t> </a:t>
            </a:r>
            <a:endParaRPr lang="zh-CN" altLang="en-US" sz="3200" b="1">
              <a:effectLst>
                <a:outerShdw blurRad="38100" dist="38100" dir="2700000">
                  <a:srgbClr val="FFFFFF"/>
                </a:outerShdw>
              </a:effectLst>
              <a:latin typeface="华文仿宋" pitchFamily="2" charset="-122"/>
              <a:ea typeface="华文仿宋"/>
            </a:endParaRPr>
          </a:p>
          <a:p>
            <a:r>
              <a:rPr lang="zh-CN" altLang="en-US" sz="3200" b="1">
                <a:effectLst>
                  <a:outerShdw blurRad="38100" dist="38100" dir="2700000">
                    <a:srgbClr val="FFFFFF"/>
                  </a:outerShdw>
                </a:effectLst>
                <a:latin typeface="华文仿宋" pitchFamily="2" charset="-122"/>
                <a:ea typeface="华文仿宋"/>
              </a:rPr>
              <a:t>生活污水和医院污水 </a:t>
            </a:r>
            <a:endParaRPr lang="zh-CN" altLang="en-US" sz="3200" b="1">
              <a:effectLst>
                <a:outerShdw blurRad="38100" dist="38100" dir="2700000">
                  <a:srgbClr val="FFFFFF"/>
                </a:outerShdw>
              </a:effectLst>
              <a:latin typeface="华文仿宋" pitchFamily="2" charset="-122"/>
              <a:ea typeface="华文仿宋"/>
            </a:endParaRPr>
          </a:p>
        </p:txBody>
      </p:sp>
      <p:sp>
        <p:nvSpPr>
          <p:cNvPr id="2569" name="Text Box 6"/>
          <p:cNvSpPr/>
          <p:nvPr/>
        </p:nvSpPr>
        <p:spPr>
          <a:xfrm>
            <a:off x="1763713" y="3213100"/>
            <a:ext cx="3819525" cy="579438"/>
          </a:xfrm>
          <a:prstGeom prst="rect">
            <a:avLst/>
          </a:prstGeom>
          <a:noFill/>
          <a:ln w="57150">
            <a:noFill/>
          </a:ln>
        </p:spPr>
        <p:txBody>
          <a:bodyPr/>
          <a:p>
            <a:pPr>
              <a:spcBef>
                <a:spcPct val="50000"/>
              </a:spcBef>
              <a:buClr>
                <a:srgbClr val="FF9900"/>
              </a:buClr>
              <a:buSzPct val="65000"/>
              <a:buFont typeface="Wingdings" panose="05000000000000000000" pitchFamily="2" charset="2"/>
              <a:buChar char="­"/>
            </a:pPr>
            <a:r>
              <a:rPr lang="en-US" altLang="zh-CN" sz="3200" b="1">
                <a:effectLst>
                  <a:outerShdw blurRad="38100" dist="38100" dir="2700000">
                    <a:srgbClr val="FFFFFF"/>
                  </a:outerShdw>
                </a:effectLst>
                <a:latin typeface="华文仿宋" pitchFamily="2" charset="-122"/>
                <a:ea typeface="华文仿宋"/>
              </a:rPr>
              <a:t> </a:t>
            </a:r>
            <a:r>
              <a:rPr lang="zh-CN" altLang="en-US" sz="3200" b="1">
                <a:effectLst>
                  <a:outerShdw blurRad="38100" dist="38100" dir="2700000">
                    <a:srgbClr val="FFFFFF"/>
                  </a:outerShdw>
                </a:effectLst>
                <a:latin typeface="华文仿宋" pitchFamily="2" charset="-122"/>
                <a:ea typeface="华文仿宋"/>
              </a:rPr>
              <a:t>采样时间和频率</a:t>
            </a:r>
            <a:endParaRPr lang="zh-CN" altLang="en-US" sz="3200" b="1">
              <a:effectLst>
                <a:outerShdw blurRad="38100" dist="38100" dir="2700000">
                  <a:srgbClr val="FFFFFF"/>
                </a:outerShdw>
              </a:effectLst>
              <a:latin typeface="华文仿宋" pitchFamily="2"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565"/>
                                        </p:tgtEl>
                                        <p:attrNameLst>
                                          <p:attrName>style.visibility</p:attrName>
                                        </p:attrNameLst>
                                      </p:cBhvr>
                                      <p:to>
                                        <p:strVal val="visible"/>
                                      </p:to>
                                    </p:set>
                                    <p:animEffect transition="in" filter="wipe(left)">
                                      <p:cBhvr additive="base">
                                        <p:cTn id="7" dur="1000"/>
                                        <p:tgtEl>
                                          <p:spTgt spid="2565"/>
                                        </p:tgtEl>
                                      </p:cBhvr>
                                    </p:animEffect>
                                  </p:childTnLst>
                                </p:cTn>
                              </p:par>
                              <p:par>
                                <p:cTn id="8" presetID="22" presetClass="entr" presetSubtype="8" fill="hold" nodeType="withEffect">
                                  <p:childTnLst>
                                    <p:set>
                                      <p:cBhvr additive="base">
                                        <p:cTn id="9" dur="1" fill="hold">
                                          <p:stCondLst>
                                            <p:cond delay="0"/>
                                          </p:stCondLst>
                                        </p:cTn>
                                        <p:tgtEl>
                                          <p:spTgt spid="2566">
                                            <p:txEl>
                                              <p:charRg st="0" end="7"/>
                                            </p:txEl>
                                          </p:spTgt>
                                        </p:tgtEl>
                                        <p:attrNameLst>
                                          <p:attrName>style.visibility</p:attrName>
                                        </p:attrNameLst>
                                      </p:cBhvr>
                                      <p:to>
                                        <p:strVal val="visible"/>
                                      </p:to>
                                    </p:set>
                                    <p:animEffect transition="in" filter="wipe(left)">
                                      <p:cBhvr additive="base">
                                        <p:cTn id="10" dur="500"/>
                                        <p:tgtEl>
                                          <p:spTgt spid="2566">
                                            <p:txEl>
                                              <p:charRg st="0" end="7"/>
                                            </p:txEl>
                                          </p:spTgt>
                                        </p:tgtEl>
                                      </p:cBhvr>
                                    </p:animEffect>
                                  </p:childTnLst>
                                </p:cTn>
                              </p:par>
                              <p:par>
                                <p:cTn id="11" presetID="22" presetClass="entr" presetSubtype="8" fill="hold" nodeType="withEffect">
                                  <p:childTnLst>
                                    <p:set>
                                      <p:cBhvr additive="base">
                                        <p:cTn id="12" dur="1" fill="hold">
                                          <p:stCondLst>
                                            <p:cond delay="0"/>
                                          </p:stCondLst>
                                        </p:cTn>
                                        <p:tgtEl>
                                          <p:spTgt spid="2568">
                                            <p:txEl>
                                              <p:charRg st="0" end="6"/>
                                            </p:txEl>
                                          </p:spTgt>
                                        </p:tgtEl>
                                        <p:attrNameLst>
                                          <p:attrName>style.visibility</p:attrName>
                                        </p:attrNameLst>
                                      </p:cBhvr>
                                      <p:to>
                                        <p:strVal val="visible"/>
                                      </p:to>
                                    </p:set>
                                    <p:animEffect transition="in" filter="wipe(left)">
                                      <p:cBhvr additive="base">
                                        <p:cTn id="13" dur="500"/>
                                        <p:tgtEl>
                                          <p:spTgt spid="2568">
                                            <p:txEl>
                                              <p:charRg st="0" end="6"/>
                                            </p:txEl>
                                          </p:spTgt>
                                        </p:tgtEl>
                                      </p:cBhvr>
                                    </p:animEffect>
                                  </p:childTnLst>
                                </p:cTn>
                              </p:par>
                              <p:par>
                                <p:cTn id="14" presetID="22" presetClass="entr" presetSubtype="8" fill="hold" nodeType="withEffect">
                                  <p:childTnLst>
                                    <p:set>
                                      <p:cBhvr additive="base">
                                        <p:cTn id="15" dur="1" fill="hold">
                                          <p:stCondLst>
                                            <p:cond delay="0"/>
                                          </p:stCondLst>
                                        </p:cTn>
                                        <p:tgtEl>
                                          <p:spTgt spid="2568">
                                            <p:txEl>
                                              <p:charRg st="8" end="19"/>
                                            </p:txEl>
                                          </p:spTgt>
                                        </p:tgtEl>
                                        <p:attrNameLst>
                                          <p:attrName>style.visibility</p:attrName>
                                        </p:attrNameLst>
                                      </p:cBhvr>
                                      <p:to>
                                        <p:strVal val="visible"/>
                                      </p:to>
                                    </p:set>
                                    <p:animEffect transition="in" filter="wipe(left)">
                                      <p:cBhvr additive="base">
                                        <p:cTn id="16" dur="500"/>
                                        <p:tgtEl>
                                          <p:spTgt spid="2568">
                                            <p:txEl>
                                              <p:charRg st="8" end="19"/>
                                            </p:txEl>
                                          </p:spTgt>
                                        </p:tgtEl>
                                      </p:cBhvr>
                                    </p:animEffect>
                                  </p:childTnLst>
                                </p:cTn>
                              </p:par>
                              <p:par>
                                <p:cTn id="17" presetID="37" presetClass="entr" presetSubtype="0" fill="hold" grpId="0" nodeType="withEffect">
                                  <p:childTnLst>
                                    <p:set>
                                      <p:cBhvr additive="base">
                                        <p:cTn id="18" dur="1" fill="hold">
                                          <p:stCondLst>
                                            <p:cond delay="0"/>
                                          </p:stCondLst>
                                        </p:cTn>
                                        <p:tgtEl>
                                          <p:spTgt spid="2567"/>
                                        </p:tgtEl>
                                        <p:attrNameLst>
                                          <p:attrName>style.visibility</p:attrName>
                                        </p:attrNameLst>
                                      </p:cBhvr>
                                      <p:to>
                                        <p:strVal val="visible"/>
                                      </p:to>
                                    </p:set>
                                    <p:animEffect transition="in" filter="fade">
                                      <p:cBhvr additive="base">
                                        <p:cTn id="19" dur="1000"/>
                                        <p:tgtEl>
                                          <p:spTgt spid="2567"/>
                                        </p:tgtEl>
                                      </p:cBhvr>
                                    </p:animEffect>
                                    <p:anim calcmode="lin" valueType="num">
                                      <p:cBhvr additive="base">
                                        <p:cTn id="20" dur="1000" fill="hold"/>
                                        <p:tgtEl>
                                          <p:spTgt spid="2567"/>
                                        </p:tgtEl>
                                        <p:attrNameLst>
                                          <p:attrName>ppt_x</p:attrName>
                                        </p:attrNameLst>
                                      </p:cBhvr>
                                      <p:tavLst>
                                        <p:tav tm="0">
                                          <p:val>
                                            <p:strVal val="#ppt_x"/>
                                          </p:val>
                                        </p:tav>
                                        <p:tav tm="100000">
                                          <p:val>
                                            <p:strVal val="#ppt_x"/>
                                          </p:val>
                                        </p:tav>
                                      </p:tavLst>
                                    </p:anim>
                                    <p:anim calcmode="lin" valueType="num">
                                      <p:cBhvr additive="base">
                                        <p:cTn id="21" dur="900" decel="100000" fill="hold"/>
                                        <p:tgtEl>
                                          <p:spTgt spid="2567"/>
                                        </p:tgtEl>
                                        <p:attrNameLst>
                                          <p:attrName>ppt_y</p:attrName>
                                        </p:attrNameLst>
                                      </p:cBhvr>
                                      <p:tavLst>
                                        <p:tav tm="0">
                                          <p:val>
                                            <p:strVal val="#ppt_y+1"/>
                                          </p:val>
                                        </p:tav>
                                        <p:tav tm="100000">
                                          <p:val>
                                            <p:strVal val="#ppt_y-.03"/>
                                          </p:val>
                                        </p:tav>
                                      </p:tavLst>
                                    </p:anim>
                                    <p:anim calcmode="lin" valueType="num">
                                      <p:cBhvr additive="base">
                                        <p:cTn id="22" dur="100" accel="100000" fill="hold">
                                          <p:stCondLst>
                                            <p:cond delay="900"/>
                                          </p:stCondLst>
                                        </p:cTn>
                                        <p:tgtEl>
                                          <p:spTgt spid="2567"/>
                                        </p:tgtEl>
                                        <p:attrNameLst>
                                          <p:attrName>ppt_y</p:attrName>
                                        </p:attrNameLst>
                                      </p:cBhvr>
                                      <p:tavLst>
                                        <p:tav tm="0">
                                          <p:val>
                                            <p:strVal val="#ppt_y-.03"/>
                                          </p:val>
                                        </p:tav>
                                        <p:tav tm="100000">
                                          <p:val>
                                            <p:strVal val="#ppt_y"/>
                                          </p:val>
                                        </p:tav>
                                      </p:tavLst>
                                    </p:anim>
                                  </p:childTnLst>
                                </p:cTn>
                              </p:par>
                              <p:par>
                                <p:cTn id="23" presetID="22" presetClass="entr" presetSubtype="8" fill="hold" grpId="1" nodeType="withEffect">
                                  <p:childTnLst>
                                    <p:set>
                                      <p:cBhvr additive="base">
                                        <p:cTn id="24" dur="1" fill="hold">
                                          <p:stCondLst>
                                            <p:cond delay="0"/>
                                          </p:stCondLst>
                                        </p:cTn>
                                        <p:tgtEl>
                                          <p:spTgt spid="2569"/>
                                        </p:tgtEl>
                                        <p:attrNameLst>
                                          <p:attrName>style.visibility</p:attrName>
                                        </p:attrNameLst>
                                      </p:cBhvr>
                                      <p:to>
                                        <p:strVal val="visible"/>
                                      </p:to>
                                    </p:set>
                                    <p:animEffect transition="in" filter="wipe(left)">
                                      <p:cBhvr additive="base">
                                        <p:cTn id="25" dur="1000"/>
                                        <p:tgtEl>
                                          <p:spTgt spid="2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 grpId="0" animBg="1"/>
      <p:bldP spid="256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72" name="Text Box 4"/>
          <p:cNvSpPr/>
          <p:nvPr/>
        </p:nvSpPr>
        <p:spPr>
          <a:xfrm>
            <a:off x="250825" y="188913"/>
            <a:ext cx="8729663" cy="6376987"/>
          </a:xfrm>
          <a:prstGeom prst="rect">
            <a:avLst/>
          </a:prstGeom>
          <a:noFill/>
          <a:ln w="57150" cap="flat" cmpd="sng">
            <a:solidFill>
              <a:srgbClr val="FF9933"/>
            </a:solidFill>
            <a:prstDash val="solid"/>
            <a:miter/>
            <a:headEnd type="none" w="med" len="med"/>
            <a:tailEnd type="none" w="med" len="med"/>
          </a:ln>
        </p:spPr>
        <p:txBody>
          <a:bodyPr>
            <a:spAutoFit/>
          </a:bodyPr>
          <a:p>
            <a:pPr>
              <a:lnSpc>
                <a:spcPct val="150000"/>
              </a:lnSpc>
              <a:buClr>
                <a:srgbClr val="FF0000"/>
              </a:buClr>
              <a:buFont typeface="Wingdings" panose="05000000000000000000" pitchFamily="2" charset="2"/>
              <a:buChar char="«"/>
            </a:pPr>
            <a:r>
              <a:rPr lang="en-US" altLang="zh-CN" sz="3200">
                <a:latin typeface="黑体" panose="02010609060101010101" pitchFamily="49" charset="-122"/>
                <a:ea typeface="华文仿宋"/>
              </a:rPr>
              <a:t> </a:t>
            </a:r>
            <a:r>
              <a:rPr lang="zh-CN" altLang="en-US" sz="3200">
                <a:latin typeface="黑体" panose="02010609060101010101" pitchFamily="49" charset="-122"/>
                <a:ea typeface="华文仿宋"/>
              </a:rPr>
              <a:t>工业废水 </a:t>
            </a:r>
            <a:endParaRPr lang="zh-CN" altLang="en-US" sz="3200">
              <a:latin typeface="黑体" panose="02010609060101010101" pitchFamily="49" charset="-122"/>
              <a:ea typeface="华文仿宋"/>
            </a:endParaRPr>
          </a:p>
          <a:p>
            <a:pPr>
              <a:buClr>
                <a:srgbClr val="FF9900"/>
              </a:buClr>
              <a:buSzPct val="75000"/>
              <a:buFont typeface="Tahoma" panose="020B0604030504040204" pitchFamily="34" charset="0"/>
              <a:buChar char="●"/>
            </a:pPr>
            <a:r>
              <a:rPr lang="zh-CN" altLang="en-US" sz="2800">
                <a:latin typeface="华文仿宋" pitchFamily="2" charset="-122"/>
                <a:ea typeface="华文仿宋"/>
              </a:rPr>
              <a:t>  </a:t>
            </a:r>
            <a:r>
              <a:rPr lang="zh-CN" altLang="en-US" sz="2800">
                <a:solidFill>
                  <a:srgbClr val="003399"/>
                </a:solidFill>
                <a:latin typeface="楷体_GB2312" pitchFamily="49" charset="-122"/>
                <a:ea typeface="华文仿宋"/>
              </a:rPr>
              <a:t>一类污染物</a:t>
            </a:r>
            <a:r>
              <a:rPr lang="zh-CN" altLang="en-US" sz="2800">
                <a:latin typeface="楷体_GB2312" pitchFamily="49" charset="-122"/>
                <a:ea typeface="华文仿宋"/>
              </a:rPr>
              <a:t>（五毒及强致癌物）：</a:t>
            </a:r>
            <a:r>
              <a:rPr lang="zh-CN" altLang="en-US" sz="2800">
                <a:solidFill>
                  <a:srgbClr val="FF0000"/>
                </a:solidFill>
                <a:latin typeface="楷体_GB2312" pitchFamily="49" charset="-122"/>
                <a:ea typeface="华文仿宋"/>
              </a:rPr>
              <a:t>在车间或车间设备废水排放口设置采样点监测</a:t>
            </a:r>
            <a:r>
              <a:rPr lang="zh-CN" altLang="en-US" sz="2800">
                <a:latin typeface="楷体_GB2312" pitchFamily="49" charset="-122"/>
                <a:ea typeface="华文仿宋"/>
              </a:rPr>
              <a:t>。这类污染物主要有汞、镉、砷、铅的无机化合物，六价铬的无机化合物及有机氯化合物和强致癌物质等。 </a:t>
            </a:r>
            <a:endParaRPr lang="zh-CN" altLang="en-US" sz="2800">
              <a:latin typeface="楷体_GB2312" pitchFamily="49" charset="-122"/>
              <a:ea typeface="华文仿宋"/>
            </a:endParaRPr>
          </a:p>
          <a:p>
            <a:pPr>
              <a:buClr>
                <a:srgbClr val="FF9900"/>
              </a:buClr>
              <a:buSzPct val="75000"/>
              <a:buFont typeface="Tahoma" panose="020B0604030504040204" pitchFamily="34" charset="0"/>
              <a:buChar char="●"/>
            </a:pPr>
            <a:r>
              <a:rPr lang="zh-CN" altLang="en-US" sz="2800">
                <a:latin typeface="华文仿宋" pitchFamily="2" charset="-122"/>
                <a:ea typeface="华文仿宋"/>
              </a:rPr>
              <a:t>  </a:t>
            </a:r>
            <a:r>
              <a:rPr lang="zh-CN" altLang="en-US" sz="2800">
                <a:solidFill>
                  <a:srgbClr val="003399"/>
                </a:solidFill>
                <a:latin typeface="楷体_GB2312" pitchFamily="49" charset="-122"/>
                <a:ea typeface="华文仿宋"/>
              </a:rPr>
              <a:t>二类污染物</a:t>
            </a:r>
            <a:r>
              <a:rPr lang="zh-CN" altLang="en-US" sz="2800">
                <a:latin typeface="楷体_GB2312" pitchFamily="49" charset="-122"/>
                <a:ea typeface="华文仿宋"/>
              </a:rPr>
              <a:t>（十四害及悬浮物）：</a:t>
            </a:r>
            <a:r>
              <a:rPr lang="zh-CN" altLang="en-US" sz="2800">
                <a:solidFill>
                  <a:srgbClr val="FF0000"/>
                </a:solidFill>
                <a:latin typeface="楷体_GB2312" pitchFamily="49" charset="-122"/>
                <a:ea typeface="华文仿宋"/>
              </a:rPr>
              <a:t>在工厂废水总排放口布设采样点监测</a:t>
            </a:r>
            <a:r>
              <a:rPr lang="zh-CN" altLang="en-US" sz="2800">
                <a:latin typeface="楷体_GB2312" pitchFamily="49" charset="-122"/>
                <a:ea typeface="华文仿宋"/>
              </a:rPr>
              <a:t>。这类污染物主要有悬浮物、硫化物、挥发酚、氰化物、有机磷化合物、石油类、铜、锌、氟的无机化合物、硝基苯类、苯胺类等。 </a:t>
            </a:r>
            <a:endParaRPr lang="zh-CN" altLang="en-US" sz="2800">
              <a:latin typeface="楷体_GB2312" pitchFamily="49" charset="-122"/>
              <a:ea typeface="华文仿宋"/>
            </a:endParaRPr>
          </a:p>
          <a:p>
            <a:pPr>
              <a:buClr>
                <a:srgbClr val="FF9900"/>
              </a:buClr>
              <a:buSzPct val="75000"/>
              <a:buFont typeface="Tahoma" panose="020B0604030504040204" pitchFamily="34" charset="0"/>
              <a:buChar char="●"/>
            </a:pPr>
            <a:r>
              <a:rPr lang="zh-CN" altLang="en-US" sz="2800">
                <a:latin typeface="华文仿宋" pitchFamily="2" charset="-122"/>
                <a:ea typeface="华文仿宋"/>
              </a:rPr>
              <a:t>  </a:t>
            </a:r>
            <a:r>
              <a:rPr lang="zh-CN" altLang="en-US" sz="2800">
                <a:latin typeface="楷体_GB2312" pitchFamily="49" charset="-122"/>
                <a:ea typeface="华文仿宋"/>
              </a:rPr>
              <a:t>已有废水处理设施的工厂：在处理设施的排放口布设采样点。为了解废水处理效果，可在进出口分别设置采样点。 </a:t>
            </a:r>
            <a:endParaRPr lang="zh-CN" altLang="en-US" sz="2800">
              <a:latin typeface="楷体_GB2312" pitchFamily="49" charset="-122"/>
              <a:ea typeface="华文仿宋"/>
            </a:endParaRPr>
          </a:p>
          <a:p>
            <a:pPr>
              <a:buClr>
                <a:srgbClr val="FF9900"/>
              </a:buClr>
              <a:buSzPct val="75000"/>
              <a:buFont typeface="Tahoma" panose="020B0604030504040204" pitchFamily="34" charset="0"/>
              <a:buChar char="●"/>
            </a:pPr>
            <a:r>
              <a:rPr lang="zh-CN" altLang="en-US" sz="2800">
                <a:latin typeface="华文仿宋" pitchFamily="2" charset="-122"/>
                <a:ea typeface="华文仿宋"/>
              </a:rPr>
              <a:t>  </a:t>
            </a:r>
            <a:r>
              <a:rPr lang="zh-CN" altLang="en-US" sz="2800">
                <a:latin typeface="楷体_GB2312" pitchFamily="49" charset="-122"/>
                <a:ea typeface="华文仿宋"/>
              </a:rPr>
              <a:t>在排污渠道上：采样点应设在渠道较直、水量稳定，上游无污水汇入的地方。 </a:t>
            </a:r>
            <a:endParaRPr lang="zh-CN" altLang="en-US" sz="2800">
              <a:latin typeface="楷体_GB2312" pitchFamily="49" charset="-122"/>
              <a:ea typeface="华文仿宋"/>
            </a:endParaRPr>
          </a:p>
        </p:txBody>
      </p:sp>
      <p:sp>
        <p:nvSpPr>
          <p:cNvPr id="2573" name="AutoShape 5"/>
          <p:cNvSpPr/>
          <p:nvPr/>
        </p:nvSpPr>
        <p:spPr>
          <a:xfrm>
            <a:off x="3851275" y="404813"/>
            <a:ext cx="433388" cy="503237"/>
          </a:xfrm>
          <a:prstGeom prst="wedgeEllipseCallout">
            <a:avLst>
              <a:gd name="adj1" fmla="val -43750"/>
              <a:gd name="adj2" fmla="val 70000"/>
            </a:avLst>
          </a:prstGeom>
          <a:noFill/>
          <a:ln w="57150">
            <a:noFill/>
          </a:ln>
        </p:spPr>
        <p:txBody>
          <a:bodyPr anchor="ctr" anchorCtr="0"/>
          <a:p>
            <a:pPr algn="ctr"/>
            <a:endParaRPr lang="zh-CN" altLang="zh-CN" sz="4400" b="1">
              <a:effectLst>
                <a:outerShdw blurRad="38100" dist="38100" dir="2700000">
                  <a:srgbClr val="FFFFFF"/>
                </a:outerShdw>
              </a:effectLst>
              <a:latin typeface="华文仿宋" pitchFamily="2"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childTnLst>
                                    <p:set>
                                      <p:cBhvr additive="base">
                                        <p:cTn id="6" dur="1" fill="hold">
                                          <p:stCondLst>
                                            <p:cond delay="0"/>
                                          </p:stCondLst>
                                        </p:cTn>
                                        <p:tgtEl>
                                          <p:spTgt spid="2572">
                                            <p:txEl>
                                              <p:charRg st="0" end="7"/>
                                            </p:txEl>
                                          </p:spTgt>
                                        </p:tgtEl>
                                        <p:attrNameLst>
                                          <p:attrName>style.visibility</p:attrName>
                                        </p:attrNameLst>
                                      </p:cBhvr>
                                      <p:to>
                                        <p:strVal val="visible"/>
                                      </p:to>
                                    </p:set>
                                    <p:animEffect transition="in" filter="wipe(up)">
                                      <p:cBhvr additive="base">
                                        <p:cTn id="7" dur="1000"/>
                                        <p:tgtEl>
                                          <p:spTgt spid="2572">
                                            <p:txEl>
                                              <p:charRg st="0" end="7"/>
                                            </p:txEl>
                                          </p:spTgt>
                                        </p:tgtEl>
                                      </p:cBhvr>
                                    </p:animEffect>
                                  </p:childTnLst>
                                </p:cTn>
                              </p:par>
                              <p:par>
                                <p:cTn id="8" presetID="25" presetClass="entr" presetSubtype="0" fill="hold" nodeType="withEffect">
                                  <p:childTnLst>
                                    <p:set>
                                      <p:cBhvr additive="base">
                                        <p:cTn id="9" dur="1" fill="hold">
                                          <p:stCondLst>
                                            <p:cond delay="0"/>
                                          </p:stCondLst>
                                        </p:cTn>
                                        <p:tgtEl>
                                          <p:spTgt spid="2572">
                                            <p:txEl>
                                              <p:charRg st="7" end="93"/>
                                            </p:txEl>
                                          </p:spTgt>
                                        </p:tgtEl>
                                        <p:attrNameLst>
                                          <p:attrName>style.visibility</p:attrName>
                                        </p:attrNameLst>
                                      </p:cBhvr>
                                      <p:to>
                                        <p:strVal val="visible"/>
                                      </p:to>
                                    </p:set>
                                    <p:anim calcmode="lin" valueType="num">
                                      <p:cBhvr additive="base">
                                        <p:cTn id="10" dur="500" decel="50000" fill="hold">
                                          <p:stCondLst>
                                            <p:cond delay="0"/>
                                          </p:stCondLst>
                                        </p:cTn>
                                        <p:tgtEl>
                                          <p:spTgt spid="2572">
                                            <p:txEl>
                                              <p:charRg st="7" end="93"/>
                                            </p:txEl>
                                          </p:spTgt>
                                        </p:tgtEl>
                                        <p:attrNameLst>
                                          <p:attrName>style.rotation</p:attrName>
                                        </p:attrNameLst>
                                      </p:cBhvr>
                                      <p:tavLst>
                                        <p:tav tm="0">
                                          <p:val>
                                            <p:fltVal val="-90.000000"/>
                                          </p:val>
                                        </p:tav>
                                        <p:tav tm="100000">
                                          <p:val>
                                            <p:fltVal val="0.000000"/>
                                          </p:val>
                                        </p:tav>
                                      </p:tavLst>
                                    </p:anim>
                                    <p:anim calcmode="lin" valueType="num">
                                      <p:cBhvr additive="base">
                                        <p:cTn id="11" dur="500" decel="50000" fill="hold">
                                          <p:stCondLst>
                                            <p:cond delay="0"/>
                                          </p:stCondLst>
                                        </p:cTn>
                                        <p:tgtEl>
                                          <p:spTgt spid="2572">
                                            <p:txEl>
                                              <p:charRg st="7" end="93"/>
                                            </p:txEl>
                                          </p:spTgt>
                                        </p:tgtEl>
                                        <p:attrNameLst>
                                          <p:attrName>ppt_w</p:attrName>
                                        </p:attrNameLst>
                                      </p:cBhvr>
                                      <p:tavLst>
                                        <p:tav tm="0">
                                          <p:val>
                                            <p:strVal val="#ppt_w"/>
                                          </p:val>
                                        </p:tav>
                                        <p:tav tm="100000">
                                          <p:val>
                                            <p:strVal val="#ppt_w*.05"/>
                                          </p:val>
                                        </p:tav>
                                      </p:tavLst>
                                    </p:anim>
                                    <p:anim calcmode="lin" valueType="num">
                                      <p:cBhvr additive="base">
                                        <p:cTn id="12" dur="500" accel="50000" fill="hold">
                                          <p:stCondLst>
                                            <p:cond delay="500"/>
                                          </p:stCondLst>
                                        </p:cTn>
                                        <p:tgtEl>
                                          <p:spTgt spid="2572">
                                            <p:txEl>
                                              <p:charRg st="7" end="93"/>
                                            </p:txEl>
                                          </p:spTgt>
                                        </p:tgtEl>
                                        <p:attrNameLst>
                                          <p:attrName>ppt_w</p:attrName>
                                        </p:attrNameLst>
                                      </p:cBhvr>
                                      <p:tavLst>
                                        <p:tav tm="0">
                                          <p:val>
                                            <p:strVal val="#ppt_w*.05"/>
                                          </p:val>
                                        </p:tav>
                                        <p:tav tm="100000">
                                          <p:val>
                                            <p:strVal val="#ppt_w"/>
                                          </p:val>
                                        </p:tav>
                                      </p:tavLst>
                                    </p:anim>
                                    <p:anim calcmode="lin" valueType="num">
                                      <p:cBhvr additive="base">
                                        <p:cTn id="13" dur="1000" fill="hold"/>
                                        <p:tgtEl>
                                          <p:spTgt spid="2572">
                                            <p:txEl>
                                              <p:charRg st="7" end="93"/>
                                            </p:txEl>
                                          </p:spTgt>
                                        </p:tgtEl>
                                        <p:attrNameLst>
                                          <p:attrName>ppt_h</p:attrName>
                                        </p:attrNameLst>
                                      </p:cBhvr>
                                      <p:tavLst>
                                        <p:tav tm="0">
                                          <p:val>
                                            <p:strVal val="#ppt_h"/>
                                          </p:val>
                                        </p:tav>
                                        <p:tav tm="100000">
                                          <p:val>
                                            <p:strVal val="#ppt_h"/>
                                          </p:val>
                                        </p:tav>
                                      </p:tavLst>
                                    </p:anim>
                                    <p:anim calcmode="lin" valueType="num">
                                      <p:cBhvr additive="base">
                                        <p:cTn id="14" dur="500" decel="50000" fill="hold">
                                          <p:stCondLst>
                                            <p:cond delay="0"/>
                                          </p:stCondLst>
                                        </p:cTn>
                                        <p:tgtEl>
                                          <p:spTgt spid="2572">
                                            <p:txEl>
                                              <p:charRg st="7" end="93"/>
                                            </p:txEl>
                                          </p:spTgt>
                                        </p:tgtEl>
                                        <p:attrNameLst>
                                          <p:attrName>ppt_x</p:attrName>
                                        </p:attrNameLst>
                                      </p:cBhvr>
                                      <p:tavLst>
                                        <p:tav tm="0">
                                          <p:val>
                                            <p:strVal val="#ppt_x+.4"/>
                                          </p:val>
                                        </p:tav>
                                        <p:tav tm="100000">
                                          <p:val>
                                            <p:strVal val="#ppt_x"/>
                                          </p:val>
                                        </p:tav>
                                      </p:tavLst>
                                    </p:anim>
                                    <p:anim calcmode="lin" valueType="num">
                                      <p:cBhvr additive="base">
                                        <p:cTn id="15" dur="500" decel="50000" fill="hold">
                                          <p:stCondLst>
                                            <p:cond delay="0"/>
                                          </p:stCondLst>
                                        </p:cTn>
                                        <p:tgtEl>
                                          <p:spTgt spid="2572">
                                            <p:txEl>
                                              <p:charRg st="7" end="93"/>
                                            </p:txEl>
                                          </p:spTgt>
                                        </p:tgtEl>
                                        <p:attrNameLst>
                                          <p:attrName>ppt_y</p:attrName>
                                        </p:attrNameLst>
                                      </p:cBhvr>
                                      <p:tavLst>
                                        <p:tav tm="0">
                                          <p:val>
                                            <p:strVal val="#ppt_y-.2"/>
                                          </p:val>
                                        </p:tav>
                                        <p:tav tm="100000">
                                          <p:val>
                                            <p:strVal val="#ppt_y+.1"/>
                                          </p:val>
                                        </p:tav>
                                      </p:tavLst>
                                    </p:anim>
                                    <p:anim calcmode="lin" valueType="num">
                                      <p:cBhvr additive="base">
                                        <p:cTn id="16" dur="500" accel="50000" fill="hold">
                                          <p:stCondLst>
                                            <p:cond delay="500"/>
                                          </p:stCondLst>
                                        </p:cTn>
                                        <p:tgtEl>
                                          <p:spTgt spid="2572">
                                            <p:txEl>
                                              <p:charRg st="7" end="93"/>
                                            </p:txEl>
                                          </p:spTgt>
                                        </p:tgtEl>
                                        <p:attrNameLst>
                                          <p:attrName>ppt_y</p:attrName>
                                        </p:attrNameLst>
                                      </p:cBhvr>
                                      <p:tavLst>
                                        <p:tav tm="0">
                                          <p:val>
                                            <p:strVal val="#ppt_y+.1"/>
                                          </p:val>
                                        </p:tav>
                                        <p:tav tm="100000">
                                          <p:val>
                                            <p:strVal val="#ppt_y"/>
                                          </p:val>
                                        </p:tav>
                                      </p:tavLst>
                                    </p:anim>
                                    <p:animEffect transition="in" filter="fade">
                                      <p:cBhvr additive="base">
                                        <p:cTn id="17" dur="1000" decel="50000">
                                          <p:stCondLst>
                                            <p:cond delay="0"/>
                                          </p:stCondLst>
                                        </p:cTn>
                                        <p:tgtEl>
                                          <p:spTgt spid="2572">
                                            <p:txEl>
                                              <p:charRg st="7" end="93"/>
                                            </p:txEl>
                                          </p:spTgt>
                                        </p:tgtEl>
                                      </p:cBhvr>
                                    </p:animEffect>
                                  </p:childTnLst>
                                </p:cTn>
                              </p:par>
                              <p:par>
                                <p:cTn id="18" presetID="25" presetClass="entr" presetSubtype="0" fill="hold" nodeType="withEffect">
                                  <p:childTnLst>
                                    <p:set>
                                      <p:cBhvr additive="base">
                                        <p:cTn id="19" dur="1" fill="hold">
                                          <p:stCondLst>
                                            <p:cond delay="0"/>
                                          </p:stCondLst>
                                        </p:cTn>
                                        <p:tgtEl>
                                          <p:spTgt spid="2572">
                                            <p:txEl>
                                              <p:charRg st="93" end="186"/>
                                            </p:txEl>
                                          </p:spTgt>
                                        </p:tgtEl>
                                        <p:attrNameLst>
                                          <p:attrName>style.visibility</p:attrName>
                                        </p:attrNameLst>
                                      </p:cBhvr>
                                      <p:to>
                                        <p:strVal val="visible"/>
                                      </p:to>
                                    </p:set>
                                    <p:anim calcmode="lin" valueType="num">
                                      <p:cBhvr additive="base">
                                        <p:cTn id="20" dur="500" decel="50000" fill="hold">
                                          <p:stCondLst>
                                            <p:cond delay="0"/>
                                          </p:stCondLst>
                                        </p:cTn>
                                        <p:tgtEl>
                                          <p:spTgt spid="2572">
                                            <p:txEl>
                                              <p:charRg st="93" end="186"/>
                                            </p:txEl>
                                          </p:spTgt>
                                        </p:tgtEl>
                                        <p:attrNameLst>
                                          <p:attrName>style.rotation</p:attrName>
                                        </p:attrNameLst>
                                      </p:cBhvr>
                                      <p:tavLst>
                                        <p:tav tm="0">
                                          <p:val>
                                            <p:fltVal val="-90.000000"/>
                                          </p:val>
                                        </p:tav>
                                        <p:tav tm="100000">
                                          <p:val>
                                            <p:fltVal val="0.000000"/>
                                          </p:val>
                                        </p:tav>
                                      </p:tavLst>
                                    </p:anim>
                                    <p:anim calcmode="lin" valueType="num">
                                      <p:cBhvr additive="base">
                                        <p:cTn id="21" dur="500" decel="50000" fill="hold">
                                          <p:stCondLst>
                                            <p:cond delay="0"/>
                                          </p:stCondLst>
                                        </p:cTn>
                                        <p:tgtEl>
                                          <p:spTgt spid="2572">
                                            <p:txEl>
                                              <p:charRg st="93" end="186"/>
                                            </p:txEl>
                                          </p:spTgt>
                                        </p:tgtEl>
                                        <p:attrNameLst>
                                          <p:attrName>ppt_w</p:attrName>
                                        </p:attrNameLst>
                                      </p:cBhvr>
                                      <p:tavLst>
                                        <p:tav tm="0">
                                          <p:val>
                                            <p:strVal val="#ppt_w"/>
                                          </p:val>
                                        </p:tav>
                                        <p:tav tm="100000">
                                          <p:val>
                                            <p:strVal val="#ppt_w*.05"/>
                                          </p:val>
                                        </p:tav>
                                      </p:tavLst>
                                    </p:anim>
                                    <p:anim calcmode="lin" valueType="num">
                                      <p:cBhvr additive="base">
                                        <p:cTn id="22" dur="500" accel="50000" fill="hold">
                                          <p:stCondLst>
                                            <p:cond delay="500"/>
                                          </p:stCondLst>
                                        </p:cTn>
                                        <p:tgtEl>
                                          <p:spTgt spid="2572">
                                            <p:txEl>
                                              <p:charRg st="93" end="186"/>
                                            </p:txEl>
                                          </p:spTgt>
                                        </p:tgtEl>
                                        <p:attrNameLst>
                                          <p:attrName>ppt_w</p:attrName>
                                        </p:attrNameLst>
                                      </p:cBhvr>
                                      <p:tavLst>
                                        <p:tav tm="0">
                                          <p:val>
                                            <p:strVal val="#ppt_w*.05"/>
                                          </p:val>
                                        </p:tav>
                                        <p:tav tm="100000">
                                          <p:val>
                                            <p:strVal val="#ppt_w"/>
                                          </p:val>
                                        </p:tav>
                                      </p:tavLst>
                                    </p:anim>
                                    <p:anim calcmode="lin" valueType="num">
                                      <p:cBhvr additive="base">
                                        <p:cTn id="23" dur="1000" fill="hold"/>
                                        <p:tgtEl>
                                          <p:spTgt spid="2572">
                                            <p:txEl>
                                              <p:charRg st="93" end="186"/>
                                            </p:txEl>
                                          </p:spTgt>
                                        </p:tgtEl>
                                        <p:attrNameLst>
                                          <p:attrName>ppt_h</p:attrName>
                                        </p:attrNameLst>
                                      </p:cBhvr>
                                      <p:tavLst>
                                        <p:tav tm="0">
                                          <p:val>
                                            <p:strVal val="#ppt_h"/>
                                          </p:val>
                                        </p:tav>
                                        <p:tav tm="100000">
                                          <p:val>
                                            <p:strVal val="#ppt_h"/>
                                          </p:val>
                                        </p:tav>
                                      </p:tavLst>
                                    </p:anim>
                                    <p:anim calcmode="lin" valueType="num">
                                      <p:cBhvr additive="base">
                                        <p:cTn id="24" dur="500" decel="50000" fill="hold">
                                          <p:stCondLst>
                                            <p:cond delay="0"/>
                                          </p:stCondLst>
                                        </p:cTn>
                                        <p:tgtEl>
                                          <p:spTgt spid="2572">
                                            <p:txEl>
                                              <p:charRg st="93" end="186"/>
                                            </p:txEl>
                                          </p:spTgt>
                                        </p:tgtEl>
                                        <p:attrNameLst>
                                          <p:attrName>ppt_x</p:attrName>
                                        </p:attrNameLst>
                                      </p:cBhvr>
                                      <p:tavLst>
                                        <p:tav tm="0">
                                          <p:val>
                                            <p:strVal val="#ppt_x+.4"/>
                                          </p:val>
                                        </p:tav>
                                        <p:tav tm="100000">
                                          <p:val>
                                            <p:strVal val="#ppt_x"/>
                                          </p:val>
                                        </p:tav>
                                      </p:tavLst>
                                    </p:anim>
                                    <p:anim calcmode="lin" valueType="num">
                                      <p:cBhvr additive="base">
                                        <p:cTn id="25" dur="500" decel="50000" fill="hold">
                                          <p:stCondLst>
                                            <p:cond delay="0"/>
                                          </p:stCondLst>
                                        </p:cTn>
                                        <p:tgtEl>
                                          <p:spTgt spid="2572">
                                            <p:txEl>
                                              <p:charRg st="93" end="186"/>
                                            </p:txEl>
                                          </p:spTgt>
                                        </p:tgtEl>
                                        <p:attrNameLst>
                                          <p:attrName>ppt_y</p:attrName>
                                        </p:attrNameLst>
                                      </p:cBhvr>
                                      <p:tavLst>
                                        <p:tav tm="0">
                                          <p:val>
                                            <p:strVal val="#ppt_y-.2"/>
                                          </p:val>
                                        </p:tav>
                                        <p:tav tm="100000">
                                          <p:val>
                                            <p:strVal val="#ppt_y+.1"/>
                                          </p:val>
                                        </p:tav>
                                      </p:tavLst>
                                    </p:anim>
                                    <p:anim calcmode="lin" valueType="num">
                                      <p:cBhvr additive="base">
                                        <p:cTn id="26" dur="500" accel="50000" fill="hold">
                                          <p:stCondLst>
                                            <p:cond delay="500"/>
                                          </p:stCondLst>
                                        </p:cTn>
                                        <p:tgtEl>
                                          <p:spTgt spid="2572">
                                            <p:txEl>
                                              <p:charRg st="93" end="186"/>
                                            </p:txEl>
                                          </p:spTgt>
                                        </p:tgtEl>
                                        <p:attrNameLst>
                                          <p:attrName>ppt_y</p:attrName>
                                        </p:attrNameLst>
                                      </p:cBhvr>
                                      <p:tavLst>
                                        <p:tav tm="0">
                                          <p:val>
                                            <p:strVal val="#ppt_y+.1"/>
                                          </p:val>
                                        </p:tav>
                                        <p:tav tm="100000">
                                          <p:val>
                                            <p:strVal val="#ppt_y"/>
                                          </p:val>
                                        </p:tav>
                                      </p:tavLst>
                                    </p:anim>
                                    <p:animEffect transition="in" filter="fade">
                                      <p:cBhvr additive="base">
                                        <p:cTn id="27" dur="1000" decel="50000">
                                          <p:stCondLst>
                                            <p:cond delay="0"/>
                                          </p:stCondLst>
                                        </p:cTn>
                                        <p:tgtEl>
                                          <p:spTgt spid="2572">
                                            <p:txEl>
                                              <p:charRg st="93" end="186"/>
                                            </p:txEl>
                                          </p:spTgt>
                                        </p:tgtEl>
                                      </p:cBhvr>
                                    </p:animEffect>
                                  </p:childTnLst>
                                </p:cTn>
                              </p:par>
                              <p:par>
                                <p:cTn id="28" presetID="25" presetClass="entr" presetSubtype="0" fill="hold" nodeType="withEffect">
                                  <p:childTnLst>
                                    <p:set>
                                      <p:cBhvr additive="base">
                                        <p:cTn id="29" dur="1" fill="hold">
                                          <p:stCondLst>
                                            <p:cond delay="0"/>
                                          </p:stCondLst>
                                        </p:cTn>
                                        <p:tgtEl>
                                          <p:spTgt spid="2572">
                                            <p:txEl>
                                              <p:charRg st="186" end="240"/>
                                            </p:txEl>
                                          </p:spTgt>
                                        </p:tgtEl>
                                        <p:attrNameLst>
                                          <p:attrName>style.visibility</p:attrName>
                                        </p:attrNameLst>
                                      </p:cBhvr>
                                      <p:to>
                                        <p:strVal val="visible"/>
                                      </p:to>
                                    </p:set>
                                    <p:anim calcmode="lin" valueType="num">
                                      <p:cBhvr additive="base">
                                        <p:cTn id="30" dur="500" decel="50000" fill="hold">
                                          <p:stCondLst>
                                            <p:cond delay="0"/>
                                          </p:stCondLst>
                                        </p:cTn>
                                        <p:tgtEl>
                                          <p:spTgt spid="2572">
                                            <p:txEl>
                                              <p:charRg st="186" end="240"/>
                                            </p:txEl>
                                          </p:spTgt>
                                        </p:tgtEl>
                                        <p:attrNameLst>
                                          <p:attrName>style.rotation</p:attrName>
                                        </p:attrNameLst>
                                      </p:cBhvr>
                                      <p:tavLst>
                                        <p:tav tm="0">
                                          <p:val>
                                            <p:fltVal val="-90.000000"/>
                                          </p:val>
                                        </p:tav>
                                        <p:tav tm="100000">
                                          <p:val>
                                            <p:fltVal val="0.000000"/>
                                          </p:val>
                                        </p:tav>
                                      </p:tavLst>
                                    </p:anim>
                                    <p:anim calcmode="lin" valueType="num">
                                      <p:cBhvr additive="base">
                                        <p:cTn id="31" dur="500" decel="50000" fill="hold">
                                          <p:stCondLst>
                                            <p:cond delay="0"/>
                                          </p:stCondLst>
                                        </p:cTn>
                                        <p:tgtEl>
                                          <p:spTgt spid="2572">
                                            <p:txEl>
                                              <p:charRg st="186" end="240"/>
                                            </p:txEl>
                                          </p:spTgt>
                                        </p:tgtEl>
                                        <p:attrNameLst>
                                          <p:attrName>ppt_w</p:attrName>
                                        </p:attrNameLst>
                                      </p:cBhvr>
                                      <p:tavLst>
                                        <p:tav tm="0">
                                          <p:val>
                                            <p:strVal val="#ppt_w"/>
                                          </p:val>
                                        </p:tav>
                                        <p:tav tm="100000">
                                          <p:val>
                                            <p:strVal val="#ppt_w*.05"/>
                                          </p:val>
                                        </p:tav>
                                      </p:tavLst>
                                    </p:anim>
                                    <p:anim calcmode="lin" valueType="num">
                                      <p:cBhvr additive="base">
                                        <p:cTn id="32" dur="500" accel="50000" fill="hold">
                                          <p:stCondLst>
                                            <p:cond delay="500"/>
                                          </p:stCondLst>
                                        </p:cTn>
                                        <p:tgtEl>
                                          <p:spTgt spid="2572">
                                            <p:txEl>
                                              <p:charRg st="186" end="240"/>
                                            </p:txEl>
                                          </p:spTgt>
                                        </p:tgtEl>
                                        <p:attrNameLst>
                                          <p:attrName>ppt_w</p:attrName>
                                        </p:attrNameLst>
                                      </p:cBhvr>
                                      <p:tavLst>
                                        <p:tav tm="0">
                                          <p:val>
                                            <p:strVal val="#ppt_w*.05"/>
                                          </p:val>
                                        </p:tav>
                                        <p:tav tm="100000">
                                          <p:val>
                                            <p:strVal val="#ppt_w"/>
                                          </p:val>
                                        </p:tav>
                                      </p:tavLst>
                                    </p:anim>
                                    <p:anim calcmode="lin" valueType="num">
                                      <p:cBhvr additive="base">
                                        <p:cTn id="33" dur="1000" fill="hold"/>
                                        <p:tgtEl>
                                          <p:spTgt spid="2572">
                                            <p:txEl>
                                              <p:charRg st="186" end="240"/>
                                            </p:txEl>
                                          </p:spTgt>
                                        </p:tgtEl>
                                        <p:attrNameLst>
                                          <p:attrName>ppt_h</p:attrName>
                                        </p:attrNameLst>
                                      </p:cBhvr>
                                      <p:tavLst>
                                        <p:tav tm="0">
                                          <p:val>
                                            <p:strVal val="#ppt_h"/>
                                          </p:val>
                                        </p:tav>
                                        <p:tav tm="100000">
                                          <p:val>
                                            <p:strVal val="#ppt_h"/>
                                          </p:val>
                                        </p:tav>
                                      </p:tavLst>
                                    </p:anim>
                                    <p:anim calcmode="lin" valueType="num">
                                      <p:cBhvr additive="base">
                                        <p:cTn id="34" dur="500" decel="50000" fill="hold">
                                          <p:stCondLst>
                                            <p:cond delay="0"/>
                                          </p:stCondLst>
                                        </p:cTn>
                                        <p:tgtEl>
                                          <p:spTgt spid="2572">
                                            <p:txEl>
                                              <p:charRg st="186" end="240"/>
                                            </p:txEl>
                                          </p:spTgt>
                                        </p:tgtEl>
                                        <p:attrNameLst>
                                          <p:attrName>ppt_x</p:attrName>
                                        </p:attrNameLst>
                                      </p:cBhvr>
                                      <p:tavLst>
                                        <p:tav tm="0">
                                          <p:val>
                                            <p:strVal val="#ppt_x+.4"/>
                                          </p:val>
                                        </p:tav>
                                        <p:tav tm="100000">
                                          <p:val>
                                            <p:strVal val="#ppt_x"/>
                                          </p:val>
                                        </p:tav>
                                      </p:tavLst>
                                    </p:anim>
                                    <p:anim calcmode="lin" valueType="num">
                                      <p:cBhvr additive="base">
                                        <p:cTn id="35" dur="500" decel="50000" fill="hold">
                                          <p:stCondLst>
                                            <p:cond delay="0"/>
                                          </p:stCondLst>
                                        </p:cTn>
                                        <p:tgtEl>
                                          <p:spTgt spid="2572">
                                            <p:txEl>
                                              <p:charRg st="186" end="240"/>
                                            </p:txEl>
                                          </p:spTgt>
                                        </p:tgtEl>
                                        <p:attrNameLst>
                                          <p:attrName>ppt_y</p:attrName>
                                        </p:attrNameLst>
                                      </p:cBhvr>
                                      <p:tavLst>
                                        <p:tav tm="0">
                                          <p:val>
                                            <p:strVal val="#ppt_y-.2"/>
                                          </p:val>
                                        </p:tav>
                                        <p:tav tm="100000">
                                          <p:val>
                                            <p:strVal val="#ppt_y+.1"/>
                                          </p:val>
                                        </p:tav>
                                      </p:tavLst>
                                    </p:anim>
                                    <p:anim calcmode="lin" valueType="num">
                                      <p:cBhvr additive="base">
                                        <p:cTn id="36" dur="500" accel="50000" fill="hold">
                                          <p:stCondLst>
                                            <p:cond delay="500"/>
                                          </p:stCondLst>
                                        </p:cTn>
                                        <p:tgtEl>
                                          <p:spTgt spid="2572">
                                            <p:txEl>
                                              <p:charRg st="186" end="240"/>
                                            </p:txEl>
                                          </p:spTgt>
                                        </p:tgtEl>
                                        <p:attrNameLst>
                                          <p:attrName>ppt_y</p:attrName>
                                        </p:attrNameLst>
                                      </p:cBhvr>
                                      <p:tavLst>
                                        <p:tav tm="0">
                                          <p:val>
                                            <p:strVal val="#ppt_y+.1"/>
                                          </p:val>
                                        </p:tav>
                                        <p:tav tm="100000">
                                          <p:val>
                                            <p:strVal val="#ppt_y"/>
                                          </p:val>
                                        </p:tav>
                                      </p:tavLst>
                                    </p:anim>
                                    <p:animEffect transition="in" filter="fade">
                                      <p:cBhvr additive="base">
                                        <p:cTn id="37" dur="1000" decel="50000">
                                          <p:stCondLst>
                                            <p:cond delay="0"/>
                                          </p:stCondLst>
                                        </p:cTn>
                                        <p:tgtEl>
                                          <p:spTgt spid="2572">
                                            <p:txEl>
                                              <p:charRg st="186" end="240"/>
                                            </p:txEl>
                                          </p:spTgt>
                                        </p:tgtEl>
                                      </p:cBhvr>
                                    </p:animEffect>
                                  </p:childTnLst>
                                </p:cTn>
                              </p:par>
                              <p:par>
                                <p:cTn id="38" presetID="25" presetClass="entr" presetSubtype="0" fill="hold" nodeType="withEffect">
                                  <p:childTnLst>
                                    <p:set>
                                      <p:cBhvr additive="base">
                                        <p:cTn id="39" dur="1" fill="hold">
                                          <p:stCondLst>
                                            <p:cond delay="0"/>
                                          </p:stCondLst>
                                        </p:cTn>
                                        <p:tgtEl>
                                          <p:spTgt spid="2572">
                                            <p:txEl>
                                              <p:charRg st="240" end="278"/>
                                            </p:txEl>
                                          </p:spTgt>
                                        </p:tgtEl>
                                        <p:attrNameLst>
                                          <p:attrName>style.visibility</p:attrName>
                                        </p:attrNameLst>
                                      </p:cBhvr>
                                      <p:to>
                                        <p:strVal val="visible"/>
                                      </p:to>
                                    </p:set>
                                    <p:anim calcmode="lin" valueType="num">
                                      <p:cBhvr additive="base">
                                        <p:cTn id="40" dur="500" decel="50000" fill="hold">
                                          <p:stCondLst>
                                            <p:cond delay="0"/>
                                          </p:stCondLst>
                                        </p:cTn>
                                        <p:tgtEl>
                                          <p:spTgt spid="2572">
                                            <p:txEl>
                                              <p:charRg st="240" end="278"/>
                                            </p:txEl>
                                          </p:spTgt>
                                        </p:tgtEl>
                                        <p:attrNameLst>
                                          <p:attrName>style.rotation</p:attrName>
                                        </p:attrNameLst>
                                      </p:cBhvr>
                                      <p:tavLst>
                                        <p:tav tm="0">
                                          <p:val>
                                            <p:fltVal val="-90.000000"/>
                                          </p:val>
                                        </p:tav>
                                        <p:tav tm="100000">
                                          <p:val>
                                            <p:fltVal val="0.000000"/>
                                          </p:val>
                                        </p:tav>
                                      </p:tavLst>
                                    </p:anim>
                                    <p:anim calcmode="lin" valueType="num">
                                      <p:cBhvr additive="base">
                                        <p:cTn id="41" dur="500" decel="50000" fill="hold">
                                          <p:stCondLst>
                                            <p:cond delay="0"/>
                                          </p:stCondLst>
                                        </p:cTn>
                                        <p:tgtEl>
                                          <p:spTgt spid="2572">
                                            <p:txEl>
                                              <p:charRg st="240" end="278"/>
                                            </p:txEl>
                                          </p:spTgt>
                                        </p:tgtEl>
                                        <p:attrNameLst>
                                          <p:attrName>ppt_w</p:attrName>
                                        </p:attrNameLst>
                                      </p:cBhvr>
                                      <p:tavLst>
                                        <p:tav tm="0">
                                          <p:val>
                                            <p:strVal val="#ppt_w"/>
                                          </p:val>
                                        </p:tav>
                                        <p:tav tm="100000">
                                          <p:val>
                                            <p:strVal val="#ppt_w*.05"/>
                                          </p:val>
                                        </p:tav>
                                      </p:tavLst>
                                    </p:anim>
                                    <p:anim calcmode="lin" valueType="num">
                                      <p:cBhvr additive="base">
                                        <p:cTn id="42" dur="500" accel="50000" fill="hold">
                                          <p:stCondLst>
                                            <p:cond delay="500"/>
                                          </p:stCondLst>
                                        </p:cTn>
                                        <p:tgtEl>
                                          <p:spTgt spid="2572">
                                            <p:txEl>
                                              <p:charRg st="240" end="278"/>
                                            </p:txEl>
                                          </p:spTgt>
                                        </p:tgtEl>
                                        <p:attrNameLst>
                                          <p:attrName>ppt_w</p:attrName>
                                        </p:attrNameLst>
                                      </p:cBhvr>
                                      <p:tavLst>
                                        <p:tav tm="0">
                                          <p:val>
                                            <p:strVal val="#ppt_w*.05"/>
                                          </p:val>
                                        </p:tav>
                                        <p:tav tm="100000">
                                          <p:val>
                                            <p:strVal val="#ppt_w"/>
                                          </p:val>
                                        </p:tav>
                                      </p:tavLst>
                                    </p:anim>
                                    <p:anim calcmode="lin" valueType="num">
                                      <p:cBhvr additive="base">
                                        <p:cTn id="43" dur="1000" fill="hold"/>
                                        <p:tgtEl>
                                          <p:spTgt spid="2572">
                                            <p:txEl>
                                              <p:charRg st="240" end="278"/>
                                            </p:txEl>
                                          </p:spTgt>
                                        </p:tgtEl>
                                        <p:attrNameLst>
                                          <p:attrName>ppt_h</p:attrName>
                                        </p:attrNameLst>
                                      </p:cBhvr>
                                      <p:tavLst>
                                        <p:tav tm="0">
                                          <p:val>
                                            <p:strVal val="#ppt_h"/>
                                          </p:val>
                                        </p:tav>
                                        <p:tav tm="100000">
                                          <p:val>
                                            <p:strVal val="#ppt_h"/>
                                          </p:val>
                                        </p:tav>
                                      </p:tavLst>
                                    </p:anim>
                                    <p:anim calcmode="lin" valueType="num">
                                      <p:cBhvr additive="base">
                                        <p:cTn id="44" dur="500" decel="50000" fill="hold">
                                          <p:stCondLst>
                                            <p:cond delay="0"/>
                                          </p:stCondLst>
                                        </p:cTn>
                                        <p:tgtEl>
                                          <p:spTgt spid="2572">
                                            <p:txEl>
                                              <p:charRg st="240" end="278"/>
                                            </p:txEl>
                                          </p:spTgt>
                                        </p:tgtEl>
                                        <p:attrNameLst>
                                          <p:attrName>ppt_x</p:attrName>
                                        </p:attrNameLst>
                                      </p:cBhvr>
                                      <p:tavLst>
                                        <p:tav tm="0">
                                          <p:val>
                                            <p:strVal val="#ppt_x+.4"/>
                                          </p:val>
                                        </p:tav>
                                        <p:tav tm="100000">
                                          <p:val>
                                            <p:strVal val="#ppt_x"/>
                                          </p:val>
                                        </p:tav>
                                      </p:tavLst>
                                    </p:anim>
                                    <p:anim calcmode="lin" valueType="num">
                                      <p:cBhvr additive="base">
                                        <p:cTn id="45" dur="500" decel="50000" fill="hold">
                                          <p:stCondLst>
                                            <p:cond delay="0"/>
                                          </p:stCondLst>
                                        </p:cTn>
                                        <p:tgtEl>
                                          <p:spTgt spid="2572">
                                            <p:txEl>
                                              <p:charRg st="240" end="278"/>
                                            </p:txEl>
                                          </p:spTgt>
                                        </p:tgtEl>
                                        <p:attrNameLst>
                                          <p:attrName>ppt_y</p:attrName>
                                        </p:attrNameLst>
                                      </p:cBhvr>
                                      <p:tavLst>
                                        <p:tav tm="0">
                                          <p:val>
                                            <p:strVal val="#ppt_y-.2"/>
                                          </p:val>
                                        </p:tav>
                                        <p:tav tm="100000">
                                          <p:val>
                                            <p:strVal val="#ppt_y+.1"/>
                                          </p:val>
                                        </p:tav>
                                      </p:tavLst>
                                    </p:anim>
                                    <p:anim calcmode="lin" valueType="num">
                                      <p:cBhvr additive="base">
                                        <p:cTn id="46" dur="500" accel="50000" fill="hold">
                                          <p:stCondLst>
                                            <p:cond delay="500"/>
                                          </p:stCondLst>
                                        </p:cTn>
                                        <p:tgtEl>
                                          <p:spTgt spid="2572">
                                            <p:txEl>
                                              <p:charRg st="240" end="278"/>
                                            </p:txEl>
                                          </p:spTgt>
                                        </p:tgtEl>
                                        <p:attrNameLst>
                                          <p:attrName>ppt_y</p:attrName>
                                        </p:attrNameLst>
                                      </p:cBhvr>
                                      <p:tavLst>
                                        <p:tav tm="0">
                                          <p:val>
                                            <p:strVal val="#ppt_y+.1"/>
                                          </p:val>
                                        </p:tav>
                                        <p:tav tm="100000">
                                          <p:val>
                                            <p:strVal val="#ppt_y"/>
                                          </p:val>
                                        </p:tav>
                                      </p:tavLst>
                                    </p:anim>
                                    <p:animEffect transition="in" filter="fade">
                                      <p:cBhvr additive="base">
                                        <p:cTn id="47" dur="1000" decel="50000">
                                          <p:stCondLst>
                                            <p:cond delay="0"/>
                                          </p:stCondLst>
                                        </p:cTn>
                                        <p:tgtEl>
                                          <p:spTgt spid="2572">
                                            <p:txEl>
                                              <p:charRg st="240" end="2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76" name="Text Box 4"/>
          <p:cNvSpPr/>
          <p:nvPr/>
        </p:nvSpPr>
        <p:spPr>
          <a:xfrm>
            <a:off x="395288" y="1125538"/>
            <a:ext cx="8513762" cy="2836862"/>
          </a:xfrm>
          <a:prstGeom prst="rect">
            <a:avLst/>
          </a:prstGeom>
          <a:noFill/>
          <a:ln w="57150" cap="flat" cmpd="sng">
            <a:solidFill>
              <a:srgbClr val="FF9933"/>
            </a:solidFill>
            <a:prstDash val="solid"/>
            <a:miter/>
            <a:headEnd type="none" w="med" len="med"/>
            <a:tailEnd type="none" w="med" len="med"/>
          </a:ln>
        </p:spPr>
        <p:txBody>
          <a:bodyPr>
            <a:spAutoFit/>
          </a:bodyPr>
          <a:p>
            <a:pPr>
              <a:lnSpc>
                <a:spcPct val="180000"/>
              </a:lnSpc>
              <a:buClr>
                <a:srgbClr val="FF0000"/>
              </a:buClr>
              <a:buFont typeface="Wingdings" panose="05000000000000000000" pitchFamily="2" charset="2"/>
              <a:buChar char="«"/>
            </a:pPr>
            <a:r>
              <a:rPr lang="zh-CN" altLang="en-US" sz="3600" b="1">
                <a:latin typeface="黑体" panose="02010609060101010101" pitchFamily="49" charset="-122"/>
                <a:ea typeface="华文仿宋"/>
              </a:rPr>
              <a:t>生活污水和医院污水</a:t>
            </a:r>
            <a:r>
              <a:rPr lang="zh-CN" altLang="en-US" sz="3600">
                <a:latin typeface="黑体" panose="02010609060101010101" pitchFamily="49" charset="-122"/>
                <a:ea typeface="华文仿宋"/>
              </a:rPr>
              <a:t> </a:t>
            </a:r>
            <a:endParaRPr lang="zh-CN" altLang="en-US" sz="3600">
              <a:latin typeface="黑体" panose="02010609060101010101" pitchFamily="49" charset="-122"/>
              <a:ea typeface="华文仿宋"/>
            </a:endParaRPr>
          </a:p>
          <a:p>
            <a:pPr>
              <a:lnSpc>
                <a:spcPct val="180000"/>
              </a:lnSpc>
              <a:buNone/>
            </a:pPr>
            <a:r>
              <a:rPr lang="zh-CN" altLang="en-US">
                <a:latin typeface="华文仿宋" pitchFamily="2" charset="-122"/>
                <a:ea typeface="华文仿宋"/>
              </a:rPr>
              <a:t>   </a:t>
            </a:r>
            <a:r>
              <a:rPr lang="zh-CN" altLang="en-US">
                <a:latin typeface="黑体" panose="02010609060101010101" pitchFamily="49" charset="-122"/>
                <a:ea typeface="华文仿宋"/>
              </a:rPr>
              <a:t>    </a:t>
            </a:r>
            <a:r>
              <a:rPr lang="zh-CN" altLang="en-US" sz="3200" b="1">
                <a:latin typeface="楷体_GB2312" pitchFamily="49" charset="-122"/>
                <a:ea typeface="华文仿宋"/>
              </a:rPr>
              <a:t>采样点设在污水总排放口。对污水处理厂，应在进、出口分别设置采样点采样监测。</a:t>
            </a:r>
            <a:endParaRPr lang="zh-CN" altLang="en-US" sz="32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576">
                                            <p:txEl>
                                              <p:charRg st="0" end="11"/>
                                            </p:txEl>
                                          </p:spTgt>
                                        </p:tgtEl>
                                        <p:attrNameLst>
                                          <p:attrName>style.visibility</p:attrName>
                                        </p:attrNameLst>
                                      </p:cBhvr>
                                      <p:to>
                                        <p:strVal val="visible"/>
                                      </p:to>
                                    </p:set>
                                    <p:animEffect transition="in" filter="wipe(left)">
                                      <p:cBhvr additive="base">
                                        <p:cTn id="7" dur="1000"/>
                                        <p:tgtEl>
                                          <p:spTgt spid="2576">
                                            <p:txEl>
                                              <p:charRg st="0" end="11"/>
                                            </p:txEl>
                                          </p:spTgt>
                                        </p:tgtEl>
                                      </p:cBhvr>
                                    </p:animEffect>
                                  </p:childTnLst>
                                </p:cTn>
                              </p:par>
                              <p:par>
                                <p:cTn id="8" presetID="22" presetClass="entr" presetSubtype="1" fill="hold" nodeType="withEffect">
                                  <p:childTnLst>
                                    <p:set>
                                      <p:cBhvr additive="base">
                                        <p:cTn id="9" dur="1" fill="hold">
                                          <p:stCondLst>
                                            <p:cond delay="0"/>
                                          </p:stCondLst>
                                        </p:cTn>
                                        <p:tgtEl>
                                          <p:spTgt spid="2576">
                                            <p:txEl>
                                              <p:charRg st="11" end="56"/>
                                            </p:txEl>
                                          </p:spTgt>
                                        </p:tgtEl>
                                        <p:attrNameLst>
                                          <p:attrName>style.visibility</p:attrName>
                                        </p:attrNameLst>
                                      </p:cBhvr>
                                      <p:to>
                                        <p:strVal val="visible"/>
                                      </p:to>
                                    </p:set>
                                    <p:animEffect transition="in" filter="wipe(up)">
                                      <p:cBhvr additive="base">
                                        <p:cTn id="10" dur="500"/>
                                        <p:tgtEl>
                                          <p:spTgt spid="2576">
                                            <p:txEl>
                                              <p:charRg st="11" end="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79" name="Rectangle 2"/>
          <p:cNvSpPr/>
          <p:nvPr>
            <p:ph type="title" idx="4294967295"/>
          </p:nvPr>
        </p:nvSpPr>
        <p:spPr>
          <a:xfrm>
            <a:off x="323850" y="333375"/>
            <a:ext cx="7848600" cy="460375"/>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sz="4000">
                <a:solidFill>
                  <a:schemeClr val="tx1"/>
                </a:solidFill>
                <a:latin typeface="黑体" panose="02010609060101010101" pitchFamily="49" charset="-122"/>
                <a:ea typeface="华文仿宋"/>
              </a:rPr>
              <a:t>废水采样时间和频率应遵循的规则</a:t>
            </a:r>
            <a:endParaRPr lang="zh-CN" altLang="en-US" sz="4000">
              <a:solidFill>
                <a:schemeClr val="tx1"/>
              </a:solidFill>
              <a:latin typeface="黑体" panose="02010609060101010101" pitchFamily="49" charset="-122"/>
              <a:ea typeface="华文仿宋"/>
            </a:endParaRPr>
          </a:p>
        </p:txBody>
      </p:sp>
      <p:sp>
        <p:nvSpPr>
          <p:cNvPr id="2580" name="Rectangle 3"/>
          <p:cNvSpPr/>
          <p:nvPr>
            <p:ph idx="4294967295"/>
          </p:nvPr>
        </p:nvSpPr>
        <p:spPr>
          <a:xfrm>
            <a:off x="250825" y="1196975"/>
            <a:ext cx="8497888" cy="5327650"/>
          </a:xfrm>
          <a:ln w="57150" cmpd="thickThin">
            <a:solidFill>
              <a:srgbClr val="FF9933"/>
            </a:solidFill>
            <a:miter/>
          </a:ln>
        </p:spPr>
        <p:txBody>
          <a:bodyPr wrap="square" lIns="91440" tIns="45720" rIns="91440" bIns="45720" anchor="t" anchorCtr="0"/>
          <a:p>
            <a:pPr eaLnBrk="1" hangingPunct="1">
              <a:lnSpc>
                <a:spcPct val="120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一般情况下，可在</a:t>
            </a:r>
            <a:r>
              <a:rPr lang="zh-CN" altLang="en-US" sz="2800" b="1">
                <a:solidFill>
                  <a:srgbClr val="003399"/>
                </a:solidFill>
                <a:latin typeface="楷体_GB2312" pitchFamily="49" charset="-122"/>
                <a:ea typeface="华文仿宋"/>
              </a:rPr>
              <a:t>一个生产周期内</a:t>
            </a:r>
            <a:r>
              <a:rPr lang="zh-CN" altLang="en-US" sz="2800" b="1">
                <a:latin typeface="楷体_GB2312" pitchFamily="49" charset="-122"/>
                <a:ea typeface="华文仿宋"/>
              </a:rPr>
              <a:t>每隔半小时或</a:t>
            </a:r>
            <a:r>
              <a:rPr lang="en-US" altLang="zh-CN" sz="2800" b="1">
                <a:latin typeface="楷体_GB2312" pitchFamily="49" charset="-122"/>
                <a:ea typeface="华文仿宋"/>
              </a:rPr>
              <a:t>1</a:t>
            </a:r>
            <a:r>
              <a:rPr lang="zh-CN" altLang="en-US" sz="2800" b="1">
                <a:latin typeface="楷体_GB2312" pitchFamily="49" charset="-122"/>
                <a:ea typeface="华文仿宋"/>
              </a:rPr>
              <a:t>小时采样</a:t>
            </a:r>
            <a:r>
              <a:rPr lang="en-US" altLang="zh-CN" sz="2800" b="1">
                <a:latin typeface="楷体_GB2312" pitchFamily="49" charset="-122"/>
                <a:ea typeface="华文仿宋"/>
              </a:rPr>
              <a:t>1</a:t>
            </a:r>
            <a:r>
              <a:rPr lang="zh-CN" altLang="en-US" sz="2800" b="1">
                <a:latin typeface="楷体_GB2312" pitchFamily="49" charset="-122"/>
                <a:ea typeface="华文仿宋"/>
              </a:rPr>
              <a:t>次，将其混合后测定污染物的平均值。 </a:t>
            </a:r>
            <a:endParaRPr lang="zh-CN" altLang="en-US" sz="2800" b="1">
              <a:latin typeface="楷体_GB2312" pitchFamily="49" charset="-122"/>
              <a:ea typeface="华文仿宋"/>
            </a:endParaRPr>
          </a:p>
          <a:p>
            <a:pPr eaLnBrk="1" hangingPunct="1">
              <a:lnSpc>
                <a:spcPct val="120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如果取</a:t>
            </a:r>
            <a:r>
              <a:rPr lang="zh-CN" altLang="en-US" sz="2800" b="1">
                <a:solidFill>
                  <a:srgbClr val="003399"/>
                </a:solidFill>
                <a:latin typeface="楷体_GB2312" pitchFamily="49" charset="-122"/>
                <a:ea typeface="华文仿宋"/>
              </a:rPr>
              <a:t>几个生产周期</a:t>
            </a:r>
            <a:r>
              <a:rPr lang="en-US" altLang="zh-CN" sz="2800" b="1">
                <a:latin typeface="楷体_GB2312" pitchFamily="49" charset="-122"/>
                <a:ea typeface="华文仿宋"/>
              </a:rPr>
              <a:t>(</a:t>
            </a:r>
            <a:r>
              <a:rPr lang="zh-CN" altLang="en-US" sz="2800" b="1">
                <a:latin typeface="楷体_GB2312" pitchFamily="49" charset="-122"/>
                <a:ea typeface="华文仿宋"/>
              </a:rPr>
              <a:t>如</a:t>
            </a:r>
            <a:r>
              <a:rPr lang="en-US" altLang="zh-CN" sz="2800" b="1">
                <a:latin typeface="楷体_GB2312" pitchFamily="49" charset="-122"/>
                <a:ea typeface="华文仿宋"/>
              </a:rPr>
              <a:t>3</a:t>
            </a:r>
            <a:r>
              <a:rPr lang="en-US" altLang="zh-CN" sz="2800" b="1">
                <a:latin typeface="华文仿宋" pitchFamily="2" charset="-122"/>
                <a:ea typeface="华文仿宋"/>
              </a:rPr>
              <a:t>—</a:t>
            </a:r>
            <a:r>
              <a:rPr lang="en-US" altLang="zh-CN" sz="2800" b="1">
                <a:latin typeface="楷体_GB2312" pitchFamily="49" charset="-122"/>
                <a:ea typeface="华文仿宋"/>
              </a:rPr>
              <a:t>5</a:t>
            </a:r>
            <a:r>
              <a:rPr lang="zh-CN" altLang="en-US" sz="2800" b="1">
                <a:latin typeface="楷体_GB2312" pitchFamily="49" charset="-122"/>
                <a:ea typeface="华文仿宋"/>
              </a:rPr>
              <a:t>个周期</a:t>
            </a:r>
            <a:r>
              <a:rPr lang="en-US" altLang="zh-CN" sz="2800" b="1">
                <a:latin typeface="楷体_GB2312" pitchFamily="49" charset="-122"/>
                <a:ea typeface="华文仿宋"/>
              </a:rPr>
              <a:t>)</a:t>
            </a:r>
            <a:r>
              <a:rPr lang="zh-CN" altLang="en-US" sz="2800" b="1">
                <a:latin typeface="楷体_GB2312" pitchFamily="49" charset="-122"/>
                <a:ea typeface="华文仿宋"/>
              </a:rPr>
              <a:t>的废水样监测，可每隔两小时取样</a:t>
            </a:r>
            <a:r>
              <a:rPr lang="en-US" altLang="zh-CN" sz="2800" b="1">
                <a:latin typeface="楷体_GB2312" pitchFamily="49" charset="-122"/>
                <a:ea typeface="华文仿宋"/>
              </a:rPr>
              <a:t>1</a:t>
            </a:r>
            <a:r>
              <a:rPr lang="zh-CN" altLang="en-US" sz="2800" b="1">
                <a:latin typeface="楷体_GB2312" pitchFamily="49" charset="-122"/>
                <a:ea typeface="华文仿宋"/>
              </a:rPr>
              <a:t>次。 </a:t>
            </a:r>
            <a:endParaRPr lang="zh-CN" altLang="en-US" sz="2800" b="1">
              <a:latin typeface="楷体_GB2312" pitchFamily="49" charset="-122"/>
              <a:ea typeface="华文仿宋"/>
            </a:endParaRPr>
          </a:p>
          <a:p>
            <a:pPr eaLnBrk="1" hangingPunct="1">
              <a:lnSpc>
                <a:spcPct val="120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对于排污情况复杂，</a:t>
            </a:r>
            <a:r>
              <a:rPr lang="zh-CN" altLang="en-US" sz="2800" b="1">
                <a:solidFill>
                  <a:srgbClr val="FF3399"/>
                </a:solidFill>
                <a:latin typeface="楷体_GB2312" pitchFamily="49" charset="-122"/>
                <a:ea typeface="华文仿宋"/>
              </a:rPr>
              <a:t>浓度变化大的废水</a:t>
            </a:r>
            <a:r>
              <a:rPr lang="zh-CN" altLang="en-US" sz="2800" b="1">
                <a:latin typeface="楷体_GB2312" pitchFamily="49" charset="-122"/>
                <a:ea typeface="华文仿宋"/>
              </a:rPr>
              <a:t>，采样时间间隔要缩短，有时需要</a:t>
            </a:r>
            <a:r>
              <a:rPr lang="en-US" altLang="zh-CN" sz="2800" b="1">
                <a:latin typeface="楷体_GB2312" pitchFamily="49" charset="-122"/>
                <a:ea typeface="华文仿宋"/>
              </a:rPr>
              <a:t>5</a:t>
            </a:r>
            <a:r>
              <a:rPr lang="en-US" altLang="zh-CN" sz="2800" b="1">
                <a:latin typeface="华文仿宋" pitchFamily="2" charset="-122"/>
                <a:ea typeface="华文仿宋"/>
              </a:rPr>
              <a:t>—</a:t>
            </a:r>
            <a:r>
              <a:rPr lang="en-US" altLang="zh-CN" sz="2800" b="1">
                <a:latin typeface="楷体_GB2312" pitchFamily="49" charset="-122"/>
                <a:ea typeface="华文仿宋"/>
              </a:rPr>
              <a:t>10</a:t>
            </a:r>
            <a:r>
              <a:rPr lang="zh-CN" altLang="en-US" sz="2800" b="1">
                <a:latin typeface="楷体_GB2312" pitchFamily="49" charset="-122"/>
                <a:ea typeface="华文仿宋"/>
              </a:rPr>
              <a:t>分钟采样</a:t>
            </a:r>
            <a:r>
              <a:rPr lang="en-US" altLang="zh-CN" sz="2800" b="1">
                <a:latin typeface="楷体_GB2312" pitchFamily="49" charset="-122"/>
                <a:ea typeface="华文仿宋"/>
              </a:rPr>
              <a:t>1</a:t>
            </a:r>
            <a:r>
              <a:rPr lang="zh-CN" altLang="en-US" sz="2800" b="1">
                <a:latin typeface="楷体_GB2312" pitchFamily="49" charset="-122"/>
                <a:ea typeface="华文仿宋"/>
              </a:rPr>
              <a:t>次，这种情况最好使用连续自动采样装置。 </a:t>
            </a:r>
            <a:endParaRPr lang="zh-CN" altLang="en-US" sz="2800" b="1">
              <a:latin typeface="楷体_GB2312" pitchFamily="49" charset="-122"/>
              <a:ea typeface="华文仿宋"/>
            </a:endParaRPr>
          </a:p>
          <a:p>
            <a:pPr eaLnBrk="1" hangingPunct="1">
              <a:lnSpc>
                <a:spcPct val="120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对于水质和水量变化比较稳定或排放规律性较好的废水，待</a:t>
            </a:r>
            <a:r>
              <a:rPr lang="zh-CN" altLang="en-US" sz="2800" b="1">
                <a:solidFill>
                  <a:srgbClr val="003399"/>
                </a:solidFill>
                <a:latin typeface="楷体_GB2312" pitchFamily="49" charset="-122"/>
                <a:ea typeface="华文仿宋"/>
              </a:rPr>
              <a:t>找出污染物浓度在生产周期内的变化规律</a:t>
            </a:r>
            <a:r>
              <a:rPr lang="zh-CN" altLang="en-US" sz="2800" b="1">
                <a:latin typeface="楷体_GB2312" pitchFamily="49" charset="-122"/>
                <a:ea typeface="华文仿宋"/>
              </a:rPr>
              <a:t>后，采样频率可大大降低，如每月采样测定两次。 </a:t>
            </a:r>
            <a:endParaRPr lang="zh-CN" altLang="en-US" sz="2800"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579"/>
                                        </p:tgtEl>
                                        <p:attrNameLst>
                                          <p:attrName>style.visibility</p:attrName>
                                        </p:attrNameLst>
                                      </p:cBhvr>
                                      <p:to>
                                        <p:strVal val="visible"/>
                                      </p:to>
                                    </p:set>
                                    <p:animEffect transition="in" filter="wipe(left)">
                                      <p:cBhvr additive="base">
                                        <p:cTn id="7" dur="1000"/>
                                        <p:tgtEl>
                                          <p:spTgt spid="2579"/>
                                        </p:tgtEl>
                                      </p:cBhvr>
                                    </p:animEffect>
                                  </p:childTnLst>
                                </p:cTn>
                              </p:par>
                              <p:par>
                                <p:cTn id="8" presetID="22" presetClass="entr" presetSubtype="1" fill="hold" nodeType="withEffect">
                                  <p:childTnLst>
                                    <p:set>
                                      <p:cBhvr additive="base">
                                        <p:cTn id="9" dur="1" fill="hold">
                                          <p:stCondLst>
                                            <p:cond delay="0"/>
                                          </p:stCondLst>
                                        </p:cTn>
                                        <p:tgtEl>
                                          <p:spTgt spid="2580">
                                            <p:txEl>
                                              <p:charRg st="0" end="46"/>
                                            </p:txEl>
                                          </p:spTgt>
                                        </p:tgtEl>
                                        <p:attrNameLst>
                                          <p:attrName>style.visibility</p:attrName>
                                        </p:attrNameLst>
                                      </p:cBhvr>
                                      <p:to>
                                        <p:strVal val="visible"/>
                                      </p:to>
                                    </p:set>
                                    <p:animEffect transition="in" filter="wipe(up)">
                                      <p:cBhvr additive="base">
                                        <p:cTn id="10" dur="1000"/>
                                        <p:tgtEl>
                                          <p:spTgt spid="2580">
                                            <p:txEl>
                                              <p:charRg st="0" end="46"/>
                                            </p:txEl>
                                          </p:spTgt>
                                        </p:tgtEl>
                                      </p:cBhvr>
                                    </p:animEffect>
                                  </p:childTnLst>
                                </p:cTn>
                              </p:par>
                              <p:par>
                                <p:cTn id="11" presetID="22" presetClass="entr" presetSubtype="1" fill="hold" nodeType="withEffect">
                                  <p:childTnLst>
                                    <p:set>
                                      <p:cBhvr additive="base">
                                        <p:cTn id="12" dur="1" fill="hold">
                                          <p:stCondLst>
                                            <p:cond delay="0"/>
                                          </p:stCondLst>
                                        </p:cTn>
                                        <p:tgtEl>
                                          <p:spTgt spid="2580">
                                            <p:txEl>
                                              <p:charRg st="46" end="84"/>
                                            </p:txEl>
                                          </p:spTgt>
                                        </p:tgtEl>
                                        <p:attrNameLst>
                                          <p:attrName>style.visibility</p:attrName>
                                        </p:attrNameLst>
                                      </p:cBhvr>
                                      <p:to>
                                        <p:strVal val="visible"/>
                                      </p:to>
                                    </p:set>
                                    <p:animEffect transition="in" filter="wipe(up)">
                                      <p:cBhvr additive="base">
                                        <p:cTn id="13" dur="1000"/>
                                        <p:tgtEl>
                                          <p:spTgt spid="2580">
                                            <p:txEl>
                                              <p:charRg st="46" end="84"/>
                                            </p:txEl>
                                          </p:spTgt>
                                        </p:tgtEl>
                                      </p:cBhvr>
                                    </p:animEffect>
                                  </p:childTnLst>
                                </p:cTn>
                              </p:par>
                              <p:par>
                                <p:cTn id="14" presetID="22" presetClass="entr" presetSubtype="1" fill="hold" nodeType="withEffect">
                                  <p:childTnLst>
                                    <p:set>
                                      <p:cBhvr additive="base">
                                        <p:cTn id="15" dur="1" fill="hold">
                                          <p:stCondLst>
                                            <p:cond delay="0"/>
                                          </p:stCondLst>
                                        </p:cTn>
                                        <p:tgtEl>
                                          <p:spTgt spid="2580">
                                            <p:txEl>
                                              <p:charRg st="84" end="146"/>
                                            </p:txEl>
                                          </p:spTgt>
                                        </p:tgtEl>
                                        <p:attrNameLst>
                                          <p:attrName>style.visibility</p:attrName>
                                        </p:attrNameLst>
                                      </p:cBhvr>
                                      <p:to>
                                        <p:strVal val="visible"/>
                                      </p:to>
                                    </p:set>
                                    <p:animEffect transition="in" filter="wipe(up)">
                                      <p:cBhvr additive="base">
                                        <p:cTn id="16" dur="1000"/>
                                        <p:tgtEl>
                                          <p:spTgt spid="2580">
                                            <p:txEl>
                                              <p:charRg st="84" end="146"/>
                                            </p:txEl>
                                          </p:spTgt>
                                        </p:tgtEl>
                                      </p:cBhvr>
                                    </p:animEffect>
                                  </p:childTnLst>
                                </p:cTn>
                              </p:par>
                              <p:par>
                                <p:cTn id="17" presetID="22" presetClass="entr" presetSubtype="1" fill="hold" nodeType="withEffect">
                                  <p:childTnLst>
                                    <p:set>
                                      <p:cBhvr additive="base">
                                        <p:cTn id="18" dur="1" fill="hold">
                                          <p:stCondLst>
                                            <p:cond delay="0"/>
                                          </p:stCondLst>
                                        </p:cTn>
                                        <p:tgtEl>
                                          <p:spTgt spid="2580">
                                            <p:txEl>
                                              <p:charRg st="146" end="214"/>
                                            </p:txEl>
                                          </p:spTgt>
                                        </p:tgtEl>
                                        <p:attrNameLst>
                                          <p:attrName>style.visibility</p:attrName>
                                        </p:attrNameLst>
                                      </p:cBhvr>
                                      <p:to>
                                        <p:strVal val="visible"/>
                                      </p:to>
                                    </p:set>
                                    <p:animEffect transition="in" filter="wipe(up)">
                                      <p:cBhvr additive="base">
                                        <p:cTn id="19" dur="1000"/>
                                        <p:tgtEl>
                                          <p:spTgt spid="2580">
                                            <p:txEl>
                                              <p:charRg st="146" end="2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83" name="Rectangle 3"/>
          <p:cNvSpPr/>
          <p:nvPr>
            <p:ph idx="4294967295"/>
          </p:nvPr>
        </p:nvSpPr>
        <p:spPr>
          <a:xfrm>
            <a:off x="395288" y="476250"/>
            <a:ext cx="8424862" cy="5905500"/>
          </a:xfrm>
          <a:ln w="38100" cmpd="dbl">
            <a:solidFill>
              <a:srgbClr val="FF9933"/>
            </a:solidFill>
            <a:miter/>
          </a:ln>
        </p:spPr>
        <p:txBody>
          <a:bodyPr wrap="square" lIns="91440" tIns="45720" rIns="91440" bIns="45720" anchor="t" anchorCtr="0"/>
          <a:p>
            <a:pPr eaLnBrk="1" hangingPunct="1">
              <a:lnSpc>
                <a:spcPct val="135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城市排污管道大多数受纳</a:t>
            </a:r>
            <a:r>
              <a:rPr lang="en-US" altLang="zh-CN" sz="2800" b="1">
                <a:latin typeface="楷体_GB2312" pitchFamily="49" charset="-122"/>
                <a:ea typeface="华文仿宋"/>
              </a:rPr>
              <a:t>10</a:t>
            </a:r>
            <a:r>
              <a:rPr lang="zh-CN" altLang="en-US" sz="2800" b="1">
                <a:latin typeface="楷体_GB2312" pitchFamily="49" charset="-122"/>
                <a:ea typeface="华文仿宋"/>
              </a:rPr>
              <a:t>个以上工厂排放的废水，由于在管道内废水已进行了混合，故在管道出水口，可每隔</a:t>
            </a:r>
            <a:r>
              <a:rPr lang="en-US" altLang="zh-CN" sz="2800" b="1">
                <a:latin typeface="楷体_GB2312" pitchFamily="49" charset="-122"/>
                <a:ea typeface="华文仿宋"/>
              </a:rPr>
              <a:t>1</a:t>
            </a:r>
            <a:r>
              <a:rPr lang="zh-CN" altLang="en-US" sz="2800" b="1">
                <a:latin typeface="楷体_GB2312" pitchFamily="49" charset="-122"/>
                <a:ea typeface="华文仿宋"/>
              </a:rPr>
              <a:t>小时采样</a:t>
            </a:r>
            <a:r>
              <a:rPr lang="en-US" altLang="zh-CN" sz="2800" b="1">
                <a:latin typeface="楷体_GB2312" pitchFamily="49" charset="-122"/>
                <a:ea typeface="华文仿宋"/>
              </a:rPr>
              <a:t>1</a:t>
            </a:r>
            <a:r>
              <a:rPr lang="zh-CN" altLang="en-US" sz="2800" b="1">
                <a:latin typeface="楷体_GB2312" pitchFamily="49" charset="-122"/>
                <a:ea typeface="华文仿宋"/>
              </a:rPr>
              <a:t>次，连续采集</a:t>
            </a:r>
            <a:r>
              <a:rPr lang="en-US" altLang="zh-CN" sz="2800" b="1">
                <a:latin typeface="楷体_GB2312" pitchFamily="49" charset="-122"/>
                <a:ea typeface="华文仿宋"/>
              </a:rPr>
              <a:t>8</a:t>
            </a:r>
            <a:r>
              <a:rPr lang="zh-CN" altLang="en-US" sz="2800" b="1">
                <a:latin typeface="楷体_GB2312" pitchFamily="49" charset="-122"/>
                <a:ea typeface="华文仿宋"/>
              </a:rPr>
              <a:t>小时，也可连续采集</a:t>
            </a:r>
            <a:r>
              <a:rPr lang="en-US" altLang="zh-CN" sz="2800" b="1">
                <a:latin typeface="楷体_GB2312" pitchFamily="49" charset="-122"/>
                <a:ea typeface="华文仿宋"/>
              </a:rPr>
              <a:t>24</a:t>
            </a:r>
            <a:r>
              <a:rPr lang="zh-CN" altLang="en-US" sz="2800" b="1">
                <a:latin typeface="楷体_GB2312" pitchFamily="49" charset="-122"/>
                <a:ea typeface="华文仿宋"/>
              </a:rPr>
              <a:t>小时，然后将其混合制成混合样，测定各污染组分的平均浓度。 </a:t>
            </a:r>
            <a:endParaRPr lang="zh-CN" altLang="en-US" sz="2800" b="1">
              <a:latin typeface="楷体_GB2312" pitchFamily="49" charset="-122"/>
              <a:ea typeface="华文仿宋"/>
            </a:endParaRPr>
          </a:p>
          <a:p>
            <a:pPr eaLnBrk="1" hangingPunct="1">
              <a:lnSpc>
                <a:spcPct val="135000"/>
              </a:lnSpc>
              <a:spcBef>
                <a:spcPct val="0"/>
              </a:spcBef>
              <a:buClr>
                <a:srgbClr val="FF9900"/>
              </a:buClr>
              <a:buSzPct val="105000"/>
              <a:buFont typeface="Wingdings" panose="05000000000000000000" pitchFamily="2" charset="2"/>
              <a:buChar char="«"/>
            </a:pPr>
            <a:r>
              <a:rPr lang="zh-CN" altLang="en-US" sz="2800" b="1">
                <a:latin typeface="楷体_GB2312" pitchFamily="49" charset="-122"/>
                <a:ea typeface="华文仿宋"/>
              </a:rPr>
              <a:t>我国</a:t>
            </a:r>
            <a:r>
              <a:rPr lang="en-US" altLang="zh-CN" sz="2800" b="1">
                <a:latin typeface="楷体_GB2312" pitchFamily="49" charset="-122"/>
                <a:ea typeface="华文仿宋"/>
              </a:rPr>
              <a:t>《</a:t>
            </a:r>
            <a:r>
              <a:rPr lang="zh-CN" altLang="en-US" sz="2800" b="1">
                <a:latin typeface="楷体_GB2312" pitchFamily="49" charset="-122"/>
                <a:ea typeface="华文仿宋"/>
              </a:rPr>
              <a:t>环境监测技术规范</a:t>
            </a:r>
            <a:r>
              <a:rPr lang="en-US" altLang="zh-CN" sz="2800" b="1">
                <a:latin typeface="楷体_GB2312" pitchFamily="49" charset="-122"/>
                <a:ea typeface="华文仿宋"/>
              </a:rPr>
              <a:t>》</a:t>
            </a:r>
            <a:r>
              <a:rPr lang="zh-CN" altLang="en-US" sz="2800" b="1">
                <a:latin typeface="楷体_GB2312" pitchFamily="49" charset="-122"/>
                <a:ea typeface="华文仿宋"/>
              </a:rPr>
              <a:t>中对向国家直接报送数据的</a:t>
            </a:r>
            <a:r>
              <a:rPr lang="zh-CN" altLang="en-US" sz="2800" b="1">
                <a:solidFill>
                  <a:srgbClr val="FF0000"/>
                </a:solidFill>
                <a:latin typeface="楷体_GB2312" pitchFamily="49" charset="-122"/>
                <a:ea typeface="华文仿宋"/>
              </a:rPr>
              <a:t>废水排放源</a:t>
            </a:r>
            <a:r>
              <a:rPr lang="zh-CN" altLang="en-US" sz="2800" b="1">
                <a:latin typeface="楷体_GB2312" pitchFamily="49" charset="-122"/>
                <a:ea typeface="华文仿宋"/>
              </a:rPr>
              <a:t>规定：工业废水每年采样监测</a:t>
            </a:r>
            <a:r>
              <a:rPr lang="en-US" altLang="zh-CN" sz="2800" b="1">
                <a:latin typeface="楷体_GB2312" pitchFamily="49" charset="-122"/>
                <a:ea typeface="华文仿宋"/>
              </a:rPr>
              <a:t>2</a:t>
            </a:r>
            <a:r>
              <a:rPr lang="en-US" altLang="zh-CN" sz="2800" b="1">
                <a:latin typeface="华文仿宋" pitchFamily="2" charset="-122"/>
                <a:ea typeface="华文仿宋"/>
              </a:rPr>
              <a:t>—</a:t>
            </a:r>
            <a:r>
              <a:rPr lang="en-US" altLang="zh-CN" sz="2800" b="1">
                <a:latin typeface="楷体_GB2312" pitchFamily="49" charset="-122"/>
                <a:ea typeface="华文仿宋"/>
              </a:rPr>
              <a:t>4</a:t>
            </a:r>
            <a:r>
              <a:rPr lang="zh-CN" altLang="en-US" sz="2800" b="1">
                <a:latin typeface="楷体_GB2312" pitchFamily="49" charset="-122"/>
                <a:ea typeface="华文仿宋"/>
              </a:rPr>
              <a:t>次；生活污水每年采样监测</a:t>
            </a:r>
            <a:r>
              <a:rPr lang="en-US" altLang="zh-CN" sz="2800" b="1">
                <a:latin typeface="楷体_GB2312" pitchFamily="49" charset="-122"/>
                <a:ea typeface="华文仿宋"/>
              </a:rPr>
              <a:t>2</a:t>
            </a:r>
            <a:r>
              <a:rPr lang="zh-CN" altLang="en-US" sz="2800" b="1">
                <a:latin typeface="楷体_GB2312" pitchFamily="49" charset="-122"/>
                <a:ea typeface="华文仿宋"/>
              </a:rPr>
              <a:t>次，春、夏季各</a:t>
            </a:r>
            <a:r>
              <a:rPr lang="en-US" altLang="zh-CN" sz="2800" b="1">
                <a:latin typeface="楷体_GB2312" pitchFamily="49" charset="-122"/>
                <a:ea typeface="华文仿宋"/>
              </a:rPr>
              <a:t>1</a:t>
            </a:r>
            <a:r>
              <a:rPr lang="zh-CN" altLang="en-US" sz="2800" b="1">
                <a:latin typeface="楷体_GB2312" pitchFamily="49" charset="-122"/>
                <a:ea typeface="华文仿宋"/>
              </a:rPr>
              <a:t>次；医院污水每年采样监测</a:t>
            </a:r>
            <a:r>
              <a:rPr lang="en-US" altLang="zh-CN" sz="2800" b="1">
                <a:latin typeface="楷体_GB2312" pitchFamily="49" charset="-122"/>
                <a:ea typeface="华文仿宋"/>
              </a:rPr>
              <a:t>4</a:t>
            </a:r>
            <a:r>
              <a:rPr lang="zh-CN" altLang="en-US" sz="2800" b="1">
                <a:latin typeface="楷体_GB2312" pitchFamily="49" charset="-122"/>
                <a:ea typeface="华文仿宋"/>
              </a:rPr>
              <a:t>次，每季度</a:t>
            </a:r>
            <a:r>
              <a:rPr lang="en-US" altLang="zh-CN" sz="2800" b="1">
                <a:latin typeface="楷体_GB2312" pitchFamily="49" charset="-122"/>
                <a:ea typeface="华文仿宋"/>
              </a:rPr>
              <a:t>1</a:t>
            </a:r>
            <a:r>
              <a:rPr lang="zh-CN" altLang="en-US" sz="2800" b="1">
                <a:latin typeface="楷体_GB2312" pitchFamily="49" charset="-122"/>
                <a:ea typeface="华文仿宋"/>
              </a:rPr>
              <a:t>次。 </a:t>
            </a:r>
            <a:endParaRPr lang="zh-CN" altLang="en-US" sz="2800" b="1">
              <a:latin typeface="楷体_GB2312" pitchFamily="49" charset="-122"/>
              <a:ea typeface="华文仿宋"/>
            </a:endParaRPr>
          </a:p>
          <a:p>
            <a:pPr eaLnBrk="1" hangingPunct="1">
              <a:buClr>
                <a:schemeClr val="accent1"/>
              </a:buClr>
              <a:buFont typeface="Wingdings 2" pitchFamily="18" charset="2"/>
              <a:buChar char=""/>
            </a:pPr>
            <a:endParaRPr lang="en-US" altLang="zh-CN" sz="2800">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childTnLst>
                                    <p:set>
                                      <p:cBhvr additive="base">
                                        <p:cTn id="6" dur="1" fill="hold">
                                          <p:stCondLst>
                                            <p:cond delay="0"/>
                                          </p:stCondLst>
                                        </p:cTn>
                                        <p:tgtEl>
                                          <p:spTgt spid="2583">
                                            <p:txEl>
                                              <p:charRg st="0" end="104"/>
                                            </p:txEl>
                                          </p:spTgt>
                                        </p:tgtEl>
                                        <p:attrNameLst>
                                          <p:attrName>style.visibility</p:attrName>
                                        </p:attrNameLst>
                                      </p:cBhvr>
                                      <p:to>
                                        <p:strVal val="visible"/>
                                      </p:to>
                                    </p:set>
                                    <p:anim calcmode="lin" valueType="num">
                                      <p:cBhvr additive="base">
                                        <p:cTn id="7" dur="500" decel="50000" fill="hold">
                                          <p:stCondLst>
                                            <p:cond delay="0"/>
                                          </p:stCondLst>
                                        </p:cTn>
                                        <p:tgtEl>
                                          <p:spTgt spid="2583">
                                            <p:txEl>
                                              <p:charRg st="0" end="104"/>
                                            </p:txEl>
                                          </p:spTgt>
                                        </p:tgtEl>
                                        <p:attrNameLst>
                                          <p:attrName>style.rotation</p:attrName>
                                        </p:attrNameLst>
                                      </p:cBhvr>
                                      <p:tavLst>
                                        <p:tav tm="0">
                                          <p:val>
                                            <p:fltVal val="-90.000000"/>
                                          </p:val>
                                        </p:tav>
                                        <p:tav tm="100000">
                                          <p:val>
                                            <p:fltVal val="0.000000"/>
                                          </p:val>
                                        </p:tav>
                                      </p:tavLst>
                                    </p:anim>
                                    <p:anim calcmode="lin" valueType="num">
                                      <p:cBhvr additive="base">
                                        <p:cTn id="8" dur="500" decel="50000" fill="hold">
                                          <p:stCondLst>
                                            <p:cond delay="0"/>
                                          </p:stCondLst>
                                        </p:cTn>
                                        <p:tgtEl>
                                          <p:spTgt spid="2583">
                                            <p:txEl>
                                              <p:charRg st="0" end="104"/>
                                            </p:txEl>
                                          </p:spTgt>
                                        </p:tgtEl>
                                        <p:attrNameLst>
                                          <p:attrName>ppt_w</p:attrName>
                                        </p:attrNameLst>
                                      </p:cBhvr>
                                      <p:tavLst>
                                        <p:tav tm="0">
                                          <p:val>
                                            <p:strVal val="#ppt_w"/>
                                          </p:val>
                                        </p:tav>
                                        <p:tav tm="100000">
                                          <p:val>
                                            <p:strVal val="#ppt_w*.05"/>
                                          </p:val>
                                        </p:tav>
                                      </p:tavLst>
                                    </p:anim>
                                    <p:anim calcmode="lin" valueType="num">
                                      <p:cBhvr additive="base">
                                        <p:cTn id="9" dur="500" accel="50000" fill="hold">
                                          <p:stCondLst>
                                            <p:cond delay="500"/>
                                          </p:stCondLst>
                                        </p:cTn>
                                        <p:tgtEl>
                                          <p:spTgt spid="2583">
                                            <p:txEl>
                                              <p:charRg st="0" end="104"/>
                                            </p:txEl>
                                          </p:spTgt>
                                        </p:tgtEl>
                                        <p:attrNameLst>
                                          <p:attrName>ppt_w</p:attrName>
                                        </p:attrNameLst>
                                      </p:cBhvr>
                                      <p:tavLst>
                                        <p:tav tm="0">
                                          <p:val>
                                            <p:strVal val="#ppt_w*.05"/>
                                          </p:val>
                                        </p:tav>
                                        <p:tav tm="100000">
                                          <p:val>
                                            <p:strVal val="#ppt_w"/>
                                          </p:val>
                                        </p:tav>
                                      </p:tavLst>
                                    </p:anim>
                                    <p:anim calcmode="lin" valueType="num">
                                      <p:cBhvr additive="base">
                                        <p:cTn id="10" dur="1000" fill="hold"/>
                                        <p:tgtEl>
                                          <p:spTgt spid="2583">
                                            <p:txEl>
                                              <p:charRg st="0" end="104"/>
                                            </p:txEl>
                                          </p:spTgt>
                                        </p:tgtEl>
                                        <p:attrNameLst>
                                          <p:attrName>ppt_h</p:attrName>
                                        </p:attrNameLst>
                                      </p:cBhvr>
                                      <p:tavLst>
                                        <p:tav tm="0">
                                          <p:val>
                                            <p:strVal val="#ppt_h"/>
                                          </p:val>
                                        </p:tav>
                                        <p:tav tm="100000">
                                          <p:val>
                                            <p:strVal val="#ppt_h"/>
                                          </p:val>
                                        </p:tav>
                                      </p:tavLst>
                                    </p:anim>
                                    <p:anim calcmode="lin" valueType="num">
                                      <p:cBhvr additive="base">
                                        <p:cTn id="11" dur="500" decel="50000" fill="hold">
                                          <p:stCondLst>
                                            <p:cond delay="0"/>
                                          </p:stCondLst>
                                        </p:cTn>
                                        <p:tgtEl>
                                          <p:spTgt spid="2583">
                                            <p:txEl>
                                              <p:charRg st="0" end="104"/>
                                            </p:txEl>
                                          </p:spTgt>
                                        </p:tgtEl>
                                        <p:attrNameLst>
                                          <p:attrName>ppt_x</p:attrName>
                                        </p:attrNameLst>
                                      </p:cBhvr>
                                      <p:tavLst>
                                        <p:tav tm="0">
                                          <p:val>
                                            <p:strVal val="#ppt_x+.4"/>
                                          </p:val>
                                        </p:tav>
                                        <p:tav tm="100000">
                                          <p:val>
                                            <p:strVal val="#ppt_x"/>
                                          </p:val>
                                        </p:tav>
                                      </p:tavLst>
                                    </p:anim>
                                    <p:anim calcmode="lin" valueType="num">
                                      <p:cBhvr additive="base">
                                        <p:cTn id="12" dur="500" decel="50000" fill="hold">
                                          <p:stCondLst>
                                            <p:cond delay="0"/>
                                          </p:stCondLst>
                                        </p:cTn>
                                        <p:tgtEl>
                                          <p:spTgt spid="2583">
                                            <p:txEl>
                                              <p:charRg st="0" end="104"/>
                                            </p:txEl>
                                          </p:spTgt>
                                        </p:tgtEl>
                                        <p:attrNameLst>
                                          <p:attrName>ppt_y</p:attrName>
                                        </p:attrNameLst>
                                      </p:cBhvr>
                                      <p:tavLst>
                                        <p:tav tm="0">
                                          <p:val>
                                            <p:strVal val="#ppt_y-.2"/>
                                          </p:val>
                                        </p:tav>
                                        <p:tav tm="100000">
                                          <p:val>
                                            <p:strVal val="#ppt_y+.1"/>
                                          </p:val>
                                        </p:tav>
                                      </p:tavLst>
                                    </p:anim>
                                    <p:anim calcmode="lin" valueType="num">
                                      <p:cBhvr additive="base">
                                        <p:cTn id="13" dur="500" accel="50000" fill="hold">
                                          <p:stCondLst>
                                            <p:cond delay="500"/>
                                          </p:stCondLst>
                                        </p:cTn>
                                        <p:tgtEl>
                                          <p:spTgt spid="2583">
                                            <p:txEl>
                                              <p:charRg st="0" end="104"/>
                                            </p:txEl>
                                          </p:spTgt>
                                        </p:tgtEl>
                                        <p:attrNameLst>
                                          <p:attrName>ppt_y</p:attrName>
                                        </p:attrNameLst>
                                      </p:cBhvr>
                                      <p:tavLst>
                                        <p:tav tm="0">
                                          <p:val>
                                            <p:strVal val="#ppt_y+.1"/>
                                          </p:val>
                                        </p:tav>
                                        <p:tav tm="100000">
                                          <p:val>
                                            <p:strVal val="#ppt_y"/>
                                          </p:val>
                                        </p:tav>
                                      </p:tavLst>
                                    </p:anim>
                                    <p:animEffect transition="in" filter="fade">
                                      <p:cBhvr additive="base">
                                        <p:cTn id="14" dur="1000" decel="50000">
                                          <p:stCondLst>
                                            <p:cond delay="0"/>
                                          </p:stCondLst>
                                        </p:cTn>
                                        <p:tgtEl>
                                          <p:spTgt spid="2583">
                                            <p:txEl>
                                              <p:charRg st="0" end="104"/>
                                            </p:txEl>
                                          </p:spTgt>
                                        </p:tgtEl>
                                      </p:cBhvr>
                                    </p:animEffect>
                                  </p:childTnLst>
                                </p:cTn>
                              </p:par>
                              <p:par>
                                <p:cTn id="15" presetID="25" presetClass="entr" presetSubtype="0" fill="hold" nodeType="withEffect">
                                  <p:childTnLst>
                                    <p:set>
                                      <p:cBhvr additive="base">
                                        <p:cTn id="16" dur="1" fill="hold">
                                          <p:stCondLst>
                                            <p:cond delay="0"/>
                                          </p:stCondLst>
                                        </p:cTn>
                                        <p:tgtEl>
                                          <p:spTgt spid="2583">
                                            <p:txEl>
                                              <p:charRg st="104" end="193"/>
                                            </p:txEl>
                                          </p:spTgt>
                                        </p:tgtEl>
                                        <p:attrNameLst>
                                          <p:attrName>style.visibility</p:attrName>
                                        </p:attrNameLst>
                                      </p:cBhvr>
                                      <p:to>
                                        <p:strVal val="visible"/>
                                      </p:to>
                                    </p:set>
                                    <p:anim calcmode="lin" valueType="num">
                                      <p:cBhvr additive="base">
                                        <p:cTn id="17" dur="500" decel="50000" fill="hold">
                                          <p:stCondLst>
                                            <p:cond delay="0"/>
                                          </p:stCondLst>
                                        </p:cTn>
                                        <p:tgtEl>
                                          <p:spTgt spid="2583">
                                            <p:txEl>
                                              <p:charRg st="104" end="193"/>
                                            </p:txEl>
                                          </p:spTgt>
                                        </p:tgtEl>
                                        <p:attrNameLst>
                                          <p:attrName>style.rotation</p:attrName>
                                        </p:attrNameLst>
                                      </p:cBhvr>
                                      <p:tavLst>
                                        <p:tav tm="0">
                                          <p:val>
                                            <p:fltVal val="-90.000000"/>
                                          </p:val>
                                        </p:tav>
                                        <p:tav tm="100000">
                                          <p:val>
                                            <p:fltVal val="0.000000"/>
                                          </p:val>
                                        </p:tav>
                                      </p:tavLst>
                                    </p:anim>
                                    <p:anim calcmode="lin" valueType="num">
                                      <p:cBhvr additive="base">
                                        <p:cTn id="18" dur="500" decel="50000" fill="hold">
                                          <p:stCondLst>
                                            <p:cond delay="0"/>
                                          </p:stCondLst>
                                        </p:cTn>
                                        <p:tgtEl>
                                          <p:spTgt spid="2583">
                                            <p:txEl>
                                              <p:charRg st="104" end="193"/>
                                            </p:txEl>
                                          </p:spTgt>
                                        </p:tgtEl>
                                        <p:attrNameLst>
                                          <p:attrName>ppt_w</p:attrName>
                                        </p:attrNameLst>
                                      </p:cBhvr>
                                      <p:tavLst>
                                        <p:tav tm="0">
                                          <p:val>
                                            <p:strVal val="#ppt_w"/>
                                          </p:val>
                                        </p:tav>
                                        <p:tav tm="100000">
                                          <p:val>
                                            <p:strVal val="#ppt_w*.05"/>
                                          </p:val>
                                        </p:tav>
                                      </p:tavLst>
                                    </p:anim>
                                    <p:anim calcmode="lin" valueType="num">
                                      <p:cBhvr additive="base">
                                        <p:cTn id="19" dur="500" accel="50000" fill="hold">
                                          <p:stCondLst>
                                            <p:cond delay="500"/>
                                          </p:stCondLst>
                                        </p:cTn>
                                        <p:tgtEl>
                                          <p:spTgt spid="2583">
                                            <p:txEl>
                                              <p:charRg st="104" end="193"/>
                                            </p:txEl>
                                          </p:spTgt>
                                        </p:tgtEl>
                                        <p:attrNameLst>
                                          <p:attrName>ppt_w</p:attrName>
                                        </p:attrNameLst>
                                      </p:cBhvr>
                                      <p:tavLst>
                                        <p:tav tm="0">
                                          <p:val>
                                            <p:strVal val="#ppt_w*.05"/>
                                          </p:val>
                                        </p:tav>
                                        <p:tav tm="100000">
                                          <p:val>
                                            <p:strVal val="#ppt_w"/>
                                          </p:val>
                                        </p:tav>
                                      </p:tavLst>
                                    </p:anim>
                                    <p:anim calcmode="lin" valueType="num">
                                      <p:cBhvr additive="base">
                                        <p:cTn id="20" dur="1000" fill="hold"/>
                                        <p:tgtEl>
                                          <p:spTgt spid="2583">
                                            <p:txEl>
                                              <p:charRg st="104" end="193"/>
                                            </p:txEl>
                                          </p:spTgt>
                                        </p:tgtEl>
                                        <p:attrNameLst>
                                          <p:attrName>ppt_h</p:attrName>
                                        </p:attrNameLst>
                                      </p:cBhvr>
                                      <p:tavLst>
                                        <p:tav tm="0">
                                          <p:val>
                                            <p:strVal val="#ppt_h"/>
                                          </p:val>
                                        </p:tav>
                                        <p:tav tm="100000">
                                          <p:val>
                                            <p:strVal val="#ppt_h"/>
                                          </p:val>
                                        </p:tav>
                                      </p:tavLst>
                                    </p:anim>
                                    <p:anim calcmode="lin" valueType="num">
                                      <p:cBhvr additive="base">
                                        <p:cTn id="21" dur="500" decel="50000" fill="hold">
                                          <p:stCondLst>
                                            <p:cond delay="0"/>
                                          </p:stCondLst>
                                        </p:cTn>
                                        <p:tgtEl>
                                          <p:spTgt spid="2583">
                                            <p:txEl>
                                              <p:charRg st="104" end="193"/>
                                            </p:txEl>
                                          </p:spTgt>
                                        </p:tgtEl>
                                        <p:attrNameLst>
                                          <p:attrName>ppt_x</p:attrName>
                                        </p:attrNameLst>
                                      </p:cBhvr>
                                      <p:tavLst>
                                        <p:tav tm="0">
                                          <p:val>
                                            <p:strVal val="#ppt_x+.4"/>
                                          </p:val>
                                        </p:tav>
                                        <p:tav tm="100000">
                                          <p:val>
                                            <p:strVal val="#ppt_x"/>
                                          </p:val>
                                        </p:tav>
                                      </p:tavLst>
                                    </p:anim>
                                    <p:anim calcmode="lin" valueType="num">
                                      <p:cBhvr additive="base">
                                        <p:cTn id="22" dur="500" decel="50000" fill="hold">
                                          <p:stCondLst>
                                            <p:cond delay="0"/>
                                          </p:stCondLst>
                                        </p:cTn>
                                        <p:tgtEl>
                                          <p:spTgt spid="2583">
                                            <p:txEl>
                                              <p:charRg st="104" end="193"/>
                                            </p:txEl>
                                          </p:spTgt>
                                        </p:tgtEl>
                                        <p:attrNameLst>
                                          <p:attrName>ppt_y</p:attrName>
                                        </p:attrNameLst>
                                      </p:cBhvr>
                                      <p:tavLst>
                                        <p:tav tm="0">
                                          <p:val>
                                            <p:strVal val="#ppt_y-.2"/>
                                          </p:val>
                                        </p:tav>
                                        <p:tav tm="100000">
                                          <p:val>
                                            <p:strVal val="#ppt_y+.1"/>
                                          </p:val>
                                        </p:tav>
                                      </p:tavLst>
                                    </p:anim>
                                    <p:anim calcmode="lin" valueType="num">
                                      <p:cBhvr additive="base">
                                        <p:cTn id="23" dur="500" accel="50000" fill="hold">
                                          <p:stCondLst>
                                            <p:cond delay="500"/>
                                          </p:stCondLst>
                                        </p:cTn>
                                        <p:tgtEl>
                                          <p:spTgt spid="2583">
                                            <p:txEl>
                                              <p:charRg st="104" end="193"/>
                                            </p:txEl>
                                          </p:spTgt>
                                        </p:tgtEl>
                                        <p:attrNameLst>
                                          <p:attrName>ppt_y</p:attrName>
                                        </p:attrNameLst>
                                      </p:cBhvr>
                                      <p:tavLst>
                                        <p:tav tm="0">
                                          <p:val>
                                            <p:strVal val="#ppt_y+.1"/>
                                          </p:val>
                                        </p:tav>
                                        <p:tav tm="100000">
                                          <p:val>
                                            <p:strVal val="#ppt_y"/>
                                          </p:val>
                                        </p:tav>
                                      </p:tavLst>
                                    </p:anim>
                                    <p:animEffect transition="in" filter="fade">
                                      <p:cBhvr additive="base">
                                        <p:cTn id="24" dur="1000" decel="50000">
                                          <p:stCondLst>
                                            <p:cond delay="0"/>
                                          </p:stCondLst>
                                        </p:cTn>
                                        <p:tgtEl>
                                          <p:spTgt spid="2583">
                                            <p:txEl>
                                              <p:charRg st="104" end="1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86" name="Rectangle 2"/>
          <p:cNvSpPr/>
          <p:nvPr>
            <p:ph type="ctrTitle" idx="4294967295"/>
          </p:nvPr>
        </p:nvSpPr>
        <p:spPr>
          <a:xfrm>
            <a:off x="1258888" y="2278063"/>
            <a:ext cx="6624637" cy="661987"/>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t" anchorCtr="0">
            <a:flatTx/>
          </a:bodyPr>
          <a:lstStyle>
            <a:lvl1pPr marL="0" lvl="0" indent="0" algn="l" defTabSz="914400" rtl="0" eaLnBrk="0" fontAlgn="base" latinLnBrk="0" hangingPunct="0">
              <a:lnSpc>
                <a:spcPct val="100000"/>
              </a:lnSpc>
              <a:spcBef>
                <a:spcPct val="0"/>
              </a:spcBef>
              <a:spcAft>
                <a:spcPct val="0"/>
              </a:spcAft>
              <a:buClrTx/>
              <a:buSzPct val="100000"/>
              <a:buFontTx/>
              <a:buNone/>
              <a:defRPr sz="3600" b="0" i="0" u="none">
                <a:solidFill>
                  <a:schemeClr val="tx2"/>
                </a:solidFill>
                <a:latin typeface="Franklin Gothic Medium" panose="020B0603020102020204" pitchFamily="34" charset="0"/>
                <a:ea typeface="隶书" pitchFamily="49" charset="-122"/>
              </a:defRPr>
            </a:lvl1pPr>
          </a:lstStyle>
          <a:p>
            <a:pPr marL="0" lvl="0" indent="0" algn="l" defTabSz="914400" rtl="0" eaLnBrk="1" fontAlgn="base" hangingPunct="1">
              <a:lnSpc>
                <a:spcPct val="100000"/>
              </a:lnSpc>
              <a:spcBef>
                <a:spcPct val="0"/>
              </a:spcBef>
              <a:spcAft>
                <a:spcPct val="0"/>
              </a:spcAft>
              <a:buClrTx/>
              <a:buSzPct val="100000"/>
              <a:buFontTx/>
              <a:buNone/>
            </a:pPr>
            <a:r>
              <a:rPr lang="zh-CN" altLang="en-US" sz="4000" u="none">
                <a:solidFill>
                  <a:schemeClr val="tx1"/>
                </a:solidFill>
                <a:latin typeface="黑体" panose="02010609060101010101" pitchFamily="49" charset="-122"/>
                <a:ea typeface="华文仿宋"/>
              </a:rPr>
              <a:t>第三节  水样的采集和保存</a:t>
            </a:r>
            <a:r>
              <a:rPr lang="zh-CN" altLang="en-US" sz="4000" u="none">
                <a:solidFill>
                  <a:schemeClr val="tx2"/>
                </a:solidFill>
                <a:latin typeface="黑体" panose="02010609060101010101" pitchFamily="49" charset="-122"/>
                <a:ea typeface="华文仿宋"/>
              </a:rPr>
              <a:t> </a:t>
            </a:r>
            <a:endParaRPr lang="zh-CN" altLang="en-US" sz="4000" u="none">
              <a:solidFill>
                <a:schemeClr val="tx2"/>
              </a:solidFill>
              <a:latin typeface="黑体" panose="02010609060101010101" pitchFamily="49" charset="-122"/>
              <a:ea typeface="华文仿宋"/>
            </a:endParaRPr>
          </a:p>
        </p:txBody>
      </p:sp>
    </p:spTree>
  </p:cSld>
  <p:clrMapOvr>
    <a:masterClrMapping/>
  </p:clrMapOvr>
  <p:transition>
    <p:cut/>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childTnLst>
                                    <p:set>
                                      <p:cBhvr additive="base">
                                        <p:cTn id="6" dur="1" fill="hold">
                                          <p:stCondLst>
                                            <p:cond delay="0"/>
                                          </p:stCondLst>
                                        </p:cTn>
                                        <p:tgtEl>
                                          <p:spTgt spid="2586"/>
                                        </p:tgtEl>
                                        <p:attrNameLst>
                                          <p:attrName>style.visibility</p:attrName>
                                        </p:attrNameLst>
                                      </p:cBhvr>
                                      <p:to>
                                        <p:strVal val="visible"/>
                                      </p:to>
                                    </p:set>
                                    <p:animEffect transition="in" filter="fade">
                                      <p:cBhvr additive="base">
                                        <p:cTn id="7" dur="1000"/>
                                        <p:tgtEl>
                                          <p:spTgt spid="2586"/>
                                        </p:tgtEl>
                                      </p:cBhvr>
                                    </p:animEffect>
                                    <p:anim calcmode="lin" valueType="num">
                                      <p:cBhvr additive="base">
                                        <p:cTn id="8" dur="1000" fill="hold"/>
                                        <p:tgtEl>
                                          <p:spTgt spid="2586"/>
                                        </p:tgtEl>
                                        <p:attrNameLst>
                                          <p:attrName>ppt_x</p:attrName>
                                        </p:attrNameLst>
                                      </p:cBhvr>
                                      <p:tavLst>
                                        <p:tav tm="0">
                                          <p:val>
                                            <p:strVal val="#ppt_x"/>
                                          </p:val>
                                        </p:tav>
                                        <p:tav tm="100000">
                                          <p:val>
                                            <p:strVal val="#ppt_x"/>
                                          </p:val>
                                        </p:tav>
                                      </p:tavLst>
                                    </p:anim>
                                    <p:anim calcmode="lin" valueType="num">
                                      <p:cBhvr additive="base">
                                        <p:cTn id="9" dur="900" decel="100000" fill="hold"/>
                                        <p:tgtEl>
                                          <p:spTgt spid="2586"/>
                                        </p:tgtEl>
                                        <p:attrNameLst>
                                          <p:attrName>ppt_y</p:attrName>
                                        </p:attrNameLst>
                                      </p:cBhvr>
                                      <p:tavLst>
                                        <p:tav tm="0">
                                          <p:val>
                                            <p:strVal val="#ppt_y+1"/>
                                          </p:val>
                                        </p:tav>
                                        <p:tav tm="100000">
                                          <p:val>
                                            <p:strVal val="#ppt_y-.03"/>
                                          </p:val>
                                        </p:tav>
                                      </p:tavLst>
                                    </p:anim>
                                    <p:anim calcmode="lin" valueType="num">
                                      <p:cBhvr additive="base">
                                        <p:cTn id="10" dur="100" accel="100000" fill="hold">
                                          <p:stCondLst>
                                            <p:cond delay="900"/>
                                          </p:stCondLst>
                                        </p:cTn>
                                        <p:tgtEl>
                                          <p:spTgt spid="25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89" name="Text Box 4"/>
          <p:cNvSpPr/>
          <p:nvPr/>
        </p:nvSpPr>
        <p:spPr>
          <a:xfrm>
            <a:off x="468313" y="1484313"/>
            <a:ext cx="8080375" cy="2782887"/>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30000"/>
              </a:lnSpc>
              <a:spcBef>
                <a:spcPct val="50000"/>
              </a:spcBef>
            </a:pPr>
            <a:r>
              <a:rPr lang="zh-CN" altLang="en-US" sz="3600" b="1">
                <a:effectLst>
                  <a:outerShdw blurRad="38100" dist="38100" dir="2700000">
                    <a:srgbClr val="FFFFFF"/>
                  </a:outerShdw>
                </a:effectLst>
                <a:latin typeface="楷体_GB2312" pitchFamily="49" charset="-122"/>
                <a:ea typeface="华文仿宋"/>
              </a:rPr>
              <a:t>水样采集和保存的</a:t>
            </a:r>
            <a:r>
              <a:rPr lang="zh-CN" altLang="en-US" sz="3600" b="1">
                <a:solidFill>
                  <a:srgbClr val="FF3399"/>
                </a:solidFill>
                <a:effectLst>
                  <a:outerShdw blurRad="38100" dist="38100" dir="2700000">
                    <a:srgbClr val="000000"/>
                  </a:outerShdw>
                </a:effectLst>
                <a:latin typeface="楷体_GB2312" pitchFamily="49" charset="-122"/>
                <a:ea typeface="华文仿宋"/>
              </a:rPr>
              <a:t>主要原则</a:t>
            </a:r>
            <a:r>
              <a:rPr lang="zh-CN" altLang="en-US" sz="3600" b="1">
                <a:effectLst>
                  <a:outerShdw blurRad="38100" dist="38100" dir="2700000">
                    <a:srgbClr val="FFFFFF"/>
                  </a:outerShdw>
                </a:effectLst>
                <a:latin typeface="楷体_GB2312" pitchFamily="49" charset="-122"/>
                <a:ea typeface="华文仿宋"/>
              </a:rPr>
              <a:t>是：</a:t>
            </a:r>
            <a:endParaRPr lang="zh-CN" altLang="en-US" sz="3600" b="1">
              <a:effectLst>
                <a:outerShdw blurRad="38100" dist="38100" dir="2700000">
                  <a:srgbClr val="FFFFFF"/>
                </a:outerShdw>
              </a:effectLst>
              <a:latin typeface="楷体_GB2312" pitchFamily="49" charset="-122"/>
              <a:ea typeface="华文仿宋"/>
            </a:endParaRPr>
          </a:p>
          <a:p>
            <a:pPr eaLnBrk="0" hangingPunct="0">
              <a:lnSpc>
                <a:spcPct val="130000"/>
              </a:lnSpc>
              <a:spcBef>
                <a:spcPct val="50000"/>
              </a:spcBef>
            </a:pPr>
            <a:r>
              <a:rPr lang="zh-CN" altLang="en-US" sz="3600" b="1">
                <a:effectLst>
                  <a:outerShdw blurRad="38100" dist="38100" dir="2700000">
                    <a:srgbClr val="FFFFFF"/>
                  </a:outerShdw>
                </a:effectLst>
                <a:latin typeface="楷体_GB2312" pitchFamily="49" charset="-122"/>
                <a:ea typeface="华文仿宋"/>
              </a:rPr>
              <a:t> （</a:t>
            </a:r>
            <a:r>
              <a:rPr lang="en-US" altLang="zh-CN" sz="3600" b="1">
                <a:effectLst>
                  <a:outerShdw blurRad="38100" dist="38100" dir="2700000">
                    <a:srgbClr val="FFFFFF"/>
                  </a:outerShdw>
                </a:effectLst>
                <a:latin typeface="楷体_GB2312" pitchFamily="49" charset="-122"/>
                <a:ea typeface="华文仿宋"/>
              </a:rPr>
              <a:t>1</a:t>
            </a:r>
            <a:r>
              <a:rPr lang="zh-CN" altLang="en-US" sz="3600" b="1">
                <a:effectLst>
                  <a:outerShdw blurRad="38100" dist="38100" dir="2700000">
                    <a:srgbClr val="FFFFFF"/>
                  </a:outerShdw>
                </a:effectLst>
                <a:latin typeface="楷体_GB2312" pitchFamily="49" charset="-122"/>
                <a:ea typeface="华文仿宋"/>
              </a:rPr>
              <a:t>）水样必须具有足够的代表性；</a:t>
            </a:r>
            <a:endParaRPr lang="zh-CN" altLang="en-US" sz="3600" b="1">
              <a:effectLst>
                <a:outerShdw blurRad="38100" dist="38100" dir="2700000">
                  <a:srgbClr val="FFFFFF"/>
                </a:outerShdw>
              </a:effectLst>
              <a:latin typeface="楷体_GB2312" pitchFamily="49" charset="-122"/>
              <a:ea typeface="华文仿宋"/>
            </a:endParaRPr>
          </a:p>
          <a:p>
            <a:pPr eaLnBrk="0" hangingPunct="0">
              <a:lnSpc>
                <a:spcPct val="130000"/>
              </a:lnSpc>
              <a:spcBef>
                <a:spcPct val="50000"/>
              </a:spcBef>
            </a:pPr>
            <a:r>
              <a:rPr lang="zh-CN" altLang="en-US" sz="3600" b="1">
                <a:effectLst>
                  <a:outerShdw blurRad="38100" dist="38100" dir="2700000">
                    <a:srgbClr val="FFFFFF"/>
                  </a:outerShdw>
                </a:effectLst>
                <a:latin typeface="楷体_GB2312" pitchFamily="49" charset="-122"/>
                <a:ea typeface="华文仿宋"/>
              </a:rPr>
              <a:t> （</a:t>
            </a:r>
            <a:r>
              <a:rPr lang="en-US" altLang="zh-CN" sz="3600" b="1">
                <a:effectLst>
                  <a:outerShdw blurRad="38100" dist="38100" dir="2700000">
                    <a:srgbClr val="FFFFFF"/>
                  </a:outerShdw>
                </a:effectLst>
                <a:latin typeface="楷体_GB2312" pitchFamily="49" charset="-122"/>
                <a:ea typeface="华文仿宋"/>
              </a:rPr>
              <a:t>2</a:t>
            </a:r>
            <a:r>
              <a:rPr lang="zh-CN" altLang="en-US" sz="3600" b="1">
                <a:effectLst>
                  <a:outerShdw blurRad="38100" dist="38100" dir="2700000">
                    <a:srgbClr val="FFFFFF"/>
                  </a:outerShdw>
                </a:effectLst>
                <a:latin typeface="楷体_GB2312" pitchFamily="49" charset="-122"/>
                <a:ea typeface="华文仿宋"/>
              </a:rPr>
              <a:t>）水样必须不受任何意外的污染</a:t>
            </a:r>
            <a:r>
              <a:rPr lang="zh-CN" altLang="en-US" sz="3600" b="1">
                <a:effectLst>
                  <a:outerShdw blurRad="38100" dist="38100" dir="2700000">
                    <a:srgbClr val="FFFFFF"/>
                  </a:outerShdw>
                </a:effectLst>
                <a:latin typeface="黑体" panose="02010609060101010101" pitchFamily="49" charset="-122"/>
                <a:ea typeface="华文仿宋"/>
              </a:rPr>
              <a:t>。</a:t>
            </a:r>
            <a:endParaRPr lang="zh-CN" altLang="en-US" sz="36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592" name="Rectangle 2"/>
          <p:cNvSpPr/>
          <p:nvPr>
            <p:ph type="title" idx="4294967295"/>
          </p:nvPr>
        </p:nvSpPr>
        <p:spPr>
          <a:xfrm>
            <a:off x="611188" y="188913"/>
            <a:ext cx="3816350" cy="782637"/>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sz="4000" b="1" i="1">
                <a:solidFill>
                  <a:schemeClr val="tx1"/>
                </a:solidFill>
                <a:latin typeface="黑体" panose="02010609060101010101" pitchFamily="49" charset="-122"/>
                <a:ea typeface="华文仿宋"/>
              </a:rPr>
              <a:t>一、水样的类型</a:t>
            </a:r>
            <a:endParaRPr lang="zh-CN" altLang="en-US" sz="4000" b="1" i="1">
              <a:solidFill>
                <a:schemeClr val="tx1"/>
              </a:solidFill>
              <a:latin typeface="黑体" panose="02010609060101010101" pitchFamily="49" charset="-122"/>
              <a:ea typeface="华文仿宋"/>
            </a:endParaRPr>
          </a:p>
        </p:txBody>
      </p:sp>
      <p:graphicFrame>
        <p:nvGraphicFramePr>
          <p:cNvPr id="2593" name="表格 2592"/>
          <p:cNvGraphicFramePr/>
          <p:nvPr/>
        </p:nvGraphicFramePr>
        <p:xfrm>
          <a:off x="611188" y="1046163"/>
          <a:ext cx="8208962" cy="4959350"/>
        </p:xfrm>
        <a:graphic>
          <a:graphicData uri="http://schemas.openxmlformats.org/drawingml/2006/table">
            <a:tbl>
              <a:tblPr/>
              <a:tblGrid>
                <a:gridCol w="2836863"/>
                <a:gridCol w="2419350"/>
                <a:gridCol w="2952750"/>
              </a:tblGrid>
              <a:tr h="50482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0000"/>
                          </a:solidFill>
                          <a:latin typeface="黑体" panose="02010609060101010101" pitchFamily="49" charset="-122"/>
                          <a:ea typeface="华文仿宋"/>
                        </a:rPr>
                        <a:t>瞬时水样</a:t>
                      </a:r>
                      <a:endParaRPr lang="zh-CN" altLang="en-US" sz="2800" b="1">
                        <a:solidFill>
                          <a:srgbClr val="FF0000"/>
                        </a:solidFill>
                        <a:latin typeface="黑体" panose="02010609060101010101" pitchFamily="49" charset="-122"/>
                        <a:ea typeface="华文仿宋"/>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0000"/>
                          </a:solidFill>
                          <a:latin typeface="黑体" panose="02010609060101010101" pitchFamily="49" charset="-122"/>
                          <a:ea typeface="华文仿宋"/>
                        </a:rPr>
                        <a:t>混合水样</a:t>
                      </a:r>
                      <a:endParaRPr lang="zh-CN" altLang="en-US" sz="2800" b="1">
                        <a:solidFill>
                          <a:srgbClr val="FF0000"/>
                        </a:solidFill>
                        <a:latin typeface="黑体" panose="02010609060101010101" pitchFamily="49" charset="-122"/>
                        <a:ea typeface="华文仿宋"/>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0000"/>
                          </a:solidFill>
                          <a:latin typeface="黑体" panose="02010609060101010101" pitchFamily="49" charset="-122"/>
                          <a:ea typeface="华文仿宋"/>
                        </a:rPr>
                        <a:t>综合水样</a:t>
                      </a:r>
                      <a:endParaRPr lang="zh-CN" altLang="en-US" sz="2800" b="1">
                        <a:solidFill>
                          <a:srgbClr val="FF0000"/>
                        </a:solidFill>
                        <a:latin typeface="黑体" panose="02010609060101010101" pitchFamily="49" charset="-122"/>
                        <a:ea typeface="华文仿宋"/>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41538">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800" b="1">
                          <a:latin typeface="楷体_GB2312" pitchFamily="49" charset="-122"/>
                          <a:ea typeface="华文仿宋"/>
                        </a:rPr>
                        <a:t>瞬时水样是指在某一时间和地点从水体中</a:t>
                      </a:r>
                      <a:r>
                        <a:rPr lang="zh-CN" altLang="en-US" sz="2800" b="1">
                          <a:solidFill>
                            <a:srgbClr val="FF3399"/>
                          </a:solidFill>
                          <a:latin typeface="楷体_GB2312" pitchFamily="49" charset="-122"/>
                          <a:ea typeface="华文仿宋"/>
                        </a:rPr>
                        <a:t>随机采集</a:t>
                      </a:r>
                      <a:r>
                        <a:rPr lang="zh-CN" altLang="en-US" sz="2800" b="1">
                          <a:latin typeface="楷体_GB2312" pitchFamily="49" charset="-122"/>
                          <a:ea typeface="华文仿宋"/>
                        </a:rPr>
                        <a:t>的分散水样。 </a:t>
                      </a:r>
                      <a:endParaRPr lang="zh-CN" altLang="en-US" sz="2800" b="1">
                        <a:latin typeface="楷体_GB2312" pitchFamily="49" charset="-122"/>
                        <a:ea typeface="华文仿宋"/>
                      </a:endParaRPr>
                    </a:p>
                  </a:txBody>
                  <a:tcPr marL="0" marR="0" marT="0" marB="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800" b="1">
                          <a:solidFill>
                            <a:srgbClr val="FF3399"/>
                          </a:solidFill>
                          <a:latin typeface="楷体_GB2312" pitchFamily="49" charset="-122"/>
                          <a:ea typeface="华文仿宋"/>
                        </a:rPr>
                        <a:t>同一采样点</a:t>
                      </a:r>
                      <a:r>
                        <a:rPr lang="zh-CN" altLang="en-US" sz="2800" b="1">
                          <a:latin typeface="楷体_GB2312" pitchFamily="49" charset="-122"/>
                          <a:ea typeface="华文仿宋"/>
                        </a:rPr>
                        <a:t>于</a:t>
                      </a:r>
                      <a:r>
                        <a:rPr lang="zh-CN" altLang="en-US" sz="2800" b="1">
                          <a:solidFill>
                            <a:srgbClr val="FF3399"/>
                          </a:solidFill>
                          <a:latin typeface="楷体_GB2312" pitchFamily="49" charset="-122"/>
                          <a:ea typeface="华文仿宋"/>
                        </a:rPr>
                        <a:t>不同时间</a:t>
                      </a:r>
                      <a:r>
                        <a:rPr lang="zh-CN" altLang="en-US" sz="2800" b="1">
                          <a:latin typeface="楷体_GB2312" pitchFamily="49" charset="-122"/>
                          <a:ea typeface="华文仿宋"/>
                        </a:rPr>
                        <a:t>所采集的瞬时水样混合后称为时间混合水样。 </a:t>
                      </a:r>
                      <a:endParaRPr lang="zh-CN" altLang="en-US" sz="2800" b="1">
                        <a:latin typeface="楷体_GB2312" pitchFamily="49" charset="-122"/>
                        <a:ea typeface="华文仿宋"/>
                      </a:endParaRPr>
                    </a:p>
                  </a:txBody>
                  <a:tcPr marL="0" marR="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800" b="1">
                          <a:latin typeface="楷体_GB2312" pitchFamily="49" charset="-122"/>
                          <a:ea typeface="华文仿宋"/>
                        </a:rPr>
                        <a:t>把</a:t>
                      </a:r>
                      <a:r>
                        <a:rPr lang="zh-CN" altLang="en-US" sz="2800" b="1">
                          <a:solidFill>
                            <a:srgbClr val="FF3399"/>
                          </a:solidFill>
                          <a:latin typeface="楷体_GB2312" pitchFamily="49" charset="-122"/>
                          <a:ea typeface="华文仿宋"/>
                        </a:rPr>
                        <a:t>不同采样点同时</a:t>
                      </a:r>
                      <a:r>
                        <a:rPr lang="zh-CN" altLang="en-US" sz="2800" b="1">
                          <a:latin typeface="楷体_GB2312" pitchFamily="49" charset="-122"/>
                          <a:ea typeface="华文仿宋"/>
                        </a:rPr>
                        <a:t>采集的瞬时水样混合后所得到的样品称综合水样。</a:t>
                      </a:r>
                      <a:endParaRPr lang="zh-CN" altLang="en-US" sz="2800" b="1">
                        <a:latin typeface="楷体_GB2312" pitchFamily="49" charset="-122"/>
                        <a:ea typeface="华文仿宋"/>
                      </a:endParaRPr>
                    </a:p>
                  </a:txBody>
                  <a:tcPr marL="0" marR="0" marT="0" marB="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312987">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400" b="1">
                          <a:latin typeface="楷体_GB2312" pitchFamily="49" charset="-122"/>
                          <a:ea typeface="华文仿宋"/>
                        </a:rPr>
                        <a:t>用于</a:t>
                      </a:r>
                      <a:r>
                        <a:rPr lang="zh-CN" altLang="en-US" sz="2400" b="1">
                          <a:solidFill>
                            <a:srgbClr val="FF3399"/>
                          </a:solidFill>
                          <a:latin typeface="楷体_GB2312" pitchFamily="49" charset="-122"/>
                          <a:ea typeface="华文仿宋"/>
                        </a:rPr>
                        <a:t>水质稳定</a:t>
                      </a:r>
                      <a:r>
                        <a:rPr lang="zh-CN" altLang="en-US" sz="2400" b="1">
                          <a:latin typeface="楷体_GB2312" pitchFamily="49" charset="-122"/>
                          <a:ea typeface="华文仿宋"/>
                        </a:rPr>
                        <a:t>，或组分在相当时间或空间范围变化不大时，否则应隔时、多点采集瞬时水样。 </a:t>
                      </a:r>
                      <a:endParaRPr lang="zh-CN" altLang="en-US" sz="2400" b="1">
                        <a:latin typeface="楷体_GB2312" pitchFamily="49" charset="-122"/>
                        <a:ea typeface="华文仿宋"/>
                      </a:endParaRPr>
                    </a:p>
                  </a:txBody>
                  <a:tcPr marL="0" marR="0" marT="0" marB="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400" b="1">
                          <a:latin typeface="楷体_GB2312" pitchFamily="49" charset="-122"/>
                          <a:ea typeface="华文仿宋"/>
                        </a:rPr>
                        <a:t>观察</a:t>
                      </a:r>
                      <a:r>
                        <a:rPr lang="zh-CN" altLang="en-US" sz="2400" b="1">
                          <a:solidFill>
                            <a:srgbClr val="FF3399"/>
                          </a:solidFill>
                          <a:latin typeface="楷体_GB2312" pitchFamily="49" charset="-122"/>
                          <a:ea typeface="华文仿宋"/>
                        </a:rPr>
                        <a:t>平均浓度</a:t>
                      </a:r>
                      <a:r>
                        <a:rPr lang="zh-CN" altLang="en-US" sz="2400" b="1">
                          <a:latin typeface="楷体_GB2312" pitchFamily="49" charset="-122"/>
                          <a:ea typeface="华文仿宋"/>
                        </a:rPr>
                        <a:t>时非常有用，不适用于被测组分在贮存过程当中发生明显变化的水样。 </a:t>
                      </a:r>
                      <a:endParaRPr lang="zh-CN" altLang="en-US" sz="2400" b="1">
                        <a:latin typeface="楷体_GB2312" pitchFamily="49" charset="-122"/>
                        <a:ea typeface="华文仿宋"/>
                      </a:endParaRPr>
                    </a:p>
                  </a:txBody>
                  <a:tcPr marL="0" marR="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algn="ctr" eaLnBrk="1" hangingPunct="1">
                        <a:spcBef>
                          <a:spcPct val="20000"/>
                        </a:spcBef>
                        <a:buNone/>
                      </a:pPr>
                      <a:r>
                        <a:rPr lang="zh-CN" altLang="en-US" sz="2400" b="1">
                          <a:latin typeface="楷体_GB2312" pitchFamily="49" charset="-122"/>
                          <a:ea typeface="华文仿宋"/>
                        </a:rPr>
                        <a:t>某些情况下根具有实际意义。如为废水、河渠建</a:t>
                      </a:r>
                      <a:r>
                        <a:rPr lang="zh-CN" altLang="en-US" sz="2400" b="1">
                          <a:solidFill>
                            <a:srgbClr val="FF3399"/>
                          </a:solidFill>
                          <a:latin typeface="楷体_GB2312" pitchFamily="49" charset="-122"/>
                          <a:ea typeface="华文仿宋"/>
                        </a:rPr>
                        <a:t>综合处理厂</a:t>
                      </a:r>
                      <a:r>
                        <a:rPr lang="zh-CN" altLang="en-US" sz="2400" b="1">
                          <a:latin typeface="楷体_GB2312" pitchFamily="49" charset="-122"/>
                          <a:ea typeface="华文仿宋"/>
                        </a:rPr>
                        <a:t>，以此水样作为设计的依据更为合理。 </a:t>
                      </a:r>
                      <a:endParaRPr lang="zh-CN" altLang="en-US" sz="2400" b="1">
                        <a:latin typeface="楷体_GB2312" pitchFamily="49" charset="-122"/>
                        <a:ea typeface="华文仿宋"/>
                      </a:endParaRPr>
                    </a:p>
                  </a:txBody>
                  <a:tcPr marL="0" marR="0" marT="0" marB="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childTnLst>
                                    <p:set>
                                      <p:cBhvr additive="base">
                                        <p:cTn id="6" dur="1" fill="hold">
                                          <p:stCondLst>
                                            <p:cond delay="0"/>
                                          </p:stCondLst>
                                        </p:cTn>
                                        <p:tgtEl>
                                          <p:spTgt spid="2592"/>
                                        </p:tgtEl>
                                        <p:attrNameLst>
                                          <p:attrName>style.visibility</p:attrName>
                                        </p:attrNameLst>
                                      </p:cBhvr>
                                      <p:to>
                                        <p:strVal val="visible"/>
                                      </p:to>
                                    </p:set>
                                    <p:animEffect transition="in" filter="wipe(up)">
                                      <p:cBhvr additive="base">
                                        <p:cTn id="7" dur="500"/>
                                        <p:tgtEl>
                                          <p:spTgt spid="2592"/>
                                        </p:tgtEl>
                                      </p:cBhvr>
                                    </p:animEffect>
                                  </p:childTnLst>
                                </p:cTn>
                              </p:par>
                            </p:childTnLst>
                          </p:cTn>
                        </p:par>
                        <p:par>
                          <p:cTn id="8" fill="hold">
                            <p:stCondLst>
                              <p:cond delay="500"/>
                            </p:stCondLst>
                            <p:childTnLst>
                              <p:par>
                                <p:cTn id="9" presetID="22" presetClass="entr" presetSubtype="8" fill="hold" nodeType="afterEffect">
                                  <p:childTnLst>
                                    <p:set>
                                      <p:cBhvr additive="base">
                                        <p:cTn id="10" dur="1" fill="hold">
                                          <p:stCondLst>
                                            <p:cond delay="0"/>
                                          </p:stCondLst>
                                        </p:cTn>
                                        <p:tgtEl>
                                          <p:spTgt spid="2593"/>
                                        </p:tgtEl>
                                        <p:attrNameLst>
                                          <p:attrName>style.visibility</p:attrName>
                                        </p:attrNameLst>
                                      </p:cBhvr>
                                      <p:to>
                                        <p:strVal val="visible"/>
                                      </p:to>
                                    </p:set>
                                    <p:animEffect transition="in" filter="wipe(left)">
                                      <p:cBhvr additive="base">
                                        <p:cTn id="11" dur="500"/>
                                        <p:tgtEl>
                                          <p:spTgt spid="2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13" name="Text Box 2"/>
          <p:cNvSpPr/>
          <p:nvPr/>
        </p:nvSpPr>
        <p:spPr>
          <a:xfrm>
            <a:off x="900113" y="981075"/>
            <a:ext cx="4325937" cy="701675"/>
          </a:xfrm>
          <a:prstGeom prst="rect">
            <a:avLst/>
          </a:prstGeom>
          <a:noFill/>
          <a:ln w="9525">
            <a:noFill/>
          </a:ln>
        </p:spPr>
        <p:txBody>
          <a:bodyPr anchor="t" anchorCtr="1"/>
          <a:p>
            <a:pPr>
              <a:spcBef>
                <a:spcPct val="50000"/>
              </a:spcBef>
            </a:pPr>
            <a:r>
              <a:rPr lang="zh-CN" altLang="en-US" sz="4000" b="1">
                <a:effectLst>
                  <a:outerShdw blurRad="38100" dist="38100" dir="2700000">
                    <a:srgbClr val="FFFFFF"/>
                  </a:outerShdw>
                </a:effectLst>
                <a:latin typeface="黑体" panose="02010609060101010101" pitchFamily="49" charset="-122"/>
                <a:ea typeface="华文仿宋"/>
              </a:rPr>
              <a:t>二、采样的类型</a:t>
            </a:r>
            <a:endParaRPr lang="zh-CN" altLang="en-US" sz="4000" b="1">
              <a:effectLst>
                <a:outerShdw blurRad="38100" dist="38100" dir="2700000">
                  <a:srgbClr val="FFFFFF"/>
                </a:outerShdw>
              </a:effectLst>
              <a:latin typeface="黑体" panose="02010609060101010101" pitchFamily="49" charset="-122"/>
              <a:ea typeface="华文仿宋"/>
            </a:endParaRPr>
          </a:p>
        </p:txBody>
      </p:sp>
      <p:sp>
        <p:nvSpPr>
          <p:cNvPr id="2614" name="Text Box 3"/>
          <p:cNvSpPr/>
          <p:nvPr/>
        </p:nvSpPr>
        <p:spPr>
          <a:xfrm>
            <a:off x="827088" y="2133600"/>
            <a:ext cx="4829175" cy="3021013"/>
          </a:xfrm>
          <a:prstGeom prst="rect">
            <a:avLst/>
          </a:prstGeom>
          <a:noFill/>
          <a:ln w="9525">
            <a:noFill/>
          </a:ln>
        </p:spPr>
        <p:txBody>
          <a:bodyPr anchor="t" anchorCtr="1"/>
          <a:p>
            <a:pPr>
              <a:lnSpc>
                <a:spcPct val="80000"/>
              </a:lnSpc>
              <a:spcBef>
                <a:spcPct val="50000"/>
              </a:spcBef>
              <a:buClr>
                <a:srgbClr val="FF9900"/>
              </a:buClr>
              <a:buSzPct val="95000"/>
              <a:buFont typeface="Wingdings" panose="05000000000000000000" pitchFamily="2" charset="2"/>
              <a:buChar char="«"/>
            </a:pPr>
            <a:r>
              <a:rPr lang="zh-CN" altLang="en-US" sz="3200" b="1">
                <a:effectLst>
                  <a:outerShdw blurRad="38100" dist="38100" dir="2700000">
                    <a:srgbClr val="FFFFFF"/>
                  </a:outerShdw>
                </a:effectLst>
                <a:latin typeface="楷体_GB2312" pitchFamily="49" charset="-122"/>
                <a:ea typeface="华文仿宋"/>
              </a:rPr>
              <a:t>开阔河流的采样   </a:t>
            </a:r>
            <a:endParaRPr lang="zh-CN" altLang="en-US" sz="3200" b="1">
              <a:effectLst>
                <a:outerShdw blurRad="38100" dist="38100" dir="2700000">
                  <a:srgbClr val="FFFFFF"/>
                </a:outerShdw>
              </a:effectLst>
              <a:latin typeface="楷体_GB2312" pitchFamily="49" charset="-122"/>
              <a:ea typeface="华文仿宋"/>
            </a:endParaRPr>
          </a:p>
          <a:p>
            <a:pPr>
              <a:lnSpc>
                <a:spcPct val="80000"/>
              </a:lnSpc>
              <a:spcBef>
                <a:spcPct val="50000"/>
              </a:spcBef>
              <a:buClr>
                <a:srgbClr val="FF9900"/>
              </a:buClr>
              <a:buSzPct val="95000"/>
              <a:buFont typeface="Wingdings" panose="05000000000000000000" pitchFamily="2" charset="2"/>
              <a:buChar char="«"/>
            </a:pPr>
            <a:r>
              <a:rPr lang="zh-CN" altLang="en-US" sz="3200" b="1">
                <a:effectLst>
                  <a:outerShdw blurRad="38100" dist="38100" dir="2700000">
                    <a:srgbClr val="FFFFFF"/>
                  </a:outerShdw>
                </a:effectLst>
                <a:latin typeface="楷体_GB2312" pitchFamily="49" charset="-122"/>
                <a:ea typeface="华文仿宋"/>
              </a:rPr>
              <a:t>封闭管道的采样</a:t>
            </a:r>
            <a:endParaRPr lang="zh-CN" altLang="en-US" sz="3200" b="1">
              <a:effectLst>
                <a:outerShdw blurRad="38100" dist="38100" dir="2700000">
                  <a:srgbClr val="FFFFFF"/>
                </a:outerShdw>
              </a:effectLst>
              <a:latin typeface="楷体_GB2312" pitchFamily="49" charset="-122"/>
              <a:ea typeface="华文仿宋"/>
            </a:endParaRPr>
          </a:p>
          <a:p>
            <a:pPr>
              <a:lnSpc>
                <a:spcPct val="80000"/>
              </a:lnSpc>
              <a:spcBef>
                <a:spcPct val="50000"/>
              </a:spcBef>
              <a:buClr>
                <a:srgbClr val="FF9900"/>
              </a:buClr>
              <a:buSzPct val="95000"/>
              <a:buFont typeface="Wingdings" panose="05000000000000000000" pitchFamily="2" charset="2"/>
              <a:buChar char="«"/>
            </a:pPr>
            <a:r>
              <a:rPr lang="zh-CN" altLang="en-US" sz="3200" b="1">
                <a:effectLst>
                  <a:outerShdw blurRad="38100" dist="38100" dir="2700000">
                    <a:srgbClr val="FFFFFF"/>
                  </a:outerShdw>
                </a:effectLst>
                <a:latin typeface="楷体_GB2312" pitchFamily="49" charset="-122"/>
                <a:ea typeface="华文仿宋"/>
              </a:rPr>
              <a:t>开阔水体的采样  </a:t>
            </a:r>
            <a:endParaRPr lang="zh-CN" altLang="en-US" sz="3200" b="1">
              <a:effectLst>
                <a:outerShdw blurRad="38100" dist="38100" dir="2700000">
                  <a:srgbClr val="FFFFFF"/>
                </a:outerShdw>
              </a:effectLst>
              <a:latin typeface="楷体_GB2312" pitchFamily="49" charset="-122"/>
              <a:ea typeface="华文仿宋"/>
            </a:endParaRPr>
          </a:p>
          <a:p>
            <a:pPr>
              <a:lnSpc>
                <a:spcPct val="80000"/>
              </a:lnSpc>
              <a:spcBef>
                <a:spcPct val="50000"/>
              </a:spcBef>
              <a:buClr>
                <a:srgbClr val="FF9900"/>
              </a:buClr>
              <a:buSzPct val="95000"/>
              <a:buFont typeface="Wingdings" panose="05000000000000000000" pitchFamily="2" charset="2"/>
              <a:buChar char="«"/>
            </a:pPr>
            <a:r>
              <a:rPr lang="zh-CN" altLang="en-US" sz="3200" b="1">
                <a:effectLst>
                  <a:outerShdw blurRad="38100" dist="38100" dir="2700000">
                    <a:srgbClr val="FFFFFF"/>
                  </a:outerShdw>
                </a:effectLst>
                <a:latin typeface="楷体_GB2312" pitchFamily="49" charset="-122"/>
                <a:ea typeface="华文仿宋"/>
              </a:rPr>
              <a:t>地下水的采样   </a:t>
            </a:r>
            <a:endParaRPr lang="zh-CN" altLang="en-US" sz="3200" b="1">
              <a:effectLst>
                <a:outerShdw blurRad="38100" dist="38100" dir="2700000">
                  <a:srgbClr val="FFFFFF"/>
                </a:outerShdw>
              </a:effectLst>
              <a:latin typeface="楷体_GB2312" pitchFamily="49" charset="-122"/>
              <a:ea typeface="华文仿宋"/>
            </a:endParaRPr>
          </a:p>
          <a:p>
            <a:pPr>
              <a:lnSpc>
                <a:spcPct val="80000"/>
              </a:lnSpc>
              <a:spcBef>
                <a:spcPct val="50000"/>
              </a:spcBef>
              <a:buClr>
                <a:srgbClr val="FF9900"/>
              </a:buClr>
              <a:buSzPct val="95000"/>
              <a:buFont typeface="Wingdings" panose="05000000000000000000" pitchFamily="2" charset="2"/>
              <a:buChar char="«"/>
            </a:pPr>
            <a:r>
              <a:rPr lang="zh-CN" altLang="en-US" sz="3200" b="1">
                <a:effectLst>
                  <a:outerShdw blurRad="38100" dist="38100" dir="2700000">
                    <a:srgbClr val="FFFFFF"/>
                  </a:outerShdw>
                </a:effectLst>
                <a:latin typeface="楷体_GB2312" pitchFamily="49" charset="-122"/>
                <a:ea typeface="华文仿宋"/>
              </a:rPr>
              <a:t>降水采样</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childTnLst>
                                    <p:set>
                                      <p:cBhvr additive="base">
                                        <p:cTn id="6" dur="1" fill="hold">
                                          <p:stCondLst>
                                            <p:cond delay="0"/>
                                          </p:stCondLst>
                                        </p:cTn>
                                        <p:tgtEl>
                                          <p:spTgt spid="2613"/>
                                        </p:tgtEl>
                                        <p:attrNameLst>
                                          <p:attrName>style.visibility</p:attrName>
                                        </p:attrNameLst>
                                      </p:cBhvr>
                                      <p:to>
                                        <p:strVal val="visible"/>
                                      </p:to>
                                    </p:set>
                                    <p:anim calcmode="lin" valueType="num">
                                      <p:cBhvr additive="base">
                                        <p:cTn id="7" dur="500" fill="hold"/>
                                        <p:tgtEl>
                                          <p:spTgt spid="2613"/>
                                        </p:tgtEl>
                                        <p:attrNameLst>
                                          <p:attrName>ppt_x</p:attrName>
                                        </p:attrNameLst>
                                      </p:cBhvr>
                                      <p:tavLst>
                                        <p:tav tm="0">
                                          <p:val>
                                            <p:strVal val="#ppt_x"/>
                                          </p:val>
                                        </p:tav>
                                        <p:tav tm="100000">
                                          <p:val>
                                            <p:strVal val="#ppt_x"/>
                                          </p:val>
                                        </p:tav>
                                      </p:tavLst>
                                    </p:anim>
                                    <p:anim calcmode="lin" valueType="num">
                                      <p:cBhvr additive="base">
                                        <p:cTn id="8" dur="500" fill="hold"/>
                                        <p:tgtEl>
                                          <p:spTgt spid="2613"/>
                                        </p:tgtEl>
                                        <p:attrNameLst>
                                          <p:attrName>ppt_y</p:attrName>
                                        </p:attrNameLst>
                                      </p:cBhvr>
                                      <p:tavLst>
                                        <p:tav tm="0">
                                          <p:val>
                                            <p:strVal val="0-#ppt_h/2"/>
                                          </p:val>
                                        </p:tav>
                                        <p:tav tm="100000">
                                          <p:val>
                                            <p:strVal val="#ppt_y"/>
                                          </p:val>
                                        </p:tav>
                                      </p:tavLst>
                                    </p:anim>
                                  </p:childTnLst>
                                </p:cTn>
                              </p:par>
                              <p:par>
                                <p:cTn id="9" presetID="17" presetClass="entr" presetSubtype="10" fill="hold" nodeType="withEffect">
                                  <p:childTnLst>
                                    <p:set>
                                      <p:cBhvr additive="base">
                                        <p:cTn id="10" dur="1" fill="hold">
                                          <p:stCondLst>
                                            <p:cond delay="0"/>
                                          </p:stCondLst>
                                        </p:cTn>
                                        <p:tgtEl>
                                          <p:spTgt spid="2614">
                                            <p:txEl>
                                              <p:charRg st="0" end="11"/>
                                            </p:txEl>
                                          </p:spTgt>
                                        </p:tgtEl>
                                        <p:attrNameLst>
                                          <p:attrName>style.visibility</p:attrName>
                                        </p:attrNameLst>
                                      </p:cBhvr>
                                      <p:to>
                                        <p:strVal val="visible"/>
                                      </p:to>
                                    </p:set>
                                    <p:anim calcmode="lin" valueType="num">
                                      <p:cBhvr additive="base">
                                        <p:cTn id="11" dur="1000" fill="hold"/>
                                        <p:tgtEl>
                                          <p:spTgt spid="2614">
                                            <p:txEl>
                                              <p:charRg st="0" end="11"/>
                                            </p:txEl>
                                          </p:spTgt>
                                        </p:tgtEl>
                                        <p:attrNameLst>
                                          <p:attrName>ppt_w</p:attrName>
                                        </p:attrNameLst>
                                      </p:cBhvr>
                                      <p:tavLst>
                                        <p:tav tm="0">
                                          <p:val>
                                            <p:fltVal val="0.000000"/>
                                          </p:val>
                                        </p:tav>
                                        <p:tav tm="100000">
                                          <p:val>
                                            <p:strVal val="#ppt_w"/>
                                          </p:val>
                                        </p:tav>
                                      </p:tavLst>
                                    </p:anim>
                                    <p:anim calcmode="lin" valueType="num">
                                      <p:cBhvr additive="base">
                                        <p:cTn id="12" dur="1000" fill="hold"/>
                                        <p:tgtEl>
                                          <p:spTgt spid="2614">
                                            <p:txEl>
                                              <p:charRg st="0" end="1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childTnLst>
                                    <p:set>
                                      <p:cBhvr additive="base">
                                        <p:cTn id="14" dur="1" fill="hold">
                                          <p:stCondLst>
                                            <p:cond delay="0"/>
                                          </p:stCondLst>
                                        </p:cTn>
                                        <p:tgtEl>
                                          <p:spTgt spid="2614">
                                            <p:txEl>
                                              <p:charRg st="11" end="19"/>
                                            </p:txEl>
                                          </p:spTgt>
                                        </p:tgtEl>
                                        <p:attrNameLst>
                                          <p:attrName>style.visibility</p:attrName>
                                        </p:attrNameLst>
                                      </p:cBhvr>
                                      <p:to>
                                        <p:strVal val="visible"/>
                                      </p:to>
                                    </p:set>
                                    <p:anim calcmode="lin" valueType="num">
                                      <p:cBhvr additive="base">
                                        <p:cTn id="15" dur="1000" fill="hold"/>
                                        <p:tgtEl>
                                          <p:spTgt spid="2614">
                                            <p:txEl>
                                              <p:charRg st="11" end="19"/>
                                            </p:txEl>
                                          </p:spTgt>
                                        </p:tgtEl>
                                        <p:attrNameLst>
                                          <p:attrName>ppt_w</p:attrName>
                                        </p:attrNameLst>
                                      </p:cBhvr>
                                      <p:tavLst>
                                        <p:tav tm="0">
                                          <p:val>
                                            <p:fltVal val="0.000000"/>
                                          </p:val>
                                        </p:tav>
                                        <p:tav tm="100000">
                                          <p:val>
                                            <p:strVal val="#ppt_w"/>
                                          </p:val>
                                        </p:tav>
                                      </p:tavLst>
                                    </p:anim>
                                    <p:anim calcmode="lin" valueType="num">
                                      <p:cBhvr additive="base">
                                        <p:cTn id="16" dur="1000" fill="hold"/>
                                        <p:tgtEl>
                                          <p:spTgt spid="2614">
                                            <p:txEl>
                                              <p:charRg st="11" end="19"/>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childTnLst>
                                    <p:set>
                                      <p:cBhvr additive="base">
                                        <p:cTn id="18" dur="1" fill="hold">
                                          <p:stCondLst>
                                            <p:cond delay="0"/>
                                          </p:stCondLst>
                                        </p:cTn>
                                        <p:tgtEl>
                                          <p:spTgt spid="2614">
                                            <p:txEl>
                                              <p:charRg st="19" end="29"/>
                                            </p:txEl>
                                          </p:spTgt>
                                        </p:tgtEl>
                                        <p:attrNameLst>
                                          <p:attrName>style.visibility</p:attrName>
                                        </p:attrNameLst>
                                      </p:cBhvr>
                                      <p:to>
                                        <p:strVal val="visible"/>
                                      </p:to>
                                    </p:set>
                                    <p:anim calcmode="lin" valueType="num">
                                      <p:cBhvr additive="base">
                                        <p:cTn id="19" dur="1000" fill="hold"/>
                                        <p:tgtEl>
                                          <p:spTgt spid="2614">
                                            <p:txEl>
                                              <p:charRg st="19" end="29"/>
                                            </p:txEl>
                                          </p:spTgt>
                                        </p:tgtEl>
                                        <p:attrNameLst>
                                          <p:attrName>ppt_w</p:attrName>
                                        </p:attrNameLst>
                                      </p:cBhvr>
                                      <p:tavLst>
                                        <p:tav tm="0">
                                          <p:val>
                                            <p:fltVal val="0.000000"/>
                                          </p:val>
                                        </p:tav>
                                        <p:tav tm="100000">
                                          <p:val>
                                            <p:strVal val="#ppt_w"/>
                                          </p:val>
                                        </p:tav>
                                      </p:tavLst>
                                    </p:anim>
                                    <p:anim calcmode="lin" valueType="num">
                                      <p:cBhvr additive="base">
                                        <p:cTn id="20" dur="1000" fill="hold"/>
                                        <p:tgtEl>
                                          <p:spTgt spid="2614">
                                            <p:txEl>
                                              <p:charRg st="19" end="29"/>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childTnLst>
                                    <p:set>
                                      <p:cBhvr additive="base">
                                        <p:cTn id="22" dur="1" fill="hold">
                                          <p:stCondLst>
                                            <p:cond delay="0"/>
                                          </p:stCondLst>
                                        </p:cTn>
                                        <p:tgtEl>
                                          <p:spTgt spid="2614">
                                            <p:txEl>
                                              <p:charRg st="29" end="39"/>
                                            </p:txEl>
                                          </p:spTgt>
                                        </p:tgtEl>
                                        <p:attrNameLst>
                                          <p:attrName>style.visibility</p:attrName>
                                        </p:attrNameLst>
                                      </p:cBhvr>
                                      <p:to>
                                        <p:strVal val="visible"/>
                                      </p:to>
                                    </p:set>
                                    <p:anim calcmode="lin" valueType="num">
                                      <p:cBhvr additive="base">
                                        <p:cTn id="23" dur="1000" fill="hold"/>
                                        <p:tgtEl>
                                          <p:spTgt spid="2614">
                                            <p:txEl>
                                              <p:charRg st="29" end="39"/>
                                            </p:txEl>
                                          </p:spTgt>
                                        </p:tgtEl>
                                        <p:attrNameLst>
                                          <p:attrName>ppt_w</p:attrName>
                                        </p:attrNameLst>
                                      </p:cBhvr>
                                      <p:tavLst>
                                        <p:tav tm="0">
                                          <p:val>
                                            <p:fltVal val="0.000000"/>
                                          </p:val>
                                        </p:tav>
                                        <p:tav tm="100000">
                                          <p:val>
                                            <p:strVal val="#ppt_w"/>
                                          </p:val>
                                        </p:tav>
                                      </p:tavLst>
                                    </p:anim>
                                    <p:anim calcmode="lin" valueType="num">
                                      <p:cBhvr additive="base">
                                        <p:cTn id="24" dur="1000" fill="hold"/>
                                        <p:tgtEl>
                                          <p:spTgt spid="2614">
                                            <p:txEl>
                                              <p:charRg st="29" end="39"/>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childTnLst>
                                    <p:set>
                                      <p:cBhvr additive="base">
                                        <p:cTn id="26" dur="1" fill="hold">
                                          <p:stCondLst>
                                            <p:cond delay="0"/>
                                          </p:stCondLst>
                                        </p:cTn>
                                        <p:tgtEl>
                                          <p:spTgt spid="2614">
                                            <p:txEl>
                                              <p:charRg st="39" end="44"/>
                                            </p:txEl>
                                          </p:spTgt>
                                        </p:tgtEl>
                                        <p:attrNameLst>
                                          <p:attrName>style.visibility</p:attrName>
                                        </p:attrNameLst>
                                      </p:cBhvr>
                                      <p:to>
                                        <p:strVal val="visible"/>
                                      </p:to>
                                    </p:set>
                                    <p:anim calcmode="lin" valueType="num">
                                      <p:cBhvr additive="base">
                                        <p:cTn id="27" dur="1000" fill="hold"/>
                                        <p:tgtEl>
                                          <p:spTgt spid="2614">
                                            <p:txEl>
                                              <p:charRg st="39" end="44"/>
                                            </p:txEl>
                                          </p:spTgt>
                                        </p:tgtEl>
                                        <p:attrNameLst>
                                          <p:attrName>ppt_w</p:attrName>
                                        </p:attrNameLst>
                                      </p:cBhvr>
                                      <p:tavLst>
                                        <p:tav tm="0">
                                          <p:val>
                                            <p:fltVal val="0.000000"/>
                                          </p:val>
                                        </p:tav>
                                        <p:tav tm="100000">
                                          <p:val>
                                            <p:strVal val="#ppt_w"/>
                                          </p:val>
                                        </p:tav>
                                      </p:tavLst>
                                    </p:anim>
                                    <p:anim calcmode="lin" valueType="num">
                                      <p:cBhvr additive="base">
                                        <p:cTn id="28" dur="1000" fill="hold"/>
                                        <p:tgtEl>
                                          <p:spTgt spid="2614">
                                            <p:txEl>
                                              <p:charRg st="39" end="4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17" name="Text Box 2"/>
          <p:cNvSpPr/>
          <p:nvPr/>
        </p:nvSpPr>
        <p:spPr>
          <a:xfrm>
            <a:off x="539750" y="476250"/>
            <a:ext cx="5476875" cy="701675"/>
          </a:xfrm>
          <a:prstGeom prst="rect">
            <a:avLst/>
          </a:prstGeom>
          <a:noFill/>
          <a:ln w="9525">
            <a:noFill/>
          </a:ln>
        </p:spPr>
        <p:txBody>
          <a:bodyPr/>
          <a:p>
            <a:pPr>
              <a:spcBef>
                <a:spcPct val="50000"/>
              </a:spcBef>
            </a:pPr>
            <a:r>
              <a:rPr lang="zh-CN" altLang="en-US" sz="4000" b="1">
                <a:effectLst>
                  <a:outerShdw blurRad="38100" dist="38100" dir="2700000">
                    <a:srgbClr val="FFFFFF"/>
                  </a:outerShdw>
                </a:effectLst>
                <a:latin typeface="黑体" panose="02010609060101010101" pitchFamily="49" charset="-122"/>
                <a:ea typeface="华文仿宋"/>
              </a:rPr>
              <a:t>三、采样前的准备</a:t>
            </a:r>
            <a:endParaRPr lang="zh-CN" altLang="en-US" sz="4000" b="1">
              <a:effectLst>
                <a:outerShdw blurRad="38100" dist="38100" dir="2700000">
                  <a:srgbClr val="FFFFFF"/>
                </a:outerShdw>
              </a:effectLst>
              <a:latin typeface="黑体" panose="02010609060101010101" pitchFamily="49" charset="-122"/>
              <a:ea typeface="华文仿宋"/>
            </a:endParaRPr>
          </a:p>
        </p:txBody>
      </p:sp>
      <p:sp>
        <p:nvSpPr>
          <p:cNvPr id="2618" name="Text Box 5"/>
          <p:cNvSpPr/>
          <p:nvPr/>
        </p:nvSpPr>
        <p:spPr>
          <a:xfrm>
            <a:off x="539750" y="1628775"/>
            <a:ext cx="8080375" cy="3524250"/>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25000"/>
              </a:lnSpc>
              <a:spcBef>
                <a:spcPct val="50000"/>
              </a:spcBef>
            </a:pPr>
            <a:r>
              <a:rPr lang="en-US" altLang="zh-CN" sz="3600" b="1">
                <a:solidFill>
                  <a:srgbClr val="FFFF00"/>
                </a:solidFill>
                <a:effectLst>
                  <a:outerShdw blurRad="38100" dist="38100" dir="2700000">
                    <a:srgbClr val="000000"/>
                  </a:outerShdw>
                </a:effectLst>
                <a:latin typeface="黑体" panose="02010609060101010101" pitchFamily="49" charset="-122"/>
                <a:ea typeface="华文仿宋"/>
              </a:rPr>
              <a:t>     </a:t>
            </a:r>
            <a:r>
              <a:rPr lang="zh-CN" altLang="en-US" sz="3600" b="1">
                <a:effectLst>
                  <a:outerShdw blurRad="38100" dist="38100" dir="2700000">
                    <a:srgbClr val="FFFFFF"/>
                  </a:outerShdw>
                </a:effectLst>
                <a:latin typeface="楷体_GB2312" pitchFamily="49" charset="-122"/>
                <a:ea typeface="华文仿宋"/>
              </a:rPr>
              <a:t>根据监测内容和监测项目的具体要求，选择适合的采样器和盛水器，要求采样器具的材质化学性质稳定、容易清洗、瓶口易密封。其次，确定采样总量（分析用量和备份用量）。</a:t>
            </a:r>
            <a:endParaRPr lang="zh-CN" altLang="en-US" sz="36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childTnLst>
                                    <p:set>
                                      <p:cBhvr additive="base">
                                        <p:cTn id="6" dur="1" fill="hold">
                                          <p:stCondLst>
                                            <p:cond delay="0"/>
                                          </p:stCondLst>
                                        </p:cTn>
                                        <p:tgtEl>
                                          <p:spTgt spid="2617"/>
                                        </p:tgtEl>
                                        <p:attrNameLst>
                                          <p:attrName>style.visibility</p:attrName>
                                        </p:attrNameLst>
                                      </p:cBhvr>
                                      <p:to>
                                        <p:strVal val="visible"/>
                                      </p:to>
                                    </p:set>
                                    <p:animEffect transition="in" filter="wipe(left)">
                                      <p:cBhvr additive="base">
                                        <p:cTn id="7" dur="500"/>
                                        <p:tgtEl>
                                          <p:spTgt spid="26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childTnLst>
                                    <p:set>
                                      <p:cBhvr additive="base">
                                        <p:cTn id="11" dur="1" fill="hold">
                                          <p:stCondLst>
                                            <p:cond delay="0"/>
                                          </p:stCondLst>
                                        </p:cTn>
                                        <p:tgtEl>
                                          <p:spTgt spid="2618">
                                            <p:txEl>
                                              <p:charRg st="0" end="84"/>
                                            </p:txEl>
                                          </p:spTgt>
                                        </p:tgtEl>
                                        <p:attrNameLst>
                                          <p:attrName>style.visibility</p:attrName>
                                        </p:attrNameLst>
                                      </p:cBhvr>
                                      <p:to>
                                        <p:strVal val="visible"/>
                                      </p:to>
                                    </p:set>
                                    <p:anim calcmode="lin" valueType="num">
                                      <p:cBhvr additive="base">
                                        <p:cTn id="12" dur="1000" fill="hold"/>
                                        <p:tgtEl>
                                          <p:spTgt spid="2618">
                                            <p:txEl>
                                              <p:charRg st="0" end="84"/>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618">
                                            <p:txEl>
                                              <p:charRg st="0" end="8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60" name="Rectangle 2"/>
          <p:cNvSpPr/>
          <p:nvPr>
            <p:ph type="title" idx="4294967295"/>
          </p:nvPr>
        </p:nvSpPr>
        <p:spPr>
          <a:xfrm>
            <a:off x="971550" y="368300"/>
            <a:ext cx="4564063" cy="862013"/>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
                <a:srgbClr val="FFCC00"/>
              </a:buClr>
              <a:buSzPct val="100000"/>
              <a:buFont typeface="Arial" panose="020B0604020202020204" pitchFamily="34" charset="0"/>
              <a:buChar char="●"/>
            </a:pPr>
            <a:r>
              <a:rPr lang="zh-CN" altLang="en-US">
                <a:solidFill>
                  <a:schemeClr val="tx1"/>
                </a:solidFill>
                <a:latin typeface="黑体" panose="02010609060101010101" pitchFamily="49" charset="-122"/>
                <a:ea typeface="华文仿宋"/>
              </a:rPr>
              <a:t>水质监测的目的 </a:t>
            </a:r>
            <a:endParaRPr lang="zh-CN" altLang="en-US">
              <a:solidFill>
                <a:schemeClr val="tx1"/>
              </a:solidFill>
              <a:latin typeface="黑体" panose="02010609060101010101" pitchFamily="49" charset="-122"/>
              <a:ea typeface="华文仿宋"/>
            </a:endParaRPr>
          </a:p>
        </p:txBody>
      </p:sp>
      <p:sp>
        <p:nvSpPr>
          <p:cNvPr id="2061" name="Rectangle 3"/>
          <p:cNvSpPr/>
          <p:nvPr>
            <p:ph idx="4294967295"/>
          </p:nvPr>
        </p:nvSpPr>
        <p:spPr>
          <a:xfrm>
            <a:off x="684213" y="1484313"/>
            <a:ext cx="7632700" cy="4608512"/>
          </a:xfrm>
          <a:ln>
            <a:solidFill>
              <a:srgbClr val="FF0000"/>
            </a:solidFill>
            <a:miter/>
          </a:ln>
        </p:spPr>
        <p:txBody>
          <a:bodyPr wrap="square" lIns="91440" tIns="45720" rIns="91440" bIns="45720" anchor="t" anchorCtr="0"/>
          <a:p>
            <a:pPr eaLnBrk="1" hangingPunct="1">
              <a:lnSpc>
                <a:spcPct val="175000"/>
              </a:lnSpc>
              <a:buClr>
                <a:schemeClr val="accent1"/>
              </a:buClr>
              <a:buFontTx/>
              <a:buNone/>
            </a:pPr>
            <a:r>
              <a:rPr lang="en-US" altLang="zh-CN" sz="2800" b="1">
                <a:latin typeface="楷体_GB2312" pitchFamily="49" charset="-122"/>
                <a:ea typeface="华文仿宋"/>
              </a:rPr>
              <a:t>1</a:t>
            </a:r>
            <a:r>
              <a:rPr lang="zh-CN" altLang="en-US" sz="2800" b="1">
                <a:latin typeface="楷体_GB2312" pitchFamily="49" charset="-122"/>
                <a:ea typeface="华文仿宋"/>
              </a:rPr>
              <a:t>、地表水</a:t>
            </a:r>
            <a:r>
              <a:rPr lang="en-US" altLang="zh-CN" sz="2800" b="1">
                <a:latin typeface="华文仿宋" pitchFamily="2" charset="-122"/>
                <a:ea typeface="华文仿宋"/>
              </a:rPr>
              <a:t>——</a:t>
            </a:r>
            <a:r>
              <a:rPr lang="zh-CN" altLang="en-US" sz="2800" b="1">
                <a:latin typeface="楷体_GB2312" pitchFamily="49" charset="-122"/>
                <a:ea typeface="华文仿宋"/>
              </a:rPr>
              <a:t>经常性监测 　　</a:t>
            </a:r>
            <a:endParaRPr lang="zh-CN" altLang="en-US" sz="2800" b="1">
              <a:latin typeface="楷体_GB2312" pitchFamily="49" charset="-122"/>
              <a:ea typeface="华文仿宋"/>
            </a:endParaRPr>
          </a:p>
          <a:p>
            <a:pPr eaLnBrk="1" hangingPunct="1">
              <a:lnSpc>
                <a:spcPct val="175000"/>
              </a:lnSpc>
              <a:buClr>
                <a:schemeClr val="accent1"/>
              </a:buClr>
              <a:buFontTx/>
              <a:buNone/>
            </a:pPr>
            <a:r>
              <a:rPr lang="en-US" altLang="zh-CN" sz="2800" b="1">
                <a:latin typeface="楷体_GB2312" pitchFamily="49" charset="-122"/>
                <a:ea typeface="华文仿宋"/>
              </a:rPr>
              <a:t>2</a:t>
            </a:r>
            <a:r>
              <a:rPr lang="zh-CN" altLang="en-US" sz="2800" b="1">
                <a:latin typeface="楷体_GB2312" pitchFamily="49" charset="-122"/>
                <a:ea typeface="华文仿宋"/>
              </a:rPr>
              <a:t>、生产和生活过程</a:t>
            </a:r>
            <a:r>
              <a:rPr lang="en-US" altLang="zh-CN" sz="2800" b="1">
                <a:latin typeface="华文仿宋" pitchFamily="2" charset="-122"/>
                <a:ea typeface="华文仿宋"/>
              </a:rPr>
              <a:t>——</a:t>
            </a:r>
            <a:r>
              <a:rPr lang="zh-CN" altLang="en-US" sz="2800" b="1">
                <a:latin typeface="楷体_GB2312" pitchFamily="49" charset="-122"/>
                <a:ea typeface="华文仿宋"/>
              </a:rPr>
              <a:t>监视性监测 　　</a:t>
            </a:r>
            <a:endParaRPr lang="zh-CN" altLang="en-US" sz="2800" b="1">
              <a:latin typeface="楷体_GB2312" pitchFamily="49" charset="-122"/>
              <a:ea typeface="华文仿宋"/>
            </a:endParaRPr>
          </a:p>
          <a:p>
            <a:pPr eaLnBrk="1" hangingPunct="1">
              <a:lnSpc>
                <a:spcPct val="175000"/>
              </a:lnSpc>
              <a:buClr>
                <a:schemeClr val="accent1"/>
              </a:buClr>
              <a:buFontTx/>
              <a:buNone/>
            </a:pPr>
            <a:r>
              <a:rPr lang="en-US" altLang="zh-CN" sz="2800" b="1">
                <a:latin typeface="楷体_GB2312" pitchFamily="49" charset="-122"/>
                <a:ea typeface="华文仿宋"/>
              </a:rPr>
              <a:t>3</a:t>
            </a:r>
            <a:r>
              <a:rPr lang="zh-CN" altLang="en-US" sz="2800" b="1">
                <a:latin typeface="楷体_GB2312" pitchFamily="49" charset="-122"/>
                <a:ea typeface="华文仿宋"/>
              </a:rPr>
              <a:t>、事故监测</a:t>
            </a:r>
            <a:r>
              <a:rPr lang="en-US" altLang="zh-CN" sz="2800" b="1">
                <a:latin typeface="华文仿宋" pitchFamily="2" charset="-122"/>
                <a:ea typeface="华文仿宋"/>
              </a:rPr>
              <a:t>——</a:t>
            </a:r>
            <a:r>
              <a:rPr lang="zh-CN" altLang="en-US" sz="2800" b="1">
                <a:latin typeface="楷体_GB2312" pitchFamily="49" charset="-122"/>
                <a:ea typeface="华文仿宋"/>
              </a:rPr>
              <a:t>应急监测 </a:t>
            </a:r>
            <a:endParaRPr lang="zh-CN" altLang="en-US" sz="2800" b="1">
              <a:latin typeface="楷体_GB2312" pitchFamily="49" charset="-122"/>
              <a:ea typeface="华文仿宋"/>
            </a:endParaRPr>
          </a:p>
          <a:p>
            <a:pPr eaLnBrk="1" hangingPunct="1">
              <a:lnSpc>
                <a:spcPct val="175000"/>
              </a:lnSpc>
              <a:buClr>
                <a:schemeClr val="accent1"/>
              </a:buClr>
              <a:buFontTx/>
              <a:buNone/>
            </a:pPr>
            <a:r>
              <a:rPr lang="en-US" altLang="zh-CN" sz="2800" b="1">
                <a:latin typeface="楷体_GB2312" pitchFamily="49" charset="-122"/>
                <a:ea typeface="华文仿宋"/>
              </a:rPr>
              <a:t>4</a:t>
            </a:r>
            <a:r>
              <a:rPr lang="zh-CN" altLang="en-US" sz="2800" b="1">
                <a:latin typeface="楷体_GB2312" pitchFamily="49" charset="-122"/>
                <a:ea typeface="华文仿宋"/>
              </a:rPr>
              <a:t>、为环境管理</a:t>
            </a:r>
            <a:r>
              <a:rPr lang="en-US" altLang="zh-CN" sz="2800" b="1">
                <a:latin typeface="华文仿宋" pitchFamily="2" charset="-122"/>
                <a:ea typeface="华文仿宋"/>
              </a:rPr>
              <a:t>——</a:t>
            </a:r>
            <a:r>
              <a:rPr lang="zh-CN" altLang="en-US" sz="2800" b="1">
                <a:latin typeface="楷体_GB2312" pitchFamily="49" charset="-122"/>
                <a:ea typeface="华文仿宋"/>
              </a:rPr>
              <a:t>提供数据和资料</a:t>
            </a:r>
            <a:endParaRPr lang="zh-CN" altLang="en-US" sz="2800" b="1">
              <a:latin typeface="楷体_GB2312" pitchFamily="49" charset="-122"/>
              <a:ea typeface="华文仿宋"/>
            </a:endParaRPr>
          </a:p>
          <a:p>
            <a:pPr eaLnBrk="1" hangingPunct="1">
              <a:lnSpc>
                <a:spcPct val="175000"/>
              </a:lnSpc>
              <a:buClr>
                <a:schemeClr val="accent1"/>
              </a:buClr>
              <a:buFontTx/>
              <a:buNone/>
            </a:pPr>
            <a:r>
              <a:rPr lang="en-US" altLang="zh-CN" sz="2800" b="1">
                <a:latin typeface="楷体_GB2312" pitchFamily="49" charset="-122"/>
                <a:ea typeface="华文仿宋"/>
              </a:rPr>
              <a:t>5</a:t>
            </a:r>
            <a:r>
              <a:rPr lang="zh-CN" altLang="en-US" sz="2800" b="1">
                <a:latin typeface="楷体_GB2312" pitchFamily="49" charset="-122"/>
                <a:ea typeface="华文仿宋"/>
              </a:rPr>
              <a:t>、为环境科学研究</a:t>
            </a:r>
            <a:r>
              <a:rPr lang="en-US" altLang="zh-CN" sz="2800" b="1">
                <a:latin typeface="华文仿宋" pitchFamily="2" charset="-122"/>
                <a:ea typeface="华文仿宋"/>
              </a:rPr>
              <a:t>——</a:t>
            </a:r>
            <a:r>
              <a:rPr lang="zh-CN" altLang="en-US" sz="2800" b="1">
                <a:latin typeface="楷体_GB2312" pitchFamily="49" charset="-122"/>
                <a:ea typeface="华文仿宋"/>
              </a:rPr>
              <a:t>提供数据和资料 </a:t>
            </a:r>
            <a:endParaRPr lang="zh-CN" altLang="en-US" sz="2800" b="1">
              <a:latin typeface="楷体_GB2312" pitchFamily="49" charset="-122"/>
              <a:ea typeface="华文仿宋"/>
            </a:endParaRPr>
          </a:p>
          <a:p>
            <a:pPr eaLnBrk="1" hangingPunct="1">
              <a:lnSpc>
                <a:spcPct val="80000"/>
              </a:lnSpc>
              <a:buClr>
                <a:schemeClr val="accent1"/>
              </a:buClr>
              <a:buFontTx/>
              <a:buNone/>
            </a:pPr>
            <a:r>
              <a:rPr lang="zh-CN" altLang="en-US" sz="800">
                <a:latin typeface="黑体" panose="02010609060101010101" pitchFamily="49" charset="-122"/>
                <a:ea typeface="华文仿宋"/>
              </a:rPr>
              <a:t>　　</a:t>
            </a:r>
            <a:endParaRPr lang="zh-CN" altLang="en-US" sz="800">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060"/>
                                        </p:tgtEl>
                                        <p:attrNameLst>
                                          <p:attrName>style.visibility</p:attrName>
                                        </p:attrNameLst>
                                      </p:cBhvr>
                                      <p:to>
                                        <p:strVal val="visible"/>
                                      </p:to>
                                    </p:set>
                                    <p:animEffect transition="in" filter="wipe(left)">
                                      <p:cBhvr additive="base">
                                        <p:cTn id="7" dur="1000"/>
                                        <p:tgtEl>
                                          <p:spTgt spid="2060"/>
                                        </p:tgtEl>
                                      </p:cBhvr>
                                    </p:animEffect>
                                  </p:childTnLst>
                                </p:cTn>
                              </p:par>
                              <p:par>
                                <p:cTn id="8" presetID="17" presetClass="entr" presetSubtype="10" fill="hold" nodeType="withEffect">
                                  <p:childTnLst>
                                    <p:set>
                                      <p:cBhvr additive="base">
                                        <p:cTn id="9" dur="1" fill="hold">
                                          <p:stCondLst>
                                            <p:cond delay="0"/>
                                          </p:stCondLst>
                                        </p:cTn>
                                        <p:tgtEl>
                                          <p:spTgt spid="2061">
                                            <p:txEl>
                                              <p:charRg st="0" end="16"/>
                                            </p:txEl>
                                          </p:spTgt>
                                        </p:tgtEl>
                                        <p:attrNameLst>
                                          <p:attrName>style.visibility</p:attrName>
                                        </p:attrNameLst>
                                      </p:cBhvr>
                                      <p:to>
                                        <p:strVal val="visible"/>
                                      </p:to>
                                    </p:set>
                                    <p:anim calcmode="lin" valueType="num">
                                      <p:cBhvr additive="base">
                                        <p:cTn id="10" dur="1000" fill="hold"/>
                                        <p:tgtEl>
                                          <p:spTgt spid="2061">
                                            <p:txEl>
                                              <p:charRg st="0" end="16"/>
                                            </p:txEl>
                                          </p:spTgt>
                                        </p:tgtEl>
                                        <p:attrNameLst>
                                          <p:attrName>ppt_w</p:attrName>
                                        </p:attrNameLst>
                                      </p:cBhvr>
                                      <p:tavLst>
                                        <p:tav tm="0">
                                          <p:val>
                                            <p:fltVal val="0.000000"/>
                                          </p:val>
                                        </p:tav>
                                        <p:tav tm="100000">
                                          <p:val>
                                            <p:strVal val="#ppt_w"/>
                                          </p:val>
                                        </p:tav>
                                      </p:tavLst>
                                    </p:anim>
                                    <p:anim calcmode="lin" valueType="num">
                                      <p:cBhvr additive="base">
                                        <p:cTn id="11" dur="1000" fill="hold"/>
                                        <p:tgtEl>
                                          <p:spTgt spid="2061">
                                            <p:txEl>
                                              <p:charRg st="0" end="16"/>
                                            </p:txEl>
                                          </p:spTgt>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childTnLst>
                                    <p:set>
                                      <p:cBhvr additive="base">
                                        <p:cTn id="13" dur="1" fill="hold">
                                          <p:stCondLst>
                                            <p:cond delay="0"/>
                                          </p:stCondLst>
                                        </p:cTn>
                                        <p:tgtEl>
                                          <p:spTgt spid="2061">
                                            <p:txEl>
                                              <p:charRg st="16" end="36"/>
                                            </p:txEl>
                                          </p:spTgt>
                                        </p:tgtEl>
                                        <p:attrNameLst>
                                          <p:attrName>style.visibility</p:attrName>
                                        </p:attrNameLst>
                                      </p:cBhvr>
                                      <p:to>
                                        <p:strVal val="visible"/>
                                      </p:to>
                                    </p:set>
                                    <p:anim calcmode="lin" valueType="num">
                                      <p:cBhvr additive="base">
                                        <p:cTn id="14" dur="1000" fill="hold"/>
                                        <p:tgtEl>
                                          <p:spTgt spid="2061">
                                            <p:txEl>
                                              <p:charRg st="16" end="36"/>
                                            </p:txEl>
                                          </p:spTgt>
                                        </p:tgtEl>
                                        <p:attrNameLst>
                                          <p:attrName>ppt_w</p:attrName>
                                        </p:attrNameLst>
                                      </p:cBhvr>
                                      <p:tavLst>
                                        <p:tav tm="0">
                                          <p:val>
                                            <p:fltVal val="0.000000"/>
                                          </p:val>
                                        </p:tav>
                                        <p:tav tm="100000">
                                          <p:val>
                                            <p:strVal val="#ppt_w"/>
                                          </p:val>
                                        </p:tav>
                                      </p:tavLst>
                                    </p:anim>
                                    <p:anim calcmode="lin" valueType="num">
                                      <p:cBhvr additive="base">
                                        <p:cTn id="15" dur="1000" fill="hold"/>
                                        <p:tgtEl>
                                          <p:spTgt spid="2061">
                                            <p:txEl>
                                              <p:charRg st="16" end="36"/>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childTnLst>
                                    <p:set>
                                      <p:cBhvr additive="base">
                                        <p:cTn id="17" dur="1" fill="hold">
                                          <p:stCondLst>
                                            <p:cond delay="0"/>
                                          </p:stCondLst>
                                        </p:cTn>
                                        <p:tgtEl>
                                          <p:spTgt spid="2061">
                                            <p:txEl>
                                              <p:charRg st="36" end="50"/>
                                            </p:txEl>
                                          </p:spTgt>
                                        </p:tgtEl>
                                        <p:attrNameLst>
                                          <p:attrName>style.visibility</p:attrName>
                                        </p:attrNameLst>
                                      </p:cBhvr>
                                      <p:to>
                                        <p:strVal val="visible"/>
                                      </p:to>
                                    </p:set>
                                    <p:anim calcmode="lin" valueType="num">
                                      <p:cBhvr additive="base">
                                        <p:cTn id="18" dur="1000" fill="hold"/>
                                        <p:tgtEl>
                                          <p:spTgt spid="2061">
                                            <p:txEl>
                                              <p:charRg st="36" end="50"/>
                                            </p:txEl>
                                          </p:spTgt>
                                        </p:tgtEl>
                                        <p:attrNameLst>
                                          <p:attrName>ppt_w</p:attrName>
                                        </p:attrNameLst>
                                      </p:cBhvr>
                                      <p:tavLst>
                                        <p:tav tm="0">
                                          <p:val>
                                            <p:fltVal val="0.000000"/>
                                          </p:val>
                                        </p:tav>
                                        <p:tav tm="100000">
                                          <p:val>
                                            <p:strVal val="#ppt_w"/>
                                          </p:val>
                                        </p:tav>
                                      </p:tavLst>
                                    </p:anim>
                                    <p:anim calcmode="lin" valueType="num">
                                      <p:cBhvr additive="base">
                                        <p:cTn id="19" dur="1000" fill="hold"/>
                                        <p:tgtEl>
                                          <p:spTgt spid="2061">
                                            <p:txEl>
                                              <p:charRg st="36" end="50"/>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childTnLst>
                                    <p:set>
                                      <p:cBhvr additive="base">
                                        <p:cTn id="21" dur="1" fill="hold">
                                          <p:stCondLst>
                                            <p:cond delay="0"/>
                                          </p:stCondLst>
                                        </p:cTn>
                                        <p:tgtEl>
                                          <p:spTgt spid="2061">
                                            <p:txEl>
                                              <p:charRg st="50" end="67"/>
                                            </p:txEl>
                                          </p:spTgt>
                                        </p:tgtEl>
                                        <p:attrNameLst>
                                          <p:attrName>style.visibility</p:attrName>
                                        </p:attrNameLst>
                                      </p:cBhvr>
                                      <p:to>
                                        <p:strVal val="visible"/>
                                      </p:to>
                                    </p:set>
                                    <p:anim calcmode="lin" valueType="num">
                                      <p:cBhvr additive="base">
                                        <p:cTn id="22" dur="1000" fill="hold"/>
                                        <p:tgtEl>
                                          <p:spTgt spid="2061">
                                            <p:txEl>
                                              <p:charRg st="50" end="67"/>
                                            </p:txEl>
                                          </p:spTgt>
                                        </p:tgtEl>
                                        <p:attrNameLst>
                                          <p:attrName>ppt_w</p:attrName>
                                        </p:attrNameLst>
                                      </p:cBhvr>
                                      <p:tavLst>
                                        <p:tav tm="0">
                                          <p:val>
                                            <p:fltVal val="0.000000"/>
                                          </p:val>
                                        </p:tav>
                                        <p:tav tm="100000">
                                          <p:val>
                                            <p:strVal val="#ppt_w"/>
                                          </p:val>
                                        </p:tav>
                                      </p:tavLst>
                                    </p:anim>
                                    <p:anim calcmode="lin" valueType="num">
                                      <p:cBhvr additive="base">
                                        <p:cTn id="23" dur="1000" fill="hold"/>
                                        <p:tgtEl>
                                          <p:spTgt spid="2061">
                                            <p:txEl>
                                              <p:charRg st="50" end="67"/>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childTnLst>
                                    <p:set>
                                      <p:cBhvr additive="base">
                                        <p:cTn id="25" dur="1" fill="hold">
                                          <p:stCondLst>
                                            <p:cond delay="0"/>
                                          </p:stCondLst>
                                        </p:cTn>
                                        <p:tgtEl>
                                          <p:spTgt spid="2061">
                                            <p:txEl>
                                              <p:charRg st="67" end="87"/>
                                            </p:txEl>
                                          </p:spTgt>
                                        </p:tgtEl>
                                        <p:attrNameLst>
                                          <p:attrName>style.visibility</p:attrName>
                                        </p:attrNameLst>
                                      </p:cBhvr>
                                      <p:to>
                                        <p:strVal val="visible"/>
                                      </p:to>
                                    </p:set>
                                    <p:anim calcmode="lin" valueType="num">
                                      <p:cBhvr additive="base">
                                        <p:cTn id="26" dur="1000" fill="hold"/>
                                        <p:tgtEl>
                                          <p:spTgt spid="2061">
                                            <p:txEl>
                                              <p:charRg st="67" end="87"/>
                                            </p:txEl>
                                          </p:spTgt>
                                        </p:tgtEl>
                                        <p:attrNameLst>
                                          <p:attrName>ppt_w</p:attrName>
                                        </p:attrNameLst>
                                      </p:cBhvr>
                                      <p:tavLst>
                                        <p:tav tm="0">
                                          <p:val>
                                            <p:fltVal val="0.000000"/>
                                          </p:val>
                                        </p:tav>
                                        <p:tav tm="100000">
                                          <p:val>
                                            <p:strVal val="#ppt_w"/>
                                          </p:val>
                                        </p:tav>
                                      </p:tavLst>
                                    </p:anim>
                                    <p:anim calcmode="lin" valueType="num">
                                      <p:cBhvr additive="base">
                                        <p:cTn id="27" dur="1000" fill="hold"/>
                                        <p:tgtEl>
                                          <p:spTgt spid="2061">
                                            <p:txEl>
                                              <p:charRg st="67" end="8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621" name="组合 2620"/>
          <p:cNvGrpSpPr/>
          <p:nvPr/>
        </p:nvGrpSpPr>
        <p:grpSpPr>
          <a:xfrm>
            <a:off x="217488" y="220663"/>
            <a:ext cx="9140825" cy="6850062"/>
            <a:chOff x="0" y="0"/>
            <a:chExt cx="5758" cy="4315"/>
          </a:xfrm>
        </p:grpSpPr>
        <p:grpSp>
          <p:nvGrpSpPr>
            <p:cNvPr id="2622" name="组合 2621"/>
            <p:cNvGrpSpPr/>
            <p:nvPr/>
          </p:nvGrpSpPr>
          <p:grpSpPr>
            <a:xfrm>
              <a:off x="1728" y="2230"/>
              <a:ext cx="4027" cy="2085"/>
              <a:chOff x="1728" y="2230"/>
              <a:chExt cx="4027" cy="2085"/>
            </a:xfrm>
          </p:grpSpPr>
          <p:sp>
            <p:nvSpPr>
              <p:cNvPr id="2623" name="Freeform 6"/>
              <p:cNvSpPr/>
              <p:nvPr/>
            </p:nvSpPr>
            <p:spPr>
              <a:xfrm>
                <a:off x="1728" y="2644"/>
                <a:ext cx="2882" cy="1671"/>
              </a:xfrm>
              <a:gradFill rotWithShape="0">
                <a:gsLst>
                  <a:gs pos="0">
                    <a:srgbClr val="FFFFFF"/>
                  </a:gs>
                  <a:gs pos="100000">
                    <a:srgbClr val="E8E8E8"/>
                  </a:gs>
                </a:gsLst>
                <a:lin ang="0"/>
                <a:tileRect/>
              </a:gradFill>
              <a:ln w="9525">
                <a:noFill/>
              </a:ln>
            </p:spPr>
            <p:txBody>
              <a:bodyPr/>
              <a:p>
                <a:endParaRPr lang="zh-CN" altLang="en-US"/>
              </a:p>
            </p:txBody>
          </p:sp>
          <p:sp>
            <p:nvSpPr>
              <p:cNvPr id="2624" name="Freeform 7"/>
              <p:cNvSpPr/>
              <p:nvPr/>
            </p:nvSpPr>
            <p:spPr>
              <a:xfrm>
                <a:off x="4170" y="2671"/>
                <a:ext cx="1259" cy="811"/>
              </a:xfrm>
              <a:gradFill rotWithShape="0">
                <a:gsLst>
                  <a:gs pos="0">
                    <a:srgbClr val="FFFFFF"/>
                  </a:gs>
                  <a:gs pos="100000">
                    <a:srgbClr val="E8E8E8"/>
                  </a:gs>
                </a:gsLst>
                <a:lin ang="2700000"/>
                <a:tileRect/>
              </a:gradFill>
              <a:ln w="9525">
                <a:noFill/>
              </a:ln>
            </p:spPr>
            <p:txBody>
              <a:bodyPr/>
              <a:p>
                <a:endParaRPr lang="zh-CN" altLang="en-US"/>
              </a:p>
            </p:txBody>
          </p:sp>
          <p:sp>
            <p:nvSpPr>
              <p:cNvPr id="2625" name="Freeform 8"/>
              <p:cNvSpPr/>
              <p:nvPr/>
            </p:nvSpPr>
            <p:spPr>
              <a:xfrm>
                <a:off x="2900" y="3346"/>
                <a:ext cx="2849" cy="969"/>
              </a:xfrm>
              <a:gradFill rotWithShape="0">
                <a:gsLst>
                  <a:gs pos="0">
                    <a:srgbClr val="D1D1D1"/>
                  </a:gs>
                  <a:gs pos="100000">
                    <a:srgbClr val="FFFFFF"/>
                  </a:gs>
                </a:gsLst>
                <a:lin ang="5400000"/>
                <a:tileRect/>
              </a:gradFill>
              <a:ln w="9525">
                <a:noFill/>
              </a:ln>
            </p:spPr>
            <p:txBody>
              <a:bodyPr/>
              <a:p>
                <a:endParaRPr lang="zh-CN" altLang="en-US"/>
              </a:p>
            </p:txBody>
          </p:sp>
          <p:sp>
            <p:nvSpPr>
              <p:cNvPr id="2626" name="Freeform 9"/>
              <p:cNvSpPr/>
              <p:nvPr/>
            </p:nvSpPr>
            <p:spPr>
              <a:xfrm>
                <a:off x="2748" y="2230"/>
                <a:ext cx="3007" cy="2085"/>
              </a:xfrm>
              <a:solidFill>
                <a:srgbClr val="FFFFFF"/>
              </a:solidFill>
              <a:ln w="9525">
                <a:noFill/>
              </a:ln>
            </p:spPr>
            <p:txBody>
              <a:bodyPr/>
              <a:p>
                <a:endParaRPr lang="zh-CN" altLang="en-US"/>
              </a:p>
            </p:txBody>
          </p:sp>
          <p:sp>
            <p:nvSpPr>
              <p:cNvPr id="2627" name="Freeform 10"/>
              <p:cNvSpPr/>
              <p:nvPr/>
            </p:nvSpPr>
            <p:spPr>
              <a:xfrm>
                <a:off x="4501" y="2317"/>
                <a:ext cx="1248" cy="539"/>
              </a:xfrm>
              <a:gradFill rotWithShape="0">
                <a:gsLst>
                  <a:gs pos="0">
                    <a:srgbClr val="E0E0E0"/>
                  </a:gs>
                  <a:gs pos="100000">
                    <a:srgbClr val="FFFFFF"/>
                  </a:gs>
                </a:gsLst>
                <a:lin ang="2700000"/>
                <a:tileRect/>
              </a:gradFill>
              <a:ln w="9525">
                <a:noFill/>
              </a:ln>
            </p:spPr>
            <p:txBody>
              <a:bodyPr/>
              <a:p>
                <a:endParaRPr lang="zh-CN" altLang="en-US"/>
              </a:p>
            </p:txBody>
          </p:sp>
        </p:grpSp>
        <p:sp>
          <p:nvSpPr>
            <p:cNvPr id="2628" name="Freeform 11"/>
            <p:cNvSpPr/>
            <p:nvPr/>
          </p:nvSpPr>
          <p:spPr>
            <a:xfrm>
              <a:off x="3322" y="1341"/>
              <a:ext cx="1825" cy="1537"/>
            </a:xfrm>
            <a:gradFill rotWithShape="0">
              <a:gsLst>
                <a:gs pos="0">
                  <a:srgbClr val="D8D8D8"/>
                </a:gs>
                <a:gs pos="100000">
                  <a:srgbClr val="FFFFFF"/>
                </a:gs>
              </a:gsLst>
              <a:lin ang="2700000"/>
              <a:tileRect/>
            </a:gradFill>
            <a:ln w="9525">
              <a:noFill/>
            </a:ln>
          </p:spPr>
          <p:txBody>
            <a:bodyPr/>
            <a:p>
              <a:endParaRPr lang="zh-CN" altLang="en-US"/>
            </a:p>
          </p:txBody>
        </p:sp>
        <p:sp>
          <p:nvSpPr>
            <p:cNvPr id="2629" name="Freeform 12"/>
            <p:cNvSpPr/>
            <p:nvPr/>
          </p:nvSpPr>
          <p:spPr>
            <a:xfrm>
              <a:off x="0" y="0"/>
              <a:ext cx="5758" cy="1776"/>
            </a:xfrm>
            <a:gradFill rotWithShape="0">
              <a:gsLst>
                <a:gs pos="0">
                  <a:srgbClr val="FBEEC9"/>
                </a:gs>
                <a:gs pos="100000">
                  <a:srgbClr val="FFFFFF"/>
                </a:gs>
              </a:gsLst>
              <a:lin ang="5400000"/>
              <a:tileRect/>
            </a:gradFill>
            <a:ln w="9525">
              <a:noFill/>
            </a:ln>
          </p:spPr>
          <p:txBody>
            <a:bodyPr/>
            <a:p>
              <a:endParaRPr lang="zh-CN" altLang="en-US"/>
            </a:p>
          </p:txBody>
        </p:sp>
      </p:grpSp>
      <p:sp>
        <p:nvSpPr>
          <p:cNvPr id="2630" name="Rectangle 13"/>
          <p:cNvSpPr/>
          <p:nvPr/>
        </p:nvSpPr>
        <p:spPr>
          <a:xfrm>
            <a:off x="323850" y="188913"/>
            <a:ext cx="3609975" cy="777875"/>
          </a:xfrm>
          <a:prstGeom prst="rect">
            <a:avLst/>
          </a:prstGeom>
          <a:noFill/>
          <a:ln w="9525">
            <a:noFill/>
          </a:ln>
        </p:spPr>
        <p:txBody>
          <a:bodyPr anchor="ctr" anchorCtr="0"/>
          <a:p>
            <a:pPr algn="ctr"/>
            <a:r>
              <a:rPr lang="zh-CN" altLang="en-US" sz="3600">
                <a:solidFill>
                  <a:srgbClr val="FF6600"/>
                </a:solidFill>
                <a:ea typeface="华文仿宋"/>
              </a:rPr>
              <a:t>采样器一</a:t>
            </a:r>
            <a:endParaRPr lang="zh-CN" altLang="en-US" sz="3600">
              <a:solidFill>
                <a:srgbClr val="FF6600"/>
              </a:solidFill>
              <a:ea typeface="华文仿宋"/>
            </a:endParaRPr>
          </a:p>
        </p:txBody>
      </p:sp>
      <p:sp>
        <p:nvSpPr>
          <p:cNvPr id="2631" name="Rectangle 14"/>
          <p:cNvSpPr/>
          <p:nvPr/>
        </p:nvSpPr>
        <p:spPr>
          <a:xfrm>
            <a:off x="684213" y="5013325"/>
            <a:ext cx="3678237" cy="1385888"/>
          </a:xfrm>
          <a:prstGeom prst="rect">
            <a:avLst/>
          </a:prstGeom>
          <a:noFill/>
          <a:ln w="9525" cap="flat" cmpd="sng">
            <a:solidFill>
              <a:srgbClr val="FF9933"/>
            </a:solidFill>
            <a:prstDash val="solid"/>
            <a:miter/>
            <a:headEnd type="none" w="med" len="med"/>
            <a:tailEnd type="none" w="med" len="med"/>
          </a:ln>
        </p:spPr>
        <p:txBody>
          <a:bodyPr>
            <a:spAutoFit/>
          </a:bodyPr>
          <a:p>
            <a:pPr eaLnBrk="0" hangingPunct="0">
              <a:spcBef>
                <a:spcPct val="50000"/>
              </a:spcBef>
            </a:pPr>
            <a:r>
              <a:rPr lang="en-US" altLang="zh-CN" sz="2000">
                <a:latin typeface="Times New Roman" panose="02020603050405020304" pitchFamily="18" charset="0"/>
                <a:ea typeface="华文仿宋"/>
              </a:rPr>
              <a:t>             </a:t>
            </a:r>
            <a:r>
              <a:rPr lang="zh-CN" altLang="en-US" sz="2000">
                <a:solidFill>
                  <a:srgbClr val="FF3399"/>
                </a:solidFill>
                <a:latin typeface="楷体_GB2312" pitchFamily="49" charset="-122"/>
                <a:ea typeface="华文仿宋"/>
              </a:rPr>
              <a:t>简单采样器</a:t>
            </a:r>
            <a:r>
              <a:rPr lang="zh-CN" altLang="en-US" sz="2000">
                <a:solidFill>
                  <a:srgbClr val="FFCC00"/>
                </a:solidFill>
                <a:latin typeface="楷体_GB2312" pitchFamily="49" charset="-122"/>
                <a:ea typeface="华文仿宋"/>
              </a:rPr>
              <a:t> </a:t>
            </a:r>
            <a:endParaRPr lang="zh-CN" altLang="en-US" sz="2000">
              <a:solidFill>
                <a:srgbClr val="FFCC00"/>
              </a:solidFill>
              <a:latin typeface="楷体_GB2312" pitchFamily="49" charset="-122"/>
              <a:ea typeface="华文仿宋"/>
            </a:endParaRPr>
          </a:p>
          <a:p>
            <a:pPr eaLnBrk="0" hangingPunct="0">
              <a:spcBef>
                <a:spcPct val="20000"/>
              </a:spcBef>
            </a:pPr>
            <a:r>
              <a:rPr lang="en-US" altLang="zh-CN">
                <a:latin typeface="楷体_GB2312" pitchFamily="49" charset="-122"/>
                <a:ea typeface="华文仿宋"/>
              </a:rPr>
              <a:t>1</a:t>
            </a:r>
            <a:r>
              <a:rPr lang="zh-CN" altLang="en-US">
                <a:latin typeface="楷体_GB2312" pitchFamily="49" charset="-122"/>
                <a:ea typeface="华文仿宋"/>
              </a:rPr>
              <a:t>、绳子；</a:t>
            </a:r>
            <a:r>
              <a:rPr lang="en-US" altLang="zh-CN">
                <a:latin typeface="楷体_GB2312" pitchFamily="49" charset="-122"/>
                <a:ea typeface="华文仿宋"/>
              </a:rPr>
              <a:t>2</a:t>
            </a:r>
            <a:r>
              <a:rPr lang="zh-CN" altLang="en-US">
                <a:latin typeface="楷体_GB2312" pitchFamily="49" charset="-122"/>
                <a:ea typeface="华文仿宋"/>
              </a:rPr>
              <a:t>、带有软绳的橡胶塞； </a:t>
            </a:r>
            <a:endParaRPr lang="zh-CN" altLang="en-US">
              <a:latin typeface="楷体_GB2312" pitchFamily="49" charset="-122"/>
              <a:ea typeface="华文仿宋"/>
            </a:endParaRPr>
          </a:p>
          <a:p>
            <a:pPr eaLnBrk="0" hangingPunct="0">
              <a:spcBef>
                <a:spcPct val="20000"/>
              </a:spcBef>
            </a:pPr>
            <a:r>
              <a:rPr lang="en-US" altLang="zh-CN">
                <a:latin typeface="楷体_GB2312" pitchFamily="49" charset="-122"/>
                <a:ea typeface="华文仿宋"/>
              </a:rPr>
              <a:t>3</a:t>
            </a:r>
            <a:r>
              <a:rPr lang="zh-CN" altLang="en-US">
                <a:latin typeface="楷体_GB2312" pitchFamily="49" charset="-122"/>
                <a:ea typeface="华文仿宋"/>
              </a:rPr>
              <a:t>、采样瓶；</a:t>
            </a:r>
            <a:r>
              <a:rPr lang="en-US" altLang="zh-CN">
                <a:latin typeface="楷体_GB2312" pitchFamily="49" charset="-122"/>
                <a:ea typeface="华文仿宋"/>
              </a:rPr>
              <a:t>4</a:t>
            </a:r>
            <a:r>
              <a:rPr lang="zh-CN" altLang="en-US">
                <a:latin typeface="楷体_GB2312" pitchFamily="49" charset="-122"/>
                <a:ea typeface="华文仿宋"/>
              </a:rPr>
              <a:t>、铅锤；</a:t>
            </a:r>
            <a:r>
              <a:rPr lang="en-US" altLang="zh-CN">
                <a:latin typeface="楷体_GB2312" pitchFamily="49" charset="-122"/>
                <a:ea typeface="华文仿宋"/>
              </a:rPr>
              <a:t>5</a:t>
            </a:r>
            <a:r>
              <a:rPr lang="zh-CN" altLang="en-US">
                <a:latin typeface="楷体_GB2312" pitchFamily="49" charset="-122"/>
                <a:ea typeface="华文仿宋"/>
              </a:rPr>
              <a:t>、铁框； </a:t>
            </a:r>
            <a:endParaRPr lang="zh-CN" altLang="en-US">
              <a:latin typeface="楷体_GB2312" pitchFamily="49" charset="-122"/>
              <a:ea typeface="华文仿宋"/>
            </a:endParaRPr>
          </a:p>
          <a:p>
            <a:pPr eaLnBrk="0" hangingPunct="0">
              <a:spcBef>
                <a:spcPct val="20000"/>
              </a:spcBef>
            </a:pPr>
            <a:r>
              <a:rPr lang="en-US" altLang="zh-CN">
                <a:latin typeface="楷体_GB2312" pitchFamily="49" charset="-122"/>
                <a:ea typeface="华文仿宋"/>
              </a:rPr>
              <a:t>6</a:t>
            </a:r>
            <a:r>
              <a:rPr lang="zh-CN" altLang="en-US">
                <a:latin typeface="楷体_GB2312" pitchFamily="49" charset="-122"/>
                <a:ea typeface="华文仿宋"/>
              </a:rPr>
              <a:t>、挂钩</a:t>
            </a:r>
            <a:endParaRPr lang="zh-CN" altLang="en-US">
              <a:latin typeface="楷体_GB2312" pitchFamily="49" charset="-122"/>
              <a:ea typeface="华文仿宋"/>
            </a:endParaRPr>
          </a:p>
        </p:txBody>
      </p:sp>
      <p:sp>
        <p:nvSpPr>
          <p:cNvPr id="2632" name="Rectangle 15"/>
          <p:cNvSpPr/>
          <p:nvPr/>
        </p:nvSpPr>
        <p:spPr>
          <a:xfrm>
            <a:off x="4859338" y="4941888"/>
            <a:ext cx="3968750" cy="1495425"/>
          </a:xfrm>
          <a:prstGeom prst="rect">
            <a:avLst/>
          </a:prstGeom>
          <a:noFill/>
          <a:ln w="9525" cap="flat" cmpd="sng">
            <a:solidFill>
              <a:srgbClr val="FF9933"/>
            </a:solidFill>
            <a:prstDash val="solid"/>
            <a:miter/>
            <a:headEnd type="none" w="med" len="med"/>
            <a:tailEnd type="none" w="med" len="med"/>
          </a:ln>
        </p:spPr>
        <p:txBody>
          <a:bodyPr>
            <a:spAutoFit/>
          </a:bodyPr>
          <a:p>
            <a:pPr defTabSz="914400">
              <a:tabLst>
                <a:tab pos="3429000" algn="l"/>
              </a:tabLst>
            </a:pPr>
            <a:r>
              <a:rPr lang="en-US" altLang="zh-CN" sz="2000">
                <a:latin typeface="宋体" panose="02010600030101010101" pitchFamily="2" charset="-122"/>
                <a:ea typeface="华文仿宋"/>
              </a:rPr>
              <a:t>          </a:t>
            </a:r>
            <a:r>
              <a:rPr lang="zh-CN" altLang="en-US" sz="2000" b="1">
                <a:solidFill>
                  <a:srgbClr val="FF3399"/>
                </a:solidFill>
                <a:latin typeface="楷体_GB2312" pitchFamily="49" charset="-122"/>
                <a:ea typeface="华文仿宋"/>
              </a:rPr>
              <a:t>急流采样器</a:t>
            </a:r>
            <a:r>
              <a:rPr lang="zh-CN" altLang="en-US" sz="2000">
                <a:latin typeface="楷体_GB2312" pitchFamily="49" charset="-122"/>
                <a:ea typeface="华文仿宋"/>
              </a:rPr>
              <a:t>	  </a:t>
            </a:r>
            <a:r>
              <a:rPr lang="en-US" altLang="zh-CN">
                <a:latin typeface="楷体_GB2312" pitchFamily="49" charset="-122"/>
                <a:ea typeface="华文仿宋"/>
              </a:rPr>
              <a:t>1</a:t>
            </a:r>
            <a:r>
              <a:rPr lang="zh-CN" altLang="en-US">
                <a:latin typeface="楷体_GB2312" pitchFamily="49" charset="-122"/>
                <a:ea typeface="华文仿宋"/>
              </a:rPr>
              <a:t>、带重锤的铁框；</a:t>
            </a:r>
            <a:r>
              <a:rPr lang="en-US" altLang="zh-CN">
                <a:latin typeface="楷体_GB2312" pitchFamily="49" charset="-122"/>
                <a:ea typeface="华文仿宋"/>
              </a:rPr>
              <a:t>2</a:t>
            </a:r>
            <a:r>
              <a:rPr lang="zh-CN" altLang="en-US">
                <a:latin typeface="楷体_GB2312" pitchFamily="49" charset="-122"/>
                <a:ea typeface="华文仿宋"/>
              </a:rPr>
              <a:t>、长玻璃管；</a:t>
            </a:r>
            <a:r>
              <a:rPr lang="en-US" altLang="zh-CN">
                <a:latin typeface="楷体_GB2312" pitchFamily="49" charset="-122"/>
                <a:ea typeface="华文仿宋"/>
              </a:rPr>
              <a:t>3</a:t>
            </a:r>
            <a:r>
              <a:rPr lang="zh-CN" altLang="en-US">
                <a:latin typeface="楷体_GB2312" pitchFamily="49" charset="-122"/>
                <a:ea typeface="华文仿宋"/>
              </a:rPr>
              <a:t>、采样瓶；</a:t>
            </a:r>
            <a:r>
              <a:rPr lang="en-US" altLang="zh-CN">
                <a:latin typeface="楷体_GB2312" pitchFamily="49" charset="-122"/>
                <a:ea typeface="华文仿宋"/>
              </a:rPr>
              <a:t>4</a:t>
            </a:r>
            <a:r>
              <a:rPr lang="zh-CN" altLang="en-US">
                <a:latin typeface="楷体_GB2312" pitchFamily="49" charset="-122"/>
                <a:ea typeface="华文仿宋"/>
              </a:rPr>
              <a:t>、橡胶塞；</a:t>
            </a:r>
            <a:r>
              <a:rPr lang="en-US" altLang="zh-CN">
                <a:latin typeface="楷体_GB2312" pitchFamily="49" charset="-122"/>
                <a:ea typeface="华文仿宋"/>
              </a:rPr>
              <a:t>5</a:t>
            </a:r>
            <a:r>
              <a:rPr lang="zh-CN" altLang="en-US">
                <a:latin typeface="楷体_GB2312" pitchFamily="49" charset="-122"/>
                <a:ea typeface="华文仿宋"/>
              </a:rPr>
              <a:t>、短玻璃管；</a:t>
            </a:r>
            <a:r>
              <a:rPr lang="en-US" altLang="zh-CN">
                <a:latin typeface="楷体_GB2312" pitchFamily="49" charset="-122"/>
                <a:ea typeface="华文仿宋"/>
              </a:rPr>
              <a:t>6</a:t>
            </a:r>
            <a:r>
              <a:rPr lang="zh-CN" altLang="en-US">
                <a:latin typeface="楷体_GB2312" pitchFamily="49" charset="-122"/>
                <a:ea typeface="华文仿宋"/>
              </a:rPr>
              <a:t>、钢管；</a:t>
            </a:r>
            <a:r>
              <a:rPr lang="en-US" altLang="zh-CN">
                <a:latin typeface="楷体_GB2312" pitchFamily="49" charset="-122"/>
                <a:ea typeface="华文仿宋"/>
              </a:rPr>
              <a:t>7</a:t>
            </a:r>
            <a:r>
              <a:rPr lang="zh-CN" altLang="en-US">
                <a:latin typeface="楷体_GB2312" pitchFamily="49" charset="-122"/>
                <a:ea typeface="华文仿宋"/>
              </a:rPr>
              <a:t>、橡胶管；</a:t>
            </a:r>
            <a:r>
              <a:rPr lang="en-US" altLang="zh-CN">
                <a:latin typeface="楷体_GB2312" pitchFamily="49" charset="-122"/>
                <a:ea typeface="华文仿宋"/>
              </a:rPr>
              <a:t>8</a:t>
            </a:r>
            <a:r>
              <a:rPr lang="zh-CN" altLang="en-US">
                <a:latin typeface="楷体_GB2312" pitchFamily="49" charset="-122"/>
                <a:ea typeface="华文仿宋"/>
              </a:rPr>
              <a:t>、夹子 </a:t>
            </a:r>
            <a:endParaRPr lang="zh-CN" altLang="en-US">
              <a:latin typeface="楷体_GB2312" pitchFamily="49" charset="-122"/>
              <a:ea typeface="华文仿宋"/>
            </a:endParaRPr>
          </a:p>
          <a:p>
            <a:pPr defTabSz="914400">
              <a:tabLst>
                <a:tab pos="3429000" algn="l"/>
              </a:tabLst>
            </a:pPr>
            <a:endParaRPr lang="en-US" altLang="zh-CN">
              <a:latin typeface="楷体_GB2312" pitchFamily="49" charset="-122"/>
              <a:ea typeface="华文仿宋"/>
            </a:endParaRPr>
          </a:p>
        </p:txBody>
      </p:sp>
      <p:pic>
        <p:nvPicPr>
          <p:cNvPr id="2633" name="Picture 16" descr="图片5"/>
          <p:cNvPicPr>
            <a:picLocks noChangeAspect="1"/>
          </p:cNvPicPr>
          <p:nvPr/>
        </p:nvPicPr>
        <p:blipFill>
          <a:blip r:embed="rId1"/>
          <a:stretch>
            <a:fillRect/>
          </a:stretch>
        </p:blipFill>
        <p:spPr>
          <a:xfrm>
            <a:off x="5364163" y="404813"/>
            <a:ext cx="2232025" cy="4248150"/>
          </a:xfrm>
          <a:prstGeom prst="rect">
            <a:avLst/>
          </a:prstGeom>
          <a:noFill/>
          <a:ln w="9525">
            <a:noFill/>
          </a:ln>
        </p:spPr>
      </p:pic>
      <p:pic>
        <p:nvPicPr>
          <p:cNvPr id="2634" name="Picture 17" descr="图片4"/>
          <p:cNvPicPr>
            <a:picLocks noChangeAspect="1"/>
          </p:cNvPicPr>
          <p:nvPr/>
        </p:nvPicPr>
        <p:blipFill>
          <a:blip r:embed="rId2"/>
          <a:stretch>
            <a:fillRect/>
          </a:stretch>
        </p:blipFill>
        <p:spPr>
          <a:xfrm>
            <a:off x="611188" y="1052513"/>
            <a:ext cx="3657600" cy="3665537"/>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637" name="组合 2636"/>
          <p:cNvGrpSpPr/>
          <p:nvPr/>
        </p:nvGrpSpPr>
        <p:grpSpPr>
          <a:xfrm>
            <a:off x="217488" y="220663"/>
            <a:ext cx="9140825" cy="6850062"/>
            <a:chOff x="0" y="0"/>
            <a:chExt cx="5758" cy="4315"/>
          </a:xfrm>
        </p:grpSpPr>
        <p:grpSp>
          <p:nvGrpSpPr>
            <p:cNvPr id="2638" name="组合 2637"/>
            <p:cNvGrpSpPr/>
            <p:nvPr/>
          </p:nvGrpSpPr>
          <p:grpSpPr>
            <a:xfrm>
              <a:off x="1728" y="2230"/>
              <a:ext cx="4027" cy="2085"/>
              <a:chOff x="1728" y="2230"/>
              <a:chExt cx="4027" cy="2085"/>
            </a:xfrm>
          </p:grpSpPr>
          <p:sp>
            <p:nvSpPr>
              <p:cNvPr id="2639" name="Freeform 6"/>
              <p:cNvSpPr/>
              <p:nvPr/>
            </p:nvSpPr>
            <p:spPr>
              <a:xfrm>
                <a:off x="1728" y="2644"/>
                <a:ext cx="2882" cy="1671"/>
              </a:xfrm>
              <a:gradFill rotWithShape="0">
                <a:gsLst>
                  <a:gs pos="0">
                    <a:srgbClr val="FFFFFF"/>
                  </a:gs>
                  <a:gs pos="100000">
                    <a:srgbClr val="E8E8E8"/>
                  </a:gs>
                </a:gsLst>
                <a:lin ang="0"/>
                <a:tileRect/>
              </a:gradFill>
              <a:ln w="9525">
                <a:noFill/>
              </a:ln>
            </p:spPr>
            <p:txBody>
              <a:bodyPr/>
              <a:p>
                <a:endParaRPr lang="zh-CN" altLang="en-US"/>
              </a:p>
            </p:txBody>
          </p:sp>
          <p:sp>
            <p:nvSpPr>
              <p:cNvPr id="2640" name="Freeform 7"/>
              <p:cNvSpPr/>
              <p:nvPr/>
            </p:nvSpPr>
            <p:spPr>
              <a:xfrm>
                <a:off x="4170" y="2671"/>
                <a:ext cx="1259" cy="811"/>
              </a:xfrm>
              <a:gradFill rotWithShape="0">
                <a:gsLst>
                  <a:gs pos="0">
                    <a:srgbClr val="FFFFFF"/>
                  </a:gs>
                  <a:gs pos="100000">
                    <a:srgbClr val="E8E8E8"/>
                  </a:gs>
                </a:gsLst>
                <a:lin ang="2700000"/>
                <a:tileRect/>
              </a:gradFill>
              <a:ln w="9525">
                <a:noFill/>
              </a:ln>
            </p:spPr>
            <p:txBody>
              <a:bodyPr/>
              <a:p>
                <a:endParaRPr lang="zh-CN" altLang="en-US"/>
              </a:p>
            </p:txBody>
          </p:sp>
          <p:sp>
            <p:nvSpPr>
              <p:cNvPr id="2641" name="Freeform 8"/>
              <p:cNvSpPr/>
              <p:nvPr/>
            </p:nvSpPr>
            <p:spPr>
              <a:xfrm>
                <a:off x="2900" y="3346"/>
                <a:ext cx="2849" cy="969"/>
              </a:xfrm>
              <a:gradFill rotWithShape="0">
                <a:gsLst>
                  <a:gs pos="0">
                    <a:srgbClr val="D1D1D1"/>
                  </a:gs>
                  <a:gs pos="100000">
                    <a:srgbClr val="FFFFFF"/>
                  </a:gs>
                </a:gsLst>
                <a:lin ang="5400000"/>
                <a:tileRect/>
              </a:gradFill>
              <a:ln w="9525">
                <a:noFill/>
              </a:ln>
            </p:spPr>
            <p:txBody>
              <a:bodyPr/>
              <a:p>
                <a:endParaRPr lang="zh-CN" altLang="en-US"/>
              </a:p>
            </p:txBody>
          </p:sp>
          <p:sp>
            <p:nvSpPr>
              <p:cNvPr id="2642" name="Freeform 9"/>
              <p:cNvSpPr/>
              <p:nvPr/>
            </p:nvSpPr>
            <p:spPr>
              <a:xfrm>
                <a:off x="2748" y="2230"/>
                <a:ext cx="3007" cy="2085"/>
              </a:xfrm>
              <a:solidFill>
                <a:srgbClr val="FFFFFF"/>
              </a:solidFill>
              <a:ln w="9525">
                <a:noFill/>
              </a:ln>
            </p:spPr>
            <p:txBody>
              <a:bodyPr/>
              <a:p>
                <a:endParaRPr lang="zh-CN" altLang="en-US"/>
              </a:p>
            </p:txBody>
          </p:sp>
          <p:sp>
            <p:nvSpPr>
              <p:cNvPr id="2643" name="Freeform 10"/>
              <p:cNvSpPr/>
              <p:nvPr/>
            </p:nvSpPr>
            <p:spPr>
              <a:xfrm>
                <a:off x="4501" y="2317"/>
                <a:ext cx="1248" cy="539"/>
              </a:xfrm>
              <a:gradFill rotWithShape="0">
                <a:gsLst>
                  <a:gs pos="0">
                    <a:srgbClr val="E0E0E0"/>
                  </a:gs>
                  <a:gs pos="100000">
                    <a:srgbClr val="FFFFFF"/>
                  </a:gs>
                </a:gsLst>
                <a:lin ang="2700000"/>
                <a:tileRect/>
              </a:gradFill>
              <a:ln w="9525">
                <a:noFill/>
              </a:ln>
            </p:spPr>
            <p:txBody>
              <a:bodyPr/>
              <a:p>
                <a:endParaRPr lang="zh-CN" altLang="en-US"/>
              </a:p>
            </p:txBody>
          </p:sp>
        </p:grpSp>
        <p:sp>
          <p:nvSpPr>
            <p:cNvPr id="2644" name="Freeform 11"/>
            <p:cNvSpPr/>
            <p:nvPr/>
          </p:nvSpPr>
          <p:spPr>
            <a:xfrm>
              <a:off x="3322" y="1341"/>
              <a:ext cx="1825" cy="1537"/>
            </a:xfrm>
            <a:gradFill rotWithShape="0">
              <a:gsLst>
                <a:gs pos="0">
                  <a:srgbClr val="D8D8D8"/>
                </a:gs>
                <a:gs pos="100000">
                  <a:srgbClr val="FFFFFF"/>
                </a:gs>
              </a:gsLst>
              <a:lin ang="2700000"/>
              <a:tileRect/>
            </a:gradFill>
            <a:ln w="9525">
              <a:noFill/>
            </a:ln>
          </p:spPr>
          <p:txBody>
            <a:bodyPr/>
            <a:p>
              <a:endParaRPr lang="zh-CN" altLang="en-US"/>
            </a:p>
          </p:txBody>
        </p:sp>
        <p:sp>
          <p:nvSpPr>
            <p:cNvPr id="2645" name="Freeform 12"/>
            <p:cNvSpPr/>
            <p:nvPr/>
          </p:nvSpPr>
          <p:spPr>
            <a:xfrm>
              <a:off x="0" y="0"/>
              <a:ext cx="5758" cy="1776"/>
            </a:xfrm>
            <a:gradFill rotWithShape="0">
              <a:gsLst>
                <a:gs pos="0">
                  <a:srgbClr val="FBEEC9"/>
                </a:gs>
                <a:gs pos="100000">
                  <a:srgbClr val="FFFFFF"/>
                </a:gs>
              </a:gsLst>
              <a:lin ang="5400000"/>
              <a:tileRect/>
            </a:gradFill>
            <a:ln w="9525">
              <a:noFill/>
            </a:ln>
          </p:spPr>
          <p:txBody>
            <a:bodyPr/>
            <a:p>
              <a:endParaRPr lang="zh-CN" altLang="en-US"/>
            </a:p>
          </p:txBody>
        </p:sp>
      </p:grpSp>
      <p:sp>
        <p:nvSpPr>
          <p:cNvPr id="2646" name="Rectangle 13"/>
          <p:cNvSpPr/>
          <p:nvPr/>
        </p:nvSpPr>
        <p:spPr>
          <a:xfrm>
            <a:off x="395288" y="260350"/>
            <a:ext cx="2746375" cy="850900"/>
          </a:xfrm>
          <a:prstGeom prst="rect">
            <a:avLst/>
          </a:prstGeom>
          <a:noFill/>
          <a:ln w="9525">
            <a:noFill/>
          </a:ln>
        </p:spPr>
        <p:txBody>
          <a:bodyPr anchor="ctr" anchorCtr="0"/>
          <a:p>
            <a:pPr algn="ctr"/>
            <a:r>
              <a:rPr lang="zh-CN" altLang="en-US" sz="3600">
                <a:solidFill>
                  <a:srgbClr val="FF6600"/>
                </a:solidFill>
                <a:ea typeface="华文仿宋"/>
              </a:rPr>
              <a:t>采样器二</a:t>
            </a:r>
            <a:endParaRPr lang="zh-CN" altLang="en-US" sz="3600">
              <a:solidFill>
                <a:srgbClr val="FF6600"/>
              </a:solidFill>
              <a:ea typeface="华文仿宋"/>
            </a:endParaRPr>
          </a:p>
        </p:txBody>
      </p:sp>
      <p:sp>
        <p:nvSpPr>
          <p:cNvPr id="2647" name="Rectangle 14"/>
          <p:cNvSpPr/>
          <p:nvPr/>
        </p:nvSpPr>
        <p:spPr>
          <a:xfrm>
            <a:off x="536575" y="5229225"/>
            <a:ext cx="3892550" cy="1220788"/>
          </a:xfrm>
          <a:prstGeom prst="rect">
            <a:avLst/>
          </a:prstGeom>
          <a:noFill/>
          <a:ln w="9525">
            <a:noFill/>
          </a:ln>
        </p:spPr>
        <p:txBody>
          <a:bodyPr>
            <a:spAutoFit/>
          </a:bodyPr>
          <a:p>
            <a:pPr algn="just" defTabSz="914400">
              <a:tabLst>
                <a:tab pos="3429000" algn="l"/>
              </a:tabLst>
            </a:pPr>
            <a:r>
              <a:rPr lang="en-US" altLang="zh-CN" sz="2000">
                <a:latin typeface="宋体" panose="02010600030101010101" pitchFamily="2" charset="-122"/>
                <a:ea typeface="华文仿宋"/>
              </a:rPr>
              <a:t>       </a:t>
            </a:r>
            <a:r>
              <a:rPr lang="zh-CN" altLang="en-US" sz="2000" b="1">
                <a:solidFill>
                  <a:srgbClr val="FF3399"/>
                </a:solidFill>
                <a:latin typeface="楷体_GB2312" pitchFamily="49" charset="-122"/>
                <a:ea typeface="华文仿宋"/>
              </a:rPr>
              <a:t>溶解氧采样器</a:t>
            </a:r>
            <a:r>
              <a:rPr lang="zh-CN" altLang="en-US" sz="2000" b="1">
                <a:latin typeface="楷体_GB2312" pitchFamily="49" charset="-122"/>
                <a:ea typeface="华文仿宋"/>
              </a:rPr>
              <a:t>  </a:t>
            </a:r>
            <a:endParaRPr lang="zh-CN" altLang="en-US" sz="2000" b="1">
              <a:latin typeface="楷体_GB2312" pitchFamily="49" charset="-122"/>
              <a:ea typeface="华文仿宋"/>
            </a:endParaRPr>
          </a:p>
          <a:p>
            <a:pPr algn="just" defTabSz="914400">
              <a:tabLst>
                <a:tab pos="3429000" algn="l"/>
              </a:tabLst>
            </a:pPr>
            <a:r>
              <a:rPr lang="en-US" altLang="zh-CN">
                <a:latin typeface="楷体_GB2312" pitchFamily="49" charset="-122"/>
                <a:ea typeface="华文仿宋"/>
              </a:rPr>
              <a:t>1</a:t>
            </a:r>
            <a:r>
              <a:rPr lang="zh-CN" altLang="en-US">
                <a:latin typeface="楷体_GB2312" pitchFamily="49" charset="-122"/>
                <a:ea typeface="华文仿宋"/>
              </a:rPr>
              <a:t>、带重锤的铁框；</a:t>
            </a:r>
            <a:r>
              <a:rPr lang="en-US" altLang="zh-CN">
                <a:latin typeface="楷体_GB2312" pitchFamily="49" charset="-122"/>
                <a:ea typeface="华文仿宋"/>
              </a:rPr>
              <a:t>2</a:t>
            </a:r>
            <a:r>
              <a:rPr lang="zh-CN" altLang="en-US">
                <a:latin typeface="楷体_GB2312" pitchFamily="49" charset="-122"/>
                <a:ea typeface="华文仿宋"/>
              </a:rPr>
              <a:t>、小瓶；</a:t>
            </a:r>
            <a:r>
              <a:rPr lang="en-US" altLang="zh-CN">
                <a:latin typeface="楷体_GB2312" pitchFamily="49" charset="-122"/>
                <a:ea typeface="华文仿宋"/>
              </a:rPr>
              <a:t>3</a:t>
            </a:r>
            <a:r>
              <a:rPr lang="zh-CN" altLang="en-US">
                <a:latin typeface="楷体_GB2312" pitchFamily="49" charset="-122"/>
                <a:ea typeface="华文仿宋"/>
              </a:rPr>
              <a:t>、大瓶；</a:t>
            </a:r>
            <a:r>
              <a:rPr lang="en-US" altLang="zh-CN">
                <a:latin typeface="楷体_GB2312" pitchFamily="49" charset="-122"/>
                <a:ea typeface="华文仿宋"/>
              </a:rPr>
              <a:t>4</a:t>
            </a:r>
            <a:r>
              <a:rPr lang="zh-CN" altLang="en-US">
                <a:latin typeface="楷体_GB2312" pitchFamily="49" charset="-122"/>
                <a:ea typeface="华文仿宋"/>
              </a:rPr>
              <a:t>、橡胶管；</a:t>
            </a:r>
            <a:r>
              <a:rPr lang="en-US" altLang="zh-CN">
                <a:latin typeface="楷体_GB2312" pitchFamily="49" charset="-122"/>
                <a:ea typeface="华文仿宋"/>
              </a:rPr>
              <a:t>5</a:t>
            </a:r>
            <a:r>
              <a:rPr lang="zh-CN" altLang="en-US">
                <a:latin typeface="楷体_GB2312" pitchFamily="49" charset="-122"/>
                <a:ea typeface="华文仿宋"/>
              </a:rPr>
              <a:t>、夹子；</a:t>
            </a:r>
            <a:r>
              <a:rPr lang="en-US" altLang="zh-CN">
                <a:latin typeface="楷体_GB2312" pitchFamily="49" charset="-122"/>
                <a:ea typeface="华文仿宋"/>
              </a:rPr>
              <a:t>6</a:t>
            </a:r>
            <a:r>
              <a:rPr lang="zh-CN" altLang="en-US">
                <a:latin typeface="楷体_GB2312" pitchFamily="49" charset="-122"/>
                <a:ea typeface="华文仿宋"/>
              </a:rPr>
              <a:t>、塑料管；</a:t>
            </a:r>
            <a:r>
              <a:rPr lang="en-US" altLang="zh-CN">
                <a:latin typeface="楷体_GB2312" pitchFamily="49" charset="-122"/>
                <a:ea typeface="华文仿宋"/>
              </a:rPr>
              <a:t>7</a:t>
            </a:r>
            <a:r>
              <a:rPr lang="zh-CN" altLang="en-US">
                <a:latin typeface="楷体_GB2312" pitchFamily="49" charset="-122"/>
                <a:ea typeface="华文仿宋"/>
              </a:rPr>
              <a:t>、绳子 </a:t>
            </a:r>
            <a:endParaRPr lang="zh-CN" altLang="en-US">
              <a:latin typeface="楷体_GB2312" pitchFamily="49" charset="-122"/>
              <a:ea typeface="华文仿宋"/>
            </a:endParaRPr>
          </a:p>
        </p:txBody>
      </p:sp>
      <p:sp>
        <p:nvSpPr>
          <p:cNvPr id="2648" name="Rectangle 15"/>
          <p:cNvSpPr/>
          <p:nvPr/>
        </p:nvSpPr>
        <p:spPr>
          <a:xfrm>
            <a:off x="5580063" y="5589588"/>
            <a:ext cx="2060575" cy="396875"/>
          </a:xfrm>
          <a:prstGeom prst="rect">
            <a:avLst/>
          </a:prstGeom>
          <a:noFill/>
          <a:ln w="9525">
            <a:noFill/>
          </a:ln>
        </p:spPr>
        <p:txBody>
          <a:bodyPr>
            <a:spAutoFit/>
          </a:bodyPr>
          <a:p>
            <a:r>
              <a:rPr lang="zh-CN" altLang="en-US" sz="2000" b="1">
                <a:solidFill>
                  <a:srgbClr val="FF3399"/>
                </a:solidFill>
                <a:latin typeface="楷体_GB2312" pitchFamily="49" charset="-122"/>
                <a:ea typeface="华文仿宋"/>
              </a:rPr>
              <a:t>虹吸连续采样器</a:t>
            </a:r>
            <a:r>
              <a:rPr lang="zh-CN" altLang="en-US" sz="2000">
                <a:latin typeface="Times New Roman" panose="02020603050405020304" pitchFamily="18" charset="0"/>
                <a:ea typeface="华文仿宋"/>
              </a:rPr>
              <a:t> </a:t>
            </a:r>
            <a:endParaRPr lang="zh-CN" altLang="en-US" sz="2000">
              <a:latin typeface="Times New Roman" panose="02020603050405020304" pitchFamily="18" charset="0"/>
              <a:ea typeface="华文仿宋"/>
            </a:endParaRPr>
          </a:p>
        </p:txBody>
      </p:sp>
      <p:pic>
        <p:nvPicPr>
          <p:cNvPr id="2649" name="Picture 16"/>
          <p:cNvPicPr>
            <a:picLocks noChangeAspect="1"/>
          </p:cNvPicPr>
          <p:nvPr/>
        </p:nvPicPr>
        <p:blipFill>
          <a:blip r:embed="rId1"/>
          <a:stretch>
            <a:fillRect/>
          </a:stretch>
        </p:blipFill>
        <p:spPr>
          <a:xfrm>
            <a:off x="971550" y="908050"/>
            <a:ext cx="2105025" cy="4032250"/>
          </a:xfrm>
          <a:prstGeom prst="rect">
            <a:avLst/>
          </a:prstGeom>
          <a:noFill/>
          <a:ln w="12700">
            <a:noFill/>
          </a:ln>
        </p:spPr>
      </p:pic>
      <p:pic>
        <p:nvPicPr>
          <p:cNvPr id="2650" name="Picture 17"/>
          <p:cNvPicPr>
            <a:picLocks noChangeAspect="1"/>
          </p:cNvPicPr>
          <p:nvPr/>
        </p:nvPicPr>
        <p:blipFill>
          <a:blip r:embed="rId2"/>
          <a:stretch>
            <a:fillRect/>
          </a:stretch>
        </p:blipFill>
        <p:spPr>
          <a:xfrm>
            <a:off x="4356100" y="981075"/>
            <a:ext cx="4032250" cy="4017963"/>
          </a:xfrm>
          <a:prstGeom prst="rect">
            <a:avLst/>
          </a:prstGeom>
          <a:noFill/>
          <a:ln w="1270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53" name="Text Box 2"/>
          <p:cNvSpPr/>
          <p:nvPr/>
        </p:nvSpPr>
        <p:spPr>
          <a:xfrm>
            <a:off x="250825" y="260350"/>
            <a:ext cx="4397375" cy="701675"/>
          </a:xfrm>
          <a:prstGeom prst="rect">
            <a:avLst/>
          </a:prstGeom>
          <a:noFill/>
          <a:ln w="9525">
            <a:noFill/>
          </a:ln>
        </p:spPr>
        <p:txBody>
          <a:bodyPr anchor="t" anchorCtr="1"/>
          <a:p>
            <a:pPr>
              <a:spcBef>
                <a:spcPct val="50000"/>
              </a:spcBef>
            </a:pPr>
            <a:r>
              <a:rPr lang="zh-CN" altLang="en-US" sz="4000" b="1">
                <a:effectLst>
                  <a:outerShdw blurRad="38100" dist="38100" dir="2700000">
                    <a:srgbClr val="FFFFFF"/>
                  </a:outerShdw>
                </a:effectLst>
                <a:latin typeface="黑体" panose="02010609060101010101" pitchFamily="49" charset="-122"/>
                <a:ea typeface="华文仿宋"/>
              </a:rPr>
              <a:t>四、地表水的采样</a:t>
            </a:r>
            <a:endParaRPr lang="zh-CN" altLang="en-US" sz="4000" b="1">
              <a:effectLst>
                <a:outerShdw blurRad="38100" dist="38100" dir="2700000">
                  <a:srgbClr val="FFFFFF"/>
                </a:outerShdw>
              </a:effectLst>
              <a:latin typeface="黑体" panose="02010609060101010101" pitchFamily="49" charset="-122"/>
              <a:ea typeface="华文仿宋"/>
            </a:endParaRPr>
          </a:p>
        </p:txBody>
      </p:sp>
      <p:sp>
        <p:nvSpPr>
          <p:cNvPr id="2654" name="Text Box 3"/>
          <p:cNvSpPr/>
          <p:nvPr/>
        </p:nvSpPr>
        <p:spPr>
          <a:xfrm>
            <a:off x="539750" y="1196975"/>
            <a:ext cx="8216900" cy="5143500"/>
          </a:xfrm>
          <a:prstGeom prst="rect">
            <a:avLst/>
          </a:prstGeom>
          <a:noFill/>
          <a:ln w="76200" cap="flat" cmpd="tri">
            <a:solidFill>
              <a:srgbClr val="FF9933"/>
            </a:solidFill>
            <a:prstDash val="solid"/>
            <a:miter/>
            <a:headEnd type="none" w="med" len="med"/>
            <a:tailEnd type="none" w="med" len="med"/>
          </a:ln>
        </p:spPr>
        <p:txBody>
          <a:bodyPr/>
          <a:p>
            <a:pPr>
              <a:lnSpc>
                <a:spcPct val="115000"/>
              </a:lnSpc>
              <a:spcBef>
                <a:spcPct val="50000"/>
              </a:spcBef>
              <a:buSzPct val="70000"/>
            </a:pPr>
            <a:r>
              <a:rPr lang="en-US" altLang="zh-CN" sz="3200" b="1">
                <a:solidFill>
                  <a:schemeClr val="tx2"/>
                </a:solidFill>
                <a:effectLst>
                  <a:outerShdw blurRad="38100" dist="38100" dir="2700000">
                    <a:srgbClr val="000000"/>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地表水水样采样时，通常采集</a:t>
            </a:r>
            <a:r>
              <a:rPr lang="zh-CN" altLang="en-US" sz="3200" b="1">
                <a:solidFill>
                  <a:srgbClr val="FF3399"/>
                </a:solidFill>
                <a:effectLst>
                  <a:outerShdw blurRad="38100" dist="38100" dir="2700000">
                    <a:srgbClr val="000000"/>
                  </a:outerShdw>
                </a:effectLst>
                <a:latin typeface="楷体_GB2312" pitchFamily="49" charset="-122"/>
                <a:ea typeface="华文仿宋"/>
              </a:rPr>
              <a:t>瞬时水样</a:t>
            </a:r>
            <a:r>
              <a:rPr lang="zh-CN" altLang="en-US" sz="3200" b="1">
                <a:effectLst>
                  <a:outerShdw blurRad="38100" dist="38100" dir="2700000">
                    <a:srgbClr val="FFFFFF"/>
                  </a:outerShdw>
                </a:effectLst>
                <a:latin typeface="楷体_GB2312" pitchFamily="49" charset="-122"/>
                <a:ea typeface="华文仿宋"/>
              </a:rPr>
              <a:t>；遇有重要支流的河段，有时需要采集综合水样或平均比例混合水样。</a:t>
            </a:r>
            <a:br>
              <a:rPr lang="zh-CN" altLang="en-US" sz="3200" b="1">
                <a:effectLst>
                  <a:outerShdw blurRad="38100" dist="38100" dir="2700000">
                    <a:srgbClr val="FFFFFF"/>
                  </a:outerShdw>
                </a:effectLst>
                <a:latin typeface="楷体_GB2312" pitchFamily="49" charset="-122"/>
                <a:ea typeface="华文仿宋"/>
              </a:rPr>
            </a:br>
            <a:r>
              <a:rPr lang="zh-CN" altLang="en-US" sz="3200" b="1">
                <a:effectLst>
                  <a:outerShdw blurRad="38100" dist="38100" dir="2700000">
                    <a:srgbClr val="FFFFFF"/>
                  </a:outerShdw>
                </a:effectLst>
                <a:latin typeface="楷体_GB2312" pitchFamily="49" charset="-122"/>
                <a:ea typeface="华文仿宋"/>
              </a:rPr>
              <a:t>　地表水表层水的采集，可用适当的容器如水桶等采集。在湖泊、水库等处采集一定深度的水样，可用直立式或有机玻璃采样器，并借助船只、桥梁、索道或涉水等方式进行水样采集。</a:t>
            </a:r>
            <a:br>
              <a:rPr lang="zh-CN" altLang="en-US" sz="3200" b="1">
                <a:effectLst>
                  <a:outerShdw blurRad="38100" dist="38100" dir="2700000">
                    <a:srgbClr val="FFFFFF"/>
                  </a:outerShdw>
                </a:effectLst>
                <a:latin typeface="楷体_GB2312" pitchFamily="49" charset="-122"/>
                <a:ea typeface="华文仿宋"/>
              </a:rPr>
            </a:b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childTnLst>
                                    <p:set>
                                      <p:cBhvr additive="base">
                                        <p:cTn id="6" dur="1" fill="hold">
                                          <p:stCondLst>
                                            <p:cond delay="0"/>
                                          </p:stCondLst>
                                        </p:cTn>
                                        <p:tgtEl>
                                          <p:spTgt spid="2653"/>
                                        </p:tgtEl>
                                        <p:attrNameLst>
                                          <p:attrName>style.visibility</p:attrName>
                                        </p:attrNameLst>
                                      </p:cBhvr>
                                      <p:to>
                                        <p:strVal val="visible"/>
                                      </p:to>
                                    </p:set>
                                    <p:anim calcmode="lin" valueType="num">
                                      <p:cBhvr additive="base">
                                        <p:cTn id="7" dur="1000" fill="hold"/>
                                        <p:tgtEl>
                                          <p:spTgt spid="2653"/>
                                        </p:tgtEl>
                                        <p:attrNameLst>
                                          <p:attrName>ppt_x</p:attrName>
                                        </p:attrNameLst>
                                      </p:cBhvr>
                                      <p:tavLst>
                                        <p:tav tm="0">
                                          <p:val>
                                            <p:strVal val="1+#ppt_w/2"/>
                                          </p:val>
                                        </p:tav>
                                        <p:tav tm="100000">
                                          <p:val>
                                            <p:strVal val="#ppt_x"/>
                                          </p:val>
                                        </p:tav>
                                      </p:tavLst>
                                    </p:anim>
                                    <p:anim calcmode="lin" valueType="num">
                                      <p:cBhvr additive="base">
                                        <p:cTn id="8" dur="1000" fill="hold"/>
                                        <p:tgtEl>
                                          <p:spTgt spid="2653"/>
                                        </p:tgtEl>
                                        <p:attrNameLst>
                                          <p:attrName>ppt_y</p:attrName>
                                        </p:attrNameLst>
                                      </p:cBhvr>
                                      <p:tavLst>
                                        <p:tav tm="0">
                                          <p:val>
                                            <p:strVal val="#ppt_y"/>
                                          </p:val>
                                        </p:tav>
                                        <p:tav tm="100000">
                                          <p:val>
                                            <p:strVal val="#ppt_y"/>
                                          </p:val>
                                        </p:tav>
                                      </p:tavLst>
                                    </p:anim>
                                  </p:childTnLst>
                                </p:cTn>
                              </p:par>
                              <p:par>
                                <p:cTn id="9" presetID="25" presetClass="entr" presetSubtype="0" fill="hold" nodeType="withEffect">
                                  <p:childTnLst>
                                    <p:set>
                                      <p:cBhvr additive="base">
                                        <p:cTn id="10" dur="1" fill="hold">
                                          <p:stCondLst>
                                            <p:cond delay="0"/>
                                          </p:stCondLst>
                                        </p:cTn>
                                        <p:tgtEl>
                                          <p:spTgt spid="2654">
                                            <p:txEl>
                                              <p:charRg st="0" end="137"/>
                                            </p:txEl>
                                          </p:spTgt>
                                        </p:tgtEl>
                                        <p:attrNameLst>
                                          <p:attrName>style.visibility</p:attrName>
                                        </p:attrNameLst>
                                      </p:cBhvr>
                                      <p:to>
                                        <p:strVal val="visible"/>
                                      </p:to>
                                    </p:set>
                                    <p:anim calcmode="lin" valueType="num">
                                      <p:cBhvr additive="base">
                                        <p:cTn id="11" dur="500" decel="50000" fill="hold">
                                          <p:stCondLst>
                                            <p:cond delay="0"/>
                                          </p:stCondLst>
                                        </p:cTn>
                                        <p:tgtEl>
                                          <p:spTgt spid="2654">
                                            <p:txEl>
                                              <p:charRg st="0" end="137"/>
                                            </p:txEl>
                                          </p:spTgt>
                                        </p:tgtEl>
                                        <p:attrNameLst>
                                          <p:attrName>style.rotation</p:attrName>
                                        </p:attrNameLst>
                                      </p:cBhvr>
                                      <p:tavLst>
                                        <p:tav tm="0">
                                          <p:val>
                                            <p:fltVal val="-90.000000"/>
                                          </p:val>
                                        </p:tav>
                                        <p:tav tm="100000">
                                          <p:val>
                                            <p:fltVal val="0.000000"/>
                                          </p:val>
                                        </p:tav>
                                      </p:tavLst>
                                    </p:anim>
                                    <p:anim calcmode="lin" valueType="num">
                                      <p:cBhvr additive="base">
                                        <p:cTn id="12" dur="500" decel="50000" fill="hold">
                                          <p:stCondLst>
                                            <p:cond delay="0"/>
                                          </p:stCondLst>
                                        </p:cTn>
                                        <p:tgtEl>
                                          <p:spTgt spid="2654">
                                            <p:txEl>
                                              <p:charRg st="0" end="137"/>
                                            </p:txEl>
                                          </p:spTgt>
                                        </p:tgtEl>
                                        <p:attrNameLst>
                                          <p:attrName>ppt_w</p:attrName>
                                        </p:attrNameLst>
                                      </p:cBhvr>
                                      <p:tavLst>
                                        <p:tav tm="0">
                                          <p:val>
                                            <p:strVal val="#ppt_w"/>
                                          </p:val>
                                        </p:tav>
                                        <p:tav tm="100000">
                                          <p:val>
                                            <p:strVal val="#ppt_w*.05"/>
                                          </p:val>
                                        </p:tav>
                                      </p:tavLst>
                                    </p:anim>
                                    <p:anim calcmode="lin" valueType="num">
                                      <p:cBhvr additive="base">
                                        <p:cTn id="13" dur="500" accel="50000" fill="hold">
                                          <p:stCondLst>
                                            <p:cond delay="500"/>
                                          </p:stCondLst>
                                        </p:cTn>
                                        <p:tgtEl>
                                          <p:spTgt spid="2654">
                                            <p:txEl>
                                              <p:charRg st="0" end="137"/>
                                            </p:txEl>
                                          </p:spTgt>
                                        </p:tgtEl>
                                        <p:attrNameLst>
                                          <p:attrName>ppt_w</p:attrName>
                                        </p:attrNameLst>
                                      </p:cBhvr>
                                      <p:tavLst>
                                        <p:tav tm="0">
                                          <p:val>
                                            <p:strVal val="#ppt_w*.05"/>
                                          </p:val>
                                        </p:tav>
                                        <p:tav tm="100000">
                                          <p:val>
                                            <p:strVal val="#ppt_w"/>
                                          </p:val>
                                        </p:tav>
                                      </p:tavLst>
                                    </p:anim>
                                    <p:anim calcmode="lin" valueType="num">
                                      <p:cBhvr additive="base">
                                        <p:cTn id="14" dur="1000" fill="hold"/>
                                        <p:tgtEl>
                                          <p:spTgt spid="2654">
                                            <p:txEl>
                                              <p:charRg st="0" end="137"/>
                                            </p:txEl>
                                          </p:spTgt>
                                        </p:tgtEl>
                                        <p:attrNameLst>
                                          <p:attrName>ppt_h</p:attrName>
                                        </p:attrNameLst>
                                      </p:cBhvr>
                                      <p:tavLst>
                                        <p:tav tm="0">
                                          <p:val>
                                            <p:strVal val="#ppt_h"/>
                                          </p:val>
                                        </p:tav>
                                        <p:tav tm="100000">
                                          <p:val>
                                            <p:strVal val="#ppt_h"/>
                                          </p:val>
                                        </p:tav>
                                      </p:tavLst>
                                    </p:anim>
                                    <p:anim calcmode="lin" valueType="num">
                                      <p:cBhvr additive="base">
                                        <p:cTn id="15" dur="500" decel="50000" fill="hold">
                                          <p:stCondLst>
                                            <p:cond delay="0"/>
                                          </p:stCondLst>
                                        </p:cTn>
                                        <p:tgtEl>
                                          <p:spTgt spid="2654">
                                            <p:txEl>
                                              <p:charRg st="0" end="137"/>
                                            </p:txEl>
                                          </p:spTgt>
                                        </p:tgtEl>
                                        <p:attrNameLst>
                                          <p:attrName>ppt_x</p:attrName>
                                        </p:attrNameLst>
                                      </p:cBhvr>
                                      <p:tavLst>
                                        <p:tav tm="0">
                                          <p:val>
                                            <p:strVal val="#ppt_x+.4"/>
                                          </p:val>
                                        </p:tav>
                                        <p:tav tm="100000">
                                          <p:val>
                                            <p:strVal val="#ppt_x"/>
                                          </p:val>
                                        </p:tav>
                                      </p:tavLst>
                                    </p:anim>
                                    <p:anim calcmode="lin" valueType="num">
                                      <p:cBhvr additive="base">
                                        <p:cTn id="16" dur="500" decel="50000" fill="hold">
                                          <p:stCondLst>
                                            <p:cond delay="0"/>
                                          </p:stCondLst>
                                        </p:cTn>
                                        <p:tgtEl>
                                          <p:spTgt spid="2654">
                                            <p:txEl>
                                              <p:charRg st="0" end="137"/>
                                            </p:txEl>
                                          </p:spTgt>
                                        </p:tgtEl>
                                        <p:attrNameLst>
                                          <p:attrName>ppt_y</p:attrName>
                                        </p:attrNameLst>
                                      </p:cBhvr>
                                      <p:tavLst>
                                        <p:tav tm="0">
                                          <p:val>
                                            <p:strVal val="#ppt_y-.2"/>
                                          </p:val>
                                        </p:tav>
                                        <p:tav tm="100000">
                                          <p:val>
                                            <p:strVal val="#ppt_y+.1"/>
                                          </p:val>
                                        </p:tav>
                                      </p:tavLst>
                                    </p:anim>
                                    <p:anim calcmode="lin" valueType="num">
                                      <p:cBhvr additive="base">
                                        <p:cTn id="17" dur="500" accel="50000" fill="hold">
                                          <p:stCondLst>
                                            <p:cond delay="500"/>
                                          </p:stCondLst>
                                        </p:cTn>
                                        <p:tgtEl>
                                          <p:spTgt spid="2654">
                                            <p:txEl>
                                              <p:charRg st="0" end="137"/>
                                            </p:txEl>
                                          </p:spTgt>
                                        </p:tgtEl>
                                        <p:attrNameLst>
                                          <p:attrName>ppt_y</p:attrName>
                                        </p:attrNameLst>
                                      </p:cBhvr>
                                      <p:tavLst>
                                        <p:tav tm="0">
                                          <p:val>
                                            <p:strVal val="#ppt_y+.1"/>
                                          </p:val>
                                        </p:tav>
                                        <p:tav tm="100000">
                                          <p:val>
                                            <p:strVal val="#ppt_y"/>
                                          </p:val>
                                        </p:tav>
                                      </p:tavLst>
                                    </p:anim>
                                    <p:animEffect transition="in" filter="fade">
                                      <p:cBhvr additive="base">
                                        <p:cTn id="18" dur="1000" decel="50000">
                                          <p:stCondLst>
                                            <p:cond delay="0"/>
                                          </p:stCondLst>
                                        </p:cTn>
                                        <p:tgtEl>
                                          <p:spTgt spid="2654">
                                            <p:txEl>
                                              <p:charRg st="0" end="1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57" name="Text Box 2"/>
          <p:cNvSpPr/>
          <p:nvPr/>
        </p:nvSpPr>
        <p:spPr>
          <a:xfrm>
            <a:off x="395288" y="549275"/>
            <a:ext cx="8505825" cy="5529263"/>
          </a:xfrm>
          <a:prstGeom prst="rect">
            <a:avLst/>
          </a:prstGeom>
          <a:noFill/>
          <a:ln w="9525">
            <a:noFill/>
          </a:ln>
        </p:spPr>
        <p:txBody>
          <a:bodyPr anchor="t" anchorCtr="1"/>
          <a:p>
            <a:pPr>
              <a:lnSpc>
                <a:spcPct val="135000"/>
              </a:lnSpc>
              <a:spcBef>
                <a:spcPct val="50000"/>
              </a:spcBef>
              <a:buNone/>
            </a:pPr>
            <a:r>
              <a:rPr lang="zh-CN" altLang="en-US" sz="4000" b="1">
                <a:effectLst>
                  <a:outerShdw blurRad="38100" dist="38100" dir="2700000">
                    <a:srgbClr val="FFFFFF"/>
                  </a:outerShdw>
                </a:effectLst>
                <a:latin typeface="黑体" panose="02010609060101010101" pitchFamily="49" charset="-122"/>
                <a:ea typeface="华文仿宋"/>
              </a:rPr>
              <a:t>五、地下水采集方法</a:t>
            </a:r>
            <a:endParaRPr lang="zh-CN" altLang="en-US" sz="4000" b="1">
              <a:effectLst>
                <a:outerShdw blurRad="38100" dist="38100" dir="2700000">
                  <a:srgbClr val="FFFFFF"/>
                </a:outerShdw>
              </a:effectLst>
              <a:latin typeface="黑体" panose="02010609060101010101" pitchFamily="49" charset="-122"/>
              <a:ea typeface="华文仿宋"/>
            </a:endParaRPr>
          </a:p>
          <a:p>
            <a:pPr>
              <a:lnSpc>
                <a:spcPct val="135000"/>
              </a:lnSpc>
              <a:buNone/>
            </a:pPr>
            <a:r>
              <a:rPr lang="zh-CN" altLang="en-US" sz="3200" b="1">
                <a:effectLst>
                  <a:outerShdw blurRad="38100" dist="38100" dir="2700000">
                    <a:srgbClr val="FFFFFF"/>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从监测井中采集水样常利用抽水机设备。 </a:t>
            </a:r>
            <a:endParaRPr lang="zh-CN" altLang="en-US" sz="3200" b="1">
              <a:effectLst>
                <a:outerShdw blurRad="38100" dist="38100" dir="2700000">
                  <a:srgbClr val="FFFFFF"/>
                </a:outerShdw>
              </a:effectLst>
              <a:latin typeface="楷体_GB2312" pitchFamily="49" charset="-122"/>
              <a:ea typeface="华文仿宋"/>
            </a:endParaRPr>
          </a:p>
          <a:p>
            <a:pPr>
              <a:lnSpc>
                <a:spcPct val="135000"/>
              </a:lnSpc>
              <a:buSzPct val="75000"/>
              <a:buFont typeface="Arial" panose="020B0604020202020204" pitchFamily="34" charset="0"/>
              <a:buChar char="●"/>
            </a:pPr>
            <a:r>
              <a:rPr lang="zh-CN" altLang="en-US" sz="3200" b="1">
                <a:effectLst>
                  <a:outerShdw blurRad="38100" dist="38100" dir="2700000">
                    <a:srgbClr val="FFFFFF"/>
                  </a:outerShdw>
                </a:effectLst>
                <a:latin typeface="楷体_GB2312" pitchFamily="49" charset="-122"/>
                <a:ea typeface="华文仿宋"/>
              </a:rPr>
              <a:t>对于自喷泉水，可在涌水口处直接采样。 </a:t>
            </a:r>
            <a:endParaRPr lang="zh-CN" altLang="en-US" sz="3200" b="1">
              <a:effectLst>
                <a:outerShdw blurRad="38100" dist="38100" dir="2700000">
                  <a:srgbClr val="FFFFFF"/>
                </a:outerShdw>
              </a:effectLst>
              <a:latin typeface="楷体_GB2312" pitchFamily="49" charset="-122"/>
              <a:ea typeface="华文仿宋"/>
            </a:endParaRPr>
          </a:p>
          <a:p>
            <a:pPr>
              <a:lnSpc>
                <a:spcPct val="135000"/>
              </a:lnSpc>
              <a:buSzPct val="75000"/>
              <a:buFont typeface="Arial" panose="020B0604020202020204" pitchFamily="34" charset="0"/>
              <a:buChar char="●"/>
            </a:pPr>
            <a:r>
              <a:rPr lang="zh-CN" altLang="en-US" sz="3200" b="1">
                <a:effectLst>
                  <a:outerShdw blurRad="38100" dist="38100" dir="2700000">
                    <a:srgbClr val="FFFFFF"/>
                  </a:outerShdw>
                </a:effectLst>
                <a:latin typeface="楷体_GB2312" pitchFamily="49" charset="-122"/>
                <a:ea typeface="华文仿宋"/>
              </a:rPr>
              <a:t>对于自来水，也要先将水龙头完全打开，放水数分钟，排出管道中积存的死水后再采样。 </a:t>
            </a:r>
            <a:endParaRPr lang="zh-CN" altLang="en-US" sz="3200" b="1">
              <a:effectLst>
                <a:outerShdw blurRad="38100" dist="38100" dir="2700000">
                  <a:srgbClr val="FFFFFF"/>
                </a:outerShdw>
              </a:effectLst>
              <a:latin typeface="楷体_GB2312" pitchFamily="49" charset="-122"/>
              <a:ea typeface="华文仿宋"/>
            </a:endParaRPr>
          </a:p>
          <a:p>
            <a:pPr>
              <a:lnSpc>
                <a:spcPct val="135000"/>
              </a:lnSpc>
              <a:buSzPct val="75000"/>
              <a:buFont typeface="Arial" panose="020B0604020202020204" pitchFamily="34" charset="0"/>
              <a:buChar char="●"/>
            </a:pPr>
            <a:r>
              <a:rPr lang="zh-CN" altLang="en-US" sz="3200" b="1">
                <a:effectLst>
                  <a:outerShdw blurRad="38100" dist="38100" dir="2700000">
                    <a:srgbClr val="FFFFFF"/>
                  </a:outerShdw>
                </a:effectLst>
                <a:latin typeface="楷体_GB2312" pitchFamily="49" charset="-122"/>
                <a:ea typeface="华文仿宋"/>
              </a:rPr>
              <a:t>井水，必须在充分抽汲后进行。</a:t>
            </a:r>
            <a:endParaRPr lang="zh-CN" altLang="en-US" sz="3200" b="1">
              <a:effectLst>
                <a:outerShdw blurRad="38100" dist="38100" dir="2700000">
                  <a:srgbClr val="FFFFFF"/>
                </a:outerShdw>
              </a:effectLst>
              <a:latin typeface="楷体_GB2312" pitchFamily="49" charset="-122"/>
              <a:ea typeface="华文仿宋"/>
            </a:endParaRPr>
          </a:p>
          <a:p>
            <a:pPr>
              <a:lnSpc>
                <a:spcPct val="135000"/>
              </a:lnSpc>
              <a:buSzPct val="75000"/>
              <a:buFont typeface="Arial" panose="020B0604020202020204" pitchFamily="34" charset="0"/>
              <a:buNone/>
            </a:pPr>
            <a:r>
              <a:rPr lang="zh-CN" altLang="en-US" sz="3200" b="1">
                <a:solidFill>
                  <a:srgbClr val="FF3399"/>
                </a:solidFill>
                <a:effectLst>
                  <a:outerShdw blurRad="38100" dist="38100" dir="2700000">
                    <a:srgbClr val="000000"/>
                  </a:outerShdw>
                </a:effectLst>
                <a:latin typeface="楷体_GB2312" pitchFamily="49" charset="-122"/>
                <a:ea typeface="华文仿宋"/>
              </a:rPr>
              <a:t>注意</a:t>
            </a:r>
            <a:r>
              <a:rPr lang="zh-CN" altLang="en-US" sz="3200" b="1">
                <a:effectLst>
                  <a:outerShdw blurRad="38100" dist="38100" dir="2700000">
                    <a:srgbClr val="FFFFFF"/>
                  </a:outerShdw>
                </a:effectLst>
                <a:latin typeface="楷体_GB2312" pitchFamily="49" charset="-122"/>
                <a:ea typeface="华文仿宋"/>
              </a:rPr>
              <a:t>：地下水的水质比较稳定，一般采集瞬时水样，即能有较好的代表性。 </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657">
                                            <p:txEl>
                                              <p:charRg st="0" end="10"/>
                                            </p:txEl>
                                          </p:spTgt>
                                        </p:tgtEl>
                                        <p:attrNameLst>
                                          <p:attrName>style.visibility</p:attrName>
                                        </p:attrNameLst>
                                      </p:cBhvr>
                                      <p:to>
                                        <p:strVal val="visible"/>
                                      </p:to>
                                    </p:set>
                                    <p:animEffect transition="in" filter="wipe(left)">
                                      <p:cBhvr additive="base">
                                        <p:cTn id="7" dur="500"/>
                                        <p:tgtEl>
                                          <p:spTgt spid="2657">
                                            <p:txEl>
                                              <p:charRg st="0" end="10"/>
                                            </p:txEl>
                                          </p:spTgt>
                                        </p:tgtEl>
                                      </p:cBhvr>
                                    </p:animEffect>
                                  </p:childTnLst>
                                </p:cTn>
                              </p:par>
                              <p:par>
                                <p:cTn id="8" presetID="37" presetClass="entr" presetSubtype="0" fill="hold" nodeType="withEffect">
                                  <p:childTnLst>
                                    <p:set>
                                      <p:cBhvr additive="base">
                                        <p:cTn id="9" dur="1" fill="hold">
                                          <p:stCondLst>
                                            <p:cond delay="0"/>
                                          </p:stCondLst>
                                        </p:cTn>
                                        <p:tgtEl>
                                          <p:spTgt spid="2657">
                                            <p:txEl>
                                              <p:charRg st="10" end="31"/>
                                            </p:txEl>
                                          </p:spTgt>
                                        </p:tgtEl>
                                        <p:attrNameLst>
                                          <p:attrName>style.visibility</p:attrName>
                                        </p:attrNameLst>
                                      </p:cBhvr>
                                      <p:to>
                                        <p:strVal val="visible"/>
                                      </p:to>
                                    </p:set>
                                    <p:animEffect transition="in" filter="fade">
                                      <p:cBhvr additive="base">
                                        <p:cTn id="10" dur="1000"/>
                                        <p:tgtEl>
                                          <p:spTgt spid="2657">
                                            <p:txEl>
                                              <p:charRg st="10" end="31"/>
                                            </p:txEl>
                                          </p:spTgt>
                                        </p:tgtEl>
                                      </p:cBhvr>
                                    </p:animEffect>
                                    <p:anim calcmode="lin" valueType="num">
                                      <p:cBhvr additive="base">
                                        <p:cTn id="11" dur="1000" fill="hold"/>
                                        <p:tgtEl>
                                          <p:spTgt spid="2657">
                                            <p:txEl>
                                              <p:charRg st="10" end="31"/>
                                            </p:txEl>
                                          </p:spTgt>
                                        </p:tgtEl>
                                        <p:attrNameLst>
                                          <p:attrName>ppt_x</p:attrName>
                                        </p:attrNameLst>
                                      </p:cBhvr>
                                      <p:tavLst>
                                        <p:tav tm="0">
                                          <p:val>
                                            <p:strVal val="#ppt_x"/>
                                          </p:val>
                                        </p:tav>
                                        <p:tav tm="100000">
                                          <p:val>
                                            <p:strVal val="#ppt_x"/>
                                          </p:val>
                                        </p:tav>
                                      </p:tavLst>
                                    </p:anim>
                                    <p:anim calcmode="lin" valueType="num">
                                      <p:cBhvr additive="base">
                                        <p:cTn id="12" dur="900" decel="100000" fill="hold"/>
                                        <p:tgtEl>
                                          <p:spTgt spid="2657">
                                            <p:txEl>
                                              <p:charRg st="10" end="31"/>
                                            </p:txEl>
                                          </p:spTgt>
                                        </p:tgtEl>
                                        <p:attrNameLst>
                                          <p:attrName>ppt_y</p:attrName>
                                        </p:attrNameLst>
                                      </p:cBhvr>
                                      <p:tavLst>
                                        <p:tav tm="0">
                                          <p:val>
                                            <p:strVal val="#ppt_y+1"/>
                                          </p:val>
                                        </p:tav>
                                        <p:tav tm="100000">
                                          <p:val>
                                            <p:strVal val="#ppt_y-.03"/>
                                          </p:val>
                                        </p:tav>
                                      </p:tavLst>
                                    </p:anim>
                                    <p:anim calcmode="lin" valueType="num">
                                      <p:cBhvr additive="base">
                                        <p:cTn id="13" dur="100" accel="100000" fill="hold">
                                          <p:stCondLst>
                                            <p:cond delay="900"/>
                                          </p:stCondLst>
                                        </p:cTn>
                                        <p:tgtEl>
                                          <p:spTgt spid="2657">
                                            <p:txEl>
                                              <p:charRg st="10" end="31"/>
                                            </p:txEl>
                                          </p:spTgt>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childTnLst>
                                    <p:set>
                                      <p:cBhvr additive="base">
                                        <p:cTn id="15" dur="1" fill="hold">
                                          <p:stCondLst>
                                            <p:cond delay="0"/>
                                          </p:stCondLst>
                                        </p:cTn>
                                        <p:tgtEl>
                                          <p:spTgt spid="2657">
                                            <p:txEl>
                                              <p:charRg st="31" end="51"/>
                                            </p:txEl>
                                          </p:spTgt>
                                        </p:tgtEl>
                                        <p:attrNameLst>
                                          <p:attrName>style.visibility</p:attrName>
                                        </p:attrNameLst>
                                      </p:cBhvr>
                                      <p:to>
                                        <p:strVal val="visible"/>
                                      </p:to>
                                    </p:set>
                                    <p:animEffect transition="in" filter="fade">
                                      <p:cBhvr additive="base">
                                        <p:cTn id="16" dur="1000"/>
                                        <p:tgtEl>
                                          <p:spTgt spid="2657">
                                            <p:txEl>
                                              <p:charRg st="31" end="51"/>
                                            </p:txEl>
                                          </p:spTgt>
                                        </p:tgtEl>
                                      </p:cBhvr>
                                    </p:animEffect>
                                    <p:anim calcmode="lin" valueType="num">
                                      <p:cBhvr additive="base">
                                        <p:cTn id="17" dur="1000" fill="hold"/>
                                        <p:tgtEl>
                                          <p:spTgt spid="2657">
                                            <p:txEl>
                                              <p:charRg st="31" end="51"/>
                                            </p:txEl>
                                          </p:spTgt>
                                        </p:tgtEl>
                                        <p:attrNameLst>
                                          <p:attrName>ppt_x</p:attrName>
                                        </p:attrNameLst>
                                      </p:cBhvr>
                                      <p:tavLst>
                                        <p:tav tm="0">
                                          <p:val>
                                            <p:strVal val="#ppt_x"/>
                                          </p:val>
                                        </p:tav>
                                        <p:tav tm="100000">
                                          <p:val>
                                            <p:strVal val="#ppt_x"/>
                                          </p:val>
                                        </p:tav>
                                      </p:tavLst>
                                    </p:anim>
                                    <p:anim calcmode="lin" valueType="num">
                                      <p:cBhvr additive="base">
                                        <p:cTn id="18" dur="900" decel="100000" fill="hold"/>
                                        <p:tgtEl>
                                          <p:spTgt spid="2657">
                                            <p:txEl>
                                              <p:charRg st="31" end="51"/>
                                            </p:txEl>
                                          </p:spTgt>
                                        </p:tgtEl>
                                        <p:attrNameLst>
                                          <p:attrName>ppt_y</p:attrName>
                                        </p:attrNameLst>
                                      </p:cBhvr>
                                      <p:tavLst>
                                        <p:tav tm="0">
                                          <p:val>
                                            <p:strVal val="#ppt_y+1"/>
                                          </p:val>
                                        </p:tav>
                                        <p:tav tm="100000">
                                          <p:val>
                                            <p:strVal val="#ppt_y-.03"/>
                                          </p:val>
                                        </p:tav>
                                      </p:tavLst>
                                    </p:anim>
                                    <p:anim calcmode="lin" valueType="num">
                                      <p:cBhvr additive="base">
                                        <p:cTn id="19" dur="100" accel="100000" fill="hold">
                                          <p:stCondLst>
                                            <p:cond delay="900"/>
                                          </p:stCondLst>
                                        </p:cTn>
                                        <p:tgtEl>
                                          <p:spTgt spid="2657">
                                            <p:txEl>
                                              <p:charRg st="31" end="51"/>
                                            </p:txEl>
                                          </p:spTgt>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childTnLst>
                                    <p:set>
                                      <p:cBhvr additive="base">
                                        <p:cTn id="21" dur="1" fill="hold">
                                          <p:stCondLst>
                                            <p:cond delay="0"/>
                                          </p:stCondLst>
                                        </p:cTn>
                                        <p:tgtEl>
                                          <p:spTgt spid="2657">
                                            <p:txEl>
                                              <p:charRg st="51" end="92"/>
                                            </p:txEl>
                                          </p:spTgt>
                                        </p:tgtEl>
                                        <p:attrNameLst>
                                          <p:attrName>style.visibility</p:attrName>
                                        </p:attrNameLst>
                                      </p:cBhvr>
                                      <p:to>
                                        <p:strVal val="visible"/>
                                      </p:to>
                                    </p:set>
                                    <p:animEffect transition="in" filter="fade">
                                      <p:cBhvr additive="base">
                                        <p:cTn id="22" dur="1000"/>
                                        <p:tgtEl>
                                          <p:spTgt spid="2657">
                                            <p:txEl>
                                              <p:charRg st="51" end="92"/>
                                            </p:txEl>
                                          </p:spTgt>
                                        </p:tgtEl>
                                      </p:cBhvr>
                                    </p:animEffect>
                                    <p:anim calcmode="lin" valueType="num">
                                      <p:cBhvr additive="base">
                                        <p:cTn id="23" dur="1000" fill="hold"/>
                                        <p:tgtEl>
                                          <p:spTgt spid="2657">
                                            <p:txEl>
                                              <p:charRg st="51" end="92"/>
                                            </p:txEl>
                                          </p:spTgt>
                                        </p:tgtEl>
                                        <p:attrNameLst>
                                          <p:attrName>ppt_x</p:attrName>
                                        </p:attrNameLst>
                                      </p:cBhvr>
                                      <p:tavLst>
                                        <p:tav tm="0">
                                          <p:val>
                                            <p:strVal val="#ppt_x"/>
                                          </p:val>
                                        </p:tav>
                                        <p:tav tm="100000">
                                          <p:val>
                                            <p:strVal val="#ppt_x"/>
                                          </p:val>
                                        </p:tav>
                                      </p:tavLst>
                                    </p:anim>
                                    <p:anim calcmode="lin" valueType="num">
                                      <p:cBhvr additive="base">
                                        <p:cTn id="24" dur="900" decel="100000" fill="hold"/>
                                        <p:tgtEl>
                                          <p:spTgt spid="2657">
                                            <p:txEl>
                                              <p:charRg st="51" end="92"/>
                                            </p:txEl>
                                          </p:spTgt>
                                        </p:tgtEl>
                                        <p:attrNameLst>
                                          <p:attrName>ppt_y</p:attrName>
                                        </p:attrNameLst>
                                      </p:cBhvr>
                                      <p:tavLst>
                                        <p:tav tm="0">
                                          <p:val>
                                            <p:strVal val="#ppt_y+1"/>
                                          </p:val>
                                        </p:tav>
                                        <p:tav tm="100000">
                                          <p:val>
                                            <p:strVal val="#ppt_y-.03"/>
                                          </p:val>
                                        </p:tav>
                                      </p:tavLst>
                                    </p:anim>
                                    <p:anim calcmode="lin" valueType="num">
                                      <p:cBhvr additive="base">
                                        <p:cTn id="25" dur="100" accel="100000" fill="hold">
                                          <p:stCondLst>
                                            <p:cond delay="900"/>
                                          </p:stCondLst>
                                        </p:cTn>
                                        <p:tgtEl>
                                          <p:spTgt spid="2657">
                                            <p:txEl>
                                              <p:charRg st="51" end="9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childTnLst>
                                    <p:set>
                                      <p:cBhvr additive="base">
                                        <p:cTn id="27" dur="1" fill="hold">
                                          <p:stCondLst>
                                            <p:cond delay="0"/>
                                          </p:stCondLst>
                                        </p:cTn>
                                        <p:tgtEl>
                                          <p:spTgt spid="2657">
                                            <p:txEl>
                                              <p:charRg st="92" end="107"/>
                                            </p:txEl>
                                          </p:spTgt>
                                        </p:tgtEl>
                                        <p:attrNameLst>
                                          <p:attrName>style.visibility</p:attrName>
                                        </p:attrNameLst>
                                      </p:cBhvr>
                                      <p:to>
                                        <p:strVal val="visible"/>
                                      </p:to>
                                    </p:set>
                                    <p:animEffect transition="in" filter="fade">
                                      <p:cBhvr additive="base">
                                        <p:cTn id="28" dur="1000"/>
                                        <p:tgtEl>
                                          <p:spTgt spid="2657">
                                            <p:txEl>
                                              <p:charRg st="92" end="107"/>
                                            </p:txEl>
                                          </p:spTgt>
                                        </p:tgtEl>
                                      </p:cBhvr>
                                    </p:animEffect>
                                    <p:anim calcmode="lin" valueType="num">
                                      <p:cBhvr additive="base">
                                        <p:cTn id="29" dur="1000" fill="hold"/>
                                        <p:tgtEl>
                                          <p:spTgt spid="2657">
                                            <p:txEl>
                                              <p:charRg st="92" end="107"/>
                                            </p:txEl>
                                          </p:spTgt>
                                        </p:tgtEl>
                                        <p:attrNameLst>
                                          <p:attrName>ppt_x</p:attrName>
                                        </p:attrNameLst>
                                      </p:cBhvr>
                                      <p:tavLst>
                                        <p:tav tm="0">
                                          <p:val>
                                            <p:strVal val="#ppt_x"/>
                                          </p:val>
                                        </p:tav>
                                        <p:tav tm="100000">
                                          <p:val>
                                            <p:strVal val="#ppt_x"/>
                                          </p:val>
                                        </p:tav>
                                      </p:tavLst>
                                    </p:anim>
                                    <p:anim calcmode="lin" valueType="num">
                                      <p:cBhvr additive="base">
                                        <p:cTn id="30" dur="900" decel="100000" fill="hold"/>
                                        <p:tgtEl>
                                          <p:spTgt spid="2657">
                                            <p:txEl>
                                              <p:charRg st="92" end="107"/>
                                            </p:txEl>
                                          </p:spTgt>
                                        </p:tgtEl>
                                        <p:attrNameLst>
                                          <p:attrName>ppt_y</p:attrName>
                                        </p:attrNameLst>
                                      </p:cBhvr>
                                      <p:tavLst>
                                        <p:tav tm="0">
                                          <p:val>
                                            <p:strVal val="#ppt_y+1"/>
                                          </p:val>
                                        </p:tav>
                                        <p:tav tm="100000">
                                          <p:val>
                                            <p:strVal val="#ppt_y-.03"/>
                                          </p:val>
                                        </p:tav>
                                      </p:tavLst>
                                    </p:anim>
                                    <p:anim calcmode="lin" valueType="num">
                                      <p:cBhvr additive="base">
                                        <p:cTn id="31" dur="100" accel="100000" fill="hold">
                                          <p:stCondLst>
                                            <p:cond delay="900"/>
                                          </p:stCondLst>
                                        </p:cTn>
                                        <p:tgtEl>
                                          <p:spTgt spid="2657">
                                            <p:txEl>
                                              <p:charRg st="92" end="107"/>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childTnLst>
                                    <p:set>
                                      <p:cBhvr additive="base">
                                        <p:cTn id="33" dur="1" fill="hold">
                                          <p:stCondLst>
                                            <p:cond delay="0"/>
                                          </p:stCondLst>
                                        </p:cTn>
                                        <p:tgtEl>
                                          <p:spTgt spid="2657">
                                            <p:txEl>
                                              <p:charRg st="107" end="142"/>
                                            </p:txEl>
                                          </p:spTgt>
                                        </p:tgtEl>
                                        <p:attrNameLst>
                                          <p:attrName>style.visibility</p:attrName>
                                        </p:attrNameLst>
                                      </p:cBhvr>
                                      <p:to>
                                        <p:strVal val="visible"/>
                                      </p:to>
                                    </p:set>
                                    <p:animEffect transition="in" filter="fade">
                                      <p:cBhvr additive="base">
                                        <p:cTn id="34" dur="1000"/>
                                        <p:tgtEl>
                                          <p:spTgt spid="2657">
                                            <p:txEl>
                                              <p:charRg st="107" end="142"/>
                                            </p:txEl>
                                          </p:spTgt>
                                        </p:tgtEl>
                                      </p:cBhvr>
                                    </p:animEffect>
                                    <p:anim calcmode="lin" valueType="num">
                                      <p:cBhvr additive="base">
                                        <p:cTn id="35" dur="1000" fill="hold"/>
                                        <p:tgtEl>
                                          <p:spTgt spid="2657">
                                            <p:txEl>
                                              <p:charRg st="107" end="142"/>
                                            </p:txEl>
                                          </p:spTgt>
                                        </p:tgtEl>
                                        <p:attrNameLst>
                                          <p:attrName>ppt_x</p:attrName>
                                        </p:attrNameLst>
                                      </p:cBhvr>
                                      <p:tavLst>
                                        <p:tav tm="0">
                                          <p:val>
                                            <p:strVal val="#ppt_x"/>
                                          </p:val>
                                        </p:tav>
                                        <p:tav tm="100000">
                                          <p:val>
                                            <p:strVal val="#ppt_x"/>
                                          </p:val>
                                        </p:tav>
                                      </p:tavLst>
                                    </p:anim>
                                    <p:anim calcmode="lin" valueType="num">
                                      <p:cBhvr additive="base">
                                        <p:cTn id="36" dur="900" decel="100000" fill="hold"/>
                                        <p:tgtEl>
                                          <p:spTgt spid="2657">
                                            <p:txEl>
                                              <p:charRg st="107" end="142"/>
                                            </p:txEl>
                                          </p:spTgt>
                                        </p:tgtEl>
                                        <p:attrNameLst>
                                          <p:attrName>ppt_y</p:attrName>
                                        </p:attrNameLst>
                                      </p:cBhvr>
                                      <p:tavLst>
                                        <p:tav tm="0">
                                          <p:val>
                                            <p:strVal val="#ppt_y+1"/>
                                          </p:val>
                                        </p:tav>
                                        <p:tav tm="100000">
                                          <p:val>
                                            <p:strVal val="#ppt_y-.03"/>
                                          </p:val>
                                        </p:tav>
                                      </p:tavLst>
                                    </p:anim>
                                    <p:anim calcmode="lin" valueType="num">
                                      <p:cBhvr additive="base">
                                        <p:cTn id="37" dur="100" accel="100000" fill="hold">
                                          <p:stCondLst>
                                            <p:cond delay="900"/>
                                          </p:stCondLst>
                                        </p:cTn>
                                        <p:tgtEl>
                                          <p:spTgt spid="2657">
                                            <p:txEl>
                                              <p:charRg st="107" end="14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pSp>
        <p:nvGrpSpPr>
          <p:cNvPr id="2660" name="组合 2659"/>
          <p:cNvGrpSpPr/>
          <p:nvPr/>
        </p:nvGrpSpPr>
        <p:grpSpPr>
          <a:xfrm>
            <a:off x="217488" y="220663"/>
            <a:ext cx="9140825" cy="6850062"/>
            <a:chOff x="0" y="0"/>
            <a:chExt cx="5758" cy="4315"/>
          </a:xfrm>
        </p:grpSpPr>
        <p:grpSp>
          <p:nvGrpSpPr>
            <p:cNvPr id="2661" name="组合 2660"/>
            <p:cNvGrpSpPr/>
            <p:nvPr/>
          </p:nvGrpSpPr>
          <p:grpSpPr>
            <a:xfrm>
              <a:off x="1728" y="2230"/>
              <a:ext cx="4027" cy="2085"/>
              <a:chOff x="1728" y="2230"/>
              <a:chExt cx="4027" cy="2085"/>
            </a:xfrm>
          </p:grpSpPr>
          <p:sp>
            <p:nvSpPr>
              <p:cNvPr id="2662" name="Freeform 6"/>
              <p:cNvSpPr/>
              <p:nvPr/>
            </p:nvSpPr>
            <p:spPr>
              <a:xfrm>
                <a:off x="1728" y="2644"/>
                <a:ext cx="2882" cy="1671"/>
              </a:xfrm>
              <a:gradFill rotWithShape="0">
                <a:gsLst>
                  <a:gs pos="0">
                    <a:srgbClr val="FFFFFF"/>
                  </a:gs>
                  <a:gs pos="100000">
                    <a:srgbClr val="E8E8E8"/>
                  </a:gs>
                </a:gsLst>
                <a:lin ang="0"/>
                <a:tileRect/>
              </a:gradFill>
              <a:ln w="9525">
                <a:noFill/>
              </a:ln>
            </p:spPr>
            <p:txBody>
              <a:bodyPr/>
              <a:p>
                <a:endParaRPr lang="zh-CN" altLang="en-US"/>
              </a:p>
            </p:txBody>
          </p:sp>
          <p:sp>
            <p:nvSpPr>
              <p:cNvPr id="2663" name="Freeform 7"/>
              <p:cNvSpPr/>
              <p:nvPr/>
            </p:nvSpPr>
            <p:spPr>
              <a:xfrm>
                <a:off x="4170" y="2671"/>
                <a:ext cx="1259" cy="811"/>
              </a:xfrm>
              <a:gradFill rotWithShape="0">
                <a:gsLst>
                  <a:gs pos="0">
                    <a:srgbClr val="FFFFFF"/>
                  </a:gs>
                  <a:gs pos="100000">
                    <a:srgbClr val="E8E8E8"/>
                  </a:gs>
                </a:gsLst>
                <a:lin ang="2700000"/>
                <a:tileRect/>
              </a:gradFill>
              <a:ln w="9525">
                <a:noFill/>
              </a:ln>
            </p:spPr>
            <p:txBody>
              <a:bodyPr/>
              <a:p>
                <a:endParaRPr lang="zh-CN" altLang="en-US"/>
              </a:p>
            </p:txBody>
          </p:sp>
          <p:sp>
            <p:nvSpPr>
              <p:cNvPr id="2664" name="Freeform 8"/>
              <p:cNvSpPr/>
              <p:nvPr/>
            </p:nvSpPr>
            <p:spPr>
              <a:xfrm>
                <a:off x="2900" y="3346"/>
                <a:ext cx="2849" cy="969"/>
              </a:xfrm>
              <a:gradFill rotWithShape="0">
                <a:gsLst>
                  <a:gs pos="0">
                    <a:srgbClr val="D1D1D1"/>
                  </a:gs>
                  <a:gs pos="100000">
                    <a:srgbClr val="FFFFFF"/>
                  </a:gs>
                </a:gsLst>
                <a:lin ang="5400000"/>
                <a:tileRect/>
              </a:gradFill>
              <a:ln w="9525">
                <a:noFill/>
              </a:ln>
            </p:spPr>
            <p:txBody>
              <a:bodyPr/>
              <a:p>
                <a:endParaRPr lang="zh-CN" altLang="en-US"/>
              </a:p>
            </p:txBody>
          </p:sp>
          <p:sp>
            <p:nvSpPr>
              <p:cNvPr id="2665" name="Freeform 9"/>
              <p:cNvSpPr/>
              <p:nvPr/>
            </p:nvSpPr>
            <p:spPr>
              <a:xfrm>
                <a:off x="2748" y="2230"/>
                <a:ext cx="3007" cy="2085"/>
              </a:xfrm>
              <a:solidFill>
                <a:srgbClr val="FFFFFF"/>
              </a:solidFill>
              <a:ln w="9525">
                <a:noFill/>
              </a:ln>
            </p:spPr>
            <p:txBody>
              <a:bodyPr/>
              <a:p>
                <a:endParaRPr lang="zh-CN" altLang="en-US"/>
              </a:p>
            </p:txBody>
          </p:sp>
          <p:sp>
            <p:nvSpPr>
              <p:cNvPr id="2666" name="Freeform 10"/>
              <p:cNvSpPr/>
              <p:nvPr/>
            </p:nvSpPr>
            <p:spPr>
              <a:xfrm>
                <a:off x="4501" y="2317"/>
                <a:ext cx="1248" cy="539"/>
              </a:xfrm>
              <a:gradFill rotWithShape="0">
                <a:gsLst>
                  <a:gs pos="0">
                    <a:srgbClr val="E0E0E0"/>
                  </a:gs>
                  <a:gs pos="100000">
                    <a:srgbClr val="FFFFFF"/>
                  </a:gs>
                </a:gsLst>
                <a:lin ang="2700000"/>
                <a:tileRect/>
              </a:gradFill>
              <a:ln w="9525">
                <a:noFill/>
              </a:ln>
            </p:spPr>
            <p:txBody>
              <a:bodyPr/>
              <a:p>
                <a:endParaRPr lang="zh-CN" altLang="en-US"/>
              </a:p>
            </p:txBody>
          </p:sp>
        </p:grpSp>
        <p:sp>
          <p:nvSpPr>
            <p:cNvPr id="2667" name="Freeform 11"/>
            <p:cNvSpPr/>
            <p:nvPr/>
          </p:nvSpPr>
          <p:spPr>
            <a:xfrm>
              <a:off x="3322" y="1341"/>
              <a:ext cx="1825" cy="1537"/>
            </a:xfrm>
            <a:gradFill rotWithShape="0">
              <a:gsLst>
                <a:gs pos="0">
                  <a:srgbClr val="D8D8D8"/>
                </a:gs>
                <a:gs pos="100000">
                  <a:srgbClr val="FFFFFF"/>
                </a:gs>
              </a:gsLst>
              <a:lin ang="2700000"/>
              <a:tileRect/>
            </a:gradFill>
            <a:ln w="9525">
              <a:noFill/>
            </a:ln>
          </p:spPr>
          <p:txBody>
            <a:bodyPr/>
            <a:p>
              <a:endParaRPr lang="zh-CN" altLang="en-US"/>
            </a:p>
          </p:txBody>
        </p:sp>
        <p:sp>
          <p:nvSpPr>
            <p:cNvPr id="2668" name="Freeform 12"/>
            <p:cNvSpPr/>
            <p:nvPr/>
          </p:nvSpPr>
          <p:spPr>
            <a:xfrm>
              <a:off x="0" y="0"/>
              <a:ext cx="5758" cy="1776"/>
            </a:xfrm>
            <a:gradFill rotWithShape="0">
              <a:gsLst>
                <a:gs pos="0">
                  <a:srgbClr val="FBEEC9"/>
                </a:gs>
                <a:gs pos="100000">
                  <a:srgbClr val="FFFFFF"/>
                </a:gs>
              </a:gsLst>
              <a:lin ang="5400000"/>
              <a:tileRect/>
            </a:gradFill>
            <a:ln w="9525">
              <a:noFill/>
            </a:ln>
          </p:spPr>
          <p:txBody>
            <a:bodyPr/>
            <a:p>
              <a:endParaRPr lang="zh-CN" altLang="en-US"/>
            </a:p>
          </p:txBody>
        </p:sp>
      </p:grpSp>
      <p:sp>
        <p:nvSpPr>
          <p:cNvPr id="2669" name="Rectangle 13"/>
          <p:cNvSpPr/>
          <p:nvPr/>
        </p:nvSpPr>
        <p:spPr>
          <a:xfrm>
            <a:off x="674688" y="495300"/>
            <a:ext cx="8229600" cy="777875"/>
          </a:xfrm>
          <a:prstGeom prst="rect">
            <a:avLst/>
          </a:prstGeom>
          <a:noFill/>
          <a:ln w="9525">
            <a:noFill/>
          </a:ln>
        </p:spPr>
        <p:txBody>
          <a:bodyPr anchor="ctr" anchorCtr="0"/>
          <a:p>
            <a:pPr algn="ctr"/>
            <a:r>
              <a:rPr lang="zh-CN" altLang="en-US" sz="4000" b="1">
                <a:solidFill>
                  <a:srgbClr val="FF6600"/>
                </a:solidFill>
                <a:latin typeface="华文行楷" pitchFamily="2" charset="-122"/>
                <a:ea typeface="华文仿宋"/>
              </a:rPr>
              <a:t>地下水采样方法</a:t>
            </a:r>
            <a:endParaRPr lang="zh-CN" altLang="en-US" sz="4000" b="1">
              <a:solidFill>
                <a:srgbClr val="FF6600"/>
              </a:solidFill>
              <a:latin typeface="华文行楷" pitchFamily="2" charset="-122"/>
              <a:ea typeface="华文仿宋"/>
            </a:endParaRPr>
          </a:p>
        </p:txBody>
      </p:sp>
      <p:sp>
        <p:nvSpPr>
          <p:cNvPr id="2670" name="Rectangle 14"/>
          <p:cNvSpPr/>
          <p:nvPr/>
        </p:nvSpPr>
        <p:spPr>
          <a:xfrm>
            <a:off x="900113" y="1138238"/>
            <a:ext cx="7488237" cy="1439862"/>
          </a:xfrm>
          <a:prstGeom prst="rect">
            <a:avLst/>
          </a:prstGeom>
          <a:noFill/>
          <a:ln w="9525">
            <a:noFill/>
          </a:ln>
        </p:spPr>
        <p:txBody>
          <a:bodyPr anchor="ctr" anchorCtr="0"/>
          <a:p>
            <a:r>
              <a:rPr lang="en-US" altLang="zh-CN" sz="3600">
                <a:solidFill>
                  <a:schemeClr val="tx2"/>
                </a:solidFill>
                <a:latin typeface="楷体_GB2312" pitchFamily="49" charset="-122"/>
                <a:ea typeface="华文仿宋"/>
              </a:rPr>
              <a:t>   </a:t>
            </a:r>
            <a:r>
              <a:rPr lang="zh-CN" altLang="en-US" sz="2800">
                <a:solidFill>
                  <a:schemeClr val="tx2"/>
                </a:solidFill>
                <a:latin typeface="楷体_GB2312" pitchFamily="49" charset="-122"/>
                <a:ea typeface="华文仿宋"/>
              </a:rPr>
              <a:t>地下水的水质比较稳定，一般采集瞬时水样，即能有较好的代表性。</a:t>
            </a:r>
            <a:r>
              <a:rPr lang="zh-CN" altLang="en-US" sz="3600">
                <a:solidFill>
                  <a:schemeClr val="tx2"/>
                </a:solidFill>
                <a:latin typeface="楷体_GB2312" pitchFamily="49" charset="-122"/>
                <a:ea typeface="华文仿宋"/>
              </a:rPr>
              <a:t> </a:t>
            </a:r>
            <a:endParaRPr lang="zh-CN" altLang="en-US" sz="3600">
              <a:solidFill>
                <a:schemeClr val="tx2"/>
              </a:solidFill>
              <a:latin typeface="楷体_GB2312" pitchFamily="49" charset="-122"/>
              <a:ea typeface="华文仿宋"/>
            </a:endParaRPr>
          </a:p>
        </p:txBody>
      </p:sp>
      <p:sp>
        <p:nvSpPr>
          <p:cNvPr id="2671" name="Rectangle 15"/>
          <p:cNvSpPr/>
          <p:nvPr/>
        </p:nvSpPr>
        <p:spPr>
          <a:xfrm>
            <a:off x="3425825" y="6242050"/>
            <a:ext cx="1708150" cy="396875"/>
          </a:xfrm>
          <a:prstGeom prst="rect">
            <a:avLst/>
          </a:prstGeom>
          <a:noFill/>
          <a:ln w="12700" cap="flat" cmpd="sng">
            <a:solidFill>
              <a:srgbClr val="FF9933"/>
            </a:solidFill>
            <a:prstDash val="solid"/>
            <a:miter/>
            <a:headEnd type="none" w="sm" len="sm"/>
            <a:tailEnd type="none" w="sm" len="sm"/>
          </a:ln>
        </p:spPr>
        <p:txBody>
          <a:bodyPr wrap="none" anchor="ctr" anchorCtr="0">
            <a:spAutoFit/>
          </a:bodyPr>
          <a:p>
            <a:pPr algn="ctr"/>
            <a:r>
              <a:rPr lang="zh-CN" altLang="en-US" sz="2000" b="1">
                <a:solidFill>
                  <a:srgbClr val="FF3399"/>
                </a:solidFill>
                <a:latin typeface="Times New Roman" panose="02020603050405020304" pitchFamily="18" charset="0"/>
                <a:ea typeface="华文仿宋"/>
              </a:rPr>
              <a:t>监测井实景图</a:t>
            </a:r>
            <a:endParaRPr lang="zh-CN" altLang="en-US" sz="2000" b="1">
              <a:solidFill>
                <a:srgbClr val="FF3399"/>
              </a:solidFill>
              <a:latin typeface="Times New Roman" panose="02020603050405020304" pitchFamily="18" charset="0"/>
              <a:ea typeface="华文仿宋"/>
            </a:endParaRPr>
          </a:p>
        </p:txBody>
      </p:sp>
      <p:pic>
        <p:nvPicPr>
          <p:cNvPr id="2672" name="Picture 16"/>
          <p:cNvPicPr>
            <a:picLocks noChangeAspect="1"/>
          </p:cNvPicPr>
          <p:nvPr/>
        </p:nvPicPr>
        <p:blipFill>
          <a:blip r:embed="rId1"/>
          <a:stretch>
            <a:fillRect/>
          </a:stretch>
        </p:blipFill>
        <p:spPr>
          <a:xfrm>
            <a:off x="4429125" y="2641600"/>
            <a:ext cx="4249738" cy="3187700"/>
          </a:xfrm>
          <a:prstGeom prst="rect">
            <a:avLst/>
          </a:prstGeom>
          <a:noFill/>
          <a:ln w="12700">
            <a:noFill/>
          </a:ln>
        </p:spPr>
      </p:pic>
      <p:pic>
        <p:nvPicPr>
          <p:cNvPr id="2673" name="Picture 17" descr="图片20"/>
          <p:cNvPicPr>
            <a:picLocks noChangeAspect="1"/>
          </p:cNvPicPr>
          <p:nvPr/>
        </p:nvPicPr>
        <p:blipFill>
          <a:blip r:embed="rId2"/>
          <a:stretch>
            <a:fillRect/>
          </a:stretch>
        </p:blipFill>
        <p:spPr>
          <a:xfrm>
            <a:off x="1044575" y="2641600"/>
            <a:ext cx="2508250" cy="338455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76" name="Rectangle 2"/>
          <p:cNvSpPr/>
          <p:nvPr>
            <p:ph type="title" idx="4294967295"/>
          </p:nvPr>
        </p:nvSpPr>
        <p:spPr>
          <a:xfrm>
            <a:off x="250825" y="549275"/>
            <a:ext cx="5053013" cy="795338"/>
          </a:xfrm>
          <a:ln/>
          <a:scene3d>
            <a:camera prst="legacyObliqueTopRight">
              <a:rot lat="0" lon="0" rev="0"/>
            </a:camera>
            <a:lightRig rig="legacyFlat3" dir="b"/>
          </a:scene3d>
          <a:sp3d extrusionH="430200" prstMaterial="legacyMatte">
            <a:bevelT w="13500" h="13500" prst="angle"/>
            <a:bevelB w="13500" h="13500" prst="angle"/>
            <a:extrusionClr>
              <a:srgbClr val="000000"/>
            </a:extrusionClr>
          </a:sp3d>
        </p:spPr>
        <p:txBody>
          <a:bodyPr anchor="ctr" anchorCtr="0">
            <a:flatTx/>
          </a:bodyPr>
          <a:p>
            <a:pPr defTabSz="914400" eaLnBrk="1" hangingPunct="1">
              <a:buClrTx/>
              <a:buSzPct val="100000"/>
              <a:buFontTx/>
              <a:buNone/>
            </a:pPr>
            <a:r>
              <a:rPr lang="zh-CN" altLang="en-US">
                <a:solidFill>
                  <a:schemeClr val="tx1"/>
                </a:solidFill>
                <a:latin typeface="黑体" panose="02010609060101010101" pitchFamily="49" charset="-122"/>
                <a:ea typeface="华文仿宋"/>
              </a:rPr>
              <a:t>六、 废水样的采集</a:t>
            </a:r>
            <a:r>
              <a:rPr lang="zh-CN" altLang="en-US">
                <a:latin typeface="黑体" panose="02010609060101010101" pitchFamily="49" charset="-122"/>
                <a:ea typeface="华文仿宋"/>
              </a:rPr>
              <a:t> </a:t>
            </a:r>
            <a:endParaRPr lang="zh-CN" altLang="en-US">
              <a:latin typeface="黑体" panose="02010609060101010101" pitchFamily="49" charset="-122"/>
              <a:ea typeface="华文仿宋"/>
            </a:endParaRPr>
          </a:p>
        </p:txBody>
      </p:sp>
      <p:sp>
        <p:nvSpPr>
          <p:cNvPr id="2677" name="Rectangle 3"/>
          <p:cNvSpPr/>
          <p:nvPr>
            <p:ph idx="4294967295"/>
          </p:nvPr>
        </p:nvSpPr>
        <p:spPr>
          <a:xfrm>
            <a:off x="611188" y="1844675"/>
            <a:ext cx="7993062" cy="2592388"/>
          </a:xfrm>
          <a:ln/>
        </p:spPr>
        <p:txBody>
          <a:bodyPr wrap="square" lIns="91440" tIns="45720" rIns="91440" bIns="45720" anchor="t" anchorCtr="0"/>
          <a:p>
            <a:pPr eaLnBrk="1" hangingPunct="1">
              <a:lnSpc>
                <a:spcPct val="115000"/>
              </a:lnSpc>
              <a:buClr>
                <a:schemeClr val="accent1"/>
              </a:buClr>
              <a:buFontTx/>
              <a:buNone/>
            </a:pPr>
            <a:r>
              <a:rPr lang="en-US" altLang="zh-CN">
                <a:latin typeface="黑体" panose="02010609060101010101" pitchFamily="49" charset="-122"/>
                <a:ea typeface="华文仿宋"/>
              </a:rPr>
              <a:t>     </a:t>
            </a:r>
            <a:r>
              <a:rPr lang="zh-CN" altLang="en-US" b="1">
                <a:latin typeface="楷体_GB2312" pitchFamily="49" charset="-122"/>
                <a:ea typeface="华文仿宋"/>
              </a:rPr>
              <a:t>工业废水和生活污水的采样种类和采样方法取决于生产工艺、排污规律和监测目的，采样涉及采样时间、地点和采样频数。</a:t>
            </a:r>
            <a:endParaRPr lang="zh-CN" altLang="en-US" b="1">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676"/>
                                        </p:tgtEl>
                                        <p:attrNameLst>
                                          <p:attrName>style.visibility</p:attrName>
                                        </p:attrNameLst>
                                      </p:cBhvr>
                                      <p:to>
                                        <p:strVal val="visible"/>
                                      </p:to>
                                    </p:set>
                                    <p:animEffect transition="in" filter="wipe(left)">
                                      <p:cBhvr additive="base">
                                        <p:cTn id="7" dur="1000"/>
                                        <p:tgtEl>
                                          <p:spTgt spid="2676"/>
                                        </p:tgtEl>
                                      </p:cBhvr>
                                    </p:animEffect>
                                  </p:childTnLst>
                                </p:cTn>
                              </p:par>
                              <p:par>
                                <p:cTn id="8" presetID="17" presetClass="entr" presetSubtype="10" fill="hold" nodeType="withEffect">
                                  <p:childTnLst>
                                    <p:set>
                                      <p:cBhvr additive="base">
                                        <p:cTn id="9" dur="1" fill="hold">
                                          <p:stCondLst>
                                            <p:cond delay="0"/>
                                          </p:stCondLst>
                                        </p:cTn>
                                        <p:tgtEl>
                                          <p:spTgt spid="2677">
                                            <p:txEl>
                                              <p:charRg st="0" end="60"/>
                                            </p:txEl>
                                          </p:spTgt>
                                        </p:tgtEl>
                                        <p:attrNameLst>
                                          <p:attrName>style.visibility</p:attrName>
                                        </p:attrNameLst>
                                      </p:cBhvr>
                                      <p:to>
                                        <p:strVal val="visible"/>
                                      </p:to>
                                    </p:set>
                                    <p:anim calcmode="lin" valueType="num">
                                      <p:cBhvr additive="base">
                                        <p:cTn id="10" dur="1000" fill="hold"/>
                                        <p:tgtEl>
                                          <p:spTgt spid="2677">
                                            <p:txEl>
                                              <p:charRg st="0" end="60"/>
                                            </p:txEl>
                                          </p:spTgt>
                                        </p:tgtEl>
                                        <p:attrNameLst>
                                          <p:attrName>ppt_w</p:attrName>
                                        </p:attrNameLst>
                                      </p:cBhvr>
                                      <p:tavLst>
                                        <p:tav tm="0">
                                          <p:val>
                                            <p:fltVal val="0.000000"/>
                                          </p:val>
                                        </p:tav>
                                        <p:tav tm="100000">
                                          <p:val>
                                            <p:strVal val="#ppt_w"/>
                                          </p:val>
                                        </p:tav>
                                      </p:tavLst>
                                    </p:anim>
                                    <p:anim calcmode="lin" valueType="num">
                                      <p:cBhvr additive="base">
                                        <p:cTn id="11" dur="1000" fill="hold"/>
                                        <p:tgtEl>
                                          <p:spTgt spid="2677">
                                            <p:txEl>
                                              <p:charRg st="0" end="6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80" name="Text Box 4"/>
          <p:cNvSpPr/>
          <p:nvPr/>
        </p:nvSpPr>
        <p:spPr>
          <a:xfrm>
            <a:off x="171450" y="404813"/>
            <a:ext cx="8767763" cy="6010275"/>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r>
              <a:rPr lang="zh-CN" altLang="en-US" sz="3600" b="1">
                <a:effectLst>
                  <a:outerShdw blurRad="38100" dist="38100" dir="2700000">
                    <a:srgbClr val="FFFFFF"/>
                  </a:outerShdw>
                </a:effectLst>
                <a:latin typeface="黑体" panose="02010609060101010101" pitchFamily="49" charset="-122"/>
                <a:ea typeface="华文仿宋"/>
              </a:rPr>
              <a:t>采样方法</a:t>
            </a:r>
            <a:r>
              <a:rPr lang="zh-CN" altLang="en-US" sz="3200">
                <a:effectLst>
                  <a:outerShdw blurRad="38100" dist="38100" dir="2700000">
                    <a:srgbClr val="FFFFFF"/>
                  </a:outerShdw>
                </a:effectLst>
                <a:latin typeface="黑体" panose="02010609060101010101" pitchFamily="49" charset="-122"/>
                <a:ea typeface="华文仿宋"/>
              </a:rPr>
              <a:t> </a:t>
            </a:r>
            <a:endParaRPr lang="zh-CN" altLang="en-US" sz="3200">
              <a:effectLst>
                <a:outerShdw blurRad="38100" dist="38100" dir="2700000">
                  <a:srgbClr val="FFFFFF"/>
                </a:outerShdw>
              </a:effectLst>
              <a:latin typeface="黑体" panose="02010609060101010101" pitchFamily="49" charset="-122"/>
              <a:ea typeface="华文仿宋"/>
            </a:endParaRPr>
          </a:p>
          <a:p>
            <a:pPr eaLnBrk="0" hangingPunct="0"/>
            <a:r>
              <a:rPr lang="zh-CN" altLang="en-US" sz="3200" b="1">
                <a:solidFill>
                  <a:srgbClr val="FF0000"/>
                </a:solidFill>
                <a:effectLst>
                  <a:outerShdw blurRad="38100" dist="38100" dir="2700000">
                    <a:srgbClr val="000000"/>
                  </a:outerShdw>
                </a:effectLst>
                <a:latin typeface="楷体_GB2312" pitchFamily="49" charset="-122"/>
                <a:ea typeface="华文仿宋"/>
              </a:rPr>
              <a:t>浅水采样</a:t>
            </a:r>
            <a:r>
              <a:rPr lang="zh-CN" altLang="en-US" sz="3200" b="1">
                <a:effectLst>
                  <a:outerShdw blurRad="38100" dist="38100" dir="2700000">
                    <a:srgbClr val="FFFFFF"/>
                  </a:outerShdw>
                </a:effectLst>
                <a:latin typeface="楷体_GB2312" pitchFamily="49" charset="-122"/>
                <a:ea typeface="华文仿宋"/>
              </a:rPr>
              <a:t> ： </a:t>
            </a:r>
            <a:r>
              <a:rPr lang="zh-CN" altLang="en-US" sz="3200">
                <a:effectLst>
                  <a:outerShdw blurRad="38100" dist="38100" dir="2700000">
                    <a:srgbClr val="FFFFFF"/>
                  </a:outerShdw>
                </a:effectLst>
                <a:latin typeface="楷体_GB2312" pitchFamily="49" charset="-122"/>
                <a:ea typeface="华文仿宋"/>
              </a:rPr>
              <a:t>可用容器直接采集，或用聚乙烯塑料长把勺采集。</a:t>
            </a:r>
            <a:r>
              <a:rPr lang="zh-CN" altLang="en-US" sz="3200" b="1">
                <a:effectLst>
                  <a:outerShdw blurRad="38100" dist="38100" dir="2700000">
                    <a:srgbClr val="FFFFFF"/>
                  </a:outerShdw>
                </a:effectLst>
                <a:latin typeface="楷体_GB2312" pitchFamily="49" charset="-122"/>
                <a:ea typeface="华文仿宋"/>
              </a:rPr>
              <a:t> </a:t>
            </a:r>
            <a:endParaRPr lang="zh-CN" altLang="en-US" sz="3200" b="1">
              <a:effectLst>
                <a:outerShdw blurRad="38100" dist="38100" dir="2700000">
                  <a:srgbClr val="FFFFFF"/>
                </a:outerShdw>
              </a:effectLst>
              <a:latin typeface="楷体_GB2312" pitchFamily="49" charset="-122"/>
              <a:ea typeface="华文仿宋"/>
            </a:endParaRPr>
          </a:p>
          <a:p>
            <a:pPr eaLnBrk="0" hangingPunct="0"/>
            <a:r>
              <a:rPr lang="zh-CN" altLang="en-US" sz="3200" b="1">
                <a:solidFill>
                  <a:srgbClr val="FF0000"/>
                </a:solidFill>
                <a:effectLst>
                  <a:outerShdw blurRad="38100" dist="38100" dir="2700000">
                    <a:srgbClr val="000000"/>
                  </a:outerShdw>
                </a:effectLst>
                <a:latin typeface="楷体_GB2312" pitchFamily="49" charset="-122"/>
                <a:ea typeface="华文仿宋"/>
              </a:rPr>
              <a:t>深层水采样</a:t>
            </a:r>
            <a:r>
              <a:rPr lang="zh-CN" altLang="en-US" sz="3200" b="1">
                <a:effectLst>
                  <a:outerShdw blurRad="38100" dist="38100" dir="2700000">
                    <a:srgbClr val="FFFFFF"/>
                  </a:outerShdw>
                </a:effectLst>
                <a:latin typeface="楷体_GB2312" pitchFamily="49" charset="-122"/>
                <a:ea typeface="华文仿宋"/>
              </a:rPr>
              <a:t> ： </a:t>
            </a:r>
            <a:r>
              <a:rPr lang="zh-CN" altLang="en-US" sz="3200">
                <a:effectLst>
                  <a:outerShdw blurRad="38100" dist="38100" dir="2700000">
                    <a:srgbClr val="FFFFFF"/>
                  </a:outerShdw>
                </a:effectLst>
                <a:latin typeface="楷体_GB2312" pitchFamily="49" charset="-122"/>
                <a:ea typeface="华文仿宋"/>
              </a:rPr>
              <a:t>可使用专制的深层采水器采集，也可将聚乙烯筒固定在重架上，沉入要求深度采集。 </a:t>
            </a:r>
            <a:endParaRPr lang="zh-CN" altLang="en-US" sz="3200">
              <a:effectLst>
                <a:outerShdw blurRad="38100" dist="38100" dir="2700000">
                  <a:srgbClr val="FFFFFF"/>
                </a:outerShdw>
              </a:effectLst>
              <a:latin typeface="楷体_GB2312" pitchFamily="49" charset="-122"/>
              <a:ea typeface="华文仿宋"/>
            </a:endParaRPr>
          </a:p>
          <a:p>
            <a:pPr eaLnBrk="0" hangingPunct="0"/>
            <a:r>
              <a:rPr lang="zh-CN" altLang="en-US" sz="3200" b="1">
                <a:solidFill>
                  <a:srgbClr val="FF0000"/>
                </a:solidFill>
                <a:effectLst>
                  <a:outerShdw blurRad="38100" dist="38100" dir="2700000">
                    <a:srgbClr val="000000"/>
                  </a:outerShdw>
                </a:effectLst>
                <a:latin typeface="楷体_GB2312" pitchFamily="49" charset="-122"/>
                <a:ea typeface="华文仿宋"/>
              </a:rPr>
              <a:t>自动采样</a:t>
            </a:r>
            <a:r>
              <a:rPr lang="zh-CN" altLang="en-US" sz="3200" b="1">
                <a:effectLst>
                  <a:outerShdw blurRad="38100" dist="38100" dir="2700000">
                    <a:srgbClr val="FFFFFF"/>
                  </a:outerShdw>
                </a:effectLst>
                <a:latin typeface="楷体_GB2312" pitchFamily="49" charset="-122"/>
                <a:ea typeface="华文仿宋"/>
              </a:rPr>
              <a:t>： </a:t>
            </a:r>
            <a:r>
              <a:rPr lang="zh-CN" altLang="en-US" sz="3200">
                <a:effectLst>
                  <a:outerShdw blurRad="38100" dist="38100" dir="2700000">
                    <a:srgbClr val="FFFFFF"/>
                  </a:outerShdw>
                </a:effectLst>
                <a:latin typeface="楷体_GB2312" pitchFamily="49" charset="-122"/>
                <a:ea typeface="华文仿宋"/>
              </a:rPr>
              <a:t>采用自动采样器或连续自动定时采样器采集。如自动分级采样式采水器，可在一个生产周期内，每隔一定时间将一定量的水样分别采集在不同的容器中；自动混合采样式采水器可定日连续地将定量水样或按流量比采集的水样汇集于一个容器内。</a:t>
            </a:r>
            <a:r>
              <a:rPr lang="zh-CN" altLang="en-US" sz="3200" b="1">
                <a:effectLst>
                  <a:outerShdw blurRad="38100" dist="38100" dir="2700000">
                    <a:srgbClr val="FFFFFF"/>
                  </a:outerShdw>
                </a:effectLst>
                <a:latin typeface="楷体_GB2312" pitchFamily="49" charset="-122"/>
                <a:ea typeface="华文仿宋"/>
              </a:rPr>
              <a:t> </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83" name="Text Box 2"/>
          <p:cNvSpPr/>
          <p:nvPr/>
        </p:nvSpPr>
        <p:spPr>
          <a:xfrm>
            <a:off x="468313" y="404813"/>
            <a:ext cx="8143875" cy="5248275"/>
          </a:xfrm>
          <a:prstGeom prst="rect">
            <a:avLst/>
          </a:prstGeom>
          <a:noFill/>
          <a:ln w="9525" cap="flat" cmpd="sng">
            <a:solidFill>
              <a:srgbClr val="FF9933"/>
            </a:solidFill>
            <a:prstDash val="solid"/>
            <a:miter/>
            <a:headEnd type="none" w="med" len="med"/>
            <a:tailEnd type="none" w="med" len="med"/>
          </a:ln>
        </p:spPr>
        <p:txBody>
          <a:bodyPr anchor="t" anchorCtr="1"/>
          <a:p>
            <a:pPr>
              <a:lnSpc>
                <a:spcPct val="130000"/>
              </a:lnSpc>
              <a:buNone/>
            </a:pPr>
            <a:r>
              <a:rPr lang="zh-CN" altLang="en-US" sz="3600" b="1">
                <a:effectLst>
                  <a:outerShdw blurRad="38100" dist="38100" dir="2700000">
                    <a:srgbClr val="FFFFFF"/>
                  </a:outerShdw>
                </a:effectLst>
                <a:latin typeface="黑体" panose="02010609060101010101" pitchFamily="49" charset="-122"/>
                <a:ea typeface="华文仿宋"/>
              </a:rPr>
              <a:t>七、流量的测量 </a:t>
            </a:r>
            <a:endParaRPr lang="zh-CN" altLang="en-US" sz="3600" b="1">
              <a:effectLst>
                <a:outerShdw blurRad="38100" dist="38100" dir="2700000">
                  <a:srgbClr val="FFFFFF"/>
                </a:outerShdw>
              </a:effectLst>
              <a:latin typeface="黑体" panose="02010609060101010101" pitchFamily="49" charset="-122"/>
              <a:ea typeface="华文仿宋"/>
            </a:endParaRPr>
          </a:p>
          <a:p>
            <a:pPr>
              <a:lnSpc>
                <a:spcPct val="130000"/>
              </a:lnSpc>
              <a:buClr>
                <a:srgbClr val="FF9900"/>
              </a:buClr>
              <a:buSzPct val="80000"/>
              <a:buFont typeface="Wingdings" panose="05000000000000000000" pitchFamily="2" charset="2"/>
              <a:buChar char="n"/>
            </a:pPr>
            <a:r>
              <a:rPr lang="zh-CN" altLang="en-US" sz="2800" b="1">
                <a:effectLst>
                  <a:outerShdw blurRad="38100" dist="38100" dir="2700000">
                    <a:srgbClr val="FFFFFF"/>
                  </a:outerShdw>
                </a:effectLst>
                <a:latin typeface="楷体_GB2312" pitchFamily="49" charset="-122"/>
                <a:ea typeface="华文仿宋"/>
              </a:rPr>
              <a:t>测量参数：在采集水样的同时，还需要测量水体的水位</a:t>
            </a:r>
            <a:r>
              <a:rPr lang="en-US" altLang="zh-CN" sz="2800" b="1">
                <a:effectLst>
                  <a:outerShdw blurRad="38100" dist="38100" dir="2700000">
                    <a:srgbClr val="FFFFFF"/>
                  </a:outerShdw>
                </a:effectLst>
                <a:latin typeface="楷体_GB2312" pitchFamily="49" charset="-122"/>
                <a:ea typeface="华文仿宋"/>
              </a:rPr>
              <a:t>(m)</a:t>
            </a:r>
            <a:r>
              <a:rPr lang="zh-CN" altLang="en-US" sz="2800" b="1">
                <a:effectLst>
                  <a:outerShdw blurRad="38100" dist="38100" dir="2700000">
                    <a:srgbClr val="FFFFFF"/>
                  </a:outerShdw>
                </a:effectLst>
                <a:latin typeface="楷体_GB2312" pitchFamily="49" charset="-122"/>
                <a:ea typeface="华文仿宋"/>
              </a:rPr>
              <a:t>、流速</a:t>
            </a:r>
            <a:r>
              <a:rPr lang="en-US" altLang="zh-CN" sz="2800" b="1">
                <a:effectLst>
                  <a:outerShdw blurRad="38100" dist="38100" dir="2700000">
                    <a:srgbClr val="FFFFFF"/>
                  </a:outerShdw>
                </a:effectLst>
                <a:latin typeface="楷体_GB2312" pitchFamily="49" charset="-122"/>
                <a:ea typeface="华文仿宋"/>
              </a:rPr>
              <a:t>(m</a:t>
            </a:r>
            <a:r>
              <a:rPr lang="zh-CN" altLang="en-US" sz="2800" b="1">
                <a:effectLst>
                  <a:outerShdw blurRad="38100" dist="38100" dir="2700000">
                    <a:srgbClr val="FFFFFF"/>
                  </a:outerShdw>
                </a:effectLst>
                <a:latin typeface="楷体_GB2312" pitchFamily="49" charset="-122"/>
                <a:ea typeface="华文仿宋"/>
              </a:rPr>
              <a:t>／</a:t>
            </a:r>
            <a:r>
              <a:rPr lang="en-US" altLang="zh-CN" sz="2800" b="1">
                <a:effectLst>
                  <a:outerShdw blurRad="38100" dist="38100" dir="2700000">
                    <a:srgbClr val="FFFFFF"/>
                  </a:outerShdw>
                </a:effectLst>
                <a:latin typeface="楷体_GB2312" pitchFamily="49" charset="-122"/>
                <a:ea typeface="华文仿宋"/>
              </a:rPr>
              <a:t>s)</a:t>
            </a:r>
            <a:r>
              <a:rPr lang="zh-CN" altLang="en-US" sz="2800" b="1">
                <a:effectLst>
                  <a:outerShdw blurRad="38100" dist="38100" dir="2700000">
                    <a:srgbClr val="FFFFFF"/>
                  </a:outerShdw>
                </a:effectLst>
                <a:latin typeface="楷体_GB2312" pitchFamily="49" charset="-122"/>
                <a:ea typeface="华文仿宋"/>
              </a:rPr>
              <a:t>、流量（</a:t>
            </a:r>
            <a:r>
              <a:rPr lang="en-US" altLang="zh-CN" sz="2800" b="1">
                <a:effectLst>
                  <a:outerShdw blurRad="38100" dist="38100" dir="2700000">
                    <a:srgbClr val="FFFFFF"/>
                  </a:outerShdw>
                </a:effectLst>
                <a:latin typeface="楷体_GB2312" pitchFamily="49" charset="-122"/>
                <a:ea typeface="华文仿宋"/>
              </a:rPr>
              <a:t>m</a:t>
            </a:r>
            <a:r>
              <a:rPr lang="en-US" altLang="zh-CN" sz="2800" b="1" baseline="30000">
                <a:effectLst>
                  <a:outerShdw blurRad="38100" dist="38100" dir="2700000">
                    <a:srgbClr val="FFFFFF"/>
                  </a:outerShdw>
                </a:effectLst>
                <a:latin typeface="楷体_GB2312" pitchFamily="49" charset="-122"/>
                <a:ea typeface="华文仿宋"/>
              </a:rPr>
              <a:t>3</a:t>
            </a:r>
            <a:r>
              <a:rPr lang="zh-CN" altLang="en-US" sz="2800" b="1">
                <a:effectLst>
                  <a:outerShdw blurRad="38100" dist="38100" dir="2700000">
                    <a:srgbClr val="FFFFFF"/>
                  </a:outerShdw>
                </a:effectLst>
                <a:latin typeface="楷体_GB2312" pitchFamily="49" charset="-122"/>
                <a:ea typeface="华文仿宋"/>
              </a:rPr>
              <a:t>／</a:t>
            </a:r>
            <a:r>
              <a:rPr lang="en-US" altLang="zh-CN" sz="2800" b="1">
                <a:effectLst>
                  <a:outerShdw blurRad="38100" dist="38100" dir="2700000">
                    <a:srgbClr val="FFFFFF"/>
                  </a:outerShdw>
                </a:effectLst>
                <a:latin typeface="楷体_GB2312" pitchFamily="49" charset="-122"/>
                <a:ea typeface="华文仿宋"/>
              </a:rPr>
              <a:t>s</a:t>
            </a:r>
            <a:r>
              <a:rPr lang="zh-CN" altLang="en-US" sz="2800" b="1">
                <a:effectLst>
                  <a:outerShdw blurRad="38100" dist="38100" dir="2700000">
                    <a:srgbClr val="FFFFFF"/>
                  </a:outerShdw>
                </a:effectLst>
                <a:latin typeface="楷体_GB2312" pitchFamily="49" charset="-122"/>
                <a:ea typeface="华文仿宋"/>
              </a:rPr>
              <a:t>）等水文参数， </a:t>
            </a:r>
            <a:endParaRPr lang="zh-CN" altLang="en-US" sz="2800" b="1">
              <a:effectLst>
                <a:outerShdw blurRad="38100" dist="38100" dir="2700000">
                  <a:srgbClr val="FFFFFF"/>
                </a:outerShdw>
              </a:effectLst>
              <a:latin typeface="楷体_GB2312" pitchFamily="49" charset="-122"/>
              <a:ea typeface="华文仿宋"/>
            </a:endParaRPr>
          </a:p>
          <a:p>
            <a:pPr>
              <a:lnSpc>
                <a:spcPct val="130000"/>
              </a:lnSpc>
              <a:buClr>
                <a:srgbClr val="FF9900"/>
              </a:buClr>
              <a:buSzPct val="80000"/>
              <a:buFont typeface="Wingdings" panose="05000000000000000000" pitchFamily="2" charset="2"/>
              <a:buChar char="n"/>
            </a:pPr>
            <a:r>
              <a:rPr lang="zh-CN" altLang="en-US" sz="2800" b="1">
                <a:effectLst>
                  <a:outerShdw blurRad="38100" dist="38100" dir="2700000">
                    <a:srgbClr val="FFFFFF"/>
                  </a:outerShdw>
                </a:effectLst>
                <a:latin typeface="楷体_GB2312" pitchFamily="49" charset="-122"/>
                <a:ea typeface="华文仿宋"/>
              </a:rPr>
              <a:t>流量测量的意义：因为在计算</a:t>
            </a:r>
            <a:r>
              <a:rPr lang="zh-CN" altLang="en-US" sz="2800" b="1">
                <a:solidFill>
                  <a:srgbClr val="FF3399"/>
                </a:solidFill>
                <a:effectLst>
                  <a:outerShdw blurRad="38100" dist="38100" dir="2700000">
                    <a:srgbClr val="000000"/>
                  </a:outerShdw>
                </a:effectLst>
                <a:latin typeface="楷体_GB2312" pitchFamily="49" charset="-122"/>
                <a:ea typeface="华文仿宋"/>
              </a:rPr>
              <a:t>水体污染负荷</a:t>
            </a:r>
            <a:r>
              <a:rPr lang="zh-CN" altLang="en-US" sz="2800" b="1">
                <a:effectLst>
                  <a:outerShdw blurRad="38100" dist="38100" dir="2700000">
                    <a:srgbClr val="FFFFFF"/>
                  </a:outerShdw>
                </a:effectLst>
                <a:latin typeface="楷体_GB2312" pitchFamily="49" charset="-122"/>
                <a:ea typeface="华文仿宋"/>
              </a:rPr>
              <a:t>是否超过环境容量、控制污染源排放量、评价污染控制效果等工作中，都必须知道相应水体的流量。 </a:t>
            </a:r>
            <a:endParaRPr lang="zh-CN" altLang="en-US" sz="2800" b="1">
              <a:effectLst>
                <a:outerShdw blurRad="38100" dist="38100" dir="2700000">
                  <a:srgbClr val="FFFFFF"/>
                </a:outerShdw>
              </a:effectLst>
              <a:latin typeface="楷体_GB2312" pitchFamily="49" charset="-122"/>
              <a:ea typeface="华文仿宋"/>
            </a:endParaRPr>
          </a:p>
          <a:p>
            <a:pPr>
              <a:lnSpc>
                <a:spcPct val="130000"/>
              </a:lnSpc>
              <a:buClr>
                <a:srgbClr val="FF9900"/>
              </a:buClr>
              <a:buSzPct val="80000"/>
              <a:buFont typeface="Wingdings" panose="05000000000000000000" pitchFamily="2" charset="2"/>
              <a:buChar char="n"/>
            </a:pPr>
            <a:r>
              <a:rPr lang="zh-CN" altLang="en-US" sz="2800" b="1">
                <a:effectLst>
                  <a:outerShdw blurRad="38100" dist="38100" dir="2700000">
                    <a:srgbClr val="FFFFFF"/>
                  </a:outerShdw>
                </a:effectLst>
                <a:latin typeface="楷体_GB2312" pitchFamily="49" charset="-122"/>
                <a:ea typeface="华文仿宋"/>
              </a:rPr>
              <a:t>测量方法原则：对于较大的河流，水文部门一般设有水文监测断面，应尽量利用其所测参数。</a:t>
            </a:r>
            <a:r>
              <a:rPr lang="zh-CN" altLang="en-US" sz="2800" b="1">
                <a:effectLst>
                  <a:outerShdw blurRad="38100" dist="38100" dir="2700000">
                    <a:srgbClr val="FFFFFF"/>
                  </a:outerShdw>
                </a:effectLst>
                <a:latin typeface="黑体" panose="02010609060101010101" pitchFamily="49" charset="-122"/>
                <a:ea typeface="华文仿宋"/>
              </a:rPr>
              <a:t> </a:t>
            </a:r>
            <a:endParaRPr lang="zh-CN" altLang="en-US" sz="28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childTnLst>
                                    <p:set>
                                      <p:cBhvr additive="base">
                                        <p:cTn id="6" dur="1" fill="hold">
                                          <p:stCondLst>
                                            <p:cond delay="0"/>
                                          </p:stCondLst>
                                        </p:cTn>
                                        <p:tgtEl>
                                          <p:spTgt spid="2683">
                                            <p:txEl>
                                              <p:charRg st="0" end="9"/>
                                            </p:txEl>
                                          </p:spTgt>
                                        </p:tgtEl>
                                        <p:attrNameLst>
                                          <p:attrName>style.visibility</p:attrName>
                                        </p:attrNameLst>
                                      </p:cBhvr>
                                      <p:to>
                                        <p:strVal val="visible"/>
                                      </p:to>
                                    </p:set>
                                    <p:anim calcmode="lin" valueType="num">
                                      <p:cBhvr additive="base">
                                        <p:cTn id="7" dur="1000" fill="hold"/>
                                        <p:tgtEl>
                                          <p:spTgt spid="2683">
                                            <p:txEl>
                                              <p:charRg st="0" end="9"/>
                                            </p:txEl>
                                          </p:spTgt>
                                        </p:tgtEl>
                                        <p:attrNameLst>
                                          <p:attrName>ppt_w</p:attrName>
                                        </p:attrNameLst>
                                      </p:cBhvr>
                                      <p:tavLst>
                                        <p:tav tm="0">
                                          <p:val>
                                            <p:fltVal val="0.000000"/>
                                          </p:val>
                                        </p:tav>
                                        <p:tav tm="100000">
                                          <p:val>
                                            <p:strVal val="#ppt_w"/>
                                          </p:val>
                                        </p:tav>
                                      </p:tavLst>
                                    </p:anim>
                                    <p:anim calcmode="lin" valueType="num">
                                      <p:cBhvr additive="base">
                                        <p:cTn id="8" dur="1000" fill="hold"/>
                                        <p:tgtEl>
                                          <p:spTgt spid="2683">
                                            <p:txEl>
                                              <p:charRg st="0" end="9"/>
                                            </p:txEl>
                                          </p:spTgt>
                                        </p:tgtEl>
                                        <p:attrNameLst>
                                          <p:attrName>ppt_h</p:attrName>
                                        </p:attrNameLst>
                                      </p:cBhvr>
                                      <p:tavLst>
                                        <p:tav tm="0">
                                          <p:val>
                                            <p:fltVal val="0.000000"/>
                                          </p:val>
                                        </p:tav>
                                        <p:tav tm="100000">
                                          <p:val>
                                            <p:strVal val="#ppt_h"/>
                                          </p:val>
                                        </p:tav>
                                      </p:tavLst>
                                    </p:anim>
                                    <p:anim calcmode="lin" valueType="num">
                                      <p:cBhvr additive="base">
                                        <p:cTn id="9" dur="1000" fill="hold"/>
                                        <p:tgtEl>
                                          <p:spTgt spid="2683">
                                            <p:txEl>
                                              <p:charRg st="0" end="9"/>
                                            </p:txEl>
                                          </p:spTgt>
                                        </p:tgtEl>
                                        <p:attrNameLst>
                                          <p:attrName>style.rotation</p:attrName>
                                        </p:attrNameLst>
                                      </p:cBhvr>
                                      <p:tavLst>
                                        <p:tav tm="0">
                                          <p:val>
                                            <p:fltVal val="360.000000"/>
                                          </p:val>
                                        </p:tav>
                                        <p:tav tm="100000">
                                          <p:val>
                                            <p:fltVal val="0.000000"/>
                                          </p:val>
                                        </p:tav>
                                      </p:tavLst>
                                    </p:anim>
                                    <p:animEffect transition="in" filter="fade">
                                      <p:cBhvr additive="base">
                                        <p:cTn id="10" dur="1000"/>
                                        <p:tgtEl>
                                          <p:spTgt spid="2683">
                                            <p:txEl>
                                              <p:charRg st="0" end="9"/>
                                            </p:txEl>
                                          </p:spTgt>
                                        </p:tgtEl>
                                      </p:cBhvr>
                                    </p:animEffect>
                                  </p:childTnLst>
                                </p:cTn>
                              </p:par>
                              <p:par>
                                <p:cTn id="11" presetID="22" presetClass="entr" presetSubtype="8" fill="hold" nodeType="withEffect">
                                  <p:childTnLst>
                                    <p:set>
                                      <p:cBhvr additive="base">
                                        <p:cTn id="12" dur="1" fill="hold">
                                          <p:stCondLst>
                                            <p:cond delay="0"/>
                                          </p:stCondLst>
                                        </p:cTn>
                                        <p:tgtEl>
                                          <p:spTgt spid="2683">
                                            <p:txEl>
                                              <p:charRg st="9" end="61"/>
                                            </p:txEl>
                                          </p:spTgt>
                                        </p:tgtEl>
                                        <p:attrNameLst>
                                          <p:attrName>style.visibility</p:attrName>
                                        </p:attrNameLst>
                                      </p:cBhvr>
                                      <p:to>
                                        <p:strVal val="visible"/>
                                      </p:to>
                                    </p:set>
                                    <p:animEffect transition="in" filter="wipe(left)">
                                      <p:cBhvr additive="base">
                                        <p:cTn id="13" dur="1000"/>
                                        <p:tgtEl>
                                          <p:spTgt spid="2683">
                                            <p:txEl>
                                              <p:charRg st="9" end="61"/>
                                            </p:txEl>
                                          </p:spTgt>
                                        </p:tgtEl>
                                      </p:cBhvr>
                                    </p:animEffect>
                                  </p:childTnLst>
                                </p:cTn>
                              </p:par>
                              <p:par>
                                <p:cTn id="14" presetID="22" presetClass="entr" presetSubtype="8" fill="hold" nodeType="withEffect">
                                  <p:childTnLst>
                                    <p:set>
                                      <p:cBhvr additive="base">
                                        <p:cTn id="15" dur="1" fill="hold">
                                          <p:stCondLst>
                                            <p:cond delay="0"/>
                                          </p:stCondLst>
                                        </p:cTn>
                                        <p:tgtEl>
                                          <p:spTgt spid="2683">
                                            <p:txEl>
                                              <p:charRg st="61" end="126"/>
                                            </p:txEl>
                                          </p:spTgt>
                                        </p:tgtEl>
                                        <p:attrNameLst>
                                          <p:attrName>style.visibility</p:attrName>
                                        </p:attrNameLst>
                                      </p:cBhvr>
                                      <p:to>
                                        <p:strVal val="visible"/>
                                      </p:to>
                                    </p:set>
                                    <p:animEffect transition="in" filter="wipe(left)">
                                      <p:cBhvr additive="base">
                                        <p:cTn id="16" dur="1000"/>
                                        <p:tgtEl>
                                          <p:spTgt spid="2683">
                                            <p:txEl>
                                              <p:charRg st="61" end="126"/>
                                            </p:txEl>
                                          </p:spTgt>
                                        </p:tgtEl>
                                      </p:cBhvr>
                                    </p:animEffect>
                                  </p:childTnLst>
                                </p:cTn>
                              </p:par>
                              <p:par>
                                <p:cTn id="17" presetID="22" presetClass="entr" presetSubtype="8" fill="hold" nodeType="withEffect">
                                  <p:childTnLst>
                                    <p:set>
                                      <p:cBhvr additive="base">
                                        <p:cTn id="18" dur="1" fill="hold">
                                          <p:stCondLst>
                                            <p:cond delay="0"/>
                                          </p:stCondLst>
                                        </p:cTn>
                                        <p:tgtEl>
                                          <p:spTgt spid="2683">
                                            <p:txEl>
                                              <p:charRg st="126" end="169"/>
                                            </p:txEl>
                                          </p:spTgt>
                                        </p:tgtEl>
                                        <p:attrNameLst>
                                          <p:attrName>style.visibility</p:attrName>
                                        </p:attrNameLst>
                                      </p:cBhvr>
                                      <p:to>
                                        <p:strVal val="visible"/>
                                      </p:to>
                                    </p:set>
                                    <p:animEffect transition="in" filter="wipe(left)">
                                      <p:cBhvr additive="base">
                                        <p:cTn id="19" dur="1000"/>
                                        <p:tgtEl>
                                          <p:spTgt spid="2683">
                                            <p:txEl>
                                              <p:charRg st="126"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86" name="Text Box 2"/>
          <p:cNvSpPr/>
          <p:nvPr/>
        </p:nvSpPr>
        <p:spPr>
          <a:xfrm>
            <a:off x="323850" y="549275"/>
            <a:ext cx="8577263" cy="4997450"/>
          </a:xfrm>
          <a:prstGeom prst="rect">
            <a:avLst/>
          </a:prstGeom>
          <a:noFill/>
          <a:ln w="9525" cap="flat" cmpd="sng">
            <a:solidFill>
              <a:srgbClr val="FF9933"/>
            </a:solidFill>
            <a:prstDash val="solid"/>
            <a:miter/>
            <a:headEnd type="none" w="med" len="med"/>
            <a:tailEnd type="none" w="med" len="med"/>
          </a:ln>
        </p:spPr>
        <p:txBody>
          <a:bodyPr anchor="t" anchorCtr="1"/>
          <a:p>
            <a:pPr>
              <a:buClr>
                <a:srgbClr val="FF9900"/>
              </a:buClr>
              <a:buSzPct val="80000"/>
              <a:buFont typeface="Wingdings" panose="05000000000000000000" pitchFamily="2" charset="2"/>
              <a:buChar char="n"/>
            </a:pPr>
            <a:r>
              <a:rPr lang="zh-CN" altLang="en-US" sz="4000" b="1">
                <a:effectLst>
                  <a:outerShdw blurRad="38100" dist="38100" dir="2700000">
                    <a:srgbClr val="FFFFFF"/>
                  </a:outerShdw>
                </a:effectLst>
                <a:latin typeface="黑体" panose="02010609060101010101" pitchFamily="49" charset="-122"/>
                <a:ea typeface="华文仿宋"/>
              </a:rPr>
              <a:t>测量方法：</a:t>
            </a:r>
            <a:r>
              <a:rPr lang="zh-CN" altLang="en-US" sz="2800" b="1">
                <a:effectLst>
                  <a:outerShdw blurRad="38100" dist="38100" dir="2700000">
                    <a:srgbClr val="FFFFFF"/>
                  </a:outerShdw>
                </a:effectLst>
                <a:latin typeface="华文仿宋" pitchFamily="2" charset="-122"/>
                <a:ea typeface="华文仿宋"/>
              </a:rPr>
              <a:t>  </a:t>
            </a:r>
            <a:r>
              <a:rPr lang="zh-CN" altLang="en-US" sz="2800" b="1">
                <a:effectLst>
                  <a:outerShdw blurRad="38100" dist="38100" dir="2700000">
                    <a:srgbClr val="FFFFFF"/>
                  </a:outerShdw>
                </a:effectLst>
                <a:latin typeface="黑体" panose="02010609060101010101" pitchFamily="49" charset="-122"/>
                <a:ea typeface="华文仿宋"/>
              </a:rPr>
              <a:t> </a:t>
            </a:r>
            <a:endParaRPr lang="zh-CN" altLang="en-US" sz="2800" b="1">
              <a:effectLst>
                <a:outerShdw blurRad="38100" dist="38100" dir="2700000">
                  <a:srgbClr val="FFFFFF"/>
                </a:outerShdw>
              </a:effectLst>
              <a:latin typeface="黑体" panose="02010609060101010101" pitchFamily="49" charset="-122"/>
              <a:ea typeface="华文仿宋"/>
            </a:endParaRPr>
          </a:p>
          <a:p>
            <a:pPr>
              <a:lnSpc>
                <a:spcPct val="110000"/>
              </a:lnSpc>
              <a:buClr>
                <a:srgbClr val="66FF33"/>
              </a:buClr>
              <a:buSzPct val="70000"/>
              <a:buFont typeface="Wingdings" panose="05000000000000000000" pitchFamily="2" charset="2"/>
              <a:buChar char="l"/>
            </a:pPr>
            <a:r>
              <a:rPr lang="zh-CN" altLang="en-US" sz="3200" b="1">
                <a:effectLst>
                  <a:outerShdw blurRad="38100" dist="38100" dir="2700000">
                    <a:srgbClr val="FFFFFF"/>
                  </a:outerShdw>
                </a:effectLst>
                <a:latin typeface="楷体_GB2312" pitchFamily="49" charset="-122"/>
                <a:ea typeface="华文仿宋"/>
              </a:rPr>
              <a:t>流速仪法 ：对于水深大于</a:t>
            </a:r>
            <a:r>
              <a:rPr lang="en-US" altLang="zh-CN" sz="3200" b="1">
                <a:effectLst>
                  <a:outerShdw blurRad="38100" dist="38100" dir="2700000">
                    <a:srgbClr val="FFFFFF"/>
                  </a:outerShdw>
                </a:effectLst>
                <a:latin typeface="楷体_GB2312" pitchFamily="49" charset="-122"/>
                <a:ea typeface="华文仿宋"/>
              </a:rPr>
              <a:t>0.05m</a:t>
            </a:r>
            <a:r>
              <a:rPr lang="zh-CN" altLang="en-US" sz="3200" b="1">
                <a:effectLst>
                  <a:outerShdw blurRad="38100" dist="38100" dir="2700000">
                    <a:srgbClr val="FFFFFF"/>
                  </a:outerShdw>
                </a:effectLst>
                <a:latin typeface="楷体_GB2312" pitchFamily="49" charset="-122"/>
                <a:ea typeface="华文仿宋"/>
              </a:rPr>
              <a:t>，流速大于</a:t>
            </a:r>
            <a:r>
              <a:rPr lang="en-US" altLang="zh-CN" sz="3200" b="1">
                <a:effectLst>
                  <a:outerShdw blurRad="38100" dist="38100" dir="2700000">
                    <a:srgbClr val="FFFFFF"/>
                  </a:outerShdw>
                </a:effectLst>
                <a:latin typeface="楷体_GB2312" pitchFamily="49" charset="-122"/>
                <a:ea typeface="华文仿宋"/>
              </a:rPr>
              <a:t>0.15m</a:t>
            </a:r>
            <a:r>
              <a:rPr lang="zh-CN" altLang="en-US" sz="3200" b="1">
                <a:effectLst>
                  <a:outerShdw blurRad="38100" dist="38100" dir="2700000">
                    <a:srgbClr val="FFFFFF"/>
                  </a:outerShdw>
                </a:effectLst>
                <a:latin typeface="楷体_GB2312" pitchFamily="49" charset="-122"/>
                <a:ea typeface="华文仿宋"/>
              </a:rPr>
              <a:t>／</a:t>
            </a:r>
            <a:r>
              <a:rPr lang="en-US" altLang="zh-CN" sz="3200" b="1">
                <a:effectLst>
                  <a:outerShdw blurRad="38100" dist="38100" dir="2700000">
                    <a:srgbClr val="FFFFFF"/>
                  </a:outerShdw>
                </a:effectLst>
                <a:latin typeface="楷体_GB2312" pitchFamily="49" charset="-122"/>
                <a:ea typeface="华文仿宋"/>
              </a:rPr>
              <a:t>s</a:t>
            </a:r>
            <a:r>
              <a:rPr lang="zh-CN" altLang="en-US" sz="3200" b="1">
                <a:effectLst>
                  <a:outerShdw blurRad="38100" dist="38100" dir="2700000">
                    <a:srgbClr val="FFFFFF"/>
                  </a:outerShdw>
                </a:effectLst>
                <a:latin typeface="楷体_GB2312" pitchFamily="49" charset="-122"/>
                <a:ea typeface="华文仿宋"/>
              </a:rPr>
              <a:t>的河、渠，可用流速仪测定水流速度。 </a:t>
            </a:r>
            <a:endParaRPr lang="zh-CN" altLang="en-US" sz="3200" b="1">
              <a:effectLst>
                <a:outerShdw blurRad="38100" dist="38100" dir="2700000">
                  <a:srgbClr val="FFFFFF"/>
                </a:outerShdw>
              </a:effectLst>
              <a:latin typeface="楷体_GB2312" pitchFamily="49" charset="-122"/>
              <a:ea typeface="华文仿宋"/>
            </a:endParaRPr>
          </a:p>
          <a:p>
            <a:pPr>
              <a:lnSpc>
                <a:spcPct val="110000"/>
              </a:lnSpc>
              <a:buClr>
                <a:srgbClr val="66FF33"/>
              </a:buClr>
              <a:buSzPct val="70000"/>
              <a:buFont typeface="Wingdings" panose="05000000000000000000" pitchFamily="2" charset="2"/>
              <a:buChar char="l"/>
            </a:pPr>
            <a:r>
              <a:rPr lang="zh-CN" altLang="en-US" sz="3200" b="1">
                <a:effectLst>
                  <a:outerShdw blurRad="38100" dist="38100" dir="2700000">
                    <a:srgbClr val="FFFFFF"/>
                  </a:outerShdw>
                </a:effectLst>
                <a:latin typeface="楷体_GB2312" pitchFamily="49" charset="-122"/>
                <a:ea typeface="华文仿宋"/>
              </a:rPr>
              <a:t>浮标法 ： 浮标法是一种粗略测量流速的简易方法。 </a:t>
            </a:r>
            <a:endParaRPr lang="zh-CN" altLang="en-US" sz="3200" b="1">
              <a:effectLst>
                <a:outerShdw blurRad="38100" dist="38100" dir="2700000">
                  <a:srgbClr val="FFFFFF"/>
                </a:outerShdw>
              </a:effectLst>
              <a:latin typeface="楷体_GB2312" pitchFamily="49" charset="-122"/>
              <a:ea typeface="华文仿宋"/>
            </a:endParaRPr>
          </a:p>
          <a:p>
            <a:pPr>
              <a:lnSpc>
                <a:spcPct val="110000"/>
              </a:lnSpc>
              <a:buClr>
                <a:srgbClr val="66FF33"/>
              </a:buClr>
              <a:buSzPct val="70000"/>
              <a:buFont typeface="Wingdings" panose="05000000000000000000" pitchFamily="2" charset="2"/>
              <a:buChar char="l"/>
            </a:pPr>
            <a:r>
              <a:rPr lang="zh-CN" altLang="en-US" sz="3200" b="1">
                <a:effectLst>
                  <a:outerShdw blurRad="38100" dist="38100" dir="2700000">
                    <a:srgbClr val="FFFFFF"/>
                  </a:outerShdw>
                </a:effectLst>
                <a:latin typeface="楷体_GB2312" pitchFamily="49" charset="-122"/>
                <a:ea typeface="华文仿宋"/>
              </a:rPr>
              <a:t>溢流堰法：这种方法适用于不规则的污水沟、污水渠中水流量的测量。 </a:t>
            </a:r>
            <a:endParaRPr lang="zh-CN" altLang="en-US" sz="3200" b="1">
              <a:effectLst>
                <a:outerShdw blurRad="38100" dist="38100" dir="2700000">
                  <a:srgbClr val="FFFFFF"/>
                </a:outerShdw>
              </a:effectLst>
              <a:latin typeface="楷体_GB2312" pitchFamily="49" charset="-122"/>
              <a:ea typeface="华文仿宋"/>
            </a:endParaRPr>
          </a:p>
          <a:p>
            <a:pPr>
              <a:lnSpc>
                <a:spcPct val="110000"/>
              </a:lnSpc>
              <a:buClr>
                <a:srgbClr val="66FF33"/>
              </a:buClr>
              <a:buSzPct val="70000"/>
              <a:buFont typeface="Wingdings" panose="05000000000000000000" pitchFamily="2" charset="2"/>
              <a:buChar char="l"/>
            </a:pPr>
            <a:r>
              <a:rPr lang="zh-CN" altLang="en-US" sz="3200" b="1">
                <a:effectLst>
                  <a:outerShdw blurRad="38100" dist="38100" dir="2700000">
                    <a:srgbClr val="FFFFFF"/>
                  </a:outerShdw>
                </a:effectLst>
                <a:latin typeface="楷体_GB2312" pitchFamily="49" charset="-122"/>
                <a:ea typeface="华文仿宋"/>
              </a:rPr>
              <a:t>其他方法 ：用容积法测定污水流量也是一种简便方法。 </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686">
                                            <p:txEl>
                                              <p:charRg st="0" end="9"/>
                                            </p:txEl>
                                          </p:spTgt>
                                        </p:tgtEl>
                                        <p:attrNameLst>
                                          <p:attrName>style.visibility</p:attrName>
                                        </p:attrNameLst>
                                      </p:cBhvr>
                                      <p:to>
                                        <p:strVal val="visible"/>
                                      </p:to>
                                    </p:set>
                                    <p:animEffect transition="in" filter="wipe(left)">
                                      <p:cBhvr additive="base">
                                        <p:cTn id="7" dur="1000"/>
                                        <p:tgtEl>
                                          <p:spTgt spid="2686">
                                            <p:txEl>
                                              <p:charRg st="0" end="9"/>
                                            </p:txEl>
                                          </p:spTgt>
                                        </p:tgtEl>
                                      </p:cBhvr>
                                    </p:animEffect>
                                  </p:childTnLst>
                                </p:cTn>
                              </p:par>
                              <p:par>
                                <p:cTn id="8" presetID="2" presetClass="entr" presetSubtype="8" fill="hold" nodeType="withEffect">
                                  <p:childTnLst>
                                    <p:set>
                                      <p:cBhvr additive="base">
                                        <p:cTn id="9" dur="1" fill="hold">
                                          <p:stCondLst>
                                            <p:cond delay="0"/>
                                          </p:stCondLst>
                                        </p:cTn>
                                        <p:tgtEl>
                                          <p:spTgt spid="2686">
                                            <p:txEl>
                                              <p:charRg st="9" end="57"/>
                                            </p:txEl>
                                          </p:spTgt>
                                        </p:tgtEl>
                                        <p:attrNameLst>
                                          <p:attrName>style.visibility</p:attrName>
                                        </p:attrNameLst>
                                      </p:cBhvr>
                                      <p:to>
                                        <p:strVal val="visible"/>
                                      </p:to>
                                    </p:set>
                                    <p:anim calcmode="lin" valueType="num">
                                      <p:cBhvr additive="base">
                                        <p:cTn id="10" dur="1000" fill="hold"/>
                                        <p:tgtEl>
                                          <p:spTgt spid="2686">
                                            <p:txEl>
                                              <p:charRg st="9" end="57"/>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2686">
                                            <p:txEl>
                                              <p:charRg st="9" end="57"/>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childTnLst>
                                    <p:set>
                                      <p:cBhvr additive="base">
                                        <p:cTn id="13" dur="1" fill="hold">
                                          <p:stCondLst>
                                            <p:cond delay="0"/>
                                          </p:stCondLst>
                                        </p:cTn>
                                        <p:tgtEl>
                                          <p:spTgt spid="2686">
                                            <p:txEl>
                                              <p:charRg st="57" end="83"/>
                                            </p:txEl>
                                          </p:spTgt>
                                        </p:tgtEl>
                                        <p:attrNameLst>
                                          <p:attrName>style.visibility</p:attrName>
                                        </p:attrNameLst>
                                      </p:cBhvr>
                                      <p:to>
                                        <p:strVal val="visible"/>
                                      </p:to>
                                    </p:set>
                                    <p:anim calcmode="lin" valueType="num">
                                      <p:cBhvr additive="base">
                                        <p:cTn id="14" dur="1000" fill="hold"/>
                                        <p:tgtEl>
                                          <p:spTgt spid="2686">
                                            <p:txEl>
                                              <p:charRg st="57" end="83"/>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2686">
                                            <p:txEl>
                                              <p:charRg st="57" end="83"/>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childTnLst>
                                    <p:set>
                                      <p:cBhvr additive="base">
                                        <p:cTn id="17" dur="1" fill="hold">
                                          <p:stCondLst>
                                            <p:cond delay="0"/>
                                          </p:stCondLst>
                                        </p:cTn>
                                        <p:tgtEl>
                                          <p:spTgt spid="2686">
                                            <p:txEl>
                                              <p:charRg st="83" end="116"/>
                                            </p:txEl>
                                          </p:spTgt>
                                        </p:tgtEl>
                                        <p:attrNameLst>
                                          <p:attrName>style.visibility</p:attrName>
                                        </p:attrNameLst>
                                      </p:cBhvr>
                                      <p:to>
                                        <p:strVal val="visible"/>
                                      </p:to>
                                    </p:set>
                                    <p:anim calcmode="lin" valueType="num">
                                      <p:cBhvr additive="base">
                                        <p:cTn id="18" dur="1000" fill="hold"/>
                                        <p:tgtEl>
                                          <p:spTgt spid="2686">
                                            <p:txEl>
                                              <p:charRg st="83" end="116"/>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686">
                                            <p:txEl>
                                              <p:charRg st="83" end="116"/>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childTnLst>
                                    <p:set>
                                      <p:cBhvr additive="base">
                                        <p:cTn id="21" dur="1" fill="hold">
                                          <p:stCondLst>
                                            <p:cond delay="0"/>
                                          </p:stCondLst>
                                        </p:cTn>
                                        <p:tgtEl>
                                          <p:spTgt spid="2686">
                                            <p:txEl>
                                              <p:charRg st="116" end="143"/>
                                            </p:txEl>
                                          </p:spTgt>
                                        </p:tgtEl>
                                        <p:attrNameLst>
                                          <p:attrName>style.visibility</p:attrName>
                                        </p:attrNameLst>
                                      </p:cBhvr>
                                      <p:to>
                                        <p:strVal val="visible"/>
                                      </p:to>
                                    </p:set>
                                    <p:anim calcmode="lin" valueType="num">
                                      <p:cBhvr additive="base">
                                        <p:cTn id="22" dur="1000" fill="hold"/>
                                        <p:tgtEl>
                                          <p:spTgt spid="2686">
                                            <p:txEl>
                                              <p:charRg st="116" end="14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686">
                                            <p:txEl>
                                              <p:charRg st="116" end="14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89" name="Text Box 2"/>
          <p:cNvSpPr/>
          <p:nvPr/>
        </p:nvSpPr>
        <p:spPr>
          <a:xfrm>
            <a:off x="250825" y="476250"/>
            <a:ext cx="6846888" cy="701675"/>
          </a:xfrm>
          <a:prstGeom prst="rect">
            <a:avLst/>
          </a:prstGeom>
          <a:noFill/>
          <a:ln w="9525">
            <a:noFill/>
          </a:ln>
        </p:spPr>
        <p:txBody>
          <a:bodyPr/>
          <a:p>
            <a:pPr>
              <a:spcBef>
                <a:spcPct val="50000"/>
              </a:spcBef>
            </a:pPr>
            <a:r>
              <a:rPr lang="zh-CN" altLang="en-US" sz="4000" b="1">
                <a:effectLst>
                  <a:outerShdw blurRad="38100" dist="38100" dir="2700000">
                    <a:srgbClr val="FFFFFF"/>
                  </a:outerShdw>
                </a:effectLst>
                <a:latin typeface="黑体" panose="02010609060101010101" pitchFamily="49" charset="-122"/>
                <a:ea typeface="华文仿宋"/>
              </a:rPr>
              <a:t>八、水样的运输和保存 </a:t>
            </a:r>
            <a:endParaRPr lang="zh-CN" altLang="en-US" sz="4000" b="1">
              <a:effectLst>
                <a:outerShdw blurRad="38100" dist="38100" dir="2700000">
                  <a:srgbClr val="FFFFFF"/>
                </a:outerShdw>
              </a:effectLst>
              <a:latin typeface="黑体" panose="02010609060101010101" pitchFamily="49" charset="-122"/>
              <a:ea typeface="华文仿宋"/>
            </a:endParaRPr>
          </a:p>
        </p:txBody>
      </p:sp>
      <p:sp>
        <p:nvSpPr>
          <p:cNvPr id="2690" name="Text Box 3"/>
          <p:cNvSpPr/>
          <p:nvPr/>
        </p:nvSpPr>
        <p:spPr>
          <a:xfrm>
            <a:off x="323850" y="1341438"/>
            <a:ext cx="8361363" cy="4533900"/>
          </a:xfrm>
          <a:prstGeom prst="rect">
            <a:avLst/>
          </a:prstGeom>
          <a:noFill/>
          <a:ln w="38100" cap="flat" cmpd="sng">
            <a:solidFill>
              <a:srgbClr val="FF9933"/>
            </a:solidFill>
            <a:prstDash val="solid"/>
            <a:miter/>
            <a:headEnd type="none" w="med" len="med"/>
            <a:tailEnd type="none" w="med" len="med"/>
          </a:ln>
        </p:spPr>
        <p:txBody>
          <a:bodyPr anchor="t" anchorCtr="1"/>
          <a:p>
            <a:pPr>
              <a:lnSpc>
                <a:spcPct val="130000"/>
              </a:lnSpc>
            </a:pPr>
            <a:r>
              <a:rPr lang="en-US" altLang="zh-CN" sz="3200" b="1">
                <a:solidFill>
                  <a:srgbClr val="66FF33"/>
                </a:solidFill>
                <a:effectLst>
                  <a:outerShdw blurRad="38100" dist="38100" dir="2700000">
                    <a:srgbClr val="000000"/>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水样的运输和保存的含义 ：从采集到分析测定这段时间内，由于环境的改变，微生物新陈代谢活动和化学作用的影响，会引起水样某些物理参数及化学组分的变化，</a:t>
            </a:r>
            <a:r>
              <a:rPr lang="zh-CN" altLang="en-US" sz="3200" b="1">
                <a:solidFill>
                  <a:srgbClr val="FF3399"/>
                </a:solidFill>
                <a:effectLst>
                  <a:outerShdw blurRad="38100" dist="38100" dir="2700000">
                    <a:srgbClr val="000000"/>
                  </a:outerShdw>
                </a:effectLst>
                <a:latin typeface="楷体_GB2312" pitchFamily="49" charset="-122"/>
                <a:ea typeface="华文仿宋"/>
              </a:rPr>
              <a:t>为将这些变化降低到最低程度</a:t>
            </a:r>
            <a:r>
              <a:rPr lang="zh-CN" altLang="en-US" sz="3200" b="1">
                <a:effectLst>
                  <a:outerShdw blurRad="38100" dist="38100" dir="2700000">
                    <a:srgbClr val="FFFFFF"/>
                  </a:outerShdw>
                </a:effectLst>
                <a:latin typeface="楷体_GB2312" pitchFamily="49" charset="-122"/>
                <a:ea typeface="华文仿宋"/>
              </a:rPr>
              <a:t>，需要尽可能的降低运输时间，尽快分析测定和采取必要的保护措施，有些项目需要在现场测定。 </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childTnLst>
                                    <p:set>
                                      <p:cBhvr additive="base">
                                        <p:cTn id="6" dur="1" fill="hold">
                                          <p:stCondLst>
                                            <p:cond delay="0"/>
                                          </p:stCondLst>
                                        </p:cTn>
                                        <p:tgtEl>
                                          <p:spTgt spid="2689">
                                            <p:txEl>
                                              <p:charRg st="0" end="12"/>
                                            </p:txEl>
                                          </p:spTgt>
                                        </p:tgtEl>
                                        <p:attrNameLst>
                                          <p:attrName>style.visibility</p:attrName>
                                        </p:attrNameLst>
                                      </p:cBhvr>
                                      <p:to>
                                        <p:strVal val="visible"/>
                                      </p:to>
                                    </p:set>
                                    <p:animEffect transition="in" filter="wipe(right)">
                                      <p:cBhvr additive="base">
                                        <p:cTn id="7" dur="1000"/>
                                        <p:tgtEl>
                                          <p:spTgt spid="2689">
                                            <p:txEl>
                                              <p:charRg st="0" end="12"/>
                                            </p:txEl>
                                          </p:spTgt>
                                        </p:tgtEl>
                                      </p:cBhvr>
                                    </p:animEffect>
                                  </p:childTnLst>
                                </p:cTn>
                              </p:par>
                              <p:par>
                                <p:cTn id="8" presetID="22" presetClass="entr" presetSubtype="1" fill="hold" nodeType="withEffect">
                                  <p:childTnLst>
                                    <p:set>
                                      <p:cBhvr additive="base">
                                        <p:cTn id="9" dur="1" fill="hold">
                                          <p:stCondLst>
                                            <p:cond delay="0"/>
                                          </p:stCondLst>
                                        </p:cTn>
                                        <p:tgtEl>
                                          <p:spTgt spid="2690">
                                            <p:txEl>
                                              <p:charRg st="0" end="135"/>
                                            </p:txEl>
                                          </p:spTgt>
                                        </p:tgtEl>
                                        <p:attrNameLst>
                                          <p:attrName>style.visibility</p:attrName>
                                        </p:attrNameLst>
                                      </p:cBhvr>
                                      <p:to>
                                        <p:strVal val="visible"/>
                                      </p:to>
                                    </p:set>
                                    <p:animEffect transition="in" filter="wipe(up)">
                                      <p:cBhvr additive="base">
                                        <p:cTn id="10" dur="1000"/>
                                        <p:tgtEl>
                                          <p:spTgt spid="2690">
                                            <p:txEl>
                                              <p:charRg st="0" end="1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64" name="Rectangle 2"/>
          <p:cNvSpPr/>
          <p:nvPr>
            <p:ph type="body" idx="4294967295"/>
          </p:nvPr>
        </p:nvSpPr>
        <p:spPr>
          <a:xfrm>
            <a:off x="0" y="920750"/>
            <a:ext cx="8569325" cy="4946650"/>
          </a:xfrm>
          <a:ln/>
        </p:spPr>
        <p:txBody>
          <a:bodyPr wrap="square" lIns="91440" tIns="45720" rIns="91440" bIns="45720" anchor="t" anchorCtr="0"/>
          <a:p>
            <a:pPr marL="0" indent="0" eaLnBrk="1" hangingPunct="1">
              <a:buClr>
                <a:schemeClr val="accent1"/>
              </a:buClr>
              <a:buFontTx/>
              <a:buNone/>
            </a:pPr>
            <a:r>
              <a:rPr lang="zh-CN" altLang="en-US" b="1">
                <a:latin typeface="Times New Roman" panose="02020603050405020304" pitchFamily="18" charset="0"/>
                <a:ea typeface="华文仿宋"/>
              </a:rPr>
              <a:t>三、监测项目</a:t>
            </a:r>
            <a:endParaRPr lang="zh-CN" altLang="en-US" b="1">
              <a:latin typeface="Times New Roman" panose="02020603050405020304" pitchFamily="18" charset="0"/>
              <a:ea typeface="华文仿宋"/>
            </a:endParaRPr>
          </a:p>
          <a:p>
            <a:pPr marL="0" indent="0" eaLnBrk="1" hangingPunct="1">
              <a:buClr>
                <a:schemeClr val="accent1"/>
              </a:buClr>
              <a:buFontTx/>
              <a:buNone/>
            </a:pPr>
            <a:r>
              <a:rPr lang="zh-CN" altLang="en-US" sz="2800" b="1">
                <a:latin typeface="Times New Roman" panose="02020603050405020304" pitchFamily="18" charset="0"/>
                <a:ea typeface="华文仿宋"/>
              </a:rPr>
              <a:t>         监测项目受人力、物力、财力的限制，不可能将所有的监测项目都加以测定，只能是对那些优先监测污染物加以监测。</a:t>
            </a:r>
            <a:endParaRPr lang="zh-CN" altLang="en-US" sz="2800" b="1">
              <a:latin typeface="Times New Roman" panose="02020603050405020304" pitchFamily="18" charset="0"/>
              <a:ea typeface="华文仿宋"/>
            </a:endParaRPr>
          </a:p>
          <a:p>
            <a:pPr marL="0" indent="0" eaLnBrk="1" hangingPunct="1">
              <a:buClr>
                <a:schemeClr val="accent1"/>
              </a:buClr>
              <a:buFontTx/>
              <a:buNone/>
            </a:pPr>
            <a:r>
              <a:rPr lang="zh-CN" altLang="en-US" sz="2800" b="1">
                <a:latin typeface="Times New Roman" panose="02020603050405020304" pitchFamily="18" charset="0"/>
                <a:ea typeface="华文仿宋"/>
              </a:rPr>
              <a:t>        优先监测污染物：</a:t>
            </a:r>
            <a:endParaRPr lang="zh-CN" altLang="en-US" sz="2800" b="1">
              <a:latin typeface="Times New Roman" panose="02020603050405020304" pitchFamily="18" charset="0"/>
              <a:ea typeface="华文仿宋"/>
            </a:endParaRPr>
          </a:p>
          <a:p>
            <a:pPr marL="1160780" lvl="1" indent="-449580" eaLnBrk="1" hangingPunct="1">
              <a:buClr>
                <a:schemeClr val="accent1"/>
              </a:buClr>
              <a:buSzPct val="85000"/>
              <a:buFont typeface="Wingdings" panose="05000000000000000000" pitchFamily="2" charset="2"/>
              <a:buChar char="n"/>
            </a:pPr>
            <a:r>
              <a:rPr lang="zh-CN" altLang="en-US" b="1">
                <a:latin typeface="Times New Roman" panose="02020603050405020304" pitchFamily="18" charset="0"/>
                <a:ea typeface="华文仿宋"/>
              </a:rPr>
              <a:t>标准中要求控制、在环境中难以降解；</a:t>
            </a:r>
            <a:endParaRPr lang="zh-CN" altLang="en-US" b="1">
              <a:latin typeface="Times New Roman" panose="02020603050405020304" pitchFamily="18" charset="0"/>
              <a:ea typeface="华文仿宋"/>
            </a:endParaRPr>
          </a:p>
          <a:p>
            <a:pPr marL="1160780" lvl="1" indent="-449580" eaLnBrk="1" hangingPunct="1">
              <a:buClr>
                <a:schemeClr val="accent1"/>
              </a:buClr>
              <a:buSzPct val="85000"/>
              <a:buFont typeface="Wingdings" panose="05000000000000000000" pitchFamily="2" charset="2"/>
              <a:buChar char="n"/>
            </a:pPr>
            <a:r>
              <a:rPr lang="zh-CN" altLang="en-US" b="1">
                <a:latin typeface="Times New Roman" panose="02020603050405020304" pitchFamily="18" charset="0"/>
                <a:ea typeface="华文仿宋"/>
              </a:rPr>
              <a:t>危害大、毒性大、影响范围广；</a:t>
            </a:r>
            <a:endParaRPr lang="zh-CN" altLang="en-US" b="1">
              <a:latin typeface="Times New Roman" panose="02020603050405020304" pitchFamily="18" charset="0"/>
              <a:ea typeface="华文仿宋"/>
            </a:endParaRPr>
          </a:p>
          <a:p>
            <a:pPr marL="1160780" lvl="1" indent="-449580" eaLnBrk="1" hangingPunct="1">
              <a:buClr>
                <a:schemeClr val="accent1"/>
              </a:buClr>
              <a:buSzPct val="85000"/>
              <a:buFont typeface="Wingdings" panose="05000000000000000000" pitchFamily="2" charset="2"/>
              <a:buChar char="n"/>
            </a:pPr>
            <a:r>
              <a:rPr lang="zh-CN" altLang="en-US" b="1">
                <a:latin typeface="Times New Roman" panose="02020603050405020304" pitchFamily="18" charset="0"/>
                <a:ea typeface="华文仿宋"/>
              </a:rPr>
              <a:t>出现频率高，有可靠检测方法。</a:t>
            </a:r>
            <a:endParaRPr lang="zh-CN" altLang="en-US"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childTnLst>
                                    <p:set>
                                      <p:cBhvr additive="base">
                                        <p:cTn id="6" dur="1" fill="hold">
                                          <p:stCondLst>
                                            <p:cond delay="0"/>
                                          </p:stCondLst>
                                        </p:cTn>
                                        <p:tgtEl>
                                          <p:spTgt spid="2064">
                                            <p:txEl>
                                              <p:charRg st="69" end="86"/>
                                            </p:txEl>
                                          </p:spTgt>
                                        </p:tgtEl>
                                        <p:attrNameLst>
                                          <p:attrName>style.visibility</p:attrName>
                                        </p:attrNameLst>
                                      </p:cBhvr>
                                      <p:to>
                                        <p:strVal val="visible"/>
                                      </p:to>
                                    </p:set>
                                    <p:animEffect transition="in" filter="fade">
                                      <p:cBhvr additive="base">
                                        <p:cTn id="7" dur="1000"/>
                                        <p:tgtEl>
                                          <p:spTgt spid="2064">
                                            <p:txEl>
                                              <p:charRg st="69" end="86"/>
                                            </p:txEl>
                                          </p:spTgt>
                                        </p:tgtEl>
                                      </p:cBhvr>
                                    </p:animEffect>
                                    <p:anim calcmode="lin" valueType="num">
                                      <p:cBhvr additive="base">
                                        <p:cTn id="8" dur="1000" fill="hold"/>
                                        <p:tgtEl>
                                          <p:spTgt spid="2064">
                                            <p:txEl>
                                              <p:charRg st="69" end="86"/>
                                            </p:txEl>
                                          </p:spTgt>
                                        </p:tgtEl>
                                        <p:attrNameLst>
                                          <p:attrName>ppt_x</p:attrName>
                                        </p:attrNameLst>
                                      </p:cBhvr>
                                      <p:tavLst>
                                        <p:tav tm="0">
                                          <p:val>
                                            <p:strVal val="#ppt_x"/>
                                          </p:val>
                                        </p:tav>
                                        <p:tav tm="100000">
                                          <p:val>
                                            <p:strVal val="#ppt_x"/>
                                          </p:val>
                                        </p:tav>
                                      </p:tavLst>
                                    </p:anim>
                                    <p:anim calcmode="lin" valueType="num">
                                      <p:cBhvr additive="base">
                                        <p:cTn id="9" dur="1000" fill="hold"/>
                                        <p:tgtEl>
                                          <p:spTgt spid="2064">
                                            <p:txEl>
                                              <p:charRg st="69" end="8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childTnLst>
                                    <p:set>
                                      <p:cBhvr additive="base">
                                        <p:cTn id="12" dur="1" fill="hold">
                                          <p:stCondLst>
                                            <p:cond delay="0"/>
                                          </p:stCondLst>
                                        </p:cTn>
                                        <p:tgtEl>
                                          <p:spTgt spid="2064">
                                            <p:txEl>
                                              <p:charRg st="86" end="104"/>
                                            </p:txEl>
                                          </p:spTgt>
                                        </p:tgtEl>
                                        <p:attrNameLst>
                                          <p:attrName>style.visibility</p:attrName>
                                        </p:attrNameLst>
                                      </p:cBhvr>
                                      <p:to>
                                        <p:strVal val="visible"/>
                                      </p:to>
                                    </p:set>
                                    <p:animEffect transition="in" filter="fade">
                                      <p:cBhvr additive="base">
                                        <p:cTn id="13" dur="1000"/>
                                        <p:tgtEl>
                                          <p:spTgt spid="2064">
                                            <p:txEl>
                                              <p:charRg st="86" end="104"/>
                                            </p:txEl>
                                          </p:spTgt>
                                        </p:tgtEl>
                                      </p:cBhvr>
                                    </p:animEffect>
                                    <p:anim calcmode="lin" valueType="num">
                                      <p:cBhvr additive="base">
                                        <p:cTn id="14" dur="1000" fill="hold"/>
                                        <p:tgtEl>
                                          <p:spTgt spid="2064">
                                            <p:txEl>
                                              <p:charRg st="86" end="104"/>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2064">
                                            <p:txEl>
                                              <p:charRg st="86" end="10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childTnLst>
                                    <p:set>
                                      <p:cBhvr additive="base">
                                        <p:cTn id="18" dur="1" fill="hold">
                                          <p:stCondLst>
                                            <p:cond delay="0"/>
                                          </p:stCondLst>
                                        </p:cTn>
                                        <p:tgtEl>
                                          <p:spTgt spid="2064">
                                            <p:txEl>
                                              <p:charRg st="104" end="119"/>
                                            </p:txEl>
                                          </p:spTgt>
                                        </p:tgtEl>
                                        <p:attrNameLst>
                                          <p:attrName>style.visibility</p:attrName>
                                        </p:attrNameLst>
                                      </p:cBhvr>
                                      <p:to>
                                        <p:strVal val="visible"/>
                                      </p:to>
                                    </p:set>
                                    <p:animEffect transition="in" filter="fade">
                                      <p:cBhvr additive="base">
                                        <p:cTn id="19" dur="1000"/>
                                        <p:tgtEl>
                                          <p:spTgt spid="2064">
                                            <p:txEl>
                                              <p:charRg st="104" end="119"/>
                                            </p:txEl>
                                          </p:spTgt>
                                        </p:tgtEl>
                                      </p:cBhvr>
                                    </p:animEffect>
                                    <p:anim calcmode="lin" valueType="num">
                                      <p:cBhvr additive="base">
                                        <p:cTn id="20" dur="1000" fill="hold"/>
                                        <p:tgtEl>
                                          <p:spTgt spid="2064">
                                            <p:txEl>
                                              <p:charRg st="104" end="119"/>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2064">
                                            <p:txEl>
                                              <p:charRg st="104" end="119"/>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childTnLst>
                                    <p:set>
                                      <p:cBhvr additive="base">
                                        <p:cTn id="24" dur="1" fill="hold">
                                          <p:stCondLst>
                                            <p:cond delay="0"/>
                                          </p:stCondLst>
                                        </p:cTn>
                                        <p:tgtEl>
                                          <p:spTgt spid="2064">
                                            <p:txEl>
                                              <p:charRg st="119" end="134"/>
                                            </p:txEl>
                                          </p:spTgt>
                                        </p:tgtEl>
                                        <p:attrNameLst>
                                          <p:attrName>style.visibility</p:attrName>
                                        </p:attrNameLst>
                                      </p:cBhvr>
                                      <p:to>
                                        <p:strVal val="visible"/>
                                      </p:to>
                                    </p:set>
                                    <p:animEffect transition="in" filter="fade">
                                      <p:cBhvr additive="base">
                                        <p:cTn id="25" dur="1000"/>
                                        <p:tgtEl>
                                          <p:spTgt spid="2064">
                                            <p:txEl>
                                              <p:charRg st="119" end="134"/>
                                            </p:txEl>
                                          </p:spTgt>
                                        </p:tgtEl>
                                      </p:cBhvr>
                                    </p:animEffect>
                                    <p:anim calcmode="lin" valueType="num">
                                      <p:cBhvr additive="base">
                                        <p:cTn id="26" dur="1000" fill="hold"/>
                                        <p:tgtEl>
                                          <p:spTgt spid="2064">
                                            <p:txEl>
                                              <p:charRg st="119" end="13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2064">
                                            <p:txEl>
                                              <p:charRg st="119" end="13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93" name="Text Box 2"/>
          <p:cNvSpPr/>
          <p:nvPr/>
        </p:nvSpPr>
        <p:spPr>
          <a:xfrm>
            <a:off x="323850" y="333375"/>
            <a:ext cx="8289925" cy="5473700"/>
          </a:xfrm>
          <a:prstGeom prst="rect">
            <a:avLst/>
          </a:prstGeom>
          <a:noFill/>
          <a:ln w="9525" cap="flat" cmpd="sng">
            <a:solidFill>
              <a:srgbClr val="FF9933"/>
            </a:solidFill>
            <a:prstDash val="solid"/>
            <a:miter/>
            <a:headEnd type="none" w="med" len="med"/>
            <a:tailEnd type="none" w="med" len="med"/>
          </a:ln>
        </p:spPr>
        <p:txBody>
          <a:bodyPr anchor="t" anchorCtr="1"/>
          <a:p>
            <a:pPr>
              <a:lnSpc>
                <a:spcPct val="140000"/>
              </a:lnSpc>
              <a:buNone/>
            </a:pPr>
            <a:r>
              <a:rPr lang="en-US" altLang="zh-CN" sz="3600" b="1">
                <a:solidFill>
                  <a:srgbClr val="66FF33"/>
                </a:solidFill>
                <a:effectLst>
                  <a:outerShdw blurRad="38100" dist="38100" dir="2700000">
                    <a:srgbClr val="000000"/>
                  </a:outerShdw>
                </a:effectLst>
                <a:latin typeface="黑体" panose="02010609060101010101" pitchFamily="49" charset="-122"/>
                <a:ea typeface="华文仿宋"/>
              </a:rPr>
              <a:t> </a:t>
            </a:r>
            <a:r>
              <a:rPr lang="en-US" altLang="zh-CN" sz="3600" b="1">
                <a:effectLst>
                  <a:outerShdw blurRad="38100" dist="38100" dir="2700000">
                    <a:srgbClr val="FFFFFF"/>
                  </a:outerShdw>
                </a:effectLst>
                <a:latin typeface="黑体" panose="02010609060101010101" pitchFamily="49" charset="-122"/>
                <a:ea typeface="华文仿宋"/>
              </a:rPr>
              <a:t>(</a:t>
            </a:r>
            <a:r>
              <a:rPr lang="zh-CN" altLang="en-US" sz="3600" b="1">
                <a:effectLst>
                  <a:outerShdw blurRad="38100" dist="38100" dir="2700000">
                    <a:srgbClr val="FFFFFF"/>
                  </a:outerShdw>
                </a:effectLst>
                <a:latin typeface="黑体" panose="02010609060101010101" pitchFamily="49" charset="-122"/>
                <a:ea typeface="华文仿宋"/>
              </a:rPr>
              <a:t>一</a:t>
            </a:r>
            <a:r>
              <a:rPr lang="en-US" altLang="zh-CN" sz="3600" b="1">
                <a:effectLst>
                  <a:outerShdw blurRad="38100" dist="38100" dir="2700000">
                    <a:srgbClr val="FFFFFF"/>
                  </a:outerShdw>
                </a:effectLst>
                <a:latin typeface="黑体" panose="02010609060101010101" pitchFamily="49" charset="-122"/>
                <a:ea typeface="华文仿宋"/>
              </a:rPr>
              <a:t>)</a:t>
            </a:r>
            <a:r>
              <a:rPr lang="zh-CN" altLang="en-US" sz="3600" b="1">
                <a:effectLst>
                  <a:outerShdw blurRad="38100" dist="38100" dir="2700000">
                    <a:srgbClr val="FFFFFF"/>
                  </a:outerShdw>
                </a:effectLst>
                <a:latin typeface="黑体" panose="02010609060101010101" pitchFamily="49" charset="-122"/>
                <a:ea typeface="华文仿宋"/>
              </a:rPr>
              <a:t>水样的运输</a:t>
            </a:r>
            <a:endParaRPr lang="zh-CN" altLang="en-US" sz="3600" b="1">
              <a:effectLst>
                <a:outerShdw blurRad="38100" dist="38100" dir="2700000">
                  <a:srgbClr val="FFFFFF"/>
                </a:outerShdw>
              </a:effectLst>
              <a:latin typeface="黑体" panose="02010609060101010101" pitchFamily="49" charset="-122"/>
              <a:ea typeface="华文仿宋"/>
            </a:endParaRPr>
          </a:p>
          <a:p>
            <a:pPr>
              <a:lnSpc>
                <a:spcPct val="140000"/>
              </a:lnSpc>
              <a:buNone/>
            </a:pPr>
            <a:r>
              <a:rPr lang="zh-CN" altLang="en-US" sz="2400" b="1">
                <a:effectLst>
                  <a:outerShdw blurRad="38100" dist="38100" dir="2700000">
                    <a:srgbClr val="FFFFFF"/>
                  </a:outerShdw>
                </a:effectLst>
                <a:latin typeface="楷体_GB2312" pitchFamily="49" charset="-122"/>
                <a:ea typeface="华文仿宋"/>
              </a:rPr>
              <a:t>对采集的每一个水样，都应做好记录，并在采样瓶上贴好标签，运送到实验室。在运输过程中，应注意以下几点： </a:t>
            </a:r>
            <a:endParaRPr lang="zh-CN" altLang="en-US" sz="2400" b="1">
              <a:effectLst>
                <a:outerShdw blurRad="38100" dist="38100" dir="2700000">
                  <a:srgbClr val="FFFFFF"/>
                </a:outerShdw>
              </a:effectLst>
              <a:latin typeface="楷体_GB2312" pitchFamily="49" charset="-122"/>
              <a:ea typeface="华文仿宋"/>
            </a:endParaRPr>
          </a:p>
          <a:p>
            <a:pPr>
              <a:lnSpc>
                <a:spcPct val="140000"/>
              </a:lnSpc>
              <a:buClr>
                <a:srgbClr val="FF9900"/>
              </a:buClr>
              <a:buSzPct val="80000"/>
              <a:buFont typeface="Wingdings" panose="05000000000000000000" pitchFamily="2" charset="2"/>
              <a:buChar char="«"/>
            </a:pPr>
            <a:r>
              <a:rPr lang="zh-CN" altLang="en-US" sz="2400" b="1">
                <a:effectLst>
                  <a:outerShdw blurRad="38100" dist="38100" dir="2700000">
                    <a:srgbClr val="FFFFFF"/>
                  </a:outerShdw>
                </a:effectLst>
                <a:latin typeface="楷体_GB2312" pitchFamily="49" charset="-122"/>
                <a:ea typeface="华文仿宋"/>
              </a:rPr>
              <a:t>要塞紧采样容器口塞子，必要时用封口胶、石蜡封口</a:t>
            </a:r>
            <a:r>
              <a:rPr lang="en-US" altLang="zh-CN" sz="2400" b="1">
                <a:effectLst>
                  <a:outerShdw blurRad="38100" dist="38100" dir="2700000">
                    <a:srgbClr val="FFFFFF"/>
                  </a:outerShdw>
                </a:effectLst>
                <a:latin typeface="楷体_GB2312" pitchFamily="49" charset="-122"/>
                <a:ea typeface="华文仿宋"/>
              </a:rPr>
              <a:t>(</a:t>
            </a:r>
            <a:r>
              <a:rPr lang="zh-CN" altLang="en-US" sz="2400" b="1">
                <a:effectLst>
                  <a:outerShdw blurRad="38100" dist="38100" dir="2700000">
                    <a:srgbClr val="FFFFFF"/>
                  </a:outerShdw>
                </a:effectLst>
                <a:latin typeface="楷体_GB2312" pitchFamily="49" charset="-122"/>
                <a:ea typeface="华文仿宋"/>
              </a:rPr>
              <a:t>测油类的水样不能用石蜡封口</a:t>
            </a:r>
            <a:r>
              <a:rPr lang="en-US" altLang="zh-CN" sz="2400" b="1">
                <a:effectLst>
                  <a:outerShdw blurRad="38100" dist="38100" dir="2700000">
                    <a:srgbClr val="FFFFFF"/>
                  </a:outerShdw>
                </a:effectLst>
                <a:latin typeface="楷体_GB2312" pitchFamily="49" charset="-122"/>
                <a:ea typeface="华文仿宋"/>
              </a:rPr>
              <a:t>)</a:t>
            </a:r>
            <a:r>
              <a:rPr lang="zh-CN" altLang="en-US" sz="2400" b="1">
                <a:effectLst>
                  <a:outerShdw blurRad="38100" dist="38100" dir="2700000">
                    <a:srgbClr val="FFFFFF"/>
                  </a:outerShdw>
                </a:effectLst>
                <a:latin typeface="楷体_GB2312" pitchFamily="49" charset="-122"/>
                <a:ea typeface="华文仿宋"/>
              </a:rPr>
              <a:t>。 </a:t>
            </a:r>
            <a:endParaRPr lang="zh-CN" altLang="en-US" sz="2400" b="1">
              <a:effectLst>
                <a:outerShdw blurRad="38100" dist="38100" dir="2700000">
                  <a:srgbClr val="FFFFFF"/>
                </a:outerShdw>
              </a:effectLst>
              <a:latin typeface="楷体_GB2312" pitchFamily="49" charset="-122"/>
              <a:ea typeface="华文仿宋"/>
            </a:endParaRPr>
          </a:p>
          <a:p>
            <a:pPr>
              <a:lnSpc>
                <a:spcPct val="140000"/>
              </a:lnSpc>
              <a:buClr>
                <a:srgbClr val="FF9900"/>
              </a:buClr>
              <a:buSzPct val="80000"/>
              <a:buFont typeface="Wingdings" panose="05000000000000000000" pitchFamily="2" charset="2"/>
              <a:buChar char="«"/>
            </a:pPr>
            <a:r>
              <a:rPr lang="zh-CN" altLang="en-US" sz="2400" b="1">
                <a:effectLst>
                  <a:outerShdw blurRad="38100" dist="38100" dir="2700000">
                    <a:srgbClr val="FFFFFF"/>
                  </a:outerShdw>
                </a:effectLst>
                <a:latin typeface="楷体_GB2312" pitchFamily="49" charset="-122"/>
                <a:ea typeface="华文仿宋"/>
              </a:rPr>
              <a:t>为避免水样在运输过程中因震动、碰撞导致损失或沾污，最好将样瓶装箱，并用泡沫塑料或纸条挤紧。 </a:t>
            </a:r>
            <a:endParaRPr lang="zh-CN" altLang="en-US" sz="2400" b="1">
              <a:effectLst>
                <a:outerShdw blurRad="38100" dist="38100" dir="2700000">
                  <a:srgbClr val="FFFFFF"/>
                </a:outerShdw>
              </a:effectLst>
              <a:latin typeface="楷体_GB2312" pitchFamily="49" charset="-122"/>
              <a:ea typeface="华文仿宋"/>
            </a:endParaRPr>
          </a:p>
          <a:p>
            <a:pPr>
              <a:lnSpc>
                <a:spcPct val="140000"/>
              </a:lnSpc>
              <a:buClr>
                <a:srgbClr val="FF9900"/>
              </a:buClr>
              <a:buSzPct val="80000"/>
              <a:buFont typeface="Wingdings" panose="05000000000000000000" pitchFamily="2" charset="2"/>
              <a:buChar char="«"/>
            </a:pPr>
            <a:r>
              <a:rPr lang="zh-CN" altLang="en-US" sz="2400" b="1">
                <a:effectLst>
                  <a:outerShdw blurRad="38100" dist="38100" dir="2700000">
                    <a:srgbClr val="FFFFFF"/>
                  </a:outerShdw>
                </a:effectLst>
                <a:latin typeface="楷体_GB2312" pitchFamily="49" charset="-122"/>
                <a:ea typeface="华文仿宋"/>
              </a:rPr>
              <a:t>需冷藏的样品，应配备专门的隔热容器，放入致冷剂，将样品瓶置于其中。 </a:t>
            </a:r>
            <a:endParaRPr lang="zh-CN" altLang="en-US" sz="2400" b="1">
              <a:effectLst>
                <a:outerShdw blurRad="38100" dist="38100" dir="2700000">
                  <a:srgbClr val="FFFFFF"/>
                </a:outerShdw>
              </a:effectLst>
              <a:latin typeface="楷体_GB2312" pitchFamily="49" charset="-122"/>
              <a:ea typeface="华文仿宋"/>
            </a:endParaRPr>
          </a:p>
          <a:p>
            <a:pPr>
              <a:lnSpc>
                <a:spcPct val="140000"/>
              </a:lnSpc>
              <a:buClr>
                <a:srgbClr val="FF9900"/>
              </a:buClr>
              <a:buSzPct val="80000"/>
              <a:buFont typeface="Wingdings" panose="05000000000000000000" pitchFamily="2" charset="2"/>
              <a:buChar char="«"/>
            </a:pPr>
            <a:r>
              <a:rPr lang="zh-CN" altLang="en-US" sz="2400" b="1">
                <a:effectLst>
                  <a:outerShdw blurRad="38100" dist="38100" dir="2700000">
                    <a:srgbClr val="FFFFFF"/>
                  </a:outerShdw>
                </a:effectLst>
                <a:latin typeface="楷体_GB2312" pitchFamily="49" charset="-122"/>
                <a:ea typeface="华文仿宋"/>
              </a:rPr>
              <a:t>冬季应采取保温措施，以免冻裂样品瓶。 </a:t>
            </a:r>
            <a:endParaRPr lang="zh-CN" altLang="en-US" sz="24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childTnLst>
                                    <p:set>
                                      <p:cBhvr additive="base">
                                        <p:cTn id="6" dur="1" fill="hold">
                                          <p:stCondLst>
                                            <p:cond delay="0"/>
                                          </p:stCondLst>
                                        </p:cTn>
                                        <p:tgtEl>
                                          <p:spTgt spid="2693">
                                            <p:txEl>
                                              <p:charRg st="0" end="10"/>
                                            </p:txEl>
                                          </p:spTgt>
                                        </p:tgtEl>
                                        <p:attrNameLst>
                                          <p:attrName>style.visibility</p:attrName>
                                        </p:attrNameLst>
                                      </p:cBhvr>
                                      <p:to>
                                        <p:strVal val="visible"/>
                                      </p:to>
                                    </p:set>
                                    <p:animEffect transition="in" filter="wipe(up)">
                                      <p:cBhvr additive="base">
                                        <p:cTn id="7" dur="1000"/>
                                        <p:tgtEl>
                                          <p:spTgt spid="2693">
                                            <p:txEl>
                                              <p:charRg st="0" end="10"/>
                                            </p:txEl>
                                          </p:spTgt>
                                        </p:tgtEl>
                                      </p:cBhvr>
                                    </p:animEffect>
                                  </p:childTnLst>
                                </p:cTn>
                              </p:par>
                              <p:par>
                                <p:cTn id="8" presetID="22" presetClass="entr" presetSubtype="1" fill="hold" nodeType="withEffect">
                                  <p:childTnLst>
                                    <p:set>
                                      <p:cBhvr additive="base">
                                        <p:cTn id="9" dur="1" fill="hold">
                                          <p:stCondLst>
                                            <p:cond delay="0"/>
                                          </p:stCondLst>
                                        </p:cTn>
                                        <p:tgtEl>
                                          <p:spTgt spid="2693">
                                            <p:txEl>
                                              <p:charRg st="10" end="62"/>
                                            </p:txEl>
                                          </p:spTgt>
                                        </p:tgtEl>
                                        <p:attrNameLst>
                                          <p:attrName>style.visibility</p:attrName>
                                        </p:attrNameLst>
                                      </p:cBhvr>
                                      <p:to>
                                        <p:strVal val="visible"/>
                                      </p:to>
                                    </p:set>
                                    <p:animEffect transition="in" filter="wipe(up)">
                                      <p:cBhvr additive="base">
                                        <p:cTn id="10" dur="1000"/>
                                        <p:tgtEl>
                                          <p:spTgt spid="2693">
                                            <p:txEl>
                                              <p:charRg st="10" end="62"/>
                                            </p:txEl>
                                          </p:spTgt>
                                        </p:tgtEl>
                                      </p:cBhvr>
                                    </p:animEffect>
                                  </p:childTnLst>
                                </p:cTn>
                              </p:par>
                              <p:par>
                                <p:cTn id="11" presetID="2" presetClass="entr" presetSubtype="4" fill="hold" nodeType="withEffect">
                                  <p:childTnLst>
                                    <p:set>
                                      <p:cBhvr additive="base">
                                        <p:cTn id="12" dur="1" fill="hold">
                                          <p:stCondLst>
                                            <p:cond delay="0"/>
                                          </p:stCondLst>
                                        </p:cTn>
                                        <p:tgtEl>
                                          <p:spTgt spid="2693">
                                            <p:txEl>
                                              <p:charRg st="62" end="103"/>
                                            </p:txEl>
                                          </p:spTgt>
                                        </p:tgtEl>
                                        <p:attrNameLst>
                                          <p:attrName>style.visibility</p:attrName>
                                        </p:attrNameLst>
                                      </p:cBhvr>
                                      <p:to>
                                        <p:strVal val="visible"/>
                                      </p:to>
                                    </p:set>
                                    <p:anim calcmode="lin" valueType="num">
                                      <p:cBhvr additive="base">
                                        <p:cTn id="13" dur="1000" fill="hold"/>
                                        <p:tgtEl>
                                          <p:spTgt spid="2693">
                                            <p:txEl>
                                              <p:charRg st="62" end="10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693">
                                            <p:txEl>
                                              <p:charRg st="62" end="10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childTnLst>
                                    <p:set>
                                      <p:cBhvr additive="base">
                                        <p:cTn id="16" dur="1" fill="hold">
                                          <p:stCondLst>
                                            <p:cond delay="0"/>
                                          </p:stCondLst>
                                        </p:cTn>
                                        <p:tgtEl>
                                          <p:spTgt spid="2693">
                                            <p:txEl>
                                              <p:charRg st="103" end="150"/>
                                            </p:txEl>
                                          </p:spTgt>
                                        </p:tgtEl>
                                        <p:attrNameLst>
                                          <p:attrName>style.visibility</p:attrName>
                                        </p:attrNameLst>
                                      </p:cBhvr>
                                      <p:to>
                                        <p:strVal val="visible"/>
                                      </p:to>
                                    </p:set>
                                    <p:anim calcmode="lin" valueType="num">
                                      <p:cBhvr additive="base">
                                        <p:cTn id="17" dur="1000" fill="hold"/>
                                        <p:tgtEl>
                                          <p:spTgt spid="2693">
                                            <p:txEl>
                                              <p:charRg st="103" end="15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693">
                                            <p:txEl>
                                              <p:charRg st="103" end="15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childTnLst>
                                    <p:set>
                                      <p:cBhvr additive="base">
                                        <p:cTn id="20" dur="1" fill="hold">
                                          <p:stCondLst>
                                            <p:cond delay="0"/>
                                          </p:stCondLst>
                                        </p:cTn>
                                        <p:tgtEl>
                                          <p:spTgt spid="2693">
                                            <p:txEl>
                                              <p:charRg st="150" end="185"/>
                                            </p:txEl>
                                          </p:spTgt>
                                        </p:tgtEl>
                                        <p:attrNameLst>
                                          <p:attrName>style.visibility</p:attrName>
                                        </p:attrNameLst>
                                      </p:cBhvr>
                                      <p:to>
                                        <p:strVal val="visible"/>
                                      </p:to>
                                    </p:set>
                                    <p:anim calcmode="lin" valueType="num">
                                      <p:cBhvr additive="base">
                                        <p:cTn id="21" dur="1000" fill="hold"/>
                                        <p:tgtEl>
                                          <p:spTgt spid="2693">
                                            <p:txEl>
                                              <p:charRg st="150" end="185"/>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693">
                                            <p:txEl>
                                              <p:charRg st="150" end="18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childTnLst>
                                    <p:set>
                                      <p:cBhvr additive="base">
                                        <p:cTn id="24" dur="1" fill="hold">
                                          <p:stCondLst>
                                            <p:cond delay="0"/>
                                          </p:stCondLst>
                                        </p:cTn>
                                        <p:tgtEl>
                                          <p:spTgt spid="2693">
                                            <p:txEl>
                                              <p:charRg st="185" end="205"/>
                                            </p:txEl>
                                          </p:spTgt>
                                        </p:tgtEl>
                                        <p:attrNameLst>
                                          <p:attrName>style.visibility</p:attrName>
                                        </p:attrNameLst>
                                      </p:cBhvr>
                                      <p:to>
                                        <p:strVal val="visible"/>
                                      </p:to>
                                    </p:set>
                                    <p:anim calcmode="lin" valueType="num">
                                      <p:cBhvr additive="base">
                                        <p:cTn id="25" dur="1000" fill="hold"/>
                                        <p:tgtEl>
                                          <p:spTgt spid="2693">
                                            <p:txEl>
                                              <p:charRg st="185" end="20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693">
                                            <p:txEl>
                                              <p:charRg st="185" end="20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696" name="Text Box 2"/>
          <p:cNvSpPr/>
          <p:nvPr/>
        </p:nvSpPr>
        <p:spPr>
          <a:xfrm>
            <a:off x="0" y="476250"/>
            <a:ext cx="4902200" cy="701675"/>
          </a:xfrm>
          <a:prstGeom prst="rect">
            <a:avLst/>
          </a:prstGeom>
          <a:noFill/>
          <a:ln w="9525">
            <a:noFill/>
          </a:ln>
        </p:spPr>
        <p:txBody>
          <a:bodyPr/>
          <a:p>
            <a:pPr>
              <a:spcBef>
                <a:spcPct val="50000"/>
              </a:spcBef>
            </a:pPr>
            <a:r>
              <a:rPr lang="zh-CN" altLang="en-US" sz="4000" b="1">
                <a:effectLst>
                  <a:outerShdw blurRad="38100" dist="38100" dir="2700000">
                    <a:srgbClr val="FFFFFF"/>
                  </a:outerShdw>
                </a:effectLst>
                <a:latin typeface="黑体" panose="02010609060101010101" pitchFamily="49" charset="-122"/>
                <a:ea typeface="华文仿宋"/>
              </a:rPr>
              <a:t>（二）水样的保存 </a:t>
            </a:r>
            <a:endParaRPr lang="zh-CN" altLang="en-US" sz="4000" b="1">
              <a:effectLst>
                <a:outerShdw blurRad="38100" dist="38100" dir="2700000">
                  <a:srgbClr val="FFFFFF"/>
                </a:outerShdw>
              </a:effectLst>
              <a:latin typeface="黑体" panose="02010609060101010101" pitchFamily="49" charset="-122"/>
              <a:ea typeface="华文仿宋"/>
            </a:endParaRPr>
          </a:p>
        </p:txBody>
      </p:sp>
      <p:sp>
        <p:nvSpPr>
          <p:cNvPr id="2697" name="Text Box 3"/>
          <p:cNvSpPr/>
          <p:nvPr/>
        </p:nvSpPr>
        <p:spPr>
          <a:xfrm>
            <a:off x="611188" y="1700213"/>
            <a:ext cx="7929562" cy="3057525"/>
          </a:xfrm>
          <a:prstGeom prst="rect">
            <a:avLst/>
          </a:prstGeom>
          <a:noFill/>
          <a:ln w="22225" cap="flat" cmpd="sng">
            <a:solidFill>
              <a:srgbClr val="FF9933"/>
            </a:solidFill>
            <a:prstDash val="solid"/>
            <a:miter/>
            <a:headEnd type="none" w="med" len="med"/>
            <a:tailEnd type="none" w="med" len="med"/>
          </a:ln>
        </p:spPr>
        <p:txBody>
          <a:bodyPr anchor="t" anchorCtr="1"/>
          <a:p>
            <a:pPr>
              <a:lnSpc>
                <a:spcPct val="135000"/>
              </a:lnSpc>
              <a:buClr>
                <a:schemeClr val="hlink"/>
              </a:buClr>
              <a:buSzPct val="80000"/>
              <a:buFont typeface="Wingdings" panose="05000000000000000000" pitchFamily="2" charset="2"/>
            </a:pPr>
            <a:r>
              <a:rPr lang="en-US" altLang="zh-CN" sz="3600" b="1">
                <a:solidFill>
                  <a:srgbClr val="FFFF00"/>
                </a:solidFill>
                <a:effectLst>
                  <a:outerShdw blurRad="38100" dist="38100" dir="2700000">
                    <a:srgbClr val="000000"/>
                  </a:outerShdw>
                </a:effectLst>
                <a:latin typeface="黑体" panose="02010609060101010101" pitchFamily="49" charset="-122"/>
                <a:ea typeface="华文仿宋"/>
              </a:rPr>
              <a:t>   </a:t>
            </a:r>
            <a:r>
              <a:rPr lang="zh-CN" altLang="en-US" sz="3600" b="1">
                <a:effectLst>
                  <a:outerShdw blurRad="38100" dist="38100" dir="2700000">
                    <a:srgbClr val="FFFFFF"/>
                  </a:outerShdw>
                </a:effectLst>
                <a:latin typeface="楷体_GB2312" pitchFamily="49" charset="-122"/>
                <a:ea typeface="华文仿宋"/>
              </a:rPr>
              <a:t>水样允许保存的时间与水样的性质、分析指标、溶液的酸度、保存容器和存放温度等多种因素有关。</a:t>
            </a:r>
            <a:br>
              <a:rPr lang="zh-CN" altLang="en-US" sz="3600" b="1">
                <a:effectLst>
                  <a:outerShdw blurRad="38100" dist="38100" dir="2700000">
                    <a:srgbClr val="FFFFFF"/>
                  </a:outerShdw>
                </a:effectLst>
                <a:latin typeface="楷体_GB2312" pitchFamily="49" charset="-122"/>
                <a:ea typeface="华文仿宋"/>
              </a:rPr>
            </a:br>
            <a:endParaRPr lang="zh-CN" altLang="en-US" sz="36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696">
                                            <p:txEl>
                                              <p:charRg st="0" end="10"/>
                                            </p:txEl>
                                          </p:spTgt>
                                        </p:tgtEl>
                                        <p:attrNameLst>
                                          <p:attrName>style.visibility</p:attrName>
                                        </p:attrNameLst>
                                      </p:cBhvr>
                                      <p:to>
                                        <p:strVal val="visible"/>
                                      </p:to>
                                    </p:set>
                                    <p:animEffect transition="in" filter="wipe(left)">
                                      <p:cBhvr additive="base">
                                        <p:cTn id="7" dur="1000"/>
                                        <p:tgtEl>
                                          <p:spTgt spid="2696">
                                            <p:txEl>
                                              <p:charRg st="0" end="10"/>
                                            </p:txEl>
                                          </p:spTgt>
                                        </p:tgtEl>
                                      </p:cBhvr>
                                    </p:animEffect>
                                  </p:childTnLst>
                                </p:cTn>
                              </p:par>
                              <p:par>
                                <p:cTn id="8" presetID="22" presetClass="entr" presetSubtype="8" fill="hold" nodeType="withEffect">
                                  <p:childTnLst>
                                    <p:set>
                                      <p:cBhvr additive="base">
                                        <p:cTn id="9" dur="1" fill="hold">
                                          <p:stCondLst>
                                            <p:cond delay="0"/>
                                          </p:stCondLst>
                                        </p:cTn>
                                        <p:tgtEl>
                                          <p:spTgt spid="2697">
                                            <p:txEl>
                                              <p:charRg st="0" end="49"/>
                                            </p:txEl>
                                          </p:spTgt>
                                        </p:tgtEl>
                                        <p:attrNameLst>
                                          <p:attrName>style.visibility</p:attrName>
                                        </p:attrNameLst>
                                      </p:cBhvr>
                                      <p:to>
                                        <p:strVal val="visible"/>
                                      </p:to>
                                    </p:set>
                                    <p:animEffect transition="in" filter="wipe(left)">
                                      <p:cBhvr additive="base">
                                        <p:cTn id="10" dur="1000"/>
                                        <p:tgtEl>
                                          <p:spTgt spid="2697">
                                            <p:txEl>
                                              <p:charRg st="0"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00" name="Text Box 4"/>
          <p:cNvSpPr/>
          <p:nvPr/>
        </p:nvSpPr>
        <p:spPr>
          <a:xfrm>
            <a:off x="468313" y="908050"/>
            <a:ext cx="8280400" cy="4973638"/>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25000"/>
              </a:lnSpc>
              <a:buClr>
                <a:srgbClr val="FF9900"/>
              </a:buClr>
              <a:buSzPct val="80000"/>
              <a:buFont typeface="Wingdings" panose="05000000000000000000" pitchFamily="2" charset="2"/>
              <a:buChar char="«"/>
            </a:pPr>
            <a:r>
              <a:rPr lang="zh-CN" altLang="en-US" sz="3200" b="1">
                <a:solidFill>
                  <a:srgbClr val="FF3399"/>
                </a:solidFill>
                <a:effectLst>
                  <a:outerShdw blurRad="38100" dist="38100" dir="2700000">
                    <a:srgbClr val="000000"/>
                  </a:outerShdw>
                </a:effectLst>
                <a:latin typeface="楷体_GB2312" pitchFamily="49" charset="-122"/>
                <a:ea typeface="华文仿宋"/>
              </a:rPr>
              <a:t>保存要求</a:t>
            </a:r>
            <a:r>
              <a:rPr lang="zh-CN" altLang="en-US" sz="3200" b="1">
                <a:effectLst>
                  <a:outerShdw blurRad="38100" dist="38100" dir="2700000">
                    <a:srgbClr val="FFFFFF"/>
                  </a:outerShdw>
                </a:effectLst>
                <a:latin typeface="楷体_GB2312" pitchFamily="49" charset="-122"/>
                <a:ea typeface="华文仿宋"/>
              </a:rPr>
              <a:t>：不发生物理、化学、生物变化；不损失组分；不玷污（不增加待测组分和干扰组分） </a:t>
            </a:r>
            <a:endParaRPr lang="zh-CN" altLang="en-US" sz="3200" b="1">
              <a:effectLst>
                <a:outerShdw blurRad="38100" dist="38100" dir="2700000">
                  <a:srgbClr val="FFFFFF"/>
                </a:outerShdw>
              </a:effectLst>
              <a:latin typeface="楷体_GB2312" pitchFamily="49" charset="-122"/>
              <a:ea typeface="华文仿宋"/>
            </a:endParaRPr>
          </a:p>
          <a:p>
            <a:pPr eaLnBrk="0" hangingPunct="0">
              <a:lnSpc>
                <a:spcPct val="125000"/>
              </a:lnSpc>
              <a:buClr>
                <a:srgbClr val="FF9900"/>
              </a:buClr>
              <a:buSzPct val="80000"/>
              <a:buFont typeface="Wingdings" panose="05000000000000000000" pitchFamily="2" charset="2"/>
              <a:buChar char="«"/>
            </a:pPr>
            <a:r>
              <a:rPr lang="zh-CN" altLang="en-US" sz="3200" b="1">
                <a:solidFill>
                  <a:srgbClr val="FF3399"/>
                </a:solidFill>
                <a:effectLst>
                  <a:outerShdw blurRad="38100" dist="38100" dir="2700000">
                    <a:srgbClr val="000000"/>
                  </a:outerShdw>
                </a:effectLst>
                <a:latin typeface="楷体_GB2312" pitchFamily="49" charset="-122"/>
                <a:ea typeface="华文仿宋"/>
              </a:rPr>
              <a:t>容器的要求</a:t>
            </a:r>
            <a:r>
              <a:rPr lang="zh-CN" altLang="en-US" sz="3200" b="1">
                <a:effectLst>
                  <a:outerShdw blurRad="38100" dist="38100" dir="2700000">
                    <a:srgbClr val="FFFFFF"/>
                  </a:outerShdw>
                </a:effectLst>
                <a:latin typeface="楷体_GB2312" pitchFamily="49" charset="-122"/>
                <a:ea typeface="华文仿宋"/>
              </a:rPr>
              <a:t> ：性能稳定、杂质含量低的材料。 常用的容器材质有硼硅玻璃、石英、聚乙烯和聚四氟乙烯。 </a:t>
            </a:r>
            <a:endParaRPr lang="zh-CN" altLang="en-US" sz="3200" b="1">
              <a:effectLst>
                <a:outerShdw blurRad="38100" dist="38100" dir="2700000">
                  <a:srgbClr val="FFFFFF"/>
                </a:outerShdw>
              </a:effectLst>
              <a:latin typeface="楷体_GB2312" pitchFamily="49" charset="-122"/>
              <a:ea typeface="华文仿宋"/>
            </a:endParaRPr>
          </a:p>
          <a:p>
            <a:pPr eaLnBrk="0" hangingPunct="0">
              <a:lnSpc>
                <a:spcPct val="125000"/>
              </a:lnSpc>
              <a:buClr>
                <a:srgbClr val="FF9900"/>
              </a:buClr>
              <a:buSzPct val="80000"/>
              <a:buFont typeface="Wingdings" panose="05000000000000000000" pitchFamily="2" charset="2"/>
              <a:buChar char="«"/>
            </a:pPr>
            <a:r>
              <a:rPr lang="zh-CN" altLang="en-US" sz="3200" b="1">
                <a:solidFill>
                  <a:srgbClr val="FF3399"/>
                </a:solidFill>
                <a:effectLst>
                  <a:outerShdw blurRad="38100" dist="38100" dir="2700000">
                    <a:srgbClr val="000000"/>
                  </a:outerShdw>
                </a:effectLst>
                <a:latin typeface="楷体_GB2312" pitchFamily="49" charset="-122"/>
                <a:ea typeface="华文仿宋"/>
              </a:rPr>
              <a:t>保存时间要求</a:t>
            </a:r>
            <a:r>
              <a:rPr lang="zh-CN" altLang="en-US" sz="3200" b="1">
                <a:effectLst>
                  <a:outerShdw blurRad="38100" dist="38100" dir="2700000">
                    <a:srgbClr val="FFFFFF"/>
                  </a:outerShdw>
                </a:effectLst>
                <a:latin typeface="楷体_GB2312" pitchFamily="49" charset="-122"/>
                <a:ea typeface="华文仿宋"/>
              </a:rPr>
              <a:t>：清洁水样</a:t>
            </a:r>
            <a:r>
              <a:rPr lang="en-US" altLang="zh-CN" sz="3200" b="1">
                <a:effectLst>
                  <a:outerShdw blurRad="38100" dist="38100" dir="2700000">
                    <a:srgbClr val="FFFFFF"/>
                  </a:outerShdw>
                </a:effectLst>
                <a:latin typeface="楷体_GB2312" pitchFamily="49" charset="-122"/>
                <a:ea typeface="华文仿宋"/>
              </a:rPr>
              <a:t>72h</a:t>
            </a:r>
            <a:r>
              <a:rPr lang="zh-CN" altLang="en-US" sz="3200" b="1">
                <a:effectLst>
                  <a:outerShdw blurRad="38100" dist="38100" dir="2700000">
                    <a:srgbClr val="FFFFFF"/>
                  </a:outerShdw>
                </a:effectLst>
                <a:latin typeface="楷体_GB2312" pitchFamily="49" charset="-122"/>
                <a:ea typeface="华文仿宋"/>
              </a:rPr>
              <a:t>；轻污染水样</a:t>
            </a:r>
            <a:r>
              <a:rPr lang="en-US" altLang="zh-CN" sz="3200" b="1">
                <a:effectLst>
                  <a:outerShdw blurRad="38100" dist="38100" dir="2700000">
                    <a:srgbClr val="FFFFFF"/>
                  </a:outerShdw>
                </a:effectLst>
                <a:latin typeface="楷体_GB2312" pitchFamily="49" charset="-122"/>
                <a:ea typeface="华文仿宋"/>
              </a:rPr>
              <a:t>48h</a:t>
            </a:r>
            <a:r>
              <a:rPr lang="zh-CN" altLang="en-US" sz="3200" b="1">
                <a:effectLst>
                  <a:outerShdw blurRad="38100" dist="38100" dir="2700000">
                    <a:srgbClr val="FFFFFF"/>
                  </a:outerShdw>
                </a:effectLst>
                <a:latin typeface="楷体_GB2312" pitchFamily="49" charset="-122"/>
                <a:ea typeface="华文仿宋"/>
              </a:rPr>
              <a:t>；严重污染水样</a:t>
            </a:r>
            <a:r>
              <a:rPr lang="en-US" altLang="zh-CN" sz="3200" b="1">
                <a:effectLst>
                  <a:outerShdw blurRad="38100" dist="38100" dir="2700000">
                    <a:srgbClr val="FFFFFF"/>
                  </a:outerShdw>
                </a:effectLst>
                <a:latin typeface="楷体_GB2312" pitchFamily="49" charset="-122"/>
                <a:ea typeface="华文仿宋"/>
              </a:rPr>
              <a:t>12h</a:t>
            </a:r>
            <a:r>
              <a:rPr lang="zh-CN" altLang="en-US" sz="3200" b="1">
                <a:effectLst>
                  <a:outerShdw blurRad="38100" dist="38100" dir="2700000">
                    <a:srgbClr val="FFFFFF"/>
                  </a:outerShdw>
                </a:effectLst>
                <a:latin typeface="楷体_GB2312" pitchFamily="49" charset="-122"/>
                <a:ea typeface="华文仿宋"/>
              </a:rPr>
              <a:t>；运输时间</a:t>
            </a:r>
            <a:r>
              <a:rPr lang="en-US" altLang="zh-CN" sz="3200" b="1">
                <a:effectLst>
                  <a:outerShdw blurRad="38100" dist="38100" dir="2700000">
                    <a:srgbClr val="FFFFFF"/>
                  </a:outerShdw>
                </a:effectLst>
                <a:latin typeface="楷体_GB2312" pitchFamily="49" charset="-122"/>
                <a:ea typeface="华文仿宋"/>
              </a:rPr>
              <a:t>24h</a:t>
            </a:r>
            <a:r>
              <a:rPr lang="zh-CN" altLang="en-US" sz="3200" b="1">
                <a:effectLst>
                  <a:outerShdw blurRad="38100" dist="38100" dir="2700000">
                    <a:srgbClr val="FFFFFF"/>
                  </a:outerShdw>
                </a:effectLst>
                <a:latin typeface="楷体_GB2312" pitchFamily="49" charset="-122"/>
                <a:ea typeface="华文仿宋"/>
              </a:rPr>
              <a:t>以内。</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03" name="Text Box 4"/>
          <p:cNvSpPr/>
          <p:nvPr/>
        </p:nvSpPr>
        <p:spPr>
          <a:xfrm>
            <a:off x="611188" y="1196975"/>
            <a:ext cx="8008937" cy="4533900"/>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30000"/>
              </a:lnSpc>
              <a:spcBef>
                <a:spcPct val="50000"/>
              </a:spcBef>
            </a:pPr>
            <a:r>
              <a:rPr lang="en-US" altLang="zh-CN" sz="3200" b="1">
                <a:effectLst>
                  <a:outerShdw blurRad="38100" dist="38100" dir="2700000">
                    <a:srgbClr val="FFFFFF"/>
                  </a:outerShdw>
                </a:effectLst>
                <a:latin typeface="黑体" panose="02010609060101010101" pitchFamily="49" charset="-122"/>
                <a:ea typeface="华文仿宋"/>
              </a:rPr>
              <a:t>(1) </a:t>
            </a:r>
            <a:r>
              <a:rPr lang="zh-CN" altLang="en-US" sz="3200" b="1">
                <a:effectLst>
                  <a:outerShdw blurRad="38100" dist="38100" dir="2700000">
                    <a:srgbClr val="FFFFFF"/>
                  </a:outerShdw>
                </a:effectLst>
                <a:latin typeface="黑体" panose="02010609060101010101" pitchFamily="49" charset="-122"/>
                <a:ea typeface="华文仿宋"/>
              </a:rPr>
              <a:t>选择合适的保存容器</a:t>
            </a:r>
            <a:br>
              <a:rPr lang="zh-CN" altLang="en-US" sz="3200" b="1">
                <a:effectLst>
                  <a:outerShdw blurRad="38100" dist="38100" dir="2700000">
                    <a:srgbClr val="FFFFFF"/>
                  </a:outerShdw>
                </a:effectLst>
                <a:latin typeface="黑体" panose="02010609060101010101" pitchFamily="49" charset="-122"/>
                <a:ea typeface="华文仿宋"/>
              </a:rPr>
            </a:br>
            <a:r>
              <a:rPr lang="zh-CN" altLang="en-US" sz="3200" b="1">
                <a:effectLst>
                  <a:outerShdw blurRad="38100" dist="38100" dir="2700000">
                    <a:srgbClr val="FFFFFF"/>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不同材质的容器对水样的影响不同，一般可能存在吸附待测组分或自身杂质溶出污染水样的情况，因此应该选择性质稳定、杂质含量低的容器。一般常规监测中，常使用聚乙烯和硼硅玻璃材质的容器。</a:t>
            </a:r>
            <a:br>
              <a:rPr lang="zh-CN" altLang="en-US" sz="3200" b="1">
                <a:effectLst>
                  <a:outerShdw blurRad="38100" dist="38100" dir="2700000">
                    <a:srgbClr val="FFFFFF"/>
                  </a:outerShdw>
                </a:effectLst>
                <a:latin typeface="楷体_GB2312" pitchFamily="49" charset="-122"/>
                <a:ea typeface="华文仿宋"/>
              </a:rPr>
            </a:br>
            <a:endParaRPr lang="zh-CN" altLang="en-US" sz="3200" b="1">
              <a:effectLst>
                <a:outerShdw blurRad="38100" dist="38100" dir="2700000">
                  <a:srgbClr val="FFFFFF"/>
                </a:outerShdw>
              </a:effectLst>
              <a:latin typeface="楷体_GB2312" pitchFamily="49" charset="-122"/>
              <a:ea typeface="华文仿宋"/>
            </a:endParaRPr>
          </a:p>
        </p:txBody>
      </p:sp>
      <p:sp>
        <p:nvSpPr>
          <p:cNvPr id="2704" name="Text Box 5"/>
          <p:cNvSpPr/>
          <p:nvPr/>
        </p:nvSpPr>
        <p:spPr>
          <a:xfrm>
            <a:off x="395288" y="393700"/>
            <a:ext cx="5118100" cy="641350"/>
          </a:xfrm>
          <a:prstGeom prst="rect">
            <a:avLst/>
          </a:prstGeom>
          <a:noFill/>
          <a:ln w="57150">
            <a:noFill/>
          </a:ln>
        </p:spPr>
        <p:txBody>
          <a:bodyPr/>
          <a:p>
            <a:pPr>
              <a:spcBef>
                <a:spcPct val="50000"/>
              </a:spcBef>
              <a:buClr>
                <a:schemeClr val="hlink"/>
              </a:buClr>
              <a:buSzPct val="70000"/>
              <a:buFont typeface="Wingdings" panose="05000000000000000000" pitchFamily="2" charset="2"/>
              <a:buChar char="l"/>
            </a:pPr>
            <a:r>
              <a:rPr lang="zh-CN" altLang="en-US" sz="3600" b="1">
                <a:effectLst>
                  <a:outerShdw blurRad="38100" dist="38100" dir="2700000">
                    <a:srgbClr val="FFFFFF"/>
                  </a:outerShdw>
                </a:effectLst>
                <a:latin typeface="黑体" panose="02010609060101010101" pitchFamily="49" charset="-122"/>
                <a:ea typeface="华文仿宋"/>
              </a:rPr>
              <a:t>水样的保存措施</a:t>
            </a:r>
            <a:endParaRPr lang="zh-CN" altLang="en-US" sz="36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07" name="Text Box 2"/>
          <p:cNvSpPr/>
          <p:nvPr/>
        </p:nvSpPr>
        <p:spPr>
          <a:xfrm>
            <a:off x="250825" y="765175"/>
            <a:ext cx="5334000" cy="701675"/>
          </a:xfrm>
          <a:prstGeom prst="rect">
            <a:avLst/>
          </a:prstGeom>
          <a:noFill/>
          <a:ln w="9525">
            <a:noFill/>
          </a:ln>
        </p:spPr>
        <p:txBody>
          <a:bodyPr/>
          <a:p>
            <a:pPr>
              <a:spcBef>
                <a:spcPct val="50000"/>
              </a:spcBef>
              <a:buClr>
                <a:schemeClr val="hlink"/>
              </a:buClr>
              <a:buSzPct val="70000"/>
              <a:buFont typeface="Wingdings" panose="05000000000000000000" pitchFamily="2" charset="2"/>
              <a:buChar char="l"/>
            </a:pPr>
            <a:r>
              <a:rPr lang="zh-CN" altLang="en-US" sz="4000" b="1">
                <a:effectLst>
                  <a:outerShdw blurRad="38100" dist="38100" dir="2700000">
                    <a:srgbClr val="FFFFFF"/>
                  </a:outerShdw>
                </a:effectLst>
                <a:latin typeface="黑体" panose="02010609060101010101" pitchFamily="49" charset="-122"/>
                <a:ea typeface="华文仿宋"/>
              </a:rPr>
              <a:t>水样的保存措施</a:t>
            </a:r>
            <a:r>
              <a:rPr lang="zh-CN" altLang="en-US" sz="4000" b="1">
                <a:solidFill>
                  <a:srgbClr val="FFFF00"/>
                </a:solidFill>
                <a:effectLst>
                  <a:outerShdw blurRad="38100" dist="38100" dir="2700000">
                    <a:srgbClr val="000000"/>
                  </a:outerShdw>
                </a:effectLst>
                <a:latin typeface="黑体" panose="02010609060101010101" pitchFamily="49" charset="-122"/>
                <a:ea typeface="华文仿宋"/>
              </a:rPr>
              <a:t> </a:t>
            </a:r>
            <a:endParaRPr lang="zh-CN" altLang="en-US" sz="4000" b="1">
              <a:solidFill>
                <a:srgbClr val="FFFF00"/>
              </a:solidFill>
              <a:effectLst>
                <a:outerShdw blurRad="38100" dist="38100" dir="2700000">
                  <a:srgbClr val="000000"/>
                </a:outerShdw>
              </a:effectLst>
              <a:latin typeface="黑体" panose="02010609060101010101" pitchFamily="49" charset="-122"/>
              <a:ea typeface="华文仿宋"/>
            </a:endParaRPr>
          </a:p>
        </p:txBody>
      </p:sp>
      <p:sp>
        <p:nvSpPr>
          <p:cNvPr id="2708" name="Text Box 3"/>
          <p:cNvSpPr/>
          <p:nvPr/>
        </p:nvSpPr>
        <p:spPr>
          <a:xfrm>
            <a:off x="539750" y="1700213"/>
            <a:ext cx="8216900" cy="4192587"/>
          </a:xfrm>
          <a:prstGeom prst="rect">
            <a:avLst/>
          </a:prstGeom>
          <a:noFill/>
          <a:ln w="38100" cap="flat" cmpd="dbl">
            <a:solidFill>
              <a:srgbClr val="FF9933"/>
            </a:solidFill>
            <a:prstDash val="solid"/>
            <a:miter/>
            <a:headEnd type="none" w="med" len="med"/>
            <a:tailEnd type="none" w="med" len="med"/>
          </a:ln>
        </p:spPr>
        <p:txBody>
          <a:bodyPr/>
          <a:p>
            <a:pPr>
              <a:lnSpc>
                <a:spcPct val="140000"/>
              </a:lnSpc>
              <a:buClr>
                <a:srgbClr val="66FF33"/>
              </a:buClr>
              <a:buSzPct val="45000"/>
              <a:buFont typeface="Wingdings" panose="05000000000000000000" pitchFamily="2" charset="2"/>
              <a:buChar char="n"/>
            </a:pPr>
            <a:r>
              <a:rPr lang="en-US" altLang="zh-CN" sz="3200" b="1">
                <a:effectLst>
                  <a:outerShdw blurRad="38100" dist="38100" dir="2700000">
                    <a:srgbClr val="FFFFFF"/>
                  </a:outerShdw>
                </a:effectLst>
                <a:latin typeface="黑体" panose="02010609060101010101" pitchFamily="49" charset="-122"/>
                <a:ea typeface="华文仿宋"/>
              </a:rPr>
              <a:t>(2) </a:t>
            </a:r>
            <a:r>
              <a:rPr lang="zh-CN" altLang="en-US" sz="3200" b="1">
                <a:effectLst>
                  <a:outerShdw blurRad="38100" dist="38100" dir="2700000">
                    <a:srgbClr val="FFFFFF"/>
                  </a:outerShdw>
                </a:effectLst>
                <a:latin typeface="黑体" panose="02010609060101010101" pitchFamily="49" charset="-122"/>
                <a:ea typeface="华文仿宋"/>
              </a:rPr>
              <a:t>冷藏或冷冻 </a:t>
            </a:r>
            <a:br>
              <a:rPr lang="zh-CN" altLang="en-US" sz="3200" b="1">
                <a:effectLst>
                  <a:outerShdw blurRad="38100" dist="38100" dir="2700000">
                    <a:srgbClr val="FFFFFF"/>
                  </a:outerShdw>
                </a:effectLst>
                <a:latin typeface="黑体" panose="02010609060101010101" pitchFamily="49" charset="-122"/>
                <a:ea typeface="华文仿宋"/>
              </a:rPr>
            </a:br>
            <a:r>
              <a:rPr lang="zh-CN" altLang="en-US" sz="3200" b="1">
                <a:effectLst>
                  <a:outerShdw blurRad="38100" dist="38100" dir="2700000">
                    <a:srgbClr val="FFFFFF"/>
                  </a:outerShdw>
                </a:effectLst>
                <a:latin typeface="黑体" panose="02010609060101010101" pitchFamily="49" charset="-122"/>
                <a:ea typeface="华文仿宋"/>
              </a:rPr>
              <a:t>    能抑制微生物的活动，减缓物理作用和化学反应速度。如将水样保存在</a:t>
            </a:r>
            <a:r>
              <a:rPr lang="en-US" altLang="zh-CN" sz="3200" b="1">
                <a:effectLst>
                  <a:outerShdw blurRad="38100" dist="38100" dir="2700000">
                    <a:srgbClr val="FFFFFF"/>
                  </a:outerShdw>
                </a:effectLst>
                <a:latin typeface="黑体" panose="02010609060101010101" pitchFamily="49" charset="-122"/>
                <a:ea typeface="华文仿宋"/>
              </a:rPr>
              <a:t>-18 </a:t>
            </a:r>
            <a:r>
              <a:rPr lang="en-US" altLang="zh-CN" sz="3200" b="1">
                <a:effectLst>
                  <a:outerShdw blurRad="38100" dist="38100" dir="2700000">
                    <a:srgbClr val="FFFFFF"/>
                  </a:outerShdw>
                </a:effectLst>
                <a:latin typeface="黑体" panose="02010609060101010101" pitchFamily="49" charset="-122"/>
                <a:ea typeface="华文仿宋"/>
                <a:sym typeface="Symbol" panose="05050102010706020507" pitchFamily="18" charset="2"/>
              </a:rPr>
              <a:t></a:t>
            </a:r>
            <a:r>
              <a:rPr lang="en-US" altLang="zh-CN" sz="3200" b="1">
                <a:effectLst>
                  <a:outerShdw blurRad="38100" dist="38100" dir="2700000">
                    <a:srgbClr val="FFFFFF"/>
                  </a:outerShdw>
                </a:effectLst>
                <a:latin typeface="黑体" panose="02010609060101010101" pitchFamily="49" charset="-122"/>
                <a:ea typeface="华文仿宋"/>
              </a:rPr>
              <a:t>C</a:t>
            </a:r>
            <a:r>
              <a:rPr lang="en-US" altLang="zh-CN">
                <a:ea typeface="华文仿宋"/>
              </a:rPr>
              <a:t> </a:t>
            </a:r>
            <a:r>
              <a:rPr lang="en-US" altLang="zh-CN" sz="3200" b="1">
                <a:effectLst>
                  <a:outerShdw blurRad="38100" dist="38100" dir="2700000">
                    <a:srgbClr val="FFFFFF"/>
                  </a:outerShdw>
                </a:effectLst>
                <a:latin typeface="黑体" panose="02010609060101010101" pitchFamily="49" charset="-122"/>
                <a:ea typeface="华文仿宋"/>
              </a:rPr>
              <a:t>-22</a:t>
            </a:r>
            <a:r>
              <a:rPr lang="en-US" altLang="zh-CN" sz="3200" b="1">
                <a:effectLst>
                  <a:outerShdw blurRad="38100" dist="38100" dir="2700000">
                    <a:srgbClr val="FFFFFF"/>
                  </a:outerShdw>
                </a:effectLst>
                <a:latin typeface="黑体" panose="02010609060101010101" pitchFamily="49" charset="-122"/>
                <a:ea typeface="华文仿宋"/>
                <a:sym typeface="Symbol" panose="05050102010706020507" pitchFamily="18" charset="2"/>
              </a:rPr>
              <a:t></a:t>
            </a:r>
            <a:r>
              <a:rPr lang="en-US" altLang="zh-CN" sz="3200" b="1">
                <a:effectLst>
                  <a:outerShdw blurRad="38100" dist="38100" dir="2700000">
                    <a:srgbClr val="FFFFFF"/>
                  </a:outerShdw>
                </a:effectLst>
                <a:latin typeface="黑体" panose="02010609060101010101" pitchFamily="49" charset="-122"/>
                <a:ea typeface="华文仿宋"/>
              </a:rPr>
              <a:t>C</a:t>
            </a:r>
            <a:r>
              <a:rPr lang="zh-CN" altLang="en-US" sz="3200" b="1">
                <a:effectLst>
                  <a:outerShdw blurRad="38100" dist="38100" dir="2700000">
                    <a:srgbClr val="FFFFFF"/>
                  </a:outerShdw>
                </a:effectLst>
                <a:latin typeface="黑体" panose="02010609060101010101" pitchFamily="49" charset="-122"/>
                <a:ea typeface="华文仿宋"/>
              </a:rPr>
              <a:t>的冷冻条件下，会显著提高水样中磷、氮、硅化合物以及生化需氧量等监测项目的稳定性，并对后续分析测定无影响。</a:t>
            </a:r>
            <a:endParaRPr lang="zh-CN" altLang="en-US" sz="32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707">
                                            <p:txEl>
                                              <p:charRg st="0" end="9"/>
                                            </p:txEl>
                                          </p:spTgt>
                                        </p:tgtEl>
                                        <p:attrNameLst>
                                          <p:attrName>style.visibility</p:attrName>
                                        </p:attrNameLst>
                                      </p:cBhvr>
                                      <p:to>
                                        <p:strVal val="visible"/>
                                      </p:to>
                                    </p:set>
                                    <p:animEffect transition="in" filter="wipe(left)">
                                      <p:cBhvr additive="base">
                                        <p:cTn id="7" dur="1000"/>
                                        <p:tgtEl>
                                          <p:spTgt spid="2707">
                                            <p:txEl>
                                              <p:charRg st="0" end="9"/>
                                            </p:txEl>
                                          </p:spTgt>
                                        </p:tgtEl>
                                      </p:cBhvr>
                                    </p:animEffect>
                                  </p:childTnLst>
                                </p:cTn>
                              </p:par>
                              <p:par>
                                <p:cTn id="8" presetID="22" presetClass="entr" presetSubtype="8" fill="hold" nodeType="withEffect">
                                  <p:childTnLst>
                                    <p:set>
                                      <p:cBhvr additive="base">
                                        <p:cTn id="9" dur="1" fill="hold">
                                          <p:stCondLst>
                                            <p:cond delay="0"/>
                                          </p:stCondLst>
                                        </p:cTn>
                                        <p:tgtEl>
                                          <p:spTgt spid="2708">
                                            <p:txEl>
                                              <p:charRg st="0" end="111"/>
                                            </p:txEl>
                                          </p:spTgt>
                                        </p:tgtEl>
                                        <p:attrNameLst>
                                          <p:attrName>style.visibility</p:attrName>
                                        </p:attrNameLst>
                                      </p:cBhvr>
                                      <p:to>
                                        <p:strVal val="visible"/>
                                      </p:to>
                                    </p:set>
                                    <p:animEffect transition="in" filter="wipe(left)">
                                      <p:cBhvr additive="base">
                                        <p:cTn id="10" dur="1000"/>
                                        <p:tgtEl>
                                          <p:spTgt spid="2708">
                                            <p:txEl>
                                              <p:charRg st="0" end="1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11" name="Text Box 4"/>
          <p:cNvSpPr/>
          <p:nvPr/>
        </p:nvSpPr>
        <p:spPr>
          <a:xfrm>
            <a:off x="250825" y="188913"/>
            <a:ext cx="8505825" cy="3594100"/>
          </a:xfrm>
          <a:prstGeom prst="rect">
            <a:avLst/>
          </a:prstGeom>
          <a:noFill/>
          <a:ln w="57150">
            <a:noFill/>
          </a:ln>
        </p:spPr>
        <p:txBody>
          <a:bodyPr/>
          <a:p>
            <a:pPr>
              <a:lnSpc>
                <a:spcPct val="140000"/>
              </a:lnSpc>
              <a:buClr>
                <a:srgbClr val="66FF33"/>
              </a:buClr>
              <a:buSzPct val="45000"/>
              <a:buFont typeface="Wingdings" panose="05000000000000000000" pitchFamily="2" charset="2"/>
              <a:buChar char="n"/>
            </a:pPr>
            <a:r>
              <a:rPr lang="en-US" altLang="zh-CN" sz="3600" b="1">
                <a:effectLst>
                  <a:outerShdw blurRad="38100" dist="38100" dir="2700000">
                    <a:srgbClr val="FFFFFF"/>
                  </a:outerShdw>
                </a:effectLst>
                <a:latin typeface="黑体" panose="02010609060101010101" pitchFamily="49" charset="-122"/>
                <a:ea typeface="华文仿宋"/>
              </a:rPr>
              <a:t>(3)</a:t>
            </a:r>
            <a:r>
              <a:rPr lang="zh-CN" altLang="en-US" sz="3600" b="1">
                <a:effectLst>
                  <a:outerShdw blurRad="38100" dist="38100" dir="2700000">
                    <a:srgbClr val="FFFFFF"/>
                  </a:outerShdw>
                </a:effectLst>
                <a:latin typeface="黑体" panose="02010609060101010101" pitchFamily="49" charset="-122"/>
                <a:ea typeface="华文仿宋"/>
              </a:rPr>
              <a:t>加入化学试剂保存法</a:t>
            </a:r>
            <a:r>
              <a:rPr lang="zh-CN" altLang="en-US" sz="3600" b="1">
                <a:latin typeface="黑体" panose="02010609060101010101" pitchFamily="49" charset="-122"/>
                <a:ea typeface="华文仿宋"/>
              </a:rPr>
              <a:t> </a:t>
            </a:r>
            <a:br>
              <a:rPr lang="zh-CN" altLang="en-US" sz="3600" b="1">
                <a:effectLst>
                  <a:outerShdw blurRad="38100" dist="38100" dir="2700000">
                    <a:srgbClr val="FFFFFF"/>
                  </a:outerShdw>
                </a:effectLst>
                <a:latin typeface="黑体" panose="02010609060101010101" pitchFamily="49" charset="-122"/>
                <a:ea typeface="华文仿宋"/>
              </a:rPr>
            </a:br>
            <a:r>
              <a:rPr lang="zh-CN" altLang="en-US" sz="3200" b="1">
                <a:effectLst>
                  <a:outerShdw blurRad="38100" dist="38100" dir="2700000">
                    <a:srgbClr val="FFFFFF"/>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在水样中加入合适的保存试剂，能够抑制微生物活动，减缓氧化还原反应发生。加入的方法可以是在采样后立即加入；也可在水样分样时，根据需要分瓶分别加入。</a:t>
            </a:r>
            <a:endParaRPr lang="zh-CN" altLang="en-US" sz="3200" b="1">
              <a:effectLst>
                <a:outerShdw blurRad="38100" dist="38100" dir="2700000">
                  <a:srgbClr val="FFFFFF"/>
                </a:outerShdw>
              </a:effectLst>
              <a:latin typeface="楷体_GB2312" pitchFamily="49" charset="-122"/>
              <a:ea typeface="华文仿宋"/>
            </a:endParaRPr>
          </a:p>
        </p:txBody>
      </p:sp>
      <p:sp>
        <p:nvSpPr>
          <p:cNvPr id="2712" name="Text Box 5"/>
          <p:cNvSpPr/>
          <p:nvPr/>
        </p:nvSpPr>
        <p:spPr>
          <a:xfrm>
            <a:off x="971550" y="4149725"/>
            <a:ext cx="5334000" cy="2141538"/>
          </a:xfrm>
          <a:prstGeom prst="rect">
            <a:avLst/>
          </a:prstGeom>
          <a:noFill/>
          <a:ln w="9525">
            <a:noFill/>
          </a:ln>
        </p:spPr>
        <p:txBody>
          <a:bodyPr/>
          <a:p>
            <a:pPr>
              <a:lnSpc>
                <a:spcPct val="140000"/>
              </a:lnSpc>
              <a:buSzPct val="65000"/>
              <a:buChar char="•"/>
            </a:pPr>
            <a:r>
              <a:rPr lang="en-US" altLang="zh-CN" sz="3200" b="1">
                <a:solidFill>
                  <a:srgbClr val="FFFF00"/>
                </a:solidFill>
                <a:effectLst>
                  <a:outerShdw blurRad="38100" dist="38100" dir="2700000">
                    <a:srgbClr val="000000"/>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加入生物抑制剂。 </a:t>
            </a:r>
            <a:endParaRPr lang="zh-CN" altLang="en-US" sz="3200" b="1">
              <a:effectLst>
                <a:outerShdw blurRad="38100" dist="38100" dir="2700000">
                  <a:srgbClr val="FFFFFF"/>
                </a:outerShdw>
              </a:effectLst>
              <a:latin typeface="楷体_GB2312" pitchFamily="49" charset="-122"/>
              <a:ea typeface="华文仿宋"/>
            </a:endParaRPr>
          </a:p>
          <a:p>
            <a:pPr>
              <a:lnSpc>
                <a:spcPct val="140000"/>
              </a:lnSpc>
              <a:buSzPct val="65000"/>
              <a:buChar char="•"/>
            </a:pPr>
            <a:r>
              <a:rPr lang="zh-CN" altLang="en-US" sz="3200" b="1">
                <a:effectLst>
                  <a:outerShdw blurRad="38100" dist="38100" dir="2700000">
                    <a:srgbClr val="FFFFFF"/>
                  </a:outerShdw>
                </a:effectLst>
                <a:latin typeface="楷体_GB2312" pitchFamily="49" charset="-122"/>
                <a:ea typeface="华文仿宋"/>
              </a:rPr>
              <a:t> 调节</a:t>
            </a:r>
            <a:r>
              <a:rPr lang="en-US" altLang="zh-CN" sz="3200" b="1">
                <a:effectLst>
                  <a:outerShdw blurRad="38100" dist="38100" dir="2700000">
                    <a:srgbClr val="FFFFFF"/>
                  </a:outerShdw>
                </a:effectLst>
                <a:latin typeface="楷体_GB2312" pitchFamily="49" charset="-122"/>
                <a:ea typeface="华文仿宋"/>
              </a:rPr>
              <a:t>pH</a:t>
            </a:r>
            <a:r>
              <a:rPr lang="zh-CN" altLang="en-US" sz="3200" b="1">
                <a:effectLst>
                  <a:outerShdw blurRad="38100" dist="38100" dir="2700000">
                    <a:srgbClr val="FFFFFF"/>
                  </a:outerShdw>
                </a:effectLst>
                <a:latin typeface="楷体_GB2312" pitchFamily="49" charset="-122"/>
                <a:ea typeface="华文仿宋"/>
              </a:rPr>
              <a:t>值。 </a:t>
            </a:r>
            <a:endParaRPr lang="zh-CN" altLang="en-US" sz="3200" b="1">
              <a:effectLst>
                <a:outerShdw blurRad="38100" dist="38100" dir="2700000">
                  <a:srgbClr val="FFFFFF"/>
                </a:outerShdw>
              </a:effectLst>
              <a:latin typeface="楷体_GB2312" pitchFamily="49" charset="-122"/>
              <a:ea typeface="华文仿宋"/>
            </a:endParaRPr>
          </a:p>
          <a:p>
            <a:pPr>
              <a:lnSpc>
                <a:spcPct val="140000"/>
              </a:lnSpc>
              <a:buSzPct val="65000"/>
              <a:buChar char="•"/>
            </a:pPr>
            <a:r>
              <a:rPr lang="zh-CN" altLang="en-US" sz="3200" b="1">
                <a:effectLst>
                  <a:outerShdw blurRad="38100" dist="38100" dir="2700000">
                    <a:srgbClr val="FFFFFF"/>
                  </a:outerShdw>
                </a:effectLst>
                <a:latin typeface="楷体_GB2312" pitchFamily="49" charset="-122"/>
                <a:ea typeface="华文仿宋"/>
              </a:rPr>
              <a:t> 加入氧化剂或还原剂</a:t>
            </a:r>
            <a:endParaRPr lang="zh-CN" altLang="en-US" sz="3200" b="1">
              <a:effectLst>
                <a:outerShdw blurRad="38100" dist="38100" dir="2700000">
                  <a:srgbClr val="FFFFFF"/>
                </a:outerShdw>
              </a:effectLst>
              <a:latin typeface="楷体_GB2312"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childTnLst>
                                    <p:set>
                                      <p:cBhvr additive="base">
                                        <p:cTn id="6" dur="1" fill="hold">
                                          <p:stCondLst>
                                            <p:cond delay="0"/>
                                          </p:stCondLst>
                                        </p:cTn>
                                        <p:tgtEl>
                                          <p:spTgt spid="2712">
                                            <p:txEl>
                                              <p:charRg st="0" end="11"/>
                                            </p:txEl>
                                          </p:spTgt>
                                        </p:tgtEl>
                                        <p:attrNameLst>
                                          <p:attrName>style.visibility</p:attrName>
                                        </p:attrNameLst>
                                      </p:cBhvr>
                                      <p:to>
                                        <p:strVal val="visible"/>
                                      </p:to>
                                    </p:set>
                                    <p:anim calcmode="lin" valueType="num">
                                      <p:cBhvr additive="base">
                                        <p:cTn id="7" dur="1000" fill="hold"/>
                                        <p:tgtEl>
                                          <p:spTgt spid="2712">
                                            <p:txEl>
                                              <p:charRg st="0" end="1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712">
                                            <p:txEl>
                                              <p:charRg st="0" end="11"/>
                                            </p:txEl>
                                          </p:spTgt>
                                        </p:tgtEl>
                                        <p:attrNameLst>
                                          <p:attrName>ppt_y</p:attrName>
                                        </p:attrNameLst>
                                      </p:cBhvr>
                                      <p:tavLst>
                                        <p:tav tm="0">
                                          <p:val>
                                            <p:strVal val="#ppt_y+#ppt_h/2"/>
                                          </p:val>
                                        </p:tav>
                                        <p:tav tm="100000">
                                          <p:val>
                                            <p:strVal val="#ppt_y"/>
                                          </p:val>
                                        </p:tav>
                                      </p:tavLst>
                                    </p:anim>
                                    <p:anim calcmode="lin" valueType="num">
                                      <p:cBhvr additive="base">
                                        <p:cTn id="9" dur="1000" fill="hold"/>
                                        <p:tgtEl>
                                          <p:spTgt spid="2712">
                                            <p:txEl>
                                              <p:charRg st="0" end="11"/>
                                            </p:txEl>
                                          </p:spTgt>
                                        </p:tgtEl>
                                        <p:attrNameLst>
                                          <p:attrName>ppt_w</p:attrName>
                                        </p:attrNameLst>
                                      </p:cBhvr>
                                      <p:tavLst>
                                        <p:tav tm="0">
                                          <p:val>
                                            <p:strVal val="#ppt_w"/>
                                          </p:val>
                                        </p:tav>
                                        <p:tav tm="100000">
                                          <p:val>
                                            <p:strVal val="#ppt_w"/>
                                          </p:val>
                                        </p:tav>
                                      </p:tavLst>
                                    </p:anim>
                                    <p:anim calcmode="lin" valueType="num">
                                      <p:cBhvr additive="base">
                                        <p:cTn id="10" dur="1000" fill="hold"/>
                                        <p:tgtEl>
                                          <p:spTgt spid="2712">
                                            <p:txEl>
                                              <p:charRg st="0" end="11"/>
                                            </p:txEl>
                                          </p:spTgt>
                                        </p:tgtEl>
                                        <p:attrNameLst>
                                          <p:attrName>ppt_h</p:attrName>
                                        </p:attrNameLst>
                                      </p:cBhvr>
                                      <p:tavLst>
                                        <p:tav tm="0">
                                          <p:val>
                                            <p:fltVal val="0.000000"/>
                                          </p:val>
                                        </p:tav>
                                        <p:tav tm="100000">
                                          <p:val>
                                            <p:strVal val="#ppt_h"/>
                                          </p:val>
                                        </p:tav>
                                      </p:tavLst>
                                    </p:anim>
                                  </p:childTnLst>
                                </p:cTn>
                              </p:par>
                              <p:par>
                                <p:cTn id="11" presetID="17" presetClass="entr" presetSubtype="4" fill="hold" nodeType="withEffect">
                                  <p:childTnLst>
                                    <p:set>
                                      <p:cBhvr additive="base">
                                        <p:cTn id="12" dur="1" fill="hold">
                                          <p:stCondLst>
                                            <p:cond delay="0"/>
                                          </p:stCondLst>
                                        </p:cTn>
                                        <p:tgtEl>
                                          <p:spTgt spid="2712">
                                            <p:txEl>
                                              <p:charRg st="11" end="20"/>
                                            </p:txEl>
                                          </p:spTgt>
                                        </p:tgtEl>
                                        <p:attrNameLst>
                                          <p:attrName>style.visibility</p:attrName>
                                        </p:attrNameLst>
                                      </p:cBhvr>
                                      <p:to>
                                        <p:strVal val="visible"/>
                                      </p:to>
                                    </p:set>
                                    <p:anim calcmode="lin" valueType="num">
                                      <p:cBhvr additive="base">
                                        <p:cTn id="13" dur="1000" fill="hold"/>
                                        <p:tgtEl>
                                          <p:spTgt spid="2712">
                                            <p:txEl>
                                              <p:charRg st="11" end="2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712">
                                            <p:txEl>
                                              <p:charRg st="11" end="20"/>
                                            </p:txEl>
                                          </p:spTgt>
                                        </p:tgtEl>
                                        <p:attrNameLst>
                                          <p:attrName>ppt_y</p:attrName>
                                        </p:attrNameLst>
                                      </p:cBhvr>
                                      <p:tavLst>
                                        <p:tav tm="0">
                                          <p:val>
                                            <p:strVal val="#ppt_y+#ppt_h/2"/>
                                          </p:val>
                                        </p:tav>
                                        <p:tav tm="100000">
                                          <p:val>
                                            <p:strVal val="#ppt_y"/>
                                          </p:val>
                                        </p:tav>
                                      </p:tavLst>
                                    </p:anim>
                                    <p:anim calcmode="lin" valueType="num">
                                      <p:cBhvr additive="base">
                                        <p:cTn id="15" dur="1000" fill="hold"/>
                                        <p:tgtEl>
                                          <p:spTgt spid="2712">
                                            <p:txEl>
                                              <p:charRg st="11" end="20"/>
                                            </p:txEl>
                                          </p:spTgt>
                                        </p:tgtEl>
                                        <p:attrNameLst>
                                          <p:attrName>ppt_w</p:attrName>
                                        </p:attrNameLst>
                                      </p:cBhvr>
                                      <p:tavLst>
                                        <p:tav tm="0">
                                          <p:val>
                                            <p:strVal val="#ppt_w"/>
                                          </p:val>
                                        </p:tav>
                                        <p:tav tm="100000">
                                          <p:val>
                                            <p:strVal val="#ppt_w"/>
                                          </p:val>
                                        </p:tav>
                                      </p:tavLst>
                                    </p:anim>
                                    <p:anim calcmode="lin" valueType="num">
                                      <p:cBhvr additive="base">
                                        <p:cTn id="16" dur="1000" fill="hold"/>
                                        <p:tgtEl>
                                          <p:spTgt spid="2712">
                                            <p:txEl>
                                              <p:charRg st="11" end="20"/>
                                            </p:txEl>
                                          </p:spTgt>
                                        </p:tgtEl>
                                        <p:attrNameLst>
                                          <p:attrName>ppt_h</p:attrName>
                                        </p:attrNameLst>
                                      </p:cBhvr>
                                      <p:tavLst>
                                        <p:tav tm="0">
                                          <p:val>
                                            <p:fltVal val="0.000000"/>
                                          </p:val>
                                        </p:tav>
                                        <p:tav tm="100000">
                                          <p:val>
                                            <p:strVal val="#ppt_h"/>
                                          </p:val>
                                        </p:tav>
                                      </p:tavLst>
                                    </p:anim>
                                  </p:childTnLst>
                                </p:cTn>
                              </p:par>
                              <p:par>
                                <p:cTn id="17" presetID="17" presetClass="entr" presetSubtype="4" fill="hold" nodeType="withEffect">
                                  <p:childTnLst>
                                    <p:set>
                                      <p:cBhvr additive="base">
                                        <p:cTn id="18" dur="1" fill="hold">
                                          <p:stCondLst>
                                            <p:cond delay="0"/>
                                          </p:stCondLst>
                                        </p:cTn>
                                        <p:tgtEl>
                                          <p:spTgt spid="2712">
                                            <p:txEl>
                                              <p:charRg st="20" end="31"/>
                                            </p:txEl>
                                          </p:spTgt>
                                        </p:tgtEl>
                                        <p:attrNameLst>
                                          <p:attrName>style.visibility</p:attrName>
                                        </p:attrNameLst>
                                      </p:cBhvr>
                                      <p:to>
                                        <p:strVal val="visible"/>
                                      </p:to>
                                    </p:set>
                                    <p:anim calcmode="lin" valueType="num">
                                      <p:cBhvr additive="base">
                                        <p:cTn id="19" dur="1000" fill="hold"/>
                                        <p:tgtEl>
                                          <p:spTgt spid="2712">
                                            <p:txEl>
                                              <p:charRg st="20" end="3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712">
                                            <p:txEl>
                                              <p:charRg st="20" end="31"/>
                                            </p:txEl>
                                          </p:spTgt>
                                        </p:tgtEl>
                                        <p:attrNameLst>
                                          <p:attrName>ppt_y</p:attrName>
                                        </p:attrNameLst>
                                      </p:cBhvr>
                                      <p:tavLst>
                                        <p:tav tm="0">
                                          <p:val>
                                            <p:strVal val="#ppt_y+#ppt_h/2"/>
                                          </p:val>
                                        </p:tav>
                                        <p:tav tm="100000">
                                          <p:val>
                                            <p:strVal val="#ppt_y"/>
                                          </p:val>
                                        </p:tav>
                                      </p:tavLst>
                                    </p:anim>
                                    <p:anim calcmode="lin" valueType="num">
                                      <p:cBhvr additive="base">
                                        <p:cTn id="21" dur="1000" fill="hold"/>
                                        <p:tgtEl>
                                          <p:spTgt spid="2712">
                                            <p:txEl>
                                              <p:charRg st="20" end="31"/>
                                            </p:txEl>
                                          </p:spTgt>
                                        </p:tgtEl>
                                        <p:attrNameLst>
                                          <p:attrName>ppt_w</p:attrName>
                                        </p:attrNameLst>
                                      </p:cBhvr>
                                      <p:tavLst>
                                        <p:tav tm="0">
                                          <p:val>
                                            <p:strVal val="#ppt_w"/>
                                          </p:val>
                                        </p:tav>
                                        <p:tav tm="100000">
                                          <p:val>
                                            <p:strVal val="#ppt_w"/>
                                          </p:val>
                                        </p:tav>
                                      </p:tavLst>
                                    </p:anim>
                                    <p:anim calcmode="lin" valueType="num">
                                      <p:cBhvr additive="base">
                                        <p:cTn id="22" dur="1000" fill="hold"/>
                                        <p:tgtEl>
                                          <p:spTgt spid="2712">
                                            <p:txEl>
                                              <p:charRg st="20" end="31"/>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15" name="Text Box 4"/>
          <p:cNvSpPr/>
          <p:nvPr/>
        </p:nvSpPr>
        <p:spPr>
          <a:xfrm>
            <a:off x="468313" y="1773238"/>
            <a:ext cx="8080375" cy="4192587"/>
          </a:xfrm>
          <a:prstGeom prst="rect">
            <a:avLst/>
          </a:prstGeom>
          <a:noFill/>
          <a:ln w="57150" cap="flat" cmpd="thinThick">
            <a:solidFill>
              <a:srgbClr val="FF9933"/>
            </a:solidFill>
            <a:prstDash val="solid"/>
            <a:miter/>
            <a:headEnd type="none" w="med" len="med"/>
            <a:tailEnd type="none" w="med" len="med"/>
          </a:ln>
          <a:scene3d>
            <a:camera prst="legacyObliqueTopRight">
              <a:rot lat="21240000" lon="0" rev="0"/>
            </a:camera>
            <a:lightRig rig="legacyFlat3" dir="b"/>
          </a:scene3d>
          <a:sp3d extrusionH="430200" prstMaterial="legacyMatte">
            <a:bevelT w="13500" h="13500" prst="angle"/>
            <a:bevelB w="13500" h="13500" prst="angle"/>
            <a:extrusionClr>
              <a:srgbClr val="FF9933"/>
            </a:extrusionClr>
          </a:sp3d>
        </p:spPr>
        <p:txBody>
          <a:bodyPr>
            <a:spAutoFit/>
            <a:flatTx/>
          </a:bodyPr>
          <a:p>
            <a:pPr eaLnBrk="0" hangingPunct="0">
              <a:lnSpc>
                <a:spcPct val="120000"/>
              </a:lnSpc>
              <a:spcBef>
                <a:spcPct val="50000"/>
              </a:spcBef>
            </a:pPr>
            <a:r>
              <a:rPr lang="en-US" altLang="zh-CN" sz="3200" b="1">
                <a:solidFill>
                  <a:srgbClr val="FFFF00"/>
                </a:solidFill>
                <a:effectLst>
                  <a:outerShdw blurRad="38100" dist="38100" dir="2700000">
                    <a:srgbClr val="000000"/>
                  </a:outerShdw>
                </a:effectLst>
                <a:latin typeface="黑体" panose="02010609060101010101" pitchFamily="49" charset="-122"/>
                <a:ea typeface="华文仿宋"/>
              </a:rPr>
              <a:t>   </a:t>
            </a:r>
            <a:r>
              <a:rPr lang="zh-CN" altLang="en-US" sz="3200" b="1">
                <a:effectLst>
                  <a:outerShdw blurRad="38100" dist="38100" dir="2700000">
                    <a:srgbClr val="FFFFFF"/>
                  </a:outerShdw>
                </a:effectLst>
                <a:latin typeface="楷体_GB2312" pitchFamily="49" charset="-122"/>
                <a:ea typeface="华文仿宋"/>
              </a:rPr>
              <a:t>水样浑浊也会影响分析结果。用适当孔径的滤器可以有效地除去藻类和细菌，滤后的样品稳定性提高。一般而言，可用澄清、离心、过滤等措施分离水样中的悬浮物。</a:t>
            </a:r>
            <a:br>
              <a:rPr lang="zh-CN" altLang="en-US" sz="3200" b="1">
                <a:effectLst>
                  <a:outerShdw blurRad="38100" dist="38100" dir="2700000">
                    <a:srgbClr val="FFFFFF"/>
                  </a:outerShdw>
                </a:effectLst>
                <a:latin typeface="楷体_GB2312" pitchFamily="49" charset="-122"/>
                <a:ea typeface="华文仿宋"/>
              </a:rPr>
            </a:br>
            <a:r>
              <a:rPr lang="zh-CN" altLang="en-US" sz="3200" b="1">
                <a:effectLst>
                  <a:outerShdw blurRad="38100" dist="38100" dir="2700000">
                    <a:srgbClr val="FFFFFF"/>
                  </a:outerShdw>
                </a:effectLst>
                <a:latin typeface="楷体_GB2312" pitchFamily="49" charset="-122"/>
                <a:ea typeface="华文仿宋"/>
              </a:rPr>
              <a:t>   孔径为</a:t>
            </a:r>
            <a:r>
              <a:rPr lang="en-US" altLang="zh-CN" sz="3200" b="1">
                <a:effectLst>
                  <a:outerShdw blurRad="38100" dist="38100" dir="2700000">
                    <a:srgbClr val="FFFFFF"/>
                  </a:outerShdw>
                </a:effectLst>
                <a:latin typeface="楷体_GB2312" pitchFamily="49" charset="-122"/>
                <a:ea typeface="华文仿宋"/>
              </a:rPr>
              <a:t>0.45</a:t>
            </a:r>
            <a:r>
              <a:rPr lang="en-US" altLang="zh-CN" sz="3200" b="1">
                <a:effectLst>
                  <a:outerShdw blurRad="38100" dist="38100" dir="2700000">
                    <a:srgbClr val="FFFFFF"/>
                  </a:outerShdw>
                </a:effectLst>
                <a:latin typeface="楷体_GB2312" pitchFamily="49" charset="-122"/>
                <a:ea typeface="华文仿宋"/>
                <a:sym typeface="Symbol" panose="05050102010706020507" pitchFamily="18" charset="2"/>
              </a:rPr>
              <a:t></a:t>
            </a:r>
            <a:r>
              <a:rPr lang="en-US" altLang="zh-CN" sz="3200" b="1">
                <a:effectLst>
                  <a:outerShdw blurRad="38100" dist="38100" dir="2700000">
                    <a:srgbClr val="FFFFFF"/>
                  </a:outerShdw>
                </a:effectLst>
                <a:latin typeface="楷体_GB2312" pitchFamily="49" charset="-122"/>
                <a:ea typeface="华文仿宋"/>
              </a:rPr>
              <a:t>m</a:t>
            </a:r>
            <a:r>
              <a:rPr lang="zh-CN" altLang="en-US" sz="3200" b="1">
                <a:effectLst>
                  <a:outerShdw blurRad="38100" dist="38100" dir="2700000">
                    <a:srgbClr val="FFFFFF"/>
                  </a:outerShdw>
                </a:effectLst>
                <a:latin typeface="楷体_GB2312" pitchFamily="49" charset="-122"/>
                <a:ea typeface="华文仿宋"/>
              </a:rPr>
              <a:t>的滤膜作为分离可滤态与不可滤态的介质；孔径为</a:t>
            </a:r>
            <a:r>
              <a:rPr lang="en-US" altLang="zh-CN" sz="3200" b="1">
                <a:effectLst>
                  <a:outerShdw blurRad="38100" dist="38100" dir="2700000">
                    <a:srgbClr val="FFFFFF"/>
                  </a:outerShdw>
                </a:effectLst>
                <a:latin typeface="楷体_GB2312" pitchFamily="49" charset="-122"/>
                <a:ea typeface="华文仿宋"/>
              </a:rPr>
              <a:t>0.2</a:t>
            </a:r>
            <a:r>
              <a:rPr lang="en-US" altLang="zh-CN" sz="3200" b="1">
                <a:effectLst>
                  <a:outerShdw blurRad="38100" dist="38100" dir="2700000">
                    <a:srgbClr val="FFFFFF"/>
                  </a:outerShdw>
                </a:effectLst>
                <a:latin typeface="楷体_GB2312" pitchFamily="49" charset="-122"/>
                <a:ea typeface="华文仿宋"/>
                <a:sym typeface="Symbol" panose="05050102010706020507" pitchFamily="18" charset="2"/>
              </a:rPr>
              <a:t></a:t>
            </a:r>
            <a:r>
              <a:rPr lang="en-US" altLang="zh-CN" sz="3200" b="1">
                <a:effectLst>
                  <a:outerShdw blurRad="38100" dist="38100" dir="2700000">
                    <a:srgbClr val="FFFFFF"/>
                  </a:outerShdw>
                </a:effectLst>
                <a:latin typeface="楷体_GB2312" pitchFamily="49" charset="-122"/>
                <a:ea typeface="华文仿宋"/>
              </a:rPr>
              <a:t>m</a:t>
            </a:r>
            <a:r>
              <a:rPr lang="zh-CN" altLang="en-US" sz="3200" b="1">
                <a:effectLst>
                  <a:outerShdw blurRad="38100" dist="38100" dir="2700000">
                    <a:srgbClr val="FFFFFF"/>
                  </a:outerShdw>
                </a:effectLst>
                <a:latin typeface="楷体_GB2312" pitchFamily="49" charset="-122"/>
                <a:ea typeface="华文仿宋"/>
              </a:rPr>
              <a:t>的滤膜作为除去细菌处理的介质。</a:t>
            </a:r>
            <a:endParaRPr lang="zh-CN" altLang="en-US" sz="3200" b="1">
              <a:effectLst>
                <a:outerShdw blurRad="38100" dist="38100" dir="2700000">
                  <a:srgbClr val="FFFFFF"/>
                </a:outerShdw>
              </a:effectLst>
              <a:latin typeface="楷体_GB2312" pitchFamily="49" charset="-122"/>
              <a:ea typeface="华文仿宋"/>
            </a:endParaRPr>
          </a:p>
        </p:txBody>
      </p:sp>
      <p:sp>
        <p:nvSpPr>
          <p:cNvPr id="2716" name="Text Box 5"/>
          <p:cNvSpPr/>
          <p:nvPr/>
        </p:nvSpPr>
        <p:spPr>
          <a:xfrm>
            <a:off x="536575" y="620713"/>
            <a:ext cx="6199188" cy="641350"/>
          </a:xfrm>
          <a:prstGeom prst="rect">
            <a:avLst/>
          </a:prstGeom>
          <a:noFill/>
          <a:ln w="57150">
            <a:noFill/>
          </a:ln>
        </p:spPr>
        <p:txBody>
          <a:bodyPr/>
          <a:p>
            <a:pPr algn="ctr">
              <a:spcBef>
                <a:spcPct val="50000"/>
              </a:spcBef>
            </a:pPr>
            <a:r>
              <a:rPr lang="zh-CN" altLang="en-US" sz="3600" b="1">
                <a:effectLst>
                  <a:outerShdw blurRad="38100" dist="38100" dir="2700000">
                    <a:srgbClr val="FFFFFF"/>
                  </a:outerShdw>
                </a:effectLst>
                <a:latin typeface="黑体" panose="02010609060101010101" pitchFamily="49" charset="-122"/>
                <a:ea typeface="华文仿宋"/>
              </a:rPr>
              <a:t>九、水样的过滤或离心分离 </a:t>
            </a:r>
            <a:endParaRPr lang="zh-CN" altLang="en-US" sz="3600" b="1">
              <a:effectLst>
                <a:outerShdw blurRad="38100" dist="38100" dir="2700000">
                  <a:srgbClr val="FFFFFF"/>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childTnLst>
                                    <p:set>
                                      <p:cBhvr additive="base">
                                        <p:cTn id="6" dur="1" fill="hold">
                                          <p:stCondLst>
                                            <p:cond delay="0"/>
                                          </p:stCondLst>
                                        </p:cTn>
                                        <p:tgtEl>
                                          <p:spTgt spid="2716"/>
                                        </p:tgtEl>
                                        <p:attrNameLst>
                                          <p:attrName>style.visibility</p:attrName>
                                        </p:attrNameLst>
                                      </p:cBhvr>
                                      <p:to>
                                        <p:strVal val="visible"/>
                                      </p:to>
                                    </p:set>
                                    <p:animEffect transition="in" filter="wipe(left)">
                                      <p:cBhvr additive="base">
                                        <p:cTn id="7" dur="500"/>
                                        <p:tgtEl>
                                          <p:spTgt spid="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graphicFrame>
        <p:nvGraphicFramePr>
          <p:cNvPr id="2719" name="表格 2718"/>
          <p:cNvGraphicFramePr/>
          <p:nvPr/>
        </p:nvGraphicFramePr>
        <p:xfrm>
          <a:off x="539750" y="1628775"/>
          <a:ext cx="7993063" cy="4037013"/>
        </p:xfrm>
        <a:graphic>
          <a:graphicData uri="http://schemas.openxmlformats.org/drawingml/2006/table">
            <a:tbl>
              <a:tblPr/>
              <a:tblGrid>
                <a:gridCol w="2262188"/>
                <a:gridCol w="1282700"/>
                <a:gridCol w="1958975"/>
                <a:gridCol w="2489200"/>
              </a:tblGrid>
              <a:tr h="592138">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3399"/>
                          </a:solidFill>
                          <a:latin typeface="黑体" panose="02010609060101010101" pitchFamily="49" charset="-122"/>
                          <a:ea typeface="华文仿宋"/>
                        </a:rPr>
                        <a:t>水样的测定部分</a:t>
                      </a:r>
                      <a:endParaRPr lang="zh-CN" altLang="en-US" sz="2800" b="1">
                        <a:solidFill>
                          <a:srgbClr val="FF3399"/>
                        </a:solidFill>
                        <a:latin typeface="黑体" panose="02010609060101010101"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28575"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28575"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3399"/>
                          </a:solidFill>
                          <a:latin typeface="黑体" panose="02010609060101010101" pitchFamily="49" charset="-122"/>
                          <a:ea typeface="华文仿宋"/>
                        </a:rPr>
                        <a:t>水样的处理方式</a:t>
                      </a:r>
                      <a:endParaRPr lang="zh-CN" altLang="en-US" sz="2800" b="1">
                        <a:solidFill>
                          <a:srgbClr val="FF3399"/>
                        </a:solidFill>
                        <a:latin typeface="黑体" panose="02010609060101010101"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28575"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28575" cap="flat" cmpd="thinThick">
                      <a:solidFill>
                        <a:schemeClr val="tx1"/>
                      </a:solidFill>
                      <a:prstDash val="solid"/>
                      <a:headEnd type="none" w="med" len="med"/>
                      <a:tailEnd type="none" w="med" len="med"/>
                    </a:lnR>
                    <a:lnT w="28575"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r>
              <a:tr h="517525">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水样组分全量→</a:t>
                      </a:r>
                      <a:endParaRPr lang="zh-CN" altLang="en-US" sz="2800" b="1">
                        <a:latin typeface="楷体_GB2312"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采样后立即加入保护剂 </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r>
              <a:tr h="946150">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可滤态溶解态组分→ </a:t>
                      </a:r>
                      <a:endParaRPr lang="zh-CN" altLang="en-US" sz="2800" b="1">
                        <a:latin typeface="楷体_GB2312"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以</a:t>
                      </a:r>
                      <a:r>
                        <a:rPr lang="en-US" altLang="zh-CN" sz="2800" b="1">
                          <a:latin typeface="楷体_GB2312" pitchFamily="49" charset="-122"/>
                          <a:ea typeface="华文仿宋"/>
                        </a:rPr>
                        <a:t>0.45μm</a:t>
                      </a:r>
                      <a:r>
                        <a:rPr lang="zh-CN" altLang="en-US" sz="2800" b="1">
                          <a:latin typeface="楷体_GB2312" pitchFamily="49" charset="-122"/>
                          <a:ea typeface="华文仿宋"/>
                        </a:rPr>
                        <a:t>微孔滤膜过滤除去藻类和细菌 </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r>
              <a:tr h="517525">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不可过滤的金属→</a:t>
                      </a:r>
                      <a:endParaRPr lang="zh-CN" altLang="en-US" sz="2800" b="1">
                        <a:latin typeface="楷体_GB2312"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应保留过滤滤膜 </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r>
              <a:tr h="51752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solidFill>
                            <a:srgbClr val="FF3399"/>
                          </a:solidFill>
                          <a:latin typeface="楷体_GB2312" pitchFamily="49" charset="-122"/>
                          <a:ea typeface="华文仿宋"/>
                        </a:rPr>
                        <a:t>水样类型</a:t>
                      </a:r>
                      <a:r>
                        <a:rPr lang="zh-CN" altLang="en-US" sz="2800" b="1">
                          <a:latin typeface="楷体_GB2312" pitchFamily="49" charset="-122"/>
                          <a:ea typeface="华文仿宋"/>
                        </a:rPr>
                        <a:t>→</a:t>
                      </a:r>
                      <a:endParaRPr lang="zh-CN" altLang="en-US" sz="2800" b="1">
                        <a:latin typeface="楷体_GB2312"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泥沙型水样→ </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离心</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12700" cap="flat" cmpd="thinThick">
                      <a:solidFill>
                        <a:schemeClr val="tx1"/>
                      </a:solidFill>
                      <a:prstDash val="solid"/>
                      <a:headEnd type="none" w="med" len="med"/>
                      <a:tailEnd type="none" w="med" len="med"/>
                    </a:lnB>
                    <a:lnTlToBr>
                      <a:noFill/>
                    </a:lnTlToBr>
                    <a:lnBlToTr>
                      <a:noFill/>
                    </a:lnBlToTr>
                    <a:noFill/>
                  </a:tcPr>
                </a:tc>
              </a:tr>
              <a:tr h="94615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endParaRPr lang="zh-CN" altLang="zh-CN" sz="2800" b="1">
                        <a:latin typeface="楷体_GB2312" pitchFamily="49" charset="-122"/>
                        <a:ea typeface="华文仿宋"/>
                      </a:endParaRPr>
                    </a:p>
                  </a:txBody>
                  <a:tcPr>
                    <a:lnL w="28575"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28575" cap="flat" cmpd="thinThick">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有机质多的水样→</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28575" cap="flat" cmpd="thinThick">
                      <a:solidFill>
                        <a:schemeClr val="tx1"/>
                      </a:solidFill>
                      <a:prstDash val="solid"/>
                      <a:headEnd type="none" w="med" len="med"/>
                      <a:tailEnd type="none" w="med" len="med"/>
                    </a:lnB>
                    <a:lnTlToBr>
                      <a:noFill/>
                    </a:lnTlToBr>
                    <a:lnBlToTr>
                      <a:noFill/>
                    </a:lnBlToTr>
                    <a:noFill/>
                  </a:tcPr>
                </a:tc>
                <a:tc hMerge="1">
                  <a:tcPr>
                    <a:lnR w="12700"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28575" cap="flat" cmpd="thinThick">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pitchFamily="34" charset="0"/>
                          <a:ea typeface="黑体" panose="02010609060101010101" pitchFamily="49" charset="-122"/>
                          <a:cs typeface="+mn-cs"/>
                        </a:defRPr>
                      </a:lvl5pPr>
                    </a:lstStyle>
                    <a:p>
                      <a:pPr marL="0" lvl="0" indent="0" eaLnBrk="1" hangingPunct="1">
                        <a:spcBef>
                          <a:spcPct val="20000"/>
                        </a:spcBef>
                        <a:buNone/>
                      </a:pPr>
                      <a:r>
                        <a:rPr lang="zh-CN" altLang="en-US" sz="2800" b="1">
                          <a:latin typeface="楷体_GB2312" pitchFamily="49" charset="-122"/>
                          <a:ea typeface="华文仿宋"/>
                        </a:rPr>
                        <a:t>滤纸或砂心漏斗过滤 </a:t>
                      </a:r>
                      <a:endParaRPr lang="zh-CN" altLang="en-US" sz="2800" b="1">
                        <a:latin typeface="楷体_GB2312" pitchFamily="49" charset="-122"/>
                        <a:ea typeface="华文仿宋"/>
                      </a:endParaRPr>
                    </a:p>
                  </a:txBody>
                  <a:tcPr>
                    <a:lnL w="12700" cap="flat" cmpd="thinThick">
                      <a:solidFill>
                        <a:schemeClr val="tx1"/>
                      </a:solidFill>
                      <a:prstDash val="solid"/>
                      <a:headEnd type="none" w="med" len="med"/>
                      <a:tailEnd type="none" w="med" len="med"/>
                    </a:lnL>
                    <a:lnR w="28575" cap="flat" cmpd="thinThick">
                      <a:solidFill>
                        <a:schemeClr val="tx1"/>
                      </a:solidFill>
                      <a:prstDash val="solid"/>
                      <a:headEnd type="none" w="med" len="med"/>
                      <a:tailEnd type="none" w="med" len="med"/>
                    </a:lnR>
                    <a:lnT w="12700" cap="flat" cmpd="thinThick">
                      <a:solidFill>
                        <a:schemeClr val="tx1"/>
                      </a:solidFill>
                      <a:prstDash val="solid"/>
                      <a:headEnd type="none" w="med" len="med"/>
                      <a:tailEnd type="none" w="med" len="med"/>
                    </a:lnT>
                    <a:lnB w="28575" cap="flat" cmpd="thinThick">
                      <a:solidFill>
                        <a:schemeClr val="tx1"/>
                      </a:solidFill>
                      <a:prstDash val="solid"/>
                      <a:headEnd type="none" w="med" len="med"/>
                      <a:tailEnd type="none" w="med" len="med"/>
                    </a:lnB>
                    <a:lnTlToBr>
                      <a:noFill/>
                    </a:lnTlToBr>
                    <a:lnBlToTr>
                      <a:noFill/>
                    </a:lnBlToTr>
                    <a:noFill/>
                  </a:tcPr>
                </a:tc>
              </a:tr>
            </a:tbl>
          </a:graphicData>
        </a:graphic>
      </p:graphicFrame>
      <p:sp>
        <p:nvSpPr>
          <p:cNvPr id="2746" name="Text Box 93"/>
          <p:cNvSpPr/>
          <p:nvPr/>
        </p:nvSpPr>
        <p:spPr>
          <a:xfrm>
            <a:off x="250825" y="404813"/>
            <a:ext cx="5189538" cy="641350"/>
          </a:xfrm>
          <a:prstGeom prst="rect">
            <a:avLst/>
          </a:prstGeom>
          <a:noFill/>
          <a:ln w="57150">
            <a:noFill/>
          </a:ln>
        </p:spPr>
        <p:txBody>
          <a:bodyPr/>
          <a:p>
            <a:pPr>
              <a:spcBef>
                <a:spcPct val="50000"/>
              </a:spcBef>
            </a:pPr>
            <a:r>
              <a:rPr lang="zh-CN" altLang="en-US" sz="3600" b="1">
                <a:effectLst>
                  <a:outerShdw blurRad="38100" dist="38100" dir="2700000">
                    <a:srgbClr val="FFFFFF"/>
                  </a:outerShdw>
                </a:effectLst>
                <a:latin typeface="黑体" panose="02010609060101010101" pitchFamily="49" charset="-122"/>
                <a:ea typeface="华文仿宋"/>
              </a:rPr>
              <a:t>水样的过滤或离心分离</a:t>
            </a:r>
            <a:r>
              <a:rPr lang="zh-CN" altLang="en-US" sz="3600" b="1">
                <a:solidFill>
                  <a:srgbClr val="66FF33"/>
                </a:solidFill>
                <a:effectLst>
                  <a:outerShdw blurRad="38100" dist="38100" dir="2700000">
                    <a:srgbClr val="000000"/>
                  </a:outerShdw>
                </a:effectLst>
                <a:latin typeface="黑体" panose="02010609060101010101" pitchFamily="49" charset="-122"/>
                <a:ea typeface="华文仿宋"/>
              </a:rPr>
              <a:t> </a:t>
            </a:r>
            <a:endParaRPr lang="zh-CN" altLang="en-US" sz="3600" b="1">
              <a:solidFill>
                <a:srgbClr val="66FF33"/>
              </a:solidFill>
              <a:effectLst>
                <a:outerShdw blurRad="38100" dist="38100" dir="2700000">
                  <a:srgbClr val="000000"/>
                </a:outerShdw>
              </a:effectLst>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childTnLst>
                                    <p:set>
                                      <p:cBhvr additive="base">
                                        <p:cTn id="6" dur="1" fill="hold">
                                          <p:stCondLst>
                                            <p:cond delay="0"/>
                                          </p:stCondLst>
                                        </p:cTn>
                                        <p:tgtEl>
                                          <p:spTgt spid="2719"/>
                                        </p:tgtEl>
                                        <p:attrNameLst>
                                          <p:attrName>style.visibility</p:attrName>
                                        </p:attrNameLst>
                                      </p:cBhvr>
                                      <p:to>
                                        <p:strVal val="visible"/>
                                      </p:to>
                                    </p:set>
                                    <p:animEffect transition="in" filter="wipe(left)">
                                      <p:cBhvr additive="base">
                                        <p:cTn id="7" dur="500"/>
                                        <p:tgtEl>
                                          <p:spTgt spid="2719"/>
                                        </p:tgtEl>
                                      </p:cBhvr>
                                    </p:animEffect>
                                  </p:childTnLst>
                                </p:cTn>
                              </p:par>
                            </p:childTnLst>
                          </p:cTn>
                        </p:par>
                        <p:par>
                          <p:cTn id="8" fill="hold">
                            <p:stCondLst>
                              <p:cond delay="500"/>
                            </p:stCondLst>
                            <p:childTnLst>
                              <p:par>
                                <p:cTn id="9" presetID="22" presetClass="entr" presetSubtype="8" fill="hold" grpId="0" nodeType="afterEffect">
                                  <p:childTnLst>
                                    <p:set>
                                      <p:cBhvr additive="base">
                                        <p:cTn id="10" dur="1" fill="hold">
                                          <p:stCondLst>
                                            <p:cond delay="0"/>
                                          </p:stCondLst>
                                        </p:cTn>
                                        <p:tgtEl>
                                          <p:spTgt spid="2746"/>
                                        </p:tgtEl>
                                        <p:attrNameLst>
                                          <p:attrName>style.visibility</p:attrName>
                                        </p:attrNameLst>
                                      </p:cBhvr>
                                      <p:to>
                                        <p:strVal val="visible"/>
                                      </p:to>
                                    </p:set>
                                    <p:animEffect transition="in" filter="wipe(left)">
                                      <p:cBhvr additive="base">
                                        <p:cTn id="11" dur="500"/>
                                        <p:tgtEl>
                                          <p:spTgt spid="2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749" name="Rectangle 2"/>
          <p:cNvSpPr/>
          <p:nvPr/>
        </p:nvSpPr>
        <p:spPr>
          <a:xfrm>
            <a:off x="395288" y="765175"/>
            <a:ext cx="8134350" cy="4967288"/>
          </a:xfrm>
          <a:prstGeom prst="rect">
            <a:avLst/>
          </a:prstGeom>
          <a:noFill/>
          <a:ln w="38100" cap="flat" cmpd="sng">
            <a:solidFill>
              <a:srgbClr val="FF9933"/>
            </a:solidFill>
            <a:prstDash val="solid"/>
            <a:miter/>
            <a:headEnd type="none" w="med" len="med"/>
            <a:tailEnd type="none" w="med" len="med"/>
          </a:ln>
        </p:spPr>
        <p:txBody>
          <a:bodyPr anchor="ctr" anchorCtr="0"/>
          <a:p>
            <a:pPr>
              <a:lnSpc>
                <a:spcPct val="140000"/>
              </a:lnSpc>
            </a:pPr>
            <a:r>
              <a:rPr lang="en-US" altLang="zh-CN" sz="2800">
                <a:solidFill>
                  <a:schemeClr val="tx2"/>
                </a:solidFill>
                <a:latin typeface="黑体" panose="02010609060101010101" pitchFamily="49" charset="-122"/>
                <a:ea typeface="华文仿宋"/>
              </a:rPr>
              <a:t>    </a:t>
            </a:r>
            <a:r>
              <a:rPr lang="zh-CN" altLang="en-US" sz="2800" b="1">
                <a:solidFill>
                  <a:srgbClr val="000000"/>
                </a:solidFill>
                <a:latin typeface="楷体_GB2312" pitchFamily="49" charset="-122"/>
                <a:ea typeface="华文仿宋"/>
              </a:rPr>
              <a:t>由于环境样品中污染物种类多，成分复杂，而且多数待测组分浓度低，存在形态各异，而且样品中存在大量干扰物质。在分析测定之前，需要进行程度不同的样品预处理，以得到</a:t>
            </a:r>
            <a:r>
              <a:rPr lang="zh-CN" altLang="en-US" sz="2800" b="1">
                <a:solidFill>
                  <a:srgbClr val="FF3399"/>
                </a:solidFill>
                <a:latin typeface="楷体_GB2312" pitchFamily="49" charset="-122"/>
                <a:ea typeface="华文仿宋"/>
              </a:rPr>
              <a:t>待测组分适合于分析方法要求的形态和浓度</a:t>
            </a:r>
            <a:r>
              <a:rPr lang="zh-CN" altLang="en-US" sz="2800" b="1">
                <a:solidFill>
                  <a:srgbClr val="000000"/>
                </a:solidFill>
                <a:latin typeface="楷体_GB2312" pitchFamily="49" charset="-122"/>
                <a:ea typeface="华文仿宋"/>
              </a:rPr>
              <a:t>，并与干扰性物质最大限度的分离。</a:t>
            </a:r>
            <a:r>
              <a:rPr lang="zh-CN" altLang="en-US" sz="2400">
                <a:solidFill>
                  <a:schemeClr val="tx2"/>
                </a:solidFill>
                <a:latin typeface="黑体" panose="02010609060101010101" pitchFamily="49" charset="-122"/>
                <a:ea typeface="华文仿宋"/>
              </a:rPr>
              <a:t> </a:t>
            </a:r>
            <a:endParaRPr lang="zh-CN" altLang="en-US" sz="2400">
              <a:solidFill>
                <a:schemeClr val="tx2"/>
              </a:solidFill>
              <a:latin typeface="黑体" panose="02010609060101010101" pitchFamily="49" charset="-122"/>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childTnLst>
                                    <p:set>
                                      <p:cBhvr additive="base">
                                        <p:cTn id="6" dur="1" fill="hold">
                                          <p:stCondLst>
                                            <p:cond delay="0"/>
                                          </p:stCondLst>
                                        </p:cTn>
                                        <p:tgtEl>
                                          <p:spTgt spid="2749"/>
                                        </p:tgtEl>
                                        <p:attrNameLst>
                                          <p:attrName>style.visibility</p:attrName>
                                        </p:attrNameLst>
                                      </p:cBhvr>
                                      <p:to>
                                        <p:strVal val="visible"/>
                                      </p:to>
                                    </p:set>
                                    <p:animEffect transition="in" filter="wipe(left)">
                                      <p:cBhvr additive="base">
                                        <p:cTn id="7" dur="1000"/>
                                        <p:tgtEl>
                                          <p:spTgt spid="2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1431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96875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3275" y="4231005"/>
            <a:ext cx="10515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2203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2484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6585" y="4907915"/>
            <a:ext cx="79184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67" name="Rectangle 2"/>
          <p:cNvSpPr/>
          <p:nvPr>
            <p:ph idx="4294967295"/>
          </p:nvPr>
        </p:nvSpPr>
        <p:spPr>
          <a:xfrm>
            <a:off x="323850" y="981075"/>
            <a:ext cx="8534400" cy="3095625"/>
          </a:xfrm>
          <a:ln>
            <a:solidFill>
              <a:srgbClr val="FF0000"/>
            </a:solidFill>
            <a:miter/>
          </a:ln>
        </p:spPr>
        <p:txBody>
          <a:bodyPr wrap="square" lIns="91440" tIns="45720" rIns="91440" bIns="45720" anchor="t" anchorCtr="0"/>
          <a:p>
            <a:pPr marL="0" indent="0" eaLnBrk="1" hangingPunct="1">
              <a:buClr>
                <a:schemeClr val="accent1"/>
              </a:buClr>
              <a:buFontTx/>
              <a:buNone/>
            </a:pPr>
            <a:r>
              <a:rPr lang="zh-CN" altLang="en-US" b="1">
                <a:latin typeface="Times New Roman" panose="02020603050405020304" pitchFamily="18" charset="0"/>
                <a:ea typeface="华文仿宋"/>
              </a:rPr>
              <a:t>（一）地表水监测项目</a:t>
            </a:r>
            <a:endParaRPr lang="zh-CN" altLang="en-US" b="1">
              <a:latin typeface="Times New Roman" panose="02020603050405020304" pitchFamily="18" charset="0"/>
              <a:ea typeface="华文仿宋"/>
            </a:endParaRPr>
          </a:p>
          <a:p>
            <a:pPr marL="0" indent="0" eaLnBrk="1" hangingPunct="1">
              <a:buClr>
                <a:schemeClr val="accent1"/>
              </a:buClr>
              <a:buFontTx/>
              <a:buNone/>
            </a:pPr>
            <a:r>
              <a:rPr lang="zh-CN" altLang="en-US">
                <a:latin typeface="Times New Roman" panose="02020603050405020304" pitchFamily="18" charset="0"/>
                <a:ea typeface="华文仿宋"/>
              </a:rPr>
              <a:t>        </a:t>
            </a:r>
            <a:r>
              <a:rPr lang="zh-CN" altLang="en-US" sz="2800" b="1">
                <a:latin typeface="Times New Roman" panose="02020603050405020304" pitchFamily="18" charset="0"/>
                <a:ea typeface="华文仿宋"/>
              </a:rPr>
              <a:t>水温、</a:t>
            </a:r>
            <a:r>
              <a:rPr lang="en-US" altLang="zh-CN" sz="2800" b="1">
                <a:latin typeface="Times New Roman" panose="02020603050405020304" pitchFamily="18" charset="0"/>
                <a:ea typeface="华文仿宋"/>
              </a:rPr>
              <a:t>pH</a:t>
            </a:r>
            <a:r>
              <a:rPr lang="zh-CN" altLang="en-US" sz="2800" b="1">
                <a:latin typeface="Times New Roman" panose="02020603050405020304" pitchFamily="18" charset="0"/>
                <a:ea typeface="华文仿宋"/>
              </a:rPr>
              <a:t>值、溶解氧、高锰酸盐指数、化学需氧量、五日生化需氧量、氨氮、总氮（湖、库）、总磷、铜、锌、硒、砷、汞、镉、铅、铬（六价）、氟化物、氰化物、硫化物、挥发酚、石油类、阴离子表面活性剂、粪大肠菌群。</a:t>
            </a:r>
            <a:endParaRPr lang="zh-CN" altLang="en-US" sz="28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nodeType="afterEffect">
                                  <p:childTnLst>
                                    <p:animClr>
                                      <p:cBhvr additive="base">
                                        <p:cTn id="6" dur="250" fill="hold"/>
                                        <p:tgtEl>
                                          <p:spTgt spid="2067">
                                            <p:txEl>
                                              <p:charRg st="0" end="11"/>
                                            </p:txEl>
                                          </p:spTgt>
                                        </p:tgtEl>
                                        <p:attrNameLst>
                                          <p:attrName>style.color</p:attrName>
                                        </p:attrNameLst>
                                      </p:cBhvr>
                                      <p:to>
                                        <a:srgbClr val="000000"/>
                                      </p:to>
                                    </p:animClr>
                                    <p:animClr>
                                      <p:cBhvr additive="base">
                                        <p:cTn id="7" dur="250" fill="hold"/>
                                        <p:tgtEl>
                                          <p:spTgt spid="2067">
                                            <p:txEl>
                                              <p:charRg st="0" end="11"/>
                                            </p:txEl>
                                          </p:spTgt>
                                        </p:tgtEl>
                                        <p:attrNameLst>
                                          <p:attrName>fillcolor</p:attrName>
                                        </p:attrNameLst>
                                      </p:cBhvr>
                                      <p:to>
                                        <a:srgbClr val="000000"/>
                                      </p:to>
                                    </p:animClr>
                                    <p:set>
                                      <p:cBhvr additive="base">
                                        <p:cTn id="8" dur="250" fill="hold"/>
                                        <p:tgtEl>
                                          <p:spTgt spid="2067">
                                            <p:txEl>
                                              <p:charRg st="0" end="11"/>
                                            </p:txEl>
                                          </p:spTgt>
                                        </p:tgtEl>
                                        <p:attrNameLst>
                                          <p:attrName>fill.type</p:attrName>
                                        </p:attrNameLst>
                                      </p:cBhvr>
                                      <p:to>
                                        <p:strVal val="solid"/>
                                      </p:to>
                                    </p:set>
                                    <p:set>
                                      <p:cBhvr additive="base">
                                        <p:cTn id="9" dur="250" fill="hold"/>
                                        <p:tgtEl>
                                          <p:spTgt spid="2067">
                                            <p:txEl>
                                              <p:charRg st="0" end="1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childTnLst>
                                    <p:set>
                                      <p:cBhvr additive="base">
                                        <p:cTn id="13" dur="1" fill="hold">
                                          <p:stCondLst>
                                            <p:cond delay="0"/>
                                          </p:stCondLst>
                                        </p:cTn>
                                        <p:tgtEl>
                                          <p:spTgt spid="2067">
                                            <p:txEl>
                                              <p:charRg st="11" end="121"/>
                                            </p:txEl>
                                          </p:spTgt>
                                        </p:tgtEl>
                                        <p:attrNameLst>
                                          <p:attrName>style.visibility</p:attrName>
                                        </p:attrNameLst>
                                      </p:cBhvr>
                                      <p:to>
                                        <p:strVal val="visible"/>
                                      </p:to>
                                    </p:set>
                                    <p:anim calcmode="discrete" valueType="clr">
                                      <p:cBhvr additive="base">
                                        <p:cTn id="14" dur="80" fill="hold"/>
                                        <p:tgtEl>
                                          <p:spTgt spid="2067">
                                            <p:txEl>
                                              <p:charRg st="11" end="121"/>
                                            </p:txEl>
                                          </p:spTgt>
                                        </p:tgtEl>
                                        <p:attrNameLst>
                                          <p:attrName>style.color</p:attrName>
                                        </p:attrNameLst>
                                      </p:cBhvr>
                                      <p:tavLst>
                                        <p:tav tm="0">
                                          <p:val>
                                            <p:clrVal>
                                              <a:schemeClr val="accent2"/>
                                            </p:clrVal>
                                          </p:val>
                                        </p:tav>
                                        <p:tav tm="50000">
                                          <p:val>
                                            <p:clrVal>
                                              <a:schemeClr val="hlink"/>
                                            </p:clrVal>
                                          </p:val>
                                        </p:tav>
                                      </p:tavLst>
                                    </p:anim>
                                    <p:anim calcmode="discrete" valueType="clr">
                                      <p:cBhvr additive="base">
                                        <p:cTn id="15" dur="80" fill="hold"/>
                                        <p:tgtEl>
                                          <p:spTgt spid="2067">
                                            <p:txEl>
                                              <p:charRg st="11" end="121"/>
                                            </p:txEl>
                                          </p:spTgt>
                                        </p:tgtEl>
                                        <p:attrNameLst>
                                          <p:attrName>fillcolor</p:attrName>
                                        </p:attrNameLst>
                                      </p:cBhvr>
                                      <p:tavLst>
                                        <p:tav tm="0">
                                          <p:val>
                                            <p:clrVal>
                                              <a:schemeClr val="accent2"/>
                                            </p:clrVal>
                                          </p:val>
                                        </p:tav>
                                        <p:tav tm="50000">
                                          <p:val>
                                            <p:clrVal>
                                              <a:schemeClr val="hlink"/>
                                            </p:clrVal>
                                          </p:val>
                                        </p:tav>
                                      </p:tavLst>
                                    </p:anim>
                                    <p:set>
                                      <p:cBhvr additive="base">
                                        <p:cTn id="16" dur="80" fill="hold"/>
                                        <p:tgtEl>
                                          <p:spTgt spid="2067">
                                            <p:txEl>
                                              <p:charRg st="11" end="12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70" name="Rectangle 2"/>
          <p:cNvSpPr/>
          <p:nvPr>
            <p:ph idx="4294967295"/>
          </p:nvPr>
        </p:nvSpPr>
        <p:spPr>
          <a:xfrm>
            <a:off x="457200" y="1341438"/>
            <a:ext cx="8229600" cy="4205287"/>
          </a:xfrm>
          <a:ln/>
        </p:spPr>
        <p:txBody>
          <a:bodyPr wrap="square" lIns="91440" tIns="45720" rIns="91440" bIns="45720" anchor="t" anchorCtr="0"/>
          <a:p>
            <a:pPr marL="0" indent="0" eaLnBrk="1" hangingPunct="1">
              <a:buClr>
                <a:schemeClr val="accent1"/>
              </a:buClr>
              <a:buFontTx/>
              <a:buNone/>
            </a:pPr>
            <a:r>
              <a:rPr lang="en-US" altLang="zh-CN" b="1">
                <a:latin typeface="Times New Roman" panose="02020603050405020304" pitchFamily="18" charset="0"/>
                <a:ea typeface="华文仿宋"/>
              </a:rPr>
              <a:t>     </a:t>
            </a:r>
            <a:r>
              <a:rPr lang="zh-CN" altLang="en-US" b="1">
                <a:latin typeface="Times New Roman" panose="02020603050405020304" pitchFamily="18" charset="0"/>
                <a:ea typeface="华文仿宋"/>
              </a:rPr>
              <a:t>（二）生活饮用水监测项目</a:t>
            </a:r>
            <a:r>
              <a:rPr lang="zh-CN" altLang="en-US" sz="2800">
                <a:latin typeface="Times New Roman" panose="02020603050405020304" pitchFamily="18" charset="0"/>
                <a:ea typeface="华文仿宋"/>
              </a:rPr>
              <a:t> </a:t>
            </a:r>
            <a:endParaRPr lang="zh-CN" altLang="en-US" sz="2800">
              <a:latin typeface="Times New Roman" panose="02020603050405020304" pitchFamily="18" charset="0"/>
              <a:ea typeface="华文仿宋"/>
            </a:endParaRPr>
          </a:p>
          <a:p>
            <a:pPr marL="0" indent="0" eaLnBrk="1" hangingPunct="1">
              <a:buClr>
                <a:schemeClr val="accent1"/>
              </a:buClr>
              <a:buFontTx/>
              <a:buNone/>
            </a:pPr>
            <a:r>
              <a:rPr lang="zh-CN" altLang="en-US" sz="2800">
                <a:latin typeface="Times New Roman" panose="02020603050405020304" pitchFamily="18" charset="0"/>
                <a:ea typeface="华文仿宋"/>
              </a:rPr>
              <a:t>        </a:t>
            </a:r>
            <a:r>
              <a:rPr lang="zh-CN" altLang="en-US" sz="2800" b="1">
                <a:latin typeface="Times New Roman" panose="02020603050405020304" pitchFamily="18" charset="0"/>
                <a:ea typeface="华文仿宋"/>
              </a:rPr>
              <a:t>常规检验项目：</a:t>
            </a:r>
            <a:endParaRPr lang="zh-CN" altLang="en-US" sz="2800" b="1">
              <a:latin typeface="Times New Roman" panose="02020603050405020304" pitchFamily="18" charset="0"/>
              <a:ea typeface="华文仿宋"/>
            </a:endParaRPr>
          </a:p>
          <a:p>
            <a:pPr marL="0" indent="0" eaLnBrk="1" hangingPunct="1">
              <a:buClr>
                <a:schemeClr val="accent1"/>
              </a:buClr>
              <a:buFontTx/>
              <a:buNone/>
            </a:pPr>
            <a:r>
              <a:rPr lang="zh-CN" altLang="en-US" sz="2800" b="1">
                <a:latin typeface="Times New Roman" panose="02020603050405020304" pitchFamily="18" charset="0"/>
                <a:ea typeface="华文仿宋"/>
              </a:rPr>
              <a:t>        肉眼可见物、色、嗅和味、浑浊度、</a:t>
            </a:r>
            <a:r>
              <a:rPr lang="en-US" altLang="zh-CN" sz="2800" b="1">
                <a:latin typeface="Times New Roman" panose="02020603050405020304" pitchFamily="18" charset="0"/>
                <a:ea typeface="华文仿宋"/>
              </a:rPr>
              <a:t>pH</a:t>
            </a:r>
            <a:r>
              <a:rPr lang="zh-CN" altLang="en-US" sz="2800" b="1">
                <a:latin typeface="Times New Roman" panose="02020603050405020304" pitchFamily="18" charset="0"/>
                <a:ea typeface="华文仿宋"/>
              </a:rPr>
              <a:t>、总硬度、铝、铁、锰、铜、锌、挥发酚类、阴离子合成洗涤剂、硫酸盐、氯化物、溶解性总固体、耗氧量、砷、镉、铬（六价）、氰化物、氟化物、铅、汞、硒、硝酸盐、氯仿、四氯化碳、细菌总数、总大肠菌群、粪大肠菌群、游离余氯、总</a:t>
            </a:r>
            <a:r>
              <a:rPr lang="en-US" altLang="zh-CN" sz="2800" b="1">
                <a:latin typeface="Times New Roman" panose="02020603050405020304" pitchFamily="18" charset="0"/>
                <a:ea typeface="华文仿宋"/>
              </a:rPr>
              <a:t>α</a:t>
            </a:r>
            <a:r>
              <a:rPr lang="zh-CN" altLang="en-US" sz="2800" b="1">
                <a:latin typeface="Times New Roman" panose="02020603050405020304" pitchFamily="18" charset="0"/>
                <a:ea typeface="华文仿宋"/>
              </a:rPr>
              <a:t>放射性、总</a:t>
            </a:r>
            <a:r>
              <a:rPr lang="en-US" altLang="zh-CN" sz="2800" b="1">
                <a:latin typeface="Times New Roman" panose="02020603050405020304" pitchFamily="18" charset="0"/>
                <a:ea typeface="华文仿宋"/>
              </a:rPr>
              <a:t>β</a:t>
            </a:r>
            <a:r>
              <a:rPr lang="zh-CN" altLang="en-US" sz="2800" b="1">
                <a:latin typeface="Times New Roman" panose="02020603050405020304" pitchFamily="18" charset="0"/>
                <a:ea typeface="华文仿宋"/>
              </a:rPr>
              <a:t>放射性。</a:t>
            </a:r>
            <a:endParaRPr lang="zh-CN" altLang="en-US" sz="2800">
              <a:latin typeface="华文楷体"/>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childTnLst>
                                    <p:set>
                                      <p:cBhvr additive="base">
                                        <p:cTn id="6" dur="1" fill="hold">
                                          <p:stCondLst>
                                            <p:cond delay="0"/>
                                          </p:stCondLst>
                                        </p:cTn>
                                        <p:tgtEl>
                                          <p:spTgt spid="2070">
                                            <p:txEl>
                                              <p:charRg st="0" end="19"/>
                                            </p:txEl>
                                          </p:spTgt>
                                        </p:tgtEl>
                                        <p:attrNameLst>
                                          <p:attrName>style.visibility</p:attrName>
                                        </p:attrNameLst>
                                      </p:cBhvr>
                                      <p:to>
                                        <p:strVal val="visible"/>
                                      </p:to>
                                    </p:set>
                                    <p:anim calcmode="lin" valueType="num">
                                      <p:cBhvr additive="base">
                                        <p:cTn id="7" dur="500" fill="hold"/>
                                        <p:tgtEl>
                                          <p:spTgt spid="2070">
                                            <p:txEl>
                                              <p:charRg st="0" end="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0">
                                            <p:txEl>
                                              <p:charRg st="0" end="1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childTnLst>
                                    <p:set>
                                      <p:cBhvr additive="base">
                                        <p:cTn id="12" dur="1" fill="hold">
                                          <p:stCondLst>
                                            <p:cond delay="0"/>
                                          </p:stCondLst>
                                        </p:cTn>
                                        <p:tgtEl>
                                          <p:spTgt spid="2070">
                                            <p:txEl>
                                              <p:charRg st="19" end="35"/>
                                            </p:txEl>
                                          </p:spTgt>
                                        </p:tgtEl>
                                        <p:attrNameLst>
                                          <p:attrName>style.visibility</p:attrName>
                                        </p:attrNameLst>
                                      </p:cBhvr>
                                      <p:to>
                                        <p:strVal val="visible"/>
                                      </p:to>
                                    </p:set>
                                    <p:anim calcmode="lin" valueType="num">
                                      <p:cBhvr additive="base">
                                        <p:cTn id="13" dur="500" fill="hold"/>
                                        <p:tgtEl>
                                          <p:spTgt spid="2070">
                                            <p:txEl>
                                              <p:charRg st="19" end="3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0">
                                            <p:txEl>
                                              <p:charRg st="19" end="35"/>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childTnLst>
                                    <p:set>
                                      <p:cBhvr additive="base">
                                        <p:cTn id="17" dur="1" fill="hold">
                                          <p:stCondLst>
                                            <p:cond delay="0"/>
                                          </p:stCondLst>
                                        </p:cTn>
                                        <p:tgtEl>
                                          <p:spTgt spid="2070">
                                            <p:txEl>
                                              <p:charRg st="35" end="180"/>
                                            </p:txEl>
                                          </p:spTgt>
                                        </p:tgtEl>
                                        <p:attrNameLst>
                                          <p:attrName>style.visibility</p:attrName>
                                        </p:attrNameLst>
                                      </p:cBhvr>
                                      <p:to>
                                        <p:strVal val="visible"/>
                                      </p:to>
                                    </p:set>
                                    <p:anim calcmode="lin" valueType="num">
                                      <p:cBhvr additive="base">
                                        <p:cTn id="18" dur="500" fill="hold"/>
                                        <p:tgtEl>
                                          <p:spTgt spid="2070">
                                            <p:txEl>
                                              <p:charRg st="35" end="18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70">
                                            <p:txEl>
                                              <p:charRg st="35" end="1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en-US" altLang="zh-CN"/>
              <a:t>整理ppt</a:t>
            </a:r>
            <a:endParaRPr lang="en-US" altLang="zh-CN" sz="1200" u="none">
              <a:solidFill>
                <a:srgbClr val="D38E27"/>
              </a:solidFill>
              <a:latin typeface="华文楷体"/>
              <a:ea typeface="华文楷体"/>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rgbClr val="D38E27"/>
              </a:solidFill>
              <a:latin typeface="华文楷体"/>
              <a:ea typeface="华文楷体"/>
            </a:endParaRPr>
          </a:p>
        </p:txBody>
      </p:sp>
      <p:sp>
        <p:nvSpPr>
          <p:cNvPr id="2073" name="Rectangle 2"/>
          <p:cNvSpPr/>
          <p:nvPr>
            <p:ph idx="4294967295"/>
          </p:nvPr>
        </p:nvSpPr>
        <p:spPr>
          <a:xfrm>
            <a:off x="334963" y="428625"/>
            <a:ext cx="8485187" cy="6024563"/>
          </a:xfrm>
          <a:ln>
            <a:solidFill>
              <a:srgbClr val="FF0000"/>
            </a:solidFill>
            <a:miter/>
          </a:ln>
        </p:spPr>
        <p:txBody>
          <a:bodyPr wrap="square" lIns="91440" tIns="45720" rIns="91440" bIns="45720" anchor="t" anchorCtr="0"/>
          <a:p>
            <a:pPr marL="0" indent="0" eaLnBrk="1" hangingPunct="1">
              <a:buClr>
                <a:schemeClr val="accent1"/>
              </a:buClr>
              <a:buFontTx/>
              <a:buNone/>
            </a:pPr>
            <a:r>
              <a:rPr lang="en-US" altLang="zh-CN" b="1">
                <a:latin typeface="Times New Roman" panose="02020603050405020304" pitchFamily="18" charset="0"/>
                <a:ea typeface="华文仿宋"/>
              </a:rPr>
              <a:t> </a:t>
            </a:r>
            <a:r>
              <a:rPr lang="zh-CN" altLang="en-US" b="1">
                <a:latin typeface="Times New Roman" panose="02020603050405020304" pitchFamily="18" charset="0"/>
                <a:ea typeface="华文仿宋"/>
              </a:rPr>
              <a:t>（三）废（污）水</a:t>
            </a:r>
            <a:r>
              <a:rPr lang="zh-CN" altLang="en-US">
                <a:latin typeface="Times New Roman" panose="02020603050405020304" pitchFamily="18" charset="0"/>
                <a:ea typeface="华文仿宋"/>
              </a:rPr>
              <a:t> </a:t>
            </a:r>
            <a:r>
              <a:rPr lang="zh-CN" altLang="en-US" b="1">
                <a:latin typeface="Times New Roman" panose="02020603050405020304" pitchFamily="18" charset="0"/>
                <a:ea typeface="华文仿宋"/>
              </a:rPr>
              <a:t>监测项目</a:t>
            </a:r>
            <a:endParaRPr lang="zh-CN" altLang="en-US" b="1">
              <a:latin typeface="Times New Roman" panose="02020603050405020304" pitchFamily="18" charset="0"/>
              <a:ea typeface="华文仿宋"/>
            </a:endParaRPr>
          </a:p>
          <a:p>
            <a:pPr marL="0" indent="0" eaLnBrk="1" hangingPunct="1">
              <a:buClr>
                <a:schemeClr val="accent1"/>
              </a:buClr>
              <a:buFontTx/>
              <a:buNone/>
            </a:pPr>
            <a:r>
              <a:rPr lang="zh-CN" altLang="en-US" sz="2800" b="1">
                <a:solidFill>
                  <a:srgbClr val="FF0000"/>
                </a:solidFill>
                <a:latin typeface="Times New Roman" panose="02020603050405020304" pitchFamily="18" charset="0"/>
                <a:ea typeface="华文仿宋"/>
              </a:rPr>
              <a:t>第一类</a:t>
            </a:r>
            <a:r>
              <a:rPr lang="zh-CN" altLang="en-US" sz="2800" b="1">
                <a:latin typeface="Times New Roman" panose="02020603050405020304" pitchFamily="18" charset="0"/>
                <a:ea typeface="华文仿宋"/>
              </a:rPr>
              <a:t>：</a:t>
            </a:r>
            <a:endParaRPr lang="zh-CN" altLang="en-US" sz="2800" b="1">
              <a:latin typeface="Times New Roman" panose="02020603050405020304" pitchFamily="18" charset="0"/>
              <a:ea typeface="华文仿宋"/>
            </a:endParaRPr>
          </a:p>
          <a:p>
            <a:pPr marL="0" indent="0" eaLnBrk="1" hangingPunct="1">
              <a:buClr>
                <a:schemeClr val="accent1"/>
              </a:buClr>
              <a:buFontTx/>
              <a:buNone/>
            </a:pPr>
            <a:r>
              <a:rPr lang="zh-CN" altLang="en-US">
                <a:latin typeface="Times New Roman" panose="02020603050405020304" pitchFamily="18" charset="0"/>
                <a:ea typeface="华文仿宋"/>
              </a:rPr>
              <a:t>        </a:t>
            </a:r>
            <a:r>
              <a:rPr lang="zh-CN" altLang="en-US" sz="2800" b="1">
                <a:latin typeface="Times New Roman" panose="02020603050405020304" pitchFamily="18" charset="0"/>
                <a:ea typeface="华文仿宋"/>
              </a:rPr>
              <a:t>是在</a:t>
            </a:r>
            <a:r>
              <a:rPr lang="zh-CN" altLang="en-US" sz="2800" b="1">
                <a:solidFill>
                  <a:srgbClr val="003399"/>
                </a:solidFill>
                <a:latin typeface="Times New Roman" panose="02020603050405020304" pitchFamily="18" charset="0"/>
                <a:ea typeface="华文仿宋"/>
              </a:rPr>
              <a:t>车间或车间处理设施排放口</a:t>
            </a:r>
            <a:r>
              <a:rPr lang="zh-CN" altLang="en-US" sz="2800" b="1">
                <a:latin typeface="Times New Roman" panose="02020603050405020304" pitchFamily="18" charset="0"/>
                <a:ea typeface="华文仿宋"/>
              </a:rPr>
              <a:t>采样测定的污染物，包括总汞、烷基汞、总镉、总铬、六价铬、总砷、总铅、总镍、苯并（</a:t>
            </a:r>
            <a:r>
              <a:rPr lang="en-US" altLang="zh-CN" sz="2800" b="1" i="1">
                <a:latin typeface="Times New Roman" panose="02020603050405020304" pitchFamily="18" charset="0"/>
                <a:ea typeface="华文仿宋"/>
              </a:rPr>
              <a:t>a</a:t>
            </a:r>
            <a:r>
              <a:rPr lang="zh-CN" altLang="en-US" sz="2800" b="1">
                <a:latin typeface="Times New Roman" panose="02020603050405020304" pitchFamily="18" charset="0"/>
                <a:ea typeface="华文仿宋"/>
              </a:rPr>
              <a:t>）芘、总铍、总银、总</a:t>
            </a:r>
            <a:r>
              <a:rPr lang="en-US" altLang="zh-CN" sz="2800" b="1">
                <a:latin typeface="Times New Roman" panose="02020603050405020304" pitchFamily="18" charset="0"/>
                <a:ea typeface="华文仿宋"/>
              </a:rPr>
              <a:t>α</a:t>
            </a:r>
            <a:r>
              <a:rPr lang="zh-CN" altLang="en-US" sz="2800" b="1">
                <a:latin typeface="Times New Roman" panose="02020603050405020304" pitchFamily="18" charset="0"/>
                <a:ea typeface="华文仿宋"/>
              </a:rPr>
              <a:t>放射性、总</a:t>
            </a:r>
            <a:r>
              <a:rPr lang="en-US" altLang="zh-CN" sz="2800" b="1">
                <a:latin typeface="Times New Roman" panose="02020603050405020304" pitchFamily="18" charset="0"/>
                <a:ea typeface="华文仿宋"/>
              </a:rPr>
              <a:t>β</a:t>
            </a:r>
            <a:r>
              <a:rPr lang="zh-CN" altLang="en-US" sz="2800" b="1">
                <a:latin typeface="Times New Roman" panose="02020603050405020304" pitchFamily="18" charset="0"/>
                <a:ea typeface="华文仿宋"/>
              </a:rPr>
              <a:t>放射性。</a:t>
            </a:r>
            <a:endParaRPr lang="zh-CN" altLang="en-US" sz="2800" b="1">
              <a:latin typeface="Times New Roman" panose="02020603050405020304" pitchFamily="18" charset="0"/>
              <a:ea typeface="华文仿宋"/>
            </a:endParaRPr>
          </a:p>
          <a:p>
            <a:pPr marL="0" indent="0" eaLnBrk="1" hangingPunct="1">
              <a:buClr>
                <a:schemeClr val="accent1"/>
              </a:buClr>
              <a:buFontTx/>
              <a:buNone/>
            </a:pPr>
            <a:r>
              <a:rPr lang="zh-CN" altLang="en-US" sz="2800" b="1">
                <a:solidFill>
                  <a:srgbClr val="FF0000"/>
                </a:solidFill>
                <a:latin typeface="Times New Roman" panose="02020603050405020304" pitchFamily="18" charset="0"/>
                <a:ea typeface="华文仿宋"/>
              </a:rPr>
              <a:t>第二类</a:t>
            </a:r>
            <a:r>
              <a:rPr lang="zh-CN" altLang="en-US" sz="2800" b="1">
                <a:latin typeface="Times New Roman" panose="02020603050405020304" pitchFamily="18" charset="0"/>
                <a:ea typeface="华文仿宋"/>
              </a:rPr>
              <a:t>：</a:t>
            </a:r>
            <a:endParaRPr lang="zh-CN" altLang="en-US" sz="2800" b="1">
              <a:latin typeface="Times New Roman" panose="02020603050405020304" pitchFamily="18" charset="0"/>
              <a:ea typeface="华文仿宋"/>
            </a:endParaRPr>
          </a:p>
          <a:p>
            <a:pPr marL="0" indent="0" eaLnBrk="1" hangingPunct="1">
              <a:buClr>
                <a:schemeClr val="accent1"/>
              </a:buClr>
              <a:buFontTx/>
              <a:buNone/>
            </a:pPr>
            <a:r>
              <a:rPr lang="zh-CN" altLang="en-US">
                <a:latin typeface="Times New Roman" panose="02020603050405020304" pitchFamily="18" charset="0"/>
                <a:ea typeface="华文仿宋"/>
              </a:rPr>
              <a:t>        </a:t>
            </a:r>
            <a:r>
              <a:rPr lang="zh-CN" altLang="en-US" sz="2800" b="1">
                <a:latin typeface="Times New Roman" panose="02020603050405020304" pitchFamily="18" charset="0"/>
                <a:ea typeface="华文仿宋"/>
              </a:rPr>
              <a:t>是在</a:t>
            </a:r>
            <a:r>
              <a:rPr lang="zh-CN" altLang="en-US" sz="2800" b="1">
                <a:solidFill>
                  <a:srgbClr val="003399"/>
                </a:solidFill>
                <a:latin typeface="Times New Roman" panose="02020603050405020304" pitchFamily="18" charset="0"/>
                <a:ea typeface="华文仿宋"/>
              </a:rPr>
              <a:t>排污单位排放口</a:t>
            </a:r>
            <a:r>
              <a:rPr lang="zh-CN" altLang="en-US" sz="2800" b="1">
                <a:latin typeface="Times New Roman" panose="02020603050405020304" pitchFamily="18" charset="0"/>
                <a:ea typeface="华文仿宋"/>
              </a:rPr>
              <a:t>采样测定的污染物，包括</a:t>
            </a:r>
            <a:r>
              <a:rPr lang="en-US" altLang="zh-CN" sz="2800" b="1">
                <a:latin typeface="Times New Roman" panose="02020603050405020304" pitchFamily="18" charset="0"/>
                <a:ea typeface="华文仿宋"/>
              </a:rPr>
              <a:t>pH</a:t>
            </a:r>
            <a:r>
              <a:rPr lang="zh-CN" altLang="en-US" sz="2800" b="1">
                <a:latin typeface="Times New Roman" panose="02020603050405020304" pitchFamily="18" charset="0"/>
                <a:ea typeface="华文仿宋"/>
              </a:rPr>
              <a:t>、色度、悬浮物、生化需氧量、化学需氧量、石油类、动植物油、挥发性酚、总氰化物、硫化物、氨氮、氟化物、磷酸盐、甲醛、苯胺类、硝基苯类、阴离子表面活性剂、总铜、总锌、总锰 。</a:t>
            </a:r>
            <a:endParaRPr lang="zh-CN" altLang="en-US" sz="2800" b="1">
              <a:latin typeface="Times New Roman" panose="02020603050405020304" pitchFamily="18" charset="0"/>
              <a:ea typeface="华文仿宋"/>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childTnLst>
                                    <p:animMotion origin="layout" path="M 0 0 L 0 -0.07213">
                                      <p:cBhvr additive="base">
                                        <p:cTn id="6" dur="250" accel="50000" decel="50000" fill="hold">
                                          <p:stCondLst>
                                            <p:cond delay="0"/>
                                          </p:stCondLst>
                                        </p:cTn>
                                        <p:tgtEl>
                                          <p:spTgt spid="2073">
                                            <p:txEl>
                                              <p:charRg st="0" end="15"/>
                                            </p:txEl>
                                          </p:spTgt>
                                        </p:tgtEl>
                                        <p:attrNameLst>
                                          <p:attrName>ppt_x</p:attrName>
                                          <p:attrName>ppt_y</p:attrName>
                                        </p:attrNameLst>
                                      </p:cBhvr>
                                    </p:animMotion>
                                    <p:animRot by="1500000">
                                      <p:cBhvr additive="base">
                                        <p:cTn id="7" dur="125" fill="hold">
                                          <p:stCondLst>
                                            <p:cond delay="0"/>
                                          </p:stCondLst>
                                        </p:cTn>
                                        <p:tgtEl>
                                          <p:spTgt spid="2073">
                                            <p:txEl>
                                              <p:charRg st="0" end="15"/>
                                            </p:txEl>
                                          </p:spTgt>
                                        </p:tgtEl>
                                        <p:attrNameLst>
                                          <p:attrName>r</p:attrName>
                                        </p:attrNameLst>
                                      </p:cBhvr>
                                    </p:animRot>
                                    <p:animRot by="-1500000">
                                      <p:cBhvr additive="base">
                                        <p:cTn id="8" dur="125" fill="hold">
                                          <p:stCondLst>
                                            <p:cond delay="125"/>
                                          </p:stCondLst>
                                        </p:cTn>
                                        <p:tgtEl>
                                          <p:spTgt spid="2073">
                                            <p:txEl>
                                              <p:charRg st="0" end="15"/>
                                            </p:txEl>
                                          </p:spTgt>
                                        </p:tgtEl>
                                        <p:attrNameLst>
                                          <p:attrName>r</p:attrName>
                                        </p:attrNameLst>
                                      </p:cBhvr>
                                    </p:animRot>
                                    <p:animRot by="-1500000">
                                      <p:cBhvr additive="base">
                                        <p:cTn id="9" dur="125" fill="hold">
                                          <p:stCondLst>
                                            <p:cond delay="250"/>
                                          </p:stCondLst>
                                        </p:cTn>
                                        <p:tgtEl>
                                          <p:spTgt spid="2073">
                                            <p:txEl>
                                              <p:charRg st="0" end="15"/>
                                            </p:txEl>
                                          </p:spTgt>
                                        </p:tgtEl>
                                        <p:attrNameLst>
                                          <p:attrName>r</p:attrName>
                                        </p:attrNameLst>
                                      </p:cBhvr>
                                    </p:animRot>
                                    <p:animRot by="1500000">
                                      <p:cBhvr additive="base">
                                        <p:cTn id="10" dur="125" fill="hold">
                                          <p:stCondLst>
                                            <p:cond delay="375"/>
                                          </p:stCondLst>
                                        </p:cTn>
                                        <p:tgtEl>
                                          <p:spTgt spid="2073">
                                            <p:txEl>
                                              <p:charRg st="0" end="15"/>
                                            </p:txEl>
                                          </p:spTgt>
                                        </p:tgtEl>
                                        <p:attrNameLst>
                                          <p:attrName>r</p:attrName>
                                        </p:attrNameLst>
                                      </p:cBhvr>
                                    </p:animRot>
                                  </p:childTnLst>
                                </p:cTn>
                              </p:par>
                            </p:childTnLst>
                          </p:cTn>
                        </p:par>
                        <p:par>
                          <p:cTn id="11" fill="hold">
                            <p:stCondLst>
                              <p:cond delay="500"/>
                            </p:stCondLst>
                            <p:childTnLst>
                              <p:par>
                                <p:cTn id="12" presetID="34" presetClass="entr" presetSubtype="0" fill="hold" nodeType="afterEffect">
                                  <p:childTnLst>
                                    <p:set>
                                      <p:cBhvr additive="base">
                                        <p:cTn id="13" dur="1" fill="hold">
                                          <p:stCondLst>
                                            <p:cond delay="0"/>
                                          </p:stCondLst>
                                        </p:cTn>
                                        <p:tgtEl>
                                          <p:spTgt spid="2073">
                                            <p:txEl>
                                              <p:charRg st="15" end="20"/>
                                            </p:txEl>
                                          </p:spTgt>
                                        </p:tgtEl>
                                        <p:attrNameLst>
                                          <p:attrName>style.visibility</p:attrName>
                                        </p:attrNameLst>
                                      </p:cBhvr>
                                      <p:to>
                                        <p:strVal val="visible"/>
                                      </p:to>
                                    </p:set>
                                    <p:anim from="(-#ppt_w/2)" to="(#ppt_x)" calcmode="lin" valueType="num">
                                      <p:cBhvr additive="base">
                                        <p:cTn id="14" dur="600" fill="hold">
                                          <p:stCondLst>
                                            <p:cond delay="0"/>
                                          </p:stCondLst>
                                        </p:cTn>
                                        <p:tgtEl>
                                          <p:spTgt spid="2073">
                                            <p:txEl>
                                              <p:charRg st="15" end="20"/>
                                            </p:txEl>
                                          </p:spTgt>
                                        </p:tgtEl>
                                        <p:attrNameLst>
                                          <p:attrName>ppt_x</p:attrName>
                                        </p:attrNameLst>
                                      </p:cBhvr>
                                    </p:anim>
                                    <p:anim from="0" to="-1.0" calcmode="lin" valueType="num">
                                      <p:cBhvr additive="base">
                                        <p:cTn id="15" dur="200" decel="50000" fill="hold">
                                          <p:stCondLst>
                                            <p:cond delay="600"/>
                                          </p:stCondLst>
                                        </p:cTn>
                                        <p:tgtEl>
                                          <p:spTgt spid="2073">
                                            <p:txEl>
                                              <p:charRg st="15" end="20"/>
                                            </p:txEl>
                                          </p:spTgt>
                                        </p:tgtEl>
                                        <p:attrNameLst>
                                          <p:attrName>xshear</p:attrName>
                                        </p:attrNameLst>
                                      </p:cBhvr>
                                    </p:anim>
                                    <p:animScale>
                                      <p:cBhvr additive="base">
                                        <p:cTn id="16" dur="200" decel="100000" fill="hold">
                                          <p:stCondLst>
                                            <p:cond delay="600"/>
                                          </p:stCondLst>
                                        </p:cTn>
                                        <p:tgtEl>
                                          <p:spTgt spid="2073">
                                            <p:txEl>
                                              <p:charRg st="15" end="20"/>
                                            </p:txEl>
                                          </p:spTgt>
                                        </p:tgtEl>
                                      </p:cBhvr>
                                      <p:from x="100000" y="100000"/>
                                      <p:to x="80000" y="100000"/>
                                    </p:animScale>
                                    <p:anim by="(#ppt_h/3+#ppt_w*0.1)" calcmode="lin" valueType="num">
                                      <p:cBhvr additive="sum">
                                        <p:cTn id="17" dur="200" decel="100000" fill="hold">
                                          <p:stCondLst>
                                            <p:cond delay="600"/>
                                          </p:stCondLst>
                                        </p:cTn>
                                        <p:tgtEl>
                                          <p:spTgt spid="2073">
                                            <p:txEl>
                                              <p:charRg st="15" end="20"/>
                                            </p:txEl>
                                          </p:spTgt>
                                        </p:tgtEl>
                                        <p:attrNameLst>
                                          <p:attrName>ppt_x</p:attrName>
                                        </p:attrNameLst>
                                      </p:cBhvr>
                                    </p:anim>
                                  </p:childTnLst>
                                </p:cTn>
                              </p:par>
                            </p:childTnLst>
                          </p:cTn>
                        </p:par>
                        <p:par>
                          <p:cTn id="18" fill="hold">
                            <p:stCondLst>
                              <p:cond delay="1500"/>
                            </p:stCondLst>
                            <p:childTnLst>
                              <p:par>
                                <p:cTn id="19" presetID="34" presetClass="entr" presetSubtype="0" fill="hold" nodeType="afterEffect">
                                  <p:childTnLst>
                                    <p:set>
                                      <p:cBhvr additive="base">
                                        <p:cTn id="20" dur="1" fill="hold">
                                          <p:stCondLst>
                                            <p:cond delay="0"/>
                                          </p:stCondLst>
                                        </p:cTn>
                                        <p:tgtEl>
                                          <p:spTgt spid="2073">
                                            <p:txEl>
                                              <p:charRg st="105" end="110"/>
                                            </p:txEl>
                                          </p:spTgt>
                                        </p:tgtEl>
                                        <p:attrNameLst>
                                          <p:attrName>style.visibility</p:attrName>
                                        </p:attrNameLst>
                                      </p:cBhvr>
                                      <p:to>
                                        <p:strVal val="visible"/>
                                      </p:to>
                                    </p:set>
                                    <p:anim from="(-#ppt_w/2)" to="(#ppt_x)" calcmode="lin" valueType="num">
                                      <p:cBhvr additive="base">
                                        <p:cTn id="21" dur="600" fill="hold">
                                          <p:stCondLst>
                                            <p:cond delay="0"/>
                                          </p:stCondLst>
                                        </p:cTn>
                                        <p:tgtEl>
                                          <p:spTgt spid="2073">
                                            <p:txEl>
                                              <p:charRg st="105" end="110"/>
                                            </p:txEl>
                                          </p:spTgt>
                                        </p:tgtEl>
                                        <p:attrNameLst>
                                          <p:attrName>ppt_x</p:attrName>
                                        </p:attrNameLst>
                                      </p:cBhvr>
                                    </p:anim>
                                    <p:anim from="0" to="-1.0" calcmode="lin" valueType="num">
                                      <p:cBhvr additive="base">
                                        <p:cTn id="22" dur="200" decel="50000" fill="hold">
                                          <p:stCondLst>
                                            <p:cond delay="600"/>
                                          </p:stCondLst>
                                        </p:cTn>
                                        <p:tgtEl>
                                          <p:spTgt spid="2073">
                                            <p:txEl>
                                              <p:charRg st="105" end="110"/>
                                            </p:txEl>
                                          </p:spTgt>
                                        </p:tgtEl>
                                        <p:attrNameLst>
                                          <p:attrName>xshear</p:attrName>
                                        </p:attrNameLst>
                                      </p:cBhvr>
                                    </p:anim>
                                    <p:animScale>
                                      <p:cBhvr additive="base">
                                        <p:cTn id="23" dur="200" decel="100000" fill="hold">
                                          <p:stCondLst>
                                            <p:cond delay="600"/>
                                          </p:stCondLst>
                                        </p:cTn>
                                        <p:tgtEl>
                                          <p:spTgt spid="2073">
                                            <p:txEl>
                                              <p:charRg st="105" end="110"/>
                                            </p:txEl>
                                          </p:spTgt>
                                        </p:tgtEl>
                                      </p:cBhvr>
                                      <p:from x="100000" y="100000"/>
                                      <p:to x="80000" y="100000"/>
                                    </p:animScale>
                                    <p:anim by="(#ppt_h/3+#ppt_w*0.1)" calcmode="lin" valueType="num">
                                      <p:cBhvr additive="sum">
                                        <p:cTn id="24" dur="200" decel="100000" fill="hold">
                                          <p:stCondLst>
                                            <p:cond delay="600"/>
                                          </p:stCondLst>
                                        </p:cTn>
                                        <p:tgtEl>
                                          <p:spTgt spid="2073">
                                            <p:txEl>
                                              <p:charRg st="105" end="110"/>
                                            </p:txEl>
                                          </p:spTgt>
                                        </p:tgtEl>
                                        <p:attrNameLst>
                                          <p:attrName>ppt_x</p:attrName>
                                        </p:attrNameLst>
                                      </p:cBhvr>
                                    </p:anim>
                                  </p:childTnLst>
                                </p:cTn>
                              </p:par>
                            </p:childTnLst>
                          </p:cTn>
                        </p:par>
                        <p:par>
                          <p:cTn id="25" fill="hold">
                            <p:stCondLst>
                              <p:cond delay="2500"/>
                            </p:stCondLst>
                            <p:childTnLst>
                              <p:par>
                                <p:cTn id="26" presetID="17" presetClass="entr" presetSubtype="10" fill="hold" nodeType="afterEffect">
                                  <p:childTnLst>
                                    <p:set>
                                      <p:cBhvr additive="base">
                                        <p:cTn id="27" dur="1" fill="hold">
                                          <p:stCondLst>
                                            <p:cond delay="0"/>
                                          </p:stCondLst>
                                        </p:cTn>
                                        <p:tgtEl>
                                          <p:spTgt spid="2073">
                                            <p:txEl>
                                              <p:charRg st="20" end="105"/>
                                            </p:txEl>
                                          </p:spTgt>
                                        </p:tgtEl>
                                        <p:attrNameLst>
                                          <p:attrName>style.visibility</p:attrName>
                                        </p:attrNameLst>
                                      </p:cBhvr>
                                      <p:to>
                                        <p:strVal val="visible"/>
                                      </p:to>
                                    </p:set>
                                    <p:anim calcmode="lin" valueType="num">
                                      <p:cBhvr additive="base">
                                        <p:cTn id="28" dur="500" fill="hold"/>
                                        <p:tgtEl>
                                          <p:spTgt spid="2073">
                                            <p:txEl>
                                              <p:charRg st="20" end="105"/>
                                            </p:txEl>
                                          </p:spTgt>
                                        </p:tgtEl>
                                        <p:attrNameLst>
                                          <p:attrName>ppt_w</p:attrName>
                                        </p:attrNameLst>
                                      </p:cBhvr>
                                      <p:tavLst>
                                        <p:tav tm="0">
                                          <p:val>
                                            <p:fltVal val="0.000000"/>
                                          </p:val>
                                        </p:tav>
                                        <p:tav tm="100000">
                                          <p:val>
                                            <p:strVal val="#ppt_w"/>
                                          </p:val>
                                        </p:tav>
                                      </p:tavLst>
                                    </p:anim>
                                    <p:anim calcmode="lin" valueType="num">
                                      <p:cBhvr additive="base">
                                        <p:cTn id="29" dur="500" fill="hold"/>
                                        <p:tgtEl>
                                          <p:spTgt spid="2073">
                                            <p:txEl>
                                              <p:charRg st="20" end="105"/>
                                            </p:txEl>
                                          </p:spTgt>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7" presetClass="entr" presetSubtype="10" fill="hold" nodeType="afterEffect">
                                  <p:childTnLst>
                                    <p:set>
                                      <p:cBhvr additive="base">
                                        <p:cTn id="32" dur="1" fill="hold">
                                          <p:stCondLst>
                                            <p:cond delay="0"/>
                                          </p:stCondLst>
                                        </p:cTn>
                                        <p:tgtEl>
                                          <p:spTgt spid="2073">
                                            <p:txEl>
                                              <p:charRg st="110" end="226"/>
                                            </p:txEl>
                                          </p:spTgt>
                                        </p:tgtEl>
                                        <p:attrNameLst>
                                          <p:attrName>style.visibility</p:attrName>
                                        </p:attrNameLst>
                                      </p:cBhvr>
                                      <p:to>
                                        <p:strVal val="visible"/>
                                      </p:to>
                                    </p:set>
                                    <p:anim calcmode="lin" valueType="num">
                                      <p:cBhvr additive="base">
                                        <p:cTn id="33" dur="500" fill="hold"/>
                                        <p:tgtEl>
                                          <p:spTgt spid="2073">
                                            <p:txEl>
                                              <p:charRg st="110" end="226"/>
                                            </p:txEl>
                                          </p:spTgt>
                                        </p:tgtEl>
                                        <p:attrNameLst>
                                          <p:attrName>ppt_w</p:attrName>
                                        </p:attrNameLst>
                                      </p:cBhvr>
                                      <p:tavLst>
                                        <p:tav tm="0">
                                          <p:val>
                                            <p:fltVal val="0.000000"/>
                                          </p:val>
                                        </p:tav>
                                        <p:tav tm="100000">
                                          <p:val>
                                            <p:strVal val="#ppt_w"/>
                                          </p:val>
                                        </p:tav>
                                      </p:tavLst>
                                    </p:anim>
                                    <p:anim calcmode="lin" valueType="num">
                                      <p:cBhvr additive="base">
                                        <p:cTn id="34" dur="500" fill="hold"/>
                                        <p:tgtEl>
                                          <p:spTgt spid="2073">
                                            <p:txEl>
                                              <p:charRg st="110" end="22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FFFFFF"/>
        </a:dk1>
        <a:lt1>
          <a:srgbClr val="000000"/>
        </a:lt1>
        <a:dk2>
          <a:srgbClr val="FBEEC9"/>
        </a:dk2>
        <a:lt2>
          <a:srgbClr val="4E3B30"/>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BEEC9"/>
        </a:dk2>
        <a:lt2>
          <a:srgbClr val="4E3B30"/>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BEEC9"/>
        </a:dk2>
        <a:lt2>
          <a:srgbClr val="4E3B30"/>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BEEC9"/>
        </a:dk2>
        <a:lt2>
          <a:srgbClr val="4E3B30"/>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
      <a:majorFont>
        <a:latin typeface="Franklin Gothic Medium"/>
        <a:ea typeface="Arial"/>
        <a:cs typeface=""/>
      </a:majorFont>
      <a:minorFont>
        <a:latin typeface="Franklin Gothic Book"/>
        <a:ea typeface="Arial"/>
        <a:cs typeface=""/>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1">
            <a:duotone>
              <a:schemeClr val="phClr">
                <a:shade val="30000"/>
                <a:satMod val="455000"/>
              </a:schemeClr>
              <a:schemeClr val="phClr">
                <a:tint val="95000"/>
                <a:satMod val="120000"/>
              </a:schemeClr>
            </a:duotone>
          </a:blip>
          <a:stretch>
            <a:fillRect/>
          </a:stretch>
        </a:blipFill>
      </a:bgFillStyleLst>
    </a:fmtScheme>
  </a:themeElements>
  <a:extraClrSchemeLst>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4E3B30"/>
        </a:dk2>
        <a:lt2>
          <a:srgbClr val="FBEEC9"/>
        </a:lt2>
        <a:accent1>
          <a:srgbClr val="F0A22E"/>
        </a:accent1>
        <a:accent2>
          <a:srgbClr val="A5644E"/>
        </a:accent2>
        <a:accent3>
          <a:srgbClr val="9BBB59"/>
        </a:accent3>
        <a:accent4>
          <a:srgbClr val="8064A2"/>
        </a:accent4>
        <a:accent5>
          <a:srgbClr val="4BACC6"/>
        </a:accent5>
        <a:accent6>
          <a:srgbClr val="F796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9097</Words>
  <Application>WPS 演示</Application>
  <PresentationFormat>Экран</PresentationFormat>
  <Paragraphs>805</Paragraphs>
  <Slides>69</Slides>
  <Notes>0</Notes>
  <HiddenSlides>0</HiddenSlides>
  <MMClips>0</MMClips>
  <ScaleCrop>false</ScaleCrop>
  <HeadingPairs>
    <vt:vector size="6" baseType="variant">
      <vt:variant>
        <vt:lpstr>已用的字体</vt:lpstr>
      </vt:variant>
      <vt:variant>
        <vt:i4>28</vt:i4>
      </vt:variant>
      <vt:variant>
        <vt:lpstr>主题</vt:lpstr>
      </vt:variant>
      <vt:variant>
        <vt:i4>12</vt:i4>
      </vt:variant>
      <vt:variant>
        <vt:lpstr>幻灯片标题</vt:lpstr>
      </vt:variant>
      <vt:variant>
        <vt:i4>69</vt:i4>
      </vt:variant>
    </vt:vector>
  </HeadingPairs>
  <TitlesOfParts>
    <vt:vector size="109" baseType="lpstr">
      <vt:lpstr>Arial</vt:lpstr>
      <vt:lpstr>宋体</vt:lpstr>
      <vt:lpstr>Wingdings</vt:lpstr>
      <vt:lpstr>黑体</vt:lpstr>
      <vt:lpstr>Franklin Gothic Medium</vt:lpstr>
      <vt:lpstr>Arial</vt:lpstr>
      <vt:lpstr>Franklin Gothic Medium</vt:lpstr>
      <vt:lpstr>隶书</vt:lpstr>
      <vt:lpstr>微软雅黑</vt:lpstr>
      <vt:lpstr>Wingdings 2</vt:lpstr>
      <vt:lpstr>Wingdings</vt:lpstr>
      <vt:lpstr>Franklin Gothic Book</vt:lpstr>
      <vt:lpstr>Franklin Gothic Book</vt:lpstr>
      <vt:lpstr>华文楷体</vt:lpstr>
      <vt:lpstr>华文楷体</vt:lpstr>
      <vt:lpstr>华文仿宋</vt:lpstr>
      <vt:lpstr>仿宋</vt:lpstr>
      <vt:lpstr>隶书</vt:lpstr>
      <vt:lpstr>Times New Roman</vt:lpstr>
      <vt:lpstr>楷体_GB2312</vt:lpstr>
      <vt:lpstr>新宋体</vt:lpstr>
      <vt:lpstr>华文仿宋</vt:lpstr>
      <vt:lpstr>Tahoma</vt:lpstr>
      <vt:lpstr>华文行楷</vt:lpstr>
      <vt:lpstr>Symbol</vt:lpstr>
      <vt:lpstr>Arial Unicode MS</vt:lpstr>
      <vt:lpstr>楷体</vt:lpstr>
      <vt:lpstr>汉仪旗黑-85S</vt:lpstr>
      <vt:lpstr>跋涉</vt:lpstr>
      <vt:lpstr>1_跋涉</vt:lpstr>
      <vt:lpstr>2_跋涉</vt:lpstr>
      <vt:lpstr>3_跋涉</vt:lpstr>
      <vt:lpstr>4_跋涉</vt:lpstr>
      <vt:lpstr>5_跋涉</vt:lpstr>
      <vt:lpstr>6_跋涉</vt:lpstr>
      <vt:lpstr>7_跋涉</vt:lpstr>
      <vt:lpstr>8_跋涉</vt:lpstr>
      <vt:lpstr>9_跋涉</vt:lpstr>
      <vt:lpstr>10_跋涉</vt:lpstr>
      <vt:lpstr>11_跋涉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第2章  水和废水监测 </dc:title>
  <dc:creator>zhh</dc:creator>
  <cp:lastModifiedBy>little fairy</cp:lastModifiedBy>
  <cp:revision>144</cp:revision>
  <dcterms:created xsi:type="dcterms:W3CDTF">2005-07-28T08:25:06Z</dcterms:created>
  <dcterms:modified xsi:type="dcterms:W3CDTF">2024-05-11T03:16:25Z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386ABD8AA1354875A2A78D5AE5692607_13</vt:lpwstr>
  </property>
  <property fmtid="{D5CDD505-2E9C-101B-9397-08002B2CF9AE}" pid="3" name="KSOProductBuildVer">
    <vt:lpwstr>2052-12.1.0.16910</vt:lpwstr>
  </property>
</Properties>
</file>