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52"/>
  </p:handoutMasterIdLst>
  <p:sldIdLst>
    <p:sldId id="396" r:id="rId3"/>
    <p:sldId id="443" r:id="rId4"/>
    <p:sldId id="397" r:id="rId5"/>
    <p:sldId id="257" r:id="rId7"/>
    <p:sldId id="39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00" r:id="rId33"/>
    <p:sldId id="285" r:id="rId34"/>
    <p:sldId id="286" r:id="rId35"/>
    <p:sldId id="287" r:id="rId36"/>
    <p:sldId id="288" r:id="rId37"/>
    <p:sldId id="289" r:id="rId38"/>
    <p:sldId id="290" r:id="rId39"/>
    <p:sldId id="342" r:id="rId40"/>
    <p:sldId id="415" r:id="rId41"/>
    <p:sldId id="416" r:id="rId42"/>
    <p:sldId id="417" r:id="rId43"/>
    <p:sldId id="418" r:id="rId44"/>
    <p:sldId id="402" r:id="rId45"/>
    <p:sldId id="343" r:id="rId46"/>
    <p:sldId id="344" r:id="rId47"/>
    <p:sldId id="403" r:id="rId48"/>
    <p:sldId id="318" r:id="rId49"/>
    <p:sldId id="351" r:id="rId50"/>
    <p:sldId id="445" r:id="rId51"/>
  </p:sldIdLst>
  <p:sldSz cx="12192000" cy="6858000"/>
  <p:notesSz cx="6858000" cy="9144000"/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BA9"/>
    <a:srgbClr val="FFFFFF"/>
    <a:srgbClr val="D9F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40" y="1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7" Type="http://schemas.openxmlformats.org/officeDocument/2006/relationships/tags" Target="tags/tag68.xml"/><Relationship Id="rId56" Type="http://schemas.openxmlformats.org/officeDocument/2006/relationships/commentAuthors" Target="commentAuthors.xml"/><Relationship Id="rId55" Type="http://schemas.openxmlformats.org/officeDocument/2006/relationships/tableStyles" Target="tableStyles.xml"/><Relationship Id="rId54" Type="http://schemas.openxmlformats.org/officeDocument/2006/relationships/viewProps" Target="viewProps.xml"/><Relationship Id="rId53" Type="http://schemas.openxmlformats.org/officeDocument/2006/relationships/presProps" Target="presProps.xml"/><Relationship Id="rId52" Type="http://schemas.openxmlformats.org/officeDocument/2006/relationships/handoutMaster" Target="handoutMasters/handoutMaster1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20AF-7645-4323-886D-6D78CC28ED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6B8CD-4F81-4A42-8CD9-BC6AFE200F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4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4765" y="5436870"/>
            <a:ext cx="7067550" cy="47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1561858" y="693330"/>
            <a:ext cx="1063014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88900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1_标题和内容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2743200" cy="276225"/>
          </a:xfrm>
          <a:prstGeom prst="rect">
            <a:avLst/>
          </a:prstGeom>
          <a:noFill/>
          <a:ln w="12700">
            <a:noFill/>
            <a:miter/>
          </a:ln>
        </p:spPr>
        <p:txBody>
          <a:bodyPr vert="horz" wrap="square" lIns="91440" tIns="91439" rIns="91440" bIns="91439" numCol="1" anchor="ctr" anchorCtr="0" compatLnSpc="1">
            <a:spAutoFit/>
          </a:bodyPr>
          <a:lstStyle>
            <a:lvl1pPr>
              <a:defRPr/>
            </a:lvl1pPr>
          </a:lstStyle>
          <a:p>
            <a:pPr marL="0" marR="0" indent="0" defTabSz="825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6E11D5-9225-4E64-B841-4F5739A1DA07}" type="slidenum">
              <a:rPr kumimoji="0" lang="en-US" altLang="zh-CN" b="0" i="0" strike="noStrike" kern="1200" cap="none" spc="0" normalizeH="0" baseline="0" noProof="1" dirty="0">
                <a:latin typeface="Calibri" panose="020F0502020204030204" charset="0"/>
                <a:ea typeface="Helvetica Light"/>
                <a:cs typeface="+mn-ea"/>
                <a:sym typeface="Calibri" panose="020F0502020204030204" charset="0"/>
              </a:rPr>
            </a:fld>
            <a:endParaRPr kumimoji="0" lang="en-US" altLang="zh-CN" b="0" i="0" strike="noStrike" kern="1200" cap="none" spc="0" normalizeH="0" baseline="0" noProof="1">
              <a:latin typeface="Calibri" panose="020F0502020204030204" charset="0"/>
              <a:ea typeface="Helvetica Light"/>
              <a:cs typeface="+mn-ea"/>
              <a:sym typeface="Calibri" panose="020F050202020403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1561858" y="693330"/>
            <a:ext cx="1063014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55.xml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4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image" Target="../media/image3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PGWMV_P-8489_T-3_U-1197B6FD" descr="IPGWMV_P-8489_T-3_U-1197B6F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dirty="0">
                <a:ln>
                  <a:noFill/>
                </a:ln>
                <a:noFill/>
              </a:rPr>
              <a:t>关注</a:t>
            </a:r>
            <a:endParaRPr lang="zh-CN" altLang="en-US" dirty="0">
              <a:ln>
                <a:noFill/>
              </a:ln>
              <a:noFill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61.xml"/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6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tags" Target="../tags/tag6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66.xml"/><Relationship Id="rId5" Type="http://schemas.openxmlformats.org/officeDocument/2006/relationships/image" Target="../media/image39.jpeg"/><Relationship Id="rId4" Type="http://schemas.openxmlformats.org/officeDocument/2006/relationships/tags" Target="../tags/tag65.xml"/><Relationship Id="rId3" Type="http://schemas.openxmlformats.org/officeDocument/2006/relationships/image" Target="../media/image38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3.jpeg"/><Relationship Id="rId3" Type="http://schemas.openxmlformats.org/officeDocument/2006/relationships/tags" Target="../tags/tag6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638877" y="4885033"/>
            <a:ext cx="5077026" cy="2027681"/>
          </a:xfrm>
          <a:custGeom>
            <a:avLst/>
            <a:gdLst>
              <a:gd name="connsiteX0" fmla="*/ 0 w 2232248"/>
              <a:gd name="connsiteY0" fmla="*/ 0 h 504056"/>
              <a:gd name="connsiteX1" fmla="*/ 2232248 w 2232248"/>
              <a:gd name="connsiteY1" fmla="*/ 0 h 504056"/>
              <a:gd name="connsiteX2" fmla="*/ 2232248 w 2232248"/>
              <a:gd name="connsiteY2" fmla="*/ 504056 h 504056"/>
              <a:gd name="connsiteX3" fmla="*/ 0 w 2232248"/>
              <a:gd name="connsiteY3" fmla="*/ 504056 h 504056"/>
              <a:gd name="connsiteX4" fmla="*/ 0 w 2232248"/>
              <a:gd name="connsiteY4" fmla="*/ 0 h 504056"/>
              <a:gd name="connsiteX0-1" fmla="*/ 0 w 2727548"/>
              <a:gd name="connsiteY0-2" fmla="*/ 0 h 1018406"/>
              <a:gd name="connsiteX1-3" fmla="*/ 2727548 w 2727548"/>
              <a:gd name="connsiteY1-4" fmla="*/ 514350 h 1018406"/>
              <a:gd name="connsiteX2-5" fmla="*/ 2727548 w 2727548"/>
              <a:gd name="connsiteY2-6" fmla="*/ 1018406 h 1018406"/>
              <a:gd name="connsiteX3-7" fmla="*/ 495300 w 2727548"/>
              <a:gd name="connsiteY3-8" fmla="*/ 1018406 h 1018406"/>
              <a:gd name="connsiteX4-9" fmla="*/ 0 w 2727548"/>
              <a:gd name="connsiteY4-10" fmla="*/ 0 h 1018406"/>
              <a:gd name="connsiteX0-11" fmla="*/ 514350 w 3241898"/>
              <a:gd name="connsiteY0-12" fmla="*/ 0 h 1227956"/>
              <a:gd name="connsiteX1-13" fmla="*/ 3241898 w 3241898"/>
              <a:gd name="connsiteY1-14" fmla="*/ 514350 h 1227956"/>
              <a:gd name="connsiteX2-15" fmla="*/ 3241898 w 3241898"/>
              <a:gd name="connsiteY2-16" fmla="*/ 1018406 h 1227956"/>
              <a:gd name="connsiteX3-17" fmla="*/ 0 w 3241898"/>
              <a:gd name="connsiteY3-18" fmla="*/ 1227956 h 1227956"/>
              <a:gd name="connsiteX4-19" fmla="*/ 514350 w 3241898"/>
              <a:gd name="connsiteY4-20" fmla="*/ 0 h 1227956"/>
              <a:gd name="connsiteX0-21" fmla="*/ 514350 w 5032598"/>
              <a:gd name="connsiteY0-22" fmla="*/ 0 h 1227956"/>
              <a:gd name="connsiteX1-23" fmla="*/ 3241898 w 5032598"/>
              <a:gd name="connsiteY1-24" fmla="*/ 514350 h 1227956"/>
              <a:gd name="connsiteX2-25" fmla="*/ 5032598 w 5032598"/>
              <a:gd name="connsiteY2-26" fmla="*/ 1151756 h 1227956"/>
              <a:gd name="connsiteX3-27" fmla="*/ 0 w 5032598"/>
              <a:gd name="connsiteY3-28" fmla="*/ 1227956 h 1227956"/>
              <a:gd name="connsiteX4-29" fmla="*/ 514350 w 5032598"/>
              <a:gd name="connsiteY4-30" fmla="*/ 0 h 1227956"/>
              <a:gd name="connsiteX0-31" fmla="*/ 514350 w 5032598"/>
              <a:gd name="connsiteY0-32" fmla="*/ 0 h 1227956"/>
              <a:gd name="connsiteX1-33" fmla="*/ 2772916 w 5032598"/>
              <a:gd name="connsiteY1-34" fmla="*/ 406152 h 1227956"/>
              <a:gd name="connsiteX2-35" fmla="*/ 3241898 w 5032598"/>
              <a:gd name="connsiteY2-36" fmla="*/ 514350 h 1227956"/>
              <a:gd name="connsiteX3-37" fmla="*/ 5032598 w 5032598"/>
              <a:gd name="connsiteY3-38" fmla="*/ 1151756 h 1227956"/>
              <a:gd name="connsiteX4-39" fmla="*/ 0 w 5032598"/>
              <a:gd name="connsiteY4-40" fmla="*/ 1227956 h 1227956"/>
              <a:gd name="connsiteX5" fmla="*/ 514350 w 5032598"/>
              <a:gd name="connsiteY5" fmla="*/ 0 h 1227956"/>
              <a:gd name="connsiteX0-41" fmla="*/ 514350 w 5032598"/>
              <a:gd name="connsiteY0-42" fmla="*/ 800100 h 2028056"/>
              <a:gd name="connsiteX1-43" fmla="*/ 2772916 w 5032598"/>
              <a:gd name="connsiteY1-44" fmla="*/ 1206252 h 2028056"/>
              <a:gd name="connsiteX2-45" fmla="*/ 3432398 w 5032598"/>
              <a:gd name="connsiteY2-46" fmla="*/ 0 h 2028056"/>
              <a:gd name="connsiteX3-47" fmla="*/ 5032598 w 5032598"/>
              <a:gd name="connsiteY3-48" fmla="*/ 1951856 h 2028056"/>
              <a:gd name="connsiteX4-49" fmla="*/ 0 w 5032598"/>
              <a:gd name="connsiteY4-50" fmla="*/ 2028056 h 2028056"/>
              <a:gd name="connsiteX5-51" fmla="*/ 514350 w 5032598"/>
              <a:gd name="connsiteY5-52" fmla="*/ 800100 h 2028056"/>
              <a:gd name="connsiteX0-53" fmla="*/ 514350 w 5032598"/>
              <a:gd name="connsiteY0-54" fmla="*/ 800100 h 2028056"/>
              <a:gd name="connsiteX1-55" fmla="*/ 2772916 w 5032598"/>
              <a:gd name="connsiteY1-56" fmla="*/ 1206252 h 2028056"/>
              <a:gd name="connsiteX2-57" fmla="*/ 3432398 w 5032598"/>
              <a:gd name="connsiteY2-58" fmla="*/ 0 h 2028056"/>
              <a:gd name="connsiteX3-59" fmla="*/ 4315966 w 5032598"/>
              <a:gd name="connsiteY3-60" fmla="*/ 1111002 h 2028056"/>
              <a:gd name="connsiteX4-61" fmla="*/ 5032598 w 5032598"/>
              <a:gd name="connsiteY4-62" fmla="*/ 1951856 h 2028056"/>
              <a:gd name="connsiteX5-63" fmla="*/ 0 w 5032598"/>
              <a:gd name="connsiteY5-64" fmla="*/ 2028056 h 2028056"/>
              <a:gd name="connsiteX6" fmla="*/ 514350 w 5032598"/>
              <a:gd name="connsiteY6" fmla="*/ 800100 h 2028056"/>
              <a:gd name="connsiteX0-65" fmla="*/ 514350 w 5077966"/>
              <a:gd name="connsiteY0-66" fmla="*/ 800100 h 2028056"/>
              <a:gd name="connsiteX1-67" fmla="*/ 2772916 w 5077966"/>
              <a:gd name="connsiteY1-68" fmla="*/ 1206252 h 2028056"/>
              <a:gd name="connsiteX2-69" fmla="*/ 3432398 w 5077966"/>
              <a:gd name="connsiteY2-70" fmla="*/ 0 h 2028056"/>
              <a:gd name="connsiteX3-71" fmla="*/ 5077966 w 5077966"/>
              <a:gd name="connsiteY3-72" fmla="*/ 844302 h 2028056"/>
              <a:gd name="connsiteX4-73" fmla="*/ 5032598 w 5077966"/>
              <a:gd name="connsiteY4-74" fmla="*/ 1951856 h 2028056"/>
              <a:gd name="connsiteX5-75" fmla="*/ 0 w 5077966"/>
              <a:gd name="connsiteY5-76" fmla="*/ 2028056 h 2028056"/>
              <a:gd name="connsiteX6-77" fmla="*/ 514350 w 5077966"/>
              <a:gd name="connsiteY6-78" fmla="*/ 800100 h 2028056"/>
            </a:gdLst>
            <a:ahLst/>
            <a:cxnLst>
              <a:cxn ang="0">
                <a:pos x="connsiteX0-65" y="connsiteY0-66"/>
              </a:cxn>
              <a:cxn ang="0">
                <a:pos x="connsiteX1-67" y="connsiteY1-68"/>
              </a:cxn>
              <a:cxn ang="0">
                <a:pos x="connsiteX2-69" y="connsiteY2-70"/>
              </a:cxn>
              <a:cxn ang="0">
                <a:pos x="connsiteX3-71" y="connsiteY3-72"/>
              </a:cxn>
              <a:cxn ang="0">
                <a:pos x="connsiteX4-73" y="connsiteY4-74"/>
              </a:cxn>
              <a:cxn ang="0">
                <a:pos x="connsiteX5-75" y="connsiteY5-76"/>
              </a:cxn>
              <a:cxn ang="0">
                <a:pos x="connsiteX6-77" y="connsiteY6-78"/>
              </a:cxn>
            </a:cxnLst>
            <a:rect l="l" t="t" r="r" b="b"/>
            <a:pathLst>
              <a:path w="5077966" h="2028056">
                <a:moveTo>
                  <a:pt x="514350" y="800100"/>
                </a:moveTo>
                <a:lnTo>
                  <a:pt x="2772916" y="1206252"/>
                </a:lnTo>
                <a:lnTo>
                  <a:pt x="3432398" y="0"/>
                </a:lnTo>
                <a:lnTo>
                  <a:pt x="5077966" y="844302"/>
                </a:lnTo>
                <a:lnTo>
                  <a:pt x="5032598" y="1951856"/>
                </a:lnTo>
                <a:lnTo>
                  <a:pt x="0" y="2028056"/>
                </a:lnTo>
                <a:lnTo>
                  <a:pt x="514350" y="800100"/>
                </a:lnTo>
                <a:close/>
              </a:path>
            </a:pathLst>
          </a:custGeom>
          <a:gradFill>
            <a:gsLst>
              <a:gs pos="32600">
                <a:srgbClr val="0F5892"/>
              </a:gs>
              <a:gs pos="0">
                <a:srgbClr val="17366E"/>
              </a:gs>
              <a:gs pos="100000">
                <a:srgbClr val="0287C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33680" y="4487807"/>
            <a:ext cx="3111792" cy="2408982"/>
          </a:xfrm>
          <a:custGeom>
            <a:avLst/>
            <a:gdLst>
              <a:gd name="connsiteX0" fmla="*/ 0 w 1512168"/>
              <a:gd name="connsiteY0" fmla="*/ 0 h 1152128"/>
              <a:gd name="connsiteX1" fmla="*/ 1512168 w 1512168"/>
              <a:gd name="connsiteY1" fmla="*/ 0 h 1152128"/>
              <a:gd name="connsiteX2" fmla="*/ 1512168 w 1512168"/>
              <a:gd name="connsiteY2" fmla="*/ 1152128 h 1152128"/>
              <a:gd name="connsiteX3" fmla="*/ 0 w 1512168"/>
              <a:gd name="connsiteY3" fmla="*/ 1152128 h 1152128"/>
              <a:gd name="connsiteX4" fmla="*/ 0 w 1512168"/>
              <a:gd name="connsiteY4" fmla="*/ 0 h 1152128"/>
              <a:gd name="connsiteX0-1" fmla="*/ 0 w 2026518"/>
              <a:gd name="connsiteY0-2" fmla="*/ 0 h 1247378"/>
              <a:gd name="connsiteX1-3" fmla="*/ 2026518 w 2026518"/>
              <a:gd name="connsiteY1-4" fmla="*/ 95250 h 1247378"/>
              <a:gd name="connsiteX2-5" fmla="*/ 2026518 w 2026518"/>
              <a:gd name="connsiteY2-6" fmla="*/ 1247378 h 1247378"/>
              <a:gd name="connsiteX3-7" fmla="*/ 514350 w 2026518"/>
              <a:gd name="connsiteY3-8" fmla="*/ 1247378 h 1247378"/>
              <a:gd name="connsiteX4-9" fmla="*/ 0 w 2026518"/>
              <a:gd name="connsiteY4-10" fmla="*/ 0 h 1247378"/>
              <a:gd name="connsiteX0-11" fmla="*/ 0 w 2026518"/>
              <a:gd name="connsiteY0-12" fmla="*/ 819150 h 2066528"/>
              <a:gd name="connsiteX1-13" fmla="*/ 1435968 w 2026518"/>
              <a:gd name="connsiteY1-14" fmla="*/ 0 h 2066528"/>
              <a:gd name="connsiteX2-15" fmla="*/ 2026518 w 2026518"/>
              <a:gd name="connsiteY2-16" fmla="*/ 2066528 h 2066528"/>
              <a:gd name="connsiteX3-17" fmla="*/ 514350 w 2026518"/>
              <a:gd name="connsiteY3-18" fmla="*/ 2066528 h 2066528"/>
              <a:gd name="connsiteX4-19" fmla="*/ 0 w 2026518"/>
              <a:gd name="connsiteY4-20" fmla="*/ 819150 h 2066528"/>
              <a:gd name="connsiteX0-21" fmla="*/ 0 w 3112368"/>
              <a:gd name="connsiteY0-22" fmla="*/ 819150 h 2409428"/>
              <a:gd name="connsiteX1-23" fmla="*/ 1435968 w 3112368"/>
              <a:gd name="connsiteY1-24" fmla="*/ 0 h 2409428"/>
              <a:gd name="connsiteX2-25" fmla="*/ 3112368 w 3112368"/>
              <a:gd name="connsiteY2-26" fmla="*/ 2409428 h 2409428"/>
              <a:gd name="connsiteX3-27" fmla="*/ 514350 w 3112368"/>
              <a:gd name="connsiteY3-28" fmla="*/ 2066528 h 2409428"/>
              <a:gd name="connsiteX4-29" fmla="*/ 0 w 3112368"/>
              <a:gd name="connsiteY4-30" fmla="*/ 819150 h 2409428"/>
              <a:gd name="connsiteX0-31" fmla="*/ 0 w 3112368"/>
              <a:gd name="connsiteY0-32" fmla="*/ 819150 h 2409428"/>
              <a:gd name="connsiteX1-33" fmla="*/ 1435968 w 3112368"/>
              <a:gd name="connsiteY1-34" fmla="*/ 0 h 2409428"/>
              <a:gd name="connsiteX2-35" fmla="*/ 3112368 w 3112368"/>
              <a:gd name="connsiteY2-36" fmla="*/ 2409428 h 2409428"/>
              <a:gd name="connsiteX3-37" fmla="*/ 19050 w 3112368"/>
              <a:gd name="connsiteY3-38" fmla="*/ 2390378 h 2409428"/>
              <a:gd name="connsiteX4-39" fmla="*/ 0 w 3112368"/>
              <a:gd name="connsiteY4-40" fmla="*/ 819150 h 2409428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3112368" h="2409428">
                <a:moveTo>
                  <a:pt x="0" y="819150"/>
                </a:moveTo>
                <a:lnTo>
                  <a:pt x="1435968" y="0"/>
                </a:lnTo>
                <a:lnTo>
                  <a:pt x="3112368" y="2409428"/>
                </a:lnTo>
                <a:lnTo>
                  <a:pt x="19050" y="2390378"/>
                </a:lnTo>
                <a:lnTo>
                  <a:pt x="0" y="819150"/>
                </a:lnTo>
                <a:close/>
              </a:path>
            </a:pathLst>
          </a:custGeom>
          <a:gradFill flip="none" rotWithShape="1">
            <a:gsLst>
              <a:gs pos="0">
                <a:srgbClr val="14447E"/>
              </a:gs>
              <a:gs pos="100000">
                <a:srgbClr val="0285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62386" y="4512899"/>
            <a:ext cx="2974275" cy="2373913"/>
          </a:xfrm>
          <a:custGeom>
            <a:avLst/>
            <a:gdLst>
              <a:gd name="connsiteX0" fmla="*/ 0 w 1584176"/>
              <a:gd name="connsiteY0" fmla="*/ 0 h 1193253"/>
              <a:gd name="connsiteX1" fmla="*/ 1584176 w 1584176"/>
              <a:gd name="connsiteY1" fmla="*/ 0 h 1193253"/>
              <a:gd name="connsiteX2" fmla="*/ 1584176 w 1584176"/>
              <a:gd name="connsiteY2" fmla="*/ 1193253 h 1193253"/>
              <a:gd name="connsiteX3" fmla="*/ 0 w 1584176"/>
              <a:gd name="connsiteY3" fmla="*/ 1193253 h 1193253"/>
              <a:gd name="connsiteX4" fmla="*/ 0 w 1584176"/>
              <a:gd name="connsiteY4" fmla="*/ 0 h 1193253"/>
              <a:gd name="connsiteX0-1" fmla="*/ 0 w 2193776"/>
              <a:gd name="connsiteY0-2" fmla="*/ 0 h 2031453"/>
              <a:gd name="connsiteX1-3" fmla="*/ 2193776 w 2193776"/>
              <a:gd name="connsiteY1-4" fmla="*/ 838200 h 2031453"/>
              <a:gd name="connsiteX2-5" fmla="*/ 2193776 w 2193776"/>
              <a:gd name="connsiteY2-6" fmla="*/ 2031453 h 2031453"/>
              <a:gd name="connsiteX3-7" fmla="*/ 609600 w 2193776"/>
              <a:gd name="connsiteY3-8" fmla="*/ 2031453 h 2031453"/>
              <a:gd name="connsiteX4-9" fmla="*/ 0 w 2193776"/>
              <a:gd name="connsiteY4-10" fmla="*/ 0 h 2031453"/>
              <a:gd name="connsiteX0-11" fmla="*/ 419100 w 2612876"/>
              <a:gd name="connsiteY0-12" fmla="*/ 0 h 2374353"/>
              <a:gd name="connsiteX1-13" fmla="*/ 2612876 w 2612876"/>
              <a:gd name="connsiteY1-14" fmla="*/ 838200 h 2374353"/>
              <a:gd name="connsiteX2-15" fmla="*/ 2612876 w 2612876"/>
              <a:gd name="connsiteY2-16" fmla="*/ 2031453 h 2374353"/>
              <a:gd name="connsiteX3-17" fmla="*/ 0 w 2612876"/>
              <a:gd name="connsiteY3-18" fmla="*/ 2374353 h 2374353"/>
              <a:gd name="connsiteX4-19" fmla="*/ 419100 w 2612876"/>
              <a:gd name="connsiteY4-20" fmla="*/ 0 h 2374353"/>
              <a:gd name="connsiteX0-21" fmla="*/ 419100 w 2955776"/>
              <a:gd name="connsiteY0-22" fmla="*/ 0 h 2374353"/>
              <a:gd name="connsiteX1-23" fmla="*/ 2612876 w 2955776"/>
              <a:gd name="connsiteY1-24" fmla="*/ 838200 h 2374353"/>
              <a:gd name="connsiteX2-25" fmla="*/ 2955776 w 2955776"/>
              <a:gd name="connsiteY2-26" fmla="*/ 2336253 h 2374353"/>
              <a:gd name="connsiteX3-27" fmla="*/ 0 w 2955776"/>
              <a:gd name="connsiteY3-28" fmla="*/ 2374353 h 2374353"/>
              <a:gd name="connsiteX4-29" fmla="*/ 419100 w 2955776"/>
              <a:gd name="connsiteY4-30" fmla="*/ 0 h 2374353"/>
              <a:gd name="connsiteX0-31" fmla="*/ 419100 w 2974826"/>
              <a:gd name="connsiteY0-32" fmla="*/ 0 h 2374353"/>
              <a:gd name="connsiteX1-33" fmla="*/ 2974826 w 2974826"/>
              <a:gd name="connsiteY1-34" fmla="*/ 781050 h 2374353"/>
              <a:gd name="connsiteX2-35" fmla="*/ 2955776 w 2974826"/>
              <a:gd name="connsiteY2-36" fmla="*/ 2336253 h 2374353"/>
              <a:gd name="connsiteX3-37" fmla="*/ 0 w 2974826"/>
              <a:gd name="connsiteY3-38" fmla="*/ 2374353 h 2374353"/>
              <a:gd name="connsiteX4-39" fmla="*/ 419100 w 2974826"/>
              <a:gd name="connsiteY4-40" fmla="*/ 0 h 2374353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2974826" h="2374353">
                <a:moveTo>
                  <a:pt x="419100" y="0"/>
                </a:moveTo>
                <a:lnTo>
                  <a:pt x="2974826" y="781050"/>
                </a:lnTo>
                <a:lnTo>
                  <a:pt x="2955776" y="2336253"/>
                </a:lnTo>
                <a:lnTo>
                  <a:pt x="0" y="2374353"/>
                </a:lnTo>
                <a:lnTo>
                  <a:pt x="419100" y="0"/>
                </a:lnTo>
                <a:close/>
              </a:path>
            </a:pathLst>
          </a:custGeom>
          <a:gradFill>
            <a:gsLst>
              <a:gs pos="13100">
                <a:srgbClr val="173870"/>
              </a:gs>
              <a:gs pos="0">
                <a:srgbClr val="173870"/>
              </a:gs>
              <a:gs pos="58896">
                <a:srgbClr val="0C619D"/>
              </a:gs>
              <a:gs pos="100000">
                <a:srgbClr val="0285C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5928138" y="5352010"/>
            <a:ext cx="4034405" cy="1503183"/>
          </a:xfrm>
          <a:custGeom>
            <a:avLst/>
            <a:gdLst>
              <a:gd name="connsiteX0" fmla="*/ 0 w 1368152"/>
              <a:gd name="connsiteY0" fmla="*/ 627161 h 627161"/>
              <a:gd name="connsiteX1" fmla="*/ 684076 w 1368152"/>
              <a:gd name="connsiteY1" fmla="*/ 0 h 627161"/>
              <a:gd name="connsiteX2" fmla="*/ 1368152 w 1368152"/>
              <a:gd name="connsiteY2" fmla="*/ 627161 h 627161"/>
              <a:gd name="connsiteX3" fmla="*/ 0 w 1368152"/>
              <a:gd name="connsiteY3" fmla="*/ 627161 h 627161"/>
              <a:gd name="connsiteX0-1" fmla="*/ 0 w 1634852"/>
              <a:gd name="connsiteY0-2" fmla="*/ 627161 h 741461"/>
              <a:gd name="connsiteX1-3" fmla="*/ 684076 w 1634852"/>
              <a:gd name="connsiteY1-4" fmla="*/ 0 h 741461"/>
              <a:gd name="connsiteX2-5" fmla="*/ 1634852 w 1634852"/>
              <a:gd name="connsiteY2-6" fmla="*/ 741461 h 741461"/>
              <a:gd name="connsiteX3-7" fmla="*/ 0 w 1634852"/>
              <a:gd name="connsiteY3-8" fmla="*/ 627161 h 741461"/>
              <a:gd name="connsiteX0-9" fmla="*/ 0 w 1634852"/>
              <a:gd name="connsiteY0-10" fmla="*/ 1389161 h 1503461"/>
              <a:gd name="connsiteX1-11" fmla="*/ 1446076 w 1634852"/>
              <a:gd name="connsiteY1-12" fmla="*/ 0 h 1503461"/>
              <a:gd name="connsiteX2-13" fmla="*/ 1634852 w 1634852"/>
              <a:gd name="connsiteY2-14" fmla="*/ 1503461 h 1503461"/>
              <a:gd name="connsiteX3-15" fmla="*/ 0 w 1634852"/>
              <a:gd name="connsiteY3-16" fmla="*/ 1389161 h 1503461"/>
              <a:gd name="connsiteX0-17" fmla="*/ 0 w 4035152"/>
              <a:gd name="connsiteY0-18" fmla="*/ 1503461 h 1503461"/>
              <a:gd name="connsiteX1-19" fmla="*/ 3846376 w 4035152"/>
              <a:gd name="connsiteY1-20" fmla="*/ 0 h 1503461"/>
              <a:gd name="connsiteX2-21" fmla="*/ 4035152 w 4035152"/>
              <a:gd name="connsiteY2-22" fmla="*/ 1503461 h 1503461"/>
              <a:gd name="connsiteX3-23" fmla="*/ 0 w 4035152"/>
              <a:gd name="connsiteY3-24" fmla="*/ 1503461 h 150346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035152" h="1503461">
                <a:moveTo>
                  <a:pt x="0" y="1503461"/>
                </a:moveTo>
                <a:lnTo>
                  <a:pt x="3846376" y="0"/>
                </a:lnTo>
                <a:lnTo>
                  <a:pt x="4035152" y="1503461"/>
                </a:lnTo>
                <a:lnTo>
                  <a:pt x="0" y="1503461"/>
                </a:lnTo>
                <a:close/>
              </a:path>
            </a:pathLst>
          </a:custGeom>
          <a:gradFill>
            <a:gsLst>
              <a:gs pos="13100">
                <a:srgbClr val="173870"/>
              </a:gs>
              <a:gs pos="0">
                <a:srgbClr val="173870"/>
              </a:gs>
              <a:gs pos="58896">
                <a:srgbClr val="0C619D"/>
              </a:gs>
              <a:gs pos="100000">
                <a:srgbClr val="0285C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3815" y="2504440"/>
            <a:ext cx="121926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春节前安全教育</a:t>
            </a:r>
            <a:endParaRPr lang="zh-CN" alt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矩形 14"/>
          <p:cNvSpPr/>
          <p:nvPr/>
        </p:nvSpPr>
        <p:spPr>
          <a:xfrm flipV="1">
            <a:off x="2638877" y="-458553"/>
            <a:ext cx="5077026" cy="2027681"/>
          </a:xfrm>
          <a:custGeom>
            <a:avLst/>
            <a:gdLst>
              <a:gd name="connsiteX0" fmla="*/ 0 w 2232248"/>
              <a:gd name="connsiteY0" fmla="*/ 0 h 504056"/>
              <a:gd name="connsiteX1" fmla="*/ 2232248 w 2232248"/>
              <a:gd name="connsiteY1" fmla="*/ 0 h 504056"/>
              <a:gd name="connsiteX2" fmla="*/ 2232248 w 2232248"/>
              <a:gd name="connsiteY2" fmla="*/ 504056 h 504056"/>
              <a:gd name="connsiteX3" fmla="*/ 0 w 2232248"/>
              <a:gd name="connsiteY3" fmla="*/ 504056 h 504056"/>
              <a:gd name="connsiteX4" fmla="*/ 0 w 2232248"/>
              <a:gd name="connsiteY4" fmla="*/ 0 h 504056"/>
              <a:gd name="connsiteX0-1" fmla="*/ 0 w 2727548"/>
              <a:gd name="connsiteY0-2" fmla="*/ 0 h 1018406"/>
              <a:gd name="connsiteX1-3" fmla="*/ 2727548 w 2727548"/>
              <a:gd name="connsiteY1-4" fmla="*/ 514350 h 1018406"/>
              <a:gd name="connsiteX2-5" fmla="*/ 2727548 w 2727548"/>
              <a:gd name="connsiteY2-6" fmla="*/ 1018406 h 1018406"/>
              <a:gd name="connsiteX3-7" fmla="*/ 495300 w 2727548"/>
              <a:gd name="connsiteY3-8" fmla="*/ 1018406 h 1018406"/>
              <a:gd name="connsiteX4-9" fmla="*/ 0 w 2727548"/>
              <a:gd name="connsiteY4-10" fmla="*/ 0 h 1018406"/>
              <a:gd name="connsiteX0-11" fmla="*/ 514350 w 3241898"/>
              <a:gd name="connsiteY0-12" fmla="*/ 0 h 1227956"/>
              <a:gd name="connsiteX1-13" fmla="*/ 3241898 w 3241898"/>
              <a:gd name="connsiteY1-14" fmla="*/ 514350 h 1227956"/>
              <a:gd name="connsiteX2-15" fmla="*/ 3241898 w 3241898"/>
              <a:gd name="connsiteY2-16" fmla="*/ 1018406 h 1227956"/>
              <a:gd name="connsiteX3-17" fmla="*/ 0 w 3241898"/>
              <a:gd name="connsiteY3-18" fmla="*/ 1227956 h 1227956"/>
              <a:gd name="connsiteX4-19" fmla="*/ 514350 w 3241898"/>
              <a:gd name="connsiteY4-20" fmla="*/ 0 h 1227956"/>
              <a:gd name="connsiteX0-21" fmla="*/ 514350 w 5032598"/>
              <a:gd name="connsiteY0-22" fmla="*/ 0 h 1227956"/>
              <a:gd name="connsiteX1-23" fmla="*/ 3241898 w 5032598"/>
              <a:gd name="connsiteY1-24" fmla="*/ 514350 h 1227956"/>
              <a:gd name="connsiteX2-25" fmla="*/ 5032598 w 5032598"/>
              <a:gd name="connsiteY2-26" fmla="*/ 1151756 h 1227956"/>
              <a:gd name="connsiteX3-27" fmla="*/ 0 w 5032598"/>
              <a:gd name="connsiteY3-28" fmla="*/ 1227956 h 1227956"/>
              <a:gd name="connsiteX4-29" fmla="*/ 514350 w 5032598"/>
              <a:gd name="connsiteY4-30" fmla="*/ 0 h 1227956"/>
              <a:gd name="connsiteX0-31" fmla="*/ 514350 w 5032598"/>
              <a:gd name="connsiteY0-32" fmla="*/ 0 h 1227956"/>
              <a:gd name="connsiteX1-33" fmla="*/ 2772916 w 5032598"/>
              <a:gd name="connsiteY1-34" fmla="*/ 406152 h 1227956"/>
              <a:gd name="connsiteX2-35" fmla="*/ 3241898 w 5032598"/>
              <a:gd name="connsiteY2-36" fmla="*/ 514350 h 1227956"/>
              <a:gd name="connsiteX3-37" fmla="*/ 5032598 w 5032598"/>
              <a:gd name="connsiteY3-38" fmla="*/ 1151756 h 1227956"/>
              <a:gd name="connsiteX4-39" fmla="*/ 0 w 5032598"/>
              <a:gd name="connsiteY4-40" fmla="*/ 1227956 h 1227956"/>
              <a:gd name="connsiteX5" fmla="*/ 514350 w 5032598"/>
              <a:gd name="connsiteY5" fmla="*/ 0 h 1227956"/>
              <a:gd name="connsiteX0-41" fmla="*/ 514350 w 5032598"/>
              <a:gd name="connsiteY0-42" fmla="*/ 800100 h 2028056"/>
              <a:gd name="connsiteX1-43" fmla="*/ 2772916 w 5032598"/>
              <a:gd name="connsiteY1-44" fmla="*/ 1206252 h 2028056"/>
              <a:gd name="connsiteX2-45" fmla="*/ 3432398 w 5032598"/>
              <a:gd name="connsiteY2-46" fmla="*/ 0 h 2028056"/>
              <a:gd name="connsiteX3-47" fmla="*/ 5032598 w 5032598"/>
              <a:gd name="connsiteY3-48" fmla="*/ 1951856 h 2028056"/>
              <a:gd name="connsiteX4-49" fmla="*/ 0 w 5032598"/>
              <a:gd name="connsiteY4-50" fmla="*/ 2028056 h 2028056"/>
              <a:gd name="connsiteX5-51" fmla="*/ 514350 w 5032598"/>
              <a:gd name="connsiteY5-52" fmla="*/ 800100 h 2028056"/>
              <a:gd name="connsiteX0-53" fmla="*/ 514350 w 5032598"/>
              <a:gd name="connsiteY0-54" fmla="*/ 800100 h 2028056"/>
              <a:gd name="connsiteX1-55" fmla="*/ 2772916 w 5032598"/>
              <a:gd name="connsiteY1-56" fmla="*/ 1206252 h 2028056"/>
              <a:gd name="connsiteX2-57" fmla="*/ 3432398 w 5032598"/>
              <a:gd name="connsiteY2-58" fmla="*/ 0 h 2028056"/>
              <a:gd name="connsiteX3-59" fmla="*/ 4315966 w 5032598"/>
              <a:gd name="connsiteY3-60" fmla="*/ 1111002 h 2028056"/>
              <a:gd name="connsiteX4-61" fmla="*/ 5032598 w 5032598"/>
              <a:gd name="connsiteY4-62" fmla="*/ 1951856 h 2028056"/>
              <a:gd name="connsiteX5-63" fmla="*/ 0 w 5032598"/>
              <a:gd name="connsiteY5-64" fmla="*/ 2028056 h 2028056"/>
              <a:gd name="connsiteX6" fmla="*/ 514350 w 5032598"/>
              <a:gd name="connsiteY6" fmla="*/ 800100 h 2028056"/>
              <a:gd name="connsiteX0-65" fmla="*/ 514350 w 5077966"/>
              <a:gd name="connsiteY0-66" fmla="*/ 800100 h 2028056"/>
              <a:gd name="connsiteX1-67" fmla="*/ 2772916 w 5077966"/>
              <a:gd name="connsiteY1-68" fmla="*/ 1206252 h 2028056"/>
              <a:gd name="connsiteX2-69" fmla="*/ 3432398 w 5077966"/>
              <a:gd name="connsiteY2-70" fmla="*/ 0 h 2028056"/>
              <a:gd name="connsiteX3-71" fmla="*/ 5077966 w 5077966"/>
              <a:gd name="connsiteY3-72" fmla="*/ 844302 h 2028056"/>
              <a:gd name="connsiteX4-73" fmla="*/ 5032598 w 5077966"/>
              <a:gd name="connsiteY4-74" fmla="*/ 1951856 h 2028056"/>
              <a:gd name="connsiteX5-75" fmla="*/ 0 w 5077966"/>
              <a:gd name="connsiteY5-76" fmla="*/ 2028056 h 2028056"/>
              <a:gd name="connsiteX6-77" fmla="*/ 514350 w 5077966"/>
              <a:gd name="connsiteY6-78" fmla="*/ 800100 h 2028056"/>
            </a:gdLst>
            <a:ahLst/>
            <a:cxnLst>
              <a:cxn ang="0">
                <a:pos x="connsiteX0-65" y="connsiteY0-66"/>
              </a:cxn>
              <a:cxn ang="0">
                <a:pos x="connsiteX1-67" y="connsiteY1-68"/>
              </a:cxn>
              <a:cxn ang="0">
                <a:pos x="connsiteX2-69" y="connsiteY2-70"/>
              </a:cxn>
              <a:cxn ang="0">
                <a:pos x="connsiteX3-71" y="connsiteY3-72"/>
              </a:cxn>
              <a:cxn ang="0">
                <a:pos x="connsiteX4-73" y="connsiteY4-74"/>
              </a:cxn>
              <a:cxn ang="0">
                <a:pos x="connsiteX5-75" y="connsiteY5-76"/>
              </a:cxn>
              <a:cxn ang="0">
                <a:pos x="connsiteX6-77" y="connsiteY6-78"/>
              </a:cxn>
            </a:cxnLst>
            <a:rect l="l" t="t" r="r" b="b"/>
            <a:pathLst>
              <a:path w="5077966" h="2028056">
                <a:moveTo>
                  <a:pt x="514350" y="800100"/>
                </a:moveTo>
                <a:lnTo>
                  <a:pt x="2772916" y="1206252"/>
                </a:lnTo>
                <a:lnTo>
                  <a:pt x="3432398" y="0"/>
                </a:lnTo>
                <a:lnTo>
                  <a:pt x="5077966" y="844302"/>
                </a:lnTo>
                <a:lnTo>
                  <a:pt x="5032598" y="1951856"/>
                </a:lnTo>
                <a:lnTo>
                  <a:pt x="0" y="2028056"/>
                </a:lnTo>
                <a:lnTo>
                  <a:pt x="514350" y="800100"/>
                </a:lnTo>
                <a:close/>
              </a:path>
            </a:pathLst>
          </a:custGeom>
          <a:gradFill>
            <a:gsLst>
              <a:gs pos="32600">
                <a:srgbClr val="0F5892"/>
              </a:gs>
              <a:gs pos="0">
                <a:srgbClr val="17366E"/>
              </a:gs>
              <a:gs pos="100000">
                <a:srgbClr val="0287C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2"/>
          <p:cNvSpPr/>
          <p:nvPr/>
        </p:nvSpPr>
        <p:spPr>
          <a:xfrm flipV="1">
            <a:off x="-33680" y="-442628"/>
            <a:ext cx="3111792" cy="2408982"/>
          </a:xfrm>
          <a:custGeom>
            <a:avLst/>
            <a:gdLst>
              <a:gd name="connsiteX0" fmla="*/ 0 w 1512168"/>
              <a:gd name="connsiteY0" fmla="*/ 0 h 1152128"/>
              <a:gd name="connsiteX1" fmla="*/ 1512168 w 1512168"/>
              <a:gd name="connsiteY1" fmla="*/ 0 h 1152128"/>
              <a:gd name="connsiteX2" fmla="*/ 1512168 w 1512168"/>
              <a:gd name="connsiteY2" fmla="*/ 1152128 h 1152128"/>
              <a:gd name="connsiteX3" fmla="*/ 0 w 1512168"/>
              <a:gd name="connsiteY3" fmla="*/ 1152128 h 1152128"/>
              <a:gd name="connsiteX4" fmla="*/ 0 w 1512168"/>
              <a:gd name="connsiteY4" fmla="*/ 0 h 1152128"/>
              <a:gd name="connsiteX0-1" fmla="*/ 0 w 2026518"/>
              <a:gd name="connsiteY0-2" fmla="*/ 0 h 1247378"/>
              <a:gd name="connsiteX1-3" fmla="*/ 2026518 w 2026518"/>
              <a:gd name="connsiteY1-4" fmla="*/ 95250 h 1247378"/>
              <a:gd name="connsiteX2-5" fmla="*/ 2026518 w 2026518"/>
              <a:gd name="connsiteY2-6" fmla="*/ 1247378 h 1247378"/>
              <a:gd name="connsiteX3-7" fmla="*/ 514350 w 2026518"/>
              <a:gd name="connsiteY3-8" fmla="*/ 1247378 h 1247378"/>
              <a:gd name="connsiteX4-9" fmla="*/ 0 w 2026518"/>
              <a:gd name="connsiteY4-10" fmla="*/ 0 h 1247378"/>
              <a:gd name="connsiteX0-11" fmla="*/ 0 w 2026518"/>
              <a:gd name="connsiteY0-12" fmla="*/ 819150 h 2066528"/>
              <a:gd name="connsiteX1-13" fmla="*/ 1435968 w 2026518"/>
              <a:gd name="connsiteY1-14" fmla="*/ 0 h 2066528"/>
              <a:gd name="connsiteX2-15" fmla="*/ 2026518 w 2026518"/>
              <a:gd name="connsiteY2-16" fmla="*/ 2066528 h 2066528"/>
              <a:gd name="connsiteX3-17" fmla="*/ 514350 w 2026518"/>
              <a:gd name="connsiteY3-18" fmla="*/ 2066528 h 2066528"/>
              <a:gd name="connsiteX4-19" fmla="*/ 0 w 2026518"/>
              <a:gd name="connsiteY4-20" fmla="*/ 819150 h 2066528"/>
              <a:gd name="connsiteX0-21" fmla="*/ 0 w 3112368"/>
              <a:gd name="connsiteY0-22" fmla="*/ 819150 h 2409428"/>
              <a:gd name="connsiteX1-23" fmla="*/ 1435968 w 3112368"/>
              <a:gd name="connsiteY1-24" fmla="*/ 0 h 2409428"/>
              <a:gd name="connsiteX2-25" fmla="*/ 3112368 w 3112368"/>
              <a:gd name="connsiteY2-26" fmla="*/ 2409428 h 2409428"/>
              <a:gd name="connsiteX3-27" fmla="*/ 514350 w 3112368"/>
              <a:gd name="connsiteY3-28" fmla="*/ 2066528 h 2409428"/>
              <a:gd name="connsiteX4-29" fmla="*/ 0 w 3112368"/>
              <a:gd name="connsiteY4-30" fmla="*/ 819150 h 2409428"/>
              <a:gd name="connsiteX0-31" fmla="*/ 0 w 3112368"/>
              <a:gd name="connsiteY0-32" fmla="*/ 819150 h 2409428"/>
              <a:gd name="connsiteX1-33" fmla="*/ 1435968 w 3112368"/>
              <a:gd name="connsiteY1-34" fmla="*/ 0 h 2409428"/>
              <a:gd name="connsiteX2-35" fmla="*/ 3112368 w 3112368"/>
              <a:gd name="connsiteY2-36" fmla="*/ 2409428 h 2409428"/>
              <a:gd name="connsiteX3-37" fmla="*/ 19050 w 3112368"/>
              <a:gd name="connsiteY3-38" fmla="*/ 2390378 h 2409428"/>
              <a:gd name="connsiteX4-39" fmla="*/ 0 w 3112368"/>
              <a:gd name="connsiteY4-40" fmla="*/ 819150 h 2409428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3112368" h="2409428">
                <a:moveTo>
                  <a:pt x="0" y="819150"/>
                </a:moveTo>
                <a:lnTo>
                  <a:pt x="1435968" y="0"/>
                </a:lnTo>
                <a:lnTo>
                  <a:pt x="3112368" y="2409428"/>
                </a:lnTo>
                <a:lnTo>
                  <a:pt x="19050" y="2390378"/>
                </a:lnTo>
                <a:lnTo>
                  <a:pt x="0" y="819150"/>
                </a:lnTo>
                <a:close/>
              </a:path>
            </a:pathLst>
          </a:custGeom>
          <a:gradFill flip="none" rotWithShape="1">
            <a:gsLst>
              <a:gs pos="0">
                <a:srgbClr val="14447E"/>
              </a:gs>
              <a:gs pos="100000">
                <a:srgbClr val="0285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18"/>
          <p:cNvSpPr/>
          <p:nvPr/>
        </p:nvSpPr>
        <p:spPr>
          <a:xfrm flipV="1">
            <a:off x="9262387" y="-432652"/>
            <a:ext cx="2974275" cy="2373913"/>
          </a:xfrm>
          <a:custGeom>
            <a:avLst/>
            <a:gdLst>
              <a:gd name="connsiteX0" fmla="*/ 0 w 1584176"/>
              <a:gd name="connsiteY0" fmla="*/ 0 h 1193253"/>
              <a:gd name="connsiteX1" fmla="*/ 1584176 w 1584176"/>
              <a:gd name="connsiteY1" fmla="*/ 0 h 1193253"/>
              <a:gd name="connsiteX2" fmla="*/ 1584176 w 1584176"/>
              <a:gd name="connsiteY2" fmla="*/ 1193253 h 1193253"/>
              <a:gd name="connsiteX3" fmla="*/ 0 w 1584176"/>
              <a:gd name="connsiteY3" fmla="*/ 1193253 h 1193253"/>
              <a:gd name="connsiteX4" fmla="*/ 0 w 1584176"/>
              <a:gd name="connsiteY4" fmla="*/ 0 h 1193253"/>
              <a:gd name="connsiteX0-1" fmla="*/ 0 w 2193776"/>
              <a:gd name="connsiteY0-2" fmla="*/ 0 h 2031453"/>
              <a:gd name="connsiteX1-3" fmla="*/ 2193776 w 2193776"/>
              <a:gd name="connsiteY1-4" fmla="*/ 838200 h 2031453"/>
              <a:gd name="connsiteX2-5" fmla="*/ 2193776 w 2193776"/>
              <a:gd name="connsiteY2-6" fmla="*/ 2031453 h 2031453"/>
              <a:gd name="connsiteX3-7" fmla="*/ 609600 w 2193776"/>
              <a:gd name="connsiteY3-8" fmla="*/ 2031453 h 2031453"/>
              <a:gd name="connsiteX4-9" fmla="*/ 0 w 2193776"/>
              <a:gd name="connsiteY4-10" fmla="*/ 0 h 2031453"/>
              <a:gd name="connsiteX0-11" fmla="*/ 419100 w 2612876"/>
              <a:gd name="connsiteY0-12" fmla="*/ 0 h 2374353"/>
              <a:gd name="connsiteX1-13" fmla="*/ 2612876 w 2612876"/>
              <a:gd name="connsiteY1-14" fmla="*/ 838200 h 2374353"/>
              <a:gd name="connsiteX2-15" fmla="*/ 2612876 w 2612876"/>
              <a:gd name="connsiteY2-16" fmla="*/ 2031453 h 2374353"/>
              <a:gd name="connsiteX3-17" fmla="*/ 0 w 2612876"/>
              <a:gd name="connsiteY3-18" fmla="*/ 2374353 h 2374353"/>
              <a:gd name="connsiteX4-19" fmla="*/ 419100 w 2612876"/>
              <a:gd name="connsiteY4-20" fmla="*/ 0 h 2374353"/>
              <a:gd name="connsiteX0-21" fmla="*/ 419100 w 2955776"/>
              <a:gd name="connsiteY0-22" fmla="*/ 0 h 2374353"/>
              <a:gd name="connsiteX1-23" fmla="*/ 2612876 w 2955776"/>
              <a:gd name="connsiteY1-24" fmla="*/ 838200 h 2374353"/>
              <a:gd name="connsiteX2-25" fmla="*/ 2955776 w 2955776"/>
              <a:gd name="connsiteY2-26" fmla="*/ 2336253 h 2374353"/>
              <a:gd name="connsiteX3-27" fmla="*/ 0 w 2955776"/>
              <a:gd name="connsiteY3-28" fmla="*/ 2374353 h 2374353"/>
              <a:gd name="connsiteX4-29" fmla="*/ 419100 w 2955776"/>
              <a:gd name="connsiteY4-30" fmla="*/ 0 h 2374353"/>
              <a:gd name="connsiteX0-31" fmla="*/ 419100 w 2974826"/>
              <a:gd name="connsiteY0-32" fmla="*/ 0 h 2374353"/>
              <a:gd name="connsiteX1-33" fmla="*/ 2974826 w 2974826"/>
              <a:gd name="connsiteY1-34" fmla="*/ 781050 h 2374353"/>
              <a:gd name="connsiteX2-35" fmla="*/ 2955776 w 2974826"/>
              <a:gd name="connsiteY2-36" fmla="*/ 2336253 h 2374353"/>
              <a:gd name="connsiteX3-37" fmla="*/ 0 w 2974826"/>
              <a:gd name="connsiteY3-38" fmla="*/ 2374353 h 2374353"/>
              <a:gd name="connsiteX4-39" fmla="*/ 419100 w 2974826"/>
              <a:gd name="connsiteY4-40" fmla="*/ 0 h 2374353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  <a:cxn ang="0">
                <a:pos x="connsiteX3-37" y="connsiteY3-38"/>
              </a:cxn>
              <a:cxn ang="0">
                <a:pos x="connsiteX4-39" y="connsiteY4-40"/>
              </a:cxn>
            </a:cxnLst>
            <a:rect l="l" t="t" r="r" b="b"/>
            <a:pathLst>
              <a:path w="2974826" h="2374353">
                <a:moveTo>
                  <a:pt x="419100" y="0"/>
                </a:moveTo>
                <a:lnTo>
                  <a:pt x="2974826" y="781050"/>
                </a:lnTo>
                <a:lnTo>
                  <a:pt x="2955776" y="2336253"/>
                </a:lnTo>
                <a:lnTo>
                  <a:pt x="0" y="2374353"/>
                </a:lnTo>
                <a:lnTo>
                  <a:pt x="419100" y="0"/>
                </a:lnTo>
                <a:close/>
              </a:path>
            </a:pathLst>
          </a:custGeom>
          <a:gradFill>
            <a:gsLst>
              <a:gs pos="13100">
                <a:srgbClr val="173870"/>
              </a:gs>
              <a:gs pos="0">
                <a:srgbClr val="173870"/>
              </a:gs>
              <a:gs pos="58896">
                <a:srgbClr val="0C619D"/>
              </a:gs>
              <a:gs pos="100000">
                <a:srgbClr val="0285C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等腰三角形 16"/>
          <p:cNvSpPr/>
          <p:nvPr/>
        </p:nvSpPr>
        <p:spPr>
          <a:xfrm flipV="1">
            <a:off x="5928138" y="-401032"/>
            <a:ext cx="4034405" cy="1503183"/>
          </a:xfrm>
          <a:custGeom>
            <a:avLst/>
            <a:gdLst>
              <a:gd name="connsiteX0" fmla="*/ 0 w 1368152"/>
              <a:gd name="connsiteY0" fmla="*/ 627161 h 627161"/>
              <a:gd name="connsiteX1" fmla="*/ 684076 w 1368152"/>
              <a:gd name="connsiteY1" fmla="*/ 0 h 627161"/>
              <a:gd name="connsiteX2" fmla="*/ 1368152 w 1368152"/>
              <a:gd name="connsiteY2" fmla="*/ 627161 h 627161"/>
              <a:gd name="connsiteX3" fmla="*/ 0 w 1368152"/>
              <a:gd name="connsiteY3" fmla="*/ 627161 h 627161"/>
              <a:gd name="connsiteX0-1" fmla="*/ 0 w 1634852"/>
              <a:gd name="connsiteY0-2" fmla="*/ 627161 h 741461"/>
              <a:gd name="connsiteX1-3" fmla="*/ 684076 w 1634852"/>
              <a:gd name="connsiteY1-4" fmla="*/ 0 h 741461"/>
              <a:gd name="connsiteX2-5" fmla="*/ 1634852 w 1634852"/>
              <a:gd name="connsiteY2-6" fmla="*/ 741461 h 741461"/>
              <a:gd name="connsiteX3-7" fmla="*/ 0 w 1634852"/>
              <a:gd name="connsiteY3-8" fmla="*/ 627161 h 741461"/>
              <a:gd name="connsiteX0-9" fmla="*/ 0 w 1634852"/>
              <a:gd name="connsiteY0-10" fmla="*/ 1389161 h 1503461"/>
              <a:gd name="connsiteX1-11" fmla="*/ 1446076 w 1634852"/>
              <a:gd name="connsiteY1-12" fmla="*/ 0 h 1503461"/>
              <a:gd name="connsiteX2-13" fmla="*/ 1634852 w 1634852"/>
              <a:gd name="connsiteY2-14" fmla="*/ 1503461 h 1503461"/>
              <a:gd name="connsiteX3-15" fmla="*/ 0 w 1634852"/>
              <a:gd name="connsiteY3-16" fmla="*/ 1389161 h 1503461"/>
              <a:gd name="connsiteX0-17" fmla="*/ 0 w 4035152"/>
              <a:gd name="connsiteY0-18" fmla="*/ 1503461 h 1503461"/>
              <a:gd name="connsiteX1-19" fmla="*/ 3846376 w 4035152"/>
              <a:gd name="connsiteY1-20" fmla="*/ 0 h 1503461"/>
              <a:gd name="connsiteX2-21" fmla="*/ 4035152 w 4035152"/>
              <a:gd name="connsiteY2-22" fmla="*/ 1503461 h 1503461"/>
              <a:gd name="connsiteX3-23" fmla="*/ 0 w 4035152"/>
              <a:gd name="connsiteY3-24" fmla="*/ 1503461 h 1503461"/>
            </a:gdLst>
            <a:ahLst/>
            <a:cxnLst>
              <a:cxn ang="0">
                <a:pos x="connsiteX0-17" y="connsiteY0-18"/>
              </a:cxn>
              <a:cxn ang="0">
                <a:pos x="connsiteX1-19" y="connsiteY1-20"/>
              </a:cxn>
              <a:cxn ang="0">
                <a:pos x="connsiteX2-21" y="connsiteY2-22"/>
              </a:cxn>
              <a:cxn ang="0">
                <a:pos x="connsiteX3-23" y="connsiteY3-24"/>
              </a:cxn>
            </a:cxnLst>
            <a:rect l="l" t="t" r="r" b="b"/>
            <a:pathLst>
              <a:path w="4035152" h="1503461">
                <a:moveTo>
                  <a:pt x="0" y="1503461"/>
                </a:moveTo>
                <a:lnTo>
                  <a:pt x="3846376" y="0"/>
                </a:lnTo>
                <a:lnTo>
                  <a:pt x="4035152" y="1503461"/>
                </a:lnTo>
                <a:lnTo>
                  <a:pt x="0" y="1503461"/>
                </a:lnTo>
                <a:close/>
              </a:path>
            </a:pathLst>
          </a:custGeom>
          <a:gradFill>
            <a:gsLst>
              <a:gs pos="13100">
                <a:srgbClr val="173870"/>
              </a:gs>
              <a:gs pos="0">
                <a:srgbClr val="173870"/>
              </a:gs>
              <a:gs pos="58896">
                <a:srgbClr val="0C619D"/>
              </a:gs>
              <a:gs pos="100000">
                <a:srgbClr val="0285C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630035" y="409561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180035" y="534354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7423150" y="534416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8666265" y="534354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699489"/>
            <a:ext cx="8137716" cy="480077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4" name="矩形 3"/>
          <p:cNvSpPr/>
          <p:nvPr/>
        </p:nvSpPr>
        <p:spPr>
          <a:xfrm>
            <a:off x="4141467" y="1130658"/>
            <a:ext cx="5184358" cy="81519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r>
              <a:rPr lang="en-US" altLang="zh-CN" sz="2400" b="1" dirty="0"/>
              <a:t>3</a:t>
            </a:r>
            <a:r>
              <a:rPr lang="zh-CN" altLang="zh-CN" sz="2400" b="1" dirty="0"/>
              <a:t>、燃煤气管、煤气阀</a:t>
            </a:r>
            <a:endParaRPr lang="zh-CN" altLang="en-US" sz="22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237705" y="3074311"/>
            <a:ext cx="1803366" cy="1497689"/>
          </a:xfrm>
          <a:prstGeom prst="hexagon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r>
              <a:rPr lang="zh-CN" altLang="zh-CN" sz="2800" b="1" dirty="0"/>
              <a:t>常见火灾起因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1" y="3820886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0131" y="2228467"/>
            <a:ext cx="7839286" cy="3966608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/>
              <a:t>导致火灾的原因：</a:t>
            </a:r>
            <a:r>
              <a:rPr lang="zh-CN" altLang="zh-CN" sz="2400" dirty="0"/>
              <a:t>胶管老化、管路固定不牢、卡环松脱等。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火灾特性：</a:t>
            </a:r>
            <a:r>
              <a:rPr lang="zh-CN" altLang="zh-CN" sz="2400" dirty="0"/>
              <a:t>威力巨大、灭火困难、容易引发爆炸。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预防措施： </a:t>
            </a:r>
            <a:r>
              <a:rPr lang="zh-CN" altLang="zh-CN" sz="2400" dirty="0"/>
              <a:t>胶管使用寿命</a:t>
            </a:r>
            <a:r>
              <a:rPr lang="en-US" altLang="zh-CN" sz="2400" dirty="0"/>
              <a:t>3--5</a:t>
            </a:r>
            <a:r>
              <a:rPr lang="zh-CN" altLang="zh-CN" sz="2400" dirty="0"/>
              <a:t>年，建议</a:t>
            </a:r>
            <a:r>
              <a:rPr lang="en-US" altLang="zh-CN" sz="2400" dirty="0"/>
              <a:t>18</a:t>
            </a:r>
            <a:r>
              <a:rPr lang="zh-CN" altLang="zh-CN" sz="2400" dirty="0"/>
              <a:t>个月更换一次；发现燃气泄漏，要迅速关闭气源阀门，打开门窗通风，切勿触动电器开关和使用照明；不要在燃气用具旁边放置易燃易爆物品；离开宿舍或睡觉时，应检查煤气阀门是否关好。</a:t>
            </a:r>
            <a:endParaRPr lang="en-US" altLang="zh-CN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699489"/>
            <a:ext cx="8137716" cy="480077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4" name="矩形 3"/>
          <p:cNvSpPr/>
          <p:nvPr/>
        </p:nvSpPr>
        <p:spPr>
          <a:xfrm>
            <a:off x="4141467" y="1130658"/>
            <a:ext cx="5184358" cy="815193"/>
          </a:xfrm>
          <a:prstGeom prst="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r>
              <a:rPr lang="en-US" altLang="zh-CN" sz="2400" b="1" dirty="0"/>
              <a:t>4</a:t>
            </a:r>
            <a:r>
              <a:rPr lang="zh-CN" altLang="zh-CN" sz="2400" b="1" dirty="0"/>
              <a:t>、其它隐患</a:t>
            </a:r>
            <a:endParaRPr lang="zh-CN" altLang="en-US" sz="22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237705" y="3074311"/>
            <a:ext cx="1803366" cy="1497689"/>
          </a:xfrm>
          <a:prstGeom prst="hexagon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r>
              <a:rPr lang="zh-CN" altLang="zh-CN" sz="2800" b="1" dirty="0"/>
              <a:t>常见火灾起因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1" y="3820886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0131" y="2271364"/>
            <a:ext cx="7839286" cy="3411220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ym typeface="Wingdings" panose="05000000000000000000" pitchFamily="2" charset="2"/>
              </a:rPr>
              <a:t></a:t>
            </a:r>
            <a:r>
              <a:rPr lang="zh-CN" altLang="zh-CN" sz="2400" dirty="0"/>
              <a:t>节日期间，私拉乱接电线、随便接引拖线板；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>
                <a:sym typeface="Wingdings" panose="05000000000000000000" pitchFamily="2" charset="2"/>
              </a:rPr>
              <a:t></a:t>
            </a:r>
            <a:r>
              <a:rPr lang="zh-CN" altLang="zh-CN" sz="2400" dirty="0"/>
              <a:t>管理松懈，思想麻痹。节前下班后忘记关闭办公电脑或没有切断拖线板电源，节日期间无人管理，造成用电设备长期处于通电状态；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>
                <a:sym typeface="Wingdings" panose="05000000000000000000" pitchFamily="2" charset="2"/>
              </a:rPr>
              <a:t></a:t>
            </a:r>
            <a:r>
              <a:rPr lang="zh-CN" altLang="zh-CN" sz="2400" dirty="0"/>
              <a:t>平时习惯性动作：在仓库、易燃易爆品旁随意抽烟或随意丢弃烟头，甚至直接扔进垃圾篓里。</a:t>
            </a:r>
            <a:endParaRPr lang="zh-CN" altLang="zh-CN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699489"/>
            <a:ext cx="8137716" cy="4800774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六边形 4"/>
          <p:cNvSpPr/>
          <p:nvPr/>
        </p:nvSpPr>
        <p:spPr>
          <a:xfrm>
            <a:off x="237705" y="3539532"/>
            <a:ext cx="1803366" cy="1497689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lvl="0" algn="ctr"/>
            <a:r>
              <a:rPr lang="zh-CN" altLang="zh-CN" sz="2800" b="1" dirty="0"/>
              <a:t>灭火</a:t>
            </a:r>
            <a:endParaRPr lang="en-US" altLang="zh-CN" sz="2800" b="1" dirty="0"/>
          </a:p>
          <a:p>
            <a:pPr lvl="0" algn="ctr"/>
            <a:r>
              <a:rPr lang="zh-CN" altLang="zh-CN" sz="2800" b="1" dirty="0"/>
              <a:t>常识</a:t>
            </a:r>
            <a:endParaRPr lang="zh-CN" altLang="zh-CN" sz="2800" dirty="0"/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1" y="4286107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0131" y="2042880"/>
            <a:ext cx="7839286" cy="4520606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</a:t>
            </a:r>
            <a:r>
              <a:rPr lang="en-US" altLang="zh-CN" sz="2400" b="1" dirty="0"/>
              <a:t>1</a:t>
            </a:r>
            <a:r>
              <a:rPr lang="zh-CN" altLang="zh-CN" sz="2400" b="1" dirty="0"/>
              <a:t>、含油液体起火时</a:t>
            </a:r>
            <a:r>
              <a:rPr lang="zh-CN" altLang="zh-CN" sz="2400" dirty="0"/>
              <a:t>——绝不能直接用水灭火</a:t>
            </a:r>
            <a:r>
              <a:rPr lang="en-US" altLang="zh-CN" sz="2400" dirty="0"/>
              <a:t>,</a:t>
            </a:r>
            <a:r>
              <a:rPr lang="zh-CN" altLang="zh-CN" sz="2400" dirty="0"/>
              <a:t>可用干粉灭火器或沙土将其扑灭；如火势较小，可用浸湿的棉被、衣物等覆盖，令火窒息。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2</a:t>
            </a:r>
            <a:r>
              <a:rPr lang="zh-CN" altLang="zh-CN" sz="2400" b="1" dirty="0"/>
              <a:t>、煤气罐着火时</a:t>
            </a:r>
            <a:r>
              <a:rPr lang="zh-CN" altLang="zh-CN" sz="2400" dirty="0"/>
              <a:t>——要用浸湿的棉被、衣物等捂盖灭火，并将阀门关闭。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3</a:t>
            </a:r>
            <a:r>
              <a:rPr lang="zh-CN" altLang="zh-CN" sz="2400" b="1" dirty="0"/>
              <a:t>、电器或线路着火时</a:t>
            </a:r>
            <a:r>
              <a:rPr lang="zh-CN" altLang="zh-CN" sz="2400" dirty="0"/>
              <a:t>——要先切断电源，再用干粉或气体灭火器灭火，不可直接泼水灭火，以防触电或电器爆炸伤人。</a:t>
            </a:r>
            <a:endParaRPr lang="zh-CN" altLang="zh-CN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699489"/>
            <a:ext cx="8137716" cy="2311037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六边形 4"/>
          <p:cNvSpPr/>
          <p:nvPr/>
        </p:nvSpPr>
        <p:spPr>
          <a:xfrm>
            <a:off x="88490" y="2128995"/>
            <a:ext cx="1803366" cy="1497689"/>
          </a:xfrm>
          <a:prstGeom prst="hexagon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lvl="0" algn="ctr"/>
            <a:r>
              <a:rPr lang="zh-CN" altLang="zh-CN" sz="2800" b="1" dirty="0"/>
              <a:t>灭火</a:t>
            </a:r>
            <a:endParaRPr lang="en-US" altLang="zh-CN" sz="2800" b="1" dirty="0"/>
          </a:p>
          <a:p>
            <a:pPr lvl="0" algn="ctr"/>
            <a:r>
              <a:rPr lang="zh-CN" altLang="zh-CN" sz="2800" b="1" dirty="0"/>
              <a:t>常识</a:t>
            </a:r>
            <a:endParaRPr lang="zh-CN" altLang="zh-CN" sz="2800" dirty="0"/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1891856" y="2875570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0131" y="2031873"/>
            <a:ext cx="7839286" cy="1687394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4</a:t>
            </a:r>
            <a:r>
              <a:rPr lang="zh-CN" altLang="zh-CN" sz="2400" dirty="0"/>
              <a:t>、救火时不要贸然开门窗，以免空气对流加速火势蔓延。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5</a:t>
            </a:r>
            <a:r>
              <a:rPr lang="zh-CN" altLang="zh-CN" sz="2400" dirty="0"/>
              <a:t>、要先救火，后搬运财物，片刻延误，易成巨灾。失火时，不宜先抢救财物，易被窒息而死或失去逃生的时机。</a:t>
            </a:r>
            <a:endParaRPr lang="zh-CN" altLang="zh-CN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4483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99" y="4408133"/>
            <a:ext cx="3363530" cy="238560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37" y="4440032"/>
            <a:ext cx="3473115" cy="237040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" y="4408134"/>
            <a:ext cx="3586354" cy="238560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187116"/>
            <a:ext cx="8137716" cy="5313147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六边形 4"/>
          <p:cNvSpPr/>
          <p:nvPr/>
        </p:nvSpPr>
        <p:spPr>
          <a:xfrm>
            <a:off x="237705" y="3106395"/>
            <a:ext cx="1803366" cy="1497689"/>
          </a:xfrm>
          <a:prstGeom prst="hexagon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lvl="0" algn="ctr"/>
            <a:r>
              <a:rPr lang="zh-CN" altLang="zh-CN" sz="2800" b="1" dirty="0"/>
              <a:t>如何</a:t>
            </a:r>
            <a:endParaRPr lang="en-US" altLang="zh-CN" sz="2800" b="1" dirty="0"/>
          </a:p>
          <a:p>
            <a:pPr lvl="0" algn="ctr"/>
            <a:r>
              <a:rPr lang="zh-CN" altLang="zh-CN" sz="2800" b="1" dirty="0"/>
              <a:t>逃生</a:t>
            </a:r>
            <a:endParaRPr lang="zh-CN" altLang="zh-CN" sz="2800" dirty="0"/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1" y="3852970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0131" y="1386130"/>
            <a:ext cx="7839286" cy="5628601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、逃生时的心态：</a:t>
            </a:r>
            <a:endParaRPr lang="zh-CN" altLang="en-US" sz="2400" b="1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       保持心里镇定，不要慌乱，惊慌失措是火场逃生大忌；火灾袭来时要迅速逃生，不要过分贪婪财物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、做好防烟措施：</a:t>
            </a:r>
            <a:endParaRPr lang="zh-CN" altLang="en-US" sz="2400" b="1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    </a:t>
            </a:r>
            <a:r>
              <a:rPr lang="en-US" altLang="zh-CN" sz="2400" dirty="0"/>
              <a:t>1</a:t>
            </a:r>
            <a:r>
              <a:rPr lang="zh-CN" altLang="en-US" sz="2400" dirty="0"/>
              <a:t>）湿毛巾     </a:t>
            </a:r>
            <a:r>
              <a:rPr lang="en-US" altLang="zh-CN" sz="2400" dirty="0"/>
              <a:t>2</a:t>
            </a:r>
            <a:r>
              <a:rPr lang="zh-CN" altLang="en-US" sz="2400" dirty="0"/>
              <a:t>）简易防烟面具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3</a:t>
            </a:r>
            <a:r>
              <a:rPr lang="zh-CN" altLang="zh-CN" sz="2400" b="1" dirty="0"/>
              <a:t>、辨别方向找出口：</a:t>
            </a:r>
            <a:br>
              <a:rPr lang="en-US" altLang="zh-CN" sz="2400" dirty="0"/>
            </a:br>
            <a:r>
              <a:rPr lang="en-US" altLang="zh-CN" sz="2400" dirty="0"/>
              <a:t>    1</a:t>
            </a:r>
            <a:r>
              <a:rPr lang="zh-CN" altLang="zh-CN" sz="2400" dirty="0"/>
              <a:t>）平时多了解火灾逃生的线路</a:t>
            </a:r>
            <a:br>
              <a:rPr lang="en-US" altLang="zh-CN" sz="2400" dirty="0"/>
            </a:br>
            <a:r>
              <a:rPr lang="en-US" altLang="zh-CN" sz="2400" dirty="0"/>
              <a:t>    2</a:t>
            </a:r>
            <a:r>
              <a:rPr lang="zh-CN" altLang="zh-CN" sz="2400" dirty="0"/>
              <a:t>）火灾浓烟中，用湿毛巾捂住口鼻，尽量使身体贴地，摸墙壁寻找出口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187116"/>
            <a:ext cx="8137716" cy="5313147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六边形 4"/>
          <p:cNvSpPr/>
          <p:nvPr/>
        </p:nvSpPr>
        <p:spPr>
          <a:xfrm>
            <a:off x="237705" y="3106395"/>
            <a:ext cx="1803366" cy="1497689"/>
          </a:xfrm>
          <a:prstGeom prst="hexagon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lvl="0" algn="ctr"/>
            <a:r>
              <a:rPr lang="zh-CN" altLang="zh-CN" sz="2800" b="1" dirty="0"/>
              <a:t>如何</a:t>
            </a:r>
            <a:endParaRPr lang="en-US" altLang="zh-CN" sz="2800" b="1" dirty="0"/>
          </a:p>
          <a:p>
            <a:pPr lvl="0" algn="ctr"/>
            <a:r>
              <a:rPr lang="zh-CN" altLang="zh-CN" sz="2800" b="1" dirty="0"/>
              <a:t>逃生</a:t>
            </a:r>
            <a:endParaRPr lang="zh-CN" altLang="zh-CN" sz="2800" dirty="0"/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1" y="3852970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0130" y="1386130"/>
            <a:ext cx="7699743" cy="5074603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4</a:t>
            </a:r>
            <a:r>
              <a:rPr lang="zh-CN" altLang="en-US" sz="2400" b="1" dirty="0"/>
              <a:t>、身上着火时怎么办？</a:t>
            </a:r>
            <a:endParaRPr lang="zh-CN" altLang="en-US" sz="2400" b="1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    身上着火时，不要四处奔跑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    </a:t>
            </a:r>
            <a:r>
              <a:rPr lang="en-US" altLang="zh-CN" sz="2400" dirty="0"/>
              <a:t>1</a:t>
            </a:r>
            <a:r>
              <a:rPr lang="zh-CN" altLang="en-US" sz="2400" dirty="0"/>
              <a:t>）就地打滚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    </a:t>
            </a:r>
            <a:r>
              <a:rPr lang="en-US" altLang="zh-CN" sz="2400" dirty="0"/>
              <a:t>2</a:t>
            </a:r>
            <a:r>
              <a:rPr lang="zh-CN" altLang="en-US" sz="2400" dirty="0"/>
              <a:t>）用厚重的衣物压灭火苗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5</a:t>
            </a:r>
            <a:r>
              <a:rPr lang="zh-CN" altLang="en-US" sz="2400" b="1" dirty="0"/>
              <a:t>、借助工具逃生：</a:t>
            </a:r>
            <a:endParaRPr lang="zh-CN" altLang="en-US" sz="2400" b="1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    </a:t>
            </a:r>
            <a:r>
              <a:rPr lang="en-US" altLang="zh-CN" sz="2400" dirty="0"/>
              <a:t>1</a:t>
            </a:r>
            <a:r>
              <a:rPr lang="zh-CN" altLang="en-US" sz="2400" dirty="0"/>
              <a:t>）不要盲目跳楼。床单、窗帘可拧成绳状紧绑到窗框、铁栏杆等定物上，用毛巾、布条等保护手心，从窗外滑下。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24" y="1769244"/>
            <a:ext cx="3328720" cy="207444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187116"/>
            <a:ext cx="8137716" cy="5313147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六边形 4"/>
          <p:cNvSpPr/>
          <p:nvPr/>
        </p:nvSpPr>
        <p:spPr>
          <a:xfrm>
            <a:off x="237705" y="3106395"/>
            <a:ext cx="1803366" cy="1497689"/>
          </a:xfrm>
          <a:prstGeom prst="hexagon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lvl="0" algn="ctr"/>
            <a:r>
              <a:rPr lang="zh-CN" altLang="zh-CN" sz="2800" b="1" dirty="0"/>
              <a:t>如何</a:t>
            </a:r>
            <a:endParaRPr lang="en-US" altLang="zh-CN" sz="2800" b="1" dirty="0"/>
          </a:p>
          <a:p>
            <a:pPr lvl="0" algn="ctr"/>
            <a:r>
              <a:rPr lang="zh-CN" altLang="zh-CN" sz="2800" b="1" dirty="0"/>
              <a:t>逃生</a:t>
            </a:r>
            <a:endParaRPr lang="zh-CN" altLang="zh-CN" sz="2800" dirty="0"/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1" y="3852970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0130" y="1386130"/>
            <a:ext cx="7699743" cy="5628601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）火势威胁时，可披上浸湿的被褥、衣服等，向安全出口方向冲出去。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）当所有逃生线路被大火封锁时，要立即退回室内，挥动手电筒、衣服，或呼叫等方式向外发送求救信号等待救援。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6</a:t>
            </a:r>
            <a:r>
              <a:rPr lang="zh-CN" altLang="en-US" sz="2400" dirty="0"/>
              <a:t>、逃生基本常识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）要沉重冷静，严守秩序，才能在火场中安全撤退。倘若争先恐后，互相拥挤，阻塞通道</a:t>
            </a:r>
            <a:r>
              <a:rPr lang="en-US" altLang="zh-CN" sz="2400" dirty="0"/>
              <a:t>,</a:t>
            </a:r>
            <a:r>
              <a:rPr lang="zh-CN" altLang="en-US" sz="2400" dirty="0"/>
              <a:t>导致自相践踏，会造成不应有的惨剧。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187116"/>
            <a:ext cx="8137716" cy="5313147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六边形 4"/>
          <p:cNvSpPr/>
          <p:nvPr/>
        </p:nvSpPr>
        <p:spPr>
          <a:xfrm>
            <a:off x="237705" y="3106395"/>
            <a:ext cx="1803366" cy="1497689"/>
          </a:xfrm>
          <a:prstGeom prst="hexagon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lvl="0" algn="ctr"/>
            <a:r>
              <a:rPr lang="zh-CN" altLang="zh-CN" sz="2800" b="1" dirty="0"/>
              <a:t>如何</a:t>
            </a:r>
            <a:endParaRPr lang="en-US" altLang="zh-CN" sz="2800" b="1" dirty="0"/>
          </a:p>
          <a:p>
            <a:pPr lvl="0" algn="ctr"/>
            <a:r>
              <a:rPr lang="zh-CN" altLang="zh-CN" sz="2800" b="1" dirty="0"/>
              <a:t>逃生</a:t>
            </a:r>
            <a:endParaRPr lang="zh-CN" altLang="zh-CN" sz="2800" dirty="0"/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1" y="3852970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0130" y="1386130"/>
            <a:ext cx="7699743" cy="5017345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）下楼通道被火封住，欲逃无路时，将被单、台布撕成布条，结成绳索，系牢窗户，再用布护住手心，顺绳滑下。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）烟雾较浓时不必惊慌，宜用膝、肘着地，匍匐前进，因为近地处往往残留新鲜空气。注意，呼吸要小而浅。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4</a:t>
            </a:r>
            <a:r>
              <a:rPr lang="zh-CN" altLang="en-US" sz="2400" dirty="0"/>
              <a:t>）在非上楼不可的情况下，必须屏住呼吸上楼。因为浓烟上升的速度是每秒</a:t>
            </a:r>
            <a:r>
              <a:rPr lang="en-US" altLang="zh-CN" sz="2400" dirty="0"/>
              <a:t>3</a:t>
            </a:r>
            <a:r>
              <a:rPr lang="zh-CN" altLang="en-US" sz="2400" dirty="0"/>
              <a:t>－</a:t>
            </a:r>
            <a:r>
              <a:rPr lang="en-US" altLang="zh-CN" sz="2400" dirty="0"/>
              <a:t>5</a:t>
            </a:r>
            <a:r>
              <a:rPr lang="zh-CN" altLang="en-US" sz="2400" dirty="0"/>
              <a:t>米，而人上楼的速度是每秒</a:t>
            </a:r>
            <a:r>
              <a:rPr lang="en-US" altLang="zh-CN" sz="2400" dirty="0"/>
              <a:t>0.5</a:t>
            </a:r>
            <a:r>
              <a:rPr lang="zh-CN" altLang="en-US" sz="2400" dirty="0"/>
              <a:t>米。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187117"/>
            <a:ext cx="8137716" cy="2181725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六边形 4"/>
          <p:cNvSpPr/>
          <p:nvPr/>
        </p:nvSpPr>
        <p:spPr>
          <a:xfrm>
            <a:off x="237705" y="1550311"/>
            <a:ext cx="1803366" cy="1497689"/>
          </a:xfrm>
          <a:prstGeom prst="hexagon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lvl="0" algn="ctr"/>
            <a:r>
              <a:rPr lang="zh-CN" altLang="zh-CN" sz="2800" b="1" dirty="0"/>
              <a:t>如何</a:t>
            </a:r>
            <a:endParaRPr lang="en-US" altLang="zh-CN" sz="2800" b="1" dirty="0"/>
          </a:p>
          <a:p>
            <a:pPr lvl="0" algn="ctr"/>
            <a:r>
              <a:rPr lang="zh-CN" altLang="zh-CN" sz="2800" b="1" dirty="0"/>
              <a:t>逃生</a:t>
            </a:r>
            <a:endParaRPr lang="zh-CN" altLang="zh-CN" sz="2800" dirty="0"/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1" y="2296886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0130" y="1386130"/>
            <a:ext cx="7699743" cy="2247356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5</a:t>
            </a:r>
            <a:r>
              <a:rPr lang="zh-CN" altLang="en-US" sz="2400" dirty="0"/>
              <a:t>）逃离时，要用湿毛巾掩住口鼻。也可用水打湿衣服、布类等掩住口鼻。带婴儿逃离时可用湿布轻蒙在头上，一手抱着，一手抓地逃出。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" y="4127473"/>
            <a:ext cx="3637109" cy="233647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21" y="4091405"/>
            <a:ext cx="3306137" cy="235070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25" y="4091405"/>
            <a:ext cx="3529264" cy="23507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147"/>
            <a:ext cx="12192000" cy="6039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170120" y="2369664"/>
            <a:ext cx="8642350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5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4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上海静安区高层住宅</a:t>
            </a:r>
            <a:endParaRPr lang="en-US" altLang="zh-CN" sz="48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en-US" altLang="zh-CN" sz="4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11.15</a:t>
            </a:r>
            <a:r>
              <a:rPr lang="zh-CN" altLang="en-US" sz="48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特大火灾案例</a:t>
            </a:r>
            <a:endParaRPr lang="zh-CN" alt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971710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上海“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11.15”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特大火灾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6122" y="2253760"/>
            <a:ext cx="11348356" cy="42729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kern="0" dirty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事故概况</a:t>
            </a: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zh-CN" sz="2800" kern="0" dirty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2010</a:t>
            </a:r>
            <a:r>
              <a:rPr lang="zh-CN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年</a:t>
            </a:r>
            <a:r>
              <a:rPr lang="en-US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11</a:t>
            </a:r>
            <a:r>
              <a:rPr lang="zh-CN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月</a:t>
            </a:r>
            <a:r>
              <a:rPr lang="en-US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15</a:t>
            </a:r>
            <a:r>
              <a:rPr lang="zh-CN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日</a:t>
            </a:r>
            <a:r>
              <a:rPr lang="en-US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13</a:t>
            </a:r>
            <a:r>
              <a:rPr lang="zh-CN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时，上海胶州路</a:t>
            </a:r>
            <a:r>
              <a:rPr lang="en-US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728</a:t>
            </a:r>
            <a:r>
              <a:rPr lang="zh-CN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号教师公寓正在进行节能改造工程，在北侧外面进行电焊作业。</a:t>
            </a:r>
            <a:r>
              <a:rPr lang="en-US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14</a:t>
            </a:r>
            <a:r>
              <a:rPr lang="zh-CN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时</a:t>
            </a:r>
            <a:r>
              <a:rPr lang="en-US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14</a:t>
            </a:r>
            <a:r>
              <a:rPr lang="zh-CN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分，金属熔融物溅落在大楼电梯前室北窗</a:t>
            </a:r>
            <a:r>
              <a:rPr lang="en-US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9</a:t>
            </a:r>
            <a:r>
              <a:rPr lang="zh-CN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楼平台，引燃堆积在外墙的聚氨酯保温材料碎屑。火势随后迅猛蔓延，因烟囱效应引发大面积立体火灾，最终造成</a:t>
            </a:r>
            <a:r>
              <a:rPr lang="en-US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58</a:t>
            </a:r>
            <a:r>
              <a:rPr lang="zh-CN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人死亡、</a:t>
            </a:r>
            <a:r>
              <a:rPr lang="en-US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71</a:t>
            </a:r>
            <a:r>
              <a:rPr lang="zh-CN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人受伤的严重后果，建筑物过火面积</a:t>
            </a:r>
            <a:r>
              <a:rPr lang="en-US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12000</a:t>
            </a:r>
            <a:r>
              <a:rPr lang="zh-CN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平方米，直接经济损失</a:t>
            </a:r>
            <a:r>
              <a:rPr lang="en-US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1.58</a:t>
            </a:r>
            <a:r>
              <a:rPr lang="zh-CN" altLang="zh-CN" sz="28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亿元。</a:t>
            </a:r>
            <a:endParaRPr lang="zh-CN" altLang="zh-CN" sz="2800" kern="0" dirty="0">
              <a:solidFill>
                <a:srgbClr val="000000"/>
              </a:solidFill>
              <a:latin typeface="Verdana" panose="020B060403050404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971710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上海“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11.15”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特大火灾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6122" y="2253761"/>
            <a:ext cx="2511878" cy="79424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kern="0" dirty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事故地点</a:t>
            </a: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Picture 4" descr="事发地点示意图：静安区胶州路718号胶州教师公寓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40" y="2253760"/>
            <a:ext cx="81359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971710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上海“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11.15”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特大火灾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36221" y="2373921"/>
            <a:ext cx="8738220" cy="42729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658918" y="3664528"/>
            <a:ext cx="3651170" cy="230832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FF010D"/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宋体" panose="02010600030101010101" pitchFamily="2" charset="-122"/>
              </a:rPr>
              <a:t>14</a:t>
            </a:r>
            <a:r>
              <a:rPr lang="zh-CN" altLang="en-US" sz="2400" dirty="0">
                <a:latin typeface="宋体" panose="02010600030101010101" pitchFamily="2" charset="-122"/>
              </a:rPr>
              <a:t>点</a:t>
            </a:r>
            <a:r>
              <a:rPr lang="en-US" altLang="zh-CN" sz="2400" dirty="0">
                <a:latin typeface="宋体" panose="02010600030101010101" pitchFamily="2" charset="-122"/>
              </a:rPr>
              <a:t>38</a:t>
            </a:r>
            <a:r>
              <a:rPr lang="zh-CN" altLang="en-US" sz="2400" dirty="0">
                <a:latin typeface="宋体" panose="02010600030101010101" pitchFamily="2" charset="-122"/>
              </a:rPr>
              <a:t>分，火势蔓延西面脚手架，正是这片大火引起很多爆裂声，彻底点燃了这栋楼。</a:t>
            </a:r>
            <a:endParaRPr lang="zh-CN" altLang="en-US" sz="4400" dirty="0"/>
          </a:p>
        </p:txBody>
      </p:sp>
      <p:sp>
        <p:nvSpPr>
          <p:cNvPr id="2" name="文本框 1"/>
          <p:cNvSpPr txBox="1"/>
          <p:nvPr/>
        </p:nvSpPr>
        <p:spPr>
          <a:xfrm>
            <a:off x="1498648" y="2630906"/>
            <a:ext cx="384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kern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事故及救援经过</a:t>
            </a: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3" descr="起火现场触目惊心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47" y="2669621"/>
            <a:ext cx="3276533" cy="330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971710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上海“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11.15”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特大火灾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41879" y="2284432"/>
            <a:ext cx="8738220" cy="42729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498647" y="3399364"/>
            <a:ext cx="4212342" cy="286232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FF010D"/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宋体" panose="02010600030101010101" pitchFamily="2" charset="-122"/>
              </a:rPr>
              <a:t>14</a:t>
            </a:r>
            <a:r>
              <a:rPr lang="zh-CN" altLang="en-US" sz="2400" dirty="0">
                <a:latin typeface="宋体" panose="02010600030101010101" pitchFamily="2" charset="-122"/>
              </a:rPr>
              <a:t>点</a:t>
            </a:r>
            <a:r>
              <a:rPr lang="en-US" altLang="zh-CN" sz="2400" dirty="0">
                <a:latin typeface="宋体" panose="02010600030101010101" pitchFamily="2" charset="-122"/>
              </a:rPr>
              <a:t>55</a:t>
            </a:r>
            <a:r>
              <a:rPr lang="zh-CN" altLang="en-US" sz="2400" dirty="0">
                <a:latin typeface="宋体" panose="02010600030101010101" pitchFamily="2" charset="-122"/>
              </a:rPr>
              <a:t>分，消防队到达现场，封锁道路，铺设水枪阵地安排人员进入楼层进行搜救。火势继续往南面的建筑材料转移，黑烟包围了明火。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8648" y="2630906"/>
            <a:ext cx="384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kern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事故及救援经过</a:t>
            </a: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Picture 4" descr="xin_33110716051868719097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5126" y="2892516"/>
            <a:ext cx="2740836" cy="315469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971710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上海“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11.15”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特大火灾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41879" y="2284432"/>
            <a:ext cx="7834205" cy="42729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498648" y="3500600"/>
            <a:ext cx="3394195" cy="230832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FF010D"/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宋体" panose="02010600030101010101" pitchFamily="2" charset="-122"/>
              </a:rPr>
              <a:t>15</a:t>
            </a:r>
            <a:r>
              <a:rPr lang="zh-CN" altLang="en-US" sz="2400" dirty="0">
                <a:latin typeface="宋体" panose="02010600030101010101" pitchFamily="2" charset="-122"/>
              </a:rPr>
              <a:t>点</a:t>
            </a:r>
            <a:r>
              <a:rPr lang="en-US" altLang="zh-CN" sz="2400" dirty="0">
                <a:latin typeface="宋体" panose="02010600030101010101" pitchFamily="2" charset="-122"/>
              </a:rPr>
              <a:t>15</a:t>
            </a:r>
            <a:r>
              <a:rPr lang="zh-CN" altLang="en-US" sz="2400" dirty="0">
                <a:latin typeface="宋体" panose="02010600030101010101" pitchFamily="2" charset="-122"/>
              </a:rPr>
              <a:t>分，整栋楼都已经燃烧了，但此时高层未有脚手架的地方尚未燃烧。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8648" y="2630906"/>
            <a:ext cx="384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kern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事故及救援经过</a:t>
            </a: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Picture 3" descr="紧急施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18" y="2671671"/>
            <a:ext cx="2819668" cy="349847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971710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上海“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11.15”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特大火灾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75740" y="2305307"/>
            <a:ext cx="10029144" cy="42729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940968" y="2892516"/>
            <a:ext cx="5839325" cy="34163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rgbClr val="FF010D"/>
              </a:buClr>
              <a:buFont typeface="Wingdings" panose="05000000000000000000" pitchFamily="2" charset="2"/>
              <a:buChar char="u"/>
            </a:pPr>
            <a:r>
              <a:rPr lang="en-US" altLang="zh-CN" sz="2400" dirty="0"/>
              <a:t>15</a:t>
            </a:r>
            <a:r>
              <a:rPr lang="zh-CN" altLang="en-US" sz="2400" dirty="0"/>
              <a:t>点</a:t>
            </a:r>
            <a:r>
              <a:rPr lang="en-US" altLang="zh-CN" sz="2400" dirty="0"/>
              <a:t>27</a:t>
            </a:r>
            <a:r>
              <a:rPr lang="zh-CN" altLang="en-US" sz="2400" dirty="0"/>
              <a:t>分，此时已经扩大警戒范围，消防队员还在此时从楼里救出十多人，被陆续拉上救护车，火势往高层蔓延，此时已经过去将近一个小时，只有左下的水柱可以够到</a:t>
            </a:r>
            <a:r>
              <a:rPr lang="en-US" altLang="zh-CN" sz="2400" dirty="0"/>
              <a:t>7</a:t>
            </a:r>
            <a:r>
              <a:rPr lang="zh-CN" altLang="en-US" sz="2400" dirty="0"/>
              <a:t>楼左右，对于中高层的火势毫无办法。但此时的高楼灭火装备尚未到位。 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8648" y="2630906"/>
            <a:ext cx="384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kern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事故及救援经过</a:t>
            </a: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3" y="3250798"/>
            <a:ext cx="2579938" cy="296136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971710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上海“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11.15”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特大火灾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21977" y="2253760"/>
            <a:ext cx="7504339" cy="42729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2937338" y="3624712"/>
            <a:ext cx="3286878" cy="230832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Clr>
                <a:srgbClr val="FF010D"/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宋体" panose="02010600030101010101" pitchFamily="2" charset="-122"/>
              </a:rPr>
              <a:t>15</a:t>
            </a:r>
            <a:r>
              <a:rPr lang="zh-CN" altLang="en-US" sz="2400" dirty="0">
                <a:latin typeface="宋体" panose="02010600030101010101" pitchFamily="2" charset="-122"/>
              </a:rPr>
              <a:t>点</a:t>
            </a:r>
            <a:r>
              <a:rPr lang="en-US" altLang="zh-CN" sz="2400" dirty="0">
                <a:latin typeface="宋体" panose="02010600030101010101" pitchFamily="2" charset="-122"/>
              </a:rPr>
              <a:t>31</a:t>
            </a:r>
            <a:r>
              <a:rPr lang="zh-CN" altLang="en-US" sz="2400" dirty="0">
                <a:latin typeface="宋体" panose="02010600030101010101" pitchFamily="2" charset="-122"/>
              </a:rPr>
              <a:t>分，一个小时十五分钟过去后，才有了这一根水柱，一直到</a:t>
            </a:r>
            <a:r>
              <a:rPr lang="en-US" altLang="zh-CN" sz="2400" dirty="0">
                <a:latin typeface="宋体" panose="02010600030101010101" pitchFamily="2" charset="-122"/>
              </a:rPr>
              <a:t>16</a:t>
            </a:r>
            <a:r>
              <a:rPr lang="zh-CN" altLang="en-US" sz="2400" dirty="0">
                <a:latin typeface="宋体" panose="02010600030101010101" pitchFamily="2" charset="-122"/>
              </a:rPr>
              <a:t>点</a:t>
            </a:r>
            <a:r>
              <a:rPr lang="en-US" altLang="zh-CN" sz="2400" dirty="0">
                <a:latin typeface="宋体" panose="02010600030101010101" pitchFamily="2" charset="-122"/>
              </a:rPr>
              <a:t>20</a:t>
            </a:r>
            <a:r>
              <a:rPr lang="zh-CN" altLang="en-US" sz="2400" dirty="0">
                <a:latin typeface="宋体" panose="02010600030101010101" pitchFamily="2" charset="-122"/>
              </a:rPr>
              <a:t>分，这个方向都只有这一根独苗。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0507" y="2609927"/>
            <a:ext cx="384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kern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事故及救援经过</a:t>
            </a: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0631" y="2822310"/>
            <a:ext cx="3349270" cy="3072987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971710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上海“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11.15”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特大火灾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89893" y="2253760"/>
            <a:ext cx="7767208" cy="42729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6743880" y="2871537"/>
            <a:ext cx="3202225" cy="319472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Clr>
                <a:srgbClr val="FF010D"/>
              </a:buClr>
              <a:buFont typeface="Wingdings" panose="05000000000000000000" pitchFamily="2" charset="2"/>
              <a:buChar char="u"/>
            </a:pPr>
            <a:r>
              <a:rPr lang="en-US" altLang="zh-CN" sz="2400" dirty="0"/>
              <a:t>15</a:t>
            </a:r>
            <a:r>
              <a:rPr lang="zh-CN" altLang="en-US" sz="2400" dirty="0"/>
              <a:t>时</a:t>
            </a:r>
            <a:r>
              <a:rPr lang="en-US" altLang="zh-CN" sz="2400" dirty="0"/>
              <a:t>50</a:t>
            </a:r>
            <a:r>
              <a:rPr lang="zh-CN" altLang="en-US" sz="2400" dirty="0"/>
              <a:t>分，三架警用直升机已经飞抵着火大楼的顶部，救援被困在楼顶的居民，后因楼顶浓烟太大最终被迫放弃索降救人。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2900507" y="2609927"/>
            <a:ext cx="384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kern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事故及救援经过</a:t>
            </a: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Picture 4" descr="　直升机现场施救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5026" y="3372601"/>
            <a:ext cx="2807369" cy="2915639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971710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上海“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11.15”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特大火灾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21977" y="2253760"/>
            <a:ext cx="7767208" cy="42729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2906719" y="3274649"/>
            <a:ext cx="3837161" cy="3194721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Clr>
                <a:srgbClr val="FF010D"/>
              </a:buClr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宋体" panose="02010600030101010101" pitchFamily="2" charset="-122"/>
              </a:rPr>
              <a:t>夜色降临，最高层的房间已经被烧透，所有可烧的东西几乎都烧完了，火势真的得到了控制。消防员和救护人员都很努力，但高楼灭火装备部署的实在太慢了。 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0507" y="2609927"/>
            <a:ext cx="384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kern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事故及救援经过</a:t>
            </a: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19" y="2905134"/>
            <a:ext cx="2840995" cy="3174823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971710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上海“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11.15”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特大火灾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5919" y="2049550"/>
            <a:ext cx="10716060" cy="46881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931989" y="2711958"/>
            <a:ext cx="10329569" cy="373333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469900" lvl="0" indent="-4699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r>
              <a:rPr lang="zh-CN" altLang="en-US" sz="26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存在主要问题：</a:t>
            </a:r>
            <a:endParaRPr lang="zh-CN" altLang="en-US" sz="2600" kern="0" dirty="0">
              <a:solidFill>
                <a:srgbClr val="000000"/>
              </a:solidFill>
              <a:latin typeface="Verdana" panose="020B0604030504040204"/>
              <a:ea typeface="宋体" panose="02010600030101010101" pitchFamily="2" charset="-122"/>
            </a:endParaRPr>
          </a:p>
          <a:p>
            <a:pPr marL="469900" lvl="0" indent="-469900" algn="just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6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一是电焊工无特种作业人员资格证上岗作业，严重违反操作规程，且引发大火后逃离事故现场。</a:t>
            </a:r>
            <a:endParaRPr lang="zh-CN" altLang="en-US" sz="2600" kern="0" dirty="0">
              <a:solidFill>
                <a:srgbClr val="000000"/>
              </a:solidFill>
              <a:latin typeface="Verdana" panose="020B0604030504040204"/>
              <a:ea typeface="宋体" panose="02010600030101010101" pitchFamily="2" charset="-122"/>
            </a:endParaRPr>
          </a:p>
          <a:p>
            <a:pPr marL="469900" lvl="0" indent="-469900" algn="just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6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二是装修工程违法施工，导致安全责任不落实。</a:t>
            </a:r>
            <a:endParaRPr lang="zh-CN" altLang="en-US" sz="2600" kern="0" dirty="0">
              <a:solidFill>
                <a:srgbClr val="000000"/>
              </a:solidFill>
              <a:latin typeface="Verdana" panose="020B0604030504040204"/>
              <a:ea typeface="宋体" panose="02010600030101010101" pitchFamily="2" charset="-122"/>
            </a:endParaRPr>
          </a:p>
          <a:p>
            <a:pPr marL="469900" lvl="0" indent="-469900" algn="just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6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三是组织疏散混乱，由于对高层火灾自救宣传不足，火灾发生后，极度混乱缺乏有组织的疏散疏散引导，造成疏散混乱。</a:t>
            </a:r>
            <a:endParaRPr lang="zh-CN" altLang="en-US" sz="2600" kern="0" dirty="0">
              <a:solidFill>
                <a:srgbClr val="000000"/>
              </a:solidFill>
              <a:latin typeface="Verdana" panose="020B0604030504040204"/>
              <a:ea typeface="宋体" panose="02010600030101010101" pitchFamily="2" charset="-122"/>
            </a:endParaRPr>
          </a:p>
          <a:p>
            <a:pPr marL="469900" lvl="0" indent="-469900" algn="just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6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四是消防队抢救不及时，救援方式不当，消防设备落后没有专门应对高层火灾设备</a:t>
            </a:r>
            <a:endParaRPr lang="en-US" altLang="zh-CN" sz="2600" kern="0" dirty="0">
              <a:solidFill>
                <a:srgbClr val="000000"/>
              </a:solidFill>
              <a:latin typeface="Verdana" panose="020B0604030504040204"/>
              <a:ea typeface="宋体" panose="02010600030101010101" pitchFamily="2" charset="-122"/>
            </a:endParaRPr>
          </a:p>
          <a:p>
            <a:pPr marL="469900" lvl="0" indent="-469900" algn="just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6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五是消防监管不力，对正在建设项目消防安全管理不到位 </a:t>
            </a:r>
            <a:endParaRPr lang="zh-CN" altLang="en-US" sz="2600" kern="0" dirty="0">
              <a:solidFill>
                <a:srgbClr val="000000"/>
              </a:solidFill>
              <a:latin typeface="Verdana" panose="020B0604030504040204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1991" y="2165960"/>
            <a:ext cx="384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dirty="0">
                <a:solidFill>
                  <a:srgbClr val="FF010D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事故原因</a:t>
            </a: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33145" y="1436370"/>
            <a:ext cx="10597515" cy="506349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4" name="矩形 3"/>
          <p:cNvSpPr/>
          <p:nvPr/>
        </p:nvSpPr>
        <p:spPr>
          <a:xfrm>
            <a:off x="3305807" y="883643"/>
            <a:ext cx="5184358" cy="815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marL="482600" indent="-482600"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冬季安全生产的特点和危害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7660" y="1699260"/>
            <a:ext cx="9468485" cy="5073650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一、天气寒冷，人的听觉、视力，行动都会受到一定影响，容易发生冻伤、跌滑等人身伤害事故。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二、设备和金属结构件产生变形、破裂，容易导致泄漏、爆炸、火灾、中毒和设备生产事故。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三、冬季大气气压处于冷高压状态，有毒有害气体容易大量积聚，造成人员中毒和火灾、爆炸事故。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四、冬季天干物燥，容易发生火灾。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五、春节临近、人心思归，容易诱发不稳定、不安全因素。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endParaRPr lang="en-US" altLang="zh-CN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前言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 bldLvl="0" animBg="1"/>
          <p:bldP spid="10" grpId="0"/>
          <p:bldP spid="18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91"/>
          <p:cNvSpPr/>
          <p:nvPr/>
        </p:nvSpPr>
        <p:spPr>
          <a:xfrm rot="10800000">
            <a:off x="3771107" y="7144"/>
            <a:ext cx="5314156" cy="2882106"/>
          </a:xfrm>
          <a:custGeom>
            <a:avLst/>
            <a:gdLst/>
            <a:ahLst/>
            <a:cxnLst>
              <a:cxn ang="0">
                <a:pos x="5314156" y="0"/>
              </a:cxn>
              <a:cxn ang="0">
                <a:pos x="10628312" y="5764212"/>
              </a:cxn>
              <a:cxn ang="0">
                <a:pos x="0" y="5764212"/>
              </a:cxn>
              <a:cxn ang="0">
                <a:pos x="5314156" y="0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3566D7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32770" name="Shape 92"/>
          <p:cNvSpPr/>
          <p:nvPr/>
        </p:nvSpPr>
        <p:spPr>
          <a:xfrm rot="10800000">
            <a:off x="3771107" y="73025"/>
            <a:ext cx="5314156" cy="2882107"/>
          </a:xfrm>
          <a:custGeom>
            <a:avLst/>
            <a:gdLst/>
            <a:ahLst/>
            <a:cxnLst>
              <a:cxn ang="0">
                <a:pos x="5314156" y="0"/>
              </a:cxn>
              <a:cxn ang="0">
                <a:pos x="10628312" y="5764213"/>
              </a:cxn>
              <a:cxn ang="0">
                <a:pos x="0" y="5764213"/>
              </a:cxn>
              <a:cxn ang="0">
                <a:pos x="5314156" y="0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19050" cap="flat" cmpd="sng">
            <a:solidFill>
              <a:srgbClr val="3566D7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32771" name="Shape 93"/>
          <p:cNvSpPr/>
          <p:nvPr/>
        </p:nvSpPr>
        <p:spPr>
          <a:xfrm rot="10800000">
            <a:off x="4001294" y="171450"/>
            <a:ext cx="4854575" cy="2632869"/>
          </a:xfrm>
          <a:custGeom>
            <a:avLst/>
            <a:gdLst/>
            <a:ahLst/>
            <a:cxnLst>
              <a:cxn ang="0">
                <a:pos x="4854575" y="0"/>
              </a:cxn>
              <a:cxn ang="0">
                <a:pos x="9709150" y="5265738"/>
              </a:cxn>
              <a:cxn ang="0">
                <a:pos x="0" y="5265738"/>
              </a:cxn>
              <a:cxn ang="0">
                <a:pos x="4854575" y="0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3766D7"/>
          </a:solidFill>
          <a:ln w="12700">
            <a:noFill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94" name="Shape 94"/>
          <p:cNvSpPr/>
          <p:nvPr/>
        </p:nvSpPr>
        <p:spPr>
          <a:xfrm>
            <a:off x="5412582" y="968375"/>
            <a:ext cx="2032000" cy="20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767D7"/>
          </a:solidFill>
          <a:ln w="12700">
            <a:miter lim="400000"/>
          </a:ln>
          <a:effectLst>
            <a:outerShdw blurRad="203200" dist="32494" dir="18003538" rotWithShape="0">
              <a:srgbClr val="000000">
                <a:alpha val="21724"/>
              </a:srgbClr>
            </a:outerShdw>
          </a:effectLst>
        </p:spPr>
        <p:txBody>
          <a:bodyPr tIns="45719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Helvetica Light"/>
              <a:sym typeface="Calibri" panose="020F0502020204030204" charset="0"/>
            </a:endParaRPr>
          </a:p>
        </p:txBody>
      </p:sp>
      <p:sp>
        <p:nvSpPr>
          <p:cNvPr id="32773" name="Shape 95"/>
          <p:cNvSpPr/>
          <p:nvPr/>
        </p:nvSpPr>
        <p:spPr>
          <a:xfrm>
            <a:off x="6078538" y="1046956"/>
            <a:ext cx="915670" cy="1859915"/>
          </a:xfrm>
          <a:prstGeom prst="rect">
            <a:avLst/>
          </a:prstGeom>
          <a:noFill/>
          <a:ln w="12700">
            <a:noFill/>
          </a:ln>
        </p:spPr>
        <p:txBody>
          <a:bodyPr wrap="none" tIns="45719" bIns="45719" anchor="t">
            <a:spAutoFit/>
          </a:bodyPr>
          <a:lstStyle/>
          <a:p>
            <a:r>
              <a:rPr lang="en-US" altLang="zh-CN" sz="11500" dirty="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2</a:t>
            </a:r>
            <a:endParaRPr lang="en-US" altLang="zh-CN" sz="11500" dirty="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32774" name="Shape 96"/>
          <p:cNvSpPr/>
          <p:nvPr/>
        </p:nvSpPr>
        <p:spPr>
          <a:xfrm>
            <a:off x="5216208" y="3473053"/>
            <a:ext cx="2463800" cy="781685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/>
            </a:pPr>
            <a:r>
              <a:rPr lang="zh-CN" altLang="en-US" sz="475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用电安全</a:t>
            </a:r>
            <a:endParaRPr lang="zh-CN" altLang="en-US" sz="475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187117"/>
            <a:ext cx="8137716" cy="4668252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六边形 4"/>
          <p:cNvSpPr/>
          <p:nvPr/>
        </p:nvSpPr>
        <p:spPr>
          <a:xfrm>
            <a:off x="237704" y="2769511"/>
            <a:ext cx="1803366" cy="1497689"/>
          </a:xfrm>
          <a:prstGeom prst="hexagon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lvl="0" algn="ctr"/>
            <a:r>
              <a:rPr lang="zh-CN" altLang="zh-CN" sz="2800" b="1" dirty="0"/>
              <a:t>如何</a:t>
            </a:r>
            <a:endParaRPr lang="en-US" altLang="zh-CN" sz="2800" b="1" dirty="0"/>
          </a:p>
          <a:p>
            <a:pPr lvl="0" algn="ctr"/>
            <a:r>
              <a:rPr lang="zh-CN" altLang="zh-CN" sz="2800" b="1" dirty="0"/>
              <a:t>逃生</a:t>
            </a:r>
            <a:endParaRPr lang="zh-CN" altLang="zh-CN" sz="2800" dirty="0"/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0" y="3516086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89902" y="1578635"/>
            <a:ext cx="7699743" cy="3903385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        从近几年来，建设工程触电死亡事故 居高不下，触电事故排位第</a:t>
            </a:r>
            <a:r>
              <a:rPr lang="en-US" altLang="zh-CN" sz="2400" dirty="0"/>
              <a:t>3</a:t>
            </a:r>
            <a:r>
              <a:rPr lang="zh-CN" altLang="en-US" sz="2400" dirty="0"/>
              <a:t>－</a:t>
            </a:r>
            <a:r>
              <a:rPr lang="en-US" altLang="zh-CN" sz="2400" dirty="0"/>
              <a:t>6</a:t>
            </a:r>
            <a:r>
              <a:rPr lang="zh-CN" altLang="en-US" sz="2400" dirty="0"/>
              <a:t>位（高空坠落；机械伤害</a:t>
            </a:r>
            <a:r>
              <a:rPr lang="en-US" altLang="zh-CN" sz="2400" dirty="0"/>
              <a:t>\</a:t>
            </a:r>
            <a:r>
              <a:rPr lang="zh-CN" altLang="en-US" sz="2400" dirty="0"/>
              <a:t>坍塌；触电）。每年的 </a:t>
            </a:r>
            <a:r>
              <a:rPr lang="en-US" altLang="zh-CN" sz="2400" dirty="0"/>
              <a:t>7</a:t>
            </a:r>
            <a:r>
              <a:rPr lang="zh-CN" altLang="en-US" sz="2400" dirty="0"/>
              <a:t>、</a:t>
            </a:r>
            <a:r>
              <a:rPr lang="en-US" altLang="zh-CN" sz="2400" dirty="0"/>
              <a:t>8</a:t>
            </a:r>
            <a:r>
              <a:rPr lang="zh-CN" altLang="en-US" sz="2400" dirty="0"/>
              <a:t>、</a:t>
            </a:r>
            <a:r>
              <a:rPr lang="en-US" altLang="zh-CN" sz="2400" dirty="0"/>
              <a:t>9</a:t>
            </a:r>
            <a:r>
              <a:rPr lang="zh-CN" altLang="en-US" sz="2400" dirty="0"/>
              <a:t>、</a:t>
            </a:r>
            <a:r>
              <a:rPr lang="en-US" altLang="zh-CN" sz="2400" dirty="0"/>
              <a:t>10 </a:t>
            </a:r>
            <a:r>
              <a:rPr lang="zh-CN" altLang="en-US" sz="2400" dirty="0"/>
              <a:t>四个月和春节前后是建设工程触电死亡事故的高发期，占总触电死亡事故的 </a:t>
            </a:r>
            <a:r>
              <a:rPr lang="en-US" altLang="zh-CN" sz="2400" dirty="0"/>
              <a:t>80</a:t>
            </a:r>
            <a:r>
              <a:rPr lang="zh-CN" altLang="en-US" sz="2400" dirty="0"/>
              <a:t>％。而春节前后发生触电事故主要是因为节日期间疏于管理，管理者和施工工人心理毛躁，导致节前、节后临时用电检查不到位，从而诱发安全事故。</a:t>
            </a:r>
            <a:endParaRPr lang="zh-CN" altLang="en-US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、用电安全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10" grpId="0"/>
          <p:bldP spid="18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142" y="1654630"/>
            <a:ext cx="11137805" cy="4905100"/>
          </a:xfrm>
          <a:prstGeom prst="rect">
            <a:avLst/>
          </a:prstGeom>
          <a:solidFill>
            <a:srgbClr val="D9FAB8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53143" y="1088571"/>
            <a:ext cx="4970246" cy="1127837"/>
          </a:xfrm>
          <a:prstGeom prst="homePlate">
            <a:avLst>
              <a:gd name="adj" fmla="val 63872"/>
            </a:avLst>
          </a:prstGeom>
          <a:solidFill>
            <a:srgbClr val="005DA2"/>
          </a:solidFill>
          <a:ln w="9525">
            <a:noFill/>
            <a:miter lim="800000"/>
          </a:ln>
        </p:spPr>
        <p:txBody>
          <a:bodyPr wrap="none" lIns="87766" tIns="43883" rIns="87766" bIns="43883" anchor="ctr"/>
          <a:lstStyle/>
          <a:p>
            <a:pPr algn="ctr"/>
            <a:r>
              <a:rPr lang="zh-CN" altLang="en-US" sz="22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（一）节日前后触电死亡事故的规律</a:t>
            </a:r>
            <a:endParaRPr lang="zh-CN" altLang="en-US" sz="228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395" y="2404765"/>
            <a:ext cx="10755297" cy="3966608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、</a:t>
            </a:r>
            <a:r>
              <a:rPr lang="zh-CN" altLang="zh-CN" sz="2400" b="1" dirty="0"/>
              <a:t>单相触电较多。</a:t>
            </a:r>
            <a:r>
              <a:rPr lang="zh-CN" altLang="zh-CN" sz="2400" dirty="0"/>
              <a:t>建筑工地单相设备多（各类灯具、电动工具、小设备），施工现场往往忽视单相设备管理，单相设备电缆违规使用二芯线的现象比比皆是。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</a:t>
            </a:r>
            <a:r>
              <a:rPr lang="zh-CN" altLang="zh-CN" sz="2400" b="1" dirty="0"/>
              <a:t>电气连接部位触电事故多（带电体外露或绝缘低）。</a:t>
            </a:r>
            <a:r>
              <a:rPr lang="zh-CN" altLang="zh-CN" sz="2400" dirty="0"/>
              <a:t>导线接头、导线与设备连接点、灯头、插座、插头、端子板等部位作业人员易接触。</a:t>
            </a:r>
            <a:endParaRPr lang="en-US" altLang="zh-CN" sz="2400" dirty="0"/>
          </a:p>
          <a:p>
            <a:pPr lvl="0">
              <a:lnSpc>
                <a:spcPct val="150000"/>
              </a:lnSpc>
            </a:pPr>
            <a:r>
              <a:rPr lang="en-US" altLang="zh-CN" sz="2400" b="1" dirty="0"/>
              <a:t>3</a:t>
            </a:r>
            <a:r>
              <a:rPr lang="zh-CN" altLang="en-US" sz="2400" b="1" dirty="0"/>
              <a:t>、</a:t>
            </a:r>
            <a:r>
              <a:rPr lang="zh-CN" altLang="zh-CN" sz="2400" b="1" dirty="0"/>
              <a:t>春节前后使用的移动式电器设备及手持电动工具触电多。</a:t>
            </a:r>
            <a:r>
              <a:rPr lang="zh-CN" altLang="zh-CN" sz="2400" dirty="0"/>
              <a:t>人为直接接触、使用环境恶劣、拆装线平凡、绝缘易磨损。</a:t>
            </a:r>
            <a:endParaRPr lang="zh-CN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4</a:t>
            </a:r>
            <a:r>
              <a:rPr lang="zh-CN" altLang="en-US" sz="2400" b="1" dirty="0"/>
              <a:t>、</a:t>
            </a:r>
            <a:r>
              <a:rPr lang="zh-CN" altLang="zh-CN" sz="2400" b="1" dirty="0"/>
              <a:t>教育管理不到位，心理毛躁，违反操作规程或误操作。</a:t>
            </a:r>
            <a:endParaRPr lang="zh-CN" altLang="en-US" sz="2400" b="1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、用电安全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142" y="1654630"/>
            <a:ext cx="11137805" cy="4905100"/>
          </a:xfrm>
          <a:prstGeom prst="rect">
            <a:avLst/>
          </a:prstGeom>
          <a:solidFill>
            <a:srgbClr val="D9FAB8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53143" y="1088571"/>
            <a:ext cx="4970246" cy="1127837"/>
          </a:xfrm>
          <a:prstGeom prst="homePlate">
            <a:avLst>
              <a:gd name="adj" fmla="val 63872"/>
            </a:avLst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lIns="87766" tIns="43883" rIns="87766" bIns="43883" anchor="ctr"/>
          <a:lstStyle/>
          <a:p>
            <a:r>
              <a:rPr lang="zh-CN" altLang="en-US" sz="22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（二）常见的建筑电气事故</a:t>
            </a:r>
            <a:endParaRPr lang="zh-CN" altLang="en-US" sz="228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395" y="2404765"/>
            <a:ext cx="10755297" cy="3966608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、电气设备及线路事故：</a:t>
            </a:r>
            <a:r>
              <a:rPr lang="zh-CN" altLang="en-US" sz="2400" dirty="0"/>
              <a:t>由于短路、过载、接地、缺相、漏电、绝缘破坏、维护检修不到位、设计先天不足、人为因素等原因，导致电气设备和线路发生爆炸、起火、人员伤亡、设备和线路损坏、跳闸和大面积停电。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、电流及电击伤害事故</a:t>
            </a:r>
            <a:r>
              <a:rPr lang="zh-CN" altLang="en-US" sz="2400" dirty="0"/>
              <a:t>：由于电气设备及线路事故造成，或违反操作规程、安全注意事项、管理不力等因素造成的人身触电事故。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b="1" dirty="0"/>
              <a:t>3</a:t>
            </a:r>
            <a:r>
              <a:rPr lang="zh-CN" altLang="en-US" sz="2400" b="1" dirty="0"/>
              <a:t>、雷击事故：</a:t>
            </a:r>
            <a:r>
              <a:rPr lang="zh-CN" altLang="en-US" sz="2400" dirty="0"/>
              <a:t>由于自然界的雷击而造成的毁坏建筑物、电器设备及线路而引发的直接对人的伤害、爆炸和火灾事故。</a:t>
            </a:r>
            <a:endParaRPr lang="zh-CN" altLang="en-US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、用电安全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142" y="1654630"/>
            <a:ext cx="6806437" cy="4905100"/>
          </a:xfrm>
          <a:prstGeom prst="rect">
            <a:avLst/>
          </a:prstGeom>
          <a:solidFill>
            <a:srgbClr val="D9FAB8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53142" y="1088571"/>
            <a:ext cx="5442857" cy="1127837"/>
          </a:xfrm>
          <a:prstGeom prst="homePlate">
            <a:avLst>
              <a:gd name="adj" fmla="val 63872"/>
            </a:avLst>
          </a:prstGeom>
          <a:solidFill>
            <a:srgbClr val="7030A0"/>
          </a:solidFill>
          <a:ln w="9525">
            <a:noFill/>
            <a:miter lim="800000"/>
          </a:ln>
        </p:spPr>
        <p:txBody>
          <a:bodyPr wrap="none" lIns="87766" tIns="43883" rIns="87766" bIns="43883" anchor="ctr"/>
          <a:lstStyle/>
          <a:p>
            <a:r>
              <a:rPr lang="zh-CN" altLang="en-US" sz="22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（三）施工现场临时用电三项基本原则</a:t>
            </a:r>
            <a:endParaRPr lang="zh-CN" altLang="en-US" sz="228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395" y="2404765"/>
            <a:ext cx="6486847" cy="3412610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/>
              <a:t>        建筑施工现场临时用电工程专用的电源中性点直接接地的</a:t>
            </a:r>
            <a:r>
              <a:rPr lang="en-US" altLang="zh-CN" sz="2400" b="1" dirty="0"/>
              <a:t>220∕380V</a:t>
            </a:r>
            <a:r>
              <a:rPr lang="zh-CN" altLang="en-US" sz="2400" b="1" dirty="0"/>
              <a:t>三相五线制低压电力系统，必须符合：</a:t>
            </a:r>
            <a:endParaRPr lang="zh-CN" altLang="en-US" sz="2400" b="1" dirty="0"/>
          </a:p>
          <a:p>
            <a:pPr lvl="0">
              <a:lnSpc>
                <a:spcPct val="150000"/>
              </a:lnSpc>
            </a:pPr>
            <a:r>
              <a:rPr lang="zh-CN" altLang="en-US" sz="2400" dirty="0"/>
              <a:t>  </a:t>
            </a:r>
            <a:r>
              <a:rPr lang="en-US" altLang="zh-CN" sz="2400" dirty="0"/>
              <a:t>1</a:t>
            </a:r>
            <a:r>
              <a:rPr lang="zh-CN" altLang="en-US" sz="2400" dirty="0"/>
              <a:t>、采用三级配电系统；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zh-CN" altLang="en-US" sz="2400" dirty="0"/>
              <a:t>  </a:t>
            </a:r>
            <a:r>
              <a:rPr lang="en-US" altLang="zh-CN" sz="2400" dirty="0"/>
              <a:t>2</a:t>
            </a:r>
            <a:r>
              <a:rPr lang="zh-CN" altLang="en-US" sz="2400" dirty="0"/>
              <a:t>、采用</a:t>
            </a:r>
            <a:r>
              <a:rPr lang="en-US" altLang="zh-CN" sz="2400" dirty="0"/>
              <a:t>TN-S</a:t>
            </a:r>
            <a:r>
              <a:rPr lang="zh-CN" altLang="en-US" sz="2400" dirty="0"/>
              <a:t>接零保护系统；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zh-CN" altLang="en-US" sz="2400" dirty="0"/>
              <a:t>  </a:t>
            </a:r>
            <a:r>
              <a:rPr lang="en-US" altLang="zh-CN" sz="2400" dirty="0"/>
              <a:t>3</a:t>
            </a:r>
            <a:r>
              <a:rPr lang="zh-CN" altLang="en-US" sz="2400" dirty="0"/>
              <a:t>、采用二级漏电保护系统。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37" y="1732852"/>
            <a:ext cx="3819188" cy="160405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37" y="3764881"/>
            <a:ext cx="3819188" cy="263591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、用电安全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142" y="1654630"/>
            <a:ext cx="11137805" cy="4905100"/>
          </a:xfrm>
          <a:prstGeom prst="rect">
            <a:avLst/>
          </a:prstGeom>
          <a:solidFill>
            <a:srgbClr val="D9FAB8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53143" y="1088571"/>
            <a:ext cx="4970246" cy="1127837"/>
          </a:xfrm>
          <a:prstGeom prst="homePlate">
            <a:avLst>
              <a:gd name="adj" fmla="val 63872"/>
            </a:avLst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lIns="87766" tIns="43883" rIns="87766" bIns="43883" anchor="ctr"/>
          <a:lstStyle/>
          <a:p>
            <a:r>
              <a:rPr lang="zh-CN" altLang="en-US" sz="22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（四）节日期间安全用电注意事项</a:t>
            </a:r>
            <a:endParaRPr lang="zh-CN" altLang="en-US" sz="228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395" y="2404765"/>
            <a:ext cx="10755297" cy="3903385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、非专业电工不得私自修理电气设备，不得自行随意装配开关箱等电器原件。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、经常接触和使用的配电箱、配电板、闸刀开关、按扭开头、插座、插销以及导线等，必须保持完好，不得有破损或将带电部分裸露，节前、节后必须进行全面检查。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、不得用铜丝等代替保险丝，并保持闸刀开关、磁力开关等盖面完整，以防短路时发生电弧或保险丝熔断飞溅伤人。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4</a:t>
            </a:r>
            <a:r>
              <a:rPr lang="zh-CN" altLang="en-US" sz="2400" dirty="0"/>
              <a:t>、经常检查电气设备的保护接地、接零装置，保证连接牢固。</a:t>
            </a:r>
            <a:endParaRPr lang="zh-CN" altLang="en-US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、用电安全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142" y="1654630"/>
            <a:ext cx="11137805" cy="5018886"/>
          </a:xfrm>
          <a:prstGeom prst="rect">
            <a:avLst/>
          </a:prstGeom>
          <a:solidFill>
            <a:srgbClr val="D9FAB8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53143" y="1088571"/>
            <a:ext cx="4970246" cy="1127837"/>
          </a:xfrm>
          <a:prstGeom prst="homePlate">
            <a:avLst>
              <a:gd name="adj" fmla="val 63872"/>
            </a:avLst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lIns="87766" tIns="43883" rIns="87766" bIns="43883" anchor="ctr"/>
          <a:lstStyle/>
          <a:p>
            <a:r>
              <a:rPr lang="zh-CN" altLang="en-US" sz="22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（四）节日期间安全用电注意事项</a:t>
            </a:r>
            <a:endParaRPr lang="zh-CN" altLang="en-US" sz="228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351" y="2216408"/>
            <a:ext cx="11072596" cy="5025390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/>
              <a:t>5</a:t>
            </a:r>
            <a:r>
              <a:rPr lang="zh-CN" altLang="en-US" sz="2400" dirty="0"/>
              <a:t>、在移动照明灯、电焊机等电气设备时，必须先切断电源，并保护好导线，以免磨损或拉断。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6</a:t>
            </a:r>
            <a:r>
              <a:rPr lang="zh-CN" altLang="en-US" sz="2400" dirty="0"/>
              <a:t>、在使用手电钻、电砂轮等手持电动工具时，必须安装漏电保护器，工具外壳要进行防护性接地或接零，并要防止移动工具时，导线被拉断，操作时应戴好绝缘手套并站在绝缘板上。</a:t>
            </a:r>
            <a:endParaRPr lang="en-US" altLang="zh-CN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7</a:t>
            </a:r>
            <a:r>
              <a:rPr lang="zh-CN" altLang="zh-CN" sz="2400" dirty="0"/>
              <a:t>、节日期间在彩钢板等临时房屋中严禁使用热得快、电磁炉等大功率电器。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8</a:t>
            </a:r>
            <a:r>
              <a:rPr lang="zh-CN" altLang="zh-CN" sz="2400" dirty="0"/>
              <a:t>、对设备进行维修时，一定要切断电源，并在明显处放置“禁止合闸，有人工作”的警示牌。</a:t>
            </a:r>
            <a:endParaRPr lang="zh-CN" altLang="zh-CN" sz="2400" dirty="0"/>
          </a:p>
          <a:p>
            <a:pPr lvl="0"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、用电安全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142" y="1654630"/>
            <a:ext cx="11137805" cy="5018886"/>
          </a:xfrm>
          <a:prstGeom prst="rect">
            <a:avLst/>
          </a:prstGeom>
          <a:solidFill>
            <a:srgbClr val="D9FAB8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53143" y="1088571"/>
            <a:ext cx="4970246" cy="1127837"/>
          </a:xfrm>
          <a:prstGeom prst="homePlate">
            <a:avLst>
              <a:gd name="adj" fmla="val 63872"/>
            </a:avLst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none" lIns="87766" tIns="43883" rIns="87766" bIns="43883" anchor="ctr"/>
          <a:lstStyle/>
          <a:p>
            <a:r>
              <a:rPr lang="zh-CN" altLang="en-US" sz="228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（四）节日期间安全用电注意事项</a:t>
            </a:r>
            <a:endParaRPr lang="zh-CN" altLang="en-US" sz="228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351" y="2216408"/>
            <a:ext cx="11072596" cy="2830830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/>
              <a:t>9</a:t>
            </a:r>
            <a:r>
              <a:rPr lang="zh-CN" altLang="en-US" sz="2400" dirty="0"/>
              <a:t>、</a:t>
            </a:r>
            <a:r>
              <a:rPr lang="zh-CN" altLang="en-US" sz="2400">
                <a:sym typeface="+mn-ea"/>
              </a:rPr>
              <a:t>近期现场未进行施工作业、节前不使用的机械设备及电气设备，应切断电源、拔掉保险丝、电箱上锁妥善保管。</a:t>
            </a:r>
            <a:endParaRPr lang="zh-CN" altLang="en-US" sz="240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10</a:t>
            </a:r>
            <a:r>
              <a:rPr lang="zh-CN" altLang="en-US" sz="2400" dirty="0"/>
              <a:t>、在员工宿舍内，人员外出时，必须将电热毯关闭；不得使用热得快等大功率用电器。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11</a:t>
            </a:r>
            <a:r>
              <a:rPr lang="zh-CN" altLang="en-US" sz="2400" dirty="0"/>
              <a:t>、宿舍内插排必须固定在墙上，不得放在被褥上，不得私拉乱接电线。</a:t>
            </a:r>
            <a:endParaRPr lang="zh-CN" altLang="en-US" sz="2400" dirty="0"/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、用电安全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8" y="3616159"/>
            <a:ext cx="3810002" cy="292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51" y="3673734"/>
            <a:ext cx="4060947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" y="3667508"/>
            <a:ext cx="4286250" cy="284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758659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052" y="793522"/>
            <a:ext cx="4060947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" y="790288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630495" y="3225009"/>
            <a:ext cx="86423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违章作业 触电死亡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346067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违章作业  触电死亡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6122" y="2253760"/>
            <a:ext cx="11348356" cy="427295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kern="0" dirty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事故概况</a:t>
            </a:r>
            <a:endParaRPr lang="en-US" altLang="zh-CN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69900" lvl="0" indent="-469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en-US" altLang="zh-CN" sz="2800" kern="0" dirty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4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2002</a:t>
            </a:r>
            <a:r>
              <a:rPr lang="zh-CN" altLang="en-US" sz="24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年</a:t>
            </a:r>
            <a:r>
              <a:rPr lang="en-US" altLang="zh-CN" sz="24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5</a:t>
            </a:r>
            <a:r>
              <a:rPr lang="zh-CN" altLang="en-US" sz="24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月</a:t>
            </a:r>
            <a:r>
              <a:rPr lang="en-US" altLang="zh-CN" sz="24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17</a:t>
            </a:r>
            <a:r>
              <a:rPr lang="zh-CN" altLang="en-US" sz="24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日，某电厂检修班职工王某带领张某检修</a:t>
            </a:r>
            <a:r>
              <a:rPr lang="en-US" altLang="zh-CN" sz="24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380 V</a:t>
            </a:r>
            <a:r>
              <a:rPr lang="zh-CN" altLang="en-US" sz="24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直流焊机。电焊机修后进行通电试验良好，并将电焊机开关断开。王某安排工作组成员张某拆除电焊机二次线，自己拆除电焊机一次线。约</a:t>
            </a:r>
            <a:r>
              <a:rPr lang="en-US" altLang="zh-CN" sz="24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17:15</a:t>
            </a:r>
            <a:r>
              <a:rPr lang="zh-CN" altLang="en-US" sz="24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，王某蹲着身子拆除电焊机电源线中间接头，在拆完一相后，拆除第二相的过程中意外触电，经抢救无效死亡</a:t>
            </a:r>
            <a:r>
              <a:rPr lang="zh-CN" altLang="zh-CN" sz="2400" kern="0" dirty="0">
                <a:solidFill>
                  <a:srgbClr val="000000"/>
                </a:solidFill>
                <a:latin typeface="Verdana" panose="020B0604030504040204"/>
                <a:ea typeface="宋体" panose="02010600030101010101" pitchFamily="2" charset="-122"/>
              </a:rPr>
              <a:t>。</a:t>
            </a:r>
            <a:endParaRPr lang="zh-CN" altLang="zh-CN" sz="2400" kern="0" dirty="0">
              <a:solidFill>
                <a:srgbClr val="000000"/>
              </a:solidFill>
              <a:latin typeface="Verdana" panose="020B060403050404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圆角矩形 35"/>
          <p:cNvSpPr/>
          <p:nvPr/>
        </p:nvSpPr>
        <p:spPr>
          <a:xfrm>
            <a:off x="5497793" y="1188105"/>
            <a:ext cx="480932" cy="51138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20" tIns="58509" rIns="117020" bIns="58509" anchor="ctr"/>
          <a:lstStyle/>
          <a:p>
            <a:pPr algn="ctr">
              <a:defRPr/>
            </a:pPr>
            <a:r>
              <a:rPr lang="zh-CN" altLang="en-US" sz="343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一</a:t>
            </a:r>
            <a:endParaRPr lang="zh-CN" altLang="en-US" sz="343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324321" y="1165587"/>
            <a:ext cx="3536950" cy="533902"/>
            <a:chOff x="6339096" y="3273509"/>
            <a:chExt cx="3774712" cy="534026"/>
          </a:xfrm>
        </p:grpSpPr>
        <p:sp>
          <p:nvSpPr>
            <p:cNvPr id="25" name="圆角矩形 24"/>
            <p:cNvSpPr/>
            <p:nvPr/>
          </p:nvSpPr>
          <p:spPr>
            <a:xfrm>
              <a:off x="6339096" y="3296031"/>
              <a:ext cx="3744416" cy="51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70" tIns="77435" rIns="154870" bIns="77435" anchor="ctr"/>
            <a:lstStyle/>
            <a:p>
              <a:pPr algn="ctr">
                <a:defRPr/>
              </a:pPr>
              <a:endParaRPr lang="zh-CN" altLang="en-US" sz="40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369592" y="3273509"/>
              <a:ext cx="3744216" cy="522727"/>
            </a:xfrm>
            <a:prstGeom prst="rect">
              <a:avLst/>
            </a:prstGeom>
          </p:spPr>
          <p:txBody>
            <a:bodyPr wrap="square" lIns="154870" tIns="77435" rIns="154870" bIns="77435">
              <a:spAutoFit/>
            </a:bodyPr>
            <a:lstStyle/>
            <a:p>
              <a:pPr algn="ctr">
                <a:defRPr/>
              </a:pPr>
              <a:r>
                <a:rPr lang="zh-CN" altLang="en-US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消防安全</a:t>
              </a:r>
              <a:endPara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5500968" y="2263907"/>
            <a:ext cx="480932" cy="51138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20" tIns="58509" rIns="117020" bIns="58509" anchor="ctr"/>
          <a:lstStyle/>
          <a:p>
            <a:pPr algn="ctr">
              <a:defRPr/>
            </a:pPr>
            <a:r>
              <a:rPr lang="zh-CN" altLang="en-US" sz="343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二</a:t>
            </a:r>
            <a:endParaRPr lang="zh-CN" altLang="en-US" sz="343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27498" y="2241840"/>
            <a:ext cx="3508563" cy="533449"/>
            <a:chOff x="6339097" y="4158834"/>
            <a:chExt cx="3744416" cy="533573"/>
          </a:xfrm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70" tIns="77435" rIns="154870" bIns="77435" anchor="ctr"/>
            <a:lstStyle/>
            <a:p>
              <a:pPr algn="ctr">
                <a:defRPr/>
              </a:pPr>
              <a:endParaRPr lang="zh-CN" altLang="en-US" sz="40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73283" y="4158834"/>
              <a:ext cx="3689719" cy="522727"/>
            </a:xfrm>
            <a:prstGeom prst="rect">
              <a:avLst/>
            </a:prstGeom>
          </p:spPr>
          <p:txBody>
            <a:bodyPr wrap="square" lIns="154870" tIns="77435" rIns="154870" bIns="77435">
              <a:spAutoFit/>
            </a:bodyPr>
            <a:lstStyle/>
            <a:p>
              <a:pPr algn="ctr">
                <a:defRPr/>
              </a:pPr>
              <a:r>
                <a:rPr lang="zh-CN" altLang="en-US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用电安全</a:t>
              </a:r>
              <a:endPara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5497915" y="3320624"/>
            <a:ext cx="480932" cy="51138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20" tIns="58509" rIns="117020" bIns="58509" anchor="ctr"/>
          <a:lstStyle/>
          <a:p>
            <a:pPr algn="ctr">
              <a:defRPr/>
            </a:pPr>
            <a:r>
              <a:rPr lang="zh-CN" altLang="en-US" sz="343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三</a:t>
            </a:r>
            <a:endParaRPr lang="zh-CN" altLang="en-US" sz="343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24323" y="3315549"/>
            <a:ext cx="3508563" cy="551094"/>
            <a:chOff x="6339097" y="5057483"/>
            <a:chExt cx="3744416" cy="551221"/>
          </a:xfrm>
        </p:grpSpPr>
        <p:sp>
          <p:nvSpPr>
            <p:cNvPr id="24" name="圆角矩形 23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70" tIns="77435" rIns="154870" bIns="77435" anchor="ctr"/>
            <a:lstStyle/>
            <a:p>
              <a:pPr algn="ctr">
                <a:defRPr/>
              </a:pPr>
              <a:endParaRPr lang="zh-CN" altLang="en-US" sz="40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723479" y="5085978"/>
              <a:ext cx="2736174" cy="522726"/>
            </a:xfrm>
            <a:prstGeom prst="rect">
              <a:avLst/>
            </a:prstGeom>
          </p:spPr>
          <p:txBody>
            <a:bodyPr wrap="square" lIns="154870" tIns="77435" rIns="154870" bIns="77435">
              <a:spAutoFit/>
            </a:bodyPr>
            <a:lstStyle/>
            <a:p>
              <a:pPr>
                <a:defRPr/>
              </a:pPr>
              <a:r>
                <a:rPr lang="zh-CN" altLang="en-US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</a:t>
              </a:r>
              <a:endPara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86788" y="2408920"/>
            <a:ext cx="2631422" cy="1290585"/>
          </a:xfrm>
          <a:prstGeom prst="rect">
            <a:avLst/>
          </a:prstGeom>
          <a:noFill/>
        </p:spPr>
        <p:txBody>
          <a:bodyPr wrap="square" lIns="117008" tIns="58503" rIns="117008" bIns="58503">
            <a:spAutoFit/>
          </a:bodyPr>
          <a:lstStyle/>
          <a:p>
            <a:pPr algn="ctr">
              <a:defRPr/>
            </a:pPr>
            <a:r>
              <a:rPr lang="zh-CN" altLang="en-US" sz="4570" b="1" spc="192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4570" b="1" spc="192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3050" b="1" spc="192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050" b="1" spc="192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504143" y="4377283"/>
            <a:ext cx="480932" cy="51138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20" tIns="58509" rIns="117020" bIns="58509" anchor="ctr"/>
          <a:lstStyle/>
          <a:p>
            <a:pPr algn="ctr">
              <a:defRPr/>
            </a:pPr>
            <a:r>
              <a:rPr lang="zh-CN" altLang="en-US" sz="343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四</a:t>
            </a:r>
            <a:endParaRPr lang="zh-CN" altLang="en-US" sz="343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330673" y="4377280"/>
            <a:ext cx="3508563" cy="523402"/>
            <a:chOff x="6339097" y="4180903"/>
            <a:chExt cx="3744416" cy="523524"/>
          </a:xfrm>
        </p:grpSpPr>
        <p:sp>
          <p:nvSpPr>
            <p:cNvPr id="28" name="圆角矩形 27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70" tIns="77435" rIns="154870" bIns="77435" anchor="ctr"/>
            <a:lstStyle/>
            <a:p>
              <a:pPr algn="ctr">
                <a:defRPr/>
              </a:pPr>
              <a:endParaRPr lang="zh-CN" altLang="en-US" sz="40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369895" y="4181700"/>
              <a:ext cx="3689719" cy="522727"/>
            </a:xfrm>
            <a:prstGeom prst="rect">
              <a:avLst/>
            </a:prstGeom>
          </p:spPr>
          <p:txBody>
            <a:bodyPr wrap="square" lIns="154870" tIns="77435" rIns="154870" bIns="77435">
              <a:spAutoFit/>
            </a:bodyPr>
            <a:lstStyle/>
            <a:p>
              <a:pPr algn="ctr">
                <a:defRPr/>
              </a:pPr>
              <a:r>
                <a:rPr lang="zh-CN" altLang="en-US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节日其他注意事项</a:t>
              </a:r>
              <a:endPara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5526490" y="5386375"/>
            <a:ext cx="480932" cy="51138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20" tIns="58509" rIns="117020" bIns="58509" anchor="ctr"/>
          <a:lstStyle/>
          <a:p>
            <a:pPr algn="ctr">
              <a:defRPr/>
            </a:pPr>
            <a:r>
              <a:rPr lang="zh-CN" altLang="en-US" sz="343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五</a:t>
            </a:r>
            <a:endParaRPr lang="zh-CN" altLang="en-US" sz="3430" b="1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352898" y="5386380"/>
            <a:ext cx="3508563" cy="533314"/>
            <a:chOff x="6339097" y="5057483"/>
            <a:chExt cx="3744416" cy="533437"/>
          </a:xfrm>
        </p:grpSpPr>
        <p:sp>
          <p:nvSpPr>
            <p:cNvPr id="40" name="圆角矩形 39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4870" tIns="77435" rIns="154870" bIns="77435" anchor="ctr"/>
            <a:lstStyle/>
            <a:p>
              <a:pPr algn="ctr">
                <a:defRPr/>
              </a:pPr>
              <a:endParaRPr lang="zh-CN" altLang="en-US" sz="40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723479" y="5068194"/>
              <a:ext cx="2736174" cy="522726"/>
            </a:xfrm>
            <a:prstGeom prst="rect">
              <a:avLst/>
            </a:prstGeom>
          </p:spPr>
          <p:txBody>
            <a:bodyPr wrap="square" lIns="154870" tIns="77435" rIns="154870" bIns="77435">
              <a:spAutoFit/>
            </a:bodyPr>
            <a:lstStyle/>
            <a:p>
              <a:pPr algn="ctr">
                <a:defRPr/>
              </a:pPr>
              <a:r>
                <a:rPr lang="zh-CN" altLang="en-US" sz="24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案例分析</a:t>
              </a:r>
              <a:endPara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324606" y="3299750"/>
            <a:ext cx="3457311" cy="522605"/>
          </a:xfrm>
          <a:prstGeom prst="rect">
            <a:avLst/>
          </a:prstGeom>
        </p:spPr>
        <p:txBody>
          <a:bodyPr wrap="square" lIns="154870" tIns="77435" rIns="154870" bIns="77435">
            <a:spAutoFit/>
          </a:bodyPr>
          <a:lstStyle/>
          <a:p>
            <a:pPr algn="ctr">
              <a:defRPr/>
            </a:pP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施工现场安全注意事项</a:t>
            </a:r>
            <a:endParaRPr lang="zh-CN" altLang="en-US" sz="24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15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23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31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39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47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bldLvl="0" animBg="1"/>
      <p:bldP spid="38" grpId="0" bldLvl="0" animBg="1"/>
      <p:bldP spid="38" grpId="1" bldLvl="0" animBg="1"/>
      <p:bldP spid="19" grpId="0" bldLvl="0" animBg="1"/>
      <p:bldP spid="19" grpId="1" bldLvl="0" animBg="1"/>
      <p:bldP spid="22" grpId="0"/>
      <p:bldP spid="26" grpId="0" bldLvl="0" animBg="1"/>
      <p:bldP spid="26" grpId="1" bldLvl="0" animBg="1"/>
      <p:bldP spid="30" grpId="0" bldLvl="0" animBg="1"/>
      <p:bldP spid="30" grpId="1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346067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违章作业  触电死亡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7705" y="1992656"/>
            <a:ext cx="11809916" cy="474044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kern="0" dirty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原因分析</a:t>
            </a:r>
            <a:endParaRPr lang="zh-CN" altLang="en-US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王某已参加工作</a:t>
            </a:r>
            <a:r>
              <a:rPr lang="en-US" altLang="zh-CN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余年，一直从事电气作业并获得高级维修电工资格证书；在本次作业中王某安全意识淡薄，工作前未进行安全风险分析，在拆除电焊机电源线中间接头时，未检查确认电焊机电源是否已断开，在电源线带电又无绝缘防护的情况下作业，导致触电。王某违章作业是此次事故的直接原因。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工作组成员张某虽为工作班成员，在工作中未有效进行安全监督、提醒，未及时制止王某的违章行为，是此次事故的原因之一。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该公司领导对</a:t>
            </a:r>
            <a:r>
              <a:rPr lang="zh-CN" altLang="en-US" sz="2400" dirty="0">
                <a:ea typeface="楷体_GB2312" panose="02010609030101010101" pitchFamily="49" charset="-122"/>
              </a:rPr>
              <a:t>“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安全第一，预防为主</a:t>
            </a:r>
            <a:r>
              <a:rPr lang="zh-CN" altLang="en-US" sz="2400" dirty="0">
                <a:ea typeface="楷体_GB2312" panose="02010609030101010101" pitchFamily="49" charset="-122"/>
              </a:rPr>
              <a:t>”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的安全生产方针认识不足，存在轻安全重经营的思想，负有直接管理责任。 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36122" y="935023"/>
            <a:ext cx="3346067" cy="991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违章作业  触电死亡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8242" y="2253760"/>
            <a:ext cx="10895516" cy="447933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  <a:defRPr/>
            </a:pPr>
            <a:r>
              <a:rPr lang="zh-CN" altLang="en-US" sz="2800" kern="0" dirty="0">
                <a:solidFill>
                  <a:srgbClr val="FF010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防范错施</a:t>
            </a:r>
            <a:endParaRPr lang="zh-CN" altLang="en-US" sz="2800" kern="0" dirty="0">
              <a:solidFill>
                <a:srgbClr val="FF010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采取有力措施，加强对现场工作人员执行规章制度的监督、落实，杜绝违章行为的发生。工作班成员要互相监督，严格执行</a:t>
            </a:r>
            <a:r>
              <a:rPr lang="en-US" altLang="zh-CN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安全操作规程</a:t>
            </a:r>
            <a:r>
              <a:rPr lang="en-US" altLang="zh-CN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和企业的规章制度。 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完善设备停送电制度。 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150000"/>
              </a:lnSpc>
              <a:buClr>
                <a:srgbClr val="FF00FF"/>
              </a:buClr>
              <a:buFont typeface="Wingdings" panose="05000000000000000000" pitchFamily="2" charset="2"/>
              <a:buChar char="v"/>
            </a:pPr>
            <a:r>
              <a: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加强职工的技术培训和安全知识培训，提高职工的业务素质和安全意识，让职工切实从思想上认识作业违章的危害性。</a:t>
            </a:r>
            <a:r>
              <a:rPr lang="zh-CN" altLang="en-US" sz="2400" dirty="0"/>
              <a:t> </a:t>
            </a:r>
            <a:endParaRPr lang="zh-CN" alt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91"/>
          <p:cNvSpPr/>
          <p:nvPr/>
        </p:nvSpPr>
        <p:spPr>
          <a:xfrm rot="10800000">
            <a:off x="3771107" y="7144"/>
            <a:ext cx="5314156" cy="2882106"/>
          </a:xfrm>
          <a:custGeom>
            <a:avLst/>
            <a:gdLst/>
            <a:ahLst/>
            <a:cxnLst>
              <a:cxn ang="0">
                <a:pos x="5314156" y="0"/>
              </a:cxn>
              <a:cxn ang="0">
                <a:pos x="10628312" y="5764212"/>
              </a:cxn>
              <a:cxn ang="0">
                <a:pos x="0" y="5764212"/>
              </a:cxn>
              <a:cxn ang="0">
                <a:pos x="5314156" y="0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3566D7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32770" name="Shape 92"/>
          <p:cNvSpPr/>
          <p:nvPr/>
        </p:nvSpPr>
        <p:spPr>
          <a:xfrm rot="10800000">
            <a:off x="3771107" y="73025"/>
            <a:ext cx="5314156" cy="2882107"/>
          </a:xfrm>
          <a:custGeom>
            <a:avLst/>
            <a:gdLst/>
            <a:ahLst/>
            <a:cxnLst>
              <a:cxn ang="0">
                <a:pos x="5314156" y="0"/>
              </a:cxn>
              <a:cxn ang="0">
                <a:pos x="10628312" y="5764213"/>
              </a:cxn>
              <a:cxn ang="0">
                <a:pos x="0" y="5764213"/>
              </a:cxn>
              <a:cxn ang="0">
                <a:pos x="5314156" y="0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19050" cap="flat" cmpd="sng">
            <a:solidFill>
              <a:srgbClr val="3566D7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32771" name="Shape 93"/>
          <p:cNvSpPr/>
          <p:nvPr/>
        </p:nvSpPr>
        <p:spPr>
          <a:xfrm rot="10800000">
            <a:off x="4001294" y="171450"/>
            <a:ext cx="4854575" cy="2632869"/>
          </a:xfrm>
          <a:custGeom>
            <a:avLst/>
            <a:gdLst/>
            <a:ahLst/>
            <a:cxnLst>
              <a:cxn ang="0">
                <a:pos x="4854575" y="0"/>
              </a:cxn>
              <a:cxn ang="0">
                <a:pos x="9709150" y="5265738"/>
              </a:cxn>
              <a:cxn ang="0">
                <a:pos x="0" y="5265738"/>
              </a:cxn>
              <a:cxn ang="0">
                <a:pos x="4854575" y="0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3766D7"/>
          </a:solidFill>
          <a:ln w="12700">
            <a:noFill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94" name="Shape 94"/>
          <p:cNvSpPr/>
          <p:nvPr/>
        </p:nvSpPr>
        <p:spPr>
          <a:xfrm>
            <a:off x="5412582" y="968375"/>
            <a:ext cx="2032000" cy="20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767D7"/>
          </a:solidFill>
          <a:ln w="12700">
            <a:miter lim="400000"/>
          </a:ln>
          <a:effectLst>
            <a:outerShdw blurRad="203200" dist="32494" dir="18003538" rotWithShape="0">
              <a:srgbClr val="000000">
                <a:alpha val="21724"/>
              </a:srgbClr>
            </a:outerShdw>
          </a:effectLst>
        </p:spPr>
        <p:txBody>
          <a:bodyPr tIns="45719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Helvetica Light"/>
              <a:sym typeface="Calibri" panose="020F0502020204030204" charset="0"/>
            </a:endParaRPr>
          </a:p>
        </p:txBody>
      </p:sp>
      <p:sp>
        <p:nvSpPr>
          <p:cNvPr id="32773" name="Shape 95"/>
          <p:cNvSpPr/>
          <p:nvPr/>
        </p:nvSpPr>
        <p:spPr>
          <a:xfrm>
            <a:off x="5949633" y="1029176"/>
            <a:ext cx="957580" cy="1859915"/>
          </a:xfrm>
          <a:prstGeom prst="rect">
            <a:avLst/>
          </a:prstGeom>
          <a:noFill/>
          <a:ln w="12700">
            <a:noFill/>
          </a:ln>
        </p:spPr>
        <p:txBody>
          <a:bodyPr wrap="none" tIns="45719" bIns="45719" anchor="t">
            <a:spAutoFit/>
          </a:bodyPr>
          <a:lstStyle/>
          <a:p>
            <a:r>
              <a:rPr lang="en-US" altLang="zh-CN" sz="11500" dirty="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3</a:t>
            </a:r>
            <a:endParaRPr lang="en-US" altLang="zh-CN" sz="11500" dirty="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32774" name="Shape 96"/>
          <p:cNvSpPr/>
          <p:nvPr/>
        </p:nvSpPr>
        <p:spPr>
          <a:xfrm>
            <a:off x="3386773" y="3419713"/>
            <a:ext cx="6083300" cy="781685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>
            <a:spAutoFit/>
          </a:bodyPr>
          <a:lstStyle/>
          <a:p>
            <a:pPr algn="l">
              <a:defRPr/>
            </a:pPr>
            <a:r>
              <a:rPr lang="zh-CN" altLang="en-US" sz="475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施工现场安全注意事项</a:t>
            </a:r>
            <a:endParaRPr lang="zh-CN" altLang="en-US" sz="475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142" y="1654630"/>
            <a:ext cx="11137805" cy="5018886"/>
          </a:xfrm>
          <a:prstGeom prst="rect">
            <a:avLst/>
          </a:prstGeom>
          <a:solidFill>
            <a:srgbClr val="D9FAB8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6" name="TextBox 5"/>
          <p:cNvSpPr txBox="1"/>
          <p:nvPr/>
        </p:nvSpPr>
        <p:spPr>
          <a:xfrm>
            <a:off x="653581" y="2497713"/>
            <a:ext cx="11072596" cy="3379470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、施工人员进入现场必须正确佩戴救生衣、安全帽、安全带等个人安全防护用品；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、非专业人员不得进行机械电气操作，电焊工、电工等特种作业人员持证上岗；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、高空作业人员正确佩戴安全带，临边作业确保临边防护到位；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4</a:t>
            </a:r>
            <a:r>
              <a:rPr lang="zh-CN" altLang="en-US" sz="2400" dirty="0"/>
              <a:t>、墩身安全爬梯及防护网、墩身临时通道脚手板及防护网设置与施工进度保持同步；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5</a:t>
            </a:r>
            <a:r>
              <a:rPr lang="zh-CN" altLang="en-US" sz="2400" dirty="0"/>
              <a:t>、现场使用氧气、乙炔瓶分开</a:t>
            </a:r>
            <a:r>
              <a:rPr lang="en-US" altLang="zh-CN" sz="2400" dirty="0"/>
              <a:t>5</a:t>
            </a:r>
            <a:r>
              <a:rPr lang="zh-CN" altLang="en-US" sz="2400" dirty="0"/>
              <a:t>米以上直立使用，确保压力表有效；</a:t>
            </a:r>
            <a:endParaRPr lang="zh-CN" altLang="en-US" sz="2400" dirty="0"/>
          </a:p>
        </p:txBody>
      </p:sp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三、施工现场安全注意事项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8" name=" 228"/>
          <p:cNvSpPr/>
          <p:nvPr/>
        </p:nvSpPr>
        <p:spPr>
          <a:xfrm>
            <a:off x="868045" y="907415"/>
            <a:ext cx="4025900" cy="1035050"/>
          </a:xfrm>
          <a:prstGeom prst="wedgeRectCallout">
            <a:avLst>
              <a:gd name="adj1" fmla="val -33182"/>
              <a:gd name="adj2" fmla="val 8646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0945" y="1118235"/>
            <a:ext cx="391096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安全注意事项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142" y="1654630"/>
            <a:ext cx="11137805" cy="5018886"/>
          </a:xfrm>
          <a:prstGeom prst="rect">
            <a:avLst/>
          </a:prstGeom>
          <a:solidFill>
            <a:srgbClr val="D9FAB8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6" name="TextBox 5"/>
          <p:cNvSpPr txBox="1"/>
          <p:nvPr/>
        </p:nvSpPr>
        <p:spPr>
          <a:xfrm>
            <a:off x="653581" y="2474853"/>
            <a:ext cx="11072596" cy="2830830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6</a:t>
            </a:r>
            <a:r>
              <a:rPr lang="zh-CN" altLang="en-US" sz="2400" dirty="0">
                <a:sym typeface="+mn-ea"/>
              </a:rPr>
              <a:t>、起重吊装由指定指挥人员进行指挥，起吊物件固定需牢固，其他人员不得站在吊车大臂下，严禁人员站在起吊物件上；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7</a:t>
            </a:r>
            <a:r>
              <a:rPr lang="zh-CN" altLang="en-US" sz="2400" dirty="0"/>
              <a:t>、吊篮作业前须对吊篮进行常规检查，上吊篮前须戴好安全带，作业时安全带扣在安全麻绳上，吊篮内作业人员不得超过</a:t>
            </a:r>
            <a:r>
              <a:rPr lang="en-US" altLang="zh-CN" sz="2400" dirty="0"/>
              <a:t>2</a:t>
            </a:r>
            <a:r>
              <a:rPr lang="zh-CN" altLang="en-US" sz="2400" dirty="0"/>
              <a:t>人；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8</a:t>
            </a:r>
            <a:r>
              <a:rPr lang="zh-CN" altLang="en-US" sz="2400" dirty="0"/>
              <a:t>、</a:t>
            </a:r>
            <a:r>
              <a:rPr lang="en-US" altLang="zh-CN" sz="2400" dirty="0"/>
              <a:t>B39#</a:t>
            </a:r>
            <a:r>
              <a:rPr lang="zh-CN" altLang="en-US" sz="2400" dirty="0"/>
              <a:t>作业人员乘船时待船靠稳后有序上下船，不得抢跳打闹，不得坐在船舷上。</a:t>
            </a:r>
            <a:endParaRPr lang="zh-CN" altLang="en-US" sz="2400" dirty="0"/>
          </a:p>
        </p:txBody>
      </p:sp>
      <p:sp>
        <p:nvSpPr>
          <p:cNvPr id="228" name=" 228"/>
          <p:cNvSpPr/>
          <p:nvPr/>
        </p:nvSpPr>
        <p:spPr>
          <a:xfrm>
            <a:off x="868045" y="907415"/>
            <a:ext cx="4025900" cy="1035050"/>
          </a:xfrm>
          <a:prstGeom prst="wedgeRectCallout">
            <a:avLst>
              <a:gd name="adj1" fmla="val -33182"/>
              <a:gd name="adj2" fmla="val 8646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0945" y="1118235"/>
            <a:ext cx="391096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安全注意事项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三、施工现场安全注意事项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91"/>
          <p:cNvSpPr/>
          <p:nvPr/>
        </p:nvSpPr>
        <p:spPr>
          <a:xfrm rot="10800000">
            <a:off x="3771107" y="7144"/>
            <a:ext cx="5314156" cy="2882106"/>
          </a:xfrm>
          <a:custGeom>
            <a:avLst/>
            <a:gdLst/>
            <a:ahLst/>
            <a:cxnLst>
              <a:cxn ang="0">
                <a:pos x="5314156" y="0"/>
              </a:cxn>
              <a:cxn ang="0">
                <a:pos x="10628312" y="5764212"/>
              </a:cxn>
              <a:cxn ang="0">
                <a:pos x="0" y="5764212"/>
              </a:cxn>
              <a:cxn ang="0">
                <a:pos x="5314156" y="0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3566D7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32770" name="Shape 92"/>
          <p:cNvSpPr/>
          <p:nvPr/>
        </p:nvSpPr>
        <p:spPr>
          <a:xfrm rot="10800000">
            <a:off x="3771107" y="73025"/>
            <a:ext cx="5314156" cy="2882107"/>
          </a:xfrm>
          <a:custGeom>
            <a:avLst/>
            <a:gdLst/>
            <a:ahLst/>
            <a:cxnLst>
              <a:cxn ang="0">
                <a:pos x="5314156" y="0"/>
              </a:cxn>
              <a:cxn ang="0">
                <a:pos x="10628312" y="5764213"/>
              </a:cxn>
              <a:cxn ang="0">
                <a:pos x="0" y="5764213"/>
              </a:cxn>
              <a:cxn ang="0">
                <a:pos x="5314156" y="0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19050" cap="flat" cmpd="sng">
            <a:solidFill>
              <a:srgbClr val="3566D7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32771" name="Shape 93"/>
          <p:cNvSpPr/>
          <p:nvPr/>
        </p:nvSpPr>
        <p:spPr>
          <a:xfrm rot="10800000">
            <a:off x="4001294" y="171450"/>
            <a:ext cx="4854575" cy="2632869"/>
          </a:xfrm>
          <a:custGeom>
            <a:avLst/>
            <a:gdLst/>
            <a:ahLst/>
            <a:cxnLst>
              <a:cxn ang="0">
                <a:pos x="4854575" y="0"/>
              </a:cxn>
              <a:cxn ang="0">
                <a:pos x="9709150" y="5265738"/>
              </a:cxn>
              <a:cxn ang="0">
                <a:pos x="0" y="5265738"/>
              </a:cxn>
              <a:cxn ang="0">
                <a:pos x="4854575" y="0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3766D7"/>
          </a:solidFill>
          <a:ln w="12700">
            <a:noFill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94" name="Shape 94"/>
          <p:cNvSpPr/>
          <p:nvPr/>
        </p:nvSpPr>
        <p:spPr>
          <a:xfrm>
            <a:off x="5412582" y="968375"/>
            <a:ext cx="2032000" cy="20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767D7"/>
          </a:solidFill>
          <a:ln w="12700">
            <a:miter lim="400000"/>
          </a:ln>
          <a:effectLst>
            <a:outerShdw blurRad="203200" dist="32494" dir="18003538" rotWithShape="0">
              <a:srgbClr val="000000">
                <a:alpha val="21724"/>
              </a:srgbClr>
            </a:outerShdw>
          </a:effectLst>
        </p:spPr>
        <p:txBody>
          <a:bodyPr tIns="45719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Helvetica Light"/>
              <a:sym typeface="Calibri" panose="020F0502020204030204" charset="0"/>
            </a:endParaRPr>
          </a:p>
        </p:txBody>
      </p:sp>
      <p:sp>
        <p:nvSpPr>
          <p:cNvPr id="32773" name="Shape 95"/>
          <p:cNvSpPr/>
          <p:nvPr/>
        </p:nvSpPr>
        <p:spPr>
          <a:xfrm>
            <a:off x="5949633" y="1029176"/>
            <a:ext cx="912495" cy="1859915"/>
          </a:xfrm>
          <a:prstGeom prst="rect">
            <a:avLst/>
          </a:prstGeom>
          <a:noFill/>
          <a:ln w="12700">
            <a:noFill/>
          </a:ln>
        </p:spPr>
        <p:txBody>
          <a:bodyPr wrap="none" tIns="45719" bIns="45719" anchor="t">
            <a:spAutoFit/>
          </a:bodyPr>
          <a:lstStyle/>
          <a:p>
            <a:r>
              <a:rPr lang="en-US" altLang="zh-CN" sz="11500" dirty="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4</a:t>
            </a:r>
            <a:endParaRPr lang="en-US" altLang="zh-CN" sz="11500" dirty="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32774" name="Shape 96"/>
          <p:cNvSpPr/>
          <p:nvPr/>
        </p:nvSpPr>
        <p:spPr>
          <a:xfrm>
            <a:off x="3967163" y="3419713"/>
            <a:ext cx="4876800" cy="781685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>
            <a:spAutoFit/>
          </a:bodyPr>
          <a:lstStyle/>
          <a:p>
            <a:pPr algn="l">
              <a:defRPr/>
            </a:pPr>
            <a:r>
              <a:rPr lang="zh-CN" altLang="en-US" sz="4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节日其他注意事项</a:t>
            </a:r>
            <a:endParaRPr lang="zh-CN" altLang="en-US" sz="475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9797" y="1458415"/>
            <a:ext cx="11137805" cy="5018886"/>
          </a:xfrm>
          <a:prstGeom prst="rect">
            <a:avLst/>
          </a:prstGeom>
          <a:solidFill>
            <a:srgbClr val="D9FAB8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6" name="TextBox 5"/>
          <p:cNvSpPr txBox="1"/>
          <p:nvPr/>
        </p:nvSpPr>
        <p:spPr>
          <a:xfrm>
            <a:off x="560236" y="1881128"/>
            <a:ext cx="11072596" cy="5073650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1</a:t>
            </a:r>
            <a:r>
              <a:rPr lang="zh-CN" altLang="en-US" sz="2400" dirty="0">
                <a:sym typeface="+mn-ea"/>
              </a:rPr>
              <a:t>、各队伍留守人员加入项目部微信群，自</a:t>
            </a:r>
            <a:r>
              <a:rPr lang="en-US" altLang="zh-CN" sz="2400" dirty="0">
                <a:sym typeface="+mn-ea"/>
              </a:rPr>
              <a:t>1</a:t>
            </a:r>
            <a:r>
              <a:rPr lang="zh-CN" altLang="en-US" sz="2400" dirty="0">
                <a:sym typeface="+mn-ea"/>
              </a:rPr>
              <a:t>月</a:t>
            </a:r>
            <a:r>
              <a:rPr lang="en-US" altLang="zh-CN" sz="2400" dirty="0">
                <a:sym typeface="+mn-ea"/>
              </a:rPr>
              <a:t>20</a:t>
            </a:r>
            <a:r>
              <a:rPr lang="zh-CN" altLang="en-US" sz="2400" dirty="0">
                <a:sym typeface="+mn-ea"/>
              </a:rPr>
              <a:t>日至</a:t>
            </a:r>
            <a:r>
              <a:rPr lang="en-US" altLang="zh-CN" sz="2400" dirty="0">
                <a:sym typeface="+mn-ea"/>
              </a:rPr>
              <a:t>2</a:t>
            </a:r>
            <a:r>
              <a:rPr lang="zh-CN" altLang="en-US" sz="2400" dirty="0">
                <a:sym typeface="+mn-ea"/>
              </a:rPr>
              <a:t>月</a:t>
            </a:r>
            <a:r>
              <a:rPr lang="en-US" altLang="zh-CN" sz="2400" dirty="0">
                <a:sym typeface="+mn-ea"/>
              </a:rPr>
              <a:t>6</a:t>
            </a:r>
            <a:r>
              <a:rPr lang="zh-CN" altLang="en-US" sz="2400" dirty="0">
                <a:sym typeface="+mn-ea"/>
              </a:rPr>
              <a:t>日每天上下午发布消息，内容包括施工队伍施工情况、施工人员、营区留守人数等信息；</a:t>
            </a:r>
            <a:endParaRPr lang="zh-CN" altLang="en-US" sz="2400" dirty="0">
              <a:sym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2</a:t>
            </a:r>
            <a:r>
              <a:rPr lang="zh-CN" altLang="en-US" sz="2400" dirty="0">
                <a:sym typeface="+mn-ea"/>
              </a:rPr>
              <a:t>、春节前对现场进行梳理，临时用电、预留坑洞、临边围护、易燃易爆物品退库和栈桥平台等符合安全规定，空置爬梯进口要封闭，要确保节日期间施工生产安全受控；</a:t>
            </a:r>
            <a:endParaRPr lang="en-US" altLang="zh-CN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、春节期间现场停工工点的原材料、模板、机具等应摆放整齐并进行固定；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4</a:t>
            </a:r>
            <a:r>
              <a:rPr lang="zh-CN" altLang="en-US" sz="2400" dirty="0">
                <a:sym typeface="+mn-ea"/>
              </a:rPr>
              <a:t>、</a:t>
            </a:r>
            <a:r>
              <a:rPr lang="zh-CN" altLang="en-US" sz="2400" dirty="0"/>
              <a:t>各队伍返乡人员离开将宿舍电源关闭、门窗锁好；</a:t>
            </a:r>
            <a:endParaRPr lang="en-US" altLang="zh-CN" sz="2400" dirty="0"/>
          </a:p>
          <a:p>
            <a:pPr lvl="0">
              <a:lnSpc>
                <a:spcPct val="150000"/>
              </a:lnSpc>
            </a:pPr>
            <a:endParaRPr lang="zh-CN" altLang="en-US" sz="2400" dirty="0"/>
          </a:p>
          <a:p>
            <a:pPr lvl="0"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四、节日其他注意事项</a:t>
            </a:r>
            <a:endParaRPr lang="en-US" altLang="zh-CN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560070" y="935355"/>
            <a:ext cx="3717925" cy="103505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10945" y="1118235"/>
            <a:ext cx="391096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其他注意事项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6777" y="1458415"/>
            <a:ext cx="11137805" cy="5018886"/>
          </a:xfrm>
          <a:prstGeom prst="rect">
            <a:avLst/>
          </a:prstGeom>
          <a:solidFill>
            <a:srgbClr val="D9FAB8"/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6" name="TextBox 5"/>
          <p:cNvSpPr txBox="1"/>
          <p:nvPr/>
        </p:nvSpPr>
        <p:spPr>
          <a:xfrm>
            <a:off x="527216" y="2192913"/>
            <a:ext cx="11072596" cy="2830830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5</a:t>
            </a:r>
            <a:r>
              <a:rPr lang="zh-CN" altLang="en-US" sz="2400" dirty="0">
                <a:sym typeface="+mn-ea"/>
              </a:rPr>
              <a:t>、</a:t>
            </a:r>
            <a:r>
              <a:rPr lang="zh-CN" altLang="en-US" sz="2400" dirty="0"/>
              <a:t>节日期间，严禁值班人员和施工人员酒后上岗；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6</a:t>
            </a:r>
            <a:r>
              <a:rPr lang="zh-CN" altLang="en-US" sz="2400" dirty="0"/>
              <a:t>、春节期间减少个人燃放烟花爆竹，消除火灾隐患，值班人员一旦发现火灾立即报警；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r>
              <a:rPr lang="en-US" altLang="zh-CN" sz="2400" dirty="0"/>
              <a:t>7</a:t>
            </a:r>
            <a:r>
              <a:rPr lang="zh-CN" altLang="en-US" sz="2400" dirty="0"/>
              <a:t>、春节留守人员外出在施工队伍内施行请销假制度。</a:t>
            </a:r>
            <a:endParaRPr lang="zh-CN" altLang="en-US" sz="2400" dirty="0"/>
          </a:p>
          <a:p>
            <a:pPr lvl="0">
              <a:lnSpc>
                <a:spcPct val="150000"/>
              </a:lnSpc>
            </a:pPr>
            <a:endParaRPr lang="zh-CN" altLang="en-US" sz="2400" dirty="0"/>
          </a:p>
        </p:txBody>
      </p:sp>
      <p:sp>
        <p:nvSpPr>
          <p:cNvPr id="10" name="文本框 2"/>
          <p:cNvSpPr txBox="1"/>
          <p:nvPr/>
        </p:nvSpPr>
        <p:spPr>
          <a:xfrm>
            <a:off x="237705" y="88553"/>
            <a:ext cx="5858295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四、节日其他注意事项</a:t>
            </a:r>
            <a:endParaRPr lang="en-US" altLang="zh-CN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560070" y="935355"/>
            <a:ext cx="3717925" cy="1035050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10945" y="1118235"/>
            <a:ext cx="3910965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其他注意事项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877810" y="4149090"/>
            <a:ext cx="3893820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291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91"/>
          <p:cNvSpPr/>
          <p:nvPr/>
        </p:nvSpPr>
        <p:spPr>
          <a:xfrm rot="10800000">
            <a:off x="3771107" y="7144"/>
            <a:ext cx="5314156" cy="2882106"/>
          </a:xfrm>
          <a:custGeom>
            <a:avLst/>
            <a:gdLst/>
            <a:ahLst/>
            <a:cxnLst>
              <a:cxn ang="0">
                <a:pos x="5314156" y="0"/>
              </a:cxn>
              <a:cxn ang="0">
                <a:pos x="10628312" y="5764212"/>
              </a:cxn>
              <a:cxn ang="0">
                <a:pos x="0" y="5764212"/>
              </a:cxn>
              <a:cxn ang="0">
                <a:pos x="5314156" y="0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25400" cap="flat" cmpd="sng">
            <a:solidFill>
              <a:srgbClr val="3566D7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32770" name="Shape 92"/>
          <p:cNvSpPr/>
          <p:nvPr/>
        </p:nvSpPr>
        <p:spPr>
          <a:xfrm rot="10800000">
            <a:off x="3771107" y="73025"/>
            <a:ext cx="5314156" cy="2882107"/>
          </a:xfrm>
          <a:custGeom>
            <a:avLst/>
            <a:gdLst/>
            <a:ahLst/>
            <a:cxnLst>
              <a:cxn ang="0">
                <a:pos x="5314156" y="0"/>
              </a:cxn>
              <a:cxn ang="0">
                <a:pos x="10628312" y="5764213"/>
              </a:cxn>
              <a:cxn ang="0">
                <a:pos x="0" y="5764213"/>
              </a:cxn>
              <a:cxn ang="0">
                <a:pos x="5314156" y="0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noFill/>
          <a:ln w="19050" cap="flat" cmpd="sng">
            <a:solidFill>
              <a:srgbClr val="3566D7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32771" name="Shape 93"/>
          <p:cNvSpPr/>
          <p:nvPr/>
        </p:nvSpPr>
        <p:spPr>
          <a:xfrm rot="10800000">
            <a:off x="4001294" y="171450"/>
            <a:ext cx="4854575" cy="2632869"/>
          </a:xfrm>
          <a:custGeom>
            <a:avLst/>
            <a:gdLst/>
            <a:ahLst/>
            <a:cxnLst>
              <a:cxn ang="0">
                <a:pos x="4854575" y="0"/>
              </a:cxn>
              <a:cxn ang="0">
                <a:pos x="9709150" y="5265738"/>
              </a:cxn>
              <a:cxn ang="0">
                <a:pos x="0" y="5265738"/>
              </a:cxn>
              <a:cxn ang="0">
                <a:pos x="4854575" y="0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3766D7"/>
          </a:solidFill>
          <a:ln w="12700">
            <a:noFill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94" name="Shape 94"/>
          <p:cNvSpPr/>
          <p:nvPr/>
        </p:nvSpPr>
        <p:spPr>
          <a:xfrm>
            <a:off x="5412582" y="968375"/>
            <a:ext cx="2032000" cy="20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767D7"/>
          </a:solidFill>
          <a:ln w="12700">
            <a:miter lim="400000"/>
          </a:ln>
          <a:effectLst>
            <a:outerShdw blurRad="203200" dist="32494" dir="18003538" rotWithShape="0">
              <a:srgbClr val="000000">
                <a:alpha val="21724"/>
              </a:srgbClr>
            </a:outerShdw>
          </a:effectLst>
        </p:spPr>
        <p:txBody>
          <a:bodyPr tIns="45719" bIns="45719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Helvetica Light"/>
              <a:sym typeface="Calibri" panose="020F0502020204030204" charset="0"/>
            </a:endParaRPr>
          </a:p>
        </p:txBody>
      </p:sp>
      <p:sp>
        <p:nvSpPr>
          <p:cNvPr id="32773" name="Shape 95"/>
          <p:cNvSpPr/>
          <p:nvPr/>
        </p:nvSpPr>
        <p:spPr>
          <a:xfrm>
            <a:off x="6078538" y="1046956"/>
            <a:ext cx="739140" cy="1859915"/>
          </a:xfrm>
          <a:prstGeom prst="rect">
            <a:avLst/>
          </a:prstGeom>
          <a:noFill/>
          <a:ln w="12700">
            <a:noFill/>
          </a:ln>
        </p:spPr>
        <p:txBody>
          <a:bodyPr wrap="none" tIns="45719" bIns="45719" anchor="t">
            <a:spAutoFit/>
          </a:bodyPr>
          <a:lstStyle/>
          <a:p>
            <a:r>
              <a:rPr lang="en-US" altLang="zh-CN" sz="11500" dirty="0">
                <a:solidFill>
                  <a:srgbClr val="FFFFFF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1</a:t>
            </a:r>
            <a:endParaRPr lang="en-US" altLang="zh-CN" sz="11500" dirty="0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32774" name="Shape 96"/>
          <p:cNvSpPr/>
          <p:nvPr/>
        </p:nvSpPr>
        <p:spPr>
          <a:xfrm>
            <a:off x="5216208" y="3473053"/>
            <a:ext cx="2463800" cy="781685"/>
          </a:xfrm>
          <a:prstGeom prst="rect">
            <a:avLst/>
          </a:prstGeom>
          <a:noFill/>
          <a:ln w="12700">
            <a:noFill/>
          </a:ln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/>
            </a:pPr>
            <a:r>
              <a:rPr lang="zh-CN" altLang="en-US" sz="475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消防安全</a:t>
            </a:r>
            <a:endParaRPr lang="zh-CN" altLang="en-US" sz="475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699489"/>
            <a:ext cx="7925462" cy="480077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4" name="矩形 3"/>
          <p:cNvSpPr/>
          <p:nvPr/>
        </p:nvSpPr>
        <p:spPr>
          <a:xfrm>
            <a:off x="4141467" y="1130658"/>
            <a:ext cx="5184358" cy="815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r>
              <a:rPr lang="en-US" altLang="zh-CN" sz="2400" b="1" dirty="0"/>
              <a:t>1</a:t>
            </a:r>
            <a:r>
              <a:rPr lang="zh-CN" altLang="zh-CN" sz="2400" b="1" dirty="0"/>
              <a:t>、生活用火的不慎</a:t>
            </a:r>
            <a:endParaRPr lang="zh-CN" altLang="en-US" sz="22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237705" y="3074311"/>
            <a:ext cx="1803366" cy="1497689"/>
          </a:xfrm>
          <a:prstGeom prst="hexagon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r>
              <a:rPr lang="zh-CN" altLang="zh-CN" sz="2800" b="1" dirty="0"/>
              <a:t>常见火灾起因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1" y="3820886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9018" y="2281623"/>
            <a:ext cx="7309255" cy="3928110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导致火灾的火源：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烟头、电热毯、充电器。</a:t>
            </a:r>
            <a:endParaRPr lang="zh-CN" altLang="en-US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面积小</a:t>
            </a:r>
            <a:r>
              <a:rPr lang="en-US" altLang="zh-CN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(0.1-0.7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毫米</a:t>
            </a:r>
            <a:r>
              <a:rPr lang="en-US" altLang="zh-CN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容易被人所忽略</a:t>
            </a:r>
            <a:r>
              <a:rPr lang="en-US" altLang="zh-CN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   </a:t>
            </a:r>
            <a:endParaRPr lang="en-US" altLang="zh-CN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杀伤力</a:t>
            </a:r>
            <a:r>
              <a:rPr lang="en-US" altLang="zh-CN" sz="2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烟头</a:t>
            </a:r>
            <a:r>
              <a:rPr lang="en-US" altLang="zh-CN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r>
              <a:rPr lang="en-US" altLang="zh-CN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香头</a:t>
            </a:r>
            <a:r>
              <a:rPr lang="en-US" altLang="zh-CN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r>
              <a:rPr lang="en-US" altLang="zh-CN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电热毯着火瞬间让整栋彩钢板临房化为灰烬。</a:t>
            </a:r>
            <a:endParaRPr lang="zh-CN" altLang="en-US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构成条件：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疏忽大意！</a:t>
            </a:r>
            <a:endParaRPr lang="zh-CN" altLang="en-US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是布匹、棉、麻、丝、绸及纸张的</a:t>
            </a:r>
            <a:r>
              <a:rPr lang="en-US" altLang="zh-CN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燃点约</a:t>
            </a:r>
            <a:r>
              <a:rPr lang="en-US" altLang="zh-CN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r>
              <a:rPr lang="en-US" altLang="zh-CN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刽子手</a:t>
            </a:r>
            <a:r>
              <a:rPr lang="en-US" altLang="zh-CN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732146"/>
            <a:ext cx="8316184" cy="4995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4" name="矩形 3"/>
          <p:cNvSpPr/>
          <p:nvPr/>
        </p:nvSpPr>
        <p:spPr>
          <a:xfrm>
            <a:off x="4141467" y="1130658"/>
            <a:ext cx="5184358" cy="815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r>
              <a:rPr lang="en-US" altLang="zh-CN" sz="2400" b="1" dirty="0"/>
              <a:t>1</a:t>
            </a:r>
            <a:r>
              <a:rPr lang="zh-CN" altLang="zh-CN" sz="2400" b="1" dirty="0"/>
              <a:t>、生活用火的不慎</a:t>
            </a:r>
            <a:endParaRPr lang="zh-CN" altLang="en-US" sz="22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237705" y="3074311"/>
            <a:ext cx="1803366" cy="1497689"/>
          </a:xfrm>
          <a:prstGeom prst="hexagon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r>
              <a:rPr lang="zh-CN" altLang="zh-CN" sz="2800" b="1" dirty="0"/>
              <a:t>常见火灾起因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1" y="3820886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543" y="2283414"/>
            <a:ext cx="3933103" cy="228858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文本框 313352"/>
          <p:cNvSpPr txBox="1">
            <a:spLocks noChangeArrowheads="1"/>
          </p:cNvSpPr>
          <p:nvPr/>
        </p:nvSpPr>
        <p:spPr bwMode="auto">
          <a:xfrm>
            <a:off x="7086601" y="2246086"/>
            <a:ext cx="3869870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en-US" sz="2400" b="1" dirty="0"/>
              <a:t>      </a:t>
            </a:r>
            <a:r>
              <a:rPr lang="zh-CN" altLang="en-US" sz="2400" b="1" dirty="0">
                <a:solidFill>
                  <a:schemeClr val="accent1"/>
                </a:solidFill>
              </a:rPr>
              <a:t>一名醉酒的男子横卧在床上，手中没有熄灭的烟头突然掉在地上，很快整个房间被火包围。闻讯赶来的消防员发现，醉酒男子在火中已经停止了呼吸。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pic>
        <p:nvPicPr>
          <p:cNvPr id="12" name="图片 11" descr="$6C0KI39M`2U@@L_TLYC{[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44" y="4724320"/>
            <a:ext cx="8155928" cy="185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699489"/>
            <a:ext cx="7925462" cy="2709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4" name="矩形 3"/>
          <p:cNvSpPr/>
          <p:nvPr/>
        </p:nvSpPr>
        <p:spPr>
          <a:xfrm>
            <a:off x="4141467" y="1130658"/>
            <a:ext cx="5184358" cy="815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r>
              <a:rPr lang="en-US" altLang="zh-CN" sz="2400" b="1" dirty="0"/>
              <a:t>1</a:t>
            </a:r>
            <a:r>
              <a:rPr lang="zh-CN" altLang="zh-CN" sz="2400" b="1" dirty="0"/>
              <a:t>、生活用火的不慎</a:t>
            </a:r>
            <a:endParaRPr lang="zh-CN" altLang="en-US" sz="22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237705" y="2469276"/>
            <a:ext cx="1803366" cy="1497689"/>
          </a:xfrm>
          <a:prstGeom prst="hexagon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r>
              <a:rPr lang="zh-CN" altLang="zh-CN" sz="2800" b="1" dirty="0"/>
              <a:t>常见火灾起因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1" y="3215851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9018" y="2281623"/>
            <a:ext cx="7309255" cy="1685342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预防措施：不要随意玩火；不要乱扔烟头，不要卧床抽烟；明火照明时不离人，不要用明火照明寻找物品；电热毯、充电器等离人时要断电。</a:t>
            </a:r>
            <a:endParaRPr lang="en-US" altLang="zh-CN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" y="4744486"/>
            <a:ext cx="4863899" cy="21147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099" y="4814355"/>
            <a:ext cx="3276600" cy="2043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60" y="4900306"/>
            <a:ext cx="2717183" cy="19576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0916" y="1699490"/>
            <a:ext cx="5736270" cy="483194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endParaRPr lang="zh-CN" altLang="en-US" sz="2285"/>
          </a:p>
        </p:txBody>
      </p:sp>
      <p:sp>
        <p:nvSpPr>
          <p:cNvPr id="4" name="矩形 3"/>
          <p:cNvSpPr/>
          <p:nvPr/>
        </p:nvSpPr>
        <p:spPr>
          <a:xfrm>
            <a:off x="3659193" y="1175363"/>
            <a:ext cx="3959716" cy="815193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r>
              <a:rPr lang="en-US" altLang="zh-CN" sz="2400" b="1" dirty="0"/>
              <a:t>2</a:t>
            </a:r>
            <a:r>
              <a:rPr lang="zh-CN" altLang="zh-CN" sz="2400" b="1" dirty="0"/>
              <a:t>、电线、电器</a:t>
            </a:r>
            <a:endParaRPr lang="zh-CN" altLang="en-US" sz="228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237705" y="3074311"/>
            <a:ext cx="1803366" cy="1497689"/>
          </a:xfrm>
          <a:prstGeom prst="hexagon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66" tIns="43883" rIns="87766" bIns="43883" rtlCol="0" anchor="ctr"/>
          <a:lstStyle/>
          <a:p>
            <a:pPr algn="ctr"/>
            <a:r>
              <a:rPr lang="zh-CN" altLang="zh-CN" sz="2800" b="1" dirty="0"/>
              <a:t>常见火灾起因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>
            <a:stCxn id="5" idx="0"/>
          </p:cNvCxnSpPr>
          <p:nvPr/>
        </p:nvCxnSpPr>
        <p:spPr>
          <a:xfrm flipV="1">
            <a:off x="2041071" y="3820886"/>
            <a:ext cx="729845" cy="2270"/>
          </a:xfrm>
          <a:prstGeom prst="straightConnector1">
            <a:avLst/>
          </a:prstGeom>
          <a:ln w="476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9018" y="2281623"/>
            <a:ext cx="5134253" cy="3966608"/>
          </a:xfrm>
          <a:prstGeom prst="rect">
            <a:avLst/>
          </a:prstGeom>
          <a:noFill/>
        </p:spPr>
        <p:txBody>
          <a:bodyPr wrap="square" lIns="87766" tIns="43883" rIns="87766" bIns="4388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导致火灾的原因：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电线老化、短路过载、接触不良等。</a:t>
            </a:r>
            <a:endParaRPr lang="zh-CN" altLang="en-US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特性：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隐蔽性、突发性、迅速成灾性。</a:t>
            </a:r>
            <a:endParaRPr lang="zh-CN" altLang="en-US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预防措施：</a:t>
            </a:r>
            <a:r>
              <a:rPr lang="zh-CN" altLang="en-US" sz="2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不要乱拉乱接电线，保险丝不可用铜、铁丝代替；使用电炉、电暖器时，要注意安全；离开宿舍或睡觉时，应检查电器具是否断电。</a:t>
            </a:r>
            <a:endParaRPr lang="zh-CN" altLang="en-US" sz="2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237705" y="153168"/>
            <a:ext cx="4249973" cy="518160"/>
          </a:xfrm>
          <a:prstGeom prst="rect">
            <a:avLst/>
          </a:prstGeom>
          <a:noFill/>
        </p:spPr>
        <p:txBody>
          <a:bodyPr wrap="square" lIns="87736" tIns="43868" rIns="87736" bIns="43868" rtlCol="0">
            <a:spAutoFit/>
          </a:bodyPr>
          <a:lstStyle/>
          <a:p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zh-CN" altLang="en-US" sz="2800" b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、消防安全</a:t>
            </a:r>
            <a:endParaRPr lang="zh-CN" altLang="en-US" sz="2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88" y="1746939"/>
            <a:ext cx="3110921" cy="207394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88" y="4115460"/>
            <a:ext cx="3110921" cy="213277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28" name="图片 27" descr="〔微信公众号：安全生产管理〕二维码（棕红）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11338560" y="3233420"/>
            <a:ext cx="587375" cy="5873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0" grpId="0"/>
          <p:bldP spid="18" grpId="0"/>
        </p:bldLst>
      </p:timing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6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5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SPECIAL_SOURCE" val="bdnull"/>
</p:tagLst>
</file>

<file path=ppt/tags/tag62.xml><?xml version="1.0" encoding="utf-8"?>
<p:tagLst xmlns:p="http://schemas.openxmlformats.org/presentationml/2006/main">
  <p:tag name="KSO_WM_UNIT_PLACING_PICTURE_USER_VIEWPORT" val="{&quot;height&quot;:925,&quot;width&quot;:925}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6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6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6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68.xml><?xml version="1.0" encoding="utf-8"?>
<p:tagLst xmlns:p="http://schemas.openxmlformats.org/presentationml/2006/main">
  <p:tag name="KSO_WPP_MARK_KEY" val="c4c78688-fb81-4f6d-98ac-141f7b3c362a"/>
  <p:tag name="COMMONDATA" val="eyJoZGlkIjoiM2MxMzY4ZDVjZWJkZTUwNzgzOWY0ZjVjYThkMDBmNzYifQ=="/>
  <p:tag name="commondata" val="eyJoZGlkIjoiZTVlNmE2ZmI1ZjYwNzY0MzcxMzc3ZmQ0YThkN2JhMW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bofety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5983</Words>
  <Application>WPS 演示</Application>
  <PresentationFormat>宽屏</PresentationFormat>
  <Paragraphs>428</Paragraphs>
  <Slides>48</Slides>
  <Notes>45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7" baseType="lpstr">
      <vt:lpstr>Arial</vt:lpstr>
      <vt:lpstr>宋体</vt:lpstr>
      <vt:lpstr>Wingdings</vt:lpstr>
      <vt:lpstr>微软雅黑</vt:lpstr>
      <vt:lpstr>Wingdings</vt:lpstr>
      <vt:lpstr>Calibri</vt:lpstr>
      <vt:lpstr>Helvetica Light</vt:lpstr>
      <vt:lpstr>Arial Unicode MS</vt:lpstr>
      <vt:lpstr>Times New Roman</vt:lpstr>
      <vt:lpstr>Impact</vt:lpstr>
      <vt:lpstr>Arial Unicode MS</vt:lpstr>
      <vt:lpstr>Verdana</vt:lpstr>
      <vt:lpstr>黑体</vt:lpstr>
      <vt:lpstr>Verdana</vt:lpstr>
      <vt:lpstr>华文中宋</vt:lpstr>
      <vt:lpstr>楷体_GB2312</vt:lpstr>
      <vt:lpstr>新宋体</vt:lpstr>
      <vt:lpstr>楷体</vt:lpstr>
      <vt:lpstr>bofety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</dc:creator>
  <cp:keywords>微信公众号:安全生产管理</cp:keywords>
  <dc:description>免费安全资料加微anquan2024</dc:description>
  <dc:subject>免费安全资料加微anquan2024</dc:subject>
  <cp:category>微信公众号:安全生产管理</cp:category>
  <cp:lastModifiedBy>little fairy</cp:lastModifiedBy>
  <cp:revision>73</cp:revision>
  <dcterms:created xsi:type="dcterms:W3CDTF">2016-12-16T01:55:00Z</dcterms:created>
  <dcterms:modified xsi:type="dcterms:W3CDTF">2024-05-08T05:27:30Z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C9CF754723924FB9AEFF84E74DCBE160_13</vt:lpwstr>
  </property>
  <property fmtid="{D5CDD505-2E9C-101B-9397-08002B2CF9AE}" pid="4" name="_IPGFID">
    <vt:lpwstr>[DocID]=99CA9860-4D25-4B1B-9B16-90A795BFEFB4</vt:lpwstr>
  </property>
</Properties>
</file>