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sldIdLst>
    <p:sldId id="258" r:id="rId4"/>
    <p:sldId id="1067" r:id="rId5"/>
    <p:sldId id="257" r:id="rId6"/>
    <p:sldId id="259" r:id="rId7"/>
    <p:sldId id="260" r:id="rId8"/>
    <p:sldId id="261"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1069" r:id="rId31"/>
  </p:sldIdLst>
  <p:sldSz cx="9144000" cy="6858000" type="screen4x3"/>
  <p:notesSz cx="6858000" cy="9144000"/>
  <p:custDataLst>
    <p:tags r:id="rId3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0" d="100"/>
          <a:sy n="100" d="100"/>
        </p:scale>
        <p:origin x="-1456" y="-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19.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30225" y="1094105"/>
            <a:ext cx="4721225" cy="5112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2.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解读</a:t>
            </a:r>
            <a:r>
              <a:rPr lang="en-US" altLang="zh-CN" dirty="0"/>
              <a:t>《</a:t>
            </a:r>
            <a:r>
              <a:rPr lang="zh-CN" altLang="en-US" dirty="0"/>
              <a:t>突发环境事件应急监测技术规范</a:t>
            </a:r>
            <a:r>
              <a:rPr lang="en-US" altLang="zh-CN" dirty="0"/>
              <a:t>》</a:t>
            </a:r>
            <a:endParaRPr lang="en-US" altLang="zh-CN"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7388A9D7-8D5A-4900-A914-410CA0C9288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1" name="Picture 111" descr="Untitled-1"/>
          <p:cNvPicPr>
            <a:picLocks noChangeAspect="1"/>
          </p:cNvPicPr>
          <p:nvPr userDrawn="1"/>
        </p:nvPicPr>
        <p:blipFill>
          <a:blip r:embed="rId15"/>
          <a:stretch>
            <a:fillRect/>
          </a:stretch>
        </p:blipFill>
        <p:spPr>
          <a:xfrm>
            <a:off x="0" y="0"/>
            <a:ext cx="9180513" cy="1160463"/>
          </a:xfrm>
          <a:prstGeom prst="rect">
            <a:avLst/>
          </a:prstGeom>
          <a:gradFill rotWithShape="1">
            <a:gsLst>
              <a:gs pos="0">
                <a:srgbClr val="0099FF">
                  <a:alpha val="48000"/>
                </a:srgbClr>
              </a:gs>
              <a:gs pos="100000">
                <a:srgbClr val="004471"/>
              </a:gs>
            </a:gsLst>
            <a:lin ang="0" scaled="1"/>
            <a:tileRect/>
          </a:gradFill>
          <a:ln w="9525">
            <a:noFill/>
          </a:ln>
        </p:spPr>
      </p:pic>
      <p:pic>
        <p:nvPicPr>
          <p:cNvPr id="1032" name="Picture 112" descr="earth"/>
          <p:cNvPicPr>
            <a:picLocks noChangeAspect="1"/>
          </p:cNvPicPr>
          <p:nvPr userDrawn="1"/>
        </p:nvPicPr>
        <p:blipFill>
          <a:blip r:embed="rId16"/>
          <a:stretch>
            <a:fillRect/>
          </a:stretch>
        </p:blipFill>
        <p:spPr>
          <a:xfrm>
            <a:off x="68263" y="44450"/>
            <a:ext cx="1084262" cy="1084263"/>
          </a:xfrm>
          <a:prstGeom prst="rect">
            <a:avLst/>
          </a:prstGeom>
          <a:noFill/>
          <a:ln w="9525">
            <a:noFill/>
          </a:ln>
        </p:spPr>
      </p:pic>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122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解读</a:t>
            </a:r>
            <a:r>
              <a:rPr lang="en-US" altLang="zh-CN" dirty="0"/>
              <a:t>《</a:t>
            </a:r>
            <a:r>
              <a:rPr lang="zh-CN" altLang="en-US" dirty="0"/>
              <a:t>突发环境事件应急监测技术规范</a:t>
            </a:r>
            <a:r>
              <a:rPr lang="en-US" altLang="zh-CN" dirty="0"/>
              <a:t>》</a:t>
            </a:r>
            <a:endParaRPr lang="en-US" altLang="zh-CN"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466F65F6-00CD-4EE4-A53D-22385EB56A3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5" name="Picture 112" descr="earth"/>
          <p:cNvPicPr>
            <a:picLocks noChangeAspect="1"/>
          </p:cNvPicPr>
          <p:nvPr userDrawn="1"/>
        </p:nvPicPr>
        <p:blipFill>
          <a:blip r:embed="rId13"/>
          <a:stretch>
            <a:fillRect/>
          </a:stretch>
        </p:blipFill>
        <p:spPr>
          <a:xfrm>
            <a:off x="684213" y="2060575"/>
            <a:ext cx="1084262" cy="1084263"/>
          </a:xfrm>
          <a:prstGeom prst="rect">
            <a:avLst/>
          </a:prstGeom>
          <a:noFill/>
          <a:ln w="9525">
            <a:noFill/>
          </a:ln>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122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5.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Text Box 2"/>
          <p:cNvSpPr txBox="1"/>
          <p:nvPr/>
        </p:nvSpPr>
        <p:spPr>
          <a:xfrm>
            <a:off x="2051050" y="2205038"/>
            <a:ext cx="6481763"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endParaRPr lang="zh-CN" altLang="zh-CN" sz="1800" dirty="0"/>
          </a:p>
        </p:txBody>
      </p:sp>
      <p:sp>
        <p:nvSpPr>
          <p:cNvPr id="3075" name="Rectangle 3"/>
          <p:cNvSpPr>
            <a:spLocks noGrp="1"/>
          </p:cNvSpPr>
          <p:nvPr>
            <p:ph type="ctrTitle"/>
          </p:nvPr>
        </p:nvSpPr>
        <p:spPr>
          <a:xfrm>
            <a:off x="1692275" y="1989138"/>
            <a:ext cx="7127875" cy="1470025"/>
          </a:xfrm>
          <a:ln/>
        </p:spPr>
        <p:txBody>
          <a:bodyPr vert="horz" wrap="square" lIns="91440" tIns="45720" rIns="91440" bIns="45720" anchor="ctr" anchorCtr="0"/>
          <a:p>
            <a:pPr eaLnBrk="1" hangingPunct="1">
              <a:lnSpc>
                <a:spcPct val="150000"/>
              </a:lnSpc>
              <a:buClrTx/>
              <a:buSzTx/>
              <a:buFontTx/>
            </a:pPr>
            <a:r>
              <a:rPr lang="zh-CN" altLang="en-US" sz="3000" b="1" dirty="0"/>
              <a:t>解读</a:t>
            </a:r>
            <a:r>
              <a:rPr lang="en-US" altLang="zh-CN" sz="3000" b="1" dirty="0"/>
              <a:t>《</a:t>
            </a:r>
            <a:r>
              <a:rPr lang="zh-CN" altLang="en-US" sz="3000" b="1" dirty="0"/>
              <a:t>突发环境事件应急监测技术规范</a:t>
            </a:r>
            <a:r>
              <a:rPr lang="en-US" altLang="zh-CN" sz="3000" b="1" dirty="0"/>
              <a:t>》</a:t>
            </a:r>
            <a:endParaRPr lang="en-US" altLang="zh-CN" sz="3000" b="1" dirty="0"/>
          </a:p>
        </p:txBody>
      </p:sp>
      <p:sp>
        <p:nvSpPr>
          <p:cNvPr id="3076" name="Rectangle 4"/>
          <p:cNvSpPr>
            <a:spLocks noGrp="1"/>
          </p:cNvSpPr>
          <p:nvPr>
            <p:ph type="subTitle" idx="1"/>
          </p:nvPr>
        </p:nvSpPr>
        <p:spPr>
          <a:xfrm>
            <a:off x="1411288" y="4052888"/>
            <a:ext cx="6400800" cy="1752600"/>
          </a:xfrm>
          <a:ln/>
        </p:spPr>
        <p:txBody>
          <a:bodyPr vert="horz" wrap="square" lIns="91440" tIns="45720" rIns="91440" bIns="45720" anchor="t" anchorCtr="0"/>
          <a:p>
            <a:pPr eaLnBrk="1" hangingPunct="1">
              <a:lnSpc>
                <a:spcPct val="150000"/>
              </a:lnSpc>
              <a:buClrTx/>
              <a:buSzTx/>
              <a:buFontTx/>
            </a:pPr>
            <a:endParaRPr lang="zh-CN" altLang="en-US" sz="2400" dirty="0">
              <a:latin typeface="+mn-lt"/>
              <a:ea typeface="楷体_GB2312" pitchFamily="49"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084094" y="369480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746594" y="4630754"/>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678930" y="463121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611266" y="463075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4"/>
          <p:cNvSpPr/>
          <p:nvPr/>
        </p:nvSpPr>
        <p:spPr>
          <a:xfrm>
            <a:off x="468313" y="1628775"/>
            <a:ext cx="8280400" cy="230505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11267"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一、布点与采样</a:t>
            </a:r>
            <a:endParaRPr lang="zh-CN" altLang="en-US" b="1" dirty="0"/>
          </a:p>
        </p:txBody>
      </p:sp>
      <p:sp>
        <p:nvSpPr>
          <p:cNvPr id="11268"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6</a:t>
            </a:r>
            <a:r>
              <a:rPr lang="zh-CN" altLang="en-US" sz="1600" dirty="0">
                <a:latin typeface="楷体_GB2312" pitchFamily="49" charset="-122"/>
                <a:ea typeface="楷体_GB2312" pitchFamily="49" charset="-122"/>
              </a:rPr>
              <a:t>）可能存在的污染物名称、流失量及影响范围（程度）；如有可能，简要说明污染物的有害特性。</a:t>
            </a:r>
            <a:endParaRPr lang="zh-CN" altLang="en-US" sz="1600" dirty="0">
              <a:latin typeface="楷体_GB2312" pitchFamily="49" charset="-122"/>
              <a:ea typeface="楷体_GB2312" pitchFamily="49" charset="-122"/>
            </a:endParaRPr>
          </a:p>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7</a:t>
            </a:r>
            <a:r>
              <a:rPr lang="zh-CN" altLang="en-US" sz="1600" dirty="0">
                <a:latin typeface="楷体_GB2312" pitchFamily="49" charset="-122"/>
                <a:ea typeface="楷体_GB2312" pitchFamily="49" charset="-122"/>
              </a:rPr>
              <a:t>）尽可能收集与突发环境事件相关的其他信息，如盛放有毒有害污染物的容器、标签等信息，尤其是外文标签等信息，以便核对。</a:t>
            </a:r>
            <a:endParaRPr lang="zh-CN" altLang="en-US" sz="1600" dirty="0">
              <a:latin typeface="楷体_GB2312" pitchFamily="49" charset="-122"/>
              <a:ea typeface="楷体_GB2312" pitchFamily="49" charset="-122"/>
            </a:endParaRPr>
          </a:p>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8</a:t>
            </a:r>
            <a:r>
              <a:rPr lang="zh-CN" altLang="en-US" sz="1600" dirty="0">
                <a:latin typeface="楷体_GB2312" pitchFamily="49" charset="-122"/>
                <a:ea typeface="楷体_GB2312" pitchFamily="49" charset="-122"/>
              </a:rPr>
              <a:t>）采样人员及校核人员的签名。</a:t>
            </a:r>
            <a:endParaRPr lang="zh-CN" altLang="en-US" sz="1600" dirty="0">
              <a:latin typeface="楷体_GB2312" pitchFamily="49" charset="-122"/>
              <a:ea typeface="楷体_GB2312"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一、布点与采样</a:t>
            </a:r>
            <a:endParaRPr lang="zh-CN" altLang="en-US" b="1" dirty="0"/>
          </a:p>
        </p:txBody>
      </p:sp>
      <p:sp>
        <p:nvSpPr>
          <p:cNvPr id="12291"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70000"/>
              </a:lnSpc>
              <a:buNone/>
            </a:pPr>
            <a:r>
              <a:rPr lang="en-US" altLang="zh-CN" sz="2000" b="1" dirty="0">
                <a:latin typeface="宋体" panose="02010600030101010101" pitchFamily="2" charset="-122"/>
              </a:rPr>
              <a:t>6</a:t>
            </a:r>
            <a:r>
              <a:rPr lang="zh-CN" altLang="en-US" sz="2000" b="1" dirty="0">
                <a:latin typeface="宋体" panose="02010600030101010101" pitchFamily="2" charset="-122"/>
              </a:rPr>
              <a:t>、跟踪监测采样</a:t>
            </a:r>
            <a:endParaRPr lang="zh-CN" altLang="en-US" sz="2000" b="1"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）为了掌握事故发生后的污染程度、范围及变化趋势，常常需要进行连续的跟踪监测，直至环境恢复正常或达标。</a:t>
            </a:r>
            <a:endParaRPr lang="zh-CN" altLang="en-US" sz="2000"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）逆向跟踪监测和确定特征污染物的方法，可以追查确定污染来源或事故责任者。</a:t>
            </a:r>
            <a:endParaRPr lang="zh-CN" altLang="en-US" sz="2000" dirty="0">
              <a:latin typeface="宋体" panose="02010600030101010101" pitchFamily="2" charset="-122"/>
            </a:endParaRPr>
          </a:p>
          <a:p>
            <a:pPr eaLnBrk="1" hangingPunct="1">
              <a:lnSpc>
                <a:spcPct val="200000"/>
              </a:lnSpc>
              <a:buNone/>
            </a:pPr>
            <a:r>
              <a:rPr lang="en-US" altLang="zh-CN" sz="2000" b="1" dirty="0">
                <a:latin typeface="宋体" panose="02010600030101010101" pitchFamily="2" charset="-122"/>
              </a:rPr>
              <a:t>7</a:t>
            </a:r>
            <a:r>
              <a:rPr lang="zh-CN" altLang="en-US" sz="2000" b="1" dirty="0">
                <a:latin typeface="宋体" panose="02010600030101010101" pitchFamily="2" charset="-122"/>
              </a:rPr>
              <a:t>、采样的质量保证</a:t>
            </a:r>
            <a:endParaRPr lang="zh-CN" altLang="en-US" sz="2000" b="1"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）采样人员必须是持证上岗；（</a:t>
            </a:r>
            <a:r>
              <a:rPr lang="en-US" altLang="zh-CN" sz="2000" dirty="0">
                <a:latin typeface="宋体" panose="02010600030101010101" pitchFamily="2" charset="-122"/>
              </a:rPr>
              <a:t>2</a:t>
            </a:r>
            <a:r>
              <a:rPr lang="zh-CN" altLang="en-US" sz="2000" dirty="0">
                <a:latin typeface="宋体" panose="02010600030101010101" pitchFamily="2" charset="-122"/>
              </a:rPr>
              <a:t>）仪器处于良好的技术状态。</a:t>
            </a:r>
            <a:endParaRPr lang="zh-CN" altLang="en-US" sz="2000" dirty="0">
              <a:latin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二、现场监测</a:t>
            </a:r>
            <a:endParaRPr lang="zh-CN" altLang="en-US" b="1" dirty="0"/>
          </a:p>
        </p:txBody>
      </p:sp>
      <p:sp>
        <p:nvSpPr>
          <p:cNvPr id="13315"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70000"/>
              </a:lnSpc>
              <a:buNone/>
            </a:pPr>
            <a:r>
              <a:rPr lang="en-US" altLang="en-US" sz="2000" b="1" dirty="0">
                <a:latin typeface="宋体" panose="02010600030101010101" pitchFamily="2" charset="-122"/>
              </a:rPr>
              <a:t>1、现场仪器准备</a:t>
            </a:r>
            <a:endParaRPr lang="en-US" altLang="en-US" sz="2000" b="1"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   选择仪器：</a:t>
            </a:r>
            <a:r>
              <a:rPr lang="en-US" altLang="en-US" sz="2000" dirty="0">
                <a:latin typeface="宋体" panose="02010600030101010101" pitchFamily="2" charset="-122"/>
              </a:rPr>
              <a:t>使用方便并能快速鉴别污染物</a:t>
            </a:r>
            <a:r>
              <a:rPr lang="zh-CN" altLang="en-US" sz="2000" dirty="0">
                <a:latin typeface="宋体" panose="02010600030101010101" pitchFamily="2" charset="-122"/>
              </a:rPr>
              <a:t>的仪器。</a:t>
            </a:r>
            <a:endParaRPr lang="zh-CN" altLang="en-US" sz="2000" dirty="0">
              <a:latin typeface="宋体" panose="02010600030101010101" pitchFamily="2" charset="-122"/>
            </a:endParaRPr>
          </a:p>
          <a:p>
            <a:pPr eaLnBrk="1" hangingPunct="1">
              <a:lnSpc>
                <a:spcPct val="200000"/>
              </a:lnSpc>
              <a:buNone/>
            </a:pPr>
            <a:r>
              <a:rPr lang="en-US" altLang="zh-CN" sz="2000" b="1" dirty="0">
                <a:latin typeface="宋体" panose="02010600030101010101" pitchFamily="2" charset="-122"/>
              </a:rPr>
              <a:t>2</a:t>
            </a:r>
            <a:r>
              <a:rPr lang="zh-CN" altLang="en-US" sz="2000" b="1" dirty="0">
                <a:latin typeface="宋体" panose="02010600030101010101" pitchFamily="2" charset="-122"/>
              </a:rPr>
              <a:t>、现场监测的原则：</a:t>
            </a:r>
            <a:r>
              <a:rPr lang="zh-CN" altLang="en-US" sz="2000" dirty="0">
                <a:latin typeface="宋体" panose="02010600030101010101" pitchFamily="2" charset="-122"/>
              </a:rPr>
              <a:t>凡是具备现场测定条件的项目，应该尽量进行现场测定。必要时，需要另采集一份样品送实验室分析。</a:t>
            </a:r>
            <a:endParaRPr lang="zh-CN" altLang="en-US" sz="2000" dirty="0">
              <a:latin typeface="宋体" panose="02010600030101010101" pitchFamily="2" charset="-122"/>
            </a:endParaRPr>
          </a:p>
          <a:p>
            <a:pPr eaLnBrk="1" hangingPunct="1">
              <a:lnSpc>
                <a:spcPct val="200000"/>
              </a:lnSpc>
              <a:buNone/>
            </a:pPr>
            <a:r>
              <a:rPr lang="en-US" altLang="zh-CN" sz="2000" b="1" dirty="0">
                <a:latin typeface="宋体" panose="02010600030101010101" pitchFamily="2" charset="-122"/>
              </a:rPr>
              <a:t>3</a:t>
            </a:r>
            <a:r>
              <a:rPr lang="zh-CN" altLang="en-US" sz="2000" b="1" dirty="0">
                <a:latin typeface="宋体" panose="02010600030101010101" pitchFamily="2" charset="-122"/>
              </a:rPr>
              <a:t>、现场监测记录：</a:t>
            </a:r>
            <a:r>
              <a:rPr lang="zh-CN" altLang="en-US" sz="2000" dirty="0">
                <a:latin typeface="宋体" panose="02010600030101010101" pitchFamily="2" charset="-122"/>
              </a:rPr>
              <a:t>作为报告应急监测结果的依据之一。应急监测技术规范规定了现场监测记录的格式规范，包括了</a:t>
            </a:r>
            <a:r>
              <a:rPr lang="en-US" altLang="zh-CN" sz="2000" dirty="0">
                <a:latin typeface="宋体" panose="02010600030101010101" pitchFamily="2" charset="-122"/>
              </a:rPr>
              <a:t>13</a:t>
            </a:r>
            <a:r>
              <a:rPr lang="zh-CN" altLang="en-US" sz="2000" dirty="0">
                <a:latin typeface="宋体" panose="02010600030101010101" pitchFamily="2" charset="-122"/>
              </a:rPr>
              <a:t>项基本必要的信息。</a:t>
            </a:r>
            <a:endParaRPr lang="zh-CN" altLang="en-US" sz="2000" dirty="0">
              <a:latin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二、现场监测</a:t>
            </a:r>
            <a:endParaRPr lang="zh-CN" altLang="en-US" b="1" dirty="0"/>
          </a:p>
        </p:txBody>
      </p:sp>
      <p:sp>
        <p:nvSpPr>
          <p:cNvPr id="14339"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70000"/>
              </a:lnSpc>
              <a:buNone/>
            </a:pPr>
            <a:r>
              <a:rPr lang="en-US" altLang="en-US" sz="2000" b="1" dirty="0">
                <a:latin typeface="宋体" panose="02010600030101010101" pitchFamily="2" charset="-122"/>
              </a:rPr>
              <a:t>4、</a:t>
            </a:r>
            <a:r>
              <a:rPr lang="zh-CN" altLang="en-US" sz="2000" b="1" dirty="0">
                <a:latin typeface="宋体" panose="02010600030101010101" pitchFamily="2" charset="-122"/>
              </a:rPr>
              <a:t>现场检测的质量保证：</a:t>
            </a:r>
            <a:r>
              <a:rPr lang="zh-CN" altLang="en-US" sz="2000" dirty="0">
                <a:latin typeface="宋体" panose="02010600030101010101" pitchFamily="2" charset="-122"/>
              </a:rPr>
              <a:t>仪器的日常维护和校准</a:t>
            </a:r>
            <a:r>
              <a:rPr lang="en-US" altLang="en-US" sz="2000" dirty="0">
                <a:latin typeface="宋体" panose="02010600030101010101" pitchFamily="2" charset="-122"/>
              </a:rPr>
              <a:t>。</a:t>
            </a:r>
            <a:endParaRPr lang="en-US" altLang="en-US" sz="2000" dirty="0">
              <a:latin typeface="宋体" panose="02010600030101010101" pitchFamily="2" charset="-122"/>
            </a:endParaRPr>
          </a:p>
          <a:p>
            <a:pPr eaLnBrk="1" hangingPunct="1">
              <a:lnSpc>
                <a:spcPct val="200000"/>
              </a:lnSpc>
              <a:buNone/>
            </a:pPr>
            <a:r>
              <a:rPr lang="en-US" altLang="en-US" sz="2000" b="1" dirty="0">
                <a:latin typeface="宋体" panose="02010600030101010101" pitchFamily="2" charset="-122"/>
              </a:rPr>
              <a:t>5、采样和现场监测的安全</a:t>
            </a:r>
            <a:endParaRPr lang="en-US" altLang="en-US" sz="2000" b="1"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   </a:t>
            </a:r>
            <a:r>
              <a:rPr lang="en-US" altLang="en-US" sz="2000" dirty="0">
                <a:latin typeface="宋体" panose="02010600030101010101" pitchFamily="2" charset="-122"/>
              </a:rPr>
              <a:t>对于进入突发环境事件现场的监测人员，必须注意自身的安全防护，首先至少是两人同行，其次进入现场时应该经现场指挥或警戒人员的许可，第三就是要按规定佩戴好必须的防护及救生设备，如进入易燃易爆事故现场的话，应首先使用防爆监测仪器进行现场监测。</a:t>
            </a:r>
            <a:endParaRPr lang="zh-CN" altLang="en-US" sz="2000" dirty="0">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三、样品管理</a:t>
            </a:r>
            <a:endParaRPr lang="zh-CN" altLang="en-US" b="1" dirty="0"/>
          </a:p>
        </p:txBody>
      </p:sp>
      <p:sp>
        <p:nvSpPr>
          <p:cNvPr id="15363" name="Rectangle 3"/>
          <p:cNvSpPr>
            <a:spLocks noGrp="1"/>
          </p:cNvSpPr>
          <p:nvPr>
            <p:ph idx="1"/>
          </p:nvPr>
        </p:nvSpPr>
        <p:spPr>
          <a:xfrm>
            <a:off x="468313" y="1268413"/>
            <a:ext cx="8229600" cy="5400675"/>
          </a:xfrm>
          <a:ln/>
        </p:spPr>
        <p:txBody>
          <a:bodyPr vert="horz" wrap="square" lIns="91440" tIns="45720" rIns="91440" bIns="45720" anchor="t" anchorCtr="0"/>
          <a:p>
            <a:pPr eaLnBrk="1" hangingPunct="1">
              <a:lnSpc>
                <a:spcPct val="170000"/>
              </a:lnSpc>
              <a:buNone/>
            </a:pPr>
            <a:r>
              <a:rPr lang="en-US" altLang="en-US" sz="2000" b="1" dirty="0">
                <a:latin typeface="宋体" panose="02010600030101010101" pitchFamily="2" charset="-122"/>
              </a:rPr>
              <a:t>1、管理目的：</a:t>
            </a:r>
            <a:r>
              <a:rPr lang="en-US" altLang="en-US" sz="2000" dirty="0">
                <a:latin typeface="宋体" panose="02010600030101010101" pitchFamily="2" charset="-122"/>
              </a:rPr>
              <a:t>为了保证样品的采集、保存、运输、接收、分析、处置工作有序进行，确保样品在传递过程中始终处于受控状态</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lnSpc>
                <a:spcPct val="170000"/>
              </a:lnSpc>
              <a:spcBef>
                <a:spcPct val="50000"/>
              </a:spcBef>
              <a:buNone/>
            </a:pPr>
            <a:r>
              <a:rPr lang="en-US" altLang="zh-CN" sz="2000" b="1" dirty="0">
                <a:latin typeface="宋体" panose="02010600030101010101" pitchFamily="2" charset="-122"/>
              </a:rPr>
              <a:t>2</a:t>
            </a:r>
            <a:r>
              <a:rPr lang="zh-CN" altLang="en-US" sz="2000" b="1" dirty="0">
                <a:latin typeface="宋体" panose="02010600030101010101" pitchFamily="2" charset="-122"/>
              </a:rPr>
              <a:t>、主要内容</a:t>
            </a:r>
            <a:endParaRPr lang="zh-CN" altLang="en-US" sz="2000" b="1"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）样品的标志：信息完整、记录一致。</a:t>
            </a:r>
            <a:endParaRPr lang="zh-CN" altLang="en-US" sz="2000"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）样品的保存：合适的容器和保存方法、合适的固定剂和保存条件。</a:t>
            </a:r>
            <a:endParaRPr lang="zh-CN" altLang="en-US" sz="2000"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3</a:t>
            </a:r>
            <a:r>
              <a:rPr lang="zh-CN" altLang="en-US" sz="2000" dirty="0">
                <a:latin typeface="宋体" panose="02010600030101010101" pitchFamily="2" charset="-122"/>
              </a:rPr>
              <a:t>）样品的运送和交接：运输时间短、低温保存、防止泄露、有移交单、当面核对并签字、危险物品需告知。</a:t>
            </a:r>
            <a:endParaRPr lang="zh-CN" altLang="en-US" sz="2000"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4</a:t>
            </a:r>
            <a:r>
              <a:rPr lang="zh-CN" altLang="en-US" sz="2000" dirty="0">
                <a:latin typeface="宋体" panose="02010600030101010101" pitchFamily="2" charset="-122"/>
              </a:rPr>
              <a:t>）样品的处置：留样、无害化处理</a:t>
            </a:r>
            <a:endParaRPr lang="zh-CN" altLang="en-US" sz="2000"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a:t>
            </a:r>
            <a:r>
              <a:rPr lang="en-US" altLang="zh-CN" sz="2000" dirty="0">
                <a:latin typeface="宋体" panose="02010600030101010101" pitchFamily="2" charset="-122"/>
              </a:rPr>
              <a:t>5</a:t>
            </a:r>
            <a:r>
              <a:rPr lang="zh-CN" altLang="en-US" sz="2000" dirty="0">
                <a:latin typeface="宋体" panose="02010600030101010101" pitchFamily="2" charset="-122"/>
              </a:rPr>
              <a:t>）质量保证：确保样品管理受控、防止污染。</a:t>
            </a:r>
            <a:endParaRPr lang="zh-CN" altLang="en-US" sz="2000" dirty="0">
              <a:latin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四、监测项目和分析方法</a:t>
            </a:r>
            <a:endParaRPr lang="zh-CN" altLang="en-US" b="1" dirty="0"/>
          </a:p>
        </p:txBody>
      </p:sp>
      <p:sp>
        <p:nvSpPr>
          <p:cNvPr id="16387"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70000"/>
              </a:lnSpc>
              <a:buNone/>
            </a:pPr>
            <a:r>
              <a:rPr lang="en-US" altLang="en-US" sz="2000" b="1" dirty="0">
                <a:latin typeface="宋体" panose="02010600030101010101" pitchFamily="2" charset="-122"/>
              </a:rPr>
              <a:t>1、监测项目</a:t>
            </a:r>
            <a:endParaRPr lang="zh-CN" altLang="en-US" sz="2000" b="1" dirty="0">
              <a:latin typeface="宋体" panose="02010600030101010101" pitchFamily="2" charset="-122"/>
            </a:endParaRPr>
          </a:p>
          <a:p>
            <a:pPr eaLnBrk="1" hangingPunct="1">
              <a:lnSpc>
                <a:spcPct val="170000"/>
              </a:lnSpc>
              <a:buNone/>
            </a:pPr>
            <a:r>
              <a:rPr lang="zh-CN" altLang="en-US" sz="2000" dirty="0">
                <a:latin typeface="宋体" panose="02010600030101010101" pitchFamily="2" charset="-122"/>
              </a:rPr>
              <a:t>   </a:t>
            </a:r>
            <a:r>
              <a:rPr lang="en-US" altLang="en-US" sz="2000" dirty="0">
                <a:latin typeface="宋体" panose="02010600030101010101" pitchFamily="2" charset="-122"/>
              </a:rPr>
              <a:t>确定原则：在发生已知污染物及未知污染物的突发环境事件下，应该通过多种途径尽快确定主要污染物和监测项目</a:t>
            </a:r>
            <a:r>
              <a:rPr lang="zh-CN" altLang="en-US" sz="2000" dirty="0">
                <a:latin typeface="宋体" panose="02010600030101010101" pitchFamily="2" charset="-122"/>
              </a:rPr>
              <a:t>。</a:t>
            </a:r>
            <a:endParaRPr lang="en-US" altLang="en-US" sz="2000" dirty="0">
              <a:latin typeface="宋体" panose="02010600030101010101" pitchFamily="2" charset="-122"/>
            </a:endParaRPr>
          </a:p>
          <a:p>
            <a:pPr eaLnBrk="1" hangingPunct="1">
              <a:lnSpc>
                <a:spcPct val="200000"/>
              </a:lnSpc>
              <a:buNone/>
            </a:pPr>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a:t>
            </a:r>
            <a:r>
              <a:rPr lang="en-US" altLang="en-US" sz="2000" dirty="0">
                <a:latin typeface="宋体" panose="02010600030101010101" pitchFamily="2" charset="-122"/>
              </a:rPr>
              <a:t>已知污染物监测项目的确定</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lnSpc>
                <a:spcPct val="150000"/>
              </a:lnSpc>
              <a:buNone/>
            </a:pPr>
            <a:r>
              <a:rPr lang="zh-CN" altLang="en-US" sz="2000" dirty="0"/>
              <a:t>         已知的污染物确定为主要监测项目，考虑衍生有毒有害物。</a:t>
            </a:r>
            <a:endParaRPr lang="zh-CN" altLang="en-US" sz="2000" dirty="0"/>
          </a:p>
          <a:p>
            <a:pPr eaLnBrk="1" hangingPunct="1">
              <a:lnSpc>
                <a:spcPct val="150000"/>
              </a:lnSpc>
              <a:buNone/>
            </a:pPr>
            <a:r>
              <a:rPr lang="zh-CN" altLang="en-US" sz="2000" dirty="0"/>
              <a:t>         固定源：通过调查现场和询问技术员确定主要监测项目。</a:t>
            </a:r>
            <a:endParaRPr lang="zh-CN" altLang="en-US" sz="2000" dirty="0"/>
          </a:p>
          <a:p>
            <a:pPr eaLnBrk="1" hangingPunct="1">
              <a:lnSpc>
                <a:spcPct val="150000"/>
              </a:lnSpc>
              <a:buNone/>
            </a:pPr>
            <a:r>
              <a:rPr lang="zh-CN" altLang="en-US" sz="2000" dirty="0"/>
              <a:t>         流动源 ：通过询问运输人员和调查运输标签等信息确定主要监测项目。</a:t>
            </a:r>
            <a:endParaRPr lang="zh-CN"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四、监测项目和分析方法</a:t>
            </a:r>
            <a:endParaRPr lang="zh-CN" altLang="en-US" b="1" dirty="0"/>
          </a:p>
        </p:txBody>
      </p:sp>
      <p:sp>
        <p:nvSpPr>
          <p:cNvPr id="17411"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50000"/>
              </a:lnSpc>
              <a:buNone/>
            </a:pPr>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）未知污染物的监测项目确定</a:t>
            </a:r>
            <a:endParaRPr lang="zh-CN" altLang="en-US" sz="2000"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en-US" altLang="en-US" sz="2000" dirty="0">
                <a:latin typeface="宋体" panose="02010600030101010101" pitchFamily="2" charset="-122"/>
              </a:rPr>
              <a:t>①</a:t>
            </a:r>
            <a:r>
              <a:rPr lang="zh-CN" altLang="en-US" sz="2000" dirty="0">
                <a:solidFill>
                  <a:srgbClr val="000000"/>
                </a:solidFill>
                <a:latin typeface="Times New Roman" panose="02020603050405020304" pitchFamily="18" charset="0"/>
                <a:cs typeface="Times New Roman" panose="02020603050405020304" pitchFamily="18" charset="0"/>
              </a:rPr>
              <a:t>通过污染事故现场的一些特征</a:t>
            </a:r>
            <a:r>
              <a:rPr lang="zh-CN" altLang="en-US" sz="2000" dirty="0"/>
              <a:t>确定。</a:t>
            </a:r>
            <a:endParaRPr lang="zh-CN" altLang="en-US" sz="2000" dirty="0"/>
          </a:p>
          <a:p>
            <a:pPr eaLnBrk="1" hangingPunct="1">
              <a:lnSpc>
                <a:spcPct val="150000"/>
              </a:lnSpc>
              <a:buNone/>
            </a:pPr>
            <a:r>
              <a:rPr lang="zh-CN" altLang="en-US" sz="2000" dirty="0"/>
              <a:t>         </a:t>
            </a:r>
            <a:r>
              <a:rPr lang="en-US" altLang="en-US" sz="2000" dirty="0"/>
              <a:t>②</a:t>
            </a:r>
            <a:r>
              <a:rPr lang="zh-CN" altLang="en-US" sz="2000" dirty="0"/>
              <a:t>根据中毒反应的特殊症状确定。</a:t>
            </a:r>
            <a:endParaRPr lang="zh-CN" altLang="en-US" sz="2000" dirty="0"/>
          </a:p>
          <a:p>
            <a:pPr eaLnBrk="1" hangingPunct="1">
              <a:lnSpc>
                <a:spcPct val="150000"/>
              </a:lnSpc>
              <a:buNone/>
            </a:pPr>
            <a:r>
              <a:rPr lang="zh-CN" altLang="en-US" sz="2000" dirty="0"/>
              <a:t>         </a:t>
            </a:r>
            <a:r>
              <a:rPr lang="en-US" altLang="en-US" sz="2000" dirty="0"/>
              <a:t>③</a:t>
            </a:r>
            <a:r>
              <a:rPr lang="zh-CN" altLang="en-US" sz="2000" dirty="0"/>
              <a:t>通过事故现场周围可能产生污染的排放源的生产、环保、安全记录确定。</a:t>
            </a:r>
            <a:endParaRPr lang="zh-CN" altLang="en-US" sz="2000" dirty="0"/>
          </a:p>
          <a:p>
            <a:pPr eaLnBrk="1" hangingPunct="1">
              <a:lnSpc>
                <a:spcPct val="150000"/>
              </a:lnSpc>
              <a:buNone/>
            </a:pPr>
            <a:r>
              <a:rPr lang="zh-CN" altLang="en-US" sz="2000" dirty="0"/>
              <a:t>         ④利用空气自动监测站、水质自动监测站和污染源在线监测系统确定。</a:t>
            </a:r>
            <a:endParaRPr lang="zh-CN" altLang="en-US" sz="2000" dirty="0"/>
          </a:p>
          <a:p>
            <a:pPr eaLnBrk="1" hangingPunct="1">
              <a:lnSpc>
                <a:spcPct val="150000"/>
              </a:lnSpc>
              <a:buNone/>
            </a:pPr>
            <a:r>
              <a:rPr lang="zh-CN" altLang="en-US" sz="2000" dirty="0"/>
              <a:t>         ⑤通过现场采样快速分析确定。</a:t>
            </a:r>
            <a:endParaRPr lang="zh-CN" altLang="en-US" sz="2000" dirty="0"/>
          </a:p>
          <a:p>
            <a:pPr eaLnBrk="1" hangingPunct="1">
              <a:lnSpc>
                <a:spcPct val="150000"/>
              </a:lnSpc>
              <a:buNone/>
            </a:pPr>
            <a:r>
              <a:rPr lang="zh-CN" altLang="en-US" sz="2000" dirty="0"/>
              <a:t>         ⑥通过采集样品送实验室分析确定。</a:t>
            </a:r>
            <a:r>
              <a:rPr lang="zh-CN" altLang="en-US" dirty="0"/>
              <a:t>  </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四、监测项目和分析方法</a:t>
            </a:r>
            <a:endParaRPr lang="zh-CN" altLang="en-US" b="1" dirty="0"/>
          </a:p>
        </p:txBody>
      </p:sp>
      <p:sp>
        <p:nvSpPr>
          <p:cNvPr id="18435"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50000"/>
              </a:lnSpc>
              <a:buNone/>
            </a:pPr>
            <a:r>
              <a:rPr lang="en-US" altLang="zh-CN" sz="2000" b="1" dirty="0">
                <a:latin typeface="宋体" panose="02010600030101010101" pitchFamily="2" charset="-122"/>
              </a:rPr>
              <a:t>2</a:t>
            </a:r>
            <a:r>
              <a:rPr lang="zh-CN" altLang="en-US" sz="2000" b="1" dirty="0">
                <a:latin typeface="宋体" panose="02010600030101010101" pitchFamily="2" charset="-122"/>
              </a:rPr>
              <a:t>、分析方法</a:t>
            </a:r>
            <a:endParaRPr lang="zh-CN" altLang="en-US" sz="2000" b="1"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en-US" altLang="zh-CN" sz="2000" dirty="0">
                <a:latin typeface="宋体" panose="02010600030101010101" pitchFamily="2" charset="-122"/>
              </a:rPr>
              <a:t>1</a:t>
            </a:r>
            <a:r>
              <a:rPr lang="zh-CN" altLang="en-US" sz="2000" dirty="0">
                <a:latin typeface="宋体" panose="02010600030101010101" pitchFamily="2" charset="-122"/>
              </a:rPr>
              <a:t>） </a:t>
            </a:r>
            <a:r>
              <a:rPr lang="en-US" altLang="en-US" sz="2000" dirty="0">
                <a:latin typeface="宋体" panose="02010600030101010101" pitchFamily="2" charset="-122"/>
              </a:rPr>
              <a:t>为快速监测突发环境事件的污染物，首先可采用的快速监测方法： 检测试纸、快速检测管和便携式监测仪器等的监测方法</a:t>
            </a:r>
            <a:r>
              <a:rPr lang="zh-CN" altLang="en-US" sz="2000" dirty="0">
                <a:latin typeface="宋体" panose="02010600030101010101" pitchFamily="2" charset="-122"/>
              </a:rPr>
              <a:t>；</a:t>
            </a:r>
            <a:r>
              <a:rPr lang="en-US" altLang="en-US" sz="2000" dirty="0">
                <a:latin typeface="宋体" panose="02010600030101010101" pitchFamily="2" charset="-122"/>
              </a:rPr>
              <a:t>现有的空气自动监测站、</a:t>
            </a:r>
            <a:r>
              <a:rPr lang="zh-CN" altLang="en-US" sz="2000" dirty="0">
                <a:latin typeface="宋体" panose="02010600030101010101" pitchFamily="2" charset="-122"/>
              </a:rPr>
              <a:t>水质自动监测站和污染源在线监测系统等在用的监测方法；现行实验室分析方法</a:t>
            </a:r>
            <a:r>
              <a:rPr lang="en-US"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en-US" altLang="zh-CN" sz="2000" dirty="0">
                <a:latin typeface="宋体" panose="02010600030101010101" pitchFamily="2" charset="-122"/>
              </a:rPr>
              <a:t>2</a:t>
            </a:r>
            <a:r>
              <a:rPr lang="zh-CN" altLang="en-US" sz="2000" dirty="0">
                <a:latin typeface="宋体" panose="02010600030101010101" pitchFamily="2" charset="-122"/>
              </a:rPr>
              <a:t>）</a:t>
            </a:r>
            <a:r>
              <a:rPr lang="en-US" altLang="en-US" sz="2000" dirty="0">
                <a:latin typeface="宋体" panose="02010600030101010101" pitchFamily="2" charset="-122"/>
              </a:rPr>
              <a:t>当上述分析方法不能满足要求时，可根据各地具体情况和仪器设备条件，选用其他适宜的方法如 ISO、美国 EPA、日本 JIS等国外的分析方法。 </a:t>
            </a:r>
            <a:endParaRPr lang="en-US" altLang="en-US" sz="2000" dirty="0">
              <a:latin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四、监测项目和分析方法</a:t>
            </a:r>
            <a:endParaRPr lang="zh-CN" altLang="en-US" b="1" dirty="0"/>
          </a:p>
        </p:txBody>
      </p:sp>
      <p:sp>
        <p:nvSpPr>
          <p:cNvPr id="19459" name="Rectangle 3"/>
          <p:cNvSpPr>
            <a:spLocks noGrp="1"/>
          </p:cNvSpPr>
          <p:nvPr>
            <p:ph idx="1"/>
          </p:nvPr>
        </p:nvSpPr>
        <p:spPr>
          <a:xfrm>
            <a:off x="457200" y="1600200"/>
            <a:ext cx="8229600" cy="4781550"/>
          </a:xfrm>
          <a:ln/>
        </p:spPr>
        <p:txBody>
          <a:bodyPr vert="horz" wrap="square" lIns="91440" tIns="45720" rIns="91440" bIns="45720" anchor="t" anchorCtr="0"/>
          <a:p>
            <a:pPr eaLnBrk="1" hangingPunct="1">
              <a:lnSpc>
                <a:spcPct val="150000"/>
              </a:lnSpc>
              <a:buNone/>
            </a:pPr>
            <a:r>
              <a:rPr lang="en-US" altLang="en-US" sz="2000" b="1" dirty="0">
                <a:latin typeface="宋体" panose="02010600030101010101" pitchFamily="2" charset="-122"/>
              </a:rPr>
              <a:t>3、实验室原始记录及结果表示</a:t>
            </a:r>
            <a:endParaRPr lang="zh-CN" altLang="en-US" sz="2000" b="1"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zh-CN" altLang="zh-CN" sz="2000" dirty="0">
                <a:latin typeface="宋体" panose="02010600030101010101" pitchFamily="2" charset="-122"/>
              </a:rPr>
              <a:t>（1）实验室原始记录内容</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latin typeface="宋体" panose="02010600030101010101" pitchFamily="2" charset="-122"/>
              </a:rPr>
              <a:t>①</a:t>
            </a:r>
            <a:r>
              <a:rPr lang="zh-CN" altLang="en-US" sz="2000" dirty="0">
                <a:solidFill>
                  <a:srgbClr val="000000"/>
                </a:solidFill>
                <a:latin typeface="Times New Roman" panose="02020603050405020304" pitchFamily="18" charset="0"/>
                <a:cs typeface="Times New Roman" panose="02020603050405020304" pitchFamily="18" charset="0"/>
              </a:rPr>
              <a:t>可按常规例行监测格式规范记录，保证信息完整。</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t>②</a:t>
            </a:r>
            <a:r>
              <a:rPr lang="zh-CN" altLang="en-US" sz="2000" dirty="0">
                <a:solidFill>
                  <a:srgbClr val="000000"/>
                </a:solidFill>
                <a:latin typeface="Times New Roman" panose="02020603050405020304" pitchFamily="18" charset="0"/>
                <a:cs typeface="Times New Roman" panose="02020603050405020304" pitchFamily="18" charset="0"/>
              </a:rPr>
              <a:t>记录要真实及时，不应追记，记录要清晰完整，字迹要端正</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t>③</a:t>
            </a:r>
            <a:r>
              <a:rPr lang="zh-CN" altLang="en-US" sz="2000" dirty="0">
                <a:solidFill>
                  <a:srgbClr val="000000"/>
                </a:solidFill>
                <a:latin typeface="Times New Roman" panose="02020603050405020304" pitchFamily="18" charset="0"/>
                <a:cs typeface="Times New Roman" panose="02020603050405020304" pitchFamily="18" charset="0"/>
              </a:rPr>
              <a:t>如数据有误，用</a:t>
            </a:r>
            <a:r>
              <a:rPr lang="zh-CN" altLang="en-US" sz="2000" dirty="0">
                <a:solidFill>
                  <a:srgbClr val="000000"/>
                </a:solidFill>
                <a:latin typeface="宋体" panose="02010600030101010101" pitchFamily="2" charset="-122"/>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杠改法</a:t>
            </a:r>
            <a:r>
              <a:rPr lang="zh-CN" altLang="en-US" sz="2000" dirty="0">
                <a:solidFill>
                  <a:srgbClr val="000000"/>
                </a:solidFill>
                <a:latin typeface="宋体" panose="02010600030101010101" pitchFamily="2" charset="-122"/>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修改，在上方写正确的数字，在下方签名或盖章。</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zh-CN" altLang="en-US" sz="2000" dirty="0"/>
              <a:t>④</a:t>
            </a:r>
            <a:r>
              <a:rPr lang="zh-CN" altLang="en-US" sz="2000" dirty="0">
                <a:solidFill>
                  <a:srgbClr val="000000"/>
                </a:solidFill>
                <a:latin typeface="Times New Roman" panose="02020603050405020304" pitchFamily="18" charset="0"/>
                <a:cs typeface="Times New Roman" panose="02020603050405020304" pitchFamily="18" charset="0"/>
              </a:rPr>
              <a:t>统一编号，应随监测报告及时、按期归档。</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endParaRPr lang="en-US" altLang="en-US" sz="2000" dirty="0">
              <a:latin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四、监测项目和分析方法</a:t>
            </a:r>
            <a:endParaRPr lang="zh-CN" altLang="en-US" b="1" dirty="0"/>
          </a:p>
        </p:txBody>
      </p:sp>
      <p:sp>
        <p:nvSpPr>
          <p:cNvPr id="20483" name="Rectangle 3"/>
          <p:cNvSpPr>
            <a:spLocks noGrp="1"/>
          </p:cNvSpPr>
          <p:nvPr>
            <p:ph idx="1"/>
          </p:nvPr>
        </p:nvSpPr>
        <p:spPr>
          <a:xfrm>
            <a:off x="457200" y="1600200"/>
            <a:ext cx="8229600" cy="4781550"/>
          </a:xfrm>
          <a:ln/>
        </p:spPr>
        <p:txBody>
          <a:bodyPr vert="horz" wrap="square" lIns="91440" tIns="45720" rIns="91440" bIns="45720" anchor="t" anchorCtr="0"/>
          <a:p>
            <a:pPr eaLnBrk="1" hangingPunct="1">
              <a:lnSpc>
                <a:spcPct val="150000"/>
              </a:lnSpc>
              <a:buNone/>
            </a:pPr>
            <a:r>
              <a:rPr lang="zh-CN" altLang="en-US" sz="2000" dirty="0">
                <a:solidFill>
                  <a:srgbClr val="000000"/>
                </a:solidFill>
                <a:latin typeface="Calibri" panose="020F0502020204030204" pitchFamily="34" charset="0"/>
                <a:cs typeface="Times New Roman" panose="02020603050405020304" pitchFamily="18" charset="0"/>
              </a:rPr>
              <a:t>（</a:t>
            </a:r>
            <a:r>
              <a:rPr lang="en-US" altLang="zh-CN" sz="2000" dirty="0">
                <a:solidFill>
                  <a:srgbClr val="000000"/>
                </a:solidFill>
                <a:latin typeface="Calibri" panose="020F0502020204030204" pitchFamily="34" charset="0"/>
                <a:cs typeface="Times New Roman" panose="02020603050405020304" pitchFamily="18" charset="0"/>
              </a:rPr>
              <a:t>2</a:t>
            </a:r>
            <a:r>
              <a:rPr lang="zh-CN" altLang="en-US" sz="2000" dirty="0">
                <a:solidFill>
                  <a:srgbClr val="000000"/>
                </a:solidFill>
                <a:latin typeface="Calibri" panose="020F0502020204030204" pitchFamily="34" charset="0"/>
                <a:cs typeface="Times New Roman" panose="02020603050405020304" pitchFamily="18" charset="0"/>
              </a:rPr>
              <a:t>）分析结果表示方法</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对于分析结果表示，一般可以用</a:t>
            </a:r>
            <a:r>
              <a:rPr lang="zh-CN" altLang="en-US" sz="2000" dirty="0">
                <a:solidFill>
                  <a:srgbClr val="000000"/>
                </a:solidFill>
                <a:latin typeface="Calibri" panose="020F0502020204030204" pitchFamily="34"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定性</a:t>
            </a:r>
            <a:r>
              <a:rPr lang="zh-CN" altLang="en-US" sz="2000" dirty="0">
                <a:solidFill>
                  <a:srgbClr val="000000"/>
                </a:solidFill>
                <a:latin typeface="Calibri" panose="020F0502020204030204" pitchFamily="34"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a:t>
            </a:r>
            <a:r>
              <a:rPr lang="zh-CN" altLang="en-US" sz="2000" dirty="0">
                <a:solidFill>
                  <a:srgbClr val="000000"/>
                </a:solidFill>
                <a:latin typeface="Calibri" panose="020F0502020204030204" pitchFamily="34"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半定量</a:t>
            </a:r>
            <a:r>
              <a:rPr lang="zh-CN" altLang="en-US" sz="2000" dirty="0">
                <a:solidFill>
                  <a:srgbClr val="000000"/>
                </a:solidFill>
                <a:latin typeface="Calibri" panose="020F0502020204030204" pitchFamily="34"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或</a:t>
            </a:r>
            <a:r>
              <a:rPr lang="zh-CN" altLang="en-US" sz="2000" dirty="0">
                <a:solidFill>
                  <a:srgbClr val="000000"/>
                </a:solidFill>
                <a:latin typeface="Calibri" panose="020F0502020204030204" pitchFamily="34"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定量</a:t>
            </a:r>
            <a:r>
              <a:rPr lang="zh-CN" altLang="en-US" sz="2000" dirty="0">
                <a:solidFill>
                  <a:srgbClr val="000000"/>
                </a:solidFill>
                <a:latin typeface="Calibri" panose="020F0502020204030204" pitchFamily="34"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来表示。 </a:t>
            </a:r>
            <a:endParaRPr lang="zh-CN" altLang="en-US" sz="2000" dirty="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latin typeface="宋体" panose="02010600030101010101" pitchFamily="2" charset="-122"/>
              </a:rPr>
              <a:t>①</a:t>
            </a:r>
            <a:r>
              <a:rPr lang="zh-CN" altLang="en-US" sz="2000" dirty="0">
                <a:solidFill>
                  <a:srgbClr val="000000"/>
                </a:solidFill>
                <a:latin typeface="Times New Roman" panose="02020603050405020304" pitchFamily="18" charset="0"/>
                <a:cs typeface="Times New Roman" panose="02020603050405020304" pitchFamily="18" charset="0"/>
              </a:rPr>
              <a:t>定性监测结果可用“检出”或“未检出”来表示，并尽可能注明监测项目的检出限。 </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t>②</a:t>
            </a:r>
            <a:r>
              <a:rPr lang="zh-CN" altLang="en-US" sz="2000" dirty="0">
                <a:solidFill>
                  <a:srgbClr val="000000"/>
                </a:solidFill>
                <a:latin typeface="Times New Roman" panose="02020603050405020304" pitchFamily="18" charset="0"/>
                <a:cs typeface="Times New Roman" panose="02020603050405020304" pitchFamily="18" charset="0"/>
              </a:rPr>
              <a:t>半定量监测结果可给出所测污染物的测定结果或测定结果范围 </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t>③</a:t>
            </a:r>
            <a:r>
              <a:rPr lang="zh-CN" altLang="en-US" sz="2000" dirty="0">
                <a:solidFill>
                  <a:srgbClr val="000000"/>
                </a:solidFill>
                <a:latin typeface="Times New Roman" panose="02020603050405020304" pitchFamily="18" charset="0"/>
                <a:cs typeface="Times New Roman" panose="02020603050405020304" pitchFamily="18" charset="0"/>
              </a:rPr>
              <a:t>定量监测结果应给出所测污染物的测定结果 。</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endParaRPr lang="zh-CN" altLang="en-US" sz="2000" dirty="0">
              <a:latin typeface="宋体" panose="02010600030101010101" pitchFamily="2" charset="-122"/>
            </a:endParaRPr>
          </a:p>
          <a:p>
            <a:pPr eaLnBrk="1" hangingPunct="1">
              <a:lnSpc>
                <a:spcPct val="150000"/>
              </a:lnSpc>
              <a:buNone/>
            </a:pPr>
            <a:endParaRPr lang="en-US" altLang="en-US" sz="2000" dirty="0">
              <a:latin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2880" y="1714500"/>
            <a:ext cx="58756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201"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4"/>
          <p:cNvSpPr/>
          <p:nvPr/>
        </p:nvSpPr>
        <p:spPr>
          <a:xfrm>
            <a:off x="1763713" y="5589588"/>
            <a:ext cx="5616575" cy="10080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21507"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四、监测项目和分析方法</a:t>
            </a:r>
            <a:endParaRPr lang="zh-CN" altLang="en-US" b="1" dirty="0"/>
          </a:p>
        </p:txBody>
      </p:sp>
      <p:sp>
        <p:nvSpPr>
          <p:cNvPr id="21508" name="Rectangle 3"/>
          <p:cNvSpPr>
            <a:spLocks noGrp="1"/>
          </p:cNvSpPr>
          <p:nvPr>
            <p:ph idx="1"/>
          </p:nvPr>
        </p:nvSpPr>
        <p:spPr>
          <a:xfrm>
            <a:off x="457200" y="1196975"/>
            <a:ext cx="8229600" cy="5472113"/>
          </a:xfrm>
          <a:ln/>
        </p:spPr>
        <p:txBody>
          <a:bodyPr vert="horz" wrap="square" lIns="91440" tIns="45720" rIns="91440" bIns="45720" anchor="t" anchorCtr="0"/>
          <a:p>
            <a:pPr eaLnBrk="1" hangingPunct="1">
              <a:lnSpc>
                <a:spcPct val="150000"/>
              </a:lnSpc>
              <a:buNone/>
            </a:pPr>
            <a:r>
              <a:rPr lang="en-US" altLang="zh-CN" sz="2000" b="1" dirty="0">
                <a:solidFill>
                  <a:srgbClr val="000000"/>
                </a:solidFill>
                <a:latin typeface="宋体" panose="02010600030101010101" pitchFamily="2" charset="-122"/>
                <a:cs typeface="Times New Roman" panose="02020603050405020304" pitchFamily="18" charset="0"/>
              </a:rPr>
              <a:t>4</a:t>
            </a:r>
            <a:r>
              <a:rPr lang="zh-CN" altLang="en-US" sz="2000" b="1" dirty="0">
                <a:solidFill>
                  <a:srgbClr val="000000"/>
                </a:solidFill>
                <a:latin typeface="宋体" panose="02010600030101010101" pitchFamily="2" charset="-122"/>
                <a:cs typeface="Times New Roman" panose="02020603050405020304" pitchFamily="18" charset="0"/>
              </a:rPr>
              <a:t>、质量保证和质量控制</a:t>
            </a: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zh-CN" altLang="zh-CN" sz="2000" dirty="0">
                <a:latin typeface="宋体" panose="02010600030101010101" pitchFamily="2" charset="-122"/>
              </a:rPr>
              <a:t>（1）</a:t>
            </a:r>
            <a:r>
              <a:rPr lang="zh-CN" altLang="en-US" sz="2000" dirty="0">
                <a:solidFill>
                  <a:srgbClr val="000000"/>
                </a:solidFill>
                <a:latin typeface="Times New Roman" panose="02020603050405020304" pitchFamily="18" charset="0"/>
                <a:cs typeface="Times New Roman" panose="02020603050405020304" pitchFamily="18" charset="0"/>
              </a:rPr>
              <a:t>分析人员应熟悉和掌握相关仪器设备和分析方法，持证上岗。</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2</a:t>
            </a:r>
            <a:r>
              <a:rPr lang="zh-CN" altLang="en-US" sz="2000" dirty="0">
                <a:solidFill>
                  <a:srgbClr val="000000"/>
                </a:solidFill>
                <a:latin typeface="Times New Roman" panose="02020603050405020304" pitchFamily="18" charset="0"/>
                <a:cs typeface="Times New Roman" panose="02020603050405020304" pitchFamily="18" charset="0"/>
              </a:rPr>
              <a:t>）用于监测的各种计量器具要按有关规定定期检定，并在检定周期内进行期间核查，定期检查和维护保养，保证仪器设备的正常运转。</a:t>
            </a:r>
            <a:endParaRPr lang="zh-CN" altLang="en-US" sz="2000" dirty="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3</a:t>
            </a:r>
            <a:r>
              <a:rPr lang="zh-CN" altLang="en-US" sz="2000" dirty="0">
                <a:solidFill>
                  <a:srgbClr val="000000"/>
                </a:solidFill>
                <a:latin typeface="Times New Roman" panose="02020603050405020304" pitchFamily="18" charset="0"/>
                <a:cs typeface="Times New Roman" panose="02020603050405020304" pitchFamily="18" charset="0"/>
              </a:rPr>
              <a:t>）实验用水要符合分析方法要求，试剂和实验辅助材料要检验合格。</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en-US" altLang="zh-CN" sz="2000" dirty="0">
                <a:latin typeface="宋体" panose="02010600030101010101" pitchFamily="2" charset="-122"/>
              </a:rPr>
              <a:t>4</a:t>
            </a:r>
            <a:r>
              <a:rPr lang="zh-CN" altLang="en-US" sz="2000" dirty="0">
                <a:latin typeface="宋体" panose="02010600030101010101" pitchFamily="2" charset="-122"/>
              </a:rPr>
              <a:t>）</a:t>
            </a:r>
            <a:r>
              <a:rPr lang="zh-CN" altLang="en-US" sz="2000" dirty="0">
                <a:solidFill>
                  <a:srgbClr val="000000"/>
                </a:solidFill>
                <a:latin typeface="Times New Roman" panose="02020603050405020304" pitchFamily="18" charset="0"/>
                <a:cs typeface="Times New Roman" panose="02020603050405020304" pitchFamily="18" charset="0"/>
              </a:rPr>
              <a:t>实验室采购服务应选择合格的供应商。</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latin typeface="宋体" panose="02010600030101010101" pitchFamily="2" charset="-122"/>
              </a:rPr>
              <a:t>  （</a:t>
            </a:r>
            <a:r>
              <a:rPr lang="en-US" altLang="zh-CN" sz="2000" dirty="0">
                <a:latin typeface="宋体" panose="02010600030101010101" pitchFamily="2" charset="-122"/>
              </a:rPr>
              <a:t>5</a:t>
            </a:r>
            <a:r>
              <a:rPr lang="zh-CN" altLang="en-US" sz="2000" dirty="0">
                <a:latin typeface="宋体" panose="02010600030101010101" pitchFamily="2" charset="-122"/>
              </a:rPr>
              <a:t>）</a:t>
            </a:r>
            <a:r>
              <a:rPr lang="zh-CN" altLang="en-US" sz="2000" dirty="0">
                <a:solidFill>
                  <a:srgbClr val="000000"/>
                </a:solidFill>
                <a:latin typeface="Times New Roman" panose="02020603050405020304" pitchFamily="18" charset="0"/>
                <a:cs typeface="Times New Roman" panose="02020603050405020304" pitchFamily="18" charset="0"/>
              </a:rPr>
              <a:t>实验室环境条件应满足分析方法要求，需控制温湿度等条件的实验室要配备相应设备，监控并记录环境条件。</a:t>
            </a:r>
            <a:endParaRPr lang="zh-CN" altLang="en-US" sz="2000"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endParaRPr lang="zh-CN" altLang="en-US" sz="2000" dirty="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zh-CN" altLang="en-US" sz="1600" b="1" dirty="0">
                <a:solidFill>
                  <a:srgbClr val="000000"/>
                </a:solidFill>
                <a:latin typeface="楷体_GB2312" pitchFamily="49" charset="-122"/>
                <a:ea typeface="楷体_GB2312" pitchFamily="49" charset="-122"/>
              </a:rPr>
              <a:t>注意：</a:t>
            </a:r>
            <a:r>
              <a:rPr lang="zh-CN" altLang="en-US" sz="1600" dirty="0">
                <a:solidFill>
                  <a:srgbClr val="000000"/>
                </a:solidFill>
                <a:latin typeface="楷体_GB2312" pitchFamily="49" charset="-122"/>
                <a:ea typeface="楷体_GB2312" pitchFamily="49" charset="-122"/>
              </a:rPr>
              <a:t>实验室质量保证和质量控制的具体措施参照相应的</a:t>
            </a:r>
            <a:endParaRPr lang="zh-CN" altLang="en-US" sz="1600" dirty="0">
              <a:solidFill>
                <a:srgbClr val="000000"/>
              </a:solidFill>
              <a:latin typeface="楷体_GB2312" pitchFamily="49" charset="-122"/>
              <a:ea typeface="楷体_GB2312" pitchFamily="49" charset="-122"/>
            </a:endParaRPr>
          </a:p>
          <a:p>
            <a:pPr eaLnBrk="1" hangingPunct="1">
              <a:lnSpc>
                <a:spcPct val="150000"/>
              </a:lnSpc>
              <a:buNone/>
            </a:pPr>
            <a:r>
              <a:rPr lang="zh-CN" altLang="en-US" sz="1600" dirty="0">
                <a:solidFill>
                  <a:srgbClr val="000000"/>
                </a:solidFill>
                <a:latin typeface="楷体_GB2312" pitchFamily="49" charset="-122"/>
                <a:ea typeface="楷体_GB2312" pitchFamily="49" charset="-122"/>
              </a:rPr>
              <a:t>                     技术规范执行。</a:t>
            </a:r>
            <a:r>
              <a:rPr lang="zh-CN" altLang="en-US" sz="1600" dirty="0">
                <a:latin typeface="宋体" panose="02010600030101010101" pitchFamily="2" charset="-122"/>
              </a:rPr>
              <a:t>  </a:t>
            </a:r>
            <a:endParaRPr lang="en-US" altLang="en-US" sz="1600" dirty="0">
              <a:latin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五、监测报告</a:t>
            </a:r>
            <a:endParaRPr lang="zh-CN" altLang="en-US" b="1" dirty="0"/>
          </a:p>
        </p:txBody>
      </p:sp>
      <p:sp>
        <p:nvSpPr>
          <p:cNvPr id="22531" name="Rectangle 3"/>
          <p:cNvSpPr>
            <a:spLocks noGrp="1"/>
          </p:cNvSpPr>
          <p:nvPr>
            <p:ph idx="1"/>
          </p:nvPr>
        </p:nvSpPr>
        <p:spPr>
          <a:xfrm>
            <a:off x="457200" y="1600200"/>
            <a:ext cx="8229600" cy="4781550"/>
          </a:xfrm>
          <a:ln/>
        </p:spPr>
        <p:txBody>
          <a:bodyPr vert="horz" wrap="square" lIns="91440" tIns="45720" rIns="91440" bIns="45720" anchor="t" anchorCtr="0"/>
          <a:p>
            <a:pPr algn="just" eaLnBrk="1" hangingPunct="1">
              <a:lnSpc>
                <a:spcPct val="150000"/>
              </a:lnSpc>
              <a:buNone/>
            </a:pPr>
            <a:r>
              <a:rPr lang="en-US" altLang="zh-CN" sz="2000" dirty="0">
                <a:solidFill>
                  <a:srgbClr val="000000"/>
                </a:solidFill>
                <a:latin typeface="Times New Roman" panose="02020603050405020304" pitchFamily="18" charset="0"/>
                <a:cs typeface="Times New Roman" panose="02020603050405020304" pitchFamily="18" charset="0"/>
              </a:rPr>
              <a:t>    1</a:t>
            </a:r>
            <a:r>
              <a:rPr lang="zh-CN" altLang="en-US" sz="2000" dirty="0">
                <a:solidFill>
                  <a:srgbClr val="000000"/>
                </a:solidFill>
                <a:latin typeface="Times New Roman" panose="02020603050405020304" pitchFamily="18" charset="0"/>
                <a:cs typeface="Times New Roman" panose="02020603050405020304" pitchFamily="18" charset="0"/>
              </a:rPr>
              <a:t>、</a:t>
            </a:r>
            <a:r>
              <a:rPr lang="zh-CN" altLang="en-US" sz="2000" b="1" dirty="0">
                <a:solidFill>
                  <a:srgbClr val="000000"/>
                </a:solidFill>
                <a:latin typeface="Times New Roman" panose="02020603050405020304" pitchFamily="18" charset="0"/>
                <a:cs typeface="Times New Roman" panose="02020603050405020304" pitchFamily="18" charset="0"/>
              </a:rPr>
              <a:t>基本原则</a:t>
            </a:r>
            <a:r>
              <a:rPr lang="zh-CN" altLang="en-US" sz="2000" dirty="0">
                <a:solidFill>
                  <a:srgbClr val="000000"/>
                </a:solidFill>
                <a:latin typeface="Times New Roman" panose="02020603050405020304" pitchFamily="18" charset="0"/>
                <a:cs typeface="Times New Roman" panose="02020603050405020304" pitchFamily="18" charset="0"/>
              </a:rPr>
              <a:t>：突发环境事件应急监测报告以及时、快速报送为原则。 </a:t>
            </a:r>
            <a:endParaRPr lang="zh-CN" altLang="en-US" sz="2000"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20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2</a:t>
            </a:r>
            <a:r>
              <a:rPr lang="zh-CN" altLang="en-US" sz="2000" dirty="0">
                <a:solidFill>
                  <a:srgbClr val="000000"/>
                </a:solidFill>
                <a:latin typeface="Times New Roman" panose="02020603050405020304" pitchFamily="18" charset="0"/>
                <a:cs typeface="Times New Roman" panose="02020603050405020304" pitchFamily="18" charset="0"/>
              </a:rPr>
              <a:t>、</a:t>
            </a:r>
            <a:r>
              <a:rPr lang="zh-CN" altLang="en-US" sz="2000" b="1" dirty="0">
                <a:solidFill>
                  <a:srgbClr val="000000"/>
                </a:solidFill>
                <a:latin typeface="Times New Roman" panose="02020603050405020304" pitchFamily="18" charset="0"/>
                <a:cs typeface="Times New Roman" panose="02020603050405020304" pitchFamily="18" charset="0"/>
              </a:rPr>
              <a:t>报告形式：</a:t>
            </a:r>
            <a:r>
              <a:rPr lang="zh-CN" altLang="en-US" sz="2000" dirty="0">
                <a:solidFill>
                  <a:srgbClr val="000000"/>
                </a:solidFill>
                <a:latin typeface="Times New Roman" panose="02020603050405020304" pitchFamily="18" charset="0"/>
                <a:cs typeface="Times New Roman" panose="02020603050405020304" pitchFamily="18" charset="0"/>
              </a:rPr>
              <a:t>电话、传真、电子邮件、监测快报、简报等形式。</a:t>
            </a:r>
            <a:r>
              <a:rPr lang="zh-CN" altLang="en-US" sz="2000" dirty="0">
                <a:solidFill>
                  <a:srgbClr val="000000"/>
                </a:solidFill>
                <a:latin typeface="Calibri" panose="020F0502020204030204" pitchFamily="34" charset="0"/>
                <a:cs typeface="Times New Roman" panose="02020603050405020304" pitchFamily="18" charset="0"/>
              </a:rPr>
              <a:t>另外，</a:t>
            </a:r>
            <a:r>
              <a:rPr lang="zh-CN" altLang="en-US" sz="2000" dirty="0">
                <a:solidFill>
                  <a:srgbClr val="000000"/>
                </a:solidFill>
                <a:latin typeface="Times New Roman" panose="02020603050405020304" pitchFamily="18" charset="0"/>
                <a:cs typeface="Times New Roman" panose="02020603050405020304" pitchFamily="18" charset="0"/>
              </a:rPr>
              <a:t>对未通过计量认证 </a:t>
            </a:r>
            <a:r>
              <a:rPr lang="en-US" altLang="zh-CN" sz="2000" dirty="0">
                <a:solidFill>
                  <a:srgbClr val="000000"/>
                </a:solidFill>
                <a:latin typeface="Times New Roman" panose="02020603050405020304" pitchFamily="18"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实验室认可的监测项目，可按当地环境保护行政主管部门或任务下达单位的要求进行报送。</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endParaRPr lang="zh-CN" altLang="en-US" sz="2000" dirty="0">
              <a:latin typeface="宋体" panose="02010600030101010101" pitchFamily="2" charset="-122"/>
            </a:endParaRPr>
          </a:p>
          <a:p>
            <a:pPr eaLnBrk="1" hangingPunct="1">
              <a:lnSpc>
                <a:spcPct val="150000"/>
              </a:lnSpc>
              <a:buNone/>
            </a:pPr>
            <a:endParaRPr lang="en-US" altLang="en-US" sz="2000" dirty="0">
              <a:latin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5"/>
          <p:cNvSpPr/>
          <p:nvPr/>
        </p:nvSpPr>
        <p:spPr>
          <a:xfrm>
            <a:off x="539750" y="1916113"/>
            <a:ext cx="8135938" cy="46815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23555"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五、监测报告</a:t>
            </a:r>
            <a:endParaRPr lang="zh-CN" altLang="en-US" b="1" dirty="0"/>
          </a:p>
        </p:txBody>
      </p:sp>
      <p:sp>
        <p:nvSpPr>
          <p:cNvPr id="23556" name="Rectangle 3"/>
          <p:cNvSpPr>
            <a:spLocks noGrp="1"/>
          </p:cNvSpPr>
          <p:nvPr>
            <p:ph idx="1"/>
          </p:nvPr>
        </p:nvSpPr>
        <p:spPr>
          <a:xfrm>
            <a:off x="457200" y="1268413"/>
            <a:ext cx="8229600" cy="5400675"/>
          </a:xfrm>
          <a:ln/>
        </p:spPr>
        <p:txBody>
          <a:bodyPr vert="horz" wrap="square" lIns="91440" tIns="45720" rIns="91440" bIns="45720" anchor="t" anchorCtr="0"/>
          <a:p>
            <a:pPr algn="just" eaLnBrk="1" hangingPunct="1">
              <a:lnSpc>
                <a:spcPct val="150000"/>
              </a:lnSpc>
              <a:buNone/>
            </a:pPr>
            <a:r>
              <a:rPr lang="en-US" altLang="zh-CN" sz="2000" b="1" dirty="0">
                <a:latin typeface="Times New Roman" panose="02020603050405020304" pitchFamily="18" charset="0"/>
                <a:cs typeface="Times New Roman" panose="02020603050405020304" pitchFamily="18" charset="0"/>
              </a:rPr>
              <a:t>3</a:t>
            </a:r>
            <a:r>
              <a:rPr lang="zh-CN" altLang="en-US" sz="2000" b="1" dirty="0">
                <a:latin typeface="Times New Roman" panose="02020603050405020304" pitchFamily="18" charset="0"/>
                <a:cs typeface="Times New Roman" panose="02020603050405020304" pitchFamily="18" charset="0"/>
              </a:rPr>
              <a:t>、应急监测报告主要内容</a:t>
            </a:r>
            <a:endParaRPr lang="zh-CN" altLang="en-US" sz="2000" b="1" dirty="0">
              <a:latin typeface="Times New Roman" panose="02020603050405020304" pitchFamily="18" charset="0"/>
              <a:cs typeface="Times New Roman" panose="02020603050405020304" pitchFamily="18" charset="0"/>
            </a:endParaRPr>
          </a:p>
          <a:p>
            <a:pPr algn="just" eaLnBrk="1" hangingPunct="1">
              <a:lnSpc>
                <a:spcPct val="200000"/>
              </a:lnSpc>
              <a:buNone/>
            </a:pPr>
            <a:r>
              <a:rPr lang="en-US" altLang="zh-CN" sz="1600" dirty="0">
                <a:latin typeface="楷体_GB2312" pitchFamily="49" charset="-122"/>
                <a:ea typeface="楷体_GB2312" pitchFamily="49" charset="-122"/>
              </a:rPr>
              <a:t>a</a:t>
            </a:r>
            <a:r>
              <a:rPr lang="zh-CN" altLang="en-US" sz="1600" dirty="0">
                <a:latin typeface="楷体_GB2312" pitchFamily="49" charset="-122"/>
                <a:ea typeface="楷体_GB2312" pitchFamily="49" charset="-122"/>
              </a:rPr>
              <a:t>．标题名称。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b</a:t>
            </a:r>
            <a:r>
              <a:rPr lang="zh-CN" altLang="en-US" sz="1600" dirty="0">
                <a:latin typeface="楷体_GB2312" pitchFamily="49" charset="-122"/>
                <a:ea typeface="楷体_GB2312" pitchFamily="49" charset="-122"/>
              </a:rPr>
              <a:t>．监测单位名称和地址，进行测试的地点。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c</a:t>
            </a:r>
            <a:r>
              <a:rPr lang="zh-CN" altLang="en-US" sz="1600" dirty="0">
                <a:latin typeface="楷体_GB2312" pitchFamily="49" charset="-122"/>
                <a:ea typeface="楷体_GB2312" pitchFamily="49" charset="-122"/>
              </a:rPr>
              <a:t>．监测报告的唯一性编号和每一页与总页数的标志。 </a:t>
            </a:r>
            <a:endParaRPr lang="zh-CN" altLang="en-US" sz="1600" dirty="0">
              <a:solidFill>
                <a:srgbClr val="000000"/>
              </a:solidFill>
              <a:latin typeface="楷体_GB2312" pitchFamily="49" charset="-122"/>
              <a:ea typeface="楷体_GB2312" pitchFamily="49" charset="-122"/>
            </a:endParaRPr>
          </a:p>
          <a:p>
            <a:pPr algn="just" eaLnBrk="1" hangingPunct="1">
              <a:lnSpc>
                <a:spcPct val="150000"/>
              </a:lnSpc>
              <a:buNone/>
            </a:pPr>
            <a:r>
              <a:rPr lang="en-US" altLang="zh-CN" sz="1600" dirty="0">
                <a:solidFill>
                  <a:srgbClr val="000000"/>
                </a:solidFill>
                <a:latin typeface="楷体_GB2312" pitchFamily="49" charset="-122"/>
                <a:ea typeface="楷体_GB2312" pitchFamily="49" charset="-122"/>
              </a:rPr>
              <a:t>d</a:t>
            </a:r>
            <a:r>
              <a:rPr lang="zh-CN" altLang="en-US" sz="1600" dirty="0">
                <a:solidFill>
                  <a:srgbClr val="000000"/>
                </a:solidFill>
                <a:latin typeface="楷体_GB2312" pitchFamily="49" charset="-122"/>
                <a:ea typeface="楷体_GB2312" pitchFamily="49" charset="-122"/>
              </a:rPr>
              <a:t>．事故发生的时间、地点，监测断面（点位）示意图，发生原因，污染来源，主要污染物质，污染范围，必要的水文气象参数等。</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e</a:t>
            </a:r>
            <a:r>
              <a:rPr lang="zh-CN" altLang="en-US" sz="1600" dirty="0">
                <a:latin typeface="楷体_GB2312" pitchFamily="49" charset="-122"/>
                <a:ea typeface="楷体_GB2312" pitchFamily="49" charset="-122"/>
              </a:rPr>
              <a:t>．所用方法的标志（名称和编号）。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f</a:t>
            </a:r>
            <a:r>
              <a:rPr lang="zh-CN" altLang="en-US" sz="1600" dirty="0">
                <a:latin typeface="楷体_GB2312" pitchFamily="49" charset="-122"/>
                <a:ea typeface="楷体_GB2312" pitchFamily="49" charset="-122"/>
              </a:rPr>
              <a:t>．样品的描述、状态和明确的标志。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g</a:t>
            </a:r>
            <a:r>
              <a:rPr lang="zh-CN" altLang="en-US" sz="1600" dirty="0">
                <a:latin typeface="楷体_GB2312" pitchFamily="49" charset="-122"/>
                <a:ea typeface="楷体_GB2312" pitchFamily="49" charset="-122"/>
              </a:rPr>
              <a:t>．样品采样日期、接收日期、检测日期。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h</a:t>
            </a:r>
            <a:r>
              <a:rPr lang="zh-CN" altLang="en-US" sz="1600" dirty="0">
                <a:latin typeface="楷体_GB2312" pitchFamily="49" charset="-122"/>
                <a:ea typeface="楷体_GB2312" pitchFamily="49" charset="-122"/>
              </a:rPr>
              <a:t>．检测结果和结果评价（必要时）。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i</a:t>
            </a:r>
            <a:r>
              <a:rPr lang="zh-CN" altLang="en-US" sz="1600" dirty="0">
                <a:latin typeface="楷体_GB2312" pitchFamily="49" charset="-122"/>
                <a:ea typeface="楷体_GB2312" pitchFamily="49" charset="-122"/>
              </a:rPr>
              <a:t>．审核人、授权签字人签字（已通过计量认证</a:t>
            </a:r>
            <a:r>
              <a:rPr lang="en-US" altLang="zh-CN" sz="1600" dirty="0">
                <a:latin typeface="楷体_GB2312" pitchFamily="49" charset="-122"/>
                <a:ea typeface="楷体_GB2312" pitchFamily="49" charset="-122"/>
              </a:rPr>
              <a:t>/</a:t>
            </a:r>
            <a:r>
              <a:rPr lang="zh-CN" altLang="en-US" sz="1600" dirty="0">
                <a:latin typeface="楷体_GB2312" pitchFamily="49" charset="-122"/>
                <a:ea typeface="楷体_GB2312" pitchFamily="49" charset="-122"/>
              </a:rPr>
              <a:t>实验室认可的监测项目）等。 </a:t>
            </a:r>
            <a:endParaRPr lang="zh-CN" altLang="en-US" sz="1600" dirty="0">
              <a:latin typeface="楷体_GB2312" pitchFamily="49" charset="-122"/>
              <a:ea typeface="楷体_GB2312" pitchFamily="49" charset="-122"/>
            </a:endParaRPr>
          </a:p>
          <a:p>
            <a:pPr algn="just" eaLnBrk="1" hangingPunct="1">
              <a:lnSpc>
                <a:spcPct val="150000"/>
              </a:lnSpc>
              <a:buNone/>
            </a:pPr>
            <a:r>
              <a:rPr lang="en-US" altLang="zh-CN" sz="1600" dirty="0">
                <a:latin typeface="楷体_GB2312" pitchFamily="49" charset="-122"/>
                <a:ea typeface="楷体_GB2312" pitchFamily="49" charset="-122"/>
              </a:rPr>
              <a:t>j</a:t>
            </a:r>
            <a:r>
              <a:rPr lang="zh-CN" altLang="en-US" sz="1600" dirty="0">
                <a:latin typeface="楷体_GB2312" pitchFamily="49" charset="-122"/>
                <a:ea typeface="楷体_GB2312" pitchFamily="49" charset="-122"/>
              </a:rPr>
              <a:t>．计量认证</a:t>
            </a:r>
            <a:r>
              <a:rPr lang="en-US" altLang="zh-CN" sz="1600" dirty="0">
                <a:latin typeface="楷体_GB2312" pitchFamily="49" charset="-122"/>
                <a:ea typeface="楷体_GB2312" pitchFamily="49" charset="-122"/>
              </a:rPr>
              <a:t>/</a:t>
            </a:r>
            <a:r>
              <a:rPr lang="zh-CN" altLang="en-US" sz="1600" dirty="0">
                <a:latin typeface="楷体_GB2312" pitchFamily="49" charset="-122"/>
                <a:ea typeface="楷体_GB2312" pitchFamily="49" charset="-122"/>
              </a:rPr>
              <a:t>实验室认可标志（已通过计量认证</a:t>
            </a:r>
            <a:r>
              <a:rPr lang="en-US" altLang="zh-CN" sz="1600" dirty="0">
                <a:latin typeface="楷体_GB2312" pitchFamily="49" charset="-122"/>
                <a:ea typeface="楷体_GB2312" pitchFamily="49" charset="-122"/>
              </a:rPr>
              <a:t>/</a:t>
            </a:r>
            <a:r>
              <a:rPr lang="zh-CN" altLang="en-US" sz="1600" dirty="0">
                <a:latin typeface="楷体_GB2312" pitchFamily="49" charset="-122"/>
                <a:ea typeface="楷体_GB2312" pitchFamily="49" charset="-122"/>
              </a:rPr>
              <a:t>实验室认可的监测项目）。</a:t>
            </a:r>
            <a:r>
              <a:rPr lang="zh-CN" altLang="en-US" sz="1200" dirty="0">
                <a:solidFill>
                  <a:srgbClr val="000000"/>
                </a:solidFill>
                <a:latin typeface="Times New Roman" panose="02020603050405020304" pitchFamily="18" charset="0"/>
                <a:cs typeface="Times New Roman" panose="02020603050405020304" pitchFamily="18" charset="0"/>
              </a:rPr>
              <a:t>          </a:t>
            </a:r>
            <a:endParaRPr lang="zh-CN" altLang="en-US" sz="1200" dirty="0">
              <a:latin typeface="宋体" panose="02010600030101010101" pitchFamily="2" charset="-122"/>
            </a:endParaRPr>
          </a:p>
          <a:p>
            <a:pPr eaLnBrk="1" hangingPunct="1">
              <a:lnSpc>
                <a:spcPct val="150000"/>
              </a:lnSpc>
              <a:buNone/>
            </a:pPr>
            <a:endParaRPr lang="en-US" altLang="en-US" sz="1200" dirty="0">
              <a:latin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五、监测报告</a:t>
            </a:r>
            <a:endParaRPr lang="zh-CN" altLang="en-US" b="1" dirty="0"/>
          </a:p>
        </p:txBody>
      </p:sp>
      <p:sp>
        <p:nvSpPr>
          <p:cNvPr id="24579" name="Rectangle 3"/>
          <p:cNvSpPr>
            <a:spLocks noGrp="1"/>
          </p:cNvSpPr>
          <p:nvPr>
            <p:ph idx="1"/>
          </p:nvPr>
        </p:nvSpPr>
        <p:spPr>
          <a:xfrm>
            <a:off x="457200" y="1600200"/>
            <a:ext cx="8229600" cy="4781550"/>
          </a:xfrm>
          <a:ln/>
        </p:spPr>
        <p:txBody>
          <a:bodyPr vert="horz" wrap="square" lIns="91440" tIns="45720" rIns="91440" bIns="45720" anchor="t" anchorCtr="0"/>
          <a:p>
            <a:pPr algn="just" eaLnBrk="1" hangingPunct="1">
              <a:lnSpc>
                <a:spcPct val="150000"/>
              </a:lnSpc>
              <a:buNone/>
            </a:pP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Calibri" panose="020F0502020204030204" pitchFamily="34" charset="0"/>
                <a:cs typeface="Times New Roman" panose="02020603050405020304" pitchFamily="18" charset="0"/>
              </a:rPr>
              <a:t>4</a:t>
            </a:r>
            <a:r>
              <a:rPr lang="zh-CN" altLang="en-US" sz="2000" b="1" dirty="0">
                <a:solidFill>
                  <a:srgbClr val="000000"/>
                </a:solidFill>
                <a:latin typeface="Calibri" panose="020F0502020204030204" pitchFamily="34" charset="0"/>
                <a:cs typeface="Times New Roman" panose="02020603050405020304" pitchFamily="18" charset="0"/>
              </a:rPr>
              <a:t>、环境污染程度评价：</a:t>
            </a:r>
            <a:endParaRPr lang="zh-CN" altLang="en-US" sz="2000" b="1" dirty="0">
              <a:solidFill>
                <a:srgbClr val="000000"/>
              </a:solidFill>
              <a:latin typeface="Calibri" panose="020F0502020204030204" pitchFamily="34" charset="0"/>
              <a:cs typeface="Times New Roman" panose="02020603050405020304" pitchFamily="18" charset="0"/>
            </a:endParaRPr>
          </a:p>
          <a:p>
            <a:pPr algn="just" eaLnBrk="1" hangingPunct="1">
              <a:lnSpc>
                <a:spcPct val="150000"/>
              </a:lnSpc>
              <a:buNone/>
            </a:pPr>
            <a:r>
              <a:rPr lang="zh-CN" altLang="en-US" sz="2000" dirty="0">
                <a:solidFill>
                  <a:srgbClr val="000000"/>
                </a:solidFill>
                <a:latin typeface="Calibri" panose="020F0502020204030204" pitchFamily="34" charset="0"/>
                <a:cs typeface="Times New Roman" panose="02020603050405020304" pitchFamily="18" charset="0"/>
              </a:rPr>
              <a:t>（</a:t>
            </a:r>
            <a:r>
              <a:rPr lang="en-US" altLang="zh-CN" sz="2000" dirty="0">
                <a:solidFill>
                  <a:srgbClr val="000000"/>
                </a:solidFill>
                <a:latin typeface="Calibri" panose="020F0502020204030204" pitchFamily="34" charset="0"/>
                <a:cs typeface="Times New Roman" panose="02020603050405020304" pitchFamily="18" charset="0"/>
              </a:rPr>
              <a:t>1</a:t>
            </a:r>
            <a:r>
              <a:rPr lang="zh-CN" altLang="en-US" sz="2000" dirty="0">
                <a:solidFill>
                  <a:srgbClr val="000000"/>
                </a:solidFill>
                <a:latin typeface="Calibri" panose="020F0502020204030204" pitchFamily="34" charset="0"/>
                <a:cs typeface="Times New Roman" panose="02020603050405020304" pitchFamily="18" charset="0"/>
              </a:rPr>
              <a:t>）对区域的环境污染程度的评价，则执行相应的环境质量标准。</a:t>
            </a:r>
            <a:endParaRPr lang="zh-CN" altLang="en-US" sz="2000" dirty="0">
              <a:solidFill>
                <a:srgbClr val="000000"/>
              </a:solidFill>
              <a:latin typeface="Calibri" panose="020F0502020204030204" pitchFamily="34" charset="0"/>
              <a:cs typeface="Times New Roman" panose="02020603050405020304" pitchFamily="18" charset="0"/>
            </a:endParaRPr>
          </a:p>
          <a:p>
            <a:pPr algn="just" eaLnBrk="1" hangingPunct="1">
              <a:lnSpc>
                <a:spcPct val="150000"/>
              </a:lnSpc>
              <a:buNone/>
            </a:pPr>
            <a:r>
              <a:rPr lang="zh-CN" altLang="en-US" sz="2000" dirty="0">
                <a:solidFill>
                  <a:srgbClr val="000000"/>
                </a:solidFill>
                <a:latin typeface="Calibri" panose="020F0502020204030204" pitchFamily="34" charset="0"/>
                <a:cs typeface="Times New Roman" panose="02020603050405020304" pitchFamily="18" charset="0"/>
              </a:rPr>
              <a:t>（</a:t>
            </a:r>
            <a:r>
              <a:rPr lang="en-US" altLang="zh-CN" sz="2000" dirty="0">
                <a:solidFill>
                  <a:srgbClr val="000000"/>
                </a:solidFill>
                <a:latin typeface="Calibri" panose="020F0502020204030204" pitchFamily="34" charset="0"/>
                <a:cs typeface="Times New Roman" panose="02020603050405020304" pitchFamily="18" charset="0"/>
              </a:rPr>
              <a:t>2</a:t>
            </a:r>
            <a:r>
              <a:rPr lang="zh-CN" altLang="en-US" sz="2000" dirty="0">
                <a:solidFill>
                  <a:srgbClr val="000000"/>
                </a:solidFill>
                <a:latin typeface="Calibri" panose="020F0502020204030204" pitchFamily="34" charset="0"/>
                <a:cs typeface="Times New Roman" panose="02020603050405020304" pitchFamily="18" charset="0"/>
              </a:rPr>
              <a:t>）对某事故单位造成的污染程度，则按照相应的污染物排放标准进行评价，而同时对环境所造成的污染，同样也执行相应的环境质量标准。</a:t>
            </a:r>
            <a:endParaRPr lang="zh-CN" altLang="en-US" sz="2000" dirty="0">
              <a:solidFill>
                <a:srgbClr val="000000"/>
              </a:solidFill>
              <a:latin typeface="Calibri" panose="020F0502020204030204" pitchFamily="34" charset="0"/>
              <a:cs typeface="Times New Roman" panose="02020603050405020304" pitchFamily="18" charset="0"/>
            </a:endParaRPr>
          </a:p>
          <a:p>
            <a:pPr algn="just" eaLnBrk="1" hangingPunct="1">
              <a:lnSpc>
                <a:spcPct val="150000"/>
              </a:lnSpc>
              <a:buNone/>
            </a:pPr>
            <a:r>
              <a:rPr lang="zh-CN" altLang="en-US" sz="2000" dirty="0">
                <a:solidFill>
                  <a:srgbClr val="000000"/>
                </a:solidFill>
                <a:latin typeface="Calibri" panose="020F0502020204030204" pitchFamily="34" charset="0"/>
                <a:cs typeface="Times New Roman" panose="02020603050405020304" pitchFamily="18" charset="0"/>
              </a:rPr>
              <a:t>      （</a:t>
            </a:r>
            <a:r>
              <a:rPr lang="en-US" altLang="zh-CN" sz="2000" dirty="0">
                <a:solidFill>
                  <a:srgbClr val="000000"/>
                </a:solidFill>
                <a:latin typeface="Calibri" panose="020F0502020204030204" pitchFamily="34" charset="0"/>
                <a:cs typeface="Times New Roman" panose="02020603050405020304" pitchFamily="18" charset="0"/>
              </a:rPr>
              <a:t>3</a:t>
            </a:r>
            <a:r>
              <a:rPr lang="zh-CN" altLang="en-US" sz="2000" dirty="0">
                <a:solidFill>
                  <a:srgbClr val="000000"/>
                </a:solidFill>
                <a:latin typeface="Calibri" panose="020F0502020204030204" pitchFamily="34" charset="0"/>
                <a:cs typeface="Times New Roman" panose="02020603050405020304" pitchFamily="18" charset="0"/>
              </a:rPr>
              <a:t>）对尚无评价标准的，一般根据当地环境保护行政主管部门、任务下达单位或事故涉及方认可或推荐的方法或标准进行评价。 </a:t>
            </a:r>
            <a:endParaRPr lang="zh-CN" altLang="en-US" sz="2000" dirty="0">
              <a:solidFill>
                <a:srgbClr val="000000"/>
              </a:solidFill>
              <a:latin typeface="Calibri" panose="020F0502020204030204" pitchFamily="34" charset="0"/>
              <a:cs typeface="Times New Roman" panose="02020603050405020304" pitchFamily="18" charset="0"/>
            </a:endParaRPr>
          </a:p>
          <a:p>
            <a:pPr eaLnBrk="1" hangingPunct="1">
              <a:lnSpc>
                <a:spcPct val="150000"/>
              </a:lnSpc>
              <a:buNone/>
            </a:pPr>
            <a:endParaRPr lang="en-US" altLang="en-US" sz="2000" dirty="0">
              <a:latin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五、监测报告</a:t>
            </a:r>
            <a:endParaRPr lang="zh-CN" altLang="en-US" b="1" dirty="0"/>
          </a:p>
        </p:txBody>
      </p:sp>
      <p:sp>
        <p:nvSpPr>
          <p:cNvPr id="25603" name="Rectangle 3"/>
          <p:cNvSpPr>
            <a:spLocks noGrp="1"/>
          </p:cNvSpPr>
          <p:nvPr>
            <p:ph idx="1"/>
          </p:nvPr>
        </p:nvSpPr>
        <p:spPr>
          <a:xfrm>
            <a:off x="457200" y="1600200"/>
            <a:ext cx="8229600" cy="4781550"/>
          </a:xfrm>
          <a:ln/>
        </p:spPr>
        <p:txBody>
          <a:bodyPr vert="horz" wrap="square" lIns="91440" tIns="45720" rIns="91440" bIns="45720" anchor="t" anchorCtr="0"/>
          <a:p>
            <a:pPr algn="just" defTabSz="903605" eaLnBrk="1" hangingPunct="1">
              <a:lnSpc>
                <a:spcPct val="150000"/>
              </a:lnSpc>
              <a:buNone/>
            </a:pPr>
            <a:r>
              <a:rPr lang="en-US" altLang="zh-CN" sz="2000" b="1" dirty="0">
                <a:solidFill>
                  <a:srgbClr val="000000"/>
                </a:solidFill>
                <a:latin typeface="宋体" panose="02010600030101010101" pitchFamily="2" charset="-122"/>
                <a:cs typeface="Times New Roman" panose="02020603050405020304" pitchFamily="18" charset="0"/>
              </a:rPr>
              <a:t>5</a:t>
            </a:r>
            <a:r>
              <a:rPr lang="zh-CN" altLang="en-US" sz="2000" b="1" dirty="0">
                <a:solidFill>
                  <a:srgbClr val="000000"/>
                </a:solidFill>
                <a:latin typeface="宋体" panose="02010600030101010101" pitchFamily="2" charset="-122"/>
                <a:cs typeface="Times New Roman" panose="02020603050405020304" pitchFamily="18" charset="0"/>
              </a:rPr>
              <a:t>、时间要求：</a:t>
            </a:r>
            <a:r>
              <a:rPr lang="zh-CN" altLang="en-US" sz="2000" dirty="0">
                <a:solidFill>
                  <a:srgbClr val="000000"/>
                </a:solidFill>
                <a:latin typeface="宋体" panose="02010600030101010101" pitchFamily="2" charset="-122"/>
                <a:cs typeface="Times New Roman" panose="02020603050405020304" pitchFamily="18" charset="0"/>
              </a:rPr>
              <a:t> </a:t>
            </a:r>
            <a:endParaRPr lang="zh-CN" altLang="en-US" sz="2000" dirty="0">
              <a:solidFill>
                <a:srgbClr val="000000"/>
              </a:solidFill>
              <a:latin typeface="宋体" panose="02010600030101010101" pitchFamily="2" charset="-122"/>
              <a:cs typeface="Times New Roman" panose="02020603050405020304" pitchFamily="18" charset="0"/>
            </a:endParaRPr>
          </a:p>
          <a:p>
            <a:pPr algn="just" defTabSz="903605"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突发环境事件应急监测结果应以电话、传真、监测快报等形式立即上报，跟踪监测结果以监测简报形式在监测次日报送，事故处理完毕后，应出具应急监测报告。</a:t>
            </a:r>
            <a:endParaRPr lang="zh-CN" altLang="en-US" sz="2000" dirty="0">
              <a:latin typeface="Times New Roman" panose="02020603050405020304" pitchFamily="18" charset="0"/>
              <a:cs typeface="Times New Roman" panose="02020603050405020304" pitchFamily="18" charset="0"/>
            </a:endParaRPr>
          </a:p>
          <a:p>
            <a:pPr algn="just" defTabSz="903605" eaLnBrk="1" hangingPunct="1">
              <a:lnSpc>
                <a:spcPct val="200000"/>
              </a:lnSpc>
              <a:buNone/>
            </a:pPr>
            <a:r>
              <a:rPr lang="zh-CN" altLang="en-US" sz="2000" dirty="0">
                <a:solidFill>
                  <a:srgbClr val="000000"/>
                </a:solidFill>
                <a:latin typeface="Calibri" panose="020F0502020204030204" pitchFamily="34" charset="0"/>
                <a:cs typeface="Times New Roman" panose="02020603050405020304" pitchFamily="18" charset="0"/>
              </a:rPr>
              <a:t> </a:t>
            </a:r>
            <a:r>
              <a:rPr lang="en-US" altLang="zh-CN" sz="2000" b="1" dirty="0">
                <a:solidFill>
                  <a:srgbClr val="000000"/>
                </a:solidFill>
                <a:latin typeface="宋体" panose="02010600030101010101" pitchFamily="2" charset="-122"/>
                <a:cs typeface="Times New Roman" panose="02020603050405020304" pitchFamily="18" charset="0"/>
              </a:rPr>
              <a:t>6</a:t>
            </a:r>
            <a:r>
              <a:rPr lang="zh-CN" altLang="en-US" sz="2000" b="1" dirty="0">
                <a:solidFill>
                  <a:srgbClr val="000000"/>
                </a:solidFill>
                <a:latin typeface="宋体" panose="02010600030101010101" pitchFamily="2" charset="-122"/>
                <a:cs typeface="Times New Roman" panose="02020603050405020304" pitchFamily="18" charset="0"/>
              </a:rPr>
              <a:t>、报送范围：</a:t>
            </a:r>
            <a:endParaRPr lang="zh-CN" altLang="en-US" sz="2000" b="1" dirty="0">
              <a:solidFill>
                <a:srgbClr val="000000"/>
              </a:solidFill>
              <a:latin typeface="宋体" panose="02010600030101010101" pitchFamily="2" charset="-122"/>
              <a:cs typeface="Times New Roman" panose="02020603050405020304" pitchFamily="18" charset="0"/>
            </a:endParaRPr>
          </a:p>
          <a:p>
            <a:pPr algn="just" defTabSz="903605" eaLnBrk="1" hangingPunct="1">
              <a:lnSpc>
                <a:spcPct val="150000"/>
              </a:lnSpc>
              <a:buNone/>
            </a:pPr>
            <a:r>
              <a:rPr lang="zh-CN" altLang="en-US" sz="2000" dirty="0">
                <a:latin typeface="Times New Roman" panose="02020603050405020304" pitchFamily="18" charset="0"/>
                <a:cs typeface="Times New Roman" panose="02020603050405020304" pitchFamily="18" charset="0"/>
              </a:rPr>
              <a:t>      按当地突发性环境污染事件（故）应急预案要求进行报送。一般突发环境事件监测报告上报当地环境保护行政主管部门及任务下达单位；重大和特大突发环境事件除上报当地环境保护行政主管部门及任务下达单位外，还应报上一级环境监测部门。</a:t>
            </a:r>
            <a:r>
              <a:rPr lang="zh-CN" altLang="en-US" sz="2000" dirty="0">
                <a:solidFill>
                  <a:srgbClr val="000000"/>
                </a:solidFill>
                <a:latin typeface="宋体" panose="02010600030101010101" pitchFamily="2" charset="-122"/>
                <a:cs typeface="Times New Roman" panose="02020603050405020304" pitchFamily="18" charset="0"/>
              </a:rPr>
              <a:t>  </a:t>
            </a:r>
            <a:endParaRPr lang="en-US" altLang="en-US" sz="2000"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五、监测报告</a:t>
            </a:r>
            <a:endParaRPr lang="zh-CN" altLang="en-US" b="1" dirty="0"/>
          </a:p>
        </p:txBody>
      </p:sp>
      <p:sp>
        <p:nvSpPr>
          <p:cNvPr id="26627" name="Rectangle 3"/>
          <p:cNvSpPr>
            <a:spLocks noGrp="1"/>
          </p:cNvSpPr>
          <p:nvPr>
            <p:ph idx="1"/>
          </p:nvPr>
        </p:nvSpPr>
        <p:spPr>
          <a:xfrm>
            <a:off x="457200" y="1341438"/>
            <a:ext cx="8229600" cy="5257800"/>
          </a:xfrm>
          <a:ln/>
        </p:spPr>
        <p:txBody>
          <a:bodyPr vert="horz" wrap="square" lIns="91440" tIns="45720" rIns="91440" bIns="45720" anchor="t" anchorCtr="0"/>
          <a:p>
            <a:pPr algn="just" defTabSz="903605" eaLnBrk="1" hangingPunct="1">
              <a:lnSpc>
                <a:spcPct val="150000"/>
              </a:lnSpc>
              <a:buNone/>
            </a:pPr>
            <a:r>
              <a:rPr lang="en-US" altLang="zh-CN" sz="2000" b="1" dirty="0">
                <a:solidFill>
                  <a:srgbClr val="000000"/>
                </a:solidFill>
                <a:latin typeface="宋体" panose="02010600030101010101" pitchFamily="2" charset="-122"/>
                <a:cs typeface="Times New Roman" panose="02020603050405020304" pitchFamily="18" charset="0"/>
              </a:rPr>
              <a:t>5</a:t>
            </a:r>
            <a:r>
              <a:rPr lang="zh-CN" altLang="en-US" sz="2000" b="1" dirty="0">
                <a:solidFill>
                  <a:srgbClr val="000000"/>
                </a:solidFill>
                <a:latin typeface="宋体" panose="02010600030101010101" pitchFamily="2" charset="-122"/>
                <a:cs typeface="Times New Roman" panose="02020603050405020304" pitchFamily="18" charset="0"/>
              </a:rPr>
              <a:t>、时间要求：</a:t>
            </a:r>
            <a:r>
              <a:rPr lang="zh-CN" altLang="en-US" sz="2000" dirty="0">
                <a:solidFill>
                  <a:srgbClr val="000000"/>
                </a:solidFill>
                <a:latin typeface="宋体" panose="02010600030101010101" pitchFamily="2" charset="-122"/>
                <a:cs typeface="Times New Roman" panose="02020603050405020304" pitchFamily="18" charset="0"/>
              </a:rPr>
              <a:t> </a:t>
            </a:r>
            <a:endParaRPr lang="zh-CN" altLang="en-US" sz="2000" dirty="0">
              <a:solidFill>
                <a:srgbClr val="000000"/>
              </a:solidFill>
              <a:latin typeface="宋体" panose="02010600030101010101" pitchFamily="2" charset="-122"/>
              <a:cs typeface="Times New Roman" panose="02020603050405020304" pitchFamily="18" charset="0"/>
            </a:endParaRPr>
          </a:p>
          <a:p>
            <a:pPr algn="just" defTabSz="903605" eaLnBrk="1" hangingPunct="1">
              <a:lnSpc>
                <a:spcPct val="150000"/>
              </a:lnSpc>
              <a:buNone/>
            </a:pPr>
            <a:r>
              <a:rPr lang="zh-CN" altLang="en-US" sz="2000" dirty="0">
                <a:solidFill>
                  <a:srgbClr val="000000"/>
                </a:solidFill>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突发环境事件应急监测结果应以电话、传真、监测快报等形式立即上报，跟踪监测结果以监测简报形式在监测次日报送，事故处理完毕后，应出具应急监测报告。</a:t>
            </a:r>
            <a:endParaRPr lang="zh-CN" altLang="en-US" sz="2000" dirty="0">
              <a:latin typeface="Times New Roman" panose="02020603050405020304" pitchFamily="18" charset="0"/>
              <a:cs typeface="Times New Roman" panose="02020603050405020304" pitchFamily="18" charset="0"/>
            </a:endParaRPr>
          </a:p>
          <a:p>
            <a:pPr algn="just" defTabSz="903605" eaLnBrk="1" hangingPunct="1">
              <a:lnSpc>
                <a:spcPct val="200000"/>
              </a:lnSpc>
              <a:buNone/>
            </a:pPr>
            <a:r>
              <a:rPr lang="zh-CN" altLang="en-US" sz="2000" dirty="0">
                <a:solidFill>
                  <a:srgbClr val="000000"/>
                </a:solidFill>
                <a:latin typeface="Calibri" panose="020F0502020204030204" pitchFamily="34" charset="0"/>
                <a:cs typeface="Times New Roman" panose="02020603050405020304" pitchFamily="18" charset="0"/>
              </a:rPr>
              <a:t> </a:t>
            </a:r>
            <a:r>
              <a:rPr lang="en-US" altLang="zh-CN" sz="2000" b="1" dirty="0">
                <a:solidFill>
                  <a:srgbClr val="000000"/>
                </a:solidFill>
                <a:latin typeface="宋体" panose="02010600030101010101" pitchFamily="2" charset="-122"/>
                <a:cs typeface="Times New Roman" panose="02020603050405020304" pitchFamily="18" charset="0"/>
              </a:rPr>
              <a:t>6</a:t>
            </a:r>
            <a:r>
              <a:rPr lang="zh-CN" altLang="en-US" sz="2000" b="1" dirty="0">
                <a:solidFill>
                  <a:srgbClr val="000000"/>
                </a:solidFill>
                <a:latin typeface="宋体" panose="02010600030101010101" pitchFamily="2" charset="-122"/>
                <a:cs typeface="Times New Roman" panose="02020603050405020304" pitchFamily="18" charset="0"/>
              </a:rPr>
              <a:t>、报送范围：</a:t>
            </a:r>
            <a:endParaRPr lang="zh-CN" altLang="en-US" sz="2000" b="1" dirty="0">
              <a:solidFill>
                <a:srgbClr val="000000"/>
              </a:solidFill>
              <a:latin typeface="宋体" panose="02010600030101010101" pitchFamily="2" charset="-122"/>
              <a:cs typeface="Times New Roman" panose="02020603050405020304" pitchFamily="18" charset="0"/>
            </a:endParaRPr>
          </a:p>
          <a:p>
            <a:pPr algn="just" defTabSz="903605" eaLnBrk="1" hangingPunct="1">
              <a:lnSpc>
                <a:spcPct val="150000"/>
              </a:lnSpc>
              <a:buNone/>
            </a:pPr>
            <a:r>
              <a:rPr lang="zh-CN" altLang="en-US" sz="2000" dirty="0">
                <a:latin typeface="Times New Roman" panose="02020603050405020304" pitchFamily="18" charset="0"/>
                <a:cs typeface="Times New Roman" panose="02020603050405020304" pitchFamily="18" charset="0"/>
              </a:rPr>
              <a:t>      按当地突发性环境污染事件（故）应急预案要求进行报送。一般突发环境事件监测报告上报当地环境保护行政主管部门及任务下达单位；重大和特大突发环境事件除上报当地环境保护行政主管部门及任务下达单位外，还应报上一级环境监测部门。</a:t>
            </a:r>
            <a:r>
              <a:rPr lang="zh-CN" altLang="en-US" sz="2000" dirty="0">
                <a:solidFill>
                  <a:srgbClr val="000000"/>
                </a:solidFill>
                <a:latin typeface="宋体" panose="02010600030101010101" pitchFamily="2" charset="-122"/>
                <a:cs typeface="Times New Roman" panose="02020603050405020304" pitchFamily="18" charset="0"/>
              </a:rPr>
              <a:t> </a:t>
            </a:r>
            <a:endParaRPr lang="zh-CN" altLang="en-US" sz="2000" dirty="0">
              <a:solidFill>
                <a:srgbClr val="000000"/>
              </a:solidFill>
              <a:latin typeface="宋体" panose="02010600030101010101" pitchFamily="2" charset="-122"/>
              <a:cs typeface="Times New Roman" panose="02020603050405020304" pitchFamily="18" charset="0"/>
            </a:endParaRPr>
          </a:p>
          <a:p>
            <a:pPr algn="just" defTabSz="903605" eaLnBrk="1" hangingPunct="1">
              <a:lnSpc>
                <a:spcPct val="200000"/>
              </a:lnSpc>
              <a:buNone/>
            </a:pPr>
            <a:r>
              <a:rPr lang="zh-CN" altLang="en-US" sz="2000" b="1" dirty="0">
                <a:solidFill>
                  <a:srgbClr val="000000"/>
                </a:solidFill>
                <a:latin typeface="宋体" panose="02010600030101010101" pitchFamily="2" charset="-122"/>
                <a:cs typeface="Times New Roman" panose="02020603050405020304" pitchFamily="18" charset="0"/>
              </a:rPr>
              <a:t> </a:t>
            </a:r>
            <a:r>
              <a:rPr lang="en-US" altLang="en-US" sz="2000" b="1" dirty="0">
                <a:solidFill>
                  <a:srgbClr val="000000"/>
                </a:solidFill>
                <a:latin typeface="宋体" panose="02010600030101010101" pitchFamily="2" charset="-122"/>
                <a:cs typeface="Times New Roman" panose="02020603050405020304" pitchFamily="18" charset="0"/>
              </a:rPr>
              <a:t>7、质量保证：</a:t>
            </a:r>
            <a:r>
              <a:rPr lang="en-US" altLang="en-US" sz="2000" dirty="0">
                <a:solidFill>
                  <a:srgbClr val="000000"/>
                </a:solidFill>
                <a:latin typeface="宋体" panose="02010600030101010101" pitchFamily="2" charset="-122"/>
                <a:cs typeface="Times New Roman" panose="02020603050405020304" pitchFamily="18" charset="0"/>
              </a:rPr>
              <a:t>监测报告信息完整、实行三级审核。</a:t>
            </a:r>
            <a:endParaRPr lang="en-US" altLang="en-US" sz="2000"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4"/>
          <p:cNvSpPr/>
          <p:nvPr/>
        </p:nvSpPr>
        <p:spPr>
          <a:xfrm>
            <a:off x="395288" y="1484313"/>
            <a:ext cx="8280400" cy="49688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27651"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六、突发环境事件应急监测预案编制提纲</a:t>
            </a:r>
            <a:r>
              <a:rPr lang="zh-CN" altLang="en-US" dirty="0"/>
              <a:t> </a:t>
            </a:r>
            <a:endParaRPr lang="zh-CN" altLang="en-US" dirty="0"/>
          </a:p>
        </p:txBody>
      </p:sp>
      <p:sp>
        <p:nvSpPr>
          <p:cNvPr id="27652" name="Rectangle 3"/>
          <p:cNvSpPr>
            <a:spLocks noGrp="1"/>
          </p:cNvSpPr>
          <p:nvPr>
            <p:ph idx="1"/>
          </p:nvPr>
        </p:nvSpPr>
        <p:spPr>
          <a:xfrm>
            <a:off x="457200" y="1484313"/>
            <a:ext cx="8229600" cy="5040312"/>
          </a:xfrm>
          <a:ln/>
        </p:spPr>
        <p:txBody>
          <a:bodyPr vert="horz" wrap="square" lIns="91440" tIns="45720" rIns="91440" bIns="45720" anchor="t" anchorCtr="0"/>
          <a:p>
            <a:pPr algn="just" defTabSz="903605" eaLnBrk="1" hangingPunct="1">
              <a:lnSpc>
                <a:spcPct val="150000"/>
              </a:lnSpc>
              <a:buNone/>
            </a:pPr>
            <a:r>
              <a:rPr lang="en-US" altLang="zh-CN" sz="1600" b="1" dirty="0">
                <a:latin typeface="楷体_GB2312" pitchFamily="49" charset="-122"/>
                <a:ea typeface="楷体_GB2312" pitchFamily="49" charset="-122"/>
              </a:rPr>
              <a:t>《</a:t>
            </a:r>
            <a:r>
              <a:rPr lang="zh-CN" altLang="en-US" sz="1600" b="1" dirty="0">
                <a:latin typeface="楷体_GB2312" pitchFamily="49" charset="-122"/>
                <a:ea typeface="楷体_GB2312" pitchFamily="49" charset="-122"/>
              </a:rPr>
              <a:t>突发环境事件应急监测预案</a:t>
            </a:r>
            <a:r>
              <a:rPr lang="en-US" altLang="zh-CN" sz="1600" b="1" dirty="0">
                <a:latin typeface="楷体_GB2312" pitchFamily="49" charset="-122"/>
                <a:ea typeface="楷体_GB2312" pitchFamily="49" charset="-122"/>
              </a:rPr>
              <a:t>》</a:t>
            </a:r>
            <a:r>
              <a:rPr lang="zh-CN" altLang="en-US" sz="1600" b="1" dirty="0">
                <a:latin typeface="楷体_GB2312" pitchFamily="49" charset="-122"/>
                <a:ea typeface="楷体_GB2312" pitchFamily="49" charset="-122"/>
              </a:rPr>
              <a:t>编制提纲</a:t>
            </a:r>
            <a:endParaRPr lang="zh-CN" altLang="en-US" sz="1600" b="1" dirty="0">
              <a:latin typeface="楷体_GB2312" pitchFamily="49" charset="-122"/>
              <a:ea typeface="楷体_GB2312" pitchFamily="49" charset="-122"/>
            </a:endParaRPr>
          </a:p>
          <a:p>
            <a:pPr algn="just" defTabSz="903605" eaLnBrk="1" hangingPunct="1">
              <a:lnSpc>
                <a:spcPct val="150000"/>
              </a:lnSpc>
              <a:buNone/>
            </a:pPr>
            <a:r>
              <a:rPr lang="en-US" altLang="zh-CN" sz="1600" dirty="0">
                <a:latin typeface="楷体_GB2312" pitchFamily="49" charset="-122"/>
                <a:ea typeface="楷体_GB2312" pitchFamily="49" charset="-122"/>
              </a:rPr>
              <a:t>1 </a:t>
            </a:r>
            <a:r>
              <a:rPr lang="zh-CN" altLang="en-US" sz="1600" dirty="0">
                <a:latin typeface="楷体_GB2312" pitchFamily="49" charset="-122"/>
                <a:ea typeface="楷体_GB2312" pitchFamily="49" charset="-122"/>
              </a:rPr>
              <a:t>、总则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latin typeface="楷体_GB2312" pitchFamily="49" charset="-122"/>
                <a:ea typeface="楷体_GB2312" pitchFamily="49" charset="-122"/>
              </a:rPr>
              <a:t>2 </a:t>
            </a:r>
            <a:r>
              <a:rPr lang="zh-CN" altLang="en-US" sz="1600" dirty="0">
                <a:latin typeface="楷体_GB2312" pitchFamily="49" charset="-122"/>
                <a:ea typeface="楷体_GB2312" pitchFamily="49" charset="-122"/>
              </a:rPr>
              <a:t>、适用范围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latin typeface="楷体_GB2312" pitchFamily="49" charset="-122"/>
                <a:ea typeface="楷体_GB2312" pitchFamily="49" charset="-122"/>
              </a:rPr>
              <a:t>3 </a:t>
            </a:r>
            <a:r>
              <a:rPr lang="zh-CN" altLang="en-US" sz="1600" dirty="0">
                <a:latin typeface="楷体_GB2312" pitchFamily="49" charset="-122"/>
                <a:ea typeface="楷体_GB2312" pitchFamily="49" charset="-122"/>
              </a:rPr>
              <a:t>、组织机构与职责分工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latin typeface="楷体_GB2312" pitchFamily="49" charset="-122"/>
                <a:ea typeface="楷体_GB2312" pitchFamily="49" charset="-122"/>
              </a:rPr>
              <a:t>4 </a:t>
            </a:r>
            <a:r>
              <a:rPr lang="zh-CN" altLang="en-US" sz="1600" dirty="0">
                <a:latin typeface="楷体_GB2312" pitchFamily="49" charset="-122"/>
                <a:ea typeface="楷体_GB2312" pitchFamily="49" charset="-122"/>
              </a:rPr>
              <a:t>、应急监测仪器配置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latin typeface="楷体_GB2312" pitchFamily="49" charset="-122"/>
                <a:ea typeface="楷体_GB2312" pitchFamily="49" charset="-122"/>
              </a:rPr>
              <a:t>5 </a:t>
            </a:r>
            <a:r>
              <a:rPr lang="zh-CN" altLang="en-US" sz="1600" dirty="0">
                <a:latin typeface="楷体_GB2312" pitchFamily="49" charset="-122"/>
                <a:ea typeface="楷体_GB2312" pitchFamily="49" charset="-122"/>
              </a:rPr>
              <a:t>、应急监测工作基本程序（</a:t>
            </a:r>
            <a:r>
              <a:rPr lang="zh-CN" altLang="en-US" sz="1600" dirty="0">
                <a:solidFill>
                  <a:srgbClr val="000000"/>
                </a:solidFill>
                <a:latin typeface="楷体_GB2312" pitchFamily="49" charset="-122"/>
                <a:ea typeface="楷体_GB2312" pitchFamily="49" charset="-122"/>
              </a:rPr>
              <a:t>应急监测工作网络图</a:t>
            </a:r>
            <a:r>
              <a:rPr lang="zh-CN" altLang="en-US" sz="1600" dirty="0">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应急监测工作流程图</a:t>
            </a:r>
            <a:r>
              <a:rPr lang="zh-CN" altLang="en-US" sz="1600" dirty="0">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应急监测质量控制要求及流程图</a:t>
            </a:r>
            <a:r>
              <a:rPr lang="zh-CN" altLang="en-US" sz="1600" dirty="0">
                <a:latin typeface="楷体_GB2312" pitchFamily="49" charset="-122"/>
                <a:ea typeface="楷体_GB2312" pitchFamily="49" charset="-122"/>
              </a:rPr>
              <a:t>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solidFill>
                  <a:srgbClr val="000000"/>
                </a:solidFill>
                <a:latin typeface="楷体_GB2312" pitchFamily="49" charset="-122"/>
                <a:ea typeface="楷体_GB2312" pitchFamily="49" charset="-122"/>
              </a:rPr>
              <a:t>6 </a:t>
            </a:r>
            <a:r>
              <a:rPr lang="zh-CN" altLang="en-US" sz="1600" dirty="0">
                <a:solidFill>
                  <a:srgbClr val="000000"/>
                </a:solidFill>
                <a:latin typeface="楷体_GB2312" pitchFamily="49" charset="-122"/>
                <a:ea typeface="楷体_GB2312" pitchFamily="49" charset="-122"/>
              </a:rPr>
              <a:t>、应急监测方案制定的基本原则。</a:t>
            </a:r>
            <a:r>
              <a:rPr lang="zh-CN" altLang="en-US" sz="1600" dirty="0">
                <a:latin typeface="楷体_GB2312" pitchFamily="49" charset="-122"/>
                <a:ea typeface="楷体_GB2312" pitchFamily="49" charset="-122"/>
              </a:rPr>
              <a:t>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solidFill>
                  <a:srgbClr val="000000"/>
                </a:solidFill>
                <a:latin typeface="楷体_GB2312" pitchFamily="49" charset="-122"/>
                <a:ea typeface="楷体_GB2312" pitchFamily="49" charset="-122"/>
              </a:rPr>
              <a:t>7</a:t>
            </a:r>
            <a:r>
              <a:rPr lang="zh-CN" altLang="en-US" sz="1600" dirty="0">
                <a:solidFill>
                  <a:srgbClr val="000000"/>
                </a:solidFill>
                <a:latin typeface="楷体_GB2312" pitchFamily="49" charset="-122"/>
                <a:ea typeface="楷体_GB2312" pitchFamily="49" charset="-122"/>
              </a:rPr>
              <a:t>、 应急监测技术支持系统</a:t>
            </a:r>
            <a:r>
              <a:rPr lang="zh-CN" altLang="en-US" sz="1600" dirty="0">
                <a:latin typeface="楷体_GB2312" pitchFamily="49" charset="-122"/>
                <a:ea typeface="楷体_GB2312" pitchFamily="49" charset="-122"/>
              </a:rPr>
              <a:t> （国家相应法律、规范支持系统；</a:t>
            </a:r>
            <a:r>
              <a:rPr lang="zh-CN" altLang="en-US" sz="1600" dirty="0">
                <a:solidFill>
                  <a:srgbClr val="000000"/>
                </a:solidFill>
                <a:latin typeface="楷体_GB2312" pitchFamily="49" charset="-122"/>
                <a:ea typeface="楷体_GB2312" pitchFamily="49" charset="-122"/>
              </a:rPr>
              <a:t>环境监测技术规范支持系统</a:t>
            </a:r>
            <a:r>
              <a:rPr lang="zh-CN" altLang="en-US" sz="1600" dirty="0">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当地危险源调查数据库支持系统</a:t>
            </a:r>
            <a:r>
              <a:rPr lang="zh-CN" altLang="en-US" sz="1600" dirty="0">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各类化学品基本特性数据库支持系统</a:t>
            </a:r>
            <a:r>
              <a:rPr lang="zh-CN" altLang="en-US" sz="1600" dirty="0">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常见突发环境事件处置技术支持系统</a:t>
            </a:r>
            <a:r>
              <a:rPr lang="zh-CN" altLang="en-US" sz="1600" dirty="0">
                <a:latin typeface="楷体_GB2312" pitchFamily="49" charset="-122"/>
                <a:ea typeface="楷体_GB2312" pitchFamily="49" charset="-122"/>
              </a:rPr>
              <a:t> ；</a:t>
            </a:r>
            <a:r>
              <a:rPr lang="zh-CN" altLang="en-US" sz="1600" dirty="0">
                <a:solidFill>
                  <a:srgbClr val="000000"/>
                </a:solidFill>
                <a:latin typeface="楷体_GB2312" pitchFamily="49" charset="-122"/>
                <a:ea typeface="楷体_GB2312" pitchFamily="49" charset="-122"/>
              </a:rPr>
              <a:t>专家支持系统</a:t>
            </a:r>
            <a:r>
              <a:rPr lang="zh-CN" altLang="en-US" sz="1600" dirty="0">
                <a:latin typeface="楷体_GB2312" pitchFamily="49" charset="-122"/>
                <a:ea typeface="楷体_GB2312" pitchFamily="49" charset="-122"/>
              </a:rPr>
              <a:t> ）。</a:t>
            </a:r>
            <a:endParaRPr lang="zh-CN" altLang="en-US" sz="1600" dirty="0">
              <a:latin typeface="楷体_GB2312" pitchFamily="49" charset="-122"/>
              <a:ea typeface="楷体_GB2312" pitchFamily="49" charset="-122"/>
            </a:endParaRPr>
          </a:p>
          <a:p>
            <a:pPr algn="just" defTabSz="903605" eaLnBrk="1" hangingPunct="1">
              <a:lnSpc>
                <a:spcPct val="150000"/>
              </a:lnSpc>
              <a:buNone/>
            </a:pPr>
            <a:r>
              <a:rPr lang="en-US" altLang="zh-CN" sz="1600" dirty="0">
                <a:solidFill>
                  <a:srgbClr val="000000"/>
                </a:solidFill>
                <a:latin typeface="楷体_GB2312" pitchFamily="49" charset="-122"/>
                <a:ea typeface="楷体_GB2312" pitchFamily="49" charset="-122"/>
              </a:rPr>
              <a:t>8 </a:t>
            </a:r>
            <a:r>
              <a:rPr lang="zh-CN" altLang="en-US" sz="1600" dirty="0">
                <a:solidFill>
                  <a:srgbClr val="000000"/>
                </a:solidFill>
                <a:latin typeface="楷体_GB2312" pitchFamily="49" charset="-122"/>
                <a:ea typeface="楷体_GB2312" pitchFamily="49" charset="-122"/>
              </a:rPr>
              <a:t>、应急监测防护装备、通讯设备及后勤保障体系</a:t>
            </a:r>
            <a:r>
              <a:rPr lang="zh-CN" altLang="en-US" sz="1600" dirty="0">
                <a:latin typeface="楷体_GB2312" pitchFamily="49" charset="-122"/>
                <a:ea typeface="楷体_GB2312" pitchFamily="49" charset="-122"/>
              </a:rPr>
              <a:t> 。</a:t>
            </a:r>
            <a:endParaRPr lang="zh-CN" altLang="en-US" sz="1600" dirty="0">
              <a:latin typeface="楷体_GB2312" pitchFamily="49" charset="-122"/>
              <a:ea typeface="楷体_GB2312" pitchFamily="49" charset="-122"/>
            </a:endParaRPr>
          </a:p>
          <a:p>
            <a:pPr algn="just" defTabSz="903605" eaLnBrk="1" hangingPunct="1">
              <a:lnSpc>
                <a:spcPct val="150000"/>
              </a:lnSpc>
              <a:buNone/>
            </a:pPr>
            <a:endParaRPr lang="en-US" altLang="en-US" sz="1600" dirty="0">
              <a:latin typeface="楷体_GB2312" pitchFamily="49" charset="-122"/>
              <a:ea typeface="楷体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5"/>
          <p:cNvSpPr/>
          <p:nvPr/>
        </p:nvSpPr>
        <p:spPr>
          <a:xfrm>
            <a:off x="684213" y="1412875"/>
            <a:ext cx="7991475" cy="482441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28675"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结 束 语</a:t>
            </a:r>
            <a:endParaRPr lang="zh-CN" altLang="en-US" b="1" dirty="0"/>
          </a:p>
        </p:txBody>
      </p:sp>
      <p:sp>
        <p:nvSpPr>
          <p:cNvPr id="28676" name="Rectangle 3"/>
          <p:cNvSpPr>
            <a:spLocks noGrp="1"/>
          </p:cNvSpPr>
          <p:nvPr>
            <p:ph idx="1"/>
          </p:nvPr>
        </p:nvSpPr>
        <p:spPr>
          <a:xfrm>
            <a:off x="457200" y="1341438"/>
            <a:ext cx="8229600" cy="5257800"/>
          </a:xfrm>
          <a:ln/>
        </p:spPr>
        <p:txBody>
          <a:bodyPr vert="horz" wrap="square" lIns="91440" tIns="45720" rIns="91440" bIns="45720" anchor="t" anchorCtr="0"/>
          <a:p>
            <a:pPr algn="just" defTabSz="903605" eaLnBrk="1" hangingPunct="1">
              <a:lnSpc>
                <a:spcPct val="150000"/>
              </a:lnSpc>
              <a:buNone/>
            </a:pPr>
            <a:r>
              <a:rPr lang="en-US" altLang="zh-CN" sz="1600" dirty="0"/>
              <a:t>      </a:t>
            </a:r>
            <a:r>
              <a:rPr lang="zh-CN" altLang="en-US" sz="1600" dirty="0">
                <a:ea typeface="楷体_GB2312" pitchFamily="49" charset="-122"/>
              </a:rPr>
              <a:t>在本级监测站不具备独立完成应急监测任务的能力需要上级监测站或者同级其他部门协助时，应急监测技术规范并未规定一个相应程序。在现实的应急监测工作中为了分清权责，尚可对可以或者应该请求协助的特定情况进行说明。正所谓磨刀不误砍柴功，应急基础、保障、人才建设依然是我们应急能力建设的重点，也是落实建立全防全控的防范体系要求。应急监测技术规范在应急设备日常管理、应急制度建设、应急演练的实施等规定上尚有欠缺。同时由于现阶段监测站技术水平总体上还比较落后，应急监测技术规范并未把对监测结果或者污染程度做出评价界定为硬性执行的指标。环境应急监测的水平落后和投入不足是无可否认的现实，但是从另一角度看来，监测站应急监测能力及应急监测规范在这样的现实基础上还是有可以改进的空间。</a:t>
            </a:r>
            <a:r>
              <a:rPr lang="en-US" altLang="zh-CN" sz="1600" dirty="0">
                <a:ea typeface="楷体_GB2312" pitchFamily="49" charset="-122"/>
              </a:rPr>
              <a:t>《</a:t>
            </a:r>
            <a:r>
              <a:rPr lang="zh-CN" altLang="en-US" sz="1600" dirty="0">
                <a:ea typeface="楷体_GB2312" pitchFamily="49" charset="-122"/>
              </a:rPr>
              <a:t>突发环境事件应急监测技术规范</a:t>
            </a:r>
            <a:r>
              <a:rPr lang="en-US" altLang="zh-CN" sz="1600" dirty="0">
                <a:ea typeface="楷体_GB2312" pitchFamily="49" charset="-122"/>
              </a:rPr>
              <a:t>》</a:t>
            </a:r>
            <a:r>
              <a:rPr lang="zh-CN" altLang="en-US" sz="1600" dirty="0">
                <a:ea typeface="楷体_GB2312" pitchFamily="49" charset="-122"/>
              </a:rPr>
              <a:t>的发布使得应急监测有据可依，有条可循。虽然按图索骥不一定能保证环境应急响应有良好的效果，但规范性的指导和要求提供一个较完美的参照模板。要提高突发环境事件应急监测的能力重在平时的积累，务实反思，对照自身的不足，看到了差距才有进步的可能。</a:t>
            </a:r>
            <a:r>
              <a:rPr lang="zh-CN" altLang="en-US" sz="1600" dirty="0"/>
              <a:t>  </a:t>
            </a:r>
            <a:endParaRPr lang="en-US"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00044" y="213273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320" y="3968750"/>
            <a:ext cx="2966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04865" y="4231005"/>
            <a:ext cx="9886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386556" y="423880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702118" y="326688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21830" y="4907915"/>
            <a:ext cx="736600"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4"/>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en-US" altLang="zh-CN" b="1" dirty="0"/>
              <a:t>《</a:t>
            </a:r>
            <a:r>
              <a:rPr lang="zh-CN" altLang="en-US" b="1" dirty="0"/>
              <a:t>突发环境事件应急监测技术规范</a:t>
            </a:r>
            <a:r>
              <a:rPr lang="en-US" altLang="zh-CN" b="1" dirty="0"/>
              <a:t>》 </a:t>
            </a:r>
            <a:r>
              <a:rPr lang="zh-CN" altLang="en-US" b="1" dirty="0"/>
              <a:t>发布背景</a:t>
            </a:r>
            <a:endParaRPr lang="zh-CN" altLang="en-US" b="1" dirty="0"/>
          </a:p>
        </p:txBody>
      </p:sp>
      <p:sp>
        <p:nvSpPr>
          <p:cNvPr id="4099" name="Rectangle 5"/>
          <p:cNvSpPr>
            <a:spLocks noGrp="1"/>
          </p:cNvSpPr>
          <p:nvPr>
            <p:ph idx="1"/>
          </p:nvPr>
        </p:nvSpPr>
        <p:spPr>
          <a:ln/>
        </p:spPr>
        <p:txBody>
          <a:bodyPr vert="horz" wrap="square" lIns="91440" tIns="45720" rIns="91440" bIns="45720" anchor="t" anchorCtr="0"/>
          <a:p>
            <a:pPr eaLnBrk="1" hangingPunct="1">
              <a:lnSpc>
                <a:spcPct val="150000"/>
              </a:lnSpc>
            </a:pPr>
            <a:r>
              <a:rPr lang="zh-CN" altLang="en-US" sz="2000" dirty="0">
                <a:solidFill>
                  <a:srgbClr val="000000"/>
                </a:solidFill>
                <a:cs typeface="Times New Roman" panose="02020603050405020304" pitchFamily="18" charset="0"/>
              </a:rPr>
              <a:t>完善环境应急管理政策法规体系，建立环境应急管理的基本制度，完善环境监测技术体系建设的需要</a:t>
            </a:r>
            <a:r>
              <a:rPr lang="zh-CN" altLang="en-US" sz="2000" dirty="0"/>
              <a:t> 。</a:t>
            </a:r>
            <a:endParaRPr lang="zh-CN" altLang="en-US" sz="2000" dirty="0"/>
          </a:p>
          <a:p>
            <a:pPr eaLnBrk="1" hangingPunct="1">
              <a:lnSpc>
                <a:spcPct val="150000"/>
              </a:lnSpc>
            </a:pPr>
            <a:r>
              <a:rPr lang="zh-CN" altLang="en-US" sz="2000" dirty="0"/>
              <a:t>各级环境监测部门应急监测现状的需求。 </a:t>
            </a: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p:nvPr/>
        </p:nvSpPr>
        <p:spPr>
          <a:xfrm>
            <a:off x="539750" y="4365625"/>
            <a:ext cx="8064500" cy="18716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5123"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en-US" altLang="zh-CN" b="1" dirty="0"/>
              <a:t>《</a:t>
            </a:r>
            <a:r>
              <a:rPr lang="zh-CN" altLang="en-US" b="1" dirty="0"/>
              <a:t>突发环境事件应急监测技术规范</a:t>
            </a:r>
            <a:r>
              <a:rPr lang="en-US" altLang="zh-CN" b="1" dirty="0"/>
              <a:t>》 </a:t>
            </a:r>
            <a:r>
              <a:rPr lang="zh-CN" altLang="en-US" b="1" dirty="0"/>
              <a:t>主要内容</a:t>
            </a:r>
            <a:endParaRPr lang="zh-CN" altLang="en-US" b="1" dirty="0"/>
          </a:p>
        </p:txBody>
      </p:sp>
      <p:sp>
        <p:nvSpPr>
          <p:cNvPr id="5124" name="Rectangle 3"/>
          <p:cNvSpPr>
            <a:spLocks noGrp="1"/>
          </p:cNvSpPr>
          <p:nvPr>
            <p:ph idx="1"/>
          </p:nvPr>
        </p:nvSpPr>
        <p:spPr>
          <a:xfrm>
            <a:off x="457200" y="1341438"/>
            <a:ext cx="8229600" cy="5327650"/>
          </a:xfrm>
          <a:ln/>
        </p:spPr>
        <p:txBody>
          <a:bodyPr vert="horz" wrap="square" lIns="91440" tIns="45720" rIns="91440" bIns="45720" anchor="t" anchorCtr="0"/>
          <a:p>
            <a:pPr eaLnBrk="1" hangingPunct="1">
              <a:lnSpc>
                <a:spcPct val="150000"/>
              </a:lnSpc>
            </a:pPr>
            <a:r>
              <a:rPr lang="zh-CN" altLang="en-US" sz="1800" dirty="0">
                <a:solidFill>
                  <a:srgbClr val="000000"/>
                </a:solidFill>
                <a:cs typeface="Times New Roman" panose="02020603050405020304" pitchFamily="18" charset="0"/>
              </a:rPr>
              <a:t>标准号为：</a:t>
            </a:r>
            <a:r>
              <a:rPr lang="en-US" altLang="zh-CN" sz="1800" dirty="0">
                <a:solidFill>
                  <a:srgbClr val="000000"/>
                </a:solidFill>
                <a:cs typeface="Times New Roman" panose="02020603050405020304" pitchFamily="18" charset="0"/>
              </a:rPr>
              <a:t>HJ589-2010</a:t>
            </a:r>
            <a:r>
              <a:rPr lang="zh-CN" altLang="en-US" sz="1800" dirty="0">
                <a:solidFill>
                  <a:srgbClr val="000000"/>
                </a:solidFill>
                <a:cs typeface="Times New Roman" panose="02020603050405020304" pitchFamily="18" charset="0"/>
              </a:rPr>
              <a:t>，</a:t>
            </a:r>
            <a:endParaRPr lang="zh-CN" altLang="en-US" sz="1800" dirty="0">
              <a:solidFill>
                <a:srgbClr val="000000"/>
              </a:solidFill>
              <a:cs typeface="Times New Roman" panose="02020603050405020304" pitchFamily="18" charset="0"/>
            </a:endParaRPr>
          </a:p>
          <a:p>
            <a:pPr eaLnBrk="1" hangingPunct="1">
              <a:lnSpc>
                <a:spcPct val="150000"/>
              </a:lnSpc>
            </a:pPr>
            <a:r>
              <a:rPr lang="zh-CN" altLang="en-US" sz="1800" dirty="0">
                <a:solidFill>
                  <a:srgbClr val="000000"/>
                </a:solidFill>
                <a:cs typeface="Times New Roman" panose="02020603050405020304" pitchFamily="18" charset="0"/>
              </a:rPr>
              <a:t>实施时间：</a:t>
            </a:r>
            <a:r>
              <a:rPr lang="en-US" altLang="zh-CN" sz="1800" dirty="0">
                <a:solidFill>
                  <a:srgbClr val="000000"/>
                </a:solidFill>
                <a:cs typeface="Times New Roman" panose="02020603050405020304" pitchFamily="18" charset="0"/>
              </a:rPr>
              <a:t>2011</a:t>
            </a:r>
            <a:r>
              <a:rPr lang="zh-CN" altLang="en-US" sz="1800" dirty="0">
                <a:solidFill>
                  <a:srgbClr val="000000"/>
                </a:solidFill>
                <a:cs typeface="Times New Roman" panose="02020603050405020304" pitchFamily="18" charset="0"/>
              </a:rPr>
              <a:t>年</a:t>
            </a:r>
            <a:r>
              <a:rPr lang="en-US" altLang="zh-CN" sz="1800" dirty="0">
                <a:solidFill>
                  <a:srgbClr val="000000"/>
                </a:solidFill>
                <a:cs typeface="Times New Roman" panose="02020603050405020304" pitchFamily="18" charset="0"/>
              </a:rPr>
              <a:t>1</a:t>
            </a:r>
            <a:r>
              <a:rPr lang="zh-CN" altLang="en-US" sz="1800" dirty="0">
                <a:solidFill>
                  <a:srgbClr val="000000"/>
                </a:solidFill>
                <a:cs typeface="Times New Roman" panose="02020603050405020304" pitchFamily="18" charset="0"/>
              </a:rPr>
              <a:t>月</a:t>
            </a:r>
            <a:r>
              <a:rPr lang="en-US" altLang="zh-CN" sz="1800" dirty="0">
                <a:solidFill>
                  <a:srgbClr val="000000"/>
                </a:solidFill>
                <a:cs typeface="Times New Roman" panose="02020603050405020304" pitchFamily="18" charset="0"/>
              </a:rPr>
              <a:t>1</a:t>
            </a:r>
            <a:r>
              <a:rPr lang="zh-CN" altLang="en-US" sz="1800" dirty="0">
                <a:solidFill>
                  <a:srgbClr val="000000"/>
                </a:solidFill>
                <a:cs typeface="Times New Roman" panose="02020603050405020304" pitchFamily="18" charset="0"/>
              </a:rPr>
              <a:t>日开始实施 </a:t>
            </a:r>
            <a:endParaRPr lang="zh-CN" altLang="en-US" sz="1800" dirty="0"/>
          </a:p>
          <a:p>
            <a:pPr eaLnBrk="1" hangingPunct="1">
              <a:lnSpc>
                <a:spcPct val="150000"/>
              </a:lnSpc>
            </a:pPr>
            <a:r>
              <a:rPr lang="zh-CN" altLang="en-US" sz="1800" dirty="0"/>
              <a:t>主要内容：突发环境事件应急监测的布点与现场监测、样品管理、监测项目和分析方法、数据处理与监测报告、一个附录（突发环境事件应急监测预案编制提纲）。</a:t>
            </a:r>
            <a:endParaRPr lang="zh-CN" altLang="en-US" sz="1800" dirty="0"/>
          </a:p>
          <a:p>
            <a:pPr eaLnBrk="1" hangingPunct="1">
              <a:lnSpc>
                <a:spcPct val="150000"/>
              </a:lnSpc>
              <a:buNone/>
            </a:pPr>
            <a:endParaRPr lang="zh-CN" altLang="en-US" sz="1400" dirty="0"/>
          </a:p>
          <a:p>
            <a:pPr eaLnBrk="1" hangingPunct="1">
              <a:lnSpc>
                <a:spcPct val="150000"/>
              </a:lnSpc>
              <a:buNone/>
            </a:pPr>
            <a:r>
              <a:rPr lang="zh-CN" altLang="en-US" sz="1400" b="1" i="1" dirty="0">
                <a:ea typeface="楷体_GB2312" pitchFamily="49" charset="-122"/>
              </a:rPr>
              <a:t>引用文件：</a:t>
            </a:r>
            <a:endParaRPr lang="zh-CN" altLang="en-US" sz="1400" b="1" i="1" dirty="0">
              <a:ea typeface="楷体_GB2312" pitchFamily="49" charset="-122"/>
            </a:endParaRPr>
          </a:p>
          <a:p>
            <a:pPr eaLnBrk="1" hangingPunct="1">
              <a:lnSpc>
                <a:spcPct val="200000"/>
              </a:lnSpc>
              <a:buNone/>
            </a:pPr>
            <a:r>
              <a:rPr lang="zh-CN" altLang="en-US" sz="1400" dirty="0"/>
              <a:t>       </a:t>
            </a:r>
            <a:r>
              <a:rPr lang="zh-CN" altLang="en-US" sz="1400" dirty="0">
                <a:latin typeface="仿宋_GB2312" pitchFamily="49" charset="-122"/>
                <a:ea typeface="仿宋_GB2312" pitchFamily="49" charset="-122"/>
              </a:rPr>
              <a:t>环境空气质量标准 、地表水环境质量标准 、土壤环境质量标准 、数值修约规则与极限数值的表示和判定 、地下水质量标准 、大气污染物无组织排放监测技术导则 、地表水和污水监测技术规范 、地下水环境监测技术规范 、土壤环境监测技术规范 、环境空气质量自动监测技术规范 、环境空气质量手工监测技术规范</a:t>
            </a:r>
            <a:endParaRPr lang="zh-CN" altLang="en-US" sz="1400" dirty="0">
              <a:latin typeface="仿宋_GB2312" pitchFamily="49" charset="-122"/>
              <a:ea typeface="仿宋_GB2312" pitchFamily="49" charset="-122"/>
            </a:endParaRPr>
          </a:p>
          <a:p>
            <a:pPr eaLnBrk="1" hangingPunct="1">
              <a:lnSpc>
                <a:spcPct val="150000"/>
              </a:lnSpc>
            </a:pPr>
            <a:endParaRPr lang="en-US" altLang="zh-CN"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p:nvPr/>
        </p:nvSpPr>
        <p:spPr>
          <a:xfrm>
            <a:off x="755650" y="4652963"/>
            <a:ext cx="8064500" cy="12969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6147"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en-US" altLang="zh-CN" b="1" dirty="0"/>
              <a:t>《</a:t>
            </a:r>
            <a:r>
              <a:rPr lang="zh-CN" altLang="en-US" b="1" dirty="0"/>
              <a:t>突发环境事件应急监测技术规范</a:t>
            </a:r>
            <a:r>
              <a:rPr lang="en-US" altLang="zh-CN" b="1" dirty="0"/>
              <a:t>》 </a:t>
            </a:r>
            <a:r>
              <a:rPr lang="zh-CN" altLang="en-US" b="1" dirty="0"/>
              <a:t>关键术语</a:t>
            </a:r>
            <a:endParaRPr lang="zh-CN" altLang="en-US" b="1" dirty="0"/>
          </a:p>
        </p:txBody>
      </p:sp>
      <p:sp>
        <p:nvSpPr>
          <p:cNvPr id="6148" name="Rectangle 3"/>
          <p:cNvSpPr>
            <a:spLocks noGrp="1"/>
          </p:cNvSpPr>
          <p:nvPr>
            <p:ph idx="1"/>
          </p:nvPr>
        </p:nvSpPr>
        <p:spPr>
          <a:xfrm>
            <a:off x="468313" y="1557338"/>
            <a:ext cx="8229600" cy="4781550"/>
          </a:xfrm>
          <a:ln/>
        </p:spPr>
        <p:txBody>
          <a:bodyPr vert="horz" wrap="square" lIns="91440" tIns="45720" rIns="91440" bIns="45720" anchor="t" anchorCtr="0"/>
          <a:p>
            <a:pPr eaLnBrk="1" hangingPunct="1">
              <a:lnSpc>
                <a:spcPct val="150000"/>
              </a:lnSpc>
            </a:pPr>
            <a:r>
              <a:rPr lang="en-US" altLang="zh-CN" sz="2200" b="1" dirty="0"/>
              <a:t> </a:t>
            </a:r>
            <a:r>
              <a:rPr lang="zh-CN" altLang="en-US" sz="2000" b="1" dirty="0"/>
              <a:t>突发环境事件：</a:t>
            </a:r>
            <a:endParaRPr lang="zh-CN" altLang="en-US" sz="2000" b="1" dirty="0"/>
          </a:p>
          <a:p>
            <a:pPr eaLnBrk="1" hangingPunct="1">
              <a:lnSpc>
                <a:spcPct val="150000"/>
              </a:lnSpc>
              <a:buNone/>
            </a:pPr>
            <a:r>
              <a:rPr lang="zh-CN" altLang="en-US" sz="2000" dirty="0"/>
              <a:t>           指由于违反环境保护法规的经济、社会活动与行为，以及意外因素或不可抗拒的自然灾害等原因在瞬时或短时间内排放有毒、有害污染物质，致使地表水、地下水、大气和土壤环境受到严重的污染和破坏，对社会经济与人民生命财产造成损失的恶性事件。</a:t>
            </a:r>
            <a:endParaRPr lang="zh-CN" altLang="en-US" sz="2000" dirty="0"/>
          </a:p>
          <a:p>
            <a:pPr eaLnBrk="1" hangingPunct="1">
              <a:lnSpc>
                <a:spcPct val="200000"/>
              </a:lnSpc>
              <a:buNone/>
            </a:pPr>
            <a:r>
              <a:rPr lang="zh-CN" altLang="en-US" sz="1600" dirty="0">
                <a:latin typeface="仿宋_GB2312" pitchFamily="49" charset="-122"/>
                <a:ea typeface="仿宋_GB2312" pitchFamily="49" charset="-122"/>
              </a:rPr>
              <a:t>      </a:t>
            </a:r>
            <a:endParaRPr lang="zh-CN" altLang="en-US" sz="1600" dirty="0">
              <a:latin typeface="仿宋_GB2312" pitchFamily="49" charset="-122"/>
              <a:ea typeface="仿宋_GB2312" pitchFamily="49" charset="-122"/>
            </a:endParaRPr>
          </a:p>
          <a:p>
            <a:pPr eaLnBrk="1" hangingPunct="1">
              <a:lnSpc>
                <a:spcPct val="200000"/>
              </a:lnSpc>
              <a:buNone/>
            </a:pPr>
            <a:r>
              <a:rPr lang="zh-CN" altLang="en-US" sz="1600" dirty="0">
                <a:latin typeface="仿宋_GB2312" pitchFamily="49" charset="-122"/>
                <a:ea typeface="仿宋_GB2312" pitchFamily="49" charset="-122"/>
              </a:rPr>
              <a:t>      应急监测 ：指突发环境事件发生后，对污染物、污染物浓度和污染范围进行的监测。 </a:t>
            </a:r>
            <a:endParaRPr lang="zh-CN" altLang="en-US" sz="1600" dirty="0">
              <a:latin typeface="仿宋_GB2312" pitchFamily="49" charset="-122"/>
              <a:ea typeface="仿宋_GB2312" pitchFamily="49" charset="-122"/>
            </a:endParaRPr>
          </a:p>
          <a:p>
            <a:pPr eaLnBrk="1" hangingPunct="1">
              <a:lnSpc>
                <a:spcPct val="150000"/>
              </a:lnSpc>
              <a:buNone/>
            </a:pPr>
            <a:r>
              <a:rPr lang="zh-CN" altLang="en-US" sz="1600" dirty="0">
                <a:latin typeface="仿宋_GB2312" pitchFamily="49" charset="-122"/>
                <a:ea typeface="仿宋_GB2312" pitchFamily="49" charset="-122"/>
              </a:rPr>
              <a:t>      跟踪监测 ：指为掌握污染程度、范围及变化趋势，在突发环境事件发生后所进行的连续监测，直至地表水、地下水、大气和土壤环境恢复正常。</a:t>
            </a:r>
            <a:endParaRPr lang="zh-CN" altLang="en-US" sz="1600" dirty="0">
              <a:latin typeface="仿宋_GB2312" pitchFamily="49" charset="-122"/>
              <a:ea typeface="仿宋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一、布点与采样</a:t>
            </a:r>
            <a:endParaRPr lang="zh-CN" altLang="en-US" b="1" dirty="0"/>
          </a:p>
        </p:txBody>
      </p:sp>
      <p:sp>
        <p:nvSpPr>
          <p:cNvPr id="7171" name="Rectangle 3"/>
          <p:cNvSpPr>
            <a:spLocks noGrp="1"/>
          </p:cNvSpPr>
          <p:nvPr>
            <p:ph idx="1"/>
          </p:nvPr>
        </p:nvSpPr>
        <p:spPr>
          <a:xfrm>
            <a:off x="457200" y="1600200"/>
            <a:ext cx="8229600" cy="5068888"/>
          </a:xfrm>
          <a:ln/>
        </p:spPr>
        <p:txBody>
          <a:bodyPr vert="horz" wrap="square" lIns="91440" tIns="45720" rIns="91440" bIns="45720" anchor="t" anchorCtr="0"/>
          <a:p>
            <a:pPr eaLnBrk="1" hangingPunct="1">
              <a:lnSpc>
                <a:spcPct val="150000"/>
              </a:lnSpc>
              <a:buNone/>
            </a:pPr>
            <a:r>
              <a:rPr lang="en-US" altLang="zh-CN" sz="2000" b="1" dirty="0"/>
              <a:t>1</a:t>
            </a:r>
            <a:r>
              <a:rPr lang="zh-CN" altLang="en-US" sz="2000" b="1" dirty="0"/>
              <a:t>、制定采样计划</a:t>
            </a:r>
            <a:endParaRPr lang="zh-CN" altLang="en-US" sz="2000" b="1" dirty="0"/>
          </a:p>
          <a:p>
            <a:pPr eaLnBrk="1" hangingPunct="1">
              <a:lnSpc>
                <a:spcPct val="150000"/>
              </a:lnSpc>
              <a:buNone/>
            </a:pPr>
            <a:r>
              <a:rPr lang="zh-CN" altLang="en-US" sz="2000" dirty="0"/>
              <a:t>（</a:t>
            </a:r>
            <a:r>
              <a:rPr lang="en-US" altLang="zh-CN" sz="2000" dirty="0"/>
              <a:t>1</a:t>
            </a:r>
            <a:r>
              <a:rPr lang="zh-CN" altLang="en-US" sz="2000" dirty="0"/>
              <a:t>）根据应急监测预案初步制定采样计划。 </a:t>
            </a:r>
            <a:endParaRPr lang="zh-CN" altLang="en-US" sz="2000" dirty="0"/>
          </a:p>
          <a:p>
            <a:pPr eaLnBrk="1" hangingPunct="1">
              <a:lnSpc>
                <a:spcPct val="150000"/>
              </a:lnSpc>
              <a:buNone/>
            </a:pPr>
            <a:r>
              <a:rPr lang="zh-CN" altLang="en-US" sz="2000" dirty="0"/>
              <a:t>（</a:t>
            </a:r>
            <a:r>
              <a:rPr lang="en-US" altLang="zh-CN" sz="2000" dirty="0"/>
              <a:t>2</a:t>
            </a:r>
            <a:r>
              <a:rPr lang="zh-CN" altLang="en-US" sz="2000" dirty="0"/>
              <a:t>）选择合适的采样器材。</a:t>
            </a:r>
            <a:endParaRPr lang="zh-CN" altLang="en-US" sz="2000" dirty="0"/>
          </a:p>
          <a:p>
            <a:pPr eaLnBrk="1" hangingPunct="1">
              <a:lnSpc>
                <a:spcPct val="170000"/>
              </a:lnSpc>
              <a:buNone/>
            </a:pPr>
            <a:r>
              <a:rPr lang="zh-CN" altLang="en-US" sz="2000" b="1" dirty="0"/>
              <a:t> </a:t>
            </a:r>
            <a:r>
              <a:rPr lang="en-US" altLang="zh-CN" sz="2000" b="1" dirty="0"/>
              <a:t>2</a:t>
            </a:r>
            <a:r>
              <a:rPr lang="zh-CN" altLang="en-US" sz="2000" b="1" dirty="0"/>
              <a:t>、布点</a:t>
            </a:r>
            <a:endParaRPr lang="zh-CN" altLang="en-US" sz="2000" b="1" dirty="0"/>
          </a:p>
          <a:p>
            <a:pPr eaLnBrk="1" hangingPunct="1">
              <a:lnSpc>
                <a:spcPct val="150000"/>
              </a:lnSpc>
              <a:buNone/>
            </a:pPr>
            <a:r>
              <a:rPr lang="zh-CN" altLang="en-US" sz="2000" dirty="0"/>
              <a:t>（</a:t>
            </a:r>
            <a:r>
              <a:rPr lang="en-US" altLang="zh-CN" sz="2000" dirty="0"/>
              <a:t>1</a:t>
            </a:r>
            <a:r>
              <a:rPr lang="zh-CN" altLang="en-US" sz="2000" dirty="0"/>
              <a:t>）布点原则：对于采样点位的设置，一般要以突发环境事件发生地及其附近区域为主，以最少的监测断面来获取足够的有代表性的所需信息。</a:t>
            </a:r>
            <a:endParaRPr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468313" y="260350"/>
            <a:ext cx="8229600" cy="850900"/>
          </a:xfrm>
          <a:ln/>
        </p:spPr>
        <p:txBody>
          <a:bodyPr vert="horz" wrap="square" lIns="91440" tIns="45720" rIns="91440" bIns="45720" anchor="ctr" anchorCtr="0"/>
          <a:p>
            <a:pPr eaLnBrk="1" hangingPunct="1"/>
            <a:r>
              <a:rPr lang="zh-CN" altLang="en-US" b="1" dirty="0"/>
              <a:t>一、布点与采样</a:t>
            </a:r>
            <a:endParaRPr lang="zh-CN" altLang="en-US" b="1" dirty="0"/>
          </a:p>
        </p:txBody>
      </p:sp>
      <p:sp>
        <p:nvSpPr>
          <p:cNvPr id="8195" name="Rectangle 3"/>
          <p:cNvSpPr>
            <a:spLocks noGrp="1"/>
          </p:cNvSpPr>
          <p:nvPr>
            <p:ph type="body" sz="half" idx="1"/>
          </p:nvPr>
        </p:nvSpPr>
        <p:spPr>
          <a:xfrm>
            <a:off x="457200" y="1600200"/>
            <a:ext cx="8075613" cy="1181100"/>
          </a:xfrm>
          <a:ln/>
        </p:spPr>
        <p:txBody>
          <a:bodyPr vert="horz" wrap="square" lIns="91440" tIns="45720" rIns="91440" bIns="45720" anchor="t" anchorCtr="0"/>
          <a:p>
            <a:pPr eaLnBrk="1" hangingPunct="1">
              <a:lnSpc>
                <a:spcPct val="150000"/>
              </a:lnSpc>
              <a:spcBef>
                <a:spcPct val="0"/>
              </a:spcBef>
              <a:buClrTx/>
              <a:buSzTx/>
              <a:buFontTx/>
              <a:buNone/>
            </a:pPr>
            <a:r>
              <a:rPr lang="zh-CN" altLang="en-US" sz="2000" dirty="0"/>
              <a:t>（</a:t>
            </a:r>
            <a:r>
              <a:rPr lang="en-US" altLang="zh-CN" sz="2000" dirty="0"/>
              <a:t>2</a:t>
            </a:r>
            <a:r>
              <a:rPr lang="zh-CN" altLang="en-US" sz="2000" dirty="0"/>
              <a:t>）布点方法：要根据污染现场的具体情况和污染区域的特性进行布点。</a:t>
            </a:r>
            <a:endParaRPr lang="zh-CN" altLang="en-US" sz="2000" dirty="0"/>
          </a:p>
        </p:txBody>
      </p:sp>
      <p:graphicFrame>
        <p:nvGraphicFramePr>
          <p:cNvPr id="20558" name="Group 78"/>
          <p:cNvGraphicFramePr>
            <a:graphicFrameLocks noGrp="1"/>
          </p:cNvGraphicFramePr>
          <p:nvPr>
            <p:ph sz="half" idx="1"/>
          </p:nvPr>
        </p:nvGraphicFramePr>
        <p:xfrm>
          <a:off x="684213" y="2708275"/>
          <a:ext cx="8002588" cy="3602038"/>
        </p:xfrm>
        <a:graphic>
          <a:graphicData uri="http://schemas.openxmlformats.org/drawingml/2006/table">
            <a:tbl>
              <a:tblPr/>
              <a:tblGrid>
                <a:gridCol w="1150937"/>
                <a:gridCol w="865188"/>
                <a:gridCol w="719137"/>
                <a:gridCol w="720725"/>
                <a:gridCol w="1871663"/>
                <a:gridCol w="2674937"/>
              </a:tblGrid>
              <a:tr h="5942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rgbClr val="000000"/>
                          </a:solidFill>
                          <a:effectLst/>
                          <a:latin typeface="Calibri" panose="020F0502020204030204" pitchFamily="34" charset="0"/>
                          <a:ea typeface="宋体" panose="02010600030101010101" pitchFamily="2" charset="-122"/>
                        </a:rPr>
                        <a:t>监测类型</a:t>
                      </a:r>
                      <a:endParaRPr kumimoji="0" lang="zh-CN" altLang="en-US" sz="15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控制</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断面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消减断面</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特殊断面</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特殊断面</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布点方法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155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江河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en-US"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饮用水取水口、农灌区取水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根据现场具体情况布点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314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湖库</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出水口、饮用水取水口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按水流方向在一定间隔的扇形或圆形布点</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838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地下水</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饮用水取水处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根据水的流想采用网格法或辐射法布点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996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大气</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居民区、人群活动区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下风向按一定间隔的扇形或圆形布点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47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土壤</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作物样品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rPr>
                        <a:t>按一定间隔的圆形布点、不同深度采样 </a:t>
                      </a:r>
                      <a:endParaRPr kumimoji="0" lang="zh-CN" altLang="en-US" sz="15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47" name="Oval 80"/>
          <p:cNvSpPr/>
          <p:nvPr/>
        </p:nvSpPr>
        <p:spPr>
          <a:xfrm>
            <a:off x="2124075" y="3500438"/>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48" name="Oval 81"/>
          <p:cNvSpPr/>
          <p:nvPr/>
        </p:nvSpPr>
        <p:spPr>
          <a:xfrm>
            <a:off x="2136775" y="4724400"/>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49" name="Oval 82"/>
          <p:cNvSpPr/>
          <p:nvPr/>
        </p:nvSpPr>
        <p:spPr>
          <a:xfrm>
            <a:off x="2124075" y="4149725"/>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0" name="Oval 83"/>
          <p:cNvSpPr/>
          <p:nvPr/>
        </p:nvSpPr>
        <p:spPr>
          <a:xfrm>
            <a:off x="2124075" y="5300663"/>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1" name="Oval 84"/>
          <p:cNvSpPr/>
          <p:nvPr/>
        </p:nvSpPr>
        <p:spPr>
          <a:xfrm>
            <a:off x="2111375" y="4725988"/>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2" name="Oval 85"/>
          <p:cNvSpPr/>
          <p:nvPr/>
        </p:nvSpPr>
        <p:spPr>
          <a:xfrm>
            <a:off x="2124075" y="5876925"/>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3" name="Oval 86"/>
          <p:cNvSpPr/>
          <p:nvPr/>
        </p:nvSpPr>
        <p:spPr>
          <a:xfrm>
            <a:off x="2111375" y="5302250"/>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4" name="Oval 87"/>
          <p:cNvSpPr/>
          <p:nvPr/>
        </p:nvSpPr>
        <p:spPr>
          <a:xfrm>
            <a:off x="2916238" y="3500438"/>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5" name="Oval 88"/>
          <p:cNvSpPr/>
          <p:nvPr/>
        </p:nvSpPr>
        <p:spPr>
          <a:xfrm>
            <a:off x="2916238" y="4149725"/>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6" name="Oval 89"/>
          <p:cNvSpPr/>
          <p:nvPr/>
        </p:nvSpPr>
        <p:spPr>
          <a:xfrm>
            <a:off x="2916238" y="4724400"/>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7" name="Oval 90"/>
          <p:cNvSpPr/>
          <p:nvPr/>
        </p:nvSpPr>
        <p:spPr>
          <a:xfrm>
            <a:off x="2916238" y="5300663"/>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8" name="Oval 91"/>
          <p:cNvSpPr/>
          <p:nvPr/>
        </p:nvSpPr>
        <p:spPr>
          <a:xfrm>
            <a:off x="2916238" y="5876925"/>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59" name="Oval 92"/>
          <p:cNvSpPr/>
          <p:nvPr/>
        </p:nvSpPr>
        <p:spPr>
          <a:xfrm>
            <a:off x="3635375" y="3500438"/>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60" name="Oval 93"/>
          <p:cNvSpPr/>
          <p:nvPr/>
        </p:nvSpPr>
        <p:spPr>
          <a:xfrm>
            <a:off x="3635375" y="4149725"/>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8261" name="Oval 94"/>
          <p:cNvSpPr/>
          <p:nvPr/>
        </p:nvSpPr>
        <p:spPr>
          <a:xfrm>
            <a:off x="3635375" y="4724400"/>
            <a:ext cx="215900" cy="2159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一、布点与采样</a:t>
            </a:r>
            <a:endParaRPr lang="zh-CN" altLang="en-US" b="1" dirty="0"/>
          </a:p>
        </p:txBody>
      </p:sp>
      <p:sp>
        <p:nvSpPr>
          <p:cNvPr id="9219" name="Rectangle 3"/>
          <p:cNvSpPr>
            <a:spLocks noGrp="1"/>
          </p:cNvSpPr>
          <p:nvPr>
            <p:ph idx="1"/>
          </p:nvPr>
        </p:nvSpPr>
        <p:spPr>
          <a:xfrm>
            <a:off x="457200" y="1600200"/>
            <a:ext cx="8229600" cy="4565650"/>
          </a:xfrm>
          <a:ln/>
        </p:spPr>
        <p:txBody>
          <a:bodyPr vert="horz" wrap="square" lIns="91440" tIns="45720" rIns="91440" bIns="45720" anchor="t" anchorCtr="0"/>
          <a:p>
            <a:pPr eaLnBrk="1" hangingPunct="1">
              <a:lnSpc>
                <a:spcPct val="150000"/>
              </a:lnSpc>
              <a:buNone/>
            </a:pPr>
            <a:r>
              <a:rPr lang="en-US" altLang="en-US" sz="2000" b="1" dirty="0"/>
              <a:t>3、采样方法及采样量的确定</a:t>
            </a:r>
            <a:endParaRPr lang="en-US" altLang="en-US" sz="2000" b="1" dirty="0"/>
          </a:p>
          <a:p>
            <a:pPr eaLnBrk="1" hangingPunct="1">
              <a:lnSpc>
                <a:spcPct val="150000"/>
              </a:lnSpc>
              <a:buNone/>
            </a:pPr>
            <a:r>
              <a:rPr lang="en-US" altLang="en-US" sz="2000" dirty="0"/>
              <a:t>   具体的采样方法及采样量，要求直接参照相关技术规范等材料。</a:t>
            </a:r>
            <a:endParaRPr lang="en-US" altLang="en-US" sz="2000" dirty="0"/>
          </a:p>
          <a:p>
            <a:pPr eaLnBrk="1" hangingPunct="1">
              <a:lnSpc>
                <a:spcPct val="200000"/>
              </a:lnSpc>
              <a:buNone/>
            </a:pPr>
            <a:r>
              <a:rPr lang="en-US" altLang="en-US" sz="2000" b="1" dirty="0"/>
              <a:t>4、采样频次的确定</a:t>
            </a:r>
            <a:endParaRPr lang="en-US" altLang="en-US" sz="2000" b="1" dirty="0"/>
          </a:p>
          <a:p>
            <a:pPr eaLnBrk="1" hangingPunct="1">
              <a:lnSpc>
                <a:spcPct val="150000"/>
              </a:lnSpc>
              <a:buNone/>
            </a:pPr>
            <a:r>
              <a:rPr lang="en-US" altLang="en-US" sz="2000" dirty="0"/>
              <a:t>    对于采样频次的要求，则是要依据不同的环境区域功能和事故发生地的污染实际情况，达到以最低的采样频次，取得最有代表性样品的效果。一般在事故刚发生时，适当增加采样频次，待摸清污染物变化规律后，则可以减少采样的频次。</a:t>
            </a:r>
            <a:endParaRPr lang="en-US"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4"/>
          <p:cNvSpPr/>
          <p:nvPr/>
        </p:nvSpPr>
        <p:spPr>
          <a:xfrm>
            <a:off x="539750" y="2852738"/>
            <a:ext cx="8135938" cy="32400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10243" name="Rectangle 2"/>
          <p:cNvSpPr>
            <a:spLocks noGrp="1"/>
          </p:cNvSpPr>
          <p:nvPr>
            <p:ph type="title"/>
          </p:nvPr>
        </p:nvSpPr>
        <p:spPr>
          <a:xfrm>
            <a:off x="457200" y="274638"/>
            <a:ext cx="8229600" cy="777875"/>
          </a:xfrm>
          <a:ln/>
        </p:spPr>
        <p:txBody>
          <a:bodyPr vert="horz" wrap="square" lIns="91440" tIns="45720" rIns="91440" bIns="45720" anchor="ctr" anchorCtr="0"/>
          <a:p>
            <a:pPr eaLnBrk="1" hangingPunct="1"/>
            <a:r>
              <a:rPr lang="zh-CN" altLang="en-US" b="1" dirty="0"/>
              <a:t>一、布点与采样</a:t>
            </a:r>
            <a:endParaRPr lang="zh-CN" altLang="en-US" b="1" dirty="0"/>
          </a:p>
        </p:txBody>
      </p:sp>
      <p:sp>
        <p:nvSpPr>
          <p:cNvPr id="10244" name="Rectangle 3"/>
          <p:cNvSpPr>
            <a:spLocks noGrp="1"/>
          </p:cNvSpPr>
          <p:nvPr>
            <p:ph idx="1"/>
          </p:nvPr>
        </p:nvSpPr>
        <p:spPr>
          <a:xfrm>
            <a:off x="457200" y="1600200"/>
            <a:ext cx="8229600" cy="4852988"/>
          </a:xfrm>
          <a:ln/>
        </p:spPr>
        <p:txBody>
          <a:bodyPr vert="horz" wrap="square" lIns="91440" tIns="45720" rIns="91440" bIns="45720" anchor="t" anchorCtr="0"/>
          <a:p>
            <a:pPr eaLnBrk="1" hangingPunct="1">
              <a:lnSpc>
                <a:spcPct val="150000"/>
              </a:lnSpc>
              <a:buNone/>
            </a:pPr>
            <a:r>
              <a:rPr lang="en-US" altLang="en-US" sz="2000" b="1" dirty="0"/>
              <a:t>5、现场采样记录</a:t>
            </a:r>
            <a:endParaRPr lang="zh-CN" altLang="en-US" sz="2000" b="1" dirty="0"/>
          </a:p>
          <a:p>
            <a:pPr eaLnBrk="1" hangingPunct="1">
              <a:lnSpc>
                <a:spcPct val="170000"/>
              </a:lnSpc>
              <a:buNone/>
            </a:pPr>
            <a:r>
              <a:rPr lang="zh-CN" altLang="en-US" sz="2000" dirty="0"/>
              <a:t>      现场采样记录必须如实记录并在现场完成，至少包括</a:t>
            </a:r>
            <a:r>
              <a:rPr lang="en-US" altLang="zh-CN" sz="2000" dirty="0"/>
              <a:t>8</a:t>
            </a:r>
            <a:r>
              <a:rPr lang="zh-CN" altLang="en-US" sz="2000" dirty="0"/>
              <a:t>个信息：</a:t>
            </a:r>
            <a:r>
              <a:rPr lang="zh-CN" altLang="en-US" sz="2200" dirty="0"/>
              <a:t> </a:t>
            </a:r>
            <a:endParaRPr lang="zh-CN" altLang="en-US" sz="2200" dirty="0"/>
          </a:p>
          <a:p>
            <a:pPr eaLnBrk="1" hangingPunct="1">
              <a:lnSpc>
                <a:spcPct val="20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1</a:t>
            </a:r>
            <a:r>
              <a:rPr lang="zh-CN" altLang="en-US" sz="1600" dirty="0">
                <a:latin typeface="楷体_GB2312" pitchFamily="49" charset="-122"/>
                <a:ea typeface="楷体_GB2312" pitchFamily="49" charset="-122"/>
              </a:rPr>
              <a:t>）事故发生的时间和地点，污染事故单位名称、联系方式。</a:t>
            </a:r>
            <a:endParaRPr lang="zh-CN" altLang="en-US" sz="1600" dirty="0">
              <a:latin typeface="楷体_GB2312" pitchFamily="49" charset="-122"/>
              <a:ea typeface="楷体_GB2312" pitchFamily="49" charset="-122"/>
            </a:endParaRPr>
          </a:p>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2</a:t>
            </a:r>
            <a:r>
              <a:rPr lang="zh-CN" altLang="en-US" sz="1600" dirty="0">
                <a:latin typeface="楷体_GB2312" pitchFamily="49" charset="-122"/>
                <a:ea typeface="楷体_GB2312" pitchFamily="49" charset="-122"/>
              </a:rPr>
              <a:t>）现场示意图，如有必要对采样断面（点）及周围情况进行现场录像和拍照，特别注明采样断面（点）所在位置的标志性特征物如建筑物、桥梁等名称。 </a:t>
            </a:r>
            <a:endParaRPr lang="zh-CN" altLang="en-US" sz="1600" dirty="0">
              <a:latin typeface="楷体_GB2312" pitchFamily="49" charset="-122"/>
              <a:ea typeface="楷体_GB2312" pitchFamily="49" charset="-122"/>
            </a:endParaRPr>
          </a:p>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3</a:t>
            </a:r>
            <a:r>
              <a:rPr lang="zh-CN" altLang="en-US" sz="1600" dirty="0">
                <a:latin typeface="楷体_GB2312" pitchFamily="49" charset="-122"/>
                <a:ea typeface="楷体_GB2312" pitchFamily="49" charset="-122"/>
              </a:rPr>
              <a:t>）监测实施方案，包括监测项目（如可能）、采样断面（点位）、监测频次、采样时间等。</a:t>
            </a:r>
            <a:endParaRPr lang="zh-CN" altLang="en-US" sz="1600" dirty="0">
              <a:latin typeface="楷体_GB2312" pitchFamily="49" charset="-122"/>
              <a:ea typeface="楷体_GB2312" pitchFamily="49" charset="-122"/>
            </a:endParaRPr>
          </a:p>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4</a:t>
            </a:r>
            <a:r>
              <a:rPr lang="zh-CN" altLang="en-US" sz="1600" dirty="0">
                <a:latin typeface="楷体_GB2312" pitchFamily="49" charset="-122"/>
                <a:ea typeface="楷体_GB2312" pitchFamily="49" charset="-122"/>
              </a:rPr>
              <a:t>）事故发生现场描述及事故发生的原因。</a:t>
            </a:r>
            <a:endParaRPr lang="zh-CN" altLang="en-US" sz="1600" dirty="0">
              <a:latin typeface="楷体_GB2312" pitchFamily="49" charset="-122"/>
              <a:ea typeface="楷体_GB2312" pitchFamily="49" charset="-122"/>
            </a:endParaRPr>
          </a:p>
          <a:p>
            <a:pPr eaLnBrk="1" hangingPunct="1">
              <a:lnSpc>
                <a:spcPct val="170000"/>
              </a:lnSpc>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5</a:t>
            </a:r>
            <a:r>
              <a:rPr lang="zh-CN" altLang="en-US" sz="1600" dirty="0">
                <a:latin typeface="楷体_GB2312" pitchFamily="49" charset="-122"/>
                <a:ea typeface="楷体_GB2312" pitchFamily="49" charset="-122"/>
              </a:rPr>
              <a:t>）必要的水文气象参数（如水温、水流流向、流量、气温、气压、风向、风速等）。 </a:t>
            </a:r>
            <a:endParaRPr lang="zh-CN" altLang="en-US" sz="1600" dirty="0">
              <a:latin typeface="楷体_GB2312" pitchFamily="49" charset="-122"/>
              <a:ea typeface="楷体_GB2312" pitchFamily="49" charset="-122"/>
            </a:endParaRPr>
          </a:p>
          <a:p>
            <a:pPr eaLnBrk="1" hangingPunct="1">
              <a:lnSpc>
                <a:spcPct val="170000"/>
              </a:lnSpc>
              <a:buNone/>
            </a:pPr>
            <a:endParaRPr lang="en-US" altLang="zh-CN" sz="1600" dirty="0">
              <a:latin typeface="楷体_GB2312" pitchFamily="49" charset="-122"/>
              <a:ea typeface="楷体_GB2312"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淡雅花卉">
  <a:themeElements>
    <a:clrScheme name="淡雅花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淡雅花卉">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淡雅花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淡雅花卉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淡雅花卉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淡雅花卉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淡雅花卉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淡雅花卉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淡雅花卉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淡雅花卉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淡雅花卉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淡雅花卉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淡雅花卉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淡雅花卉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淡雅花卉">
  <a:themeElements>
    <a:clrScheme name="1_淡雅花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淡雅花卉">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淡雅花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淡雅花卉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淡雅花卉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淡雅花卉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淡雅花卉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淡雅花卉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淡雅花卉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淡雅花卉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淡雅花卉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淡雅花卉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淡雅花卉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淡雅花卉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5695</Words>
  <Application>WPS 演示</Application>
  <PresentationFormat>全屏显示(4:3)</PresentationFormat>
  <Paragraphs>288</Paragraphs>
  <Slides>28</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28</vt:i4>
      </vt:variant>
    </vt:vector>
  </HeadingPairs>
  <TitlesOfParts>
    <vt:vector size="46" baseType="lpstr">
      <vt:lpstr>Arial</vt:lpstr>
      <vt:lpstr>宋体</vt:lpstr>
      <vt:lpstr>Wingdings</vt:lpstr>
      <vt:lpstr>等线</vt:lpstr>
      <vt:lpstr>楷体_GB2312</vt:lpstr>
      <vt:lpstr>新宋体</vt:lpstr>
      <vt:lpstr>Times New Roman</vt:lpstr>
      <vt:lpstr>仿宋_GB2312</vt:lpstr>
      <vt:lpstr>仿宋</vt:lpstr>
      <vt:lpstr>Calibri</vt:lpstr>
      <vt:lpstr>华文细黑</vt:lpstr>
      <vt:lpstr>微软雅黑</vt:lpstr>
      <vt:lpstr>Arial Unicode MS</vt:lpstr>
      <vt:lpstr>黑体</vt:lpstr>
      <vt:lpstr>楷体</vt:lpstr>
      <vt:lpstr>汉仪旗黑-85S</vt:lpstr>
      <vt:lpstr>淡雅花卉</vt:lpstr>
      <vt:lpstr>1_淡雅花卉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解读《突发环境事件应急监测技术规范》</dc:title>
  <dc:creator>应急监测专用</dc:creator>
  <cp:lastModifiedBy>little fairy</cp:lastModifiedBy>
  <cp:revision>20</cp:revision>
  <dcterms:created xsi:type="dcterms:W3CDTF">2012-06-27T14:46:36Z</dcterms:created>
  <dcterms:modified xsi:type="dcterms:W3CDTF">2024-05-24T01:45:02Z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1BC61F32563D425A90AB75BD8F5C07FC_13</vt:lpwstr>
  </property>
  <property fmtid="{D5CDD505-2E9C-101B-9397-08002B2CF9AE}" pid="3" name="KSOProductBuildVer">
    <vt:lpwstr>2052-12.1.0.16929</vt:lpwstr>
  </property>
</Properties>
</file>