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49"/>
  </p:notesMasterIdLst>
  <p:sldIdLst>
    <p:sldId id="256" r:id="rId4"/>
    <p:sldId id="469" r:id="rId5"/>
    <p:sldId id="352" r:id="rId6"/>
    <p:sldId id="355" r:id="rId7"/>
    <p:sldId id="429" r:id="rId8"/>
    <p:sldId id="428" r:id="rId9"/>
    <p:sldId id="427" r:id="rId10"/>
    <p:sldId id="430" r:id="rId11"/>
    <p:sldId id="353" r:id="rId12"/>
    <p:sldId id="431" r:id="rId13"/>
    <p:sldId id="390" r:id="rId14"/>
    <p:sldId id="391" r:id="rId15"/>
    <p:sldId id="392" r:id="rId16"/>
    <p:sldId id="393" r:id="rId17"/>
    <p:sldId id="394" r:id="rId18"/>
    <p:sldId id="354"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425" r:id="rId32"/>
    <p:sldId id="426" r:id="rId33"/>
    <p:sldId id="373" r:id="rId34"/>
    <p:sldId id="374" r:id="rId35"/>
    <p:sldId id="375" r:id="rId36"/>
    <p:sldId id="381" r:id="rId37"/>
    <p:sldId id="382" r:id="rId38"/>
    <p:sldId id="383" r:id="rId39"/>
    <p:sldId id="384" r:id="rId40"/>
    <p:sldId id="387" r:id="rId41"/>
    <p:sldId id="386" r:id="rId42"/>
    <p:sldId id="385" r:id="rId43"/>
    <p:sldId id="388" r:id="rId44"/>
    <p:sldId id="370" r:id="rId45"/>
    <p:sldId id="371" r:id="rId46"/>
    <p:sldId id="372" r:id="rId47"/>
    <p:sldId id="471" r:id="rId48"/>
  </p:sldIdLst>
  <p:sldSz cx="9144000" cy="6858000" type="screen4x3"/>
  <p:notesSz cx="6858000" cy="9144000"/>
  <p:custDataLst>
    <p:tags r:id="rId54"/>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CC0000"/>
    <a:srgbClr val="FF9900"/>
    <a:srgbClr val="DCE1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tags" Target="tags/tag19.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notesMaster" Target="notesMasters/notesMaster1.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1"/>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lstStyle>
            <a:lvl1pPr>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5" name="日期占位符 2"/>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lstStyle>
            <a:lvl1pPr algn="r">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25B5CBD-BC0F-43B6-A284-9A161C84F1E8}" type="datetimeFigureOut">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2" name="幻灯片图像占位符 3"/>
          <p:cNvSpPr>
            <a:spLocks noGrp="1"/>
          </p:cNvSpPr>
          <p:nvPr>
            <p:ph type="sldImg" idx="2"/>
          </p:nvPr>
        </p:nvSpPr>
        <p:spPr>
          <a:xfrm>
            <a:off x="1143000" y="685800"/>
            <a:ext cx="4572000" cy="3429000"/>
          </a:xfrm>
          <a:prstGeom prst="rect">
            <a:avLst/>
          </a:prstGeom>
          <a:noFill/>
          <a:ln w="12700">
            <a:noFill/>
          </a:ln>
        </p:spPr>
      </p:sp>
      <p:sp>
        <p:nvSpPr>
          <p:cNvPr id="3077" name="备注占位符 4"/>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lstStyle>
            <a:lvl1pPr>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numCol="1" anchor="b" anchorCtr="0" compatLnSpc="1"/>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D4F4783-5B4D-4BE1-AF48-4E09A082044F}" type="datetimeFigureOut">
              <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D4F4783-5B4D-4BE1-AF48-4E09A082044F}" type="datetimeFigureOut">
              <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D4F4783-5B4D-4BE1-AF48-4E09A082044F}" type="datetimeFigureOut">
              <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D4F4783-5B4D-4BE1-AF48-4E09A082044F}" type="datetimeFigureOut">
              <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D4F4783-5B4D-4BE1-AF48-4E09A082044F}" type="datetimeFigureOut">
              <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D4F4783-5B4D-4BE1-AF48-4E09A082044F}" type="datetimeFigureOut">
              <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D4F4783-5B4D-4BE1-AF48-4E09A082044F}" type="datetimeFigureOut">
              <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D4F4783-5B4D-4BE1-AF48-4E09A082044F}" type="datetimeFigureOut">
              <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D4F4783-5B4D-4BE1-AF48-4E09A082044F}" type="datetimeFigureOut">
              <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D4F4783-5B4D-4BE1-AF48-4E09A082044F}" type="datetimeFigureOut">
              <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D4F4783-5B4D-4BE1-AF48-4E09A082044F}" type="datetimeFigureOut">
              <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9" name="日期占位符 3"/>
          <p:cNvSpPr>
            <a:spLocks noGrp="1" noChangeArrowheads="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t" anchorCtr="0" compatLnSpc="1"/>
          <a:lstStyle>
            <a:lvl1pPr>
              <a:defRPr>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D4F4783-5B4D-4BE1-AF48-4E09A082044F}" type="datetimeFigureOut">
              <a:rPr kumimoji="0" lang="zh-CN" altLang="en-US" sz="18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0" name="页脚占位符 4"/>
          <p:cNvSpPr>
            <a:spLocks noGrp="1" noChangeArrowheads="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t" anchorCtr="0" compatLnSpc="1"/>
          <a:lstStyle>
            <a:lvl1pPr>
              <a:defRPr>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1" name="灯片编号占位符 5"/>
          <p:cNvSpPr>
            <a:spLocks noGrp="1" noChangeArrowheads="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t" anchorCtr="0" compatLnSpc="1"/>
          <a:lstStyle>
            <a:lvl1pPr>
              <a:defRPr>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9" Type="http://schemas.openxmlformats.org/officeDocument/2006/relationships/slide" Target="slide31.xml"/><Relationship Id="rId8" Type="http://schemas.openxmlformats.org/officeDocument/2006/relationships/slide" Target="slide29.xml"/><Relationship Id="rId7" Type="http://schemas.openxmlformats.org/officeDocument/2006/relationships/slide" Target="slide23.xml"/><Relationship Id="rId6" Type="http://schemas.openxmlformats.org/officeDocument/2006/relationships/slide" Target="slide19.xml"/><Relationship Id="rId5" Type="http://schemas.openxmlformats.org/officeDocument/2006/relationships/slide" Target="slide16.xml"/><Relationship Id="rId4" Type="http://schemas.openxmlformats.org/officeDocument/2006/relationships/slide" Target="slide14.xml"/><Relationship Id="rId3" Type="http://schemas.openxmlformats.org/officeDocument/2006/relationships/slide" Target="slide13.xml"/><Relationship Id="rId2" Type="http://schemas.openxmlformats.org/officeDocument/2006/relationships/slide" Target="slide11.xml"/><Relationship Id="rId14" Type="http://schemas.openxmlformats.org/officeDocument/2006/relationships/slideLayout" Target="../slideLayouts/slideLayout18.xml"/><Relationship Id="rId13" Type="http://schemas.openxmlformats.org/officeDocument/2006/relationships/slide" Target="slide44.xml"/><Relationship Id="rId12" Type="http://schemas.openxmlformats.org/officeDocument/2006/relationships/slide" Target="slide42.xml"/><Relationship Id="rId11" Type="http://schemas.openxmlformats.org/officeDocument/2006/relationships/slide" Target="slide40.xml"/><Relationship Id="rId10" Type="http://schemas.openxmlformats.org/officeDocument/2006/relationships/slide" Target="slide34.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6.jpeg"/><Relationship Id="rId4" Type="http://schemas.openxmlformats.org/officeDocument/2006/relationships/tags" Target="../tags/tag16.xml"/><Relationship Id="rId3" Type="http://schemas.openxmlformats.org/officeDocument/2006/relationships/image" Target="../media/image5.jpe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8"/>
          <p:cNvSpPr>
            <a:spLocks noGrp="1"/>
          </p:cNvSpPr>
          <p:nvPr/>
        </p:nvSpPr>
        <p:spPr>
          <a:xfrm>
            <a:off x="692150" y="2205038"/>
            <a:ext cx="7696200" cy="838200"/>
          </a:xfrm>
          <a:prstGeom prst="rect">
            <a:avLst/>
          </a:prstGeom>
          <a:noFill/>
          <a:ln w="9525">
            <a:noFill/>
          </a:ln>
        </p:spPr>
        <p:txBody>
          <a:bodyPr anchor="ctr" anchorCtr="0"/>
          <a:p>
            <a:pPr algn="ctr"/>
            <a:r>
              <a:rPr lang="en-US" altLang="zh-CN" sz="4000" b="1" dirty="0">
                <a:solidFill>
                  <a:srgbClr val="FF0000"/>
                </a:solidFill>
                <a:latin typeface="黑体" panose="02010609060101010101" pitchFamily="49" charset="-122"/>
                <a:ea typeface="黑体" panose="02010609060101010101" pitchFamily="49" charset="-122"/>
              </a:rPr>
              <a:t>XXX</a:t>
            </a:r>
            <a:r>
              <a:rPr lang="zh-CN" altLang="en-US" sz="4000" b="1" dirty="0">
                <a:solidFill>
                  <a:srgbClr val="FF0000"/>
                </a:solidFill>
                <a:latin typeface="黑体" panose="02010609060101010101" pitchFamily="49" charset="-122"/>
                <a:ea typeface="黑体" panose="02010609060101010101" pitchFamily="49" charset="-122"/>
              </a:rPr>
              <a:t>燃气（集团）有限公司</a:t>
            </a:r>
            <a:endParaRPr lang="zh-CN" altLang="en-US" sz="4000" b="1" dirty="0">
              <a:solidFill>
                <a:srgbClr val="FF0000"/>
              </a:solidFill>
              <a:latin typeface="黑体" panose="02010609060101010101" pitchFamily="49" charset="-122"/>
              <a:ea typeface="黑体" panose="02010609060101010101" pitchFamily="49" charset="-122"/>
            </a:endParaRPr>
          </a:p>
        </p:txBody>
      </p:sp>
      <p:sp>
        <p:nvSpPr>
          <p:cNvPr id="4099" name="Rectangle 8"/>
          <p:cNvSpPr>
            <a:spLocks noGrp="1"/>
          </p:cNvSpPr>
          <p:nvPr/>
        </p:nvSpPr>
        <p:spPr>
          <a:xfrm>
            <a:off x="684213" y="3382963"/>
            <a:ext cx="7696200" cy="838200"/>
          </a:xfrm>
          <a:prstGeom prst="rect">
            <a:avLst/>
          </a:prstGeom>
          <a:noFill/>
          <a:ln w="9525">
            <a:noFill/>
          </a:ln>
        </p:spPr>
        <p:txBody>
          <a:bodyPr anchor="ctr" anchorCtr="0"/>
          <a:p>
            <a:pPr algn="ctr"/>
            <a:r>
              <a:rPr lang="zh-CN" altLang="en-US" sz="4000" b="1" dirty="0">
                <a:solidFill>
                  <a:srgbClr val="FF0000"/>
                </a:solidFill>
                <a:latin typeface="黑体" panose="02010609060101010101" pitchFamily="49" charset="-122"/>
                <a:ea typeface="黑体" panose="02010609060101010101" pitchFamily="49" charset="-122"/>
              </a:rPr>
              <a:t> 操作人员岗位培训</a:t>
            </a:r>
            <a:endParaRPr lang="zh-CN" altLang="en-US" sz="4000" b="1" dirty="0">
              <a:solidFill>
                <a:srgbClr val="FF0000"/>
              </a:solidFill>
              <a:latin typeface="黑体" panose="02010609060101010101" pitchFamily="49" charset="-122"/>
              <a:ea typeface="黑体" panose="02010609060101010101" pitchFamily="49"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220494" y="429297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4882994" y="5228924"/>
            <a:ext cx="675000" cy="675000"/>
          </a:xfrm>
          <a:prstGeom prst="ellipse">
            <a:avLst/>
          </a:prstGeom>
          <a:solidFill>
            <a:srgbClr val="00B0F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全面</a:t>
            </a:r>
            <a:endParaRPr lang="zh-CN" altLang="en-US" sz="1400" b="1">
              <a:solidFill>
                <a:schemeClr val="dk1">
                  <a:lumMod val="85000"/>
                  <a:lumOff val="15000"/>
                </a:schemeClr>
              </a:solidFill>
            </a:endParaRPr>
          </a:p>
        </p:txBody>
      </p:sp>
      <p:sp>
        <p:nvSpPr>
          <p:cNvPr id="9" name="椭圆 8"/>
          <p:cNvSpPr/>
          <p:nvPr>
            <p:custDataLst>
              <p:tags r:id="rId3"/>
            </p:custDataLst>
          </p:nvPr>
        </p:nvSpPr>
        <p:spPr>
          <a:xfrm>
            <a:off x="5815330" y="52293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专业</a:t>
            </a:r>
            <a:endParaRPr lang="zh-CN" altLang="en-US" sz="1400" b="1">
              <a:solidFill>
                <a:schemeClr val="dk1">
                  <a:lumMod val="85000"/>
                  <a:lumOff val="15000"/>
                </a:schemeClr>
              </a:solidFill>
            </a:endParaRPr>
          </a:p>
        </p:txBody>
      </p:sp>
      <p:sp>
        <p:nvSpPr>
          <p:cNvPr id="10" name="椭圆 9"/>
          <p:cNvSpPr/>
          <p:nvPr>
            <p:custDataLst>
              <p:tags r:id="rId4"/>
            </p:custDataLst>
          </p:nvPr>
        </p:nvSpPr>
        <p:spPr>
          <a:xfrm>
            <a:off x="6747666" y="52289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实用</a:t>
            </a:r>
            <a:endParaRPr lang="zh-CN" altLang="en-US" sz="1400" b="1">
              <a:solidFill>
                <a:schemeClr val="dk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p:bldP spid="4099"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a:xfrm>
            <a:off x="457200" y="1138238"/>
            <a:ext cx="8229600" cy="706437"/>
          </a:xfrm>
          <a:noFill/>
          <a:ln>
            <a:noFill/>
          </a:ln>
        </p:spPr>
        <p:txBody>
          <a:bodyPr/>
          <a:p>
            <a:r>
              <a:rPr lang="zh-CN" altLang="en-US" sz="3200" dirty="0">
                <a:solidFill>
                  <a:srgbClr val="FF0000"/>
                </a:solidFill>
                <a:ea typeface="黑体" panose="02010609060101010101" pitchFamily="49" charset="-122"/>
              </a:rPr>
              <a:t>一、天然气基础知识</a:t>
            </a:r>
            <a:endParaRPr lang="zh-CN" altLang="en-US" sz="3200" dirty="0">
              <a:solidFill>
                <a:srgbClr val="FF0000"/>
              </a:solidFill>
              <a:ea typeface="黑体" panose="02010609060101010101" pitchFamily="49" charset="-122"/>
            </a:endParaRPr>
          </a:p>
        </p:txBody>
      </p:sp>
      <p:sp>
        <p:nvSpPr>
          <p:cNvPr id="11267" name="Rectangle 3"/>
          <p:cNvSpPr>
            <a:spLocks noGrp="1"/>
          </p:cNvSpPr>
          <p:nvPr>
            <p:ph idx="1"/>
          </p:nvPr>
        </p:nvSpPr>
        <p:spPr>
          <a:xfrm>
            <a:off x="457200" y="1916113"/>
            <a:ext cx="8229600" cy="4754562"/>
          </a:xfrm>
          <a:noFill/>
          <a:ln>
            <a:noFill/>
          </a:ln>
        </p:spPr>
        <p:txBody>
          <a:bodyPr/>
          <a:p>
            <a:pPr fontAlgn="t">
              <a:lnSpc>
                <a:spcPct val="150000"/>
              </a:lnSpc>
              <a:buFont typeface="Wingdings" panose="05000000000000000000" pitchFamily="2" charset="2"/>
              <a:buChar char="u"/>
            </a:pPr>
            <a:r>
              <a:rPr lang="en-US" altLang="zh-CN" sz="2400" dirty="0">
                <a:latin typeface="黑体" panose="02010609060101010101" pitchFamily="49" charset="-122"/>
                <a:ea typeface="黑体" panose="02010609060101010101" pitchFamily="49" charset="-122"/>
              </a:rPr>
              <a:t>   2</a:t>
            </a:r>
            <a:r>
              <a:rPr lang="zh-CN" altLang="en-US" sz="2400" dirty="0">
                <a:latin typeface="黑体" panose="02010609060101010101" pitchFamily="49" charset="-122"/>
                <a:ea typeface="黑体" panose="02010609060101010101" pitchFamily="49" charset="-122"/>
              </a:rPr>
              <a:t>、液化天然气：天然气在常压下，当冷却至约-162℃时，则由气态变成液态，称为液化天然气</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简称LNG。LNG 的主要成份为甲烷，还有少量的乙烷、丙烷以及氮等。天然气在液化过程中进一步得到净化，甲烷纯度更高，几乎不含二氧化碳和硫化物，且无色、无味、无毒。LNG的体积约为同量气态天然气体积的1/600。</a:t>
            </a:r>
            <a:endParaRPr lang="zh-CN" altLang="en-US" sz="2400" dirty="0">
              <a:latin typeface="黑体" panose="02010609060101010101" pitchFamily="49" charset="-122"/>
              <a:ea typeface="黑体" panose="02010609060101010101" pitchFamily="49" charset="-122"/>
            </a:endParaRPr>
          </a:p>
          <a:p>
            <a:pPr fontAlgn="t">
              <a:lnSpc>
                <a:spcPct val="150000"/>
              </a:lnSpc>
              <a:buFont typeface="Wingdings" panose="05000000000000000000" pitchFamily="2" charset="2"/>
              <a:buNone/>
            </a:pPr>
            <a:endParaRPr lang="zh-CN" altLang="en-US" sz="2400" dirty="0">
              <a:latin typeface="黑体" panose="02010609060101010101" pitchFamily="49" charset="-122"/>
              <a:ea typeface="黑体" panose="02010609060101010101" pitchFamily="49" charset="-122"/>
            </a:endParaRPr>
          </a:p>
        </p:txBody>
      </p:sp>
      <p:sp>
        <p:nvSpPr>
          <p:cNvPr id="11268" name="Line 4"/>
          <p:cNvSpPr/>
          <p:nvPr/>
        </p:nvSpPr>
        <p:spPr>
          <a:xfrm>
            <a:off x="2771775" y="1773238"/>
            <a:ext cx="3600450" cy="0"/>
          </a:xfrm>
          <a:prstGeom prst="line">
            <a:avLst/>
          </a:prstGeom>
          <a:ln w="38100" cap="flat" cmpd="sng">
            <a:solidFill>
              <a:srgbClr val="FF0000"/>
            </a:solidFill>
            <a:prstDash val="solid"/>
            <a:headEnd type="none" w="med" len="med"/>
            <a:tailEnd type="none" w="med" len="med"/>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xfrm>
            <a:off x="466725" y="1052513"/>
            <a:ext cx="8242300" cy="755650"/>
          </a:xfrm>
          <a:noFill/>
          <a:ln>
            <a:noFill/>
          </a:ln>
        </p:spPr>
        <p:txBody>
          <a:bodyPr anchor="ctr" anchorCtr="0"/>
          <a:p>
            <a:r>
              <a:rPr lang="zh-CN" altLang="en-US" sz="3200" b="1" dirty="0">
                <a:solidFill>
                  <a:srgbClr val="FF0000"/>
                </a:solidFill>
                <a:ea typeface="黑体" panose="02010609060101010101" pitchFamily="49" charset="-122"/>
              </a:rPr>
              <a:t>二、天然气场站日常制度应用</a:t>
            </a:r>
            <a:endParaRPr lang="zh-CN" altLang="en-US" sz="3200" b="1" dirty="0">
              <a:solidFill>
                <a:srgbClr val="FF0000"/>
              </a:solidFill>
              <a:ea typeface="黑体" panose="02010609060101010101" pitchFamily="49" charset="-122"/>
            </a:endParaRPr>
          </a:p>
        </p:txBody>
      </p:sp>
      <p:sp>
        <p:nvSpPr>
          <p:cNvPr id="13315" name="Rectangle 3"/>
          <p:cNvSpPr>
            <a:spLocks noGrp="1"/>
          </p:cNvSpPr>
          <p:nvPr>
            <p:ph idx="1"/>
          </p:nvPr>
        </p:nvSpPr>
        <p:spPr>
          <a:xfrm>
            <a:off x="323850" y="2205038"/>
            <a:ext cx="8445500" cy="3168650"/>
          </a:xfrm>
          <a:noFill/>
          <a:ln>
            <a:noFill/>
          </a:ln>
        </p:spPr>
        <p:txBody>
          <a:bodyPr/>
          <a:p>
            <a:pPr>
              <a:lnSpc>
                <a:spcPct val="150000"/>
              </a:lnSpc>
              <a:buFont typeface="Wingdings" panose="05000000000000000000" pitchFamily="2" charset="2"/>
              <a:buChar char="l"/>
            </a:pPr>
            <a:r>
              <a:rPr lang="zh-CN" altLang="en-US" sz="2400" dirty="0">
                <a:ea typeface="黑体" panose="02010609060101010101" pitchFamily="49" charset="-122"/>
              </a:rPr>
              <a:t>建立严格的运行纪录和交接班制度。每天必须详细记录各个技术数据，包括维修纪录。</a:t>
            </a:r>
            <a:endParaRPr lang="zh-CN" altLang="en-US" sz="2400" dirty="0">
              <a:ea typeface="黑体" panose="02010609060101010101" pitchFamily="49" charset="-122"/>
            </a:endParaRPr>
          </a:p>
          <a:p>
            <a:pPr>
              <a:lnSpc>
                <a:spcPct val="150000"/>
              </a:lnSpc>
              <a:buFont typeface="Wingdings" panose="05000000000000000000" pitchFamily="2" charset="2"/>
              <a:buChar char="l"/>
            </a:pPr>
            <a:r>
              <a:rPr lang="zh-CN" altLang="en-US" sz="2400" dirty="0">
                <a:ea typeface="黑体" panose="02010609060101010101" pitchFamily="49" charset="-122"/>
              </a:rPr>
              <a:t>严格执行防火制度。进入站区不能带任何火源，传呼机、手机关机，汽车熄火后加气。</a:t>
            </a:r>
            <a:endParaRPr lang="zh-CN" altLang="en-US" sz="2400" dirty="0">
              <a:ea typeface="黑体" panose="02010609060101010101" pitchFamily="49" charset="-122"/>
            </a:endParaRPr>
          </a:p>
          <a:p>
            <a:pPr>
              <a:lnSpc>
                <a:spcPct val="150000"/>
              </a:lnSpc>
              <a:buFont typeface="Wingdings" panose="05000000000000000000" pitchFamily="2" charset="2"/>
              <a:buChar char="l"/>
            </a:pPr>
            <a:r>
              <a:rPr lang="zh-CN" altLang="en-US" sz="2400" dirty="0">
                <a:ea typeface="黑体" panose="02010609060101010101" pitchFamily="49" charset="-122"/>
              </a:rPr>
              <a:t>严格执行安全充装规程。对于没有许可证或私自改制的不合格车辆、固定不牢的气瓶或没有置换的气瓶不得加气。</a:t>
            </a:r>
            <a:endParaRPr lang="zh-CN" altLang="en-US" sz="2400" dirty="0">
              <a:ea typeface="黑体" panose="02010609060101010101" pitchFamily="49" charset="-122"/>
            </a:endParaRPr>
          </a:p>
        </p:txBody>
      </p:sp>
      <p:sp>
        <p:nvSpPr>
          <p:cNvPr id="12292" name="Line 4"/>
          <p:cNvSpPr/>
          <p:nvPr/>
        </p:nvSpPr>
        <p:spPr>
          <a:xfrm>
            <a:off x="1979613" y="1773238"/>
            <a:ext cx="5256212"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xEl>
                                              <p:charRg st="0" end="39"/>
                                            </p:txEl>
                                          </p:spTgt>
                                        </p:tgtEl>
                                        <p:attrNameLst>
                                          <p:attrName>style.visibility</p:attrName>
                                        </p:attrNameLst>
                                      </p:cBhvr>
                                      <p:to>
                                        <p:strVal val="visible"/>
                                      </p:to>
                                    </p:set>
                                    <p:animEffect transition="in" filter="blinds(horizontal)">
                                      <p:cBhvr>
                                        <p:cTn id="7" dur="500"/>
                                        <p:tgtEl>
                                          <p:spTgt spid="13315">
                                            <p:txEl>
                                              <p:charRg st="0" end="3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5">
                                            <p:txEl>
                                              <p:charRg st="39" end="78"/>
                                            </p:txEl>
                                          </p:spTgt>
                                        </p:tgtEl>
                                        <p:attrNameLst>
                                          <p:attrName>style.visibility</p:attrName>
                                        </p:attrNameLst>
                                      </p:cBhvr>
                                      <p:to>
                                        <p:strVal val="visible"/>
                                      </p:to>
                                    </p:set>
                                    <p:animEffect transition="in" filter="blinds(horizontal)">
                                      <p:cBhvr>
                                        <p:cTn id="12" dur="500"/>
                                        <p:tgtEl>
                                          <p:spTgt spid="13315">
                                            <p:txEl>
                                              <p:charRg st="39" end="7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5">
                                            <p:txEl>
                                              <p:charRg st="78" end="129"/>
                                            </p:txEl>
                                          </p:spTgt>
                                        </p:tgtEl>
                                        <p:attrNameLst>
                                          <p:attrName>style.visibility</p:attrName>
                                        </p:attrNameLst>
                                      </p:cBhvr>
                                      <p:to>
                                        <p:strVal val="visible"/>
                                      </p:to>
                                    </p:set>
                                    <p:animEffect transition="in" filter="blinds(horizontal)">
                                      <p:cBhvr>
                                        <p:cTn id="17" dur="500"/>
                                        <p:tgtEl>
                                          <p:spTgt spid="13315">
                                            <p:txEl>
                                              <p:charRg st="78" end="1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xfrm>
            <a:off x="450850" y="549275"/>
            <a:ext cx="8242300" cy="755650"/>
          </a:xfrm>
          <a:noFill/>
          <a:ln>
            <a:noFill/>
          </a:ln>
        </p:spPr>
        <p:txBody>
          <a:bodyPr anchor="ctr" anchorCtr="0"/>
          <a:p>
            <a:r>
              <a:rPr lang="zh-CN" altLang="en-US" sz="3200" b="1" dirty="0">
                <a:solidFill>
                  <a:srgbClr val="FF0000"/>
                </a:solidFill>
                <a:ea typeface="黑体" panose="02010609060101010101" pitchFamily="49" charset="-122"/>
              </a:rPr>
              <a:t>三、操作人员岗位职责</a:t>
            </a:r>
            <a:endParaRPr lang="zh-CN" altLang="en-US" sz="3200" b="1" dirty="0">
              <a:solidFill>
                <a:srgbClr val="FF0000"/>
              </a:solidFill>
              <a:ea typeface="黑体" panose="02010609060101010101" pitchFamily="49" charset="-122"/>
            </a:endParaRPr>
          </a:p>
        </p:txBody>
      </p:sp>
      <p:sp>
        <p:nvSpPr>
          <p:cNvPr id="14339" name="Rectangle 3"/>
          <p:cNvSpPr>
            <a:spLocks noGrp="1"/>
          </p:cNvSpPr>
          <p:nvPr>
            <p:ph idx="1"/>
          </p:nvPr>
        </p:nvSpPr>
        <p:spPr>
          <a:xfrm>
            <a:off x="811213" y="1593850"/>
            <a:ext cx="7920037" cy="3529013"/>
          </a:xfrm>
          <a:noFill/>
          <a:ln>
            <a:noFill/>
          </a:ln>
        </p:spPr>
        <p:txBody>
          <a:bodyPr/>
          <a:p>
            <a:pPr fontAlgn="t">
              <a:lnSpc>
                <a:spcPct val="150000"/>
              </a:lnSpc>
              <a:buNone/>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熟悉设备的工作原理和工艺流程，熟练地进行规范操作、维护和保养工作；</a:t>
            </a:r>
            <a:endParaRPr lang="zh-CN" altLang="en-US" sz="2400" dirty="0">
              <a:latin typeface="黑体" panose="02010609060101010101" pitchFamily="49" charset="-122"/>
              <a:ea typeface="黑体" panose="02010609060101010101" pitchFamily="49" charset="-122"/>
            </a:endParaRPr>
          </a:p>
          <a:p>
            <a:pPr fontAlgn="t">
              <a:lnSpc>
                <a:spcPct val="150000"/>
              </a:lnSpc>
              <a:buNone/>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刻苦学习不断进取，努力提高自己的技术水平和业务能力，才能驾驭自动化程度较高的加气站设备，确保安全运行。</a:t>
            </a:r>
            <a:endParaRPr lang="zh-CN" altLang="en-US" sz="2400" dirty="0">
              <a:latin typeface="黑体" panose="02010609060101010101" pitchFamily="49" charset="-122"/>
              <a:ea typeface="黑体" panose="02010609060101010101" pitchFamily="49" charset="-122"/>
            </a:endParaRPr>
          </a:p>
          <a:p>
            <a:pPr fontAlgn="t">
              <a:lnSpc>
                <a:spcPct val="150000"/>
              </a:lnSpc>
              <a:buNone/>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对天然气的特性要有科学的认识，既不能掉以轻心，也不要胆怯害怕，一切按科学规律办事；</a:t>
            </a:r>
            <a:endParaRPr lang="zh-CN" altLang="en-US" sz="2400" dirty="0">
              <a:latin typeface="黑体" panose="02010609060101010101" pitchFamily="49" charset="-122"/>
              <a:ea typeface="黑体" panose="02010609060101010101" pitchFamily="49" charset="-122"/>
            </a:endParaRPr>
          </a:p>
          <a:p>
            <a:pPr>
              <a:buNone/>
            </a:pPr>
            <a:endParaRPr lang="zh-CN" altLang="en-US" sz="2400" dirty="0">
              <a:latin typeface="黑体" panose="02010609060101010101" pitchFamily="49" charset="-122"/>
              <a:ea typeface="黑体" panose="02010609060101010101" pitchFamily="49" charset="-122"/>
            </a:endParaRPr>
          </a:p>
        </p:txBody>
      </p:sp>
      <p:sp>
        <p:nvSpPr>
          <p:cNvPr id="13316" name="Line 4"/>
          <p:cNvSpPr/>
          <p:nvPr/>
        </p:nvSpPr>
        <p:spPr>
          <a:xfrm>
            <a:off x="2035175" y="1233488"/>
            <a:ext cx="5113338"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9">
                                            <p:txEl>
                                              <p:charRg st="0" end="37"/>
                                            </p:txEl>
                                          </p:spTgt>
                                        </p:tgtEl>
                                        <p:attrNameLst>
                                          <p:attrName>style.visibility</p:attrName>
                                        </p:attrNameLst>
                                      </p:cBhvr>
                                      <p:to>
                                        <p:strVal val="visible"/>
                                      </p:to>
                                    </p:set>
                                    <p:animEffect transition="in" filter="blinds(horizontal)">
                                      <p:cBhvr>
                                        <p:cTn id="7" dur="500"/>
                                        <p:tgtEl>
                                          <p:spTgt spid="14339">
                                            <p:txEl>
                                              <p:charRg st="0" end="3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9">
                                            <p:txEl>
                                              <p:charRg st="37" end="92"/>
                                            </p:txEl>
                                          </p:spTgt>
                                        </p:tgtEl>
                                        <p:attrNameLst>
                                          <p:attrName>style.visibility</p:attrName>
                                        </p:attrNameLst>
                                      </p:cBhvr>
                                      <p:to>
                                        <p:strVal val="visible"/>
                                      </p:to>
                                    </p:set>
                                    <p:animEffect transition="in" filter="blinds(horizontal)">
                                      <p:cBhvr>
                                        <p:cTn id="12" dur="500"/>
                                        <p:tgtEl>
                                          <p:spTgt spid="14339">
                                            <p:txEl>
                                              <p:charRg st="37" end="9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9">
                                            <p:txEl>
                                              <p:charRg st="92" end="137"/>
                                            </p:txEl>
                                          </p:spTgt>
                                        </p:tgtEl>
                                        <p:attrNameLst>
                                          <p:attrName>style.visibility</p:attrName>
                                        </p:attrNameLst>
                                      </p:cBhvr>
                                      <p:to>
                                        <p:strVal val="visible"/>
                                      </p:to>
                                    </p:set>
                                    <p:animEffect transition="in" filter="blinds(horizontal)">
                                      <p:cBhvr>
                                        <p:cTn id="17" dur="500"/>
                                        <p:tgtEl>
                                          <p:spTgt spid="14339">
                                            <p:txEl>
                                              <p:charRg st="92" end="1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xfrm>
            <a:off x="450850" y="692150"/>
            <a:ext cx="8242300" cy="755650"/>
          </a:xfrm>
          <a:noFill/>
          <a:ln>
            <a:noFill/>
          </a:ln>
        </p:spPr>
        <p:txBody>
          <a:bodyPr anchor="ctr" anchorCtr="0"/>
          <a:p>
            <a:r>
              <a:rPr lang="zh-CN" altLang="en-US" sz="3200" b="1" dirty="0">
                <a:solidFill>
                  <a:srgbClr val="FF0000"/>
                </a:solidFill>
                <a:ea typeface="黑体" panose="02010609060101010101" pitchFamily="49" charset="-122"/>
              </a:rPr>
              <a:t>三、操作人员岗位职责</a:t>
            </a:r>
            <a:endParaRPr lang="zh-CN" altLang="en-US" sz="3200" b="1" dirty="0">
              <a:solidFill>
                <a:srgbClr val="FF0000"/>
              </a:solidFill>
              <a:ea typeface="黑体" panose="02010609060101010101" pitchFamily="49" charset="-122"/>
            </a:endParaRPr>
          </a:p>
        </p:txBody>
      </p:sp>
      <p:sp>
        <p:nvSpPr>
          <p:cNvPr id="15363" name="Rectangle 3"/>
          <p:cNvSpPr>
            <a:spLocks noGrp="1"/>
          </p:cNvSpPr>
          <p:nvPr>
            <p:ph idx="1"/>
          </p:nvPr>
        </p:nvSpPr>
        <p:spPr>
          <a:xfrm>
            <a:off x="379413" y="1592263"/>
            <a:ext cx="8351837" cy="3529012"/>
          </a:xfrm>
          <a:noFill/>
          <a:ln>
            <a:noFill/>
          </a:ln>
        </p:spPr>
        <p:txBody>
          <a:bodyPr/>
          <a:p>
            <a:pPr>
              <a:lnSpc>
                <a:spcPct val="150000"/>
              </a:lnSpc>
              <a:buNone/>
            </a:pP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要有高度的责任心和一丝不苟的工作精神，爱护设备，精心保养，确保系统始终处于良好工作状态；</a:t>
            </a:r>
            <a:endParaRPr lang="zh-CN" altLang="en-US" sz="2400" dirty="0">
              <a:latin typeface="黑体" panose="02010609060101010101" pitchFamily="49" charset="-122"/>
              <a:ea typeface="黑体" panose="02010609060101010101" pitchFamily="49" charset="-122"/>
            </a:endParaRPr>
          </a:p>
          <a:p>
            <a:pPr>
              <a:lnSpc>
                <a:spcPct val="150000"/>
              </a:lnSpc>
              <a:buNone/>
            </a:pPr>
            <a:r>
              <a:rPr lang="en-US" altLang="zh-CN" sz="2400" dirty="0">
                <a:latin typeface="黑体" panose="02010609060101010101" pitchFamily="49" charset="-122"/>
                <a:ea typeface="黑体" panose="02010609060101010101" pitchFamily="49" charset="-122"/>
              </a:rPr>
              <a:t>(5)</a:t>
            </a:r>
            <a:r>
              <a:rPr lang="zh-CN" altLang="en-US" sz="2400" dirty="0">
                <a:latin typeface="黑体" panose="02010609060101010101" pitchFamily="49" charset="-122"/>
                <a:ea typeface="黑体" panose="02010609060101010101" pitchFamily="49" charset="-122"/>
              </a:rPr>
              <a:t>系统运行过程中，遇到异常情况时不要惊慌失措，要沉着冷静，认真分析，查明原因并按程序排除故障；</a:t>
            </a:r>
            <a:endParaRPr lang="zh-CN" altLang="en-US" sz="2400" dirty="0">
              <a:latin typeface="黑体" panose="02010609060101010101" pitchFamily="49" charset="-122"/>
              <a:ea typeface="黑体" panose="02010609060101010101" pitchFamily="49" charset="-122"/>
            </a:endParaRPr>
          </a:p>
          <a:p>
            <a:pPr>
              <a:lnSpc>
                <a:spcPct val="150000"/>
              </a:lnSpc>
              <a:buNone/>
            </a:pPr>
            <a:r>
              <a:rPr lang="en-US" altLang="zh-CN" sz="2400" dirty="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严格执行部门及场站的各项规章制度和操作规范，不得任意修改或省略某项操作程序；</a:t>
            </a:r>
            <a:endParaRPr lang="zh-CN" altLang="en-US" sz="2400" dirty="0">
              <a:latin typeface="黑体" panose="02010609060101010101" pitchFamily="49" charset="-122"/>
              <a:ea typeface="黑体" panose="02010609060101010101" pitchFamily="49" charset="-122"/>
            </a:endParaRPr>
          </a:p>
          <a:p>
            <a:pPr>
              <a:lnSpc>
                <a:spcPct val="150000"/>
              </a:lnSpc>
              <a:buNone/>
            </a:pPr>
            <a:r>
              <a:rPr lang="en-US" altLang="zh-CN" sz="2400" dirty="0">
                <a:latin typeface="黑体" panose="02010609060101010101" pitchFamily="49" charset="-122"/>
                <a:ea typeface="黑体" panose="02010609060101010101" pitchFamily="49" charset="-122"/>
              </a:rPr>
              <a:t>(7)</a:t>
            </a:r>
            <a:r>
              <a:rPr lang="zh-CN" altLang="en-US" sz="2400" dirty="0">
                <a:latin typeface="黑体" panose="02010609060101010101" pitchFamily="49" charset="-122"/>
                <a:ea typeface="黑体" panose="02010609060101010101" pitchFamily="49" charset="-122"/>
              </a:rPr>
              <a:t>要认真学习消防知识，熟练掌握各种消防技能。</a:t>
            </a:r>
            <a:endParaRPr lang="zh-CN" altLang="en-US" sz="2400" dirty="0">
              <a:latin typeface="黑体" panose="02010609060101010101" pitchFamily="49" charset="-122"/>
              <a:ea typeface="黑体" panose="02010609060101010101" pitchFamily="49" charset="-122"/>
            </a:endParaRPr>
          </a:p>
        </p:txBody>
      </p:sp>
      <p:sp>
        <p:nvSpPr>
          <p:cNvPr id="14340" name="Line 4"/>
          <p:cNvSpPr/>
          <p:nvPr/>
        </p:nvSpPr>
        <p:spPr>
          <a:xfrm>
            <a:off x="1892300" y="1447800"/>
            <a:ext cx="5256213"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charRg st="0" end="48"/>
                                            </p:txEl>
                                          </p:spTgt>
                                        </p:tgtEl>
                                        <p:attrNameLst>
                                          <p:attrName>style.visibility</p:attrName>
                                        </p:attrNameLst>
                                      </p:cBhvr>
                                      <p:to>
                                        <p:strVal val="visible"/>
                                      </p:to>
                                    </p:set>
                                    <p:animEffect transition="in" filter="blinds(horizontal)">
                                      <p:cBhvr>
                                        <p:cTn id="7" dur="500"/>
                                        <p:tgtEl>
                                          <p:spTgt spid="15363">
                                            <p:txEl>
                                              <p:charRg st="0" end="4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charRg st="48" end="98"/>
                                            </p:txEl>
                                          </p:spTgt>
                                        </p:tgtEl>
                                        <p:attrNameLst>
                                          <p:attrName>style.visibility</p:attrName>
                                        </p:attrNameLst>
                                      </p:cBhvr>
                                      <p:to>
                                        <p:strVal val="visible"/>
                                      </p:to>
                                    </p:set>
                                    <p:animEffect transition="in" filter="blinds(horizontal)">
                                      <p:cBhvr>
                                        <p:cTn id="12" dur="500"/>
                                        <p:tgtEl>
                                          <p:spTgt spid="15363">
                                            <p:txEl>
                                              <p:charRg st="48" end="9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3">
                                            <p:txEl>
                                              <p:charRg st="98" end="140"/>
                                            </p:txEl>
                                          </p:spTgt>
                                        </p:tgtEl>
                                        <p:attrNameLst>
                                          <p:attrName>style.visibility</p:attrName>
                                        </p:attrNameLst>
                                      </p:cBhvr>
                                      <p:to>
                                        <p:strVal val="visible"/>
                                      </p:to>
                                    </p:set>
                                    <p:animEffect transition="in" filter="blinds(horizontal)">
                                      <p:cBhvr>
                                        <p:cTn id="17" dur="500"/>
                                        <p:tgtEl>
                                          <p:spTgt spid="15363">
                                            <p:txEl>
                                              <p:charRg st="98" end="14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63">
                                            <p:txEl>
                                              <p:charRg st="140" end="165"/>
                                            </p:txEl>
                                          </p:spTgt>
                                        </p:tgtEl>
                                        <p:attrNameLst>
                                          <p:attrName>style.visibility</p:attrName>
                                        </p:attrNameLst>
                                      </p:cBhvr>
                                      <p:to>
                                        <p:strVal val="visible"/>
                                      </p:to>
                                    </p:set>
                                    <p:animEffect transition="in" filter="blinds(horizontal)">
                                      <p:cBhvr>
                                        <p:cTn id="22" dur="500"/>
                                        <p:tgtEl>
                                          <p:spTgt spid="15363">
                                            <p:txEl>
                                              <p:charRg st="140" end="1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xfrm>
            <a:off x="611188" y="549275"/>
            <a:ext cx="8242300" cy="755650"/>
          </a:xfrm>
          <a:noFill/>
          <a:ln>
            <a:noFill/>
          </a:ln>
        </p:spPr>
        <p:txBody>
          <a:bodyPr anchor="ctr" anchorCtr="0"/>
          <a:p>
            <a:r>
              <a:rPr lang="zh-CN" altLang="en-US" sz="3200" b="1" dirty="0">
                <a:solidFill>
                  <a:srgbClr val="FF0000"/>
                </a:solidFill>
                <a:ea typeface="黑体" panose="02010609060101010101" pitchFamily="49" charset="-122"/>
              </a:rPr>
              <a:t>四、交接班注意事项</a:t>
            </a:r>
            <a:endParaRPr lang="zh-CN" altLang="en-US" sz="3200" b="1" dirty="0">
              <a:solidFill>
                <a:srgbClr val="FF0000"/>
              </a:solidFill>
              <a:ea typeface="黑体" panose="02010609060101010101" pitchFamily="49" charset="-122"/>
            </a:endParaRPr>
          </a:p>
        </p:txBody>
      </p:sp>
      <p:sp>
        <p:nvSpPr>
          <p:cNvPr id="16387" name="Rectangle 3"/>
          <p:cNvSpPr>
            <a:spLocks noGrp="1"/>
          </p:cNvSpPr>
          <p:nvPr>
            <p:ph idx="1"/>
          </p:nvPr>
        </p:nvSpPr>
        <p:spPr>
          <a:xfrm>
            <a:off x="612775" y="1520825"/>
            <a:ext cx="7920038" cy="3529013"/>
          </a:xfrm>
          <a:noFill/>
          <a:ln>
            <a:noFill/>
          </a:ln>
        </p:spPr>
        <p:txBody>
          <a:bodyPr/>
          <a:p>
            <a:pPr fontAlgn="t">
              <a:lnSpc>
                <a:spcPct val="150000"/>
              </a:lnSpc>
              <a:buNone/>
            </a:pPr>
            <a:r>
              <a:rPr lang="zh-CN" altLang="en-US" sz="2400" dirty="0">
                <a:latin typeface="黑体" panose="02010609060101010101" pitchFamily="49" charset="-122"/>
                <a:ea typeface="黑体" panose="02010609060101010101" pitchFamily="49" charset="-122"/>
              </a:rPr>
              <a:t>天然气场站的设备经常是连续运行，工作人员的交接班就是不可避免的。为了及时准确地掌握系统的运行情况，预先或及时处理事故苗头，在加气站建立交接班制度是非常必要的。</a:t>
            </a:r>
            <a:endParaRPr lang="zh-CN" altLang="en-US" sz="2400" dirty="0">
              <a:latin typeface="黑体" panose="02010609060101010101" pitchFamily="49" charset="-122"/>
              <a:ea typeface="黑体" panose="02010609060101010101" pitchFamily="49" charset="-122"/>
            </a:endParaRPr>
          </a:p>
          <a:p>
            <a:pPr fontAlgn="t">
              <a:lnSpc>
                <a:spcPct val="150000"/>
              </a:lnSpc>
              <a:buNone/>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编制详细的设备运行记录表，包括各项运行参数（温度、压力、时间、进气量、售气量等），运行状态，故障及排除情况，润滑油的加注，值班人员，留给下一班要做的工作等项内容。</a:t>
            </a:r>
            <a:r>
              <a:rPr lang="zh-CN" altLang="en-US" sz="2800" dirty="0"/>
              <a:t> </a:t>
            </a:r>
            <a:endParaRPr lang="zh-CN" altLang="en-US" sz="2800" dirty="0"/>
          </a:p>
        </p:txBody>
      </p:sp>
      <p:sp>
        <p:nvSpPr>
          <p:cNvPr id="15364" name="Line 4"/>
          <p:cNvSpPr/>
          <p:nvPr/>
        </p:nvSpPr>
        <p:spPr>
          <a:xfrm>
            <a:off x="2916238" y="1233488"/>
            <a:ext cx="3600450"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xEl>
                                              <p:charRg st="0" end="80"/>
                                            </p:txEl>
                                          </p:spTgt>
                                        </p:tgtEl>
                                        <p:attrNameLst>
                                          <p:attrName>style.visibility</p:attrName>
                                        </p:attrNameLst>
                                      </p:cBhvr>
                                      <p:to>
                                        <p:strVal val="visible"/>
                                      </p:to>
                                    </p:set>
                                    <p:animEffect transition="in" filter="blinds(horizontal)">
                                      <p:cBhvr>
                                        <p:cTn id="7" dur="500"/>
                                        <p:tgtEl>
                                          <p:spTgt spid="16387">
                                            <p:txEl>
                                              <p:charRg st="0" end="8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7">
                                            <p:txEl>
                                              <p:charRg st="80" end="166"/>
                                            </p:txEl>
                                          </p:spTgt>
                                        </p:tgtEl>
                                        <p:attrNameLst>
                                          <p:attrName>style.visibility</p:attrName>
                                        </p:attrNameLst>
                                      </p:cBhvr>
                                      <p:to>
                                        <p:strVal val="visible"/>
                                      </p:to>
                                    </p:set>
                                    <p:animEffect transition="in" filter="blinds(horizontal)">
                                      <p:cBhvr>
                                        <p:cTn id="12" dur="500"/>
                                        <p:tgtEl>
                                          <p:spTgt spid="16387">
                                            <p:txEl>
                                              <p:charRg st="80" end="1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xfrm>
            <a:off x="450850" y="549275"/>
            <a:ext cx="8242300" cy="755650"/>
          </a:xfrm>
          <a:noFill/>
          <a:ln>
            <a:noFill/>
          </a:ln>
        </p:spPr>
        <p:txBody>
          <a:bodyPr anchor="ctr" anchorCtr="0"/>
          <a:p>
            <a:r>
              <a:rPr lang="zh-CN" altLang="en-US" sz="3200" b="1" dirty="0">
                <a:solidFill>
                  <a:srgbClr val="FF0000"/>
                </a:solidFill>
                <a:ea typeface="黑体" panose="02010609060101010101" pitchFamily="49" charset="-122"/>
              </a:rPr>
              <a:t>四、交接班注意事项</a:t>
            </a:r>
            <a:endParaRPr lang="zh-CN" altLang="en-US" sz="3200" b="1" dirty="0">
              <a:solidFill>
                <a:srgbClr val="FF0000"/>
              </a:solidFill>
              <a:ea typeface="黑体" panose="02010609060101010101" pitchFamily="49" charset="-122"/>
            </a:endParaRPr>
          </a:p>
        </p:txBody>
      </p:sp>
      <p:sp>
        <p:nvSpPr>
          <p:cNvPr id="17411" name="Rectangle 3"/>
          <p:cNvSpPr>
            <a:spLocks noGrp="1"/>
          </p:cNvSpPr>
          <p:nvPr>
            <p:ph idx="1"/>
          </p:nvPr>
        </p:nvSpPr>
        <p:spPr>
          <a:xfrm>
            <a:off x="163513" y="1484313"/>
            <a:ext cx="8713787" cy="3602037"/>
          </a:xfrm>
          <a:noFill/>
          <a:ln>
            <a:noFill/>
          </a:ln>
        </p:spPr>
        <p:txBody>
          <a:bodyPr/>
          <a:p>
            <a:pPr>
              <a:lnSpc>
                <a:spcPct val="150000"/>
              </a:lnSpc>
              <a:buNone/>
            </a:pPr>
            <a:r>
              <a:rPr lang="en-US" altLang="zh-CN" sz="2400" dirty="0">
                <a:latin typeface="黑体" panose="02010609060101010101" pitchFamily="49" charset="-122"/>
                <a:ea typeface="黑体" panose="02010609060101010101" pitchFamily="49" charset="-122"/>
              </a:rPr>
              <a:t>      (2)</a:t>
            </a:r>
            <a:r>
              <a:rPr lang="zh-CN" altLang="en-US" sz="2400" dirty="0">
                <a:latin typeface="黑体" panose="02010609060101010101" pitchFamily="49" charset="-122"/>
                <a:ea typeface="黑体" panose="02010609060101010101" pitchFamily="49" charset="-122"/>
              </a:rPr>
              <a:t>依据设备上的各项仪表读数，定时准确记录设备的运行参数，不得漏记也不许不负责任地凭想象纪录，以免误判造成事故。</a:t>
            </a:r>
            <a:endParaRPr lang="zh-CN" altLang="en-US" sz="2400" dirty="0">
              <a:latin typeface="黑体" panose="02010609060101010101" pitchFamily="49" charset="-122"/>
              <a:ea typeface="黑体" panose="02010609060101010101" pitchFamily="49" charset="-122"/>
            </a:endParaRPr>
          </a:p>
          <a:p>
            <a:pPr>
              <a:lnSpc>
                <a:spcPct val="150000"/>
              </a:lnSpc>
              <a:buNone/>
            </a:pPr>
            <a:r>
              <a:rPr lang="en-US" altLang="zh-CN" sz="2400" dirty="0">
                <a:latin typeface="黑体" panose="02010609060101010101" pitchFamily="49" charset="-122"/>
                <a:ea typeface="黑体" panose="02010609060101010101" pitchFamily="49" charset="-122"/>
              </a:rPr>
              <a:t>      (3)</a:t>
            </a:r>
            <a:r>
              <a:rPr lang="zh-CN" altLang="en-US" sz="2400" dirty="0">
                <a:latin typeface="黑体" panose="02010609060101010101" pitchFamily="49" charset="-122"/>
                <a:ea typeface="黑体" panose="02010609060101010101" pitchFamily="49" charset="-122"/>
              </a:rPr>
              <a:t>必须保证上、下班值班人员当面交接（包括口头和书面）清楚，并双方签字后方可离开。要杜绝只留记录不见人面就离岗的现象。</a:t>
            </a:r>
            <a:endParaRPr lang="zh-CN" altLang="en-US" sz="2400" dirty="0">
              <a:latin typeface="黑体" panose="02010609060101010101" pitchFamily="49" charset="-122"/>
              <a:ea typeface="黑体" panose="02010609060101010101" pitchFamily="49" charset="-122"/>
            </a:endParaRPr>
          </a:p>
          <a:p>
            <a:pPr>
              <a:lnSpc>
                <a:spcPct val="150000"/>
              </a:lnSpc>
              <a:buNone/>
            </a:pPr>
            <a:r>
              <a:rPr lang="en-US" altLang="zh-CN" sz="2400" dirty="0">
                <a:latin typeface="黑体" panose="02010609060101010101" pitchFamily="49" charset="-122"/>
                <a:ea typeface="黑体" panose="02010609060101010101" pitchFamily="49" charset="-122"/>
              </a:rPr>
              <a:t>      (4)</a:t>
            </a:r>
            <a:r>
              <a:rPr lang="zh-CN" altLang="en-US" sz="2400" dirty="0">
                <a:latin typeface="黑体" panose="02010609060101010101" pitchFamily="49" charset="-122"/>
                <a:ea typeface="黑体" panose="02010609060101010101" pitchFamily="49" charset="-122"/>
              </a:rPr>
              <a:t>设备出现问题或事故苗头，必须如实记录，并及时处理，必要时及时向有关领导汇报。</a:t>
            </a:r>
            <a:endParaRPr lang="zh-CN" altLang="en-US" sz="2400" dirty="0">
              <a:latin typeface="黑体" panose="02010609060101010101" pitchFamily="49" charset="-122"/>
              <a:ea typeface="黑体" panose="02010609060101010101" pitchFamily="49" charset="-122"/>
            </a:endParaRPr>
          </a:p>
        </p:txBody>
      </p:sp>
      <p:sp>
        <p:nvSpPr>
          <p:cNvPr id="16388" name="Line 4"/>
          <p:cNvSpPr/>
          <p:nvPr/>
        </p:nvSpPr>
        <p:spPr>
          <a:xfrm>
            <a:off x="2755900" y="1233488"/>
            <a:ext cx="3600450"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1">
                                            <p:txEl>
                                              <p:charRg st="0" end="64"/>
                                            </p:txEl>
                                          </p:spTgt>
                                        </p:tgtEl>
                                        <p:attrNameLst>
                                          <p:attrName>style.visibility</p:attrName>
                                        </p:attrNameLst>
                                      </p:cBhvr>
                                      <p:to>
                                        <p:strVal val="visible"/>
                                      </p:to>
                                    </p:set>
                                    <p:animEffect transition="in" filter="blinds(horizontal)">
                                      <p:cBhvr>
                                        <p:cTn id="7" dur="500"/>
                                        <p:tgtEl>
                                          <p:spTgt spid="17411">
                                            <p:txEl>
                                              <p:charRg st="0" end="6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1">
                                            <p:txEl>
                                              <p:charRg st="64" end="131"/>
                                            </p:txEl>
                                          </p:spTgt>
                                        </p:tgtEl>
                                        <p:attrNameLst>
                                          <p:attrName>style.visibility</p:attrName>
                                        </p:attrNameLst>
                                      </p:cBhvr>
                                      <p:to>
                                        <p:strVal val="visible"/>
                                      </p:to>
                                    </p:set>
                                    <p:animEffect transition="in" filter="blinds(horizontal)">
                                      <p:cBhvr>
                                        <p:cTn id="12" dur="500"/>
                                        <p:tgtEl>
                                          <p:spTgt spid="17411">
                                            <p:txEl>
                                              <p:charRg st="64" end="13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1">
                                            <p:txEl>
                                              <p:charRg st="131" end="179"/>
                                            </p:txEl>
                                          </p:spTgt>
                                        </p:tgtEl>
                                        <p:attrNameLst>
                                          <p:attrName>style.visibility</p:attrName>
                                        </p:attrNameLst>
                                      </p:cBhvr>
                                      <p:to>
                                        <p:strVal val="visible"/>
                                      </p:to>
                                    </p:set>
                                    <p:animEffect transition="in" filter="blinds(horizontal)">
                                      <p:cBhvr>
                                        <p:cTn id="17" dur="500"/>
                                        <p:tgtEl>
                                          <p:spTgt spid="17411">
                                            <p:txEl>
                                              <p:charRg st="131" end="17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xfrm>
            <a:off x="466725" y="1125538"/>
            <a:ext cx="8242300" cy="755650"/>
          </a:xfrm>
          <a:noFill/>
          <a:ln>
            <a:noFill/>
          </a:ln>
        </p:spPr>
        <p:txBody>
          <a:bodyPr anchor="ctr" anchorCtr="0"/>
          <a:p>
            <a:r>
              <a:rPr lang="zh-CN" altLang="en-US" sz="3200" b="1" dirty="0">
                <a:solidFill>
                  <a:srgbClr val="FF0000"/>
                </a:solidFill>
                <a:ea typeface="黑体" panose="02010609060101010101" pitchFamily="49" charset="-122"/>
              </a:rPr>
              <a:t>五、天然气场站气瓶充装操作规程</a:t>
            </a:r>
            <a:endParaRPr lang="zh-CN" altLang="en-US" sz="3200" b="1" dirty="0">
              <a:solidFill>
                <a:srgbClr val="FF0000"/>
              </a:solidFill>
              <a:ea typeface="黑体" panose="02010609060101010101" pitchFamily="49" charset="-122"/>
            </a:endParaRPr>
          </a:p>
        </p:txBody>
      </p:sp>
      <p:sp>
        <p:nvSpPr>
          <p:cNvPr id="17411" name="Rectangle 3"/>
          <p:cNvSpPr>
            <a:spLocks noGrp="1"/>
          </p:cNvSpPr>
          <p:nvPr>
            <p:ph idx="1"/>
          </p:nvPr>
        </p:nvSpPr>
        <p:spPr>
          <a:xfrm>
            <a:off x="506413" y="2133600"/>
            <a:ext cx="8242300" cy="4086225"/>
          </a:xfrm>
          <a:noFill/>
          <a:ln>
            <a:noFill/>
          </a:ln>
        </p:spPr>
        <p:txBody>
          <a:bodyPr/>
          <a:p>
            <a:pPr marL="609600" indent="-609600">
              <a:lnSpc>
                <a:spcPct val="150000"/>
              </a:lnSpc>
              <a:buFont typeface="Wingdings" panose="05000000000000000000" pitchFamily="2" charset="2"/>
              <a:buChar char="u"/>
            </a:pPr>
            <a:r>
              <a:rPr lang="zh-CN" altLang="en-US" sz="2400" dirty="0">
                <a:latin typeface="黑体" panose="02010609060101010101" pitchFamily="49" charset="-122"/>
                <a:ea typeface="黑体" panose="02010609060101010101" pitchFamily="49" charset="-122"/>
              </a:rPr>
              <a:t>车辆进入加气站后，加气人员要做到车到人到，主动引导车辆顺序进入加气位置，并让车辆熄火。</a:t>
            </a:r>
            <a:endParaRPr lang="zh-CN" altLang="en-US" sz="2400" dirty="0">
              <a:latin typeface="黑体" panose="02010609060101010101" pitchFamily="49" charset="-122"/>
              <a:ea typeface="黑体" panose="02010609060101010101" pitchFamily="49" charset="-122"/>
            </a:endParaRPr>
          </a:p>
          <a:p>
            <a:pPr marL="609600" indent="-609600">
              <a:lnSpc>
                <a:spcPct val="150000"/>
              </a:lnSpc>
              <a:buFont typeface="Wingdings" panose="05000000000000000000" pitchFamily="2" charset="2"/>
              <a:buChar char="u"/>
            </a:pPr>
            <a:r>
              <a:rPr lang="zh-CN" altLang="en-US" sz="2400" dirty="0">
                <a:latin typeface="黑体" panose="02010609060101010101" pitchFamily="49" charset="-122"/>
                <a:ea typeface="黑体" panose="02010609060101010101" pitchFamily="49" charset="-122"/>
              </a:rPr>
              <a:t>打开车箱盖，检查车载储气瓶压力是否是正压。</a:t>
            </a:r>
            <a:endParaRPr lang="zh-CN" altLang="en-US" sz="2400" dirty="0">
              <a:latin typeface="黑体" panose="02010609060101010101" pitchFamily="49" charset="-122"/>
              <a:ea typeface="黑体" panose="02010609060101010101" pitchFamily="49" charset="-122"/>
            </a:endParaRPr>
          </a:p>
          <a:p>
            <a:pPr marL="609600" indent="-609600">
              <a:lnSpc>
                <a:spcPct val="150000"/>
              </a:lnSpc>
              <a:buFont typeface="Wingdings" panose="05000000000000000000" pitchFamily="2" charset="2"/>
              <a:buChar char="u"/>
            </a:pPr>
            <a:r>
              <a:rPr lang="zh-CN" altLang="en-US" sz="2400" dirty="0">
                <a:latin typeface="黑体" panose="02010609060101010101" pitchFamily="49" charset="-122"/>
                <a:ea typeface="黑体" panose="02010609060101010101" pitchFamily="49" charset="-122"/>
              </a:rPr>
              <a:t>检查储气瓶是否符合国家规范，检查</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气瓶使用登记证</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是否在安全使用期内。</a:t>
            </a:r>
            <a:endParaRPr lang="zh-CN" altLang="en-US" sz="2400" dirty="0">
              <a:latin typeface="黑体" panose="02010609060101010101" pitchFamily="49" charset="-122"/>
              <a:ea typeface="黑体" panose="02010609060101010101" pitchFamily="49" charset="-122"/>
            </a:endParaRPr>
          </a:p>
          <a:p>
            <a:pPr marL="609600" indent="-609600">
              <a:lnSpc>
                <a:spcPct val="150000"/>
              </a:lnSpc>
              <a:buFont typeface="Wingdings" panose="05000000000000000000" pitchFamily="2" charset="2"/>
              <a:buChar char="u"/>
            </a:pPr>
            <a:r>
              <a:rPr lang="zh-CN" altLang="en-US" sz="2400" dirty="0">
                <a:latin typeface="黑体" panose="02010609060101010101" pitchFamily="49" charset="-122"/>
                <a:ea typeface="黑体" panose="02010609060101010101" pitchFamily="49" charset="-122"/>
              </a:rPr>
              <a:t>检查储气瓶外观有无被撞被压变形等，如有被撞、被压变形等受损现象均不能加气。</a:t>
            </a:r>
            <a:endParaRPr lang="zh-CN" altLang="en-US" sz="2400" dirty="0">
              <a:latin typeface="黑体" panose="02010609060101010101" pitchFamily="49" charset="-122"/>
              <a:ea typeface="黑体" panose="02010609060101010101" pitchFamily="49" charset="-122"/>
            </a:endParaRPr>
          </a:p>
          <a:p>
            <a:pPr marL="609600" indent="-609600">
              <a:lnSpc>
                <a:spcPct val="150000"/>
              </a:lnSpc>
              <a:buFont typeface="Wingdings" panose="05000000000000000000" pitchFamily="2" charset="2"/>
              <a:buChar char="u"/>
            </a:pP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17412" name="Line 4"/>
          <p:cNvSpPr/>
          <p:nvPr/>
        </p:nvSpPr>
        <p:spPr>
          <a:xfrm>
            <a:off x="1979613" y="1844675"/>
            <a:ext cx="5761037" cy="1588"/>
          </a:xfrm>
          <a:prstGeom prst="line">
            <a:avLst/>
          </a:prstGeom>
          <a:ln w="38100" cap="flat" cmpd="sng">
            <a:solidFill>
              <a:srgbClr val="FF0000"/>
            </a:solidFill>
            <a:prstDash val="solid"/>
            <a:headEnd type="none" w="med" len="med"/>
            <a:tailEnd type="none" w="med" len="med"/>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xfrm>
            <a:off x="466725" y="1052513"/>
            <a:ext cx="8242300" cy="755650"/>
          </a:xfrm>
          <a:noFill/>
          <a:ln>
            <a:noFill/>
          </a:ln>
        </p:spPr>
        <p:txBody>
          <a:bodyPr anchor="ctr" anchorCtr="0"/>
          <a:p>
            <a:r>
              <a:rPr lang="zh-CN" altLang="en-US" sz="3200" b="1" dirty="0">
                <a:solidFill>
                  <a:srgbClr val="FF0000"/>
                </a:solidFill>
                <a:ea typeface="黑体" panose="02010609060101010101" pitchFamily="49" charset="-122"/>
              </a:rPr>
              <a:t>五、天然气场站气瓶充装操作规程</a:t>
            </a:r>
            <a:endParaRPr lang="zh-CN" altLang="en-US" sz="3200" b="1" dirty="0">
              <a:solidFill>
                <a:srgbClr val="FF0000"/>
              </a:solidFill>
              <a:ea typeface="黑体" panose="02010609060101010101" pitchFamily="49" charset="-122"/>
            </a:endParaRPr>
          </a:p>
        </p:txBody>
      </p:sp>
      <p:sp>
        <p:nvSpPr>
          <p:cNvPr id="18435" name="Rectangle 3"/>
          <p:cNvSpPr>
            <a:spLocks noGrp="1"/>
          </p:cNvSpPr>
          <p:nvPr>
            <p:ph idx="1"/>
          </p:nvPr>
        </p:nvSpPr>
        <p:spPr>
          <a:xfrm>
            <a:off x="150813" y="1808163"/>
            <a:ext cx="8874125" cy="4095750"/>
          </a:xfrm>
          <a:noFill/>
          <a:ln>
            <a:noFill/>
          </a:ln>
        </p:spPr>
        <p:txBody>
          <a:bodyPr/>
          <a:p>
            <a:pPr>
              <a:lnSpc>
                <a:spcPct val="200000"/>
              </a:lnSpc>
              <a:buFont typeface="Wingdings" panose="05000000000000000000" pitchFamily="2" charset="2"/>
              <a:buChar char="u"/>
            </a:pPr>
            <a:r>
              <a:rPr lang="zh-CN" altLang="en-US" sz="2400" b="1" dirty="0">
                <a:latin typeface="黑体" panose="02010609060101010101" pitchFamily="49" charset="-122"/>
                <a:ea typeface="黑体" panose="02010609060101010101" pitchFamily="49" charset="-122"/>
              </a:rPr>
              <a:t>首次充装或定期检验后的首次充装气瓶，应检查其是否有置换或经过抽真空处理的证明。如无置换证明，则不能为其加气。</a:t>
            </a:r>
            <a:endParaRPr lang="zh-CN" altLang="en-US" sz="2400" b="1" dirty="0">
              <a:latin typeface="黑体" panose="02010609060101010101" pitchFamily="49" charset="-122"/>
              <a:ea typeface="黑体" panose="02010609060101010101" pitchFamily="49" charset="-122"/>
            </a:endParaRPr>
          </a:p>
          <a:p>
            <a:pPr>
              <a:lnSpc>
                <a:spcPct val="200000"/>
              </a:lnSpc>
              <a:buFont typeface="Wingdings" panose="05000000000000000000" pitchFamily="2" charset="2"/>
              <a:buChar char="u"/>
            </a:pPr>
            <a:r>
              <a:rPr lang="zh-CN" altLang="en-US" sz="2400" b="1" dirty="0">
                <a:latin typeface="黑体" panose="02010609060101010101" pitchFamily="49" charset="-122"/>
                <a:ea typeface="黑体" panose="02010609060101010101" pitchFamily="49" charset="-122"/>
              </a:rPr>
              <a:t>雷雨天气不能加气。</a:t>
            </a:r>
            <a:endParaRPr lang="zh-CN" altLang="en-US" sz="2400" b="1" dirty="0">
              <a:latin typeface="黑体" panose="02010609060101010101" pitchFamily="49" charset="-122"/>
              <a:ea typeface="黑体" panose="02010609060101010101" pitchFamily="49" charset="-122"/>
            </a:endParaRPr>
          </a:p>
          <a:p>
            <a:pPr>
              <a:lnSpc>
                <a:spcPct val="200000"/>
              </a:lnSpc>
              <a:buFont typeface="Wingdings" panose="05000000000000000000" pitchFamily="2" charset="2"/>
              <a:buChar char="u"/>
            </a:pPr>
            <a:r>
              <a:rPr lang="zh-CN" altLang="en-US" sz="2400" b="1" dirty="0">
                <a:latin typeface="黑体" panose="02010609060101010101" pitchFamily="49" charset="-122"/>
                <a:ea typeface="黑体" panose="02010609060101010101" pitchFamily="49" charset="-122"/>
              </a:rPr>
              <a:t>正确联接加气软管，启动加气机前，将加气机上次加气量数字码回零，按用户要求在加气机上输入加气数量（</a:t>
            </a:r>
            <a:r>
              <a:rPr lang="en-US" altLang="zh-CN" sz="2400" b="1" dirty="0">
                <a:latin typeface="黑体" panose="02010609060101010101" pitchFamily="49" charset="-122"/>
                <a:ea typeface="黑体" panose="02010609060101010101" pitchFamily="49" charset="-122"/>
              </a:rPr>
              <a:t>M3</a:t>
            </a:r>
            <a:r>
              <a:rPr lang="zh-CN" altLang="en-US" sz="2400" b="1" dirty="0">
                <a:latin typeface="黑体" panose="02010609060101010101" pitchFamily="49" charset="-122"/>
                <a:ea typeface="黑体" panose="02010609060101010101" pitchFamily="49" charset="-122"/>
              </a:rPr>
              <a:t>），并核对其应收金额。</a:t>
            </a:r>
            <a:endParaRPr lang="zh-CN" altLang="en-US" sz="2400" b="1" dirty="0">
              <a:latin typeface="黑体" panose="02010609060101010101" pitchFamily="49" charset="-122"/>
              <a:ea typeface="黑体" panose="02010609060101010101" pitchFamily="49" charset="-122"/>
            </a:endParaRPr>
          </a:p>
          <a:p>
            <a:pPr>
              <a:lnSpc>
                <a:spcPct val="200000"/>
              </a:lnSpc>
              <a:buFont typeface="Wingdings" panose="05000000000000000000" pitchFamily="2" charset="2"/>
              <a:buChar char="u"/>
            </a:pPr>
            <a:endParaRPr lang="zh-CN" altLang="en-US" sz="2400" dirty="0">
              <a:latin typeface="黑体" panose="02010609060101010101" pitchFamily="49" charset="-122"/>
              <a:ea typeface="黑体" panose="02010609060101010101" pitchFamily="49" charset="-122"/>
            </a:endParaRPr>
          </a:p>
        </p:txBody>
      </p:sp>
      <p:sp>
        <p:nvSpPr>
          <p:cNvPr id="18436" name="Line 4"/>
          <p:cNvSpPr/>
          <p:nvPr/>
        </p:nvSpPr>
        <p:spPr>
          <a:xfrm>
            <a:off x="1979613" y="1773238"/>
            <a:ext cx="5761037" cy="1587"/>
          </a:xfrm>
          <a:prstGeom prst="line">
            <a:avLst/>
          </a:prstGeom>
          <a:ln w="38100" cap="flat" cmpd="sng">
            <a:solidFill>
              <a:srgbClr val="FF0000"/>
            </a:solidFill>
            <a:prstDash val="solid"/>
            <a:headEnd type="none" w="med" len="med"/>
            <a:tailEnd type="none" w="med" len="med"/>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xfrm>
            <a:off x="539750" y="115888"/>
            <a:ext cx="8509000" cy="755650"/>
          </a:xfrm>
          <a:noFill/>
          <a:ln>
            <a:noFill/>
          </a:ln>
        </p:spPr>
        <p:txBody>
          <a:bodyPr anchor="ctr" anchorCtr="0"/>
          <a:p>
            <a:r>
              <a:rPr lang="zh-CN" altLang="en-US" sz="3200" b="1" dirty="0">
                <a:solidFill>
                  <a:srgbClr val="FF0000"/>
                </a:solidFill>
                <a:ea typeface="黑体" panose="02010609060101010101" pitchFamily="49" charset="-122"/>
              </a:rPr>
              <a:t>五、天然气场站气瓶充装操作规程</a:t>
            </a:r>
            <a:endParaRPr lang="zh-CN" altLang="en-US" sz="3200" b="1" dirty="0">
              <a:solidFill>
                <a:srgbClr val="FF0000"/>
              </a:solidFill>
              <a:ea typeface="黑体" panose="02010609060101010101" pitchFamily="49" charset="-122"/>
            </a:endParaRPr>
          </a:p>
        </p:txBody>
      </p:sp>
      <p:sp>
        <p:nvSpPr>
          <p:cNvPr id="20483" name="Rectangle 3"/>
          <p:cNvSpPr>
            <a:spLocks noGrp="1"/>
          </p:cNvSpPr>
          <p:nvPr>
            <p:ph idx="1"/>
          </p:nvPr>
        </p:nvSpPr>
        <p:spPr>
          <a:xfrm>
            <a:off x="179388" y="981075"/>
            <a:ext cx="8856662" cy="4535488"/>
          </a:xfrm>
          <a:noFill/>
          <a:ln>
            <a:noFill/>
          </a:ln>
        </p:spPr>
        <p:txBody>
          <a:bodyPr/>
          <a:p>
            <a:pPr>
              <a:lnSpc>
                <a:spcPct val="150000"/>
              </a:lnSpc>
              <a:buFont typeface="Wingdings" panose="05000000000000000000" pitchFamily="2" charset="2"/>
              <a:buChar char="u"/>
            </a:pPr>
            <a:r>
              <a:rPr lang="zh-CN" altLang="en-US" sz="2200" b="1" dirty="0">
                <a:latin typeface="黑体" panose="02010609060101010101" pitchFamily="49" charset="-122"/>
                <a:ea typeface="黑体" panose="02010609060101010101" pitchFamily="49" charset="-122"/>
              </a:rPr>
              <a:t>加气工必须亲自操作加气机，不准外人操作。加气前将加气枪牢固插入受气机插销口内，打开阀门集中精力认真操作，做到安全加气</a:t>
            </a:r>
            <a:endParaRPr lang="zh-CN" altLang="en-US" sz="22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u"/>
            </a:pPr>
            <a:r>
              <a:rPr lang="zh-CN" altLang="en-US" sz="2200" b="1" dirty="0">
                <a:latin typeface="黑体" panose="02010609060101010101" pitchFamily="49" charset="-122"/>
                <a:ea typeface="黑体" panose="02010609060101010101" pitchFamily="49" charset="-122"/>
              </a:rPr>
              <a:t>按操作顺序开始加气，加气量达用户要求后，加气机应自动停机，关闭储气瓶联接阀，打开加气枪排空阀，放出加气枪至枪嘴之间的高压气，拔出加气枪，收款后指挥已加好气的车辆驶出加气站。 </a:t>
            </a:r>
            <a:endParaRPr lang="zh-CN" altLang="en-US" sz="22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u"/>
            </a:pPr>
            <a:r>
              <a:rPr lang="zh-CN" altLang="en-US" sz="2200" b="1" dirty="0">
                <a:latin typeface="黑体" panose="02010609060101010101" pitchFamily="49" charset="-122"/>
                <a:ea typeface="黑体" panose="02010609060101010101" pitchFamily="49" charset="-122"/>
              </a:rPr>
              <a:t>加气机发生故障应立即停止加气，加气枪发生泄漏时，要及时关闭加气机上的快速切断阀，并疏散人群，加气机故障排除后方能继续加气</a:t>
            </a:r>
            <a:endParaRPr lang="zh-CN" altLang="en-US" sz="22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u"/>
            </a:pPr>
            <a:r>
              <a:rPr lang="zh-CN" altLang="en-US" sz="2200" b="1" dirty="0">
                <a:latin typeface="黑体" panose="02010609060101010101" pitchFamily="49" charset="-122"/>
                <a:ea typeface="黑体" panose="02010609060101010101" pitchFamily="49" charset="-122"/>
              </a:rPr>
              <a:t>按上述程序接待下一个用户。</a:t>
            </a:r>
            <a:endParaRPr lang="zh-CN" altLang="en-US" sz="2200" b="1" dirty="0">
              <a:latin typeface="黑体" panose="02010609060101010101" pitchFamily="49" charset="-122"/>
              <a:ea typeface="黑体" panose="02010609060101010101" pitchFamily="49" charset="-122"/>
            </a:endParaRPr>
          </a:p>
          <a:p>
            <a:pPr>
              <a:lnSpc>
                <a:spcPct val="90000"/>
              </a:lnSpc>
              <a:buNone/>
            </a:pPr>
            <a:endParaRPr lang="zh-CN" altLang="en-US" sz="2200" dirty="0">
              <a:latin typeface="黑体" panose="02010609060101010101" pitchFamily="49" charset="-122"/>
              <a:ea typeface="黑体" panose="02010609060101010101" pitchFamily="49" charset="-122"/>
            </a:endParaRPr>
          </a:p>
        </p:txBody>
      </p:sp>
      <p:sp>
        <p:nvSpPr>
          <p:cNvPr id="19460" name="Line 4"/>
          <p:cNvSpPr/>
          <p:nvPr/>
        </p:nvSpPr>
        <p:spPr>
          <a:xfrm>
            <a:off x="2054225" y="836613"/>
            <a:ext cx="6021388"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xEl>
                                              <p:charRg st="0" end="59"/>
                                            </p:txEl>
                                          </p:spTgt>
                                        </p:tgtEl>
                                        <p:attrNameLst>
                                          <p:attrName>style.visibility</p:attrName>
                                        </p:attrNameLst>
                                      </p:cBhvr>
                                      <p:to>
                                        <p:strVal val="visible"/>
                                      </p:to>
                                    </p:set>
                                    <p:animEffect transition="in" filter="blinds(horizontal)">
                                      <p:cBhvr>
                                        <p:cTn id="7" dur="500"/>
                                        <p:tgtEl>
                                          <p:spTgt spid="20483">
                                            <p:txEl>
                                              <p:charRg st="0" end="5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3">
                                            <p:txEl>
                                              <p:charRg st="59" end="147"/>
                                            </p:txEl>
                                          </p:spTgt>
                                        </p:tgtEl>
                                        <p:attrNameLst>
                                          <p:attrName>style.visibility</p:attrName>
                                        </p:attrNameLst>
                                      </p:cBhvr>
                                      <p:to>
                                        <p:strVal val="visible"/>
                                      </p:to>
                                    </p:set>
                                    <p:animEffect transition="in" filter="blinds(horizontal)">
                                      <p:cBhvr>
                                        <p:cTn id="12" dur="500"/>
                                        <p:tgtEl>
                                          <p:spTgt spid="20483">
                                            <p:txEl>
                                              <p:charRg st="59" end="14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3">
                                            <p:txEl>
                                              <p:charRg st="147" end="208"/>
                                            </p:txEl>
                                          </p:spTgt>
                                        </p:tgtEl>
                                        <p:attrNameLst>
                                          <p:attrName>style.visibility</p:attrName>
                                        </p:attrNameLst>
                                      </p:cBhvr>
                                      <p:to>
                                        <p:strVal val="visible"/>
                                      </p:to>
                                    </p:set>
                                    <p:animEffect transition="in" filter="blinds(horizontal)">
                                      <p:cBhvr>
                                        <p:cTn id="17" dur="500"/>
                                        <p:tgtEl>
                                          <p:spTgt spid="20483">
                                            <p:txEl>
                                              <p:charRg st="147" end="20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483">
                                            <p:txEl>
                                              <p:charRg st="208" end="222"/>
                                            </p:txEl>
                                          </p:spTgt>
                                        </p:tgtEl>
                                        <p:attrNameLst>
                                          <p:attrName>style.visibility</p:attrName>
                                        </p:attrNameLst>
                                      </p:cBhvr>
                                      <p:to>
                                        <p:strVal val="visible"/>
                                      </p:to>
                                    </p:set>
                                    <p:animEffect transition="in" filter="blinds(horizontal)">
                                      <p:cBhvr>
                                        <p:cTn id="22" dur="500"/>
                                        <p:tgtEl>
                                          <p:spTgt spid="20483">
                                            <p:txEl>
                                              <p:charRg st="208" end="2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xfrm>
            <a:off x="450850" y="333375"/>
            <a:ext cx="8242300" cy="755650"/>
          </a:xfrm>
          <a:noFill/>
          <a:ln>
            <a:noFill/>
          </a:ln>
        </p:spPr>
        <p:txBody>
          <a:bodyPr anchor="ctr" anchorCtr="0"/>
          <a:p>
            <a:r>
              <a:rPr lang="zh-CN" altLang="en-US" sz="3200" b="1" dirty="0">
                <a:solidFill>
                  <a:srgbClr val="FF0000"/>
                </a:solidFill>
                <a:latin typeface="黑体" panose="02010609060101010101" pitchFamily="49" charset="-122"/>
                <a:ea typeface="黑体" panose="02010609060101010101" pitchFamily="49" charset="-122"/>
              </a:rPr>
              <a:t>六、</a:t>
            </a:r>
            <a:r>
              <a:rPr lang="en-US" altLang="zh-CN" sz="3200" b="1" dirty="0">
                <a:solidFill>
                  <a:srgbClr val="FF0000"/>
                </a:solidFill>
                <a:latin typeface="黑体" panose="02010609060101010101" pitchFamily="49" charset="-122"/>
                <a:ea typeface="黑体" panose="02010609060101010101" pitchFamily="49" charset="-122"/>
              </a:rPr>
              <a:t>CNG</a:t>
            </a:r>
            <a:r>
              <a:rPr lang="zh-CN" altLang="en-US" sz="3200" b="1" dirty="0">
                <a:solidFill>
                  <a:srgbClr val="FF0000"/>
                </a:solidFill>
                <a:latin typeface="黑体" panose="02010609060101010101" pitchFamily="49" charset="-122"/>
                <a:ea typeface="黑体" panose="02010609060101010101" pitchFamily="49" charset="-122"/>
              </a:rPr>
              <a:t>拖车卸车、脱车操作程序</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1507" name="Rectangle 3"/>
          <p:cNvSpPr>
            <a:spLocks noGrp="1"/>
          </p:cNvSpPr>
          <p:nvPr>
            <p:ph idx="1"/>
          </p:nvPr>
        </p:nvSpPr>
        <p:spPr>
          <a:xfrm>
            <a:off x="452438" y="1268413"/>
            <a:ext cx="8229600" cy="3743325"/>
          </a:xfrm>
          <a:noFill/>
          <a:ln>
            <a:noFill/>
          </a:ln>
        </p:spPr>
        <p:txBody>
          <a:bodyPr/>
          <a:p>
            <a:pPr>
              <a:lnSpc>
                <a:spcPct val="120000"/>
              </a:lnSpc>
              <a:buFont typeface="Wingdings" panose="05000000000000000000" pitchFamily="2" charset="2"/>
              <a:buChar char="l"/>
            </a:pPr>
            <a:r>
              <a:rPr lang="zh-CN" altLang="en-US" sz="2400" b="1" dirty="0">
                <a:latin typeface="黑体" panose="02010609060101010101" pitchFamily="49" charset="-122"/>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）接车卸气过程的操作</a:t>
            </a:r>
            <a:endParaRPr lang="zh-CN" altLang="en-US" sz="2400" dirty="0">
              <a:latin typeface="黑体" panose="02010609060101010101" pitchFamily="49" charset="-122"/>
              <a:ea typeface="黑体" panose="02010609060101010101" pitchFamily="49" charset="-122"/>
            </a:endParaRPr>
          </a:p>
          <a:p>
            <a:pPr>
              <a:lnSpc>
                <a:spcPct val="120000"/>
              </a:lnSpc>
              <a:buFont typeface="Wingdings" panose="05000000000000000000" pitchFamily="2" charset="2"/>
              <a:buChar char="l"/>
            </a:pPr>
            <a:r>
              <a:rPr lang="en-US" altLang="zh-CN" sz="2400" dirty="0">
                <a:latin typeface="黑体" panose="02010609060101010101" pitchFamily="49" charset="-122"/>
                <a:ea typeface="黑体" panose="02010609060101010101" pitchFamily="49" charset="-122"/>
              </a:rPr>
              <a:t> CNG</a:t>
            </a:r>
            <a:r>
              <a:rPr lang="zh-CN" altLang="en-US" sz="2400" dirty="0">
                <a:latin typeface="黑体" panose="02010609060101010101" pitchFamily="49" charset="-122"/>
                <a:ea typeface="黑体" panose="02010609060101010101" pitchFamily="49" charset="-122"/>
              </a:rPr>
              <a:t>拖车进入站内卸气区域后，接车人员应指挥车子停到卸气柱的正 前方约</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米的距离（高压卸气软管接好时应呈弧线）。</a:t>
            </a:r>
            <a:endParaRPr lang="zh-CN" altLang="en-US" sz="2400" dirty="0">
              <a:latin typeface="黑体" panose="02010609060101010101" pitchFamily="49" charset="-122"/>
              <a:ea typeface="黑体" panose="02010609060101010101" pitchFamily="49" charset="-122"/>
            </a:endParaRPr>
          </a:p>
          <a:p>
            <a:pPr>
              <a:lnSpc>
                <a:spcPct val="120000"/>
              </a:lnSpc>
              <a:buFont typeface="Wingdings" panose="05000000000000000000" pitchFamily="2" charset="2"/>
              <a:buChar char="l"/>
            </a:pPr>
            <a:r>
              <a:rPr lang="zh-CN" altLang="en-US" sz="2400" dirty="0">
                <a:latin typeface="黑体" panose="02010609060101010101" pitchFamily="49" charset="-122"/>
                <a:ea typeface="黑体" panose="02010609060101010101" pitchFamily="49" charset="-122"/>
              </a:rPr>
              <a:t> 拖车停稳后，首先是将接地线端子联接在拖车尾部螺栓上，确认联接牢固后方可。</a:t>
            </a:r>
            <a:endParaRPr lang="zh-CN" altLang="en-US" sz="2400" dirty="0">
              <a:latin typeface="黑体" panose="02010609060101010101" pitchFamily="49" charset="-122"/>
              <a:ea typeface="黑体" panose="02010609060101010101" pitchFamily="49" charset="-122"/>
            </a:endParaRPr>
          </a:p>
          <a:p>
            <a:pPr>
              <a:lnSpc>
                <a:spcPct val="120000"/>
              </a:lnSpc>
              <a:buFont typeface="Wingdings" panose="05000000000000000000" pitchFamily="2" charset="2"/>
              <a:buChar char="l"/>
            </a:pPr>
            <a:r>
              <a:rPr lang="zh-CN" altLang="en-US" sz="2400" dirty="0">
                <a:latin typeface="黑体" panose="02010609060101010101" pitchFamily="49" charset="-122"/>
                <a:ea typeface="黑体" panose="02010609060101010101" pitchFamily="49" charset="-122"/>
              </a:rPr>
              <a:t> 打开拖车后门，将两扇门分别固定在拖车两侧面，检查卸气柱上的两个手动阀柄所在的位置，上面的小手阀箭头应指向</a:t>
            </a:r>
            <a:r>
              <a:rPr lang="zh-CN" altLang="en-US" sz="2400" dirty="0">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加气</a:t>
            </a:r>
            <a:r>
              <a:rPr lang="zh-CN" altLang="en-US" sz="2400" dirty="0">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，即手动阀呈垂直方向（与地面），下面的大手柄应处在</a:t>
            </a:r>
            <a:r>
              <a:rPr lang="zh-CN" altLang="en-US" sz="2400" dirty="0">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关</a:t>
            </a:r>
            <a:r>
              <a:rPr lang="zh-CN" altLang="en-US" sz="2400" dirty="0">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位置，即手柄呈水平方向，确认两手柄在正确的位置后，方可进行下一步。</a:t>
            </a:r>
            <a:endParaRPr lang="zh-CN" altLang="en-US" sz="2400" dirty="0">
              <a:latin typeface="黑体" panose="02010609060101010101" pitchFamily="49" charset="-122"/>
              <a:ea typeface="黑体" panose="02010609060101010101" pitchFamily="49" charset="-122"/>
            </a:endParaRPr>
          </a:p>
        </p:txBody>
      </p:sp>
      <p:sp>
        <p:nvSpPr>
          <p:cNvPr id="20484" name="Line 4"/>
          <p:cNvSpPr/>
          <p:nvPr/>
        </p:nvSpPr>
        <p:spPr>
          <a:xfrm>
            <a:off x="1676400" y="1054100"/>
            <a:ext cx="6048375"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7">
                                            <p:txEl>
                                              <p:charRg st="0" end="13"/>
                                            </p:txEl>
                                          </p:spTgt>
                                        </p:tgtEl>
                                        <p:attrNameLst>
                                          <p:attrName>style.visibility</p:attrName>
                                        </p:attrNameLst>
                                      </p:cBhvr>
                                      <p:to>
                                        <p:strVal val="visible"/>
                                      </p:to>
                                    </p:set>
                                    <p:animEffect transition="in" filter="blinds(horizontal)">
                                      <p:cBhvr>
                                        <p:cTn id="7" dur="500"/>
                                        <p:tgtEl>
                                          <p:spTgt spid="21507">
                                            <p:txEl>
                                              <p:charRg st="0"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7">
                                            <p:txEl>
                                              <p:charRg st="13" end="71"/>
                                            </p:txEl>
                                          </p:spTgt>
                                        </p:tgtEl>
                                        <p:attrNameLst>
                                          <p:attrName>style.visibility</p:attrName>
                                        </p:attrNameLst>
                                      </p:cBhvr>
                                      <p:to>
                                        <p:strVal val="visible"/>
                                      </p:to>
                                    </p:set>
                                    <p:animEffect transition="in" filter="blinds(horizontal)">
                                      <p:cBhvr>
                                        <p:cTn id="12" dur="500"/>
                                        <p:tgtEl>
                                          <p:spTgt spid="21507">
                                            <p:txEl>
                                              <p:charRg st="13" end="7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07">
                                            <p:txEl>
                                              <p:charRg st="71" end="109"/>
                                            </p:txEl>
                                          </p:spTgt>
                                        </p:tgtEl>
                                        <p:attrNameLst>
                                          <p:attrName>style.visibility</p:attrName>
                                        </p:attrNameLst>
                                      </p:cBhvr>
                                      <p:to>
                                        <p:strVal val="visible"/>
                                      </p:to>
                                    </p:set>
                                    <p:animEffect transition="in" filter="blinds(horizontal)">
                                      <p:cBhvr>
                                        <p:cTn id="17" dur="500"/>
                                        <p:tgtEl>
                                          <p:spTgt spid="21507">
                                            <p:txEl>
                                              <p:charRg st="71" end="10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507">
                                            <p:txEl>
                                              <p:charRg st="109" end="228"/>
                                            </p:txEl>
                                          </p:spTgt>
                                        </p:tgtEl>
                                        <p:attrNameLst>
                                          <p:attrName>style.visibility</p:attrName>
                                        </p:attrNameLst>
                                      </p:cBhvr>
                                      <p:to>
                                        <p:strVal val="visible"/>
                                      </p:to>
                                    </p:set>
                                    <p:animEffect transition="in" filter="blinds(horizontal)">
                                      <p:cBhvr>
                                        <p:cTn id="22" dur="500"/>
                                        <p:tgtEl>
                                          <p:spTgt spid="21507">
                                            <p:txEl>
                                              <p:charRg st="109" end="2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5255" y="1714500"/>
            <a:ext cx="595122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xfrm>
            <a:off x="450850" y="333375"/>
            <a:ext cx="8242300" cy="755650"/>
          </a:xfrm>
          <a:noFill/>
          <a:ln>
            <a:noFill/>
          </a:ln>
        </p:spPr>
        <p:txBody>
          <a:bodyPr anchor="ctr" anchorCtr="0"/>
          <a:p>
            <a:r>
              <a:rPr lang="zh-CN" altLang="en-US" sz="3200" b="1" dirty="0">
                <a:solidFill>
                  <a:srgbClr val="FF0000"/>
                </a:solidFill>
                <a:latin typeface="黑体" panose="02010609060101010101" pitchFamily="49" charset="-122"/>
                <a:ea typeface="黑体" panose="02010609060101010101" pitchFamily="49" charset="-122"/>
              </a:rPr>
              <a:t>六、</a:t>
            </a:r>
            <a:r>
              <a:rPr lang="en-US" altLang="zh-CN" sz="3200" b="1" dirty="0">
                <a:solidFill>
                  <a:srgbClr val="FF0000"/>
                </a:solidFill>
                <a:latin typeface="黑体" panose="02010609060101010101" pitchFamily="49" charset="-122"/>
                <a:ea typeface="黑体" panose="02010609060101010101" pitchFamily="49" charset="-122"/>
              </a:rPr>
              <a:t>CNG</a:t>
            </a:r>
            <a:r>
              <a:rPr lang="zh-CN" altLang="en-US" sz="3200" b="1" dirty="0">
                <a:solidFill>
                  <a:srgbClr val="FF0000"/>
                </a:solidFill>
                <a:latin typeface="黑体" panose="02010609060101010101" pitchFamily="49" charset="-122"/>
                <a:ea typeface="黑体" panose="02010609060101010101" pitchFamily="49" charset="-122"/>
              </a:rPr>
              <a:t>拖车卸车、脱车操作程序</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2531" name="Rectangle 3"/>
          <p:cNvSpPr>
            <a:spLocks noGrp="1"/>
          </p:cNvSpPr>
          <p:nvPr>
            <p:ph idx="1"/>
          </p:nvPr>
        </p:nvSpPr>
        <p:spPr>
          <a:xfrm>
            <a:off x="452438" y="1231900"/>
            <a:ext cx="8229600" cy="4032250"/>
          </a:xfrm>
          <a:noFill/>
          <a:ln>
            <a:noFill/>
          </a:ln>
        </p:spPr>
        <p:txBody>
          <a:bodyPr/>
          <a:p>
            <a:pPr>
              <a:lnSpc>
                <a:spcPct val="120000"/>
              </a:lnSpc>
              <a:buFont typeface="Wingdings" panose="05000000000000000000" pitchFamily="2" charset="2"/>
              <a:buChar char="l"/>
            </a:pPr>
            <a:r>
              <a:rPr lang="zh-CN" altLang="en-US" sz="2400" dirty="0">
                <a:latin typeface="黑体" panose="02010609060101010101" pitchFamily="49" charset="-122"/>
                <a:ea typeface="黑体" panose="02010609060101010101" pitchFamily="49" charset="-122"/>
              </a:rPr>
              <a:t>将拖车卸气口前的红色挡板向上旋转开后，再将高压卸气软管的活动接口（用左手托着软管，右手握住接口金属环上往后拉）接在拖车的卸气口上，确保软管内的金属珠子卡在卸气管圆弧槽上，往后拉动软管确认联接牢固方可操作下一步。</a:t>
            </a:r>
            <a:endParaRPr lang="zh-CN" altLang="en-US" sz="2400" dirty="0">
              <a:latin typeface="黑体" panose="02010609060101010101" pitchFamily="49" charset="-122"/>
              <a:ea typeface="黑体" panose="02010609060101010101" pitchFamily="49" charset="-122"/>
            </a:endParaRPr>
          </a:p>
          <a:p>
            <a:pPr>
              <a:lnSpc>
                <a:spcPct val="120000"/>
              </a:lnSpc>
              <a:buFont typeface="Wingdings" panose="05000000000000000000" pitchFamily="2" charset="2"/>
              <a:buChar char="l"/>
            </a:pPr>
            <a:r>
              <a:rPr lang="zh-CN" altLang="en-US" sz="2400" dirty="0">
                <a:latin typeface="黑体" panose="02010609060101010101" pitchFamily="49" charset="-122"/>
                <a:ea typeface="黑体" panose="02010609060101010101" pitchFamily="49" charset="-122"/>
              </a:rPr>
              <a:t>将拖车卸气总阀缓缓打开，当听到有气流声响后</a:t>
            </a:r>
            <a:r>
              <a:rPr lang="en-US" altLang="zh-CN" sz="2400" dirty="0">
                <a:latin typeface="黑体" panose="02010609060101010101" pitchFamily="49" charset="-122"/>
                <a:ea typeface="黑体" panose="02010609060101010101" pitchFamily="49" charset="-122"/>
              </a:rPr>
              <a:t>10</a:t>
            </a:r>
            <a:r>
              <a:rPr lang="zh-CN" altLang="en-US" sz="2400" dirty="0">
                <a:latin typeface="黑体" panose="02010609060101010101" pitchFamily="49" charset="-122"/>
                <a:ea typeface="黑体" panose="02010609060101010101" pitchFamily="49" charset="-122"/>
              </a:rPr>
              <a:t>秒钟后，关闭总阀，用肥皂水（或洗衣粉水）检查软管与拖车卸气联接口是否有气泄漏，确认无气泄漏后，用清水冲洗或用干布将检查口的肥皂水（或洗衣粉水）擦干。</a:t>
            </a:r>
            <a:endParaRPr lang="zh-CN" altLang="en-US" sz="2400" dirty="0">
              <a:latin typeface="黑体" panose="02010609060101010101" pitchFamily="49" charset="-122"/>
              <a:ea typeface="黑体" panose="02010609060101010101" pitchFamily="49" charset="-122"/>
            </a:endParaRPr>
          </a:p>
          <a:p>
            <a:pPr>
              <a:lnSpc>
                <a:spcPct val="120000"/>
              </a:lnSpc>
              <a:buFont typeface="Wingdings" panose="05000000000000000000" pitchFamily="2" charset="2"/>
              <a:buChar char="l"/>
            </a:pPr>
            <a:r>
              <a:rPr lang="zh-CN" altLang="en-US" sz="2400" dirty="0">
                <a:latin typeface="黑体" panose="02010609060101010101" pitchFamily="49" charset="-122"/>
                <a:ea typeface="黑体" panose="02010609060101010101" pitchFamily="49" charset="-122"/>
              </a:rPr>
              <a:t>再次将拖车卸气总阀缓缓打开，听到气流声后，暂停止将阀继续打开，待气流声减弱至听不到时，可将总阀完全打开。</a:t>
            </a:r>
            <a:endParaRPr lang="zh-CN" altLang="en-US" sz="2400" dirty="0">
              <a:latin typeface="黑体" panose="02010609060101010101" pitchFamily="49" charset="-122"/>
              <a:ea typeface="黑体" panose="02010609060101010101" pitchFamily="49" charset="-122"/>
            </a:endParaRPr>
          </a:p>
          <a:p>
            <a:pPr>
              <a:lnSpc>
                <a:spcPct val="80000"/>
              </a:lnSpc>
              <a:buFont typeface="Wingdings" panose="05000000000000000000" pitchFamily="2" charset="2"/>
              <a:buChar char="l"/>
            </a:pPr>
            <a:endParaRPr lang="zh-CN" altLang="en-US" sz="2400" dirty="0">
              <a:latin typeface="黑体" panose="02010609060101010101" pitchFamily="49" charset="-122"/>
              <a:ea typeface="黑体" panose="02010609060101010101" pitchFamily="49" charset="-122"/>
            </a:endParaRPr>
          </a:p>
        </p:txBody>
      </p:sp>
      <p:sp>
        <p:nvSpPr>
          <p:cNvPr id="21508" name="Line 4"/>
          <p:cNvSpPr/>
          <p:nvPr/>
        </p:nvSpPr>
        <p:spPr>
          <a:xfrm>
            <a:off x="1676400" y="1016000"/>
            <a:ext cx="5759450"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xEl>
                                              <p:charRg st="0" end="106"/>
                                            </p:txEl>
                                          </p:spTgt>
                                        </p:tgtEl>
                                        <p:attrNameLst>
                                          <p:attrName>style.visibility</p:attrName>
                                        </p:attrNameLst>
                                      </p:cBhvr>
                                      <p:to>
                                        <p:strVal val="visible"/>
                                      </p:to>
                                    </p:set>
                                    <p:animEffect transition="in" filter="blinds(horizontal)">
                                      <p:cBhvr>
                                        <p:cTn id="7" dur="500"/>
                                        <p:tgtEl>
                                          <p:spTgt spid="22531">
                                            <p:txEl>
                                              <p:char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1">
                                            <p:txEl>
                                              <p:charRg st="106" end="204"/>
                                            </p:txEl>
                                          </p:spTgt>
                                        </p:tgtEl>
                                        <p:attrNameLst>
                                          <p:attrName>style.visibility</p:attrName>
                                        </p:attrNameLst>
                                      </p:cBhvr>
                                      <p:to>
                                        <p:strVal val="visible"/>
                                      </p:to>
                                    </p:set>
                                    <p:animEffect transition="in" filter="blinds(horizontal)">
                                      <p:cBhvr>
                                        <p:cTn id="12" dur="500"/>
                                        <p:tgtEl>
                                          <p:spTgt spid="22531">
                                            <p:txEl>
                                              <p:charRg st="106" end="20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1">
                                            <p:txEl>
                                              <p:charRg st="204" end="257"/>
                                            </p:txEl>
                                          </p:spTgt>
                                        </p:tgtEl>
                                        <p:attrNameLst>
                                          <p:attrName>style.visibility</p:attrName>
                                        </p:attrNameLst>
                                      </p:cBhvr>
                                      <p:to>
                                        <p:strVal val="visible"/>
                                      </p:to>
                                    </p:set>
                                    <p:animEffect transition="in" filter="blinds(horizontal)">
                                      <p:cBhvr>
                                        <p:cTn id="17" dur="500"/>
                                        <p:tgtEl>
                                          <p:spTgt spid="22531">
                                            <p:txEl>
                                              <p:charRg st="204" end="25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xfrm>
            <a:off x="466725" y="1017588"/>
            <a:ext cx="8242300" cy="755650"/>
          </a:xfrm>
          <a:noFill/>
          <a:ln>
            <a:noFill/>
          </a:ln>
        </p:spPr>
        <p:txBody>
          <a:bodyPr anchor="ctr" anchorCtr="0"/>
          <a:p>
            <a:r>
              <a:rPr lang="zh-CN" altLang="en-US" sz="3200" b="1" dirty="0">
                <a:solidFill>
                  <a:srgbClr val="FF0000"/>
                </a:solidFill>
                <a:latin typeface="黑体" panose="02010609060101010101" pitchFamily="49" charset="-122"/>
                <a:ea typeface="黑体" panose="02010609060101010101" pitchFamily="49" charset="-122"/>
              </a:rPr>
              <a:t>六、</a:t>
            </a:r>
            <a:r>
              <a:rPr lang="en-US" altLang="zh-CN" sz="3200" b="1" dirty="0">
                <a:solidFill>
                  <a:srgbClr val="FF0000"/>
                </a:solidFill>
                <a:latin typeface="黑体" panose="02010609060101010101" pitchFamily="49" charset="-122"/>
                <a:ea typeface="黑体" panose="02010609060101010101" pitchFamily="49" charset="-122"/>
              </a:rPr>
              <a:t>CNG</a:t>
            </a:r>
            <a:r>
              <a:rPr lang="zh-CN" altLang="en-US" sz="3200" b="1" dirty="0">
                <a:solidFill>
                  <a:srgbClr val="FF0000"/>
                </a:solidFill>
                <a:latin typeface="黑体" panose="02010609060101010101" pitchFamily="49" charset="-122"/>
                <a:ea typeface="黑体" panose="02010609060101010101" pitchFamily="49" charset="-122"/>
              </a:rPr>
              <a:t>拖车卸车、脱车操作程序</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3555" name="Rectangle 3"/>
          <p:cNvSpPr>
            <a:spLocks noGrp="1"/>
          </p:cNvSpPr>
          <p:nvPr>
            <p:ph idx="1"/>
          </p:nvPr>
        </p:nvSpPr>
        <p:spPr>
          <a:xfrm>
            <a:off x="457200" y="1844675"/>
            <a:ext cx="8229600" cy="4032250"/>
          </a:xfrm>
          <a:noFill/>
          <a:ln>
            <a:noFill/>
          </a:ln>
        </p:spPr>
        <p:txBody>
          <a:bodyPr/>
          <a:p>
            <a:pPr>
              <a:lnSpc>
                <a:spcPct val="120000"/>
              </a:lnSpc>
              <a:buFont typeface="Wingdings" panose="05000000000000000000" pitchFamily="2" charset="2"/>
              <a:buChar char="l"/>
            </a:pPr>
            <a:r>
              <a:rPr lang="zh-CN" altLang="en-US" sz="2000" dirty="0">
                <a:latin typeface="黑体" panose="02010609060101010101" pitchFamily="49" charset="-122"/>
                <a:ea typeface="黑体" panose="02010609060101010101" pitchFamily="49" charset="-122"/>
              </a:rPr>
              <a:t>如拖车总阀用力时不能将其打开，此时可打开拖车压力表正下方的泄气阀（逆时针方向旋转）慢慢地放气，待压力表指针降到一定值（低于</a:t>
            </a:r>
            <a:r>
              <a:rPr lang="en-US" altLang="zh-CN" sz="2000" dirty="0">
                <a:latin typeface="黑体" panose="02010609060101010101" pitchFamily="49" charset="-122"/>
                <a:ea typeface="黑体" panose="02010609060101010101" pitchFamily="49" charset="-122"/>
              </a:rPr>
              <a:t>10Mpa</a:t>
            </a:r>
            <a:r>
              <a:rPr lang="zh-CN" altLang="en-US" sz="2000" dirty="0">
                <a:latin typeface="黑体" panose="02010609060101010101" pitchFamily="49" charset="-122"/>
                <a:ea typeface="黑体" panose="02010609060101010101" pitchFamily="49" charset="-122"/>
              </a:rPr>
              <a:t>）后再打开总阀开关，如仍不能开启，还需要再泄压，至到能打开总阀为止。</a:t>
            </a:r>
            <a:endParaRPr lang="zh-CN" altLang="en-US" sz="2000" dirty="0">
              <a:latin typeface="黑体" panose="02010609060101010101" pitchFamily="49" charset="-122"/>
              <a:ea typeface="黑体" panose="02010609060101010101" pitchFamily="49" charset="-122"/>
            </a:endParaRPr>
          </a:p>
          <a:p>
            <a:pPr>
              <a:lnSpc>
                <a:spcPct val="120000"/>
              </a:lnSpc>
              <a:buFont typeface="Wingdings" panose="05000000000000000000" pitchFamily="2" charset="2"/>
              <a:buChar char="l"/>
            </a:pPr>
            <a:r>
              <a:rPr lang="zh-CN" altLang="en-US" sz="2000" dirty="0">
                <a:latin typeface="黑体" panose="02010609060101010101" pitchFamily="49" charset="-122"/>
                <a:ea typeface="黑体" panose="02010609060101010101" pitchFamily="49" charset="-122"/>
              </a:rPr>
              <a:t>总阀完全开启后，可任意缓缓打开车上一个气罐的阀门，听到气流声后，可暂时停下开启阀门，待气流声减弱或停止后，将阀门完全开启，随后逐一将其它气罐阀门完全开启。</a:t>
            </a:r>
            <a:endParaRPr lang="zh-CN" altLang="en-US" sz="2000" dirty="0">
              <a:latin typeface="黑体" panose="02010609060101010101" pitchFamily="49" charset="-122"/>
              <a:ea typeface="黑体" panose="02010609060101010101" pitchFamily="49" charset="-122"/>
            </a:endParaRPr>
          </a:p>
          <a:p>
            <a:pPr>
              <a:lnSpc>
                <a:spcPct val="120000"/>
              </a:lnSpc>
              <a:buFont typeface="Wingdings" panose="05000000000000000000" pitchFamily="2" charset="2"/>
              <a:buChar char="l"/>
            </a:pPr>
            <a:r>
              <a:rPr lang="zh-CN" altLang="en-US" sz="2000" dirty="0">
                <a:latin typeface="黑体" panose="02010609060101010101" pitchFamily="49" charset="-122"/>
                <a:ea typeface="黑体" panose="02010609060101010101" pitchFamily="49" charset="-122"/>
              </a:rPr>
              <a:t>拖车上所有阀门完全打开后，进行整车平压，记录下压力及温度，同时进一步检查每一个气罐阀门是否有泄气现象。</a:t>
            </a:r>
            <a:endParaRPr lang="zh-CN" altLang="en-US" sz="2000" dirty="0">
              <a:latin typeface="黑体" panose="02010609060101010101" pitchFamily="49" charset="-122"/>
              <a:ea typeface="黑体" panose="02010609060101010101" pitchFamily="49" charset="-122"/>
            </a:endParaRPr>
          </a:p>
          <a:p>
            <a:pPr>
              <a:lnSpc>
                <a:spcPct val="120000"/>
              </a:lnSpc>
              <a:buFont typeface="Wingdings" panose="05000000000000000000" pitchFamily="2" charset="2"/>
              <a:buChar char="l"/>
            </a:pPr>
            <a:r>
              <a:rPr lang="zh-CN" altLang="en-US" sz="2000" dirty="0">
                <a:latin typeface="黑体" panose="02010609060101010101" pitchFamily="49" charset="-122"/>
                <a:ea typeface="黑体" panose="02010609060101010101" pitchFamily="49" charset="-122"/>
              </a:rPr>
              <a:t>最后，将卸气柱上的大手柄手动阀由</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关</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位置（水平方向）向上缓缓转动，听到气流声时停下，待气流声减弱或消失后，方可完全打开，手柄处于</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开</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位置，即垂直地面。</a:t>
            </a:r>
            <a:endParaRPr lang="zh-CN" altLang="en-US" sz="2000" b="1" dirty="0">
              <a:latin typeface="黑体" panose="02010609060101010101" pitchFamily="49" charset="-122"/>
              <a:ea typeface="黑体" panose="02010609060101010101" pitchFamily="49" charset="-122"/>
            </a:endParaRPr>
          </a:p>
          <a:p>
            <a:pPr>
              <a:lnSpc>
                <a:spcPct val="80000"/>
              </a:lnSpc>
              <a:buFont typeface="Arial" panose="020B0604020202020204" pitchFamily="34" charset="0"/>
              <a:buChar char="•"/>
            </a:pPr>
            <a:endParaRPr lang="zh-CN" altLang="en-US" sz="2400" dirty="0">
              <a:latin typeface="黑体" panose="02010609060101010101" pitchFamily="49" charset="-122"/>
              <a:ea typeface="黑体" panose="02010609060101010101" pitchFamily="49" charset="-122"/>
            </a:endParaRPr>
          </a:p>
        </p:txBody>
      </p:sp>
      <p:sp>
        <p:nvSpPr>
          <p:cNvPr id="22532" name="Line 4"/>
          <p:cNvSpPr/>
          <p:nvPr/>
        </p:nvSpPr>
        <p:spPr>
          <a:xfrm>
            <a:off x="1692275" y="1700213"/>
            <a:ext cx="5759450"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xEl>
                                              <p:charRg st="0" end="101"/>
                                            </p:txEl>
                                          </p:spTgt>
                                        </p:tgtEl>
                                        <p:attrNameLst>
                                          <p:attrName>style.visibility</p:attrName>
                                        </p:attrNameLst>
                                      </p:cBhvr>
                                      <p:to>
                                        <p:strVal val="visible"/>
                                      </p:to>
                                    </p:set>
                                    <p:animEffect transition="in" filter="blinds(horizontal)">
                                      <p:cBhvr>
                                        <p:cTn id="7" dur="500"/>
                                        <p:tgtEl>
                                          <p:spTgt spid="23555">
                                            <p:txEl>
                                              <p:charRg st="0" end="10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5">
                                            <p:txEl>
                                              <p:charRg st="101" end="179"/>
                                            </p:txEl>
                                          </p:spTgt>
                                        </p:tgtEl>
                                        <p:attrNameLst>
                                          <p:attrName>style.visibility</p:attrName>
                                        </p:attrNameLst>
                                      </p:cBhvr>
                                      <p:to>
                                        <p:strVal val="visible"/>
                                      </p:to>
                                    </p:set>
                                    <p:animEffect transition="in" filter="blinds(horizontal)">
                                      <p:cBhvr>
                                        <p:cTn id="12" dur="500"/>
                                        <p:tgtEl>
                                          <p:spTgt spid="23555">
                                            <p:txEl>
                                              <p:charRg st="101" end="17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5">
                                            <p:txEl>
                                              <p:charRg st="179" end="231"/>
                                            </p:txEl>
                                          </p:spTgt>
                                        </p:tgtEl>
                                        <p:attrNameLst>
                                          <p:attrName>style.visibility</p:attrName>
                                        </p:attrNameLst>
                                      </p:cBhvr>
                                      <p:to>
                                        <p:strVal val="visible"/>
                                      </p:to>
                                    </p:set>
                                    <p:animEffect transition="in" filter="blinds(horizontal)">
                                      <p:cBhvr>
                                        <p:cTn id="17" dur="500"/>
                                        <p:tgtEl>
                                          <p:spTgt spid="23555">
                                            <p:txEl>
                                              <p:charRg st="179" end="23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55">
                                            <p:txEl>
                                              <p:charRg st="231" end="309"/>
                                            </p:txEl>
                                          </p:spTgt>
                                        </p:tgtEl>
                                        <p:attrNameLst>
                                          <p:attrName>style.visibility</p:attrName>
                                        </p:attrNameLst>
                                      </p:cBhvr>
                                      <p:to>
                                        <p:strVal val="visible"/>
                                      </p:to>
                                    </p:set>
                                    <p:animEffect transition="in" filter="blinds(horizontal)">
                                      <p:cBhvr>
                                        <p:cTn id="22" dur="500"/>
                                        <p:tgtEl>
                                          <p:spTgt spid="23555">
                                            <p:txEl>
                                              <p:charRg st="231" end="30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xfrm>
            <a:off x="466725" y="1017588"/>
            <a:ext cx="8242300" cy="755650"/>
          </a:xfrm>
          <a:noFill/>
          <a:ln>
            <a:noFill/>
          </a:ln>
        </p:spPr>
        <p:txBody>
          <a:bodyPr anchor="ctr" anchorCtr="0"/>
          <a:p>
            <a:r>
              <a:rPr lang="zh-CN" altLang="en-US" sz="3200" b="1" dirty="0">
                <a:solidFill>
                  <a:srgbClr val="FF0000"/>
                </a:solidFill>
                <a:latin typeface="黑体" panose="02010609060101010101" pitchFamily="49" charset="-122"/>
                <a:ea typeface="黑体" panose="02010609060101010101" pitchFamily="49" charset="-122"/>
              </a:rPr>
              <a:t>六、</a:t>
            </a:r>
            <a:r>
              <a:rPr lang="en-US" altLang="zh-CN" sz="3200" b="1" dirty="0">
                <a:solidFill>
                  <a:srgbClr val="FF0000"/>
                </a:solidFill>
                <a:latin typeface="黑体" panose="02010609060101010101" pitchFamily="49" charset="-122"/>
                <a:ea typeface="黑体" panose="02010609060101010101" pitchFamily="49" charset="-122"/>
              </a:rPr>
              <a:t>CNG</a:t>
            </a:r>
            <a:r>
              <a:rPr lang="zh-CN" altLang="en-US" sz="3200" b="1" dirty="0">
                <a:solidFill>
                  <a:srgbClr val="FF0000"/>
                </a:solidFill>
                <a:latin typeface="黑体" panose="02010609060101010101" pitchFamily="49" charset="-122"/>
                <a:ea typeface="黑体" panose="02010609060101010101" pitchFamily="49" charset="-122"/>
              </a:rPr>
              <a:t>拖车卸车、脱车操作程序</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4579" name="Rectangle 3"/>
          <p:cNvSpPr>
            <a:spLocks noGrp="1"/>
          </p:cNvSpPr>
          <p:nvPr>
            <p:ph idx="1"/>
          </p:nvPr>
        </p:nvSpPr>
        <p:spPr>
          <a:xfrm>
            <a:off x="457200" y="1844675"/>
            <a:ext cx="8229600" cy="4032250"/>
          </a:xfrm>
          <a:noFill/>
          <a:ln>
            <a:noFill/>
          </a:ln>
        </p:spPr>
        <p:txBody>
          <a:bodyPr/>
          <a:p>
            <a:pPr>
              <a:lnSpc>
                <a:spcPct val="130000"/>
              </a:lnSpc>
              <a:buFont typeface="Wingdings" panose="05000000000000000000" pitchFamily="2" charset="2"/>
              <a:buChar char="l"/>
            </a:pPr>
            <a:r>
              <a:rPr lang="zh-CN" altLang="en-US" sz="2000" b="1" dirty="0">
                <a:latin typeface="黑体" panose="02010609060101010101" pitchFamily="49" charset="-122"/>
                <a:ea typeface="黑体" panose="02010609060101010101" pitchFamily="49" charset="-122"/>
              </a:rPr>
              <a:t>（</a:t>
            </a:r>
            <a:r>
              <a:rPr lang="en-US" altLang="zh-CN" sz="2000" b="1" dirty="0">
                <a:latin typeface="黑体" panose="02010609060101010101" pitchFamily="49" charset="-122"/>
                <a:ea typeface="黑体" panose="02010609060101010101" pitchFamily="49" charset="-122"/>
              </a:rPr>
              <a:t>2</a:t>
            </a:r>
            <a:r>
              <a:rPr lang="zh-CN" altLang="en-US" sz="2000" b="1" dirty="0">
                <a:latin typeface="黑体" panose="02010609060101010101" pitchFamily="49" charset="-122"/>
                <a:ea typeface="黑体" panose="02010609060101010101" pitchFamily="49" charset="-122"/>
              </a:rPr>
              <a:t>）脱车过程的操作</a:t>
            </a:r>
            <a:endParaRPr lang="zh-CN" altLang="en-US" sz="2000" dirty="0">
              <a:latin typeface="黑体" panose="02010609060101010101" pitchFamily="49" charset="-122"/>
              <a:ea typeface="黑体" panose="02010609060101010101" pitchFamily="49" charset="-122"/>
            </a:endParaRPr>
          </a:p>
          <a:p>
            <a:pPr>
              <a:lnSpc>
                <a:spcPct val="130000"/>
              </a:lnSpc>
              <a:buFont typeface="Wingdings" panose="05000000000000000000" pitchFamily="2" charset="2"/>
              <a:buChar char="l"/>
            </a:pPr>
            <a:r>
              <a:rPr lang="zh-CN" altLang="en-US" sz="2000" dirty="0">
                <a:latin typeface="黑体" panose="02010609060101010101" pitchFamily="49" charset="-122"/>
                <a:ea typeface="黑体" panose="02010609060101010101" pitchFamily="49" charset="-122"/>
              </a:rPr>
              <a:t>拖车卸气完成后，就必须将车脱离卸气柱，脱离时先将卸气柱上的大手柄阀逆时针转到</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关</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的位置，处于水平方向。</a:t>
            </a:r>
            <a:endParaRPr lang="zh-CN" altLang="en-US" sz="2000" dirty="0">
              <a:latin typeface="黑体" panose="02010609060101010101" pitchFamily="49" charset="-122"/>
              <a:ea typeface="黑体" panose="02010609060101010101" pitchFamily="49" charset="-122"/>
            </a:endParaRPr>
          </a:p>
          <a:p>
            <a:pPr>
              <a:lnSpc>
                <a:spcPct val="130000"/>
              </a:lnSpc>
              <a:buFont typeface="Wingdings" panose="05000000000000000000" pitchFamily="2" charset="2"/>
              <a:buChar char="l"/>
            </a:pPr>
            <a:r>
              <a:rPr lang="zh-CN" altLang="en-US" sz="2000" dirty="0">
                <a:latin typeface="黑体" panose="02010609060101010101" pitchFamily="49" charset="-122"/>
                <a:ea typeface="黑体" panose="02010609060101010101" pitchFamily="49" charset="-122"/>
              </a:rPr>
              <a:t>关闭拖车总阀后，再逐一关闭车上各气罐的阀门，查看拖车上所有阀门全部关闭后，再到卸气柱旁将小手柄阀由</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加气</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位置向</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排气</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位置缓缓转动，让高压软管内的天然气慢慢排空，排空结束后，可将小手柄阀又恢复到</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加气</a:t>
            </a:r>
            <a:r>
              <a:rPr lang="zh-CN" altLang="en-US" sz="2000" dirty="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位置</a:t>
            </a:r>
            <a:endParaRPr lang="zh-CN" altLang="en-US" sz="2000" dirty="0">
              <a:latin typeface="黑体" panose="02010609060101010101" pitchFamily="49" charset="-122"/>
              <a:ea typeface="黑体" panose="02010609060101010101" pitchFamily="49" charset="-122"/>
            </a:endParaRPr>
          </a:p>
          <a:p>
            <a:pPr>
              <a:lnSpc>
                <a:spcPct val="130000"/>
              </a:lnSpc>
              <a:buFont typeface="Wingdings" panose="05000000000000000000" pitchFamily="2" charset="2"/>
              <a:buChar char="l"/>
            </a:pPr>
            <a:r>
              <a:rPr lang="zh-CN" altLang="en-US" sz="2000" dirty="0">
                <a:latin typeface="黑体" panose="02010609060101010101" pitchFamily="49" charset="-122"/>
                <a:ea typeface="黑体" panose="02010609060101010101" pitchFamily="49" charset="-122"/>
              </a:rPr>
              <a:t>将高压软管金属接口从拖车卸气口处脱离，轻轻放在卸气柱旁，等待下一个拖车卸气时使用。</a:t>
            </a:r>
            <a:endParaRPr lang="zh-CN" altLang="en-US" sz="2000" dirty="0">
              <a:latin typeface="黑体" panose="02010609060101010101" pitchFamily="49" charset="-122"/>
              <a:ea typeface="黑体" panose="02010609060101010101" pitchFamily="49" charset="-122"/>
            </a:endParaRPr>
          </a:p>
          <a:p>
            <a:pPr>
              <a:lnSpc>
                <a:spcPct val="130000"/>
              </a:lnSpc>
              <a:buFont typeface="Wingdings" panose="05000000000000000000" pitchFamily="2" charset="2"/>
              <a:buChar char="l"/>
            </a:pPr>
            <a:r>
              <a:rPr lang="zh-CN" altLang="en-US" sz="2000" dirty="0">
                <a:latin typeface="黑体" panose="02010609060101010101" pitchFamily="49" charset="-122"/>
                <a:ea typeface="黑体" panose="02010609060101010101" pitchFamily="49" charset="-122"/>
              </a:rPr>
              <a:t>拆开拖车尾部的接地线，将接地线收放在卸气柱旁，关好拖车车门，指挥拖车开离卸气区。</a:t>
            </a:r>
            <a:endParaRPr lang="zh-CN" altLang="en-US" sz="2000" dirty="0">
              <a:latin typeface="黑体" panose="02010609060101010101" pitchFamily="49" charset="-122"/>
              <a:ea typeface="黑体" panose="02010609060101010101" pitchFamily="49" charset="-122"/>
            </a:endParaRPr>
          </a:p>
        </p:txBody>
      </p:sp>
      <p:sp>
        <p:nvSpPr>
          <p:cNvPr id="23556" name="Line 4"/>
          <p:cNvSpPr/>
          <p:nvPr/>
        </p:nvSpPr>
        <p:spPr>
          <a:xfrm>
            <a:off x="1692275" y="1700213"/>
            <a:ext cx="5759450"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9">
                                            <p:txEl>
                                              <p:charRg st="0" end="11"/>
                                            </p:txEl>
                                          </p:spTgt>
                                        </p:tgtEl>
                                        <p:attrNameLst>
                                          <p:attrName>style.visibility</p:attrName>
                                        </p:attrNameLst>
                                      </p:cBhvr>
                                      <p:to>
                                        <p:strVal val="visible"/>
                                      </p:to>
                                    </p:set>
                                    <p:animEffect transition="in" filter="blinds(horizontal)">
                                      <p:cBhvr>
                                        <p:cTn id="7" dur="500"/>
                                        <p:tgtEl>
                                          <p:spTgt spid="24579">
                                            <p:txEl>
                                              <p:charRg st="0"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79">
                                            <p:txEl>
                                              <p:charRg st="11" end="64"/>
                                            </p:txEl>
                                          </p:spTgt>
                                        </p:tgtEl>
                                        <p:attrNameLst>
                                          <p:attrName>style.visibility</p:attrName>
                                        </p:attrNameLst>
                                      </p:cBhvr>
                                      <p:to>
                                        <p:strVal val="visible"/>
                                      </p:to>
                                    </p:set>
                                    <p:animEffect transition="in" filter="blinds(horizontal)">
                                      <p:cBhvr>
                                        <p:cTn id="12" dur="500"/>
                                        <p:tgtEl>
                                          <p:spTgt spid="24579">
                                            <p:txEl>
                                              <p:charRg st="11" end="6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79">
                                            <p:txEl>
                                              <p:charRg st="64" end="169"/>
                                            </p:txEl>
                                          </p:spTgt>
                                        </p:tgtEl>
                                        <p:attrNameLst>
                                          <p:attrName>style.visibility</p:attrName>
                                        </p:attrNameLst>
                                      </p:cBhvr>
                                      <p:to>
                                        <p:strVal val="visible"/>
                                      </p:to>
                                    </p:set>
                                    <p:animEffect transition="in" filter="blinds(horizontal)">
                                      <p:cBhvr>
                                        <p:cTn id="17" dur="500"/>
                                        <p:tgtEl>
                                          <p:spTgt spid="24579">
                                            <p:txEl>
                                              <p:charRg st="64" end="16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79">
                                            <p:txEl>
                                              <p:charRg st="169" end="211"/>
                                            </p:txEl>
                                          </p:spTgt>
                                        </p:tgtEl>
                                        <p:attrNameLst>
                                          <p:attrName>style.visibility</p:attrName>
                                        </p:attrNameLst>
                                      </p:cBhvr>
                                      <p:to>
                                        <p:strVal val="visible"/>
                                      </p:to>
                                    </p:set>
                                    <p:animEffect transition="in" filter="blinds(horizontal)">
                                      <p:cBhvr>
                                        <p:cTn id="22" dur="500"/>
                                        <p:tgtEl>
                                          <p:spTgt spid="24579">
                                            <p:txEl>
                                              <p:charRg st="169" end="2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579">
                                            <p:txEl>
                                              <p:charRg st="211" end="252"/>
                                            </p:txEl>
                                          </p:spTgt>
                                        </p:tgtEl>
                                        <p:attrNameLst>
                                          <p:attrName>style.visibility</p:attrName>
                                        </p:attrNameLst>
                                      </p:cBhvr>
                                      <p:to>
                                        <p:strVal val="visible"/>
                                      </p:to>
                                    </p:set>
                                    <p:animEffect transition="in" filter="blinds(horizontal)">
                                      <p:cBhvr>
                                        <p:cTn id="27" dur="500"/>
                                        <p:tgtEl>
                                          <p:spTgt spid="24579">
                                            <p:txEl>
                                              <p:charRg st="211" end="2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xfrm>
            <a:off x="466725" y="1089025"/>
            <a:ext cx="8242300" cy="755650"/>
          </a:xfrm>
          <a:noFill/>
          <a:ln>
            <a:noFill/>
          </a:ln>
        </p:spPr>
        <p:txBody>
          <a:bodyPr anchor="ctr" anchorCtr="0"/>
          <a:p>
            <a:r>
              <a:rPr lang="zh-CN" altLang="en-US" sz="3200" b="1" dirty="0">
                <a:solidFill>
                  <a:srgbClr val="FF0000"/>
                </a:solidFill>
                <a:latin typeface="黑体" panose="02010609060101010101" pitchFamily="49" charset="-122"/>
                <a:ea typeface="黑体" panose="02010609060101010101" pitchFamily="49" charset="-122"/>
              </a:rPr>
              <a:t>七、</a:t>
            </a:r>
            <a:r>
              <a:rPr lang="en-US" altLang="zh-CN" sz="3200" b="1" dirty="0">
                <a:solidFill>
                  <a:srgbClr val="FF0000"/>
                </a:solidFill>
                <a:latin typeface="黑体" panose="02010609060101010101" pitchFamily="49" charset="-122"/>
                <a:ea typeface="黑体" panose="02010609060101010101" pitchFamily="49" charset="-122"/>
              </a:rPr>
              <a:t>LNG</a:t>
            </a:r>
            <a:r>
              <a:rPr lang="zh-CN" altLang="en-US" sz="3200" b="1" dirty="0">
                <a:solidFill>
                  <a:srgbClr val="FF0000"/>
                </a:solidFill>
                <a:latin typeface="黑体" panose="02010609060101010101" pitchFamily="49" charset="-122"/>
                <a:ea typeface="黑体" panose="02010609060101010101" pitchFamily="49" charset="-122"/>
              </a:rPr>
              <a:t>槽车卸车操作规程</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5603" name="Rectangle 3"/>
          <p:cNvSpPr>
            <a:spLocks noGrp="1"/>
          </p:cNvSpPr>
          <p:nvPr>
            <p:ph idx="1"/>
          </p:nvPr>
        </p:nvSpPr>
        <p:spPr>
          <a:xfrm>
            <a:off x="466725" y="2060575"/>
            <a:ext cx="8642350" cy="3816350"/>
          </a:xfrm>
          <a:noFill/>
          <a:ln>
            <a:noFill/>
          </a:ln>
        </p:spPr>
        <p:txBody>
          <a:bodyPr/>
          <a:p>
            <a:pPr>
              <a:lnSpc>
                <a:spcPct val="17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一、接 车</a:t>
            </a:r>
            <a:endParaRPr lang="zh-CN" altLang="en-US" sz="2400" dirty="0">
              <a:latin typeface="黑体" panose="02010609060101010101" pitchFamily="49" charset="-122"/>
              <a:ea typeface="黑体" panose="02010609060101010101" pitchFamily="49" charset="-122"/>
            </a:endParaRPr>
          </a:p>
          <a:p>
            <a:pPr>
              <a:lnSpc>
                <a:spcPct val="17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槽车进入站区指定位置，首先连接好接地线，垫好三角木。</a:t>
            </a:r>
            <a:endParaRPr lang="zh-CN" altLang="en-US" sz="2400" dirty="0">
              <a:latin typeface="黑体" panose="02010609060101010101" pitchFamily="49" charset="-122"/>
              <a:ea typeface="黑体" panose="02010609060101010101" pitchFamily="49" charset="-122"/>
            </a:endParaRPr>
          </a:p>
          <a:p>
            <a:pPr>
              <a:lnSpc>
                <a:spcPct val="17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检查槽车的灭火器情况和现场所有人员的手机是否关机。</a:t>
            </a:r>
            <a:endParaRPr lang="zh-CN" altLang="en-US" sz="2400" dirty="0">
              <a:latin typeface="黑体" panose="02010609060101010101" pitchFamily="49" charset="-122"/>
              <a:ea typeface="黑体" panose="02010609060101010101" pitchFamily="49" charset="-122"/>
            </a:endParaRPr>
          </a:p>
          <a:p>
            <a:pPr>
              <a:lnSpc>
                <a:spcPct val="17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做好</a:t>
            </a:r>
            <a:r>
              <a:rPr lang="en-US" altLang="zh-CN" sz="2400" dirty="0">
                <a:latin typeface="黑体" panose="02010609060101010101" pitchFamily="49" charset="-122"/>
                <a:ea typeface="黑体" panose="02010609060101010101" pitchFamily="49" charset="-122"/>
              </a:rPr>
              <a:t>LNG</a:t>
            </a:r>
            <a:r>
              <a:rPr lang="zh-CN" altLang="en-US" sz="2400" dirty="0">
                <a:latin typeface="黑体" panose="02010609060101010101" pitchFamily="49" charset="-122"/>
                <a:ea typeface="黑体" panose="02010609060101010101" pitchFamily="49" charset="-122"/>
              </a:rPr>
              <a:t>槽车进站记录</a:t>
            </a:r>
            <a:r>
              <a:rPr lang="en-US" altLang="zh-CN" sz="2400" dirty="0">
                <a:latin typeface="黑体" panose="02010609060101010101" pitchFamily="49" charset="-122"/>
                <a:ea typeface="黑体" panose="02010609060101010101" pitchFamily="49" charset="-122"/>
              </a:rPr>
              <a:t>. </a:t>
            </a:r>
            <a:endParaRPr lang="en-US" altLang="zh-CN" sz="2400" dirty="0">
              <a:latin typeface="黑体" panose="02010609060101010101" pitchFamily="49" charset="-122"/>
              <a:ea typeface="黑体" panose="02010609060101010101" pitchFamily="49" charset="-122"/>
            </a:endParaRPr>
          </a:p>
          <a:p>
            <a:pPr>
              <a:lnSpc>
                <a:spcPct val="17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检查</a:t>
            </a:r>
            <a:r>
              <a:rPr lang="en-US" altLang="zh-CN" sz="2400" dirty="0">
                <a:latin typeface="黑体" panose="02010609060101010101" pitchFamily="49" charset="-122"/>
                <a:ea typeface="黑体" panose="02010609060101010101" pitchFamily="49" charset="-122"/>
              </a:rPr>
              <a:t>LNG</a:t>
            </a:r>
            <a:r>
              <a:rPr lang="zh-CN" altLang="en-US" sz="2400" dirty="0">
                <a:latin typeface="黑体" panose="02010609060101010101" pitchFamily="49" charset="-122"/>
                <a:ea typeface="黑体" panose="02010609060101010101" pitchFamily="49" charset="-122"/>
              </a:rPr>
              <a:t>槽车液位及压力。</a:t>
            </a:r>
            <a:endParaRPr lang="zh-CN" altLang="en-US" sz="2400" dirty="0">
              <a:latin typeface="黑体" panose="02010609060101010101" pitchFamily="49" charset="-122"/>
              <a:ea typeface="黑体" panose="02010609060101010101" pitchFamily="49" charset="-122"/>
            </a:endParaRPr>
          </a:p>
          <a:p>
            <a:pPr>
              <a:lnSpc>
                <a:spcPct val="17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检查槽车阀门是否处于关闭位置。 </a:t>
            </a:r>
            <a:endParaRPr lang="zh-CN" altLang="en-US" sz="2400" dirty="0">
              <a:latin typeface="黑体" panose="02010609060101010101" pitchFamily="49" charset="-122"/>
              <a:ea typeface="黑体" panose="02010609060101010101" pitchFamily="49" charset="-122"/>
            </a:endParaRPr>
          </a:p>
        </p:txBody>
      </p:sp>
      <p:sp>
        <p:nvSpPr>
          <p:cNvPr id="24580" name="Line 4"/>
          <p:cNvSpPr/>
          <p:nvPr/>
        </p:nvSpPr>
        <p:spPr>
          <a:xfrm>
            <a:off x="2987675" y="1774825"/>
            <a:ext cx="4033838"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3">
                                            <p:txEl>
                                              <p:charRg st="0" end="6"/>
                                            </p:txEl>
                                          </p:spTgt>
                                        </p:tgtEl>
                                        <p:attrNameLst>
                                          <p:attrName>style.visibility</p:attrName>
                                        </p:attrNameLst>
                                      </p:cBhvr>
                                      <p:to>
                                        <p:strVal val="visible"/>
                                      </p:to>
                                    </p:set>
                                    <p:animEffect transition="in" filter="blinds(horizontal)">
                                      <p:cBhvr>
                                        <p:cTn id="7" dur="500"/>
                                        <p:tgtEl>
                                          <p:spTgt spid="25603">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3">
                                            <p:txEl>
                                              <p:charRg st="6" end="33"/>
                                            </p:txEl>
                                          </p:spTgt>
                                        </p:tgtEl>
                                        <p:attrNameLst>
                                          <p:attrName>style.visibility</p:attrName>
                                        </p:attrNameLst>
                                      </p:cBhvr>
                                      <p:to>
                                        <p:strVal val="visible"/>
                                      </p:to>
                                    </p:set>
                                    <p:animEffect transition="in" filter="blinds(horizontal)">
                                      <p:cBhvr>
                                        <p:cTn id="12" dur="500"/>
                                        <p:tgtEl>
                                          <p:spTgt spid="25603">
                                            <p:txEl>
                                              <p:charRg st="6" end="3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3">
                                            <p:txEl>
                                              <p:charRg st="33" end="59"/>
                                            </p:txEl>
                                          </p:spTgt>
                                        </p:tgtEl>
                                        <p:attrNameLst>
                                          <p:attrName>style.visibility</p:attrName>
                                        </p:attrNameLst>
                                      </p:cBhvr>
                                      <p:to>
                                        <p:strVal val="visible"/>
                                      </p:to>
                                    </p:set>
                                    <p:animEffect transition="in" filter="blinds(horizontal)">
                                      <p:cBhvr>
                                        <p:cTn id="17" dur="500"/>
                                        <p:tgtEl>
                                          <p:spTgt spid="25603">
                                            <p:txEl>
                                              <p:charRg st="33" end="5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3">
                                            <p:txEl>
                                              <p:charRg st="59" end="73"/>
                                            </p:txEl>
                                          </p:spTgt>
                                        </p:tgtEl>
                                        <p:attrNameLst>
                                          <p:attrName>style.visibility</p:attrName>
                                        </p:attrNameLst>
                                      </p:cBhvr>
                                      <p:to>
                                        <p:strVal val="visible"/>
                                      </p:to>
                                    </p:set>
                                    <p:animEffect transition="in" filter="blinds(horizontal)">
                                      <p:cBhvr>
                                        <p:cTn id="22" dur="500"/>
                                        <p:tgtEl>
                                          <p:spTgt spid="25603">
                                            <p:txEl>
                                              <p:charRg st="59" end="7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603">
                                            <p:txEl>
                                              <p:charRg st="73" end="87"/>
                                            </p:txEl>
                                          </p:spTgt>
                                        </p:tgtEl>
                                        <p:attrNameLst>
                                          <p:attrName>style.visibility</p:attrName>
                                        </p:attrNameLst>
                                      </p:cBhvr>
                                      <p:to>
                                        <p:strVal val="visible"/>
                                      </p:to>
                                    </p:set>
                                    <p:animEffect transition="in" filter="blinds(horizontal)">
                                      <p:cBhvr>
                                        <p:cTn id="27" dur="500"/>
                                        <p:tgtEl>
                                          <p:spTgt spid="25603">
                                            <p:txEl>
                                              <p:charRg st="73" end="8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603">
                                            <p:txEl>
                                              <p:charRg st="87" end="104"/>
                                            </p:txEl>
                                          </p:spTgt>
                                        </p:tgtEl>
                                        <p:attrNameLst>
                                          <p:attrName>style.visibility</p:attrName>
                                        </p:attrNameLst>
                                      </p:cBhvr>
                                      <p:to>
                                        <p:strVal val="visible"/>
                                      </p:to>
                                    </p:set>
                                    <p:animEffect transition="in" filter="blinds(horizontal)">
                                      <p:cBhvr>
                                        <p:cTn id="32" dur="500"/>
                                        <p:tgtEl>
                                          <p:spTgt spid="25603">
                                            <p:txEl>
                                              <p:charRg st="87" end="10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xfrm>
            <a:off x="466725" y="944563"/>
            <a:ext cx="8242300" cy="755650"/>
          </a:xfrm>
          <a:noFill/>
          <a:ln>
            <a:noFill/>
          </a:ln>
        </p:spPr>
        <p:txBody>
          <a:bodyPr anchor="ctr" anchorCtr="0"/>
          <a:p>
            <a:r>
              <a:rPr lang="zh-CN" altLang="en-US" sz="3200" b="1" dirty="0">
                <a:solidFill>
                  <a:srgbClr val="FF0000"/>
                </a:solidFill>
                <a:latin typeface="黑体" panose="02010609060101010101" pitchFamily="49" charset="-122"/>
                <a:ea typeface="黑体" panose="02010609060101010101" pitchFamily="49" charset="-122"/>
              </a:rPr>
              <a:t>七、</a:t>
            </a:r>
            <a:r>
              <a:rPr lang="en-US" altLang="zh-CN" sz="3200" b="1" dirty="0">
                <a:solidFill>
                  <a:srgbClr val="FF0000"/>
                </a:solidFill>
                <a:latin typeface="黑体" panose="02010609060101010101" pitchFamily="49" charset="-122"/>
                <a:ea typeface="黑体" panose="02010609060101010101" pitchFamily="49" charset="-122"/>
              </a:rPr>
              <a:t>LNG</a:t>
            </a:r>
            <a:r>
              <a:rPr lang="zh-CN" altLang="en-US" sz="3200" b="1" dirty="0">
                <a:solidFill>
                  <a:srgbClr val="FF0000"/>
                </a:solidFill>
                <a:latin typeface="黑体" panose="02010609060101010101" pitchFamily="49" charset="-122"/>
                <a:ea typeface="黑体" panose="02010609060101010101" pitchFamily="49" charset="-122"/>
              </a:rPr>
              <a:t>槽车卸车操作规程</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6627" name="Rectangle 3"/>
          <p:cNvSpPr>
            <a:spLocks noGrp="1"/>
          </p:cNvSpPr>
          <p:nvPr>
            <p:ph idx="1"/>
          </p:nvPr>
        </p:nvSpPr>
        <p:spPr>
          <a:xfrm>
            <a:off x="457200" y="1773238"/>
            <a:ext cx="8229600" cy="4535487"/>
          </a:xfrm>
          <a:noFill/>
          <a:ln>
            <a:noFill/>
          </a:ln>
        </p:spPr>
        <p:txBody>
          <a:bodyPr/>
          <a:p>
            <a:pPr>
              <a:lnSpc>
                <a:spcPct val="150000"/>
              </a:lnSpc>
              <a:buFont typeface="Wingdings" panose="05000000000000000000" pitchFamily="2" charset="2"/>
              <a:buChar char="n"/>
            </a:pPr>
            <a:r>
              <a:rPr lang="zh-CN" altLang="en-US" sz="2000" dirty="0">
                <a:latin typeface="黑体" panose="02010609060101010101" pitchFamily="49" charset="-122"/>
                <a:ea typeface="黑体" panose="02010609060101010101" pitchFamily="49" charset="-122"/>
              </a:rPr>
              <a:t>二、置 换</a:t>
            </a:r>
            <a:endParaRPr lang="zh-CN" altLang="en-US" sz="2000"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n"/>
            </a:pPr>
            <a:r>
              <a:rPr lang="zh-CN" altLang="en-US" sz="2000" dirty="0">
                <a:latin typeface="黑体" panose="02010609060101010101" pitchFamily="49" charset="-122"/>
                <a:ea typeface="黑体" panose="02010609060101010101" pitchFamily="49" charset="-122"/>
              </a:rPr>
              <a:t>再次检查槽车上阀门是否关闭（气相液相增压阀，进出液阀）。</a:t>
            </a:r>
            <a:endParaRPr lang="zh-CN" altLang="en-US" sz="2000"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n"/>
            </a:pPr>
            <a:r>
              <a:rPr lang="zh-CN" altLang="en-US" sz="2000" dirty="0">
                <a:latin typeface="黑体" panose="02010609060101010101" pitchFamily="49" charset="-122"/>
                <a:ea typeface="黑体" panose="02010609060101010101" pitchFamily="49" charset="-122"/>
              </a:rPr>
              <a:t>正确连接好三根金属软管（拧螺母时切记需对角拧）。</a:t>
            </a:r>
            <a:endParaRPr lang="zh-CN" altLang="en-US" sz="2000"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n"/>
            </a:pPr>
            <a:r>
              <a:rPr lang="zh-CN" altLang="en-US" sz="2000" dirty="0">
                <a:latin typeface="黑体" panose="02010609060101010101" pitchFamily="49" charset="-122"/>
                <a:ea typeface="黑体" panose="02010609060101010101" pitchFamily="49" charset="-122"/>
              </a:rPr>
              <a:t>打开卸车台气相管液相管阀门和槽车的放散阀，残液排放阀，置换液相金属软管，待听到气流声后关闭卸车台的液相阀门并排放管道中的残余压力，依次打开槽车上的气相阀，卸车台的液相增压阀，气相阀和槽车上的紧急切断气动阀，待听到气流声后，关闭槽车上的气相阀和卸车台的液相增压阀和气相阀，置换完成，关闭放散阀和残液排放阀。</a:t>
            </a:r>
            <a:endParaRPr lang="zh-CN" altLang="en-US" sz="2000" dirty="0">
              <a:latin typeface="黑体" panose="02010609060101010101" pitchFamily="49" charset="-122"/>
              <a:ea typeface="黑体" panose="02010609060101010101" pitchFamily="49" charset="-122"/>
            </a:endParaRPr>
          </a:p>
        </p:txBody>
      </p:sp>
      <p:sp>
        <p:nvSpPr>
          <p:cNvPr id="25604" name="Line 4"/>
          <p:cNvSpPr/>
          <p:nvPr/>
        </p:nvSpPr>
        <p:spPr>
          <a:xfrm>
            <a:off x="3130550" y="1628775"/>
            <a:ext cx="3889375" cy="1588"/>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xEl>
                                              <p:charRg st="0" end="6"/>
                                            </p:txEl>
                                          </p:spTgt>
                                        </p:tgtEl>
                                        <p:attrNameLst>
                                          <p:attrName>style.visibility</p:attrName>
                                        </p:attrNameLst>
                                      </p:cBhvr>
                                      <p:to>
                                        <p:strVal val="visible"/>
                                      </p:to>
                                    </p:set>
                                    <p:animEffect transition="in" filter="blinds(horizontal)">
                                      <p:cBhvr>
                                        <p:cTn id="7" dur="500"/>
                                        <p:tgtEl>
                                          <p:spTgt spid="26627">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7">
                                            <p:txEl>
                                              <p:charRg st="6" end="35"/>
                                            </p:txEl>
                                          </p:spTgt>
                                        </p:tgtEl>
                                        <p:attrNameLst>
                                          <p:attrName>style.visibility</p:attrName>
                                        </p:attrNameLst>
                                      </p:cBhvr>
                                      <p:to>
                                        <p:strVal val="visible"/>
                                      </p:to>
                                    </p:set>
                                    <p:animEffect transition="in" filter="blinds(horizontal)">
                                      <p:cBhvr>
                                        <p:cTn id="12" dur="500"/>
                                        <p:tgtEl>
                                          <p:spTgt spid="26627">
                                            <p:txEl>
                                              <p:charRg st="6" end="3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27">
                                            <p:txEl>
                                              <p:charRg st="35" end="60"/>
                                            </p:txEl>
                                          </p:spTgt>
                                        </p:tgtEl>
                                        <p:attrNameLst>
                                          <p:attrName>style.visibility</p:attrName>
                                        </p:attrNameLst>
                                      </p:cBhvr>
                                      <p:to>
                                        <p:strVal val="visible"/>
                                      </p:to>
                                    </p:set>
                                    <p:animEffect transition="in" filter="blinds(horizontal)">
                                      <p:cBhvr>
                                        <p:cTn id="17" dur="500"/>
                                        <p:tgtEl>
                                          <p:spTgt spid="26627">
                                            <p:txEl>
                                              <p:charRg st="35" end="6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627">
                                            <p:txEl>
                                              <p:charRg st="60" end="213"/>
                                            </p:txEl>
                                          </p:spTgt>
                                        </p:tgtEl>
                                        <p:attrNameLst>
                                          <p:attrName>style.visibility</p:attrName>
                                        </p:attrNameLst>
                                      </p:cBhvr>
                                      <p:to>
                                        <p:strVal val="visible"/>
                                      </p:to>
                                    </p:set>
                                    <p:animEffect transition="in" filter="blinds(horizontal)">
                                      <p:cBhvr>
                                        <p:cTn id="22" dur="500"/>
                                        <p:tgtEl>
                                          <p:spTgt spid="26627">
                                            <p:txEl>
                                              <p:charRg st="60" end="2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xfrm>
            <a:off x="466725" y="1089025"/>
            <a:ext cx="8242300" cy="755650"/>
          </a:xfrm>
          <a:noFill/>
          <a:ln>
            <a:noFill/>
          </a:ln>
        </p:spPr>
        <p:txBody>
          <a:bodyPr anchor="ctr" anchorCtr="0"/>
          <a:p>
            <a:r>
              <a:rPr lang="zh-CN" altLang="en-US" sz="3200" b="1" dirty="0">
                <a:solidFill>
                  <a:srgbClr val="FF0000"/>
                </a:solidFill>
                <a:latin typeface="黑体" panose="02010609060101010101" pitchFamily="49" charset="-122"/>
                <a:ea typeface="黑体" panose="02010609060101010101" pitchFamily="49" charset="-122"/>
              </a:rPr>
              <a:t>七、</a:t>
            </a:r>
            <a:r>
              <a:rPr lang="en-US" altLang="zh-CN" sz="3200" b="1" dirty="0">
                <a:solidFill>
                  <a:srgbClr val="FF0000"/>
                </a:solidFill>
                <a:latin typeface="黑体" panose="02010609060101010101" pitchFamily="49" charset="-122"/>
                <a:ea typeface="黑体" panose="02010609060101010101" pitchFamily="49" charset="-122"/>
              </a:rPr>
              <a:t>LNG</a:t>
            </a:r>
            <a:r>
              <a:rPr lang="zh-CN" altLang="en-US" sz="3200" b="1" dirty="0">
                <a:solidFill>
                  <a:srgbClr val="FF0000"/>
                </a:solidFill>
                <a:latin typeface="黑体" panose="02010609060101010101" pitchFamily="49" charset="-122"/>
                <a:ea typeface="黑体" panose="02010609060101010101" pitchFamily="49" charset="-122"/>
              </a:rPr>
              <a:t>槽车卸车操作规程</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7651" name="Rectangle 3"/>
          <p:cNvSpPr>
            <a:spLocks noGrp="1"/>
          </p:cNvSpPr>
          <p:nvPr>
            <p:ph idx="1"/>
          </p:nvPr>
        </p:nvSpPr>
        <p:spPr>
          <a:xfrm>
            <a:off x="457200" y="2133600"/>
            <a:ext cx="8229600" cy="3240088"/>
          </a:xfrm>
          <a:noFill/>
          <a:ln>
            <a:noFill/>
          </a:ln>
        </p:spPr>
        <p:txBody>
          <a:bodyPr/>
          <a:p>
            <a:pPr>
              <a:lnSpc>
                <a:spcPct val="16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三、增 压</a:t>
            </a:r>
            <a:endParaRPr lang="zh-CN" altLang="en-US" sz="2400" dirty="0">
              <a:latin typeface="黑体" panose="02010609060101010101" pitchFamily="49" charset="-122"/>
              <a:ea typeface="黑体" panose="02010609060101010101" pitchFamily="49" charset="-122"/>
            </a:endParaRPr>
          </a:p>
          <a:p>
            <a:pPr>
              <a:lnSpc>
                <a:spcPct val="16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打开槽车上的液相增压阀（全开），打开卸车台的液相增压阀（慢开，使管道逐步预冷）待软管外壁有白气冒起并开始结霜时打开卸车台的气相阀和槽车上的气相阀（在此过程中，应留意增压液相软管结霜速度的快慢，若慢应打开槽车上的放散阀一会）。待槽车上的压力增至</a:t>
            </a:r>
            <a:r>
              <a:rPr lang="en-US" altLang="zh-CN" sz="2400" dirty="0">
                <a:latin typeface="黑体" panose="02010609060101010101" pitchFamily="49" charset="-122"/>
                <a:ea typeface="黑体" panose="02010609060101010101" pitchFamily="49" charset="-122"/>
              </a:rPr>
              <a:t>0.5</a:t>
            </a:r>
            <a:r>
              <a:rPr lang="en-US" altLang="zh-CN" sz="2400" dirty="0">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0.65Mpa</a:t>
            </a:r>
            <a:r>
              <a:rPr lang="zh-CN" altLang="en-US" sz="2400" dirty="0">
                <a:latin typeface="黑体" panose="02010609060101010101" pitchFamily="49" charset="-122"/>
                <a:ea typeface="黑体" panose="02010609060101010101" pitchFamily="49" charset="-122"/>
              </a:rPr>
              <a:t>时，增压完成。</a:t>
            </a:r>
            <a:endParaRPr lang="zh-CN" altLang="en-US" sz="2400" dirty="0">
              <a:latin typeface="黑体" panose="02010609060101010101" pitchFamily="49" charset="-122"/>
              <a:ea typeface="黑体" panose="02010609060101010101" pitchFamily="49" charset="-122"/>
            </a:endParaRPr>
          </a:p>
        </p:txBody>
      </p:sp>
      <p:sp>
        <p:nvSpPr>
          <p:cNvPr id="26628" name="Line 4"/>
          <p:cNvSpPr/>
          <p:nvPr/>
        </p:nvSpPr>
        <p:spPr>
          <a:xfrm>
            <a:off x="3130550" y="1773238"/>
            <a:ext cx="3889375" cy="1587"/>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xEl>
                                              <p:charRg st="0" end="6"/>
                                            </p:txEl>
                                          </p:spTgt>
                                        </p:tgtEl>
                                        <p:attrNameLst>
                                          <p:attrName>style.visibility</p:attrName>
                                        </p:attrNameLst>
                                      </p:cBhvr>
                                      <p:to>
                                        <p:strVal val="visible"/>
                                      </p:to>
                                    </p:set>
                                    <p:animEffect transition="in" filter="blinds(horizontal)">
                                      <p:cBhvr>
                                        <p:cTn id="7" dur="500"/>
                                        <p:tgtEl>
                                          <p:spTgt spid="27651">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1">
                                            <p:txEl>
                                              <p:charRg st="6" end="146"/>
                                            </p:txEl>
                                          </p:spTgt>
                                        </p:tgtEl>
                                        <p:attrNameLst>
                                          <p:attrName>style.visibility</p:attrName>
                                        </p:attrNameLst>
                                      </p:cBhvr>
                                      <p:to>
                                        <p:strVal val="visible"/>
                                      </p:to>
                                    </p:set>
                                    <p:animEffect transition="in" filter="blinds(horizontal)">
                                      <p:cBhvr>
                                        <p:cTn id="12" dur="500"/>
                                        <p:tgtEl>
                                          <p:spTgt spid="27651">
                                            <p:txEl>
                                              <p:charRg st="6" end="1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xfrm>
            <a:off x="466725" y="1089025"/>
            <a:ext cx="8242300" cy="755650"/>
          </a:xfrm>
          <a:noFill/>
          <a:ln>
            <a:noFill/>
          </a:ln>
        </p:spPr>
        <p:txBody>
          <a:bodyPr anchor="ctr" anchorCtr="0"/>
          <a:p>
            <a:r>
              <a:rPr lang="zh-CN" altLang="en-US" sz="3200" b="1" dirty="0">
                <a:solidFill>
                  <a:srgbClr val="FF0000"/>
                </a:solidFill>
                <a:latin typeface="黑体" panose="02010609060101010101" pitchFamily="49" charset="-122"/>
                <a:ea typeface="黑体" panose="02010609060101010101" pitchFamily="49" charset="-122"/>
              </a:rPr>
              <a:t>七、</a:t>
            </a:r>
            <a:r>
              <a:rPr lang="en-US" altLang="zh-CN" sz="3200" b="1" dirty="0">
                <a:solidFill>
                  <a:srgbClr val="FF0000"/>
                </a:solidFill>
                <a:latin typeface="黑体" panose="02010609060101010101" pitchFamily="49" charset="-122"/>
                <a:ea typeface="黑体" panose="02010609060101010101" pitchFamily="49" charset="-122"/>
              </a:rPr>
              <a:t>LNG</a:t>
            </a:r>
            <a:r>
              <a:rPr lang="zh-CN" altLang="en-US" sz="3200" b="1" dirty="0">
                <a:solidFill>
                  <a:srgbClr val="FF0000"/>
                </a:solidFill>
                <a:latin typeface="黑体" panose="02010609060101010101" pitchFamily="49" charset="-122"/>
                <a:ea typeface="黑体" panose="02010609060101010101" pitchFamily="49" charset="-122"/>
              </a:rPr>
              <a:t>槽车卸车操作规程</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8675" name="Rectangle 3"/>
          <p:cNvSpPr>
            <a:spLocks noGrp="1"/>
          </p:cNvSpPr>
          <p:nvPr>
            <p:ph idx="1"/>
          </p:nvPr>
        </p:nvSpPr>
        <p:spPr>
          <a:xfrm>
            <a:off x="457200" y="1916113"/>
            <a:ext cx="8229600" cy="3384550"/>
          </a:xfrm>
          <a:noFill/>
          <a:ln>
            <a:noFill/>
          </a:ln>
        </p:spPr>
        <p:txBody>
          <a:bodyPr/>
          <a:p>
            <a:pPr>
              <a:lnSpc>
                <a:spcPct val="15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四、卸 车</a:t>
            </a:r>
            <a:endParaRPr lang="zh-CN" altLang="en-US" sz="2400"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打开槽车上的底部进出液阀和卸车台的液相阀，待管道预冷后，打开</a:t>
            </a:r>
            <a:r>
              <a:rPr lang="en-US" altLang="zh-CN" sz="2400" dirty="0">
                <a:latin typeface="黑体" panose="02010609060101010101" pitchFamily="49" charset="-122"/>
                <a:ea typeface="黑体" panose="02010609060101010101" pitchFamily="49" charset="-122"/>
              </a:rPr>
              <a:t>LNG</a:t>
            </a:r>
            <a:r>
              <a:rPr lang="zh-CN" altLang="en-US" sz="2400" dirty="0">
                <a:latin typeface="黑体" panose="02010609060101010101" pitchFamily="49" charset="-122"/>
                <a:ea typeface="黑体" panose="02010609060101010101" pitchFamily="49" charset="-122"/>
              </a:rPr>
              <a:t>贮罐的顶部进液阀（慢开）。待管道结满霜之后，再打开底部进液阀（约</a:t>
            </a:r>
            <a:r>
              <a:rPr lang="en-US" altLang="zh-CN" sz="2400" dirty="0">
                <a:latin typeface="黑体" panose="02010609060101010101" pitchFamily="49" charset="-122"/>
                <a:ea typeface="黑体" panose="02010609060101010101" pitchFamily="49" charset="-122"/>
              </a:rPr>
              <a:t>15</a:t>
            </a:r>
            <a:r>
              <a:rPr lang="zh-CN" altLang="en-US" sz="2400" dirty="0">
                <a:latin typeface="黑体" panose="02010609060101010101" pitchFamily="49" charset="-122"/>
                <a:ea typeface="黑体" panose="02010609060101010101" pitchFamily="49" charset="-122"/>
              </a:rPr>
              <a:t>分钟）、</a:t>
            </a:r>
            <a:endParaRPr lang="zh-CN" altLang="en-US" sz="2400"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注：期间槽车和</a:t>
            </a:r>
            <a:r>
              <a:rPr lang="en-US" altLang="zh-CN" sz="2400" dirty="0">
                <a:latin typeface="黑体" panose="02010609060101010101" pitchFamily="49" charset="-122"/>
                <a:ea typeface="黑体" panose="02010609060101010101" pitchFamily="49" charset="-122"/>
              </a:rPr>
              <a:t>LNG</a:t>
            </a:r>
            <a:r>
              <a:rPr lang="zh-CN" altLang="en-US" sz="2400" dirty="0">
                <a:latin typeface="黑体" panose="02010609060101010101" pitchFamily="49" charset="-122"/>
                <a:ea typeface="黑体" panose="02010609060101010101" pitchFamily="49" charset="-122"/>
              </a:rPr>
              <a:t>贮罐的压力不能太高，应注意观察。</a:t>
            </a:r>
            <a:endParaRPr lang="zh-CN" altLang="en-US" sz="2400"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槽车和贮罐应最低保持</a:t>
            </a:r>
            <a:r>
              <a:rPr lang="en-US" altLang="zh-CN" sz="2400" dirty="0">
                <a:latin typeface="黑体" panose="02010609060101010101" pitchFamily="49" charset="-122"/>
                <a:ea typeface="黑体" panose="02010609060101010101" pitchFamily="49" charset="-122"/>
              </a:rPr>
              <a:t>0.2Mpa</a:t>
            </a:r>
            <a:r>
              <a:rPr lang="zh-CN" altLang="en-US" sz="2400" dirty="0">
                <a:latin typeface="黑体" panose="02010609060101010101" pitchFamily="49" charset="-122"/>
                <a:ea typeface="黑体" panose="02010609060101010101" pitchFamily="49" charset="-122"/>
              </a:rPr>
              <a:t>的压力差。</a:t>
            </a:r>
            <a:endParaRPr lang="zh-CN" altLang="en-US" sz="2400" dirty="0">
              <a:latin typeface="黑体" panose="02010609060101010101" pitchFamily="49" charset="-122"/>
              <a:ea typeface="黑体" panose="02010609060101010101" pitchFamily="49" charset="-122"/>
            </a:endParaRPr>
          </a:p>
        </p:txBody>
      </p:sp>
      <p:sp>
        <p:nvSpPr>
          <p:cNvPr id="27652" name="Line 4"/>
          <p:cNvSpPr/>
          <p:nvPr/>
        </p:nvSpPr>
        <p:spPr>
          <a:xfrm>
            <a:off x="3130550" y="1773238"/>
            <a:ext cx="3746500" cy="1587"/>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5">
                                            <p:txEl>
                                              <p:charRg st="0" end="6"/>
                                            </p:txEl>
                                          </p:spTgt>
                                        </p:tgtEl>
                                        <p:attrNameLst>
                                          <p:attrName>style.visibility</p:attrName>
                                        </p:attrNameLst>
                                      </p:cBhvr>
                                      <p:to>
                                        <p:strVal val="visible"/>
                                      </p:to>
                                    </p:set>
                                    <p:animEffect transition="in" filter="blinds(horizontal)">
                                      <p:cBhvr>
                                        <p:cTn id="7" dur="500"/>
                                        <p:tgtEl>
                                          <p:spTgt spid="28675">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5">
                                            <p:txEl>
                                              <p:charRg st="6" end="78"/>
                                            </p:txEl>
                                          </p:spTgt>
                                        </p:tgtEl>
                                        <p:attrNameLst>
                                          <p:attrName>style.visibility</p:attrName>
                                        </p:attrNameLst>
                                      </p:cBhvr>
                                      <p:to>
                                        <p:strVal val="visible"/>
                                      </p:to>
                                    </p:set>
                                    <p:animEffect transition="in" filter="blinds(horizontal)">
                                      <p:cBhvr>
                                        <p:cTn id="12" dur="500"/>
                                        <p:tgtEl>
                                          <p:spTgt spid="28675">
                                            <p:txEl>
                                              <p:charRg st="6" end="7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675">
                                            <p:txEl>
                                              <p:charRg st="78" end="105"/>
                                            </p:txEl>
                                          </p:spTgt>
                                        </p:tgtEl>
                                        <p:attrNameLst>
                                          <p:attrName>style.visibility</p:attrName>
                                        </p:attrNameLst>
                                      </p:cBhvr>
                                      <p:to>
                                        <p:strVal val="visible"/>
                                      </p:to>
                                    </p:set>
                                    <p:animEffect transition="in" filter="blinds(horizontal)">
                                      <p:cBhvr>
                                        <p:cTn id="17" dur="500"/>
                                        <p:tgtEl>
                                          <p:spTgt spid="28675">
                                            <p:txEl>
                                              <p:charRg st="78" end="10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675">
                                            <p:txEl>
                                              <p:charRg st="105" end="127"/>
                                            </p:txEl>
                                          </p:spTgt>
                                        </p:tgtEl>
                                        <p:attrNameLst>
                                          <p:attrName>style.visibility</p:attrName>
                                        </p:attrNameLst>
                                      </p:cBhvr>
                                      <p:to>
                                        <p:strVal val="visible"/>
                                      </p:to>
                                    </p:set>
                                    <p:animEffect transition="in" filter="blinds(horizontal)">
                                      <p:cBhvr>
                                        <p:cTn id="22" dur="500"/>
                                        <p:tgtEl>
                                          <p:spTgt spid="28675">
                                            <p:txEl>
                                              <p:charRg st="105" end="1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xfrm>
            <a:off x="450850" y="260350"/>
            <a:ext cx="8242300" cy="755650"/>
          </a:xfrm>
          <a:noFill/>
          <a:ln>
            <a:noFill/>
          </a:ln>
        </p:spPr>
        <p:txBody>
          <a:bodyPr anchor="ctr" anchorCtr="0"/>
          <a:p>
            <a:r>
              <a:rPr lang="zh-CN" altLang="en-US" sz="3200" b="1" dirty="0">
                <a:solidFill>
                  <a:srgbClr val="FF0000"/>
                </a:solidFill>
                <a:latin typeface="黑体" panose="02010609060101010101" pitchFamily="49" charset="-122"/>
                <a:ea typeface="黑体" panose="02010609060101010101" pitchFamily="49" charset="-122"/>
              </a:rPr>
              <a:t>七、</a:t>
            </a:r>
            <a:r>
              <a:rPr lang="en-US" altLang="zh-CN" sz="3200" b="1" dirty="0">
                <a:solidFill>
                  <a:srgbClr val="FF0000"/>
                </a:solidFill>
                <a:latin typeface="黑体" panose="02010609060101010101" pitchFamily="49" charset="-122"/>
                <a:ea typeface="黑体" panose="02010609060101010101" pitchFamily="49" charset="-122"/>
              </a:rPr>
              <a:t>LNG</a:t>
            </a:r>
            <a:r>
              <a:rPr lang="zh-CN" altLang="en-US" sz="3200" b="1" dirty="0">
                <a:solidFill>
                  <a:srgbClr val="FF0000"/>
                </a:solidFill>
                <a:latin typeface="黑体" panose="02010609060101010101" pitchFamily="49" charset="-122"/>
                <a:ea typeface="黑体" panose="02010609060101010101" pitchFamily="49" charset="-122"/>
              </a:rPr>
              <a:t>槽车卸车操作规程</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9699" name="Rectangle 3"/>
          <p:cNvSpPr>
            <a:spLocks noGrp="1"/>
          </p:cNvSpPr>
          <p:nvPr>
            <p:ph idx="1"/>
          </p:nvPr>
        </p:nvSpPr>
        <p:spPr>
          <a:xfrm>
            <a:off x="503238" y="1087438"/>
            <a:ext cx="8445500" cy="4535487"/>
          </a:xfrm>
          <a:noFill/>
          <a:ln>
            <a:noFill/>
          </a:ln>
        </p:spPr>
        <p:txBody>
          <a:bodyPr/>
          <a:p>
            <a:pPr>
              <a:lnSpc>
                <a:spcPct val="14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五、脱车操作</a:t>
            </a:r>
            <a:endParaRPr lang="zh-CN" altLang="en-US" sz="2400" dirty="0">
              <a:latin typeface="黑体" panose="02010609060101010101" pitchFamily="49" charset="-122"/>
              <a:ea typeface="黑体" panose="02010609060101010101" pitchFamily="49" charset="-122"/>
            </a:endParaRPr>
          </a:p>
          <a:p>
            <a:pPr>
              <a:lnSpc>
                <a:spcPct val="14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卸车完成后，现关闭槽车上对应的三个阀门（气相、液相、增压液相）</a:t>
            </a:r>
            <a:endParaRPr lang="zh-CN" altLang="en-US" sz="2400" dirty="0">
              <a:latin typeface="黑体" panose="02010609060101010101" pitchFamily="49" charset="-122"/>
              <a:ea typeface="黑体" panose="02010609060101010101" pitchFamily="49" charset="-122"/>
            </a:endParaRPr>
          </a:p>
          <a:p>
            <a:pPr>
              <a:lnSpc>
                <a:spcPct val="14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关闭卸车台上的液相进液阀，液相增压阀，约</a:t>
            </a:r>
            <a:r>
              <a:rPr lang="en-US" altLang="zh-CN" sz="2400" dirty="0">
                <a:latin typeface="黑体" panose="02010609060101010101" pitchFamily="49" charset="-122"/>
                <a:ea typeface="黑体" panose="02010609060101010101" pitchFamily="49" charset="-122"/>
              </a:rPr>
              <a:t>15</a:t>
            </a:r>
            <a:r>
              <a:rPr lang="zh-CN" altLang="en-US" sz="2400" dirty="0">
                <a:latin typeface="黑体" panose="02010609060101010101" pitchFamily="49" charset="-122"/>
                <a:ea typeface="黑体" panose="02010609060101010101" pitchFamily="49" charset="-122"/>
              </a:rPr>
              <a:t>分钟后关闭</a:t>
            </a:r>
            <a:r>
              <a:rPr lang="en-US" altLang="zh-CN" sz="2400" dirty="0">
                <a:latin typeface="黑体" panose="02010609060101010101" pitchFamily="49" charset="-122"/>
                <a:ea typeface="黑体" panose="02010609060101010101" pitchFamily="49" charset="-122"/>
              </a:rPr>
              <a:t>LNG</a:t>
            </a:r>
            <a:r>
              <a:rPr lang="zh-CN" altLang="en-US" sz="2400" dirty="0">
                <a:latin typeface="黑体" panose="02010609060101010101" pitchFamily="49" charset="-122"/>
                <a:ea typeface="黑体" panose="02010609060101010101" pitchFamily="49" charset="-122"/>
              </a:rPr>
              <a:t>贮罐的顶部、底部进液阀。</a:t>
            </a:r>
            <a:endParaRPr lang="zh-CN" altLang="en-US" sz="2400" dirty="0">
              <a:latin typeface="黑体" panose="02010609060101010101" pitchFamily="49" charset="-122"/>
              <a:ea typeface="黑体" panose="02010609060101010101" pitchFamily="49" charset="-122"/>
            </a:endParaRPr>
          </a:p>
          <a:p>
            <a:pPr>
              <a:lnSpc>
                <a:spcPct val="14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关闭槽车上的紧急切断气动阀，并打开槽车上的放散阀和残液排放阀，待槽车放散口无气流，金属软管变软时开始脱下金属软管。</a:t>
            </a:r>
            <a:endParaRPr lang="zh-CN" altLang="en-US" sz="2400" dirty="0">
              <a:latin typeface="黑体" panose="02010609060101010101" pitchFamily="49" charset="-122"/>
              <a:ea typeface="黑体" panose="02010609060101010101" pitchFamily="49" charset="-122"/>
            </a:endParaRPr>
          </a:p>
          <a:p>
            <a:pPr>
              <a:lnSpc>
                <a:spcPct val="14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连接槽车和已脱下的金属软管的法兰片。</a:t>
            </a:r>
            <a:endParaRPr lang="zh-CN" altLang="en-US" sz="2400" dirty="0">
              <a:latin typeface="黑体" panose="02010609060101010101" pitchFamily="49" charset="-122"/>
              <a:ea typeface="黑体" panose="02010609060101010101" pitchFamily="49" charset="-122"/>
            </a:endParaRPr>
          </a:p>
          <a:p>
            <a:pPr>
              <a:lnSpc>
                <a:spcPct val="14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关闭车上的放散阀和残液排放阀，卸车完成。</a:t>
            </a:r>
            <a:endParaRPr lang="zh-CN" altLang="en-US" sz="2400" dirty="0">
              <a:latin typeface="黑体" panose="02010609060101010101" pitchFamily="49" charset="-122"/>
              <a:ea typeface="黑体" panose="02010609060101010101" pitchFamily="49" charset="-122"/>
            </a:endParaRPr>
          </a:p>
        </p:txBody>
      </p:sp>
      <p:sp>
        <p:nvSpPr>
          <p:cNvPr id="28676" name="Line 4"/>
          <p:cNvSpPr/>
          <p:nvPr/>
        </p:nvSpPr>
        <p:spPr>
          <a:xfrm>
            <a:off x="3114675" y="944563"/>
            <a:ext cx="3817938" cy="1587"/>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9">
                                            <p:txEl>
                                              <p:charRg st="0" end="7"/>
                                            </p:txEl>
                                          </p:spTgt>
                                        </p:tgtEl>
                                        <p:attrNameLst>
                                          <p:attrName>style.visibility</p:attrName>
                                        </p:attrNameLst>
                                      </p:cBhvr>
                                      <p:to>
                                        <p:strVal val="visible"/>
                                      </p:to>
                                    </p:set>
                                    <p:animEffect transition="in" filter="blinds(horizontal)">
                                      <p:cBhvr>
                                        <p:cTn id="7" dur="500"/>
                                        <p:tgtEl>
                                          <p:spTgt spid="29699">
                                            <p:txEl>
                                              <p:charRg st="0"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699">
                                            <p:txEl>
                                              <p:charRg st="7" end="39"/>
                                            </p:txEl>
                                          </p:spTgt>
                                        </p:tgtEl>
                                        <p:attrNameLst>
                                          <p:attrName>style.visibility</p:attrName>
                                        </p:attrNameLst>
                                      </p:cBhvr>
                                      <p:to>
                                        <p:strVal val="visible"/>
                                      </p:to>
                                    </p:set>
                                    <p:animEffect transition="in" filter="blinds(horizontal)">
                                      <p:cBhvr>
                                        <p:cTn id="12" dur="500"/>
                                        <p:tgtEl>
                                          <p:spTgt spid="29699">
                                            <p:txEl>
                                              <p:charRg st="7" end="3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699">
                                            <p:txEl>
                                              <p:charRg st="39" end="82"/>
                                            </p:txEl>
                                          </p:spTgt>
                                        </p:tgtEl>
                                        <p:attrNameLst>
                                          <p:attrName>style.visibility</p:attrName>
                                        </p:attrNameLst>
                                      </p:cBhvr>
                                      <p:to>
                                        <p:strVal val="visible"/>
                                      </p:to>
                                    </p:set>
                                    <p:animEffect transition="in" filter="blinds(horizontal)">
                                      <p:cBhvr>
                                        <p:cTn id="17" dur="500"/>
                                        <p:tgtEl>
                                          <p:spTgt spid="29699">
                                            <p:txEl>
                                              <p:charRg st="39" end="8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699">
                                            <p:txEl>
                                              <p:charRg st="82" end="140"/>
                                            </p:txEl>
                                          </p:spTgt>
                                        </p:tgtEl>
                                        <p:attrNameLst>
                                          <p:attrName>style.visibility</p:attrName>
                                        </p:attrNameLst>
                                      </p:cBhvr>
                                      <p:to>
                                        <p:strVal val="visible"/>
                                      </p:to>
                                    </p:set>
                                    <p:animEffect transition="in" filter="blinds(horizontal)">
                                      <p:cBhvr>
                                        <p:cTn id="22" dur="500"/>
                                        <p:tgtEl>
                                          <p:spTgt spid="29699">
                                            <p:txEl>
                                              <p:charRg st="82" end="14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699">
                                            <p:txEl>
                                              <p:charRg st="140" end="159"/>
                                            </p:txEl>
                                          </p:spTgt>
                                        </p:tgtEl>
                                        <p:attrNameLst>
                                          <p:attrName>style.visibility</p:attrName>
                                        </p:attrNameLst>
                                      </p:cBhvr>
                                      <p:to>
                                        <p:strVal val="visible"/>
                                      </p:to>
                                    </p:set>
                                    <p:animEffect transition="in" filter="blinds(horizontal)">
                                      <p:cBhvr>
                                        <p:cTn id="27" dur="500"/>
                                        <p:tgtEl>
                                          <p:spTgt spid="29699">
                                            <p:txEl>
                                              <p:charRg st="140" end="15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699">
                                            <p:txEl>
                                              <p:charRg st="159" end="180"/>
                                            </p:txEl>
                                          </p:spTgt>
                                        </p:tgtEl>
                                        <p:attrNameLst>
                                          <p:attrName>style.visibility</p:attrName>
                                        </p:attrNameLst>
                                      </p:cBhvr>
                                      <p:to>
                                        <p:strVal val="visible"/>
                                      </p:to>
                                    </p:set>
                                    <p:animEffect transition="in" filter="blinds(horizontal)">
                                      <p:cBhvr>
                                        <p:cTn id="32" dur="500"/>
                                        <p:tgtEl>
                                          <p:spTgt spid="29699">
                                            <p:txEl>
                                              <p:charRg st="159" end="18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a:xfrm>
            <a:off x="450850" y="188913"/>
            <a:ext cx="8242300" cy="755650"/>
          </a:xfrm>
          <a:noFill/>
          <a:ln>
            <a:noFill/>
          </a:ln>
        </p:spPr>
        <p:txBody>
          <a:bodyPr anchor="ctr" anchorCtr="0"/>
          <a:p>
            <a:r>
              <a:rPr lang="zh-CN" altLang="en-US" sz="3200" b="1" dirty="0">
                <a:solidFill>
                  <a:srgbClr val="FF0000"/>
                </a:solidFill>
                <a:latin typeface="黑体" panose="02010609060101010101" pitchFamily="49" charset="-122"/>
                <a:ea typeface="黑体" panose="02010609060101010101" pitchFamily="49" charset="-122"/>
              </a:rPr>
              <a:t>七、</a:t>
            </a:r>
            <a:r>
              <a:rPr lang="en-US" altLang="zh-CN" sz="3200" b="1" dirty="0">
                <a:solidFill>
                  <a:srgbClr val="FF0000"/>
                </a:solidFill>
                <a:latin typeface="黑体" panose="02010609060101010101" pitchFamily="49" charset="-122"/>
                <a:ea typeface="黑体" panose="02010609060101010101" pitchFamily="49" charset="-122"/>
              </a:rPr>
              <a:t>LNG</a:t>
            </a:r>
            <a:r>
              <a:rPr lang="zh-CN" altLang="en-US" sz="3200" b="1" dirty="0">
                <a:solidFill>
                  <a:srgbClr val="FF0000"/>
                </a:solidFill>
                <a:latin typeface="黑体" panose="02010609060101010101" pitchFamily="49" charset="-122"/>
                <a:ea typeface="黑体" panose="02010609060101010101" pitchFamily="49" charset="-122"/>
              </a:rPr>
              <a:t>槽车卸车操作规程</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30723" name="Rectangle 3"/>
          <p:cNvSpPr>
            <a:spLocks noGrp="1"/>
          </p:cNvSpPr>
          <p:nvPr>
            <p:ph idx="1"/>
          </p:nvPr>
        </p:nvSpPr>
        <p:spPr>
          <a:xfrm>
            <a:off x="523875" y="1016000"/>
            <a:ext cx="8496300" cy="4535488"/>
          </a:xfrm>
          <a:noFill/>
          <a:ln>
            <a:noFill/>
          </a:ln>
        </p:spPr>
        <p:txBody>
          <a:bodyPr/>
          <a:p>
            <a:pPr>
              <a:lnSpc>
                <a:spcPct val="130000"/>
              </a:lnSpc>
              <a:buFont typeface="Wingdings" panose="05000000000000000000" pitchFamily="2" charset="2"/>
              <a:buChar char="p"/>
            </a:pPr>
            <a:r>
              <a:rPr lang="zh-CN" altLang="en-US" sz="2400" dirty="0">
                <a:solidFill>
                  <a:srgbClr val="FF0000"/>
                </a:solidFill>
                <a:latin typeface="黑体" panose="02010609060101010101" pitchFamily="49" charset="-122"/>
                <a:ea typeface="黑体" panose="02010609060101010101" pitchFamily="49" charset="-122"/>
              </a:rPr>
              <a:t>备注</a:t>
            </a:r>
            <a:endParaRPr lang="zh-CN" altLang="en-US" sz="2400" dirty="0">
              <a:solidFill>
                <a:srgbClr val="FF0000"/>
              </a:solidFill>
              <a:latin typeface="黑体" panose="02010609060101010101" pitchFamily="49" charset="-122"/>
              <a:ea typeface="黑体" panose="02010609060101010101" pitchFamily="49" charset="-122"/>
            </a:endParaRPr>
          </a:p>
          <a:p>
            <a:pPr>
              <a:lnSpc>
                <a:spcPct val="13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在脱车时，将金属软管和槽车连接的螺栓松动后应用手抖动一下金属软管，以防管道中有残留压力和残液伤人。</a:t>
            </a:r>
            <a:endParaRPr lang="zh-CN" altLang="en-US" sz="2400" dirty="0">
              <a:latin typeface="黑体" panose="02010609060101010101" pitchFamily="49" charset="-122"/>
              <a:ea typeface="黑体" panose="02010609060101010101" pitchFamily="49" charset="-122"/>
            </a:endParaRPr>
          </a:p>
          <a:p>
            <a:pPr>
              <a:lnSpc>
                <a:spcPct val="13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在脱车时切勿将脱下的金属软管口对准自己或他人。</a:t>
            </a:r>
            <a:endParaRPr lang="zh-CN" altLang="en-US" sz="2400" dirty="0">
              <a:latin typeface="黑体" panose="02010609060101010101" pitchFamily="49" charset="-122"/>
              <a:ea typeface="黑体" panose="02010609060101010101" pitchFamily="49" charset="-122"/>
            </a:endParaRPr>
          </a:p>
          <a:p>
            <a:pPr>
              <a:lnSpc>
                <a:spcPct val="13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卸车台上的液相增压阀和气相阀切勿同时关闭。</a:t>
            </a:r>
            <a:endParaRPr lang="zh-CN" altLang="en-US" sz="2400" dirty="0">
              <a:latin typeface="黑体" panose="02010609060101010101" pitchFamily="49" charset="-122"/>
              <a:ea typeface="黑体" panose="02010609060101010101" pitchFamily="49" charset="-122"/>
            </a:endParaRPr>
          </a:p>
          <a:p>
            <a:pPr>
              <a:lnSpc>
                <a:spcPct val="13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脱车完成之后，排掉液相输入管道内的残余压力。</a:t>
            </a:r>
            <a:endParaRPr lang="zh-CN" altLang="en-US" sz="2400" dirty="0">
              <a:latin typeface="黑体" panose="02010609060101010101" pitchFamily="49" charset="-122"/>
              <a:ea typeface="黑体" panose="02010609060101010101" pitchFamily="49" charset="-122"/>
            </a:endParaRPr>
          </a:p>
          <a:p>
            <a:pPr>
              <a:lnSpc>
                <a:spcPct val="130000"/>
              </a:lnSpc>
              <a:buFont typeface="Wingdings" panose="05000000000000000000" pitchFamily="2" charset="2"/>
              <a:buChar char="p"/>
            </a:pPr>
            <a:r>
              <a:rPr lang="zh-CN" altLang="en-US" sz="2400" dirty="0">
                <a:solidFill>
                  <a:srgbClr val="FF0000"/>
                </a:solidFill>
                <a:latin typeface="黑体" panose="02010609060101010101" pitchFamily="49" charset="-122"/>
                <a:ea typeface="黑体" panose="02010609060101010101" pitchFamily="49" charset="-122"/>
              </a:rPr>
              <a:t>槽车放行</a:t>
            </a:r>
            <a:endParaRPr lang="zh-CN" altLang="en-US" sz="2400" dirty="0">
              <a:solidFill>
                <a:srgbClr val="FF0000"/>
              </a:solidFill>
              <a:latin typeface="黑体" panose="02010609060101010101" pitchFamily="49" charset="-122"/>
              <a:ea typeface="黑体" panose="02010609060101010101" pitchFamily="49" charset="-122"/>
            </a:endParaRPr>
          </a:p>
          <a:p>
            <a:pPr>
              <a:lnSpc>
                <a:spcPct val="13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认真填写好</a:t>
            </a:r>
            <a:r>
              <a:rPr lang="en-US" altLang="zh-CN" sz="2400" dirty="0">
                <a:latin typeface="黑体" panose="02010609060101010101" pitchFamily="49" charset="-122"/>
                <a:ea typeface="黑体" panose="02010609060101010101" pitchFamily="49" charset="-122"/>
              </a:rPr>
              <a:t>LNG</a:t>
            </a:r>
            <a:r>
              <a:rPr lang="zh-CN" altLang="en-US" sz="2400" dirty="0">
                <a:latin typeface="黑体" panose="02010609060101010101" pitchFamily="49" charset="-122"/>
                <a:ea typeface="黑体" panose="02010609060101010101" pitchFamily="49" charset="-122"/>
              </a:rPr>
              <a:t>槽车卸车记录表。</a:t>
            </a:r>
            <a:endParaRPr lang="zh-CN" altLang="en-US" sz="2400" dirty="0">
              <a:latin typeface="黑体" panose="02010609060101010101" pitchFamily="49" charset="-122"/>
              <a:ea typeface="黑体" panose="02010609060101010101" pitchFamily="49" charset="-122"/>
            </a:endParaRPr>
          </a:p>
          <a:p>
            <a:pPr>
              <a:lnSpc>
                <a:spcPct val="13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关闭车门。</a:t>
            </a:r>
            <a:endParaRPr lang="zh-CN" altLang="en-US" sz="2400" dirty="0">
              <a:latin typeface="黑体" panose="02010609060101010101" pitchFamily="49" charset="-122"/>
              <a:ea typeface="黑体" panose="02010609060101010101" pitchFamily="49" charset="-122"/>
            </a:endParaRPr>
          </a:p>
          <a:p>
            <a:pPr>
              <a:lnSpc>
                <a:spcPct val="130000"/>
              </a:lnSpc>
              <a:buFont typeface="Wingdings" panose="05000000000000000000" pitchFamily="2" charset="2"/>
              <a:buChar char="n"/>
            </a:pPr>
            <a:r>
              <a:rPr lang="zh-CN" altLang="en-US" sz="2400" dirty="0">
                <a:latin typeface="黑体" panose="02010609060101010101" pitchFamily="49" charset="-122"/>
                <a:ea typeface="黑体" panose="02010609060101010101" pitchFamily="49" charset="-122"/>
              </a:rPr>
              <a:t>移开三角木，断开静电接地夹。</a:t>
            </a:r>
            <a:endParaRPr lang="zh-CN" altLang="en-US" sz="2400" dirty="0">
              <a:latin typeface="黑体" panose="02010609060101010101" pitchFamily="49" charset="-122"/>
              <a:ea typeface="黑体" panose="02010609060101010101" pitchFamily="49" charset="-122"/>
            </a:endParaRPr>
          </a:p>
        </p:txBody>
      </p:sp>
      <p:sp>
        <p:nvSpPr>
          <p:cNvPr id="29700" name="Line 4"/>
          <p:cNvSpPr/>
          <p:nvPr/>
        </p:nvSpPr>
        <p:spPr>
          <a:xfrm>
            <a:off x="3114675" y="873125"/>
            <a:ext cx="3817938" cy="1588"/>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3">
                                            <p:txEl>
                                              <p:charRg st="0" end="3"/>
                                            </p:txEl>
                                          </p:spTgt>
                                        </p:tgtEl>
                                        <p:attrNameLst>
                                          <p:attrName>style.visibility</p:attrName>
                                        </p:attrNameLst>
                                      </p:cBhvr>
                                      <p:to>
                                        <p:strVal val="visible"/>
                                      </p:to>
                                    </p:set>
                                    <p:animEffect transition="in" filter="blinds(horizontal)">
                                      <p:cBhvr>
                                        <p:cTn id="7" dur="500"/>
                                        <p:tgtEl>
                                          <p:spTgt spid="30723">
                                            <p:txEl>
                                              <p:charRg st="0"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3">
                                            <p:txEl>
                                              <p:charRg st="3" end="53"/>
                                            </p:txEl>
                                          </p:spTgt>
                                        </p:tgtEl>
                                        <p:attrNameLst>
                                          <p:attrName>style.visibility</p:attrName>
                                        </p:attrNameLst>
                                      </p:cBhvr>
                                      <p:to>
                                        <p:strVal val="visible"/>
                                      </p:to>
                                    </p:set>
                                    <p:animEffect transition="in" filter="blinds(horizontal)">
                                      <p:cBhvr>
                                        <p:cTn id="12" dur="500"/>
                                        <p:tgtEl>
                                          <p:spTgt spid="30723">
                                            <p:txEl>
                                              <p:charRg st="3" end="5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23">
                                            <p:txEl>
                                              <p:charRg st="53" end="77"/>
                                            </p:txEl>
                                          </p:spTgt>
                                        </p:tgtEl>
                                        <p:attrNameLst>
                                          <p:attrName>style.visibility</p:attrName>
                                        </p:attrNameLst>
                                      </p:cBhvr>
                                      <p:to>
                                        <p:strVal val="visible"/>
                                      </p:to>
                                    </p:set>
                                    <p:animEffect transition="in" filter="blinds(horizontal)">
                                      <p:cBhvr>
                                        <p:cTn id="17" dur="500"/>
                                        <p:tgtEl>
                                          <p:spTgt spid="30723">
                                            <p:txEl>
                                              <p:charRg st="53" end="7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23">
                                            <p:txEl>
                                              <p:charRg st="77" end="99"/>
                                            </p:txEl>
                                          </p:spTgt>
                                        </p:tgtEl>
                                        <p:attrNameLst>
                                          <p:attrName>style.visibility</p:attrName>
                                        </p:attrNameLst>
                                      </p:cBhvr>
                                      <p:to>
                                        <p:strVal val="visible"/>
                                      </p:to>
                                    </p:set>
                                    <p:animEffect transition="in" filter="blinds(horizontal)">
                                      <p:cBhvr>
                                        <p:cTn id="22" dur="500"/>
                                        <p:tgtEl>
                                          <p:spTgt spid="30723">
                                            <p:txEl>
                                              <p:charRg st="77" end="9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23">
                                            <p:txEl>
                                              <p:charRg st="99" end="122"/>
                                            </p:txEl>
                                          </p:spTgt>
                                        </p:tgtEl>
                                        <p:attrNameLst>
                                          <p:attrName>style.visibility</p:attrName>
                                        </p:attrNameLst>
                                      </p:cBhvr>
                                      <p:to>
                                        <p:strVal val="visible"/>
                                      </p:to>
                                    </p:set>
                                    <p:animEffect transition="in" filter="blinds(horizontal)">
                                      <p:cBhvr>
                                        <p:cTn id="27" dur="500"/>
                                        <p:tgtEl>
                                          <p:spTgt spid="30723">
                                            <p:txEl>
                                              <p:charRg st="99" end="12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723">
                                            <p:txEl>
                                              <p:charRg st="122" end="127"/>
                                            </p:txEl>
                                          </p:spTgt>
                                        </p:tgtEl>
                                        <p:attrNameLst>
                                          <p:attrName>style.visibility</p:attrName>
                                        </p:attrNameLst>
                                      </p:cBhvr>
                                      <p:to>
                                        <p:strVal val="visible"/>
                                      </p:to>
                                    </p:set>
                                    <p:animEffect transition="in" filter="blinds(horizontal)">
                                      <p:cBhvr>
                                        <p:cTn id="32" dur="500"/>
                                        <p:tgtEl>
                                          <p:spTgt spid="30723">
                                            <p:txEl>
                                              <p:charRg st="122" end="12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723">
                                            <p:txEl>
                                              <p:charRg st="127" end="144"/>
                                            </p:txEl>
                                          </p:spTgt>
                                        </p:tgtEl>
                                        <p:attrNameLst>
                                          <p:attrName>style.visibility</p:attrName>
                                        </p:attrNameLst>
                                      </p:cBhvr>
                                      <p:to>
                                        <p:strVal val="visible"/>
                                      </p:to>
                                    </p:set>
                                    <p:animEffect transition="in" filter="blinds(horizontal)">
                                      <p:cBhvr>
                                        <p:cTn id="37" dur="500"/>
                                        <p:tgtEl>
                                          <p:spTgt spid="30723">
                                            <p:txEl>
                                              <p:charRg st="127" end="14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0723">
                                            <p:txEl>
                                              <p:charRg st="144" end="150"/>
                                            </p:txEl>
                                          </p:spTgt>
                                        </p:tgtEl>
                                        <p:attrNameLst>
                                          <p:attrName>style.visibility</p:attrName>
                                        </p:attrNameLst>
                                      </p:cBhvr>
                                      <p:to>
                                        <p:strVal val="visible"/>
                                      </p:to>
                                    </p:set>
                                    <p:animEffect transition="in" filter="blinds(horizontal)">
                                      <p:cBhvr>
                                        <p:cTn id="42" dur="500"/>
                                        <p:tgtEl>
                                          <p:spTgt spid="30723">
                                            <p:txEl>
                                              <p:charRg st="144" end="15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0723">
                                            <p:txEl>
                                              <p:charRg st="150" end="165"/>
                                            </p:txEl>
                                          </p:spTgt>
                                        </p:tgtEl>
                                        <p:attrNameLst>
                                          <p:attrName>style.visibility</p:attrName>
                                        </p:attrNameLst>
                                      </p:cBhvr>
                                      <p:to>
                                        <p:strVal val="visible"/>
                                      </p:to>
                                    </p:set>
                                    <p:animEffect transition="in" filter="blinds(horizontal)">
                                      <p:cBhvr>
                                        <p:cTn id="47" dur="500"/>
                                        <p:tgtEl>
                                          <p:spTgt spid="30723">
                                            <p:txEl>
                                              <p:charRg st="150" end="1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a:xfrm>
            <a:off x="466725" y="1063625"/>
            <a:ext cx="8229600" cy="565150"/>
          </a:xfrm>
          <a:noFill/>
          <a:ln>
            <a:noFill/>
          </a:ln>
        </p:spPr>
        <p:txBody>
          <a:bodyPr anchor="ctr" anchorCtr="0"/>
          <a:p>
            <a:r>
              <a:rPr lang="zh-CN" altLang="en-US" sz="3200" b="1" dirty="0">
                <a:solidFill>
                  <a:srgbClr val="FF0000"/>
                </a:solidFill>
                <a:ea typeface="黑体" panose="02010609060101010101" pitchFamily="49" charset="-122"/>
              </a:rPr>
              <a:t>八、天然气场站安全管理规定</a:t>
            </a:r>
            <a:endParaRPr lang="zh-CN" altLang="en-US" sz="3200" b="1" dirty="0">
              <a:solidFill>
                <a:srgbClr val="FF0000"/>
              </a:solidFill>
              <a:ea typeface="黑体" panose="02010609060101010101" pitchFamily="49" charset="-122"/>
            </a:endParaRPr>
          </a:p>
        </p:txBody>
      </p:sp>
      <p:sp>
        <p:nvSpPr>
          <p:cNvPr id="31747" name="Rectangle 3"/>
          <p:cNvSpPr>
            <a:spLocks noGrp="1"/>
          </p:cNvSpPr>
          <p:nvPr>
            <p:ph idx="1"/>
          </p:nvPr>
        </p:nvSpPr>
        <p:spPr>
          <a:xfrm>
            <a:off x="457200" y="1700213"/>
            <a:ext cx="8229600" cy="4105275"/>
          </a:xfrm>
          <a:noFill/>
          <a:ln>
            <a:noFill/>
          </a:ln>
        </p:spPr>
        <p:txBody>
          <a:bodyPr/>
          <a:p>
            <a:pPr>
              <a:lnSpc>
                <a:spcPct val="150000"/>
              </a:lnSpc>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严禁在站内吸烟及携带火种、易燃易爆物品、有毒易腐蚀物品入站；</a:t>
            </a:r>
            <a:endParaRPr lang="zh-CN" altLang="en-US" sz="20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必须穿公司统一制作的防静电工作服上岗，不准穿带钉鞋、拖鞋及高跟鞋上岗，不准班前饮酒上岗；</a:t>
            </a:r>
            <a:endParaRPr lang="zh-CN" altLang="en-US" sz="20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不准乱动与自己无关的设备、阀门、仪表、电器及消防设施等；</a:t>
            </a:r>
            <a:endParaRPr lang="zh-CN" altLang="en-US" sz="20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雷雨天气禁止进行卸车作业和放空作业，卸车及放空时，无关人员禁止进入现场；</a:t>
            </a:r>
            <a:endParaRPr lang="zh-CN" altLang="en-US" sz="20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必须熟练掌握职责范围内的各项操作规程，严禁违章操作，有权拒绝违章操作；</a:t>
            </a:r>
            <a:endParaRPr lang="zh-CN" altLang="en-US" sz="2000" b="1" dirty="0">
              <a:latin typeface="黑体" panose="02010609060101010101" pitchFamily="49" charset="-122"/>
              <a:ea typeface="黑体" panose="02010609060101010101" pitchFamily="49" charset="-122"/>
            </a:endParaRPr>
          </a:p>
        </p:txBody>
      </p:sp>
      <p:sp>
        <p:nvSpPr>
          <p:cNvPr id="30724" name="Line 4"/>
          <p:cNvSpPr/>
          <p:nvPr/>
        </p:nvSpPr>
        <p:spPr>
          <a:xfrm>
            <a:off x="1979613" y="1700213"/>
            <a:ext cx="5184775"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7">
                                            <p:txEl>
                                              <p:charRg st="0" end="31"/>
                                            </p:txEl>
                                          </p:spTgt>
                                        </p:tgtEl>
                                        <p:attrNameLst>
                                          <p:attrName>style.visibility</p:attrName>
                                        </p:attrNameLst>
                                      </p:cBhvr>
                                      <p:to>
                                        <p:strVal val="visible"/>
                                      </p:to>
                                    </p:set>
                                    <p:animEffect transition="in" filter="blinds(horizontal)">
                                      <p:cBhvr>
                                        <p:cTn id="7" dur="500"/>
                                        <p:tgtEl>
                                          <p:spTgt spid="31747">
                                            <p:txEl>
                                              <p:charRg st="0" end="3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47">
                                            <p:txEl>
                                              <p:charRg st="31" end="76"/>
                                            </p:txEl>
                                          </p:spTgt>
                                        </p:tgtEl>
                                        <p:attrNameLst>
                                          <p:attrName>style.visibility</p:attrName>
                                        </p:attrNameLst>
                                      </p:cBhvr>
                                      <p:to>
                                        <p:strVal val="visible"/>
                                      </p:to>
                                    </p:set>
                                    <p:animEffect transition="in" filter="blinds(horizontal)">
                                      <p:cBhvr>
                                        <p:cTn id="12" dur="500"/>
                                        <p:tgtEl>
                                          <p:spTgt spid="31747">
                                            <p:txEl>
                                              <p:charRg st="31" end="7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747">
                                            <p:txEl>
                                              <p:charRg st="76" end="105"/>
                                            </p:txEl>
                                          </p:spTgt>
                                        </p:tgtEl>
                                        <p:attrNameLst>
                                          <p:attrName>style.visibility</p:attrName>
                                        </p:attrNameLst>
                                      </p:cBhvr>
                                      <p:to>
                                        <p:strVal val="visible"/>
                                      </p:to>
                                    </p:set>
                                    <p:animEffect transition="in" filter="blinds(horizontal)">
                                      <p:cBhvr>
                                        <p:cTn id="17" dur="500"/>
                                        <p:tgtEl>
                                          <p:spTgt spid="31747">
                                            <p:txEl>
                                              <p:charRg st="76" end="10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747">
                                            <p:txEl>
                                              <p:charRg st="105" end="142"/>
                                            </p:txEl>
                                          </p:spTgt>
                                        </p:tgtEl>
                                        <p:attrNameLst>
                                          <p:attrName>style.visibility</p:attrName>
                                        </p:attrNameLst>
                                      </p:cBhvr>
                                      <p:to>
                                        <p:strVal val="visible"/>
                                      </p:to>
                                    </p:set>
                                    <p:animEffect transition="in" filter="blinds(horizontal)">
                                      <p:cBhvr>
                                        <p:cTn id="22" dur="500"/>
                                        <p:tgtEl>
                                          <p:spTgt spid="31747">
                                            <p:txEl>
                                              <p:charRg st="105" end="14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1747">
                                            <p:txEl>
                                              <p:charRg st="142" end="178"/>
                                            </p:txEl>
                                          </p:spTgt>
                                        </p:tgtEl>
                                        <p:attrNameLst>
                                          <p:attrName>style.visibility</p:attrName>
                                        </p:attrNameLst>
                                      </p:cBhvr>
                                      <p:to>
                                        <p:strVal val="visible"/>
                                      </p:to>
                                    </p:set>
                                    <p:animEffect transition="in" filter="blinds(horizontal)">
                                      <p:cBhvr>
                                        <p:cTn id="27" dur="500"/>
                                        <p:tgtEl>
                                          <p:spTgt spid="31747">
                                            <p:txEl>
                                              <p:charRg st="142" end="17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8"/>
          <p:cNvSpPr>
            <a:spLocks noGrp="1"/>
          </p:cNvSpPr>
          <p:nvPr/>
        </p:nvSpPr>
        <p:spPr>
          <a:xfrm>
            <a:off x="620713" y="476250"/>
            <a:ext cx="7696200" cy="838200"/>
          </a:xfrm>
          <a:prstGeom prst="rect">
            <a:avLst/>
          </a:prstGeom>
          <a:noFill/>
          <a:ln w="9525">
            <a:noFill/>
          </a:ln>
        </p:spPr>
        <p:txBody>
          <a:bodyPr anchor="ctr" anchorCtr="0"/>
          <a:p>
            <a:pPr algn="ctr"/>
            <a:r>
              <a:rPr lang="zh-CN" altLang="en-US" sz="3600" dirty="0">
                <a:solidFill>
                  <a:srgbClr val="FF0000"/>
                </a:solidFill>
                <a:latin typeface="黑体" panose="02010609060101010101" pitchFamily="49" charset="-122"/>
                <a:ea typeface="黑体" panose="02010609060101010101" pitchFamily="49" charset="-122"/>
              </a:rPr>
              <a:t>培训大纲</a:t>
            </a:r>
            <a:endParaRPr lang="zh-CN" altLang="en-US" sz="3600" dirty="0">
              <a:solidFill>
                <a:srgbClr val="FF0000"/>
              </a:solidFill>
              <a:latin typeface="黑体" panose="02010609060101010101" pitchFamily="49" charset="-122"/>
              <a:ea typeface="黑体" panose="02010609060101010101" pitchFamily="49" charset="-122"/>
            </a:endParaRPr>
          </a:p>
        </p:txBody>
      </p:sp>
      <p:sp>
        <p:nvSpPr>
          <p:cNvPr id="5123" name="Rectangle 5"/>
          <p:cNvSpPr/>
          <p:nvPr/>
        </p:nvSpPr>
        <p:spPr>
          <a:xfrm>
            <a:off x="1331913" y="1260475"/>
            <a:ext cx="7416800" cy="5565775"/>
          </a:xfrm>
          <a:prstGeom prst="rect">
            <a:avLst/>
          </a:prstGeom>
          <a:noFill/>
          <a:ln w="9525">
            <a:noFill/>
          </a:ln>
        </p:spPr>
        <p:txBody>
          <a:bodyPr>
            <a:spAutoFit/>
          </a:bodyPr>
          <a:p>
            <a:pPr>
              <a:lnSpc>
                <a:spcPct val="110000"/>
              </a:lnSpc>
              <a:spcBef>
                <a:spcPct val="20000"/>
              </a:spcBef>
              <a:buFont typeface="Wingdings" panose="05000000000000000000" pitchFamily="2" charset="2"/>
            </a:pPr>
            <a:r>
              <a:rPr lang="zh-CN" altLang="en-US" sz="2000" dirty="0">
                <a:latin typeface="黑体" panose="02010609060101010101" pitchFamily="49" charset="-122"/>
                <a:ea typeface="黑体" panose="02010609060101010101" pitchFamily="49" charset="-122"/>
              </a:rPr>
              <a:t>一、</a:t>
            </a:r>
            <a:r>
              <a:rPr lang="zh-CN" altLang="en-US" sz="2000" dirty="0">
                <a:latin typeface="黑体" panose="02010609060101010101" pitchFamily="49" charset="-122"/>
                <a:ea typeface="黑体" panose="02010609060101010101" pitchFamily="49" charset="-122"/>
                <a:hlinkClick r:id="rId1" action="ppaction://hlinksldjump"/>
              </a:rPr>
              <a:t>天然气基础知识</a:t>
            </a:r>
            <a:endParaRPr lang="en-US" altLang="zh-CN" sz="2000" dirty="0">
              <a:latin typeface="黑体" panose="02010609060101010101" pitchFamily="49" charset="-122"/>
              <a:ea typeface="黑体" panose="02010609060101010101" pitchFamily="49" charset="-122"/>
            </a:endParaRPr>
          </a:p>
          <a:p>
            <a:pPr>
              <a:lnSpc>
                <a:spcPct val="110000"/>
              </a:lnSpc>
              <a:spcBef>
                <a:spcPct val="20000"/>
              </a:spcBef>
              <a:buFont typeface="Wingdings" panose="05000000000000000000" pitchFamily="2" charset="2"/>
            </a:pPr>
            <a:r>
              <a:rPr lang="zh-CN" altLang="en-US" sz="2000" dirty="0">
                <a:latin typeface="黑体" panose="02010609060101010101" pitchFamily="49" charset="-122"/>
                <a:ea typeface="黑体" panose="02010609060101010101" pitchFamily="49" charset="-122"/>
              </a:rPr>
              <a:t>二、</a:t>
            </a:r>
            <a:r>
              <a:rPr lang="zh-CN" altLang="en-US" sz="2000" dirty="0">
                <a:latin typeface="黑体" panose="02010609060101010101" pitchFamily="49" charset="-122"/>
                <a:ea typeface="黑体" panose="02010609060101010101" pitchFamily="49" charset="-122"/>
                <a:hlinkClick r:id="rId2" action="ppaction://hlinksldjump"/>
              </a:rPr>
              <a:t>天然气场站日常制度应用</a:t>
            </a:r>
            <a:endParaRPr lang="zh-CN" altLang="en-US" sz="2000" dirty="0">
              <a:latin typeface="黑体" panose="02010609060101010101" pitchFamily="49" charset="-122"/>
              <a:ea typeface="黑体" panose="02010609060101010101" pitchFamily="49" charset="-122"/>
            </a:endParaRPr>
          </a:p>
          <a:p>
            <a:pPr>
              <a:lnSpc>
                <a:spcPct val="110000"/>
              </a:lnSpc>
              <a:spcBef>
                <a:spcPct val="20000"/>
              </a:spcBef>
              <a:buFont typeface="Wingdings" panose="05000000000000000000" pitchFamily="2" charset="2"/>
            </a:pPr>
            <a:r>
              <a:rPr lang="zh-CN" altLang="en-US" sz="2000" dirty="0">
                <a:latin typeface="黑体" panose="02010609060101010101" pitchFamily="49" charset="-122"/>
                <a:ea typeface="黑体" panose="02010609060101010101" pitchFamily="49" charset="-122"/>
              </a:rPr>
              <a:t>三、</a:t>
            </a:r>
            <a:r>
              <a:rPr lang="zh-CN" altLang="en-US" sz="2000" b="1" dirty="0">
                <a:latin typeface="Arial" panose="020B0604020202020204" pitchFamily="34" charset="0"/>
                <a:hlinkClick r:id="rId3" action="ppaction://hlinksldjump"/>
              </a:rPr>
              <a:t>操作人员岗位职责</a:t>
            </a:r>
            <a:endParaRPr lang="zh-CN" altLang="en-US" sz="2000" b="1" dirty="0">
              <a:latin typeface="Arial" panose="020B0604020202020204" pitchFamily="34" charset="0"/>
            </a:endParaRPr>
          </a:p>
          <a:p>
            <a:pPr>
              <a:lnSpc>
                <a:spcPct val="110000"/>
              </a:lnSpc>
              <a:spcBef>
                <a:spcPct val="20000"/>
              </a:spcBef>
              <a:buFont typeface="Wingdings" panose="05000000000000000000" pitchFamily="2" charset="2"/>
            </a:pPr>
            <a:r>
              <a:rPr lang="zh-CN" altLang="en-US" sz="2000" dirty="0">
                <a:latin typeface="黑体" panose="02010609060101010101" pitchFamily="49" charset="-122"/>
                <a:ea typeface="黑体" panose="02010609060101010101" pitchFamily="49" charset="-122"/>
              </a:rPr>
              <a:t>四、</a:t>
            </a:r>
            <a:r>
              <a:rPr lang="zh-CN" altLang="en-US" sz="2000" dirty="0">
                <a:latin typeface="黑体" panose="02010609060101010101" pitchFamily="49" charset="-122"/>
                <a:ea typeface="黑体" panose="02010609060101010101" pitchFamily="49" charset="-122"/>
                <a:hlinkClick r:id="rId4" action="ppaction://hlinksldjump"/>
              </a:rPr>
              <a:t>交接班注意事项</a:t>
            </a:r>
            <a:endParaRPr lang="zh-CN" altLang="en-US" sz="2000" dirty="0">
              <a:latin typeface="黑体" panose="02010609060101010101" pitchFamily="49" charset="-122"/>
              <a:ea typeface="黑体" panose="02010609060101010101" pitchFamily="49" charset="-122"/>
            </a:endParaRPr>
          </a:p>
          <a:p>
            <a:pPr>
              <a:lnSpc>
                <a:spcPct val="110000"/>
              </a:lnSpc>
              <a:spcBef>
                <a:spcPct val="20000"/>
              </a:spcBef>
              <a:buFont typeface="Wingdings" panose="05000000000000000000" pitchFamily="2" charset="2"/>
            </a:pPr>
            <a:r>
              <a:rPr lang="zh-CN" altLang="en-US" sz="2000" dirty="0">
                <a:latin typeface="黑体" panose="02010609060101010101" pitchFamily="49" charset="-122"/>
                <a:ea typeface="黑体" panose="02010609060101010101" pitchFamily="49" charset="-122"/>
              </a:rPr>
              <a:t>五、</a:t>
            </a:r>
            <a:r>
              <a:rPr lang="zh-CN" altLang="en-US" sz="2000" b="1" dirty="0">
                <a:latin typeface="Arial" panose="020B0604020202020204" pitchFamily="34" charset="0"/>
                <a:hlinkClick r:id="rId5" action="ppaction://hlinksldjump"/>
              </a:rPr>
              <a:t>天然气场站气瓶充装操作规程</a:t>
            </a:r>
            <a:endParaRPr lang="zh-CN" altLang="en-US" sz="2000" b="1" dirty="0">
              <a:latin typeface="Arial" panose="020B0604020202020204" pitchFamily="34" charset="0"/>
            </a:endParaRPr>
          </a:p>
          <a:p>
            <a:pPr>
              <a:lnSpc>
                <a:spcPct val="110000"/>
              </a:lnSpc>
              <a:spcBef>
                <a:spcPct val="20000"/>
              </a:spcBef>
              <a:buFont typeface="Wingdings" panose="05000000000000000000" pitchFamily="2" charset="2"/>
            </a:pPr>
            <a:r>
              <a:rPr lang="zh-CN" altLang="en-US" sz="2000" dirty="0">
                <a:latin typeface="黑体" panose="02010609060101010101" pitchFamily="49" charset="-122"/>
                <a:ea typeface="黑体" panose="02010609060101010101" pitchFamily="49" charset="-122"/>
              </a:rPr>
              <a:t>六、</a:t>
            </a:r>
            <a:r>
              <a:rPr lang="en-US" altLang="zh-CN" sz="2000" dirty="0">
                <a:latin typeface="黑体" panose="02010609060101010101" pitchFamily="49" charset="-122"/>
                <a:ea typeface="黑体" panose="02010609060101010101" pitchFamily="49" charset="-122"/>
                <a:hlinkClick r:id="rId6" action="ppaction://hlinksldjump"/>
              </a:rPr>
              <a:t>CNG</a:t>
            </a:r>
            <a:r>
              <a:rPr lang="zh-CN" altLang="en-US" sz="2000" dirty="0">
                <a:latin typeface="黑体" panose="02010609060101010101" pitchFamily="49" charset="-122"/>
                <a:ea typeface="黑体" panose="02010609060101010101" pitchFamily="49" charset="-122"/>
                <a:hlinkClick r:id="rId6" action="ppaction://hlinksldjump"/>
              </a:rPr>
              <a:t>拖车卸气、脱车操作程序</a:t>
            </a:r>
            <a:endParaRPr lang="zh-CN" altLang="en-US" sz="2000" dirty="0">
              <a:latin typeface="黑体" panose="02010609060101010101" pitchFamily="49" charset="-122"/>
              <a:ea typeface="黑体" panose="02010609060101010101" pitchFamily="49" charset="-122"/>
            </a:endParaRPr>
          </a:p>
          <a:p>
            <a:pPr>
              <a:lnSpc>
                <a:spcPct val="110000"/>
              </a:lnSpc>
              <a:spcBef>
                <a:spcPct val="20000"/>
              </a:spcBef>
              <a:buFont typeface="Wingdings" panose="05000000000000000000" pitchFamily="2" charset="2"/>
            </a:pPr>
            <a:r>
              <a:rPr lang="zh-CN" altLang="en-US" sz="2000" dirty="0">
                <a:latin typeface="黑体" panose="02010609060101010101" pitchFamily="49" charset="-122"/>
                <a:ea typeface="黑体" panose="02010609060101010101" pitchFamily="49" charset="-122"/>
              </a:rPr>
              <a:t>七、</a:t>
            </a:r>
            <a:r>
              <a:rPr lang="en-US" altLang="zh-CN" sz="2000" dirty="0">
                <a:latin typeface="黑体" panose="02010609060101010101" pitchFamily="49" charset="-122"/>
                <a:ea typeface="黑体" panose="02010609060101010101" pitchFamily="49" charset="-122"/>
                <a:hlinkClick r:id="rId7" action="ppaction://hlinksldjump"/>
              </a:rPr>
              <a:t>LNG</a:t>
            </a:r>
            <a:r>
              <a:rPr lang="zh-CN" altLang="en-US" sz="2000" dirty="0">
                <a:latin typeface="黑体" panose="02010609060101010101" pitchFamily="49" charset="-122"/>
                <a:ea typeface="黑体" panose="02010609060101010101" pitchFamily="49" charset="-122"/>
                <a:hlinkClick r:id="rId7" action="ppaction://hlinksldjump"/>
              </a:rPr>
              <a:t>槽车卸车操作规程</a:t>
            </a:r>
            <a:endParaRPr lang="zh-CN" altLang="en-US" sz="2000" dirty="0">
              <a:latin typeface="黑体" panose="02010609060101010101" pitchFamily="49" charset="-122"/>
              <a:ea typeface="黑体" panose="02010609060101010101" pitchFamily="49" charset="-122"/>
            </a:endParaRPr>
          </a:p>
          <a:p>
            <a:pPr>
              <a:lnSpc>
                <a:spcPct val="110000"/>
              </a:lnSpc>
              <a:spcBef>
                <a:spcPct val="20000"/>
              </a:spcBef>
              <a:buFont typeface="Wingdings" panose="05000000000000000000" pitchFamily="2" charset="2"/>
            </a:pPr>
            <a:r>
              <a:rPr lang="zh-CN" altLang="en-US" sz="2000" dirty="0">
                <a:latin typeface="黑体" panose="02010609060101010101" pitchFamily="49" charset="-122"/>
                <a:ea typeface="黑体" panose="02010609060101010101" pitchFamily="49" charset="-122"/>
              </a:rPr>
              <a:t>八、</a:t>
            </a:r>
            <a:r>
              <a:rPr lang="zh-CN" altLang="en-US" sz="2000" b="1" dirty="0">
                <a:latin typeface="Arial" panose="020B0604020202020204" pitchFamily="34" charset="0"/>
                <a:hlinkClick r:id="rId8" action="ppaction://hlinksldjump"/>
              </a:rPr>
              <a:t>天然气场站安全管理规定</a:t>
            </a:r>
            <a:endParaRPr lang="zh-CN" altLang="en-US" sz="2000" b="1" dirty="0">
              <a:latin typeface="Arial" panose="020B0604020202020204" pitchFamily="34" charset="0"/>
            </a:endParaRPr>
          </a:p>
          <a:p>
            <a:pPr>
              <a:lnSpc>
                <a:spcPct val="110000"/>
              </a:lnSpc>
              <a:spcBef>
                <a:spcPct val="20000"/>
              </a:spcBef>
              <a:buFont typeface="Wingdings" panose="05000000000000000000" pitchFamily="2" charset="2"/>
            </a:pPr>
            <a:r>
              <a:rPr lang="zh-CN" altLang="en-US" sz="2000" dirty="0">
                <a:latin typeface="黑体" panose="02010609060101010101" pitchFamily="49" charset="-122"/>
                <a:ea typeface="黑体" panose="02010609060101010101" pitchFamily="49" charset="-122"/>
              </a:rPr>
              <a:t>九、</a:t>
            </a:r>
            <a:r>
              <a:rPr lang="zh-CN" altLang="en-US" sz="2000" b="1" dirty="0">
                <a:latin typeface="Arial" panose="020B0604020202020204" pitchFamily="34" charset="0"/>
                <a:hlinkClick r:id="rId9" action="ppaction://hlinksldjump"/>
              </a:rPr>
              <a:t>加气站设备日常维护</a:t>
            </a:r>
            <a:endParaRPr lang="zh-CN" altLang="en-US" sz="2000" b="1" dirty="0">
              <a:latin typeface="Arial" panose="020B0604020202020204" pitchFamily="34" charset="0"/>
            </a:endParaRPr>
          </a:p>
          <a:p>
            <a:pPr>
              <a:lnSpc>
                <a:spcPct val="110000"/>
              </a:lnSpc>
              <a:spcBef>
                <a:spcPct val="20000"/>
              </a:spcBef>
              <a:buFont typeface="Wingdings" panose="05000000000000000000" pitchFamily="2" charset="2"/>
            </a:pPr>
            <a:r>
              <a:rPr lang="zh-CN" altLang="en-US" sz="2000" dirty="0">
                <a:latin typeface="黑体" panose="02010609060101010101" pitchFamily="49" charset="-122"/>
                <a:ea typeface="黑体" panose="02010609060101010101" pitchFamily="49" charset="-122"/>
              </a:rPr>
              <a:t>十、</a:t>
            </a:r>
            <a:r>
              <a:rPr lang="zh-CN" altLang="en-US" sz="2000" b="1" dirty="0">
                <a:latin typeface="Arial" panose="020B0604020202020204" pitchFamily="34" charset="0"/>
                <a:hlinkClick r:id="rId10" action="ppaction://hlinksldjump"/>
              </a:rPr>
              <a:t>加气站压缩机润滑系统常见故障分析</a:t>
            </a:r>
            <a:endParaRPr lang="zh-CN" altLang="en-US" sz="2000" b="1" dirty="0">
              <a:latin typeface="Arial" panose="020B0604020202020204" pitchFamily="34" charset="0"/>
            </a:endParaRPr>
          </a:p>
          <a:p>
            <a:pPr>
              <a:lnSpc>
                <a:spcPct val="110000"/>
              </a:lnSpc>
              <a:spcBef>
                <a:spcPct val="20000"/>
              </a:spcBef>
              <a:buFont typeface="Wingdings" panose="05000000000000000000" pitchFamily="2" charset="2"/>
            </a:pPr>
            <a:r>
              <a:rPr lang="zh-CN" altLang="en-US" sz="2000" dirty="0">
                <a:latin typeface="黑体" panose="02010609060101010101" pitchFamily="49" charset="-122"/>
                <a:ea typeface="黑体" panose="02010609060101010101" pitchFamily="49" charset="-122"/>
              </a:rPr>
              <a:t>十一、</a:t>
            </a:r>
            <a:r>
              <a:rPr lang="zh-CN" altLang="en-US" sz="2000" b="1" dirty="0">
                <a:latin typeface="Arial" panose="020B0604020202020204" pitchFamily="34" charset="0"/>
                <a:hlinkClick r:id="rId11" action="ppaction://hlinksldjump"/>
              </a:rPr>
              <a:t>加气站安全放散系统故障分析</a:t>
            </a:r>
            <a:endParaRPr lang="zh-CN" altLang="en-US" sz="2000" b="1" dirty="0">
              <a:latin typeface="Arial" panose="020B0604020202020204" pitchFamily="34" charset="0"/>
            </a:endParaRPr>
          </a:p>
          <a:p>
            <a:pPr>
              <a:lnSpc>
                <a:spcPct val="110000"/>
              </a:lnSpc>
              <a:spcBef>
                <a:spcPct val="20000"/>
              </a:spcBef>
              <a:buFont typeface="Wingdings" panose="05000000000000000000" pitchFamily="2" charset="2"/>
            </a:pPr>
            <a:r>
              <a:rPr lang="zh-CN" altLang="en-US" sz="2000" dirty="0">
                <a:latin typeface="黑体" panose="02010609060101010101" pitchFamily="49" charset="-122"/>
                <a:ea typeface="黑体" panose="02010609060101010101" pitchFamily="49" charset="-122"/>
              </a:rPr>
              <a:t>十二、</a:t>
            </a:r>
            <a:r>
              <a:rPr lang="zh-CN" altLang="en-US" sz="2000" b="1" dirty="0">
                <a:latin typeface="Arial" panose="020B0604020202020204" pitchFamily="34" charset="0"/>
                <a:hlinkClick r:id="rId12" action="ppaction://hlinksldjump"/>
              </a:rPr>
              <a:t>上岗前的准备和上岗后的安全巡检注意事项</a:t>
            </a:r>
            <a:endParaRPr lang="zh-CN" altLang="en-US" sz="2000" b="1" dirty="0">
              <a:latin typeface="Arial" panose="020B0604020202020204" pitchFamily="34" charset="0"/>
            </a:endParaRPr>
          </a:p>
          <a:p>
            <a:pPr>
              <a:lnSpc>
                <a:spcPct val="110000"/>
              </a:lnSpc>
              <a:spcBef>
                <a:spcPct val="20000"/>
              </a:spcBef>
              <a:buFont typeface="Wingdings" panose="05000000000000000000" pitchFamily="2" charset="2"/>
            </a:pPr>
            <a:r>
              <a:rPr lang="zh-CN" altLang="en-US" sz="2000" b="1" dirty="0">
                <a:latin typeface="Arial" panose="020B0604020202020204" pitchFamily="34" charset="0"/>
              </a:rPr>
              <a:t>十三、</a:t>
            </a:r>
            <a:r>
              <a:rPr lang="zh-CN" altLang="en-US" sz="2000" b="1" dirty="0">
                <a:latin typeface="Arial" panose="020B0604020202020204" pitchFamily="34" charset="0"/>
                <a:hlinkClick r:id="rId13" action="ppaction://hlinksldjump"/>
              </a:rPr>
              <a:t>加气站工作人员的服务礼仪</a:t>
            </a:r>
            <a:endParaRPr lang="zh-CN" altLang="en-US" sz="2000" b="1" dirty="0">
              <a:latin typeface="Arial" panose="020B0604020202020204" pitchFamily="34" charset="0"/>
            </a:endParaRPr>
          </a:p>
          <a:p>
            <a:pPr>
              <a:lnSpc>
                <a:spcPct val="110000"/>
              </a:lnSpc>
              <a:spcBef>
                <a:spcPct val="20000"/>
              </a:spcBef>
              <a:buFont typeface="Wingdings" panose="05000000000000000000" pitchFamily="2" charset="2"/>
            </a:pPr>
            <a:endParaRPr lang="zh-CN" altLang="en-US" sz="2000" dirty="0">
              <a:latin typeface="黑体" panose="02010609060101010101" pitchFamily="49" charset="-122"/>
              <a:ea typeface="黑体" panose="02010609060101010101" pitchFamily="49" charset="-122"/>
            </a:endParaRPr>
          </a:p>
        </p:txBody>
      </p:sp>
      <p:sp>
        <p:nvSpPr>
          <p:cNvPr id="4100" name="Line 4"/>
          <p:cNvSpPr/>
          <p:nvPr/>
        </p:nvSpPr>
        <p:spPr>
          <a:xfrm>
            <a:off x="1403350" y="1268413"/>
            <a:ext cx="6048375" cy="0"/>
          </a:xfrm>
          <a:prstGeom prst="line">
            <a:avLst/>
          </a:prstGeom>
          <a:ln w="38100" cap="flat" cmpd="sng">
            <a:solidFill>
              <a:schemeClr val="tx1"/>
            </a:solidFill>
            <a:prstDash val="solid"/>
            <a:headEnd type="none" w="med" len="med"/>
            <a:tailEnd type="none" w="med" len="med"/>
          </a:ln>
        </p:spPr>
      </p:sp>
      <p:sp>
        <p:nvSpPr>
          <p:cNvPr id="4101" name="Line 5"/>
          <p:cNvSpPr/>
          <p:nvPr/>
        </p:nvSpPr>
        <p:spPr>
          <a:xfrm>
            <a:off x="1331913" y="6453188"/>
            <a:ext cx="6048375" cy="0"/>
          </a:xfrm>
          <a:prstGeom prst="line">
            <a:avLst/>
          </a:prstGeom>
          <a:ln w="38100" cap="flat" cmpd="sng">
            <a:solidFill>
              <a:schemeClr val="tx1"/>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diamond(in)">
                                      <p:cBhvr>
                                        <p:cTn id="13"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p:bldP spid="5123" grpId="0" bldLvl="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xfrm>
            <a:off x="395288" y="333375"/>
            <a:ext cx="8229600" cy="565150"/>
          </a:xfrm>
          <a:noFill/>
          <a:ln>
            <a:noFill/>
          </a:ln>
        </p:spPr>
        <p:txBody>
          <a:bodyPr anchor="ctr" anchorCtr="0"/>
          <a:p>
            <a:r>
              <a:rPr lang="zh-CN" altLang="en-US" sz="2800" b="1" dirty="0">
                <a:solidFill>
                  <a:srgbClr val="FF0000"/>
                </a:solidFill>
                <a:ea typeface="黑体" panose="02010609060101010101" pitchFamily="49" charset="-122"/>
              </a:rPr>
              <a:t>八、天然气场站安全管理规定</a:t>
            </a:r>
            <a:endParaRPr lang="zh-CN" altLang="en-US" sz="2800" b="1" dirty="0">
              <a:solidFill>
                <a:srgbClr val="FF0000"/>
              </a:solidFill>
              <a:ea typeface="黑体" panose="02010609060101010101" pitchFamily="49" charset="-122"/>
            </a:endParaRPr>
          </a:p>
        </p:txBody>
      </p:sp>
      <p:sp>
        <p:nvSpPr>
          <p:cNvPr id="32771" name="Rectangle 3"/>
          <p:cNvSpPr>
            <a:spLocks noGrp="1"/>
          </p:cNvSpPr>
          <p:nvPr>
            <p:ph idx="1"/>
          </p:nvPr>
        </p:nvSpPr>
        <p:spPr>
          <a:xfrm>
            <a:off x="385763" y="1114425"/>
            <a:ext cx="8516937" cy="4176713"/>
          </a:xfrm>
          <a:noFill/>
          <a:ln>
            <a:noFill/>
          </a:ln>
        </p:spPr>
        <p:txBody>
          <a:bodyPr/>
          <a:p>
            <a:pPr>
              <a:lnSpc>
                <a:spcPct val="150000"/>
              </a:lnSpc>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必须熟练掌握各种消防器材的正确使用方法；</a:t>
            </a:r>
            <a:endParaRPr lang="zh-CN" altLang="en-US" sz="24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遇重大紧急情况，应及时向</a:t>
            </a:r>
            <a:r>
              <a:rPr lang="zh-CN" altLang="en-US" sz="2400" b="1" dirty="0">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119</a:t>
            </a:r>
            <a:r>
              <a:rPr lang="en-US" altLang="zh-CN" sz="2400" b="1" dirty="0">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和公司领导报告；</a:t>
            </a:r>
            <a:endParaRPr lang="zh-CN" altLang="en-US" sz="24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不准占用、借用、挪用、堵塞或损坏站区内各种防爆设施、消防器材及抢险物资。</a:t>
            </a:r>
            <a:endParaRPr lang="zh-CN" altLang="en-US" sz="24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严禁未按规定办理用火手续，在站内进行施工用火或生活用火。</a:t>
            </a:r>
            <a:endParaRPr lang="zh-CN" altLang="en-US" sz="24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严禁用汽油等易挥发溶剂擦洗设备、衣物、工具及地面等。</a:t>
            </a:r>
            <a:endParaRPr lang="zh-CN" altLang="en-US" sz="24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严禁在生产装置区、罐区及易燃易爆区用易产生火花的工具敲打、撞击作业。</a:t>
            </a:r>
            <a:endParaRPr lang="zh-CN" altLang="en-US" sz="2400" b="1" dirty="0">
              <a:latin typeface="黑体" panose="02010609060101010101" pitchFamily="49" charset="-122"/>
              <a:ea typeface="黑体" panose="02010609060101010101" pitchFamily="49" charset="-122"/>
            </a:endParaRPr>
          </a:p>
        </p:txBody>
      </p:sp>
      <p:sp>
        <p:nvSpPr>
          <p:cNvPr id="31748" name="Line 4"/>
          <p:cNvSpPr/>
          <p:nvPr/>
        </p:nvSpPr>
        <p:spPr>
          <a:xfrm>
            <a:off x="1908175" y="969963"/>
            <a:ext cx="5184775"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xEl>
                                              <p:charRg st="0" end="21"/>
                                            </p:txEl>
                                          </p:spTgt>
                                        </p:tgtEl>
                                        <p:attrNameLst>
                                          <p:attrName>style.visibility</p:attrName>
                                        </p:attrNameLst>
                                      </p:cBhvr>
                                      <p:to>
                                        <p:strVal val="visible"/>
                                      </p:to>
                                    </p:set>
                                    <p:animEffect transition="in" filter="blinds(horizontal)">
                                      <p:cBhvr>
                                        <p:cTn id="7" dur="500"/>
                                        <p:tgtEl>
                                          <p:spTgt spid="32771">
                                            <p:txEl>
                                              <p:charRg st="0" end="2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1">
                                            <p:txEl>
                                              <p:charRg st="21" end="47"/>
                                            </p:txEl>
                                          </p:spTgt>
                                        </p:tgtEl>
                                        <p:attrNameLst>
                                          <p:attrName>style.visibility</p:attrName>
                                        </p:attrNameLst>
                                      </p:cBhvr>
                                      <p:to>
                                        <p:strVal val="visible"/>
                                      </p:to>
                                    </p:set>
                                    <p:animEffect transition="in" filter="blinds(horizontal)">
                                      <p:cBhvr>
                                        <p:cTn id="12" dur="500"/>
                                        <p:tgtEl>
                                          <p:spTgt spid="32771">
                                            <p:txEl>
                                              <p:charRg st="21" end="4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771">
                                            <p:txEl>
                                              <p:charRg st="47" end="84"/>
                                            </p:txEl>
                                          </p:spTgt>
                                        </p:tgtEl>
                                        <p:attrNameLst>
                                          <p:attrName>style.visibility</p:attrName>
                                        </p:attrNameLst>
                                      </p:cBhvr>
                                      <p:to>
                                        <p:strVal val="visible"/>
                                      </p:to>
                                    </p:set>
                                    <p:animEffect transition="in" filter="blinds(horizontal)">
                                      <p:cBhvr>
                                        <p:cTn id="17" dur="500"/>
                                        <p:tgtEl>
                                          <p:spTgt spid="32771">
                                            <p:txEl>
                                              <p:charRg st="47" end="8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771">
                                            <p:txEl>
                                              <p:charRg st="84" end="113"/>
                                            </p:txEl>
                                          </p:spTgt>
                                        </p:tgtEl>
                                        <p:attrNameLst>
                                          <p:attrName>style.visibility</p:attrName>
                                        </p:attrNameLst>
                                      </p:cBhvr>
                                      <p:to>
                                        <p:strVal val="visible"/>
                                      </p:to>
                                    </p:set>
                                    <p:animEffect transition="in" filter="blinds(horizontal)">
                                      <p:cBhvr>
                                        <p:cTn id="22" dur="500"/>
                                        <p:tgtEl>
                                          <p:spTgt spid="32771">
                                            <p:txEl>
                                              <p:charRg st="84" end="1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2771">
                                            <p:txEl>
                                              <p:charRg st="113" end="140"/>
                                            </p:txEl>
                                          </p:spTgt>
                                        </p:tgtEl>
                                        <p:attrNameLst>
                                          <p:attrName>style.visibility</p:attrName>
                                        </p:attrNameLst>
                                      </p:cBhvr>
                                      <p:to>
                                        <p:strVal val="visible"/>
                                      </p:to>
                                    </p:set>
                                    <p:animEffect transition="in" filter="blinds(horizontal)">
                                      <p:cBhvr>
                                        <p:cTn id="27" dur="500"/>
                                        <p:tgtEl>
                                          <p:spTgt spid="32771">
                                            <p:txEl>
                                              <p:charRg st="113" end="14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771">
                                            <p:txEl>
                                              <p:charRg st="140" end="175"/>
                                            </p:txEl>
                                          </p:spTgt>
                                        </p:tgtEl>
                                        <p:attrNameLst>
                                          <p:attrName>style.visibility</p:attrName>
                                        </p:attrNameLst>
                                      </p:cBhvr>
                                      <p:to>
                                        <p:strVal val="visible"/>
                                      </p:to>
                                    </p:set>
                                    <p:animEffect transition="in" filter="blinds(horizontal)">
                                      <p:cBhvr>
                                        <p:cTn id="32" dur="500"/>
                                        <p:tgtEl>
                                          <p:spTgt spid="32771">
                                            <p:txEl>
                                              <p:charRg st="140" end="17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xfrm>
            <a:off x="539750" y="333375"/>
            <a:ext cx="8242300" cy="755650"/>
          </a:xfrm>
          <a:noFill/>
          <a:ln>
            <a:noFill/>
          </a:ln>
        </p:spPr>
        <p:txBody>
          <a:bodyPr anchor="ctr" anchorCtr="0"/>
          <a:p>
            <a:r>
              <a:rPr lang="zh-CN" altLang="en-US" sz="3200" b="1" dirty="0">
                <a:solidFill>
                  <a:srgbClr val="FF0000"/>
                </a:solidFill>
                <a:ea typeface="黑体" panose="02010609060101010101" pitchFamily="49" charset="-122"/>
              </a:rPr>
              <a:t>九、加气站设备日常维护</a:t>
            </a:r>
            <a:endParaRPr lang="zh-CN" altLang="en-US" sz="3200" b="1" dirty="0">
              <a:solidFill>
                <a:srgbClr val="FF0000"/>
              </a:solidFill>
              <a:ea typeface="黑体" panose="02010609060101010101" pitchFamily="49" charset="-122"/>
            </a:endParaRPr>
          </a:p>
        </p:txBody>
      </p:sp>
      <p:sp>
        <p:nvSpPr>
          <p:cNvPr id="33795" name="Rectangle 3"/>
          <p:cNvSpPr>
            <a:spLocks noGrp="1"/>
          </p:cNvSpPr>
          <p:nvPr>
            <p:ph idx="1"/>
          </p:nvPr>
        </p:nvSpPr>
        <p:spPr>
          <a:xfrm>
            <a:off x="396875" y="1160463"/>
            <a:ext cx="8229600" cy="3744912"/>
          </a:xfrm>
          <a:noFill/>
          <a:ln>
            <a:noFill/>
          </a:ln>
        </p:spPr>
        <p:txBody>
          <a:bodyPr/>
          <a:p>
            <a:pPr fontAlgn="t">
              <a:lnSpc>
                <a:spcPct val="130000"/>
              </a:lnSpc>
              <a:buFont typeface="Wingdings" panose="05000000000000000000" pitchFamily="2" charset="2"/>
              <a:buNone/>
            </a:pPr>
            <a:r>
              <a:rPr lang="zh-CN" altLang="en-US" sz="2400" dirty="0">
                <a:latin typeface="黑体" panose="02010609060101010101" pitchFamily="49" charset="-122"/>
                <a:ea typeface="黑体" panose="02010609060101010101" pitchFamily="49" charset="-122"/>
              </a:rPr>
              <a:t>为了延长设备的使用寿命，使加气站能长期正常运行，就需要对加气站的系统和设备进行定期的维护和保养。这种维护和保养分每天和阶段进行。</a:t>
            </a:r>
            <a:endParaRPr lang="zh-CN" altLang="en-US" sz="2400" dirty="0">
              <a:latin typeface="黑体" panose="02010609060101010101" pitchFamily="49" charset="-122"/>
              <a:ea typeface="黑体" panose="02010609060101010101" pitchFamily="49" charset="-122"/>
            </a:endParaRPr>
          </a:p>
          <a:p>
            <a:pPr fontAlgn="t">
              <a:lnSpc>
                <a:spcPct val="130000"/>
              </a:lnSpc>
              <a:buFont typeface="Wingdings" panose="05000000000000000000" pitchFamily="2" charset="2"/>
              <a:buNone/>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 检查压缩机曲轴箱油位，不够时及时加油。一次不要加得太多，宁少勿多（压缩机运行起来后，油位到油标中线即可）。</a:t>
            </a:r>
            <a:endParaRPr lang="zh-CN" altLang="en-US" sz="2400" dirty="0">
              <a:latin typeface="黑体" panose="02010609060101010101" pitchFamily="49" charset="-122"/>
              <a:ea typeface="黑体" panose="02010609060101010101" pitchFamily="49" charset="-122"/>
            </a:endParaRPr>
          </a:p>
          <a:p>
            <a:pPr fontAlgn="t">
              <a:lnSpc>
                <a:spcPct val="130000"/>
              </a:lnSpc>
              <a:buFont typeface="Wingdings" panose="05000000000000000000" pitchFamily="2" charset="2"/>
              <a:buNone/>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、轻轻打开回收罐排液阀，将回收罐中收集的废气液排放出去。</a:t>
            </a:r>
            <a:endParaRPr lang="zh-CN" altLang="en-US" sz="2400" dirty="0">
              <a:latin typeface="黑体" panose="02010609060101010101" pitchFamily="49" charset="-122"/>
              <a:ea typeface="黑体" panose="02010609060101010101" pitchFamily="49" charset="-122"/>
            </a:endParaRPr>
          </a:p>
          <a:p>
            <a:pPr fontAlgn="t">
              <a:lnSpc>
                <a:spcPct val="130000"/>
              </a:lnSpc>
              <a:buFont typeface="Wingdings" panose="05000000000000000000" pitchFamily="2" charset="2"/>
              <a:buNone/>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、轻轻打开压缩机下面的集油箱排液阀，将其中收集的废机油及时排出（如果废油很少，也可一星期排放一次）。</a:t>
            </a:r>
            <a:r>
              <a:rPr lang="zh-CN" altLang="en-US" sz="3600" dirty="0"/>
              <a:t> </a:t>
            </a:r>
            <a:endParaRPr lang="zh-CN" altLang="en-US" sz="3600" dirty="0"/>
          </a:p>
        </p:txBody>
      </p:sp>
      <p:sp>
        <p:nvSpPr>
          <p:cNvPr id="32772" name="Line 4"/>
          <p:cNvSpPr/>
          <p:nvPr/>
        </p:nvSpPr>
        <p:spPr>
          <a:xfrm>
            <a:off x="2482850" y="1017588"/>
            <a:ext cx="4322763"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charRg st="0" end="65"/>
                                            </p:txEl>
                                          </p:spTgt>
                                        </p:tgtEl>
                                        <p:attrNameLst>
                                          <p:attrName>style.visibility</p:attrName>
                                        </p:attrNameLst>
                                      </p:cBhvr>
                                      <p:to>
                                        <p:strVal val="visible"/>
                                      </p:to>
                                    </p:set>
                                    <p:animEffect transition="in" filter="blinds(horizontal)">
                                      <p:cBhvr>
                                        <p:cTn id="7" dur="500"/>
                                        <p:tgtEl>
                                          <p:spTgt spid="33795">
                                            <p:txEl>
                                              <p:charRg st="0" end="6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charRg st="65" end="122"/>
                                            </p:txEl>
                                          </p:spTgt>
                                        </p:tgtEl>
                                        <p:attrNameLst>
                                          <p:attrName>style.visibility</p:attrName>
                                        </p:attrNameLst>
                                      </p:cBhvr>
                                      <p:to>
                                        <p:strVal val="visible"/>
                                      </p:to>
                                    </p:set>
                                    <p:animEffect transition="in" filter="blinds(horizontal)">
                                      <p:cBhvr>
                                        <p:cTn id="12" dur="500"/>
                                        <p:tgtEl>
                                          <p:spTgt spid="33795">
                                            <p:txEl>
                                              <p:charRg st="65" end="12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5">
                                            <p:txEl>
                                              <p:charRg st="122" end="152"/>
                                            </p:txEl>
                                          </p:spTgt>
                                        </p:tgtEl>
                                        <p:attrNameLst>
                                          <p:attrName>style.visibility</p:attrName>
                                        </p:attrNameLst>
                                      </p:cBhvr>
                                      <p:to>
                                        <p:strVal val="visible"/>
                                      </p:to>
                                    </p:set>
                                    <p:animEffect transition="in" filter="blinds(horizontal)">
                                      <p:cBhvr>
                                        <p:cTn id="17" dur="500"/>
                                        <p:tgtEl>
                                          <p:spTgt spid="33795">
                                            <p:txEl>
                                              <p:charRg st="122" end="15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795">
                                            <p:txEl>
                                              <p:charRg st="152" end="205"/>
                                            </p:txEl>
                                          </p:spTgt>
                                        </p:tgtEl>
                                        <p:attrNameLst>
                                          <p:attrName>style.visibility</p:attrName>
                                        </p:attrNameLst>
                                      </p:cBhvr>
                                      <p:to>
                                        <p:strVal val="visible"/>
                                      </p:to>
                                    </p:set>
                                    <p:animEffect transition="in" filter="blinds(horizontal)">
                                      <p:cBhvr>
                                        <p:cTn id="22" dur="500"/>
                                        <p:tgtEl>
                                          <p:spTgt spid="33795">
                                            <p:txEl>
                                              <p:charRg st="152" end="2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xfrm>
            <a:off x="450850" y="692150"/>
            <a:ext cx="8242300" cy="755650"/>
          </a:xfrm>
          <a:noFill/>
          <a:ln>
            <a:noFill/>
          </a:ln>
        </p:spPr>
        <p:txBody>
          <a:bodyPr anchor="ctr" anchorCtr="0"/>
          <a:p>
            <a:r>
              <a:rPr lang="zh-CN" altLang="en-US" sz="3200" b="1" dirty="0">
                <a:solidFill>
                  <a:srgbClr val="FF0000"/>
                </a:solidFill>
                <a:ea typeface="黑体" panose="02010609060101010101" pitchFamily="49" charset="-122"/>
              </a:rPr>
              <a:t>九、加气站设备日常维护</a:t>
            </a:r>
            <a:endParaRPr lang="zh-CN" altLang="en-US" sz="3200" b="1" dirty="0">
              <a:solidFill>
                <a:srgbClr val="FF0000"/>
              </a:solidFill>
              <a:ea typeface="黑体" panose="02010609060101010101" pitchFamily="49" charset="-122"/>
            </a:endParaRPr>
          </a:p>
        </p:txBody>
      </p:sp>
      <p:sp>
        <p:nvSpPr>
          <p:cNvPr id="34819" name="Rectangle 3"/>
          <p:cNvSpPr>
            <a:spLocks noGrp="1"/>
          </p:cNvSpPr>
          <p:nvPr>
            <p:ph idx="1"/>
          </p:nvPr>
        </p:nvSpPr>
        <p:spPr>
          <a:xfrm>
            <a:off x="307975" y="1519238"/>
            <a:ext cx="8229600" cy="3744912"/>
          </a:xfrm>
          <a:noFill/>
          <a:ln>
            <a:noFill/>
          </a:ln>
        </p:spPr>
        <p:txBody>
          <a:bodyPr/>
          <a:p>
            <a:pPr>
              <a:lnSpc>
                <a:spcPct val="130000"/>
              </a:lnSpc>
              <a:buNone/>
            </a:pP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、检查压缩机和系统管路是否有润滑油的泄漏现象，注意收集和记录润滑油的消耗量，是否正常，泄漏过大时要及时检查处理。</a:t>
            </a:r>
            <a:endParaRPr lang="zh-CN" altLang="en-US" sz="2400" dirty="0">
              <a:latin typeface="黑体" panose="02010609060101010101" pitchFamily="49" charset="-122"/>
              <a:ea typeface="黑体" panose="02010609060101010101" pitchFamily="49" charset="-122"/>
            </a:endParaRPr>
          </a:p>
          <a:p>
            <a:pPr>
              <a:lnSpc>
                <a:spcPct val="130000"/>
              </a:lnSpc>
              <a:buNone/>
            </a:pPr>
            <a:r>
              <a:rPr lang="en-US" altLang="zh-CN" sz="2400" dirty="0">
                <a:latin typeface="黑体" panose="02010609060101010101" pitchFamily="49" charset="-122"/>
                <a:ea typeface="黑体" panose="02010609060101010101" pitchFamily="49" charset="-122"/>
              </a:rPr>
              <a:t>5</a:t>
            </a:r>
            <a:r>
              <a:rPr lang="zh-CN" altLang="en-US" sz="2400" dirty="0">
                <a:latin typeface="黑体" panose="02010609060101010101" pitchFamily="49" charset="-122"/>
                <a:ea typeface="黑体" panose="02010609060101010101" pitchFamily="49" charset="-122"/>
              </a:rPr>
              <a:t>、检查干燥器、压缩机、储气瓶组、售气机以及所有阀门和管道接口是否有结霜和漏气声音，及时处理。</a:t>
            </a:r>
            <a:endParaRPr lang="zh-CN" altLang="en-US" sz="2400" dirty="0">
              <a:latin typeface="黑体" panose="02010609060101010101" pitchFamily="49" charset="-122"/>
              <a:ea typeface="黑体" panose="02010609060101010101" pitchFamily="49" charset="-122"/>
            </a:endParaRPr>
          </a:p>
          <a:p>
            <a:pPr>
              <a:lnSpc>
                <a:spcPct val="130000"/>
              </a:lnSpc>
              <a:buNone/>
            </a:pPr>
            <a:r>
              <a:rPr lang="en-US" altLang="zh-CN" sz="2400" dirty="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、将所有设备擦拭干净，如果出现漏油漏气现象也容易发现。</a:t>
            </a:r>
            <a:endParaRPr lang="zh-CN" altLang="en-US" sz="2400" dirty="0">
              <a:latin typeface="黑体" panose="02010609060101010101" pitchFamily="49" charset="-122"/>
              <a:ea typeface="黑体" panose="02010609060101010101" pitchFamily="49" charset="-122"/>
            </a:endParaRPr>
          </a:p>
          <a:p>
            <a:pPr>
              <a:lnSpc>
                <a:spcPct val="130000"/>
              </a:lnSpc>
              <a:buNone/>
            </a:pPr>
            <a:r>
              <a:rPr lang="en-US" altLang="zh-CN" sz="2400" dirty="0">
                <a:latin typeface="黑体" panose="02010609060101010101" pitchFamily="49" charset="-122"/>
                <a:ea typeface="黑体" panose="02010609060101010101" pitchFamily="49" charset="-122"/>
              </a:rPr>
              <a:t>7</a:t>
            </a:r>
            <a:r>
              <a:rPr lang="zh-CN" altLang="en-US" sz="2400" dirty="0">
                <a:latin typeface="黑体" panose="02010609060101010101" pitchFamily="49" charset="-122"/>
                <a:ea typeface="黑体" panose="02010609060101010101" pitchFamily="49" charset="-122"/>
              </a:rPr>
              <a:t>、每天定时记录所有仪表的读数。</a:t>
            </a:r>
            <a:endParaRPr lang="zh-CN" altLang="en-US" sz="2400" dirty="0">
              <a:latin typeface="黑体" panose="02010609060101010101" pitchFamily="49" charset="-122"/>
              <a:ea typeface="黑体" panose="02010609060101010101" pitchFamily="49" charset="-122"/>
            </a:endParaRPr>
          </a:p>
          <a:p>
            <a:pPr>
              <a:lnSpc>
                <a:spcPct val="130000"/>
              </a:lnSpc>
              <a:buNone/>
            </a:pPr>
            <a:r>
              <a:rPr lang="en-US" altLang="zh-CN" sz="2400" dirty="0">
                <a:latin typeface="黑体" panose="02010609060101010101" pitchFamily="49" charset="-122"/>
                <a:ea typeface="黑体" panose="02010609060101010101" pitchFamily="49" charset="-122"/>
              </a:rPr>
              <a:t>8</a:t>
            </a:r>
            <a:r>
              <a:rPr lang="zh-CN" altLang="en-US" sz="2400" dirty="0">
                <a:latin typeface="黑体" panose="02010609060101010101" pitchFamily="49" charset="-122"/>
                <a:ea typeface="黑体" panose="02010609060101010101" pitchFamily="49" charset="-122"/>
              </a:rPr>
              <a:t>、系统运行过程中要经常注意是否有异常响声。</a:t>
            </a:r>
            <a:endParaRPr lang="zh-CN" altLang="en-US" sz="2400" dirty="0">
              <a:latin typeface="黑体" panose="02010609060101010101" pitchFamily="49" charset="-122"/>
              <a:ea typeface="黑体" panose="02010609060101010101" pitchFamily="49" charset="-122"/>
            </a:endParaRPr>
          </a:p>
        </p:txBody>
      </p:sp>
      <p:sp>
        <p:nvSpPr>
          <p:cNvPr id="33796" name="Line 4"/>
          <p:cNvSpPr/>
          <p:nvPr/>
        </p:nvSpPr>
        <p:spPr>
          <a:xfrm>
            <a:off x="2393950" y="1376363"/>
            <a:ext cx="4322763"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xEl>
                                              <p:charRg st="0" end="58"/>
                                            </p:txEl>
                                          </p:spTgt>
                                        </p:tgtEl>
                                        <p:attrNameLst>
                                          <p:attrName>style.visibility</p:attrName>
                                        </p:attrNameLst>
                                      </p:cBhvr>
                                      <p:to>
                                        <p:strVal val="visible"/>
                                      </p:to>
                                    </p:set>
                                    <p:animEffect transition="in" filter="blinds(horizontal)">
                                      <p:cBhvr>
                                        <p:cTn id="7" dur="500"/>
                                        <p:tgtEl>
                                          <p:spTgt spid="34819">
                                            <p:txEl>
                                              <p:charRg st="0" end="5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19">
                                            <p:txEl>
                                              <p:charRg st="58" end="106"/>
                                            </p:txEl>
                                          </p:spTgt>
                                        </p:tgtEl>
                                        <p:attrNameLst>
                                          <p:attrName>style.visibility</p:attrName>
                                        </p:attrNameLst>
                                      </p:cBhvr>
                                      <p:to>
                                        <p:strVal val="visible"/>
                                      </p:to>
                                    </p:set>
                                    <p:animEffect transition="in" filter="blinds(horizontal)">
                                      <p:cBhvr>
                                        <p:cTn id="12" dur="500"/>
                                        <p:tgtEl>
                                          <p:spTgt spid="34819">
                                            <p:txEl>
                                              <p:charRg st="58" end="10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19">
                                            <p:txEl>
                                              <p:charRg st="106" end="135"/>
                                            </p:txEl>
                                          </p:spTgt>
                                        </p:tgtEl>
                                        <p:attrNameLst>
                                          <p:attrName>style.visibility</p:attrName>
                                        </p:attrNameLst>
                                      </p:cBhvr>
                                      <p:to>
                                        <p:strVal val="visible"/>
                                      </p:to>
                                    </p:set>
                                    <p:animEffect transition="in" filter="blinds(horizontal)">
                                      <p:cBhvr>
                                        <p:cTn id="17" dur="500"/>
                                        <p:tgtEl>
                                          <p:spTgt spid="34819">
                                            <p:txEl>
                                              <p:charRg st="106" end="13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819">
                                            <p:txEl>
                                              <p:charRg st="135" end="152"/>
                                            </p:txEl>
                                          </p:spTgt>
                                        </p:tgtEl>
                                        <p:attrNameLst>
                                          <p:attrName>style.visibility</p:attrName>
                                        </p:attrNameLst>
                                      </p:cBhvr>
                                      <p:to>
                                        <p:strVal val="visible"/>
                                      </p:to>
                                    </p:set>
                                    <p:animEffect transition="in" filter="blinds(horizontal)">
                                      <p:cBhvr>
                                        <p:cTn id="22" dur="500"/>
                                        <p:tgtEl>
                                          <p:spTgt spid="34819">
                                            <p:txEl>
                                              <p:charRg st="135" end="15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819">
                                            <p:txEl>
                                              <p:charRg st="152" end="175"/>
                                            </p:txEl>
                                          </p:spTgt>
                                        </p:tgtEl>
                                        <p:attrNameLst>
                                          <p:attrName>style.visibility</p:attrName>
                                        </p:attrNameLst>
                                      </p:cBhvr>
                                      <p:to>
                                        <p:strVal val="visible"/>
                                      </p:to>
                                    </p:set>
                                    <p:animEffect transition="in" filter="blinds(horizontal)">
                                      <p:cBhvr>
                                        <p:cTn id="27" dur="500"/>
                                        <p:tgtEl>
                                          <p:spTgt spid="34819">
                                            <p:txEl>
                                              <p:charRg st="152" end="17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a:xfrm>
            <a:off x="611188" y="115888"/>
            <a:ext cx="8242300" cy="755650"/>
          </a:xfrm>
          <a:noFill/>
          <a:ln>
            <a:noFill/>
          </a:ln>
        </p:spPr>
        <p:txBody>
          <a:bodyPr anchor="ctr" anchorCtr="0"/>
          <a:p>
            <a:r>
              <a:rPr lang="zh-CN" altLang="en-US" sz="3200" b="1" dirty="0">
                <a:solidFill>
                  <a:srgbClr val="FF0000"/>
                </a:solidFill>
                <a:ea typeface="黑体" panose="02010609060101010101" pitchFamily="49" charset="-122"/>
              </a:rPr>
              <a:t>九、加气站设备日常维护</a:t>
            </a:r>
            <a:endParaRPr lang="zh-CN" altLang="en-US" sz="3200" b="1" dirty="0">
              <a:solidFill>
                <a:srgbClr val="FF0000"/>
              </a:solidFill>
              <a:ea typeface="黑体" panose="02010609060101010101" pitchFamily="49" charset="-122"/>
            </a:endParaRPr>
          </a:p>
        </p:txBody>
      </p:sp>
      <p:sp>
        <p:nvSpPr>
          <p:cNvPr id="35843" name="Rectangle 3"/>
          <p:cNvSpPr>
            <a:spLocks noGrp="1"/>
          </p:cNvSpPr>
          <p:nvPr>
            <p:ph idx="1"/>
          </p:nvPr>
        </p:nvSpPr>
        <p:spPr>
          <a:xfrm>
            <a:off x="144463" y="908050"/>
            <a:ext cx="8769350" cy="4465638"/>
          </a:xfrm>
          <a:noFill/>
          <a:ln>
            <a:noFill/>
          </a:ln>
        </p:spPr>
        <p:txBody>
          <a:bodyPr/>
          <a:p>
            <a:pPr fontAlgn="t">
              <a:lnSpc>
                <a:spcPct val="130000"/>
              </a:lnSpc>
              <a:buNone/>
            </a:pPr>
            <a:r>
              <a:rPr lang="zh-CN" altLang="en-US" sz="2400" dirty="0">
                <a:solidFill>
                  <a:srgbClr val="FF0000"/>
                </a:solidFill>
                <a:latin typeface="黑体" panose="02010609060101010101" pitchFamily="49" charset="-122"/>
                <a:ea typeface="黑体" panose="02010609060101010101" pitchFamily="49" charset="-122"/>
              </a:rPr>
              <a:t>备注：</a:t>
            </a:r>
            <a:r>
              <a:rPr lang="zh-CN" altLang="en-US" sz="2400" dirty="0">
                <a:latin typeface="黑体" panose="02010609060101010101" pitchFamily="49" charset="-122"/>
                <a:ea typeface="黑体" panose="02010609060101010101" pitchFamily="49" charset="-122"/>
              </a:rPr>
              <a:t>压缩天然气释放时强烈吸热，因为压缩天然气在释放过程是一个强吸热过程，当压缩天然气从容器或管路中泄漏时，泄孔周围会迅速形成一个低温区，甚至结冰。天然气虽是可燃气体，但是只要掌握了它的物理特性，科学使用、严格、规范操作就不会发生意外事故。每天做到四勤，发现异常情况，一定要尽快查明原因，或紧急停车。</a:t>
            </a:r>
            <a:endParaRPr lang="zh-CN" altLang="en-US" sz="2400" dirty="0">
              <a:latin typeface="黑体" panose="02010609060101010101" pitchFamily="49" charset="-122"/>
              <a:ea typeface="黑体" panose="02010609060101010101" pitchFamily="49" charset="-122"/>
            </a:endParaRPr>
          </a:p>
          <a:p>
            <a:pPr fontAlgn="t">
              <a:lnSpc>
                <a:spcPct val="130000"/>
              </a:lnSpc>
              <a:buNone/>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、勤听：每天听声，是否有</a:t>
            </a:r>
            <a:r>
              <a:rPr lang="zh-CN" altLang="en-US" sz="2400" dirty="0">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哧哧</a:t>
            </a:r>
            <a:r>
              <a:rPr lang="zh-CN" altLang="en-US" sz="2400" dirty="0">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的漏气声；</a:t>
            </a:r>
            <a:endParaRPr lang="zh-CN" altLang="en-US" sz="2400" dirty="0">
              <a:latin typeface="黑体" panose="02010609060101010101" pitchFamily="49" charset="-122"/>
              <a:ea typeface="黑体" panose="02010609060101010101" pitchFamily="49" charset="-122"/>
            </a:endParaRPr>
          </a:p>
          <a:p>
            <a:pPr fontAlgn="t">
              <a:lnSpc>
                <a:spcPct val="130000"/>
              </a:lnSpc>
              <a:buNone/>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、勤摸：各管接头处是否冰凉，是则说明漏气；</a:t>
            </a:r>
            <a:endParaRPr lang="zh-CN" altLang="en-US" sz="2400" dirty="0">
              <a:latin typeface="黑体" panose="02010609060101010101" pitchFamily="49" charset="-122"/>
              <a:ea typeface="黑体" panose="02010609060101010101" pitchFamily="49" charset="-122"/>
            </a:endParaRPr>
          </a:p>
          <a:p>
            <a:pPr fontAlgn="t">
              <a:lnSpc>
                <a:spcPct val="130000"/>
              </a:lnSpc>
              <a:buNone/>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、勤看：是否有结霜现象，有则说明漏气；</a:t>
            </a:r>
            <a:endParaRPr lang="zh-CN" altLang="en-US" sz="2400" dirty="0">
              <a:latin typeface="黑体" panose="02010609060101010101" pitchFamily="49" charset="-122"/>
              <a:ea typeface="黑体" panose="02010609060101010101" pitchFamily="49" charset="-122"/>
            </a:endParaRPr>
          </a:p>
          <a:p>
            <a:pPr fontAlgn="t">
              <a:lnSpc>
                <a:spcPct val="130000"/>
              </a:lnSpc>
              <a:buNone/>
            </a:pP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、勤闻：是否有臭味，有则说明漏气（一般城市管网中的天然气都作了加臭处理，但安装了脱硫装置的可能闻不到）。</a:t>
            </a:r>
            <a:r>
              <a:rPr lang="zh-CN" altLang="en-US" sz="2400" dirty="0"/>
              <a:t> </a:t>
            </a:r>
            <a:endParaRPr lang="zh-CN" altLang="en-US" sz="2400" dirty="0"/>
          </a:p>
        </p:txBody>
      </p:sp>
      <p:sp>
        <p:nvSpPr>
          <p:cNvPr id="34820" name="Line 4"/>
          <p:cNvSpPr/>
          <p:nvPr/>
        </p:nvSpPr>
        <p:spPr>
          <a:xfrm>
            <a:off x="2554288" y="836613"/>
            <a:ext cx="4322762"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3">
                                            <p:txEl>
                                              <p:charRg st="0" end="151"/>
                                            </p:txEl>
                                          </p:spTgt>
                                        </p:tgtEl>
                                        <p:attrNameLst>
                                          <p:attrName>style.visibility</p:attrName>
                                        </p:attrNameLst>
                                      </p:cBhvr>
                                      <p:to>
                                        <p:strVal val="visible"/>
                                      </p:to>
                                    </p:set>
                                    <p:animEffect transition="in" filter="blinds(horizontal)">
                                      <p:cBhvr>
                                        <p:cTn id="7" dur="500"/>
                                        <p:tgtEl>
                                          <p:spTgt spid="35843">
                                            <p:txEl>
                                              <p:charRg st="0" end="15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843">
                                            <p:txEl>
                                              <p:charRg st="151" end="174"/>
                                            </p:txEl>
                                          </p:spTgt>
                                        </p:tgtEl>
                                        <p:attrNameLst>
                                          <p:attrName>style.visibility</p:attrName>
                                        </p:attrNameLst>
                                      </p:cBhvr>
                                      <p:to>
                                        <p:strVal val="visible"/>
                                      </p:to>
                                    </p:set>
                                    <p:animEffect transition="in" filter="blinds(horizontal)">
                                      <p:cBhvr>
                                        <p:cTn id="12" dur="500"/>
                                        <p:tgtEl>
                                          <p:spTgt spid="35843">
                                            <p:txEl>
                                              <p:charRg st="151" end="17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843">
                                            <p:txEl>
                                              <p:charRg st="174" end="197"/>
                                            </p:txEl>
                                          </p:spTgt>
                                        </p:tgtEl>
                                        <p:attrNameLst>
                                          <p:attrName>style.visibility</p:attrName>
                                        </p:attrNameLst>
                                      </p:cBhvr>
                                      <p:to>
                                        <p:strVal val="visible"/>
                                      </p:to>
                                    </p:set>
                                    <p:animEffect transition="in" filter="blinds(horizontal)">
                                      <p:cBhvr>
                                        <p:cTn id="17" dur="500"/>
                                        <p:tgtEl>
                                          <p:spTgt spid="35843">
                                            <p:txEl>
                                              <p:charRg st="174" end="19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843">
                                            <p:txEl>
                                              <p:charRg st="197" end="218"/>
                                            </p:txEl>
                                          </p:spTgt>
                                        </p:tgtEl>
                                        <p:attrNameLst>
                                          <p:attrName>style.visibility</p:attrName>
                                        </p:attrNameLst>
                                      </p:cBhvr>
                                      <p:to>
                                        <p:strVal val="visible"/>
                                      </p:to>
                                    </p:set>
                                    <p:animEffect transition="in" filter="blinds(horizontal)">
                                      <p:cBhvr>
                                        <p:cTn id="22" dur="500"/>
                                        <p:tgtEl>
                                          <p:spTgt spid="35843">
                                            <p:txEl>
                                              <p:charRg st="197" end="21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5843">
                                            <p:txEl>
                                              <p:charRg st="218" end="273"/>
                                            </p:txEl>
                                          </p:spTgt>
                                        </p:tgtEl>
                                        <p:attrNameLst>
                                          <p:attrName>style.visibility</p:attrName>
                                        </p:attrNameLst>
                                      </p:cBhvr>
                                      <p:to>
                                        <p:strVal val="visible"/>
                                      </p:to>
                                    </p:set>
                                    <p:animEffect transition="in" filter="blinds(horizontal)">
                                      <p:cBhvr>
                                        <p:cTn id="27" dur="500"/>
                                        <p:tgtEl>
                                          <p:spTgt spid="35843">
                                            <p:txEl>
                                              <p:charRg st="218" end="27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xfrm>
            <a:off x="538163" y="439738"/>
            <a:ext cx="8242300" cy="755650"/>
          </a:xfrm>
          <a:noFill/>
          <a:ln>
            <a:noFill/>
          </a:ln>
        </p:spPr>
        <p:txBody>
          <a:bodyPr anchor="ctr" anchorCtr="0"/>
          <a:p>
            <a:r>
              <a:rPr lang="zh-CN" altLang="en-US" sz="3200" b="1" dirty="0">
                <a:solidFill>
                  <a:srgbClr val="FF0000"/>
                </a:solidFill>
                <a:ea typeface="黑体" panose="02010609060101010101" pitchFamily="49" charset="-122"/>
              </a:rPr>
              <a:t>十、加气站压缩机润滑系统常见故障分析</a:t>
            </a:r>
            <a:endParaRPr lang="zh-CN" altLang="en-US" sz="3200" b="1" dirty="0">
              <a:solidFill>
                <a:srgbClr val="FF0000"/>
              </a:solidFill>
              <a:ea typeface="黑体" panose="02010609060101010101" pitchFamily="49" charset="-122"/>
            </a:endParaRPr>
          </a:p>
        </p:txBody>
      </p:sp>
      <p:sp>
        <p:nvSpPr>
          <p:cNvPr id="36867" name="Rectangle 3"/>
          <p:cNvSpPr>
            <a:spLocks noGrp="1"/>
          </p:cNvSpPr>
          <p:nvPr>
            <p:ph idx="1"/>
          </p:nvPr>
        </p:nvSpPr>
        <p:spPr>
          <a:xfrm>
            <a:off x="179388" y="1482725"/>
            <a:ext cx="8713787" cy="3673475"/>
          </a:xfrm>
          <a:noFill/>
          <a:ln>
            <a:noFill/>
          </a:ln>
        </p:spPr>
        <p:txBody>
          <a:bodyPr/>
          <a:p>
            <a:pPr fontAlgn="t">
              <a:lnSpc>
                <a:spcPct val="120000"/>
              </a:lnSpc>
              <a:buNone/>
            </a:pPr>
            <a:r>
              <a:rPr lang="zh-CN" altLang="en-US" sz="2400" dirty="0">
                <a:ea typeface="黑体" panose="02010609060101010101" pitchFamily="49" charset="-122"/>
              </a:rPr>
              <a:t>压缩机润滑系统出现故障，会给压缩机造成比较大的损坏，所以为了安全起见，控制系统都要让压缩机自动停机，并显示相应的故障代号或故障位置。常见的故障可能有以下几种情况：</a:t>
            </a:r>
            <a:endParaRPr lang="zh-CN" altLang="en-US" sz="2400" dirty="0">
              <a:ea typeface="黑体" panose="02010609060101010101" pitchFamily="49" charset="-122"/>
            </a:endParaRPr>
          </a:p>
          <a:p>
            <a:pPr fontAlgn="t">
              <a:lnSpc>
                <a:spcPct val="120000"/>
              </a:lnSpc>
              <a:buNone/>
            </a:pPr>
            <a:r>
              <a:rPr lang="zh-CN" altLang="en-US" sz="2400" dirty="0">
                <a:solidFill>
                  <a:srgbClr val="FF0000"/>
                </a:solidFill>
                <a:ea typeface="黑体" panose="02010609060101010101" pitchFamily="49" charset="-122"/>
              </a:rPr>
              <a:t>一、润滑油位过低：</a:t>
            </a:r>
            <a:endParaRPr lang="zh-CN" altLang="en-US" sz="2400" dirty="0">
              <a:solidFill>
                <a:srgbClr val="FF0000"/>
              </a:solidFill>
              <a:ea typeface="黑体" panose="02010609060101010101" pitchFamily="49" charset="-122"/>
            </a:endParaRPr>
          </a:p>
          <a:p>
            <a:pPr fontAlgn="t">
              <a:lnSpc>
                <a:spcPct val="120000"/>
              </a:lnSpc>
              <a:buNone/>
            </a:pPr>
            <a:r>
              <a:rPr lang="en-US" altLang="zh-CN" sz="2400" dirty="0">
                <a:ea typeface="黑体" panose="02010609060101010101" pitchFamily="49" charset="-122"/>
              </a:rPr>
              <a:t>1</a:t>
            </a:r>
            <a:r>
              <a:rPr lang="zh-CN" altLang="en-US" sz="2400" dirty="0">
                <a:ea typeface="黑体" panose="02010609060101010101" pitchFamily="49" charset="-122"/>
              </a:rPr>
              <a:t>、油位传感器（开关）位置过高。当油位过低的故障代码出现时，观察压缩机端面的玻璃视窗中的油位是否在中线以上。否则应将油位开关的安装位置予以调整。</a:t>
            </a:r>
            <a:endParaRPr lang="zh-CN" altLang="en-US" sz="2400" dirty="0">
              <a:ea typeface="黑体" panose="02010609060101010101" pitchFamily="49" charset="-122"/>
            </a:endParaRPr>
          </a:p>
          <a:p>
            <a:pPr fontAlgn="t">
              <a:lnSpc>
                <a:spcPct val="120000"/>
              </a:lnSpc>
              <a:buNone/>
            </a:pPr>
            <a:r>
              <a:rPr lang="en-US" altLang="zh-CN" sz="2400" dirty="0">
                <a:ea typeface="黑体" panose="02010609060101010101" pitchFamily="49" charset="-122"/>
              </a:rPr>
              <a:t>2</a:t>
            </a:r>
            <a:r>
              <a:rPr lang="zh-CN" altLang="en-US" sz="2400" dirty="0">
                <a:ea typeface="黑体" panose="02010609060101010101" pitchFamily="49" charset="-122"/>
              </a:rPr>
              <a:t>、如果确实缺油，应及时补充。但要注意，油位应在压缩机运行时不低于中线，停机时应略高于中线。</a:t>
            </a:r>
            <a:r>
              <a:rPr lang="en-US" altLang="zh-CN" sz="2400" dirty="0">
                <a:latin typeface="黑体" panose="02010609060101010101" pitchFamily="49" charset="-122"/>
                <a:ea typeface="黑体" panose="02010609060101010101" pitchFamily="49" charset="-122"/>
              </a:rPr>
              <a:t> </a:t>
            </a:r>
            <a:endParaRPr lang="zh-CN" altLang="en-US" sz="2400" dirty="0">
              <a:latin typeface="黑体" panose="02010609060101010101" pitchFamily="49" charset="-122"/>
              <a:ea typeface="黑体" panose="02010609060101010101" pitchFamily="49" charset="-122"/>
            </a:endParaRPr>
          </a:p>
        </p:txBody>
      </p:sp>
      <p:sp>
        <p:nvSpPr>
          <p:cNvPr id="36868" name="Rectangle 4"/>
          <p:cNvSpPr/>
          <p:nvPr/>
        </p:nvSpPr>
        <p:spPr>
          <a:xfrm>
            <a:off x="611188" y="1484313"/>
            <a:ext cx="7921625" cy="3602037"/>
          </a:xfrm>
          <a:prstGeom prst="rect">
            <a:avLst/>
          </a:prstGeom>
          <a:noFill/>
          <a:ln w="9525">
            <a:noFill/>
          </a:ln>
        </p:spPr>
        <p:txBody>
          <a:bodyPr/>
          <a:p>
            <a:pPr marL="342900" indent="-342900">
              <a:lnSpc>
                <a:spcPct val="150000"/>
              </a:lnSpc>
              <a:spcBef>
                <a:spcPct val="20000"/>
              </a:spcBef>
            </a:pPr>
            <a:endParaRPr lang="zh-CN" altLang="en-US" sz="2000" dirty="0">
              <a:latin typeface="黑体" panose="02010609060101010101" pitchFamily="49" charset="-122"/>
              <a:ea typeface="黑体" panose="02010609060101010101" pitchFamily="49" charset="-122"/>
            </a:endParaRPr>
          </a:p>
        </p:txBody>
      </p:sp>
      <p:sp>
        <p:nvSpPr>
          <p:cNvPr id="35845" name="Line 5"/>
          <p:cNvSpPr/>
          <p:nvPr/>
        </p:nvSpPr>
        <p:spPr>
          <a:xfrm>
            <a:off x="1042988" y="1123950"/>
            <a:ext cx="7200900"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7">
                                            <p:txEl>
                                              <p:charRg st="0" end="82"/>
                                            </p:txEl>
                                          </p:spTgt>
                                        </p:tgtEl>
                                        <p:attrNameLst>
                                          <p:attrName>style.visibility</p:attrName>
                                        </p:attrNameLst>
                                      </p:cBhvr>
                                      <p:to>
                                        <p:strVal val="visible"/>
                                      </p:to>
                                    </p:set>
                                    <p:animEffect transition="in" filter="blinds(horizontal)">
                                      <p:cBhvr>
                                        <p:cTn id="7" dur="500"/>
                                        <p:tgtEl>
                                          <p:spTgt spid="36867">
                                            <p:txEl>
                                              <p:charRg st="0" end="8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7">
                                            <p:txEl>
                                              <p:charRg st="82" end="92"/>
                                            </p:txEl>
                                          </p:spTgt>
                                        </p:tgtEl>
                                        <p:attrNameLst>
                                          <p:attrName>style.visibility</p:attrName>
                                        </p:attrNameLst>
                                      </p:cBhvr>
                                      <p:to>
                                        <p:strVal val="visible"/>
                                      </p:to>
                                    </p:set>
                                    <p:animEffect transition="in" filter="blinds(horizontal)">
                                      <p:cBhvr>
                                        <p:cTn id="12" dur="500"/>
                                        <p:tgtEl>
                                          <p:spTgt spid="36867">
                                            <p:txEl>
                                              <p:charRg st="82" end="9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67">
                                            <p:txEl>
                                              <p:charRg st="92" end="165"/>
                                            </p:txEl>
                                          </p:spTgt>
                                        </p:tgtEl>
                                        <p:attrNameLst>
                                          <p:attrName>style.visibility</p:attrName>
                                        </p:attrNameLst>
                                      </p:cBhvr>
                                      <p:to>
                                        <p:strVal val="visible"/>
                                      </p:to>
                                    </p:set>
                                    <p:animEffect transition="in" filter="blinds(horizontal)">
                                      <p:cBhvr>
                                        <p:cTn id="17" dur="500"/>
                                        <p:tgtEl>
                                          <p:spTgt spid="36867">
                                            <p:txEl>
                                              <p:charRg st="92" end="16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867">
                                            <p:txEl>
                                              <p:charRg st="165" end="213"/>
                                            </p:txEl>
                                          </p:spTgt>
                                        </p:tgtEl>
                                        <p:attrNameLst>
                                          <p:attrName>style.visibility</p:attrName>
                                        </p:attrNameLst>
                                      </p:cBhvr>
                                      <p:to>
                                        <p:strVal val="visible"/>
                                      </p:to>
                                    </p:set>
                                    <p:animEffect transition="in" filter="blinds(horizontal)">
                                      <p:cBhvr>
                                        <p:cTn id="22" dur="500"/>
                                        <p:tgtEl>
                                          <p:spTgt spid="36867">
                                            <p:txEl>
                                              <p:charRg st="165" end="2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36868">
                                            <p:txEl>
                                              <p:charRg st="0" end="1"/>
                                            </p:txEl>
                                          </p:spTgt>
                                        </p:tgtEl>
                                        <p:attrNameLst>
                                          <p:attrName>style.visibility</p:attrName>
                                        </p:attrNameLst>
                                      </p:cBhvr>
                                      <p:to>
                                        <p:strVal val="visible"/>
                                      </p:to>
                                    </p:set>
                                    <p:animEffect transition="in" filter="blinds(horizontal)">
                                      <p:cBhvr>
                                        <p:cTn id="27" dur="500"/>
                                        <p:tgtEl>
                                          <p:spTgt spid="36868">
                                            <p:txEl>
                                              <p:charRg st="0"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3686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type="title"/>
          </p:nvPr>
        </p:nvSpPr>
        <p:spPr>
          <a:xfrm>
            <a:off x="395288" y="439738"/>
            <a:ext cx="8242300" cy="755650"/>
          </a:xfrm>
          <a:noFill/>
          <a:ln>
            <a:noFill/>
          </a:ln>
        </p:spPr>
        <p:txBody>
          <a:bodyPr anchor="ctr" anchorCtr="0"/>
          <a:p>
            <a:r>
              <a:rPr lang="zh-CN" altLang="en-US" sz="3200" b="1" dirty="0">
                <a:solidFill>
                  <a:srgbClr val="FF0000"/>
                </a:solidFill>
                <a:ea typeface="黑体" panose="02010609060101010101" pitchFamily="49" charset="-122"/>
              </a:rPr>
              <a:t>十、加气站压缩机润滑系统常见故障分析</a:t>
            </a:r>
            <a:endParaRPr lang="zh-CN" altLang="en-US" sz="3200" b="1" dirty="0">
              <a:solidFill>
                <a:srgbClr val="FF0000"/>
              </a:solidFill>
              <a:ea typeface="黑体" panose="02010609060101010101" pitchFamily="49" charset="-122"/>
            </a:endParaRPr>
          </a:p>
        </p:txBody>
      </p:sp>
      <p:sp>
        <p:nvSpPr>
          <p:cNvPr id="37891" name="Rectangle 3"/>
          <p:cNvSpPr>
            <a:spLocks noGrp="1"/>
          </p:cNvSpPr>
          <p:nvPr>
            <p:ph idx="1"/>
          </p:nvPr>
        </p:nvSpPr>
        <p:spPr>
          <a:xfrm>
            <a:off x="323850" y="1411288"/>
            <a:ext cx="8353425" cy="3960812"/>
          </a:xfrm>
          <a:noFill/>
          <a:ln>
            <a:noFill/>
          </a:ln>
        </p:spPr>
        <p:txBody>
          <a:bodyPr/>
          <a:p>
            <a:pPr>
              <a:lnSpc>
                <a:spcPct val="150000"/>
              </a:lnSpc>
              <a:buNone/>
            </a:pPr>
            <a:r>
              <a:rPr lang="zh-CN" altLang="en-US" sz="2400" dirty="0">
                <a:solidFill>
                  <a:srgbClr val="FF0000"/>
                </a:solidFill>
                <a:ea typeface="黑体" panose="02010609060101010101" pitchFamily="49" charset="-122"/>
              </a:rPr>
              <a:t>二、润滑系统油压过低：</a:t>
            </a:r>
            <a:endParaRPr lang="zh-CN" altLang="en-US" sz="2400" dirty="0">
              <a:solidFill>
                <a:srgbClr val="FF0000"/>
              </a:solidFill>
              <a:ea typeface="黑体" panose="02010609060101010101" pitchFamily="49" charset="-122"/>
            </a:endParaRPr>
          </a:p>
          <a:p>
            <a:pPr>
              <a:lnSpc>
                <a:spcPct val="150000"/>
              </a:lnSpc>
              <a:buNone/>
            </a:pPr>
            <a:r>
              <a:rPr lang="en-US" altLang="zh-CN" sz="2400" dirty="0">
                <a:ea typeface="黑体" panose="02010609060101010101" pitchFamily="49" charset="-122"/>
              </a:rPr>
              <a:t>1</a:t>
            </a:r>
            <a:r>
              <a:rPr lang="zh-CN" altLang="en-US" sz="2400" dirty="0">
                <a:ea typeface="黑体" panose="02010609060101010101" pitchFamily="49" charset="-122"/>
              </a:rPr>
              <a:t>、过滤器过脏，堵塞油路，压降增大，会使后续的管路油压降低。应检查清理油过滤器或更换滤芯。</a:t>
            </a:r>
            <a:endParaRPr lang="zh-CN" altLang="en-US" sz="2400" dirty="0">
              <a:ea typeface="黑体" panose="02010609060101010101" pitchFamily="49" charset="-122"/>
            </a:endParaRPr>
          </a:p>
          <a:p>
            <a:pPr>
              <a:lnSpc>
                <a:spcPct val="150000"/>
              </a:lnSpc>
              <a:buNone/>
            </a:pPr>
            <a:r>
              <a:rPr lang="en-US" altLang="zh-CN" sz="2400" dirty="0">
                <a:ea typeface="黑体" panose="02010609060101010101" pitchFamily="49" charset="-122"/>
              </a:rPr>
              <a:t>2</a:t>
            </a:r>
            <a:r>
              <a:rPr lang="zh-CN" altLang="en-US" sz="2400" dirty="0">
                <a:ea typeface="黑体" panose="02010609060101010101" pitchFamily="49" charset="-122"/>
              </a:rPr>
              <a:t>、油路系统漏油时油压必然降低。检查管路接头是否有漏油现象。</a:t>
            </a:r>
            <a:endParaRPr lang="zh-CN" altLang="en-US" sz="2400" dirty="0">
              <a:ea typeface="黑体" panose="02010609060101010101" pitchFamily="49" charset="-122"/>
            </a:endParaRPr>
          </a:p>
          <a:p>
            <a:pPr>
              <a:lnSpc>
                <a:spcPct val="150000"/>
              </a:lnSpc>
              <a:buNone/>
            </a:pPr>
            <a:r>
              <a:rPr lang="en-US" altLang="zh-CN" sz="2400" dirty="0">
                <a:ea typeface="黑体" panose="02010609060101010101" pitchFamily="49" charset="-122"/>
              </a:rPr>
              <a:t>3</a:t>
            </a:r>
            <a:r>
              <a:rPr lang="zh-CN" altLang="en-US" sz="2400" dirty="0">
                <a:ea typeface="黑体" panose="02010609060101010101" pitchFamily="49" charset="-122"/>
              </a:rPr>
              <a:t>、管路油压传感器失灵会产生虚假信息，应对照油压表读数，并检查压力传感器有无故障。</a:t>
            </a:r>
            <a:endParaRPr lang="zh-CN" altLang="en-US" sz="2400" dirty="0">
              <a:ea typeface="黑体" panose="02010609060101010101" pitchFamily="49" charset="-122"/>
            </a:endParaRPr>
          </a:p>
          <a:p>
            <a:pPr>
              <a:lnSpc>
                <a:spcPct val="150000"/>
              </a:lnSpc>
              <a:buNone/>
            </a:pPr>
            <a:r>
              <a:rPr lang="en-US" altLang="zh-CN" sz="2400" dirty="0">
                <a:ea typeface="黑体" panose="02010609060101010101" pitchFamily="49" charset="-122"/>
              </a:rPr>
              <a:t>4</a:t>
            </a:r>
            <a:r>
              <a:rPr lang="zh-CN" altLang="en-US" sz="2400" dirty="0">
                <a:ea typeface="黑体" panose="02010609060101010101" pitchFamily="49" charset="-122"/>
              </a:rPr>
              <a:t>、压力调节器调整不当，也会造成油压降低。应检查和调节油压调节器的位置。</a:t>
            </a:r>
            <a:endParaRPr lang="zh-CN" altLang="en-US" sz="2400" dirty="0">
              <a:ea typeface="黑体" panose="02010609060101010101" pitchFamily="49" charset="-122"/>
            </a:endParaRPr>
          </a:p>
        </p:txBody>
      </p:sp>
      <p:sp>
        <p:nvSpPr>
          <p:cNvPr id="37892" name="Rectangle 4"/>
          <p:cNvSpPr/>
          <p:nvPr/>
        </p:nvSpPr>
        <p:spPr>
          <a:xfrm>
            <a:off x="468313" y="1484313"/>
            <a:ext cx="7920037" cy="3602037"/>
          </a:xfrm>
          <a:prstGeom prst="rect">
            <a:avLst/>
          </a:prstGeom>
          <a:noFill/>
          <a:ln w="9525">
            <a:noFill/>
          </a:ln>
        </p:spPr>
        <p:txBody>
          <a:bodyPr/>
          <a:p>
            <a:pPr marL="342900" indent="-342900">
              <a:lnSpc>
                <a:spcPct val="150000"/>
              </a:lnSpc>
              <a:spcBef>
                <a:spcPct val="20000"/>
              </a:spcBef>
            </a:pPr>
            <a:endParaRPr lang="zh-CN" altLang="en-US" sz="2000" dirty="0">
              <a:latin typeface="黑体" panose="02010609060101010101" pitchFamily="49" charset="-122"/>
              <a:ea typeface="黑体" panose="02010609060101010101" pitchFamily="49" charset="-122"/>
            </a:endParaRPr>
          </a:p>
        </p:txBody>
      </p:sp>
      <p:sp>
        <p:nvSpPr>
          <p:cNvPr id="36869" name="Line 5"/>
          <p:cNvSpPr/>
          <p:nvPr/>
        </p:nvSpPr>
        <p:spPr>
          <a:xfrm>
            <a:off x="900113" y="1123950"/>
            <a:ext cx="7200900"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1">
                                            <p:txEl>
                                              <p:charRg st="0" end="12"/>
                                            </p:txEl>
                                          </p:spTgt>
                                        </p:tgtEl>
                                        <p:attrNameLst>
                                          <p:attrName>style.visibility</p:attrName>
                                        </p:attrNameLst>
                                      </p:cBhvr>
                                      <p:to>
                                        <p:strVal val="visible"/>
                                      </p:to>
                                    </p:set>
                                    <p:animEffect transition="in" filter="blinds(horizontal)">
                                      <p:cBhvr>
                                        <p:cTn id="7" dur="500"/>
                                        <p:tgtEl>
                                          <p:spTgt spid="37891">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1">
                                            <p:txEl>
                                              <p:charRg st="12" end="58"/>
                                            </p:txEl>
                                          </p:spTgt>
                                        </p:tgtEl>
                                        <p:attrNameLst>
                                          <p:attrName>style.visibility</p:attrName>
                                        </p:attrNameLst>
                                      </p:cBhvr>
                                      <p:to>
                                        <p:strVal val="visible"/>
                                      </p:to>
                                    </p:set>
                                    <p:animEffect transition="in" filter="blinds(horizontal)">
                                      <p:cBhvr>
                                        <p:cTn id="12" dur="500"/>
                                        <p:tgtEl>
                                          <p:spTgt spid="37891">
                                            <p:txEl>
                                              <p:charRg st="12" end="5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891">
                                            <p:txEl>
                                              <p:charRg st="58" end="89"/>
                                            </p:txEl>
                                          </p:spTgt>
                                        </p:tgtEl>
                                        <p:attrNameLst>
                                          <p:attrName>style.visibility</p:attrName>
                                        </p:attrNameLst>
                                      </p:cBhvr>
                                      <p:to>
                                        <p:strVal val="visible"/>
                                      </p:to>
                                    </p:set>
                                    <p:animEffect transition="in" filter="blinds(horizontal)">
                                      <p:cBhvr>
                                        <p:cTn id="17" dur="500"/>
                                        <p:tgtEl>
                                          <p:spTgt spid="37891">
                                            <p:txEl>
                                              <p:charRg st="58" end="8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891">
                                            <p:txEl>
                                              <p:charRg st="89" end="131"/>
                                            </p:txEl>
                                          </p:spTgt>
                                        </p:tgtEl>
                                        <p:attrNameLst>
                                          <p:attrName>style.visibility</p:attrName>
                                        </p:attrNameLst>
                                      </p:cBhvr>
                                      <p:to>
                                        <p:strVal val="visible"/>
                                      </p:to>
                                    </p:set>
                                    <p:animEffect transition="in" filter="blinds(horizontal)">
                                      <p:cBhvr>
                                        <p:cTn id="22" dur="500"/>
                                        <p:tgtEl>
                                          <p:spTgt spid="37891">
                                            <p:txEl>
                                              <p:charRg st="89" end="13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891">
                                            <p:txEl>
                                              <p:charRg st="131" end="168"/>
                                            </p:txEl>
                                          </p:spTgt>
                                        </p:tgtEl>
                                        <p:attrNameLst>
                                          <p:attrName>style.visibility</p:attrName>
                                        </p:attrNameLst>
                                      </p:cBhvr>
                                      <p:to>
                                        <p:strVal val="visible"/>
                                      </p:to>
                                    </p:set>
                                    <p:animEffect transition="in" filter="blinds(horizontal)">
                                      <p:cBhvr>
                                        <p:cTn id="27" dur="500"/>
                                        <p:tgtEl>
                                          <p:spTgt spid="37891">
                                            <p:txEl>
                                              <p:charRg st="131" end="16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nodePh="1">
                                  <p:stCondLst>
                                    <p:cond delay="0"/>
                                  </p:stCondLst>
                                  <p:endCondLst>
                                    <p:cond evt="begin" delay="0">
                                      <p:tn val="30"/>
                                    </p:cond>
                                  </p:endCondLst>
                                  <p:childTnLst>
                                    <p:set>
                                      <p:cBhvr>
                                        <p:cTn id="31" dur="1" fill="hold">
                                          <p:stCondLst>
                                            <p:cond delay="0"/>
                                          </p:stCondLst>
                                        </p:cTn>
                                        <p:tgtEl>
                                          <p:spTgt spid="37892">
                                            <p:txEl>
                                              <p:charRg st="0" end="1"/>
                                            </p:txEl>
                                          </p:spTgt>
                                        </p:tgtEl>
                                        <p:attrNameLst>
                                          <p:attrName>style.visibility</p:attrName>
                                        </p:attrNameLst>
                                      </p:cBhvr>
                                      <p:to>
                                        <p:strVal val="visible"/>
                                      </p:to>
                                    </p:set>
                                    <p:animEffect transition="in" filter="blinds(horizontal)">
                                      <p:cBhvr>
                                        <p:cTn id="32" dur="500"/>
                                        <p:tgtEl>
                                          <p:spTgt spid="37892">
                                            <p:txEl>
                                              <p:charRg st="0"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789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p:nvPr>
        </p:nvSpPr>
        <p:spPr>
          <a:xfrm>
            <a:off x="450850" y="476250"/>
            <a:ext cx="8242300" cy="755650"/>
          </a:xfrm>
          <a:noFill/>
          <a:ln>
            <a:noFill/>
          </a:ln>
        </p:spPr>
        <p:txBody>
          <a:bodyPr anchor="ctr" anchorCtr="0"/>
          <a:p>
            <a:r>
              <a:rPr lang="zh-CN" altLang="en-US" sz="3200" b="1" dirty="0">
                <a:solidFill>
                  <a:srgbClr val="FF0000"/>
                </a:solidFill>
                <a:ea typeface="黑体" panose="02010609060101010101" pitchFamily="49" charset="-122"/>
              </a:rPr>
              <a:t>十、加气站压缩机润滑系统常见故障分析</a:t>
            </a:r>
            <a:endParaRPr lang="zh-CN" altLang="en-US" sz="3200" b="1" dirty="0">
              <a:solidFill>
                <a:srgbClr val="FF0000"/>
              </a:solidFill>
              <a:ea typeface="黑体" panose="02010609060101010101" pitchFamily="49" charset="-122"/>
            </a:endParaRPr>
          </a:p>
        </p:txBody>
      </p:sp>
      <p:sp>
        <p:nvSpPr>
          <p:cNvPr id="38915" name="Rectangle 3"/>
          <p:cNvSpPr>
            <a:spLocks noGrp="1"/>
          </p:cNvSpPr>
          <p:nvPr>
            <p:ph idx="1"/>
          </p:nvPr>
        </p:nvSpPr>
        <p:spPr>
          <a:xfrm>
            <a:off x="450850" y="1428750"/>
            <a:ext cx="7920038" cy="3168650"/>
          </a:xfrm>
          <a:noFill/>
          <a:ln>
            <a:noFill/>
          </a:ln>
        </p:spPr>
        <p:txBody>
          <a:bodyPr/>
          <a:p>
            <a:pPr>
              <a:lnSpc>
                <a:spcPct val="150000"/>
              </a:lnSpc>
              <a:buNone/>
            </a:pPr>
            <a:r>
              <a:rPr lang="zh-CN" altLang="en-US" sz="2400" dirty="0">
                <a:solidFill>
                  <a:srgbClr val="FF0000"/>
                </a:solidFill>
                <a:ea typeface="黑体" panose="02010609060101010101" pitchFamily="49" charset="-122"/>
              </a:rPr>
              <a:t>         二、润滑系统油压过低：</a:t>
            </a:r>
            <a:endParaRPr lang="zh-CN" altLang="en-US" sz="2400" dirty="0">
              <a:solidFill>
                <a:srgbClr val="FF0000"/>
              </a:solidFill>
              <a:ea typeface="黑体" panose="02010609060101010101" pitchFamily="49" charset="-122"/>
            </a:endParaRPr>
          </a:p>
          <a:p>
            <a:pPr>
              <a:lnSpc>
                <a:spcPct val="150000"/>
              </a:lnSpc>
              <a:buNone/>
            </a:pPr>
            <a:r>
              <a:rPr lang="en-US" altLang="zh-CN" dirty="0">
                <a:ea typeface="黑体" panose="02010609060101010101" pitchFamily="49" charset="-122"/>
              </a:rPr>
              <a:t>       </a:t>
            </a:r>
            <a:r>
              <a:rPr lang="en-US" altLang="zh-CN" sz="2400" dirty="0">
                <a:ea typeface="黑体" panose="02010609060101010101" pitchFamily="49" charset="-122"/>
              </a:rPr>
              <a:t>5</a:t>
            </a:r>
            <a:r>
              <a:rPr lang="zh-CN" altLang="en-US" sz="2400" dirty="0">
                <a:ea typeface="黑体" panose="02010609060101010101" pitchFamily="49" charset="-122"/>
              </a:rPr>
              <a:t>、润滑油泵工作不正常。检查油泵，是否由于磨损使啮合间隙或断面间隙增大，以及漏油等原因造成压力降低。</a:t>
            </a:r>
            <a:endParaRPr lang="zh-CN" altLang="en-US" sz="2400" dirty="0">
              <a:ea typeface="黑体" panose="02010609060101010101" pitchFamily="49" charset="-122"/>
            </a:endParaRPr>
          </a:p>
          <a:p>
            <a:pPr>
              <a:lnSpc>
                <a:spcPct val="150000"/>
              </a:lnSpc>
              <a:buNone/>
            </a:pPr>
            <a:r>
              <a:rPr lang="en-US" altLang="zh-CN" sz="2400" dirty="0">
                <a:ea typeface="黑体" panose="02010609060101010101" pitchFamily="49" charset="-122"/>
              </a:rPr>
              <a:t>          6</a:t>
            </a:r>
            <a:r>
              <a:rPr lang="zh-CN" altLang="en-US" sz="2400" dirty="0">
                <a:ea typeface="黑体" panose="02010609060101010101" pitchFamily="49" charset="-122"/>
              </a:rPr>
              <a:t>、启动过程中出现油压低的故障信号而不能启动。若在冬天有可能因温度低油粘度高，短时间油压达不到所致，可多起动几次就可恢复正常。或者，由技术人员将预润滑泵延时工作时间设置适当加长即可。</a:t>
            </a:r>
            <a:endParaRPr lang="zh-CN" altLang="en-US" sz="2400" dirty="0">
              <a:ea typeface="黑体" panose="02010609060101010101" pitchFamily="49" charset="-122"/>
            </a:endParaRPr>
          </a:p>
        </p:txBody>
      </p:sp>
      <p:sp>
        <p:nvSpPr>
          <p:cNvPr id="38916" name="Rectangle 4"/>
          <p:cNvSpPr/>
          <p:nvPr/>
        </p:nvSpPr>
        <p:spPr>
          <a:xfrm>
            <a:off x="523875" y="1520825"/>
            <a:ext cx="7920038" cy="3602038"/>
          </a:xfrm>
          <a:prstGeom prst="rect">
            <a:avLst/>
          </a:prstGeom>
          <a:noFill/>
          <a:ln w="9525">
            <a:noFill/>
          </a:ln>
        </p:spPr>
        <p:txBody>
          <a:bodyPr/>
          <a:p>
            <a:pPr marL="342900" indent="-342900">
              <a:lnSpc>
                <a:spcPct val="150000"/>
              </a:lnSpc>
              <a:spcBef>
                <a:spcPct val="20000"/>
              </a:spcBef>
            </a:pPr>
            <a:endParaRPr lang="zh-CN" altLang="en-US" sz="2000" dirty="0">
              <a:latin typeface="黑体" panose="02010609060101010101" pitchFamily="49" charset="-122"/>
              <a:ea typeface="黑体" panose="02010609060101010101" pitchFamily="49" charset="-122"/>
            </a:endParaRPr>
          </a:p>
        </p:txBody>
      </p:sp>
      <p:sp>
        <p:nvSpPr>
          <p:cNvPr id="37893" name="Line 5"/>
          <p:cNvSpPr/>
          <p:nvPr/>
        </p:nvSpPr>
        <p:spPr>
          <a:xfrm>
            <a:off x="955675" y="1160463"/>
            <a:ext cx="7200900"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5">
                                            <p:txEl>
                                              <p:charRg st="0" end="21"/>
                                            </p:txEl>
                                          </p:spTgt>
                                        </p:tgtEl>
                                        <p:attrNameLst>
                                          <p:attrName>style.visibility</p:attrName>
                                        </p:attrNameLst>
                                      </p:cBhvr>
                                      <p:to>
                                        <p:strVal val="visible"/>
                                      </p:to>
                                    </p:set>
                                    <p:animEffect transition="in" filter="blinds(horizontal)">
                                      <p:cBhvr>
                                        <p:cTn id="7" dur="500"/>
                                        <p:tgtEl>
                                          <p:spTgt spid="38915">
                                            <p:txEl>
                                              <p:charRg st="0" end="2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15">
                                            <p:txEl>
                                              <p:charRg st="21" end="79"/>
                                            </p:txEl>
                                          </p:spTgt>
                                        </p:tgtEl>
                                        <p:attrNameLst>
                                          <p:attrName>style.visibility</p:attrName>
                                        </p:attrNameLst>
                                      </p:cBhvr>
                                      <p:to>
                                        <p:strVal val="visible"/>
                                      </p:to>
                                    </p:set>
                                    <p:animEffect transition="in" filter="blinds(horizontal)">
                                      <p:cBhvr>
                                        <p:cTn id="12" dur="500"/>
                                        <p:tgtEl>
                                          <p:spTgt spid="38915">
                                            <p:txEl>
                                              <p:charRg st="21" end="7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915">
                                            <p:txEl>
                                              <p:charRg st="79" end="181"/>
                                            </p:txEl>
                                          </p:spTgt>
                                        </p:tgtEl>
                                        <p:attrNameLst>
                                          <p:attrName>style.visibility</p:attrName>
                                        </p:attrNameLst>
                                      </p:cBhvr>
                                      <p:to>
                                        <p:strVal val="visible"/>
                                      </p:to>
                                    </p:set>
                                    <p:animEffect transition="in" filter="blinds(horizontal)">
                                      <p:cBhvr>
                                        <p:cTn id="17" dur="500"/>
                                        <p:tgtEl>
                                          <p:spTgt spid="38915">
                                            <p:txEl>
                                              <p:charRg st="79" end="18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nodePh="1">
                                  <p:stCondLst>
                                    <p:cond delay="0"/>
                                  </p:stCondLst>
                                  <p:endCondLst>
                                    <p:cond evt="begin" delay="0">
                                      <p:tn val="20"/>
                                    </p:cond>
                                  </p:endCondLst>
                                  <p:childTnLst>
                                    <p:set>
                                      <p:cBhvr>
                                        <p:cTn id="21" dur="1" fill="hold">
                                          <p:stCondLst>
                                            <p:cond delay="0"/>
                                          </p:stCondLst>
                                        </p:cTn>
                                        <p:tgtEl>
                                          <p:spTgt spid="38916">
                                            <p:txEl>
                                              <p:charRg st="0" end="1"/>
                                            </p:txEl>
                                          </p:spTgt>
                                        </p:tgtEl>
                                        <p:attrNameLst>
                                          <p:attrName>style.visibility</p:attrName>
                                        </p:attrNameLst>
                                      </p:cBhvr>
                                      <p:to>
                                        <p:strVal val="visible"/>
                                      </p:to>
                                    </p:set>
                                    <p:animEffect transition="in" filter="blinds(horizontal)">
                                      <p:cBhvr>
                                        <p:cTn id="22" dur="500"/>
                                        <p:tgtEl>
                                          <p:spTgt spid="38916">
                                            <p:txEl>
                                              <p:charRg st="0"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a:xfrm>
            <a:off x="450850" y="476250"/>
            <a:ext cx="8242300" cy="755650"/>
          </a:xfrm>
          <a:noFill/>
          <a:ln>
            <a:noFill/>
          </a:ln>
        </p:spPr>
        <p:txBody>
          <a:bodyPr anchor="ctr" anchorCtr="0"/>
          <a:p>
            <a:r>
              <a:rPr lang="zh-CN" altLang="en-US" sz="3200" b="1" dirty="0">
                <a:solidFill>
                  <a:srgbClr val="FF0000"/>
                </a:solidFill>
                <a:ea typeface="黑体" panose="02010609060101010101" pitchFamily="49" charset="-122"/>
              </a:rPr>
              <a:t>十、加气站压缩机润滑系统常见故障分析</a:t>
            </a:r>
            <a:endParaRPr lang="zh-CN" altLang="en-US" sz="3200" b="1" dirty="0">
              <a:solidFill>
                <a:srgbClr val="FF0000"/>
              </a:solidFill>
              <a:ea typeface="黑体" panose="02010609060101010101" pitchFamily="49" charset="-122"/>
            </a:endParaRPr>
          </a:p>
        </p:txBody>
      </p:sp>
      <p:sp>
        <p:nvSpPr>
          <p:cNvPr id="39939" name="Rectangle 3"/>
          <p:cNvSpPr>
            <a:spLocks noGrp="1"/>
          </p:cNvSpPr>
          <p:nvPr>
            <p:ph idx="1"/>
          </p:nvPr>
        </p:nvSpPr>
        <p:spPr>
          <a:xfrm>
            <a:off x="163513" y="1447800"/>
            <a:ext cx="8713787" cy="3817938"/>
          </a:xfrm>
          <a:noFill/>
          <a:ln>
            <a:noFill/>
          </a:ln>
        </p:spPr>
        <p:txBody>
          <a:bodyPr/>
          <a:p>
            <a:pPr>
              <a:lnSpc>
                <a:spcPct val="120000"/>
              </a:lnSpc>
              <a:buNone/>
            </a:pPr>
            <a:r>
              <a:rPr lang="zh-CN" altLang="en-US" sz="2400" dirty="0">
                <a:solidFill>
                  <a:srgbClr val="FF0000"/>
                </a:solidFill>
                <a:latin typeface="黑体" panose="02010609060101010101" pitchFamily="49" charset="-122"/>
                <a:ea typeface="黑体" panose="02010609060101010101" pitchFamily="49" charset="-122"/>
              </a:rPr>
              <a:t>    三、气缸润滑系统缺油：</a:t>
            </a:r>
            <a:endParaRPr lang="zh-CN" altLang="en-US" sz="2400" dirty="0">
              <a:solidFill>
                <a:srgbClr val="FF0000"/>
              </a:solidFill>
              <a:latin typeface="黑体" panose="02010609060101010101" pitchFamily="49" charset="-122"/>
              <a:ea typeface="黑体" panose="02010609060101010101" pitchFamily="49" charset="-122"/>
            </a:endParaRPr>
          </a:p>
          <a:p>
            <a:pPr>
              <a:lnSpc>
                <a:spcPct val="120000"/>
              </a:lnSpc>
              <a:buNone/>
            </a:pPr>
            <a:r>
              <a:rPr lang="en-US" altLang="zh-CN" sz="2400" dirty="0">
                <a:latin typeface="黑体" panose="02010609060101010101" pitchFamily="49" charset="-122"/>
                <a:ea typeface="黑体" panose="02010609060101010101" pitchFamily="49" charset="-122"/>
              </a:rPr>
              <a:t>    1</a:t>
            </a:r>
            <a:r>
              <a:rPr lang="zh-CN" altLang="en-US" sz="2400" dirty="0">
                <a:latin typeface="黑体" panose="02010609060101010101" pitchFamily="49" charset="-122"/>
                <a:ea typeface="黑体" panose="02010609060101010101" pitchFamily="49" charset="-122"/>
              </a:rPr>
              <a:t>、油不流动传感器失灵产生错误信号。首先检查或更换油不流动传感器（大多情况是固化在壳体内的电池耗尽。并不象厂商允诺的工作寿命</a:t>
            </a:r>
            <a:r>
              <a:rPr lang="en-US" altLang="zh-CN" sz="2400" dirty="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10</a:t>
            </a:r>
            <a:r>
              <a:rPr lang="zh-CN" altLang="en-US" sz="2400" dirty="0">
                <a:latin typeface="黑体" panose="02010609060101010101" pitchFamily="49" charset="-122"/>
                <a:ea typeface="黑体" panose="02010609060101010101" pitchFamily="49" charset="-122"/>
              </a:rPr>
              <a:t>年，经常几个月就没电了）。更换时应将整个总成全部换掉，否则仍然可能出现问题。如果身边暂时没有备件，在确信系统并不缺油的前提下，为了不停机影响生产，亦可采取两种临时办法。修改控制软件使计算机不再监测该信号。或者，将传感器输出的两根信号线短接即可。注意，这只能解决燃眉之急，其间必须经常用其它方法监测油路。</a:t>
            </a:r>
            <a:endParaRPr lang="zh-CN" altLang="en-US" sz="2400" dirty="0">
              <a:latin typeface="黑体" panose="02010609060101010101" pitchFamily="49" charset="-122"/>
              <a:ea typeface="黑体" panose="02010609060101010101" pitchFamily="49" charset="-122"/>
            </a:endParaRPr>
          </a:p>
        </p:txBody>
      </p:sp>
      <p:sp>
        <p:nvSpPr>
          <p:cNvPr id="39940" name="Rectangle 4"/>
          <p:cNvSpPr/>
          <p:nvPr/>
        </p:nvSpPr>
        <p:spPr>
          <a:xfrm>
            <a:off x="523875" y="1520825"/>
            <a:ext cx="7920038" cy="3602038"/>
          </a:xfrm>
          <a:prstGeom prst="rect">
            <a:avLst/>
          </a:prstGeom>
          <a:noFill/>
          <a:ln w="9525">
            <a:noFill/>
          </a:ln>
        </p:spPr>
        <p:txBody>
          <a:bodyPr/>
          <a:p>
            <a:pPr marL="342900" indent="-342900">
              <a:lnSpc>
                <a:spcPct val="150000"/>
              </a:lnSpc>
              <a:spcBef>
                <a:spcPct val="20000"/>
              </a:spcBef>
            </a:pPr>
            <a:endParaRPr lang="zh-CN" altLang="en-US" sz="2000" dirty="0">
              <a:latin typeface="黑体" panose="02010609060101010101" pitchFamily="49" charset="-122"/>
              <a:ea typeface="黑体" panose="02010609060101010101" pitchFamily="49" charset="-122"/>
            </a:endParaRPr>
          </a:p>
        </p:txBody>
      </p:sp>
      <p:sp>
        <p:nvSpPr>
          <p:cNvPr id="38917" name="Line 5"/>
          <p:cNvSpPr/>
          <p:nvPr/>
        </p:nvSpPr>
        <p:spPr>
          <a:xfrm>
            <a:off x="955675" y="1160463"/>
            <a:ext cx="7200900"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9">
                                            <p:txEl>
                                              <p:charRg st="0" end="16"/>
                                            </p:txEl>
                                          </p:spTgt>
                                        </p:tgtEl>
                                        <p:attrNameLst>
                                          <p:attrName>style.visibility</p:attrName>
                                        </p:attrNameLst>
                                      </p:cBhvr>
                                      <p:to>
                                        <p:strVal val="visible"/>
                                      </p:to>
                                    </p:set>
                                    <p:animEffect transition="in" filter="blinds(horizontal)">
                                      <p:cBhvr>
                                        <p:cTn id="7" dur="500"/>
                                        <p:tgtEl>
                                          <p:spTgt spid="39939">
                                            <p:txEl>
                                              <p:char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39">
                                            <p:txEl>
                                              <p:charRg st="16" end="238"/>
                                            </p:txEl>
                                          </p:spTgt>
                                        </p:tgtEl>
                                        <p:attrNameLst>
                                          <p:attrName>style.visibility</p:attrName>
                                        </p:attrNameLst>
                                      </p:cBhvr>
                                      <p:to>
                                        <p:strVal val="visible"/>
                                      </p:to>
                                    </p:set>
                                    <p:animEffect transition="in" filter="blinds(horizontal)">
                                      <p:cBhvr>
                                        <p:cTn id="12" dur="500"/>
                                        <p:tgtEl>
                                          <p:spTgt spid="39939">
                                            <p:txEl>
                                              <p:charRg st="16" end="23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39940">
                                            <p:txEl>
                                              <p:charRg st="0" end="1"/>
                                            </p:txEl>
                                          </p:spTgt>
                                        </p:tgtEl>
                                        <p:attrNameLst>
                                          <p:attrName>style.visibility</p:attrName>
                                        </p:attrNameLst>
                                      </p:cBhvr>
                                      <p:to>
                                        <p:strVal val="visible"/>
                                      </p:to>
                                    </p:set>
                                    <p:animEffect transition="in" filter="blinds(horizontal)">
                                      <p:cBhvr>
                                        <p:cTn id="17" dur="500"/>
                                        <p:tgtEl>
                                          <p:spTgt spid="39940">
                                            <p:txEl>
                                              <p:charRg st="0"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4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title"/>
          </p:nvPr>
        </p:nvSpPr>
        <p:spPr>
          <a:xfrm>
            <a:off x="450850" y="476250"/>
            <a:ext cx="8242300" cy="755650"/>
          </a:xfrm>
          <a:noFill/>
          <a:ln>
            <a:noFill/>
          </a:ln>
        </p:spPr>
        <p:txBody>
          <a:bodyPr anchor="ctr" anchorCtr="0"/>
          <a:p>
            <a:r>
              <a:rPr lang="zh-CN" altLang="en-US" sz="3200" b="1" dirty="0">
                <a:solidFill>
                  <a:srgbClr val="FF0000"/>
                </a:solidFill>
                <a:ea typeface="黑体" panose="02010609060101010101" pitchFamily="49" charset="-122"/>
              </a:rPr>
              <a:t>十、加气站压缩机润滑系统常见故障分析</a:t>
            </a:r>
            <a:endParaRPr lang="zh-CN" altLang="en-US" sz="3200" b="1" dirty="0">
              <a:solidFill>
                <a:srgbClr val="FF0000"/>
              </a:solidFill>
              <a:ea typeface="黑体" panose="02010609060101010101" pitchFamily="49" charset="-122"/>
            </a:endParaRPr>
          </a:p>
        </p:txBody>
      </p:sp>
      <p:sp>
        <p:nvSpPr>
          <p:cNvPr id="40963" name="Rectangle 3"/>
          <p:cNvSpPr>
            <a:spLocks noGrp="1"/>
          </p:cNvSpPr>
          <p:nvPr>
            <p:ph idx="1"/>
          </p:nvPr>
        </p:nvSpPr>
        <p:spPr>
          <a:xfrm>
            <a:off x="179388" y="1447800"/>
            <a:ext cx="8785225" cy="4105275"/>
          </a:xfrm>
          <a:noFill/>
          <a:ln>
            <a:noFill/>
          </a:ln>
        </p:spPr>
        <p:txBody>
          <a:bodyPr/>
          <a:p>
            <a:pPr>
              <a:lnSpc>
                <a:spcPct val="150000"/>
              </a:lnSpc>
              <a:buNone/>
            </a:pPr>
            <a:r>
              <a:rPr lang="zh-CN" altLang="en-US" sz="2000" dirty="0">
                <a:solidFill>
                  <a:srgbClr val="FF0000"/>
                </a:solidFill>
                <a:latin typeface="黑体" panose="02010609060101010101" pitchFamily="49" charset="-122"/>
                <a:ea typeface="黑体" panose="02010609060101010101" pitchFamily="49" charset="-122"/>
              </a:rPr>
              <a:t>三、气缸润滑系统缺油：</a:t>
            </a:r>
            <a:r>
              <a:rPr lang="en-US" altLang="zh-CN" sz="2000" dirty="0">
                <a:latin typeface="黑体" panose="02010609060101010101" pitchFamily="49" charset="-122"/>
                <a:ea typeface="黑体" panose="02010609060101010101" pitchFamily="49" charset="-122"/>
              </a:rPr>
              <a:t> </a:t>
            </a:r>
            <a:endParaRPr lang="en-US" altLang="zh-CN" sz="2000" dirty="0">
              <a:latin typeface="黑体" panose="02010609060101010101" pitchFamily="49" charset="-122"/>
              <a:ea typeface="黑体" panose="02010609060101010101" pitchFamily="49" charset="-122"/>
            </a:endParaRPr>
          </a:p>
          <a:p>
            <a:pPr>
              <a:lnSpc>
                <a:spcPct val="150000"/>
              </a:lnSpc>
              <a:buNone/>
            </a:pP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、柱塞泵出现故障，无法向系统供油。应及时检查维修或更换</a:t>
            </a:r>
            <a:endParaRPr lang="zh-CN" altLang="en-US" sz="2000" dirty="0">
              <a:latin typeface="黑体" panose="02010609060101010101" pitchFamily="49" charset="-122"/>
              <a:ea typeface="黑体" panose="02010609060101010101" pitchFamily="49" charset="-122"/>
            </a:endParaRPr>
          </a:p>
          <a:p>
            <a:pPr>
              <a:lnSpc>
                <a:spcPct val="150000"/>
              </a:lnSpc>
              <a:buNone/>
            </a:pP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、润滑油分配器滑阀卡死。一般是由润滑油中的杂质引起的。不仅要将分配器分解清洗，还要进一步查清润滑油不干净的原因，比如油过滤器过脏或破损，应该立即清洗或更换过滤元件。</a:t>
            </a:r>
            <a:endParaRPr lang="zh-CN" altLang="en-US" sz="2000" dirty="0">
              <a:latin typeface="黑体" panose="02010609060101010101" pitchFamily="49" charset="-122"/>
              <a:ea typeface="黑体" panose="02010609060101010101" pitchFamily="49" charset="-122"/>
            </a:endParaRPr>
          </a:p>
          <a:p>
            <a:pPr>
              <a:lnSpc>
                <a:spcPct val="150000"/>
              </a:lnSpc>
              <a:buNone/>
            </a:pP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、安全爆破片破裂。这是由于管路油压过高引起的。先检查润滑油分配器几个油输出口是否有油，若无油就可能是分配器中的滑阀卡死，引起管路油压升高。将分配器分解清洗并更换爆破片后就可恢复正常。</a:t>
            </a:r>
            <a:endParaRPr lang="zh-CN" altLang="en-US" sz="2000" dirty="0">
              <a:latin typeface="黑体" panose="02010609060101010101" pitchFamily="49" charset="-122"/>
              <a:ea typeface="黑体" panose="02010609060101010101" pitchFamily="49" charset="-122"/>
            </a:endParaRPr>
          </a:p>
          <a:p>
            <a:pPr>
              <a:lnSpc>
                <a:spcPct val="150000"/>
              </a:lnSpc>
              <a:buNone/>
            </a:pP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、单向阀卡死打不开或者油箱出油口有杂物堵塞，使柱塞泵吸不上油。检查维修相关部位。</a:t>
            </a:r>
            <a:endParaRPr lang="zh-CN" altLang="en-US" sz="2000" dirty="0">
              <a:latin typeface="黑体" panose="02010609060101010101" pitchFamily="49" charset="-122"/>
              <a:ea typeface="黑体" panose="02010609060101010101" pitchFamily="49" charset="-122"/>
            </a:endParaRPr>
          </a:p>
        </p:txBody>
      </p:sp>
      <p:sp>
        <p:nvSpPr>
          <p:cNvPr id="40964" name="Rectangle 4"/>
          <p:cNvSpPr/>
          <p:nvPr/>
        </p:nvSpPr>
        <p:spPr>
          <a:xfrm>
            <a:off x="523875" y="1520825"/>
            <a:ext cx="7920038" cy="3602038"/>
          </a:xfrm>
          <a:prstGeom prst="rect">
            <a:avLst/>
          </a:prstGeom>
          <a:noFill/>
          <a:ln w="9525">
            <a:noFill/>
          </a:ln>
        </p:spPr>
        <p:txBody>
          <a:bodyPr/>
          <a:p>
            <a:pPr marL="342900" indent="-342900">
              <a:lnSpc>
                <a:spcPct val="150000"/>
              </a:lnSpc>
              <a:spcBef>
                <a:spcPct val="20000"/>
              </a:spcBef>
            </a:pPr>
            <a:endParaRPr lang="zh-CN" altLang="en-US" sz="2000" dirty="0">
              <a:latin typeface="黑体" panose="02010609060101010101" pitchFamily="49" charset="-122"/>
              <a:ea typeface="黑体" panose="02010609060101010101" pitchFamily="49" charset="-122"/>
            </a:endParaRPr>
          </a:p>
        </p:txBody>
      </p:sp>
      <p:sp>
        <p:nvSpPr>
          <p:cNvPr id="39941" name="Line 5"/>
          <p:cNvSpPr/>
          <p:nvPr/>
        </p:nvSpPr>
        <p:spPr>
          <a:xfrm>
            <a:off x="955675" y="1160463"/>
            <a:ext cx="7200900"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xEl>
                                              <p:charRg st="0" end="13"/>
                                            </p:txEl>
                                          </p:spTgt>
                                        </p:tgtEl>
                                        <p:attrNameLst>
                                          <p:attrName>style.visibility</p:attrName>
                                        </p:attrNameLst>
                                      </p:cBhvr>
                                      <p:to>
                                        <p:strVal val="visible"/>
                                      </p:to>
                                    </p:set>
                                    <p:animEffect transition="in" filter="blinds(horizontal)">
                                      <p:cBhvr>
                                        <p:cTn id="7" dur="500"/>
                                        <p:tgtEl>
                                          <p:spTgt spid="40963">
                                            <p:txEl>
                                              <p:charRg st="0"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3">
                                            <p:txEl>
                                              <p:charRg st="13" end="42"/>
                                            </p:txEl>
                                          </p:spTgt>
                                        </p:tgtEl>
                                        <p:attrNameLst>
                                          <p:attrName>style.visibility</p:attrName>
                                        </p:attrNameLst>
                                      </p:cBhvr>
                                      <p:to>
                                        <p:strVal val="visible"/>
                                      </p:to>
                                    </p:set>
                                    <p:animEffect transition="in" filter="blinds(horizontal)">
                                      <p:cBhvr>
                                        <p:cTn id="12" dur="500"/>
                                        <p:tgtEl>
                                          <p:spTgt spid="40963">
                                            <p:txEl>
                                              <p:charRg st="13" end="4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3">
                                            <p:txEl>
                                              <p:charRg st="42" end="126"/>
                                            </p:txEl>
                                          </p:spTgt>
                                        </p:tgtEl>
                                        <p:attrNameLst>
                                          <p:attrName>style.visibility</p:attrName>
                                        </p:attrNameLst>
                                      </p:cBhvr>
                                      <p:to>
                                        <p:strVal val="visible"/>
                                      </p:to>
                                    </p:set>
                                    <p:animEffect transition="in" filter="blinds(horizontal)">
                                      <p:cBhvr>
                                        <p:cTn id="17" dur="500"/>
                                        <p:tgtEl>
                                          <p:spTgt spid="40963">
                                            <p:txEl>
                                              <p:charRg st="42" end="12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963">
                                            <p:txEl>
                                              <p:charRg st="126" end="219"/>
                                            </p:txEl>
                                          </p:spTgt>
                                        </p:tgtEl>
                                        <p:attrNameLst>
                                          <p:attrName>style.visibility</p:attrName>
                                        </p:attrNameLst>
                                      </p:cBhvr>
                                      <p:to>
                                        <p:strVal val="visible"/>
                                      </p:to>
                                    </p:set>
                                    <p:animEffect transition="in" filter="blinds(horizontal)">
                                      <p:cBhvr>
                                        <p:cTn id="22" dur="500"/>
                                        <p:tgtEl>
                                          <p:spTgt spid="40963">
                                            <p:txEl>
                                              <p:charRg st="126" end="21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963">
                                            <p:txEl>
                                              <p:charRg st="219" end="261"/>
                                            </p:txEl>
                                          </p:spTgt>
                                        </p:tgtEl>
                                        <p:attrNameLst>
                                          <p:attrName>style.visibility</p:attrName>
                                        </p:attrNameLst>
                                      </p:cBhvr>
                                      <p:to>
                                        <p:strVal val="visible"/>
                                      </p:to>
                                    </p:set>
                                    <p:animEffect transition="in" filter="blinds(horizontal)">
                                      <p:cBhvr>
                                        <p:cTn id="27" dur="500"/>
                                        <p:tgtEl>
                                          <p:spTgt spid="40963">
                                            <p:txEl>
                                              <p:charRg st="219" end="26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nodePh="1">
                                  <p:stCondLst>
                                    <p:cond delay="0"/>
                                  </p:stCondLst>
                                  <p:endCondLst>
                                    <p:cond evt="begin" delay="0">
                                      <p:tn val="30"/>
                                    </p:cond>
                                  </p:endCondLst>
                                  <p:childTnLst>
                                    <p:set>
                                      <p:cBhvr>
                                        <p:cTn id="31" dur="1" fill="hold">
                                          <p:stCondLst>
                                            <p:cond delay="0"/>
                                          </p:stCondLst>
                                        </p:cTn>
                                        <p:tgtEl>
                                          <p:spTgt spid="40964">
                                            <p:txEl>
                                              <p:charRg st="0" end="1"/>
                                            </p:txEl>
                                          </p:spTgt>
                                        </p:tgtEl>
                                        <p:attrNameLst>
                                          <p:attrName>style.visibility</p:attrName>
                                        </p:attrNameLst>
                                      </p:cBhvr>
                                      <p:to>
                                        <p:strVal val="visible"/>
                                      </p:to>
                                    </p:set>
                                    <p:animEffect transition="in" filter="blinds(horizontal)">
                                      <p:cBhvr>
                                        <p:cTn id="32" dur="500"/>
                                        <p:tgtEl>
                                          <p:spTgt spid="40964">
                                            <p:txEl>
                                              <p:charRg st="0"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4096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p:nvPr>
        </p:nvSpPr>
        <p:spPr>
          <a:xfrm>
            <a:off x="539750" y="404813"/>
            <a:ext cx="8242300" cy="755650"/>
          </a:xfrm>
          <a:noFill/>
          <a:ln>
            <a:noFill/>
          </a:ln>
        </p:spPr>
        <p:txBody>
          <a:bodyPr anchor="ctr" anchorCtr="0"/>
          <a:p>
            <a:r>
              <a:rPr lang="zh-CN" altLang="en-US" sz="3200" b="1" dirty="0">
                <a:solidFill>
                  <a:srgbClr val="FF0000"/>
                </a:solidFill>
                <a:ea typeface="黑体" panose="02010609060101010101" pitchFamily="49" charset="-122"/>
              </a:rPr>
              <a:t>十、加气站压缩机润滑系统常见故障分析</a:t>
            </a:r>
            <a:endParaRPr lang="zh-CN" altLang="en-US" sz="3200" b="1" dirty="0">
              <a:solidFill>
                <a:srgbClr val="FF0000"/>
              </a:solidFill>
              <a:ea typeface="黑体" panose="02010609060101010101" pitchFamily="49" charset="-122"/>
            </a:endParaRPr>
          </a:p>
        </p:txBody>
      </p:sp>
      <p:sp>
        <p:nvSpPr>
          <p:cNvPr id="41987" name="Rectangle 3"/>
          <p:cNvSpPr>
            <a:spLocks noGrp="1"/>
          </p:cNvSpPr>
          <p:nvPr>
            <p:ph idx="1"/>
          </p:nvPr>
        </p:nvSpPr>
        <p:spPr>
          <a:xfrm>
            <a:off x="0" y="1376363"/>
            <a:ext cx="8964613" cy="3744912"/>
          </a:xfrm>
          <a:noFill/>
          <a:ln>
            <a:noFill/>
          </a:ln>
        </p:spPr>
        <p:txBody>
          <a:bodyPr/>
          <a:p>
            <a:pPr>
              <a:lnSpc>
                <a:spcPct val="150000"/>
              </a:lnSpc>
              <a:buNone/>
            </a:pPr>
            <a:r>
              <a:rPr lang="zh-CN" altLang="en-US" sz="2400" dirty="0">
                <a:solidFill>
                  <a:srgbClr val="FF0000"/>
                </a:solidFill>
                <a:ea typeface="黑体" panose="02010609060101010101" pitchFamily="49" charset="-122"/>
              </a:rPr>
              <a:t>      四、润滑油温过高：</a:t>
            </a:r>
            <a:endParaRPr lang="zh-CN" altLang="en-US" sz="2400" dirty="0">
              <a:solidFill>
                <a:srgbClr val="FF0000"/>
              </a:solidFill>
              <a:ea typeface="黑体" panose="02010609060101010101" pitchFamily="49" charset="-122"/>
            </a:endParaRPr>
          </a:p>
          <a:p>
            <a:pPr>
              <a:lnSpc>
                <a:spcPct val="150000"/>
              </a:lnSpc>
              <a:buNone/>
            </a:pPr>
            <a:r>
              <a:rPr lang="zh-CN" altLang="en-US" sz="2400" dirty="0">
                <a:ea typeface="黑体" panose="02010609060101010101" pitchFamily="49" charset="-122"/>
              </a:rPr>
              <a:t>      </a:t>
            </a:r>
            <a:r>
              <a:rPr lang="en-US" altLang="zh-CN" sz="2400" dirty="0">
                <a:ea typeface="黑体" panose="02010609060101010101" pitchFamily="49" charset="-122"/>
              </a:rPr>
              <a:t>1</a:t>
            </a:r>
            <a:r>
              <a:rPr lang="zh-CN" altLang="en-US" sz="2400" dirty="0">
                <a:ea typeface="黑体" panose="02010609060101010101" pitchFamily="49" charset="-122"/>
              </a:rPr>
              <a:t>、油冷却器的散热片内被杂物或赃物堵塞，冷却效率降低。检查并予以清除。</a:t>
            </a:r>
            <a:endParaRPr lang="zh-CN" altLang="en-US" sz="2400" dirty="0">
              <a:ea typeface="黑体" panose="02010609060101010101" pitchFamily="49" charset="-122"/>
            </a:endParaRPr>
          </a:p>
          <a:p>
            <a:pPr>
              <a:lnSpc>
                <a:spcPct val="150000"/>
              </a:lnSpc>
              <a:buNone/>
            </a:pPr>
            <a:r>
              <a:rPr lang="en-US" altLang="zh-CN" sz="2400" dirty="0">
                <a:ea typeface="黑体" panose="02010609060101010101" pitchFamily="49" charset="-122"/>
              </a:rPr>
              <a:t>      2</a:t>
            </a:r>
            <a:r>
              <a:rPr lang="zh-CN" altLang="en-US" sz="2400" dirty="0">
                <a:ea typeface="黑体" panose="02010609060101010101" pitchFamily="49" charset="-122"/>
              </a:rPr>
              <a:t>、油路中机械式冷热转换阀（有些称静热力阀）有故障，使润滑油无法经过油冷却器降温。检查维修或更换转换阀。</a:t>
            </a:r>
            <a:endParaRPr lang="en-US" altLang="zh-CN" sz="2400" dirty="0">
              <a:ea typeface="黑体" panose="02010609060101010101" pitchFamily="49" charset="-122"/>
            </a:endParaRPr>
          </a:p>
          <a:p>
            <a:pPr>
              <a:lnSpc>
                <a:spcPct val="150000"/>
              </a:lnSpc>
              <a:buNone/>
            </a:pPr>
            <a:r>
              <a:rPr lang="en-US" altLang="zh-CN" sz="2400" dirty="0">
                <a:ea typeface="黑体" panose="02010609060101010101" pitchFamily="49" charset="-122"/>
              </a:rPr>
              <a:t>      3</a:t>
            </a:r>
            <a:r>
              <a:rPr lang="zh-CN" altLang="en-US" sz="2400" dirty="0">
                <a:ea typeface="黑体" panose="02010609060101010101" pitchFamily="49" charset="-122"/>
              </a:rPr>
              <a:t>、过滤器过脏堵塞后使油流不畅，阻力增加发热使油温上升。应清理或更换过滤器滤芯。</a:t>
            </a:r>
            <a:endParaRPr lang="zh-CN" altLang="en-US" sz="2400" dirty="0">
              <a:ea typeface="黑体" panose="02010609060101010101" pitchFamily="49" charset="-122"/>
            </a:endParaRPr>
          </a:p>
          <a:p>
            <a:pPr>
              <a:lnSpc>
                <a:spcPct val="150000"/>
              </a:lnSpc>
              <a:buNone/>
            </a:pPr>
            <a:r>
              <a:rPr lang="zh-CN" altLang="en-US" sz="2400" dirty="0">
                <a:ea typeface="黑体" panose="02010609060101010101" pitchFamily="49" charset="-122"/>
              </a:rPr>
              <a:t>      </a:t>
            </a:r>
            <a:r>
              <a:rPr lang="en-US" altLang="zh-CN" sz="2400" dirty="0">
                <a:ea typeface="黑体" panose="02010609060101010101" pitchFamily="49" charset="-122"/>
              </a:rPr>
              <a:t>4</a:t>
            </a:r>
            <a:r>
              <a:rPr lang="zh-CN" altLang="en-US" sz="2400" dirty="0">
                <a:ea typeface="黑体" panose="02010609060101010101" pitchFamily="49" charset="-122"/>
              </a:rPr>
              <a:t>、润滑油过脏或粘度过高，使摩擦面容易发热，且带走热量降低温度的效果变差。应更换合适的润滑油。</a:t>
            </a:r>
            <a:endParaRPr lang="zh-CN" altLang="en-US" sz="2400" dirty="0">
              <a:ea typeface="黑体" panose="02010609060101010101" pitchFamily="49" charset="-122"/>
            </a:endParaRPr>
          </a:p>
        </p:txBody>
      </p:sp>
      <p:sp>
        <p:nvSpPr>
          <p:cNvPr id="41988" name="Rectangle 4"/>
          <p:cNvSpPr/>
          <p:nvPr/>
        </p:nvSpPr>
        <p:spPr>
          <a:xfrm>
            <a:off x="612775" y="1449388"/>
            <a:ext cx="7920038" cy="3602037"/>
          </a:xfrm>
          <a:prstGeom prst="rect">
            <a:avLst/>
          </a:prstGeom>
          <a:noFill/>
          <a:ln w="9525">
            <a:noFill/>
          </a:ln>
        </p:spPr>
        <p:txBody>
          <a:bodyPr/>
          <a:p>
            <a:pPr marL="342900" indent="-342900">
              <a:lnSpc>
                <a:spcPct val="150000"/>
              </a:lnSpc>
              <a:spcBef>
                <a:spcPct val="20000"/>
              </a:spcBef>
            </a:pPr>
            <a:endParaRPr lang="zh-CN" altLang="en-US" sz="2000" dirty="0">
              <a:latin typeface="黑体" panose="02010609060101010101" pitchFamily="49" charset="-122"/>
              <a:ea typeface="黑体" panose="02010609060101010101" pitchFamily="49" charset="-122"/>
            </a:endParaRPr>
          </a:p>
        </p:txBody>
      </p:sp>
      <p:sp>
        <p:nvSpPr>
          <p:cNvPr id="40965" name="Line 5"/>
          <p:cNvSpPr/>
          <p:nvPr/>
        </p:nvSpPr>
        <p:spPr>
          <a:xfrm>
            <a:off x="1044575" y="1089025"/>
            <a:ext cx="7200900"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7">
                                            <p:txEl>
                                              <p:charRg st="0" end="16"/>
                                            </p:txEl>
                                          </p:spTgt>
                                        </p:tgtEl>
                                        <p:attrNameLst>
                                          <p:attrName>style.visibility</p:attrName>
                                        </p:attrNameLst>
                                      </p:cBhvr>
                                      <p:to>
                                        <p:strVal val="visible"/>
                                      </p:to>
                                    </p:set>
                                    <p:animEffect transition="in" filter="blinds(horizontal)">
                                      <p:cBhvr>
                                        <p:cTn id="7" dur="500"/>
                                        <p:tgtEl>
                                          <p:spTgt spid="41987">
                                            <p:txEl>
                                              <p:char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987">
                                            <p:txEl>
                                              <p:charRg st="16" end="58"/>
                                            </p:txEl>
                                          </p:spTgt>
                                        </p:tgtEl>
                                        <p:attrNameLst>
                                          <p:attrName>style.visibility</p:attrName>
                                        </p:attrNameLst>
                                      </p:cBhvr>
                                      <p:to>
                                        <p:strVal val="visible"/>
                                      </p:to>
                                    </p:set>
                                    <p:animEffect transition="in" filter="blinds(horizontal)">
                                      <p:cBhvr>
                                        <p:cTn id="12" dur="500"/>
                                        <p:tgtEl>
                                          <p:spTgt spid="41987">
                                            <p:txEl>
                                              <p:charRg st="16" end="5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987">
                                            <p:txEl>
                                              <p:charRg st="58" end="117"/>
                                            </p:txEl>
                                          </p:spTgt>
                                        </p:tgtEl>
                                        <p:attrNameLst>
                                          <p:attrName>style.visibility</p:attrName>
                                        </p:attrNameLst>
                                      </p:cBhvr>
                                      <p:to>
                                        <p:strVal val="visible"/>
                                      </p:to>
                                    </p:set>
                                    <p:animEffect transition="in" filter="blinds(horizontal)">
                                      <p:cBhvr>
                                        <p:cTn id="17" dur="500"/>
                                        <p:tgtEl>
                                          <p:spTgt spid="41987">
                                            <p:txEl>
                                              <p:charRg st="58" end="11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987">
                                            <p:txEl>
                                              <p:charRg st="117" end="164"/>
                                            </p:txEl>
                                          </p:spTgt>
                                        </p:tgtEl>
                                        <p:attrNameLst>
                                          <p:attrName>style.visibility</p:attrName>
                                        </p:attrNameLst>
                                      </p:cBhvr>
                                      <p:to>
                                        <p:strVal val="visible"/>
                                      </p:to>
                                    </p:set>
                                    <p:animEffect transition="in" filter="blinds(horizontal)">
                                      <p:cBhvr>
                                        <p:cTn id="22" dur="500"/>
                                        <p:tgtEl>
                                          <p:spTgt spid="41987">
                                            <p:txEl>
                                              <p:charRg st="117" end="16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1987">
                                            <p:txEl>
                                              <p:charRg st="164" end="218"/>
                                            </p:txEl>
                                          </p:spTgt>
                                        </p:tgtEl>
                                        <p:attrNameLst>
                                          <p:attrName>style.visibility</p:attrName>
                                        </p:attrNameLst>
                                      </p:cBhvr>
                                      <p:to>
                                        <p:strVal val="visible"/>
                                      </p:to>
                                    </p:set>
                                    <p:animEffect transition="in" filter="blinds(horizontal)">
                                      <p:cBhvr>
                                        <p:cTn id="27" dur="500"/>
                                        <p:tgtEl>
                                          <p:spTgt spid="41987">
                                            <p:txEl>
                                              <p:charRg st="164" end="21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nodePh="1">
                                  <p:stCondLst>
                                    <p:cond delay="0"/>
                                  </p:stCondLst>
                                  <p:endCondLst>
                                    <p:cond evt="begin" delay="0">
                                      <p:tn val="30"/>
                                    </p:cond>
                                  </p:endCondLst>
                                  <p:childTnLst>
                                    <p:set>
                                      <p:cBhvr>
                                        <p:cTn id="31" dur="1" fill="hold">
                                          <p:stCondLst>
                                            <p:cond delay="0"/>
                                          </p:stCondLst>
                                        </p:cTn>
                                        <p:tgtEl>
                                          <p:spTgt spid="41988">
                                            <p:txEl>
                                              <p:charRg st="0" end="1"/>
                                            </p:txEl>
                                          </p:spTgt>
                                        </p:tgtEl>
                                        <p:attrNameLst>
                                          <p:attrName>style.visibility</p:attrName>
                                        </p:attrNameLst>
                                      </p:cBhvr>
                                      <p:to>
                                        <p:strVal val="visible"/>
                                      </p:to>
                                    </p:set>
                                    <p:animEffect transition="in" filter="blinds(horizontal)">
                                      <p:cBhvr>
                                        <p:cTn id="32" dur="500"/>
                                        <p:tgtEl>
                                          <p:spTgt spid="41988">
                                            <p:txEl>
                                              <p:charRg st="0"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P spid="4198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p:nvPr>
        </p:nvSpPr>
        <p:spPr>
          <a:xfrm>
            <a:off x="466725" y="836613"/>
            <a:ext cx="8229600" cy="706437"/>
          </a:xfrm>
          <a:noFill/>
          <a:ln>
            <a:noFill/>
          </a:ln>
        </p:spPr>
        <p:txBody>
          <a:bodyPr/>
          <a:p>
            <a:r>
              <a:rPr lang="zh-CN" altLang="en-US" sz="3200" b="1" dirty="0">
                <a:solidFill>
                  <a:srgbClr val="FF0000"/>
                </a:solidFill>
                <a:ea typeface="黑体" panose="02010609060101010101" pitchFamily="49" charset="-122"/>
              </a:rPr>
              <a:t>一、天然气基础知识</a:t>
            </a:r>
            <a:endParaRPr lang="zh-CN" altLang="en-US" sz="3200" b="1" dirty="0">
              <a:solidFill>
                <a:srgbClr val="FF0000"/>
              </a:solidFill>
              <a:ea typeface="黑体" panose="02010609060101010101" pitchFamily="49" charset="-122"/>
            </a:endParaRPr>
          </a:p>
        </p:txBody>
      </p:sp>
      <p:sp>
        <p:nvSpPr>
          <p:cNvPr id="5123" name="Rectangle 3"/>
          <p:cNvSpPr>
            <a:spLocks noGrp="1"/>
          </p:cNvSpPr>
          <p:nvPr>
            <p:ph idx="1"/>
          </p:nvPr>
        </p:nvSpPr>
        <p:spPr>
          <a:xfrm>
            <a:off x="539750" y="1628775"/>
            <a:ext cx="8229600" cy="4681538"/>
          </a:xfrm>
          <a:noFill/>
          <a:ln>
            <a:solidFill>
              <a:schemeClr val="bg1"/>
            </a:solidFill>
            <a:miter/>
          </a:ln>
        </p:spPr>
        <p:txBody>
          <a:bodyPr/>
          <a:p>
            <a:pPr>
              <a:lnSpc>
                <a:spcPct val="150000"/>
              </a:lnSpc>
              <a:buFont typeface="Wingdings" panose="05000000000000000000" pitchFamily="2" charset="2"/>
              <a:buChar char="u"/>
            </a:pPr>
            <a:r>
              <a:rPr lang="zh-CN" altLang="en-US" sz="2400" dirty="0">
                <a:latin typeface="黑体" panose="02010609060101010101" pitchFamily="49" charset="-122"/>
                <a:ea typeface="黑体" panose="02010609060101010101" pitchFamily="49" charset="-122"/>
              </a:rPr>
              <a:t>天然气是自然界中天然生成的的各种气体的混合物。从能源的角度来说，通常所称的天然气是储存在地层的可燃气体，及气态化石燃料。它系古生物遗骸长期沉积地下，经慢慢转化及变质裂解而产生之气态碳氢化合物，具可燃性，多在油田开采原油时伴随而出。天然气一般可分为四种：</a:t>
            </a:r>
            <a:endParaRPr lang="zh-CN" altLang="en-US" sz="2400"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u"/>
            </a:pPr>
            <a:r>
              <a:rPr lang="zh-CN" altLang="en-US" sz="2400" dirty="0">
                <a:latin typeface="黑体" panose="02010609060101010101" pitchFamily="49" charset="-122"/>
                <a:ea typeface="黑体" panose="02010609060101010101" pitchFamily="49" charset="-122"/>
              </a:rPr>
              <a:t>与石油共生的天然气常称为油田伴生气。</a:t>
            </a:r>
            <a:endParaRPr lang="zh-CN" altLang="en-US" sz="2400" dirty="0">
              <a:latin typeface="黑体" panose="02010609060101010101" pitchFamily="49" charset="-122"/>
              <a:ea typeface="黑体" panose="02010609060101010101" pitchFamily="49" charset="-122"/>
            </a:endParaRPr>
          </a:p>
        </p:txBody>
      </p:sp>
      <p:sp>
        <p:nvSpPr>
          <p:cNvPr id="5124" name="Line 4"/>
          <p:cNvSpPr/>
          <p:nvPr/>
        </p:nvSpPr>
        <p:spPr>
          <a:xfrm>
            <a:off x="2771775" y="1412875"/>
            <a:ext cx="3600450" cy="0"/>
          </a:xfrm>
          <a:prstGeom prst="line">
            <a:avLst/>
          </a:prstGeom>
          <a:ln w="38100" cap="flat" cmpd="sng">
            <a:solidFill>
              <a:srgbClr val="FF0000"/>
            </a:solidFill>
            <a:prstDash val="solid"/>
            <a:headEnd type="none" w="med" len="med"/>
            <a:tailEnd type="none" w="med" len="med"/>
          </a:ln>
        </p:spPr>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p:cNvSpPr>
          <p:nvPr>
            <p:ph type="title"/>
          </p:nvPr>
        </p:nvSpPr>
        <p:spPr>
          <a:xfrm>
            <a:off x="450850" y="333375"/>
            <a:ext cx="8242300" cy="755650"/>
          </a:xfrm>
          <a:noFill/>
          <a:ln>
            <a:noFill/>
          </a:ln>
        </p:spPr>
        <p:txBody>
          <a:bodyPr anchor="ctr" anchorCtr="0"/>
          <a:p>
            <a:r>
              <a:rPr lang="zh-CN" altLang="en-US" sz="3200" b="1" dirty="0">
                <a:solidFill>
                  <a:srgbClr val="FF0000"/>
                </a:solidFill>
                <a:ea typeface="黑体" panose="02010609060101010101" pitchFamily="49" charset="-122"/>
              </a:rPr>
              <a:t>十一、加气站安全放散系统故障分析</a:t>
            </a:r>
            <a:endParaRPr lang="zh-CN" altLang="en-US" sz="3200" b="1" dirty="0">
              <a:solidFill>
                <a:srgbClr val="FF0000"/>
              </a:solidFill>
              <a:ea typeface="黑体" panose="02010609060101010101" pitchFamily="49" charset="-122"/>
            </a:endParaRPr>
          </a:p>
        </p:txBody>
      </p:sp>
      <p:sp>
        <p:nvSpPr>
          <p:cNvPr id="43011" name="Rectangle 3"/>
          <p:cNvSpPr>
            <a:spLocks noGrp="1"/>
          </p:cNvSpPr>
          <p:nvPr>
            <p:ph idx="1"/>
          </p:nvPr>
        </p:nvSpPr>
        <p:spPr>
          <a:xfrm>
            <a:off x="92075" y="1160463"/>
            <a:ext cx="8928100" cy="4033837"/>
          </a:xfrm>
          <a:noFill/>
          <a:ln>
            <a:noFill/>
          </a:ln>
        </p:spPr>
        <p:txBody>
          <a:bodyPr/>
          <a:p>
            <a:pPr fontAlgn="t">
              <a:lnSpc>
                <a:spcPct val="150000"/>
              </a:lnSpc>
              <a:buNone/>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、下一级气缸进气阀开度不够或卡死打不开，必使该回路压力上升，以至超过安全阀的起跳压力。所以应首先检查该级进气阀门是否有故障。</a:t>
            </a:r>
            <a:endParaRPr lang="zh-CN" altLang="en-US" sz="2400" dirty="0">
              <a:latin typeface="黑体" panose="02010609060101010101" pitchFamily="49" charset="-122"/>
              <a:ea typeface="黑体" panose="02010609060101010101" pitchFamily="49" charset="-122"/>
            </a:endParaRPr>
          </a:p>
          <a:p>
            <a:pPr fontAlgn="t">
              <a:lnSpc>
                <a:spcPct val="150000"/>
              </a:lnSpc>
              <a:buNone/>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、下一级进气管路中的过滤器太脏，使管路堵塞压力升高。应定期清洗过滤器。</a:t>
            </a:r>
            <a:endParaRPr lang="zh-CN" altLang="en-US" sz="2400" dirty="0">
              <a:latin typeface="黑体" panose="02010609060101010101" pitchFamily="49" charset="-122"/>
              <a:ea typeface="黑体" panose="02010609060101010101" pitchFamily="49" charset="-122"/>
            </a:endParaRPr>
          </a:p>
          <a:p>
            <a:pPr fontAlgn="t">
              <a:lnSpc>
                <a:spcPct val="150000"/>
              </a:lnSpc>
              <a:buNone/>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、过滤器下的排液管路和单向阀不通畅，使过滤器下部液位升高，污染滤芯，应拆开检查，必要时更换单向阀。</a:t>
            </a:r>
            <a:endParaRPr lang="zh-CN" altLang="en-US" sz="2400" dirty="0">
              <a:latin typeface="黑体" panose="02010609060101010101" pitchFamily="49" charset="-122"/>
              <a:ea typeface="黑体" panose="02010609060101010101" pitchFamily="49" charset="-122"/>
            </a:endParaRPr>
          </a:p>
          <a:p>
            <a:pPr fontAlgn="t">
              <a:lnSpc>
                <a:spcPct val="150000"/>
              </a:lnSpc>
              <a:buNone/>
            </a:pP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、回收罐旁的泄压排放阀没有定时打开，或打开时间太短，也会出现上述故障。</a:t>
            </a:r>
            <a:endParaRPr lang="zh-CN" altLang="en-US" sz="2400" dirty="0">
              <a:latin typeface="黑体" panose="02010609060101010101" pitchFamily="49" charset="-122"/>
              <a:ea typeface="黑体" panose="02010609060101010101" pitchFamily="49" charset="-122"/>
            </a:endParaRPr>
          </a:p>
        </p:txBody>
      </p:sp>
      <p:sp>
        <p:nvSpPr>
          <p:cNvPr id="43012" name="Rectangle 4"/>
          <p:cNvSpPr/>
          <p:nvPr/>
        </p:nvSpPr>
        <p:spPr>
          <a:xfrm>
            <a:off x="523875" y="1449388"/>
            <a:ext cx="7920038" cy="3602037"/>
          </a:xfrm>
          <a:prstGeom prst="rect">
            <a:avLst/>
          </a:prstGeom>
          <a:noFill/>
          <a:ln w="9525">
            <a:noFill/>
          </a:ln>
        </p:spPr>
        <p:txBody>
          <a:bodyPr/>
          <a:p>
            <a:pPr marL="342900" indent="-342900">
              <a:lnSpc>
                <a:spcPct val="150000"/>
              </a:lnSpc>
              <a:spcBef>
                <a:spcPct val="20000"/>
              </a:spcBef>
            </a:pPr>
            <a:endParaRPr lang="zh-CN" altLang="en-US" sz="2000" dirty="0">
              <a:latin typeface="黑体" panose="02010609060101010101" pitchFamily="49" charset="-122"/>
              <a:ea typeface="黑体" panose="02010609060101010101" pitchFamily="49" charset="-122"/>
            </a:endParaRPr>
          </a:p>
        </p:txBody>
      </p:sp>
      <p:sp>
        <p:nvSpPr>
          <p:cNvPr id="41989" name="Line 5"/>
          <p:cNvSpPr/>
          <p:nvPr/>
        </p:nvSpPr>
        <p:spPr>
          <a:xfrm>
            <a:off x="1603375" y="1089025"/>
            <a:ext cx="5905500"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1">
                                            <p:txEl>
                                              <p:charRg st="0" end="64"/>
                                            </p:txEl>
                                          </p:spTgt>
                                        </p:tgtEl>
                                        <p:attrNameLst>
                                          <p:attrName>style.visibility</p:attrName>
                                        </p:attrNameLst>
                                      </p:cBhvr>
                                      <p:to>
                                        <p:strVal val="visible"/>
                                      </p:to>
                                    </p:set>
                                    <p:animEffect transition="in" filter="blinds(horizontal)">
                                      <p:cBhvr>
                                        <p:cTn id="7" dur="500"/>
                                        <p:tgtEl>
                                          <p:spTgt spid="43011">
                                            <p:txEl>
                                              <p:charRg st="0" end="6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1">
                                            <p:txEl>
                                              <p:charRg st="64" end="101"/>
                                            </p:txEl>
                                          </p:spTgt>
                                        </p:tgtEl>
                                        <p:attrNameLst>
                                          <p:attrName>style.visibility</p:attrName>
                                        </p:attrNameLst>
                                      </p:cBhvr>
                                      <p:to>
                                        <p:strVal val="visible"/>
                                      </p:to>
                                    </p:set>
                                    <p:animEffect transition="in" filter="blinds(horizontal)">
                                      <p:cBhvr>
                                        <p:cTn id="12" dur="500"/>
                                        <p:tgtEl>
                                          <p:spTgt spid="43011">
                                            <p:txEl>
                                              <p:charRg st="64" end="10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011">
                                            <p:txEl>
                                              <p:charRg st="101" end="152"/>
                                            </p:txEl>
                                          </p:spTgt>
                                        </p:tgtEl>
                                        <p:attrNameLst>
                                          <p:attrName>style.visibility</p:attrName>
                                        </p:attrNameLst>
                                      </p:cBhvr>
                                      <p:to>
                                        <p:strVal val="visible"/>
                                      </p:to>
                                    </p:set>
                                    <p:animEffect transition="in" filter="blinds(horizontal)">
                                      <p:cBhvr>
                                        <p:cTn id="17" dur="500"/>
                                        <p:tgtEl>
                                          <p:spTgt spid="43011">
                                            <p:txEl>
                                              <p:charRg st="101" end="15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011">
                                            <p:txEl>
                                              <p:charRg st="152" end="189"/>
                                            </p:txEl>
                                          </p:spTgt>
                                        </p:tgtEl>
                                        <p:attrNameLst>
                                          <p:attrName>style.visibility</p:attrName>
                                        </p:attrNameLst>
                                      </p:cBhvr>
                                      <p:to>
                                        <p:strVal val="visible"/>
                                      </p:to>
                                    </p:set>
                                    <p:animEffect transition="in" filter="blinds(horizontal)">
                                      <p:cBhvr>
                                        <p:cTn id="22" dur="500"/>
                                        <p:tgtEl>
                                          <p:spTgt spid="43011">
                                            <p:txEl>
                                              <p:charRg st="152" end="18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43012">
                                            <p:txEl>
                                              <p:charRg st="0" end="1"/>
                                            </p:txEl>
                                          </p:spTgt>
                                        </p:tgtEl>
                                        <p:attrNameLst>
                                          <p:attrName>style.visibility</p:attrName>
                                        </p:attrNameLst>
                                      </p:cBhvr>
                                      <p:to>
                                        <p:strVal val="visible"/>
                                      </p:to>
                                    </p:set>
                                    <p:animEffect transition="in" filter="blinds(horizontal)">
                                      <p:cBhvr>
                                        <p:cTn id="27" dur="500"/>
                                        <p:tgtEl>
                                          <p:spTgt spid="43012">
                                            <p:txEl>
                                              <p:charRg st="0"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p:cNvSpPr>
          <p:nvPr>
            <p:ph type="title"/>
          </p:nvPr>
        </p:nvSpPr>
        <p:spPr>
          <a:xfrm>
            <a:off x="217488" y="1052513"/>
            <a:ext cx="8242300" cy="755650"/>
          </a:xfrm>
          <a:noFill/>
          <a:ln>
            <a:noFill/>
          </a:ln>
        </p:spPr>
        <p:txBody>
          <a:bodyPr anchor="ctr" anchorCtr="0"/>
          <a:p>
            <a:r>
              <a:rPr lang="zh-CN" altLang="en-US" sz="3200" b="1" dirty="0">
                <a:solidFill>
                  <a:srgbClr val="FF0000"/>
                </a:solidFill>
                <a:ea typeface="黑体" panose="02010609060101010101" pitchFamily="49" charset="-122"/>
              </a:rPr>
              <a:t>十一、加气站安全放散系统故障分析</a:t>
            </a:r>
            <a:endParaRPr lang="zh-CN" altLang="en-US" sz="3200" b="1" dirty="0">
              <a:solidFill>
                <a:srgbClr val="FF0000"/>
              </a:solidFill>
              <a:ea typeface="黑体" panose="02010609060101010101" pitchFamily="49" charset="-122"/>
            </a:endParaRPr>
          </a:p>
        </p:txBody>
      </p:sp>
      <p:sp>
        <p:nvSpPr>
          <p:cNvPr id="44035" name="Rectangle 3"/>
          <p:cNvSpPr>
            <a:spLocks noGrp="1"/>
          </p:cNvSpPr>
          <p:nvPr>
            <p:ph idx="1"/>
          </p:nvPr>
        </p:nvSpPr>
        <p:spPr>
          <a:xfrm>
            <a:off x="247650" y="1989138"/>
            <a:ext cx="8785225" cy="4033837"/>
          </a:xfrm>
          <a:noFill/>
          <a:ln>
            <a:noFill/>
          </a:ln>
        </p:spPr>
        <p:txBody>
          <a:bodyPr/>
          <a:p>
            <a:pPr>
              <a:lnSpc>
                <a:spcPct val="150000"/>
              </a:lnSpc>
              <a:buNone/>
            </a:pPr>
            <a:r>
              <a:rPr lang="en-US" altLang="zh-CN" sz="2400" dirty="0">
                <a:ea typeface="黑体" panose="02010609060101010101" pitchFamily="49" charset="-122"/>
              </a:rPr>
              <a:t>5</a:t>
            </a:r>
            <a:r>
              <a:rPr lang="zh-CN" altLang="en-US" sz="2400" dirty="0">
                <a:ea typeface="黑体" panose="02010609060101010101" pitchFamily="49" charset="-122"/>
              </a:rPr>
              <a:t>、主气路通向充气回路的手动球阀未打开，致使末级管路压力升高。这种情况多发生在系统检修后，忘记打开阀门。</a:t>
            </a:r>
            <a:endParaRPr lang="zh-CN" altLang="en-US" sz="2400" dirty="0">
              <a:ea typeface="黑体" panose="02010609060101010101" pitchFamily="49" charset="-122"/>
            </a:endParaRPr>
          </a:p>
          <a:p>
            <a:pPr>
              <a:lnSpc>
                <a:spcPct val="150000"/>
              </a:lnSpc>
              <a:buNone/>
            </a:pPr>
            <a:r>
              <a:rPr lang="en-US" altLang="zh-CN" sz="2400" dirty="0">
                <a:ea typeface="黑体" panose="02010609060101010101" pitchFamily="49" charset="-122"/>
              </a:rPr>
              <a:t>6</a:t>
            </a:r>
            <a:r>
              <a:rPr lang="zh-CN" altLang="en-US" sz="2400" dirty="0">
                <a:ea typeface="黑体" panose="02010609060101010101" pitchFamily="49" charset="-122"/>
              </a:rPr>
              <a:t>、末级过滤器太脏使管路堵塞，压力升高。应定期清洗过滤器。</a:t>
            </a:r>
            <a:endParaRPr lang="zh-CN" altLang="en-US" sz="2400" dirty="0">
              <a:ea typeface="黑体" panose="02010609060101010101" pitchFamily="49" charset="-122"/>
            </a:endParaRPr>
          </a:p>
          <a:p>
            <a:pPr>
              <a:lnSpc>
                <a:spcPct val="150000"/>
              </a:lnSpc>
              <a:buNone/>
            </a:pPr>
            <a:r>
              <a:rPr lang="en-US" altLang="zh-CN" sz="2400" dirty="0">
                <a:ea typeface="黑体" panose="02010609060101010101" pitchFamily="49" charset="-122"/>
              </a:rPr>
              <a:t>7</a:t>
            </a:r>
            <a:r>
              <a:rPr lang="zh-CN" altLang="en-US" sz="2400" dirty="0">
                <a:ea typeface="黑体" panose="02010609060101010101" pitchFamily="49" charset="-122"/>
              </a:rPr>
              <a:t>、过滤器下的排液管路和单向阀不通畅，使过滤器下部液位升高，污染滤芯，应拆开检查。必要时更换单向阀。</a:t>
            </a:r>
            <a:endParaRPr lang="zh-CN" altLang="en-US" sz="2400" dirty="0">
              <a:ea typeface="黑体" panose="02010609060101010101" pitchFamily="49" charset="-122"/>
            </a:endParaRPr>
          </a:p>
          <a:p>
            <a:pPr>
              <a:lnSpc>
                <a:spcPct val="150000"/>
              </a:lnSpc>
              <a:buNone/>
            </a:pPr>
            <a:r>
              <a:rPr lang="en-US" altLang="zh-CN" sz="2400" dirty="0">
                <a:ea typeface="黑体" panose="02010609060101010101" pitchFamily="49" charset="-122"/>
              </a:rPr>
              <a:t>8</a:t>
            </a:r>
            <a:r>
              <a:rPr lang="zh-CN" altLang="en-US" sz="2400" dirty="0">
                <a:ea typeface="黑体" panose="02010609060101010101" pitchFamily="49" charset="-122"/>
              </a:rPr>
              <a:t>、泄压排放阀没有定时打开，或打开时间太短，也会出现上述故障。</a:t>
            </a:r>
            <a:endParaRPr lang="zh-CN" altLang="en-US" sz="2400" dirty="0">
              <a:ea typeface="黑体" panose="02010609060101010101" pitchFamily="49" charset="-122"/>
            </a:endParaRPr>
          </a:p>
        </p:txBody>
      </p:sp>
      <p:sp>
        <p:nvSpPr>
          <p:cNvPr id="44036" name="Rectangle 4"/>
          <p:cNvSpPr/>
          <p:nvPr/>
        </p:nvSpPr>
        <p:spPr>
          <a:xfrm>
            <a:off x="539750" y="2205038"/>
            <a:ext cx="7920038" cy="3602037"/>
          </a:xfrm>
          <a:prstGeom prst="rect">
            <a:avLst/>
          </a:prstGeom>
          <a:noFill/>
          <a:ln w="9525">
            <a:noFill/>
          </a:ln>
        </p:spPr>
        <p:txBody>
          <a:bodyPr/>
          <a:p>
            <a:pPr marL="342900" indent="-342900">
              <a:lnSpc>
                <a:spcPct val="150000"/>
              </a:lnSpc>
              <a:spcBef>
                <a:spcPct val="20000"/>
              </a:spcBef>
            </a:pPr>
            <a:endParaRPr lang="zh-CN" altLang="en-US" sz="2000" dirty="0">
              <a:latin typeface="黑体" panose="02010609060101010101" pitchFamily="49" charset="-122"/>
              <a:ea typeface="黑体" panose="02010609060101010101" pitchFamily="49" charset="-122"/>
            </a:endParaRPr>
          </a:p>
        </p:txBody>
      </p:sp>
      <p:sp>
        <p:nvSpPr>
          <p:cNvPr id="43013" name="Line 5"/>
          <p:cNvSpPr/>
          <p:nvPr/>
        </p:nvSpPr>
        <p:spPr>
          <a:xfrm>
            <a:off x="1476375" y="1844675"/>
            <a:ext cx="5905500"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5">
                                            <p:txEl>
                                              <p:charRg st="0" end="53"/>
                                            </p:txEl>
                                          </p:spTgt>
                                        </p:tgtEl>
                                        <p:attrNameLst>
                                          <p:attrName>style.visibility</p:attrName>
                                        </p:attrNameLst>
                                      </p:cBhvr>
                                      <p:to>
                                        <p:strVal val="visible"/>
                                      </p:to>
                                    </p:set>
                                    <p:animEffect transition="in" filter="blinds(horizontal)">
                                      <p:cBhvr>
                                        <p:cTn id="7" dur="500"/>
                                        <p:tgtEl>
                                          <p:spTgt spid="44035">
                                            <p:txEl>
                                              <p:charRg st="0" end="5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035">
                                            <p:txEl>
                                              <p:charRg st="53" end="83"/>
                                            </p:txEl>
                                          </p:spTgt>
                                        </p:tgtEl>
                                        <p:attrNameLst>
                                          <p:attrName>style.visibility</p:attrName>
                                        </p:attrNameLst>
                                      </p:cBhvr>
                                      <p:to>
                                        <p:strVal val="visible"/>
                                      </p:to>
                                    </p:set>
                                    <p:animEffect transition="in" filter="blinds(horizontal)">
                                      <p:cBhvr>
                                        <p:cTn id="12" dur="500"/>
                                        <p:tgtEl>
                                          <p:spTgt spid="44035">
                                            <p:txEl>
                                              <p:charRg st="53" end="8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035">
                                            <p:txEl>
                                              <p:charRg st="83" end="134"/>
                                            </p:txEl>
                                          </p:spTgt>
                                        </p:tgtEl>
                                        <p:attrNameLst>
                                          <p:attrName>style.visibility</p:attrName>
                                        </p:attrNameLst>
                                      </p:cBhvr>
                                      <p:to>
                                        <p:strVal val="visible"/>
                                      </p:to>
                                    </p:set>
                                    <p:animEffect transition="in" filter="blinds(horizontal)">
                                      <p:cBhvr>
                                        <p:cTn id="17" dur="500"/>
                                        <p:tgtEl>
                                          <p:spTgt spid="44035">
                                            <p:txEl>
                                              <p:charRg st="83" end="13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035">
                                            <p:txEl>
                                              <p:charRg st="134" end="166"/>
                                            </p:txEl>
                                          </p:spTgt>
                                        </p:tgtEl>
                                        <p:attrNameLst>
                                          <p:attrName>style.visibility</p:attrName>
                                        </p:attrNameLst>
                                      </p:cBhvr>
                                      <p:to>
                                        <p:strVal val="visible"/>
                                      </p:to>
                                    </p:set>
                                    <p:animEffect transition="in" filter="blinds(horizontal)">
                                      <p:cBhvr>
                                        <p:cTn id="22" dur="500"/>
                                        <p:tgtEl>
                                          <p:spTgt spid="44035">
                                            <p:txEl>
                                              <p:charRg st="134" end="16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44036">
                                            <p:txEl>
                                              <p:charRg st="0" end="1"/>
                                            </p:txEl>
                                          </p:spTgt>
                                        </p:tgtEl>
                                        <p:attrNameLst>
                                          <p:attrName>style.visibility</p:attrName>
                                        </p:attrNameLst>
                                      </p:cBhvr>
                                      <p:to>
                                        <p:strVal val="visible"/>
                                      </p:to>
                                    </p:set>
                                    <p:animEffect transition="in" filter="blinds(horizontal)">
                                      <p:cBhvr>
                                        <p:cTn id="27" dur="500"/>
                                        <p:tgtEl>
                                          <p:spTgt spid="44036">
                                            <p:txEl>
                                              <p:charRg st="0"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4403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type="title"/>
          </p:nvPr>
        </p:nvSpPr>
        <p:spPr>
          <a:xfrm>
            <a:off x="466725" y="1268413"/>
            <a:ext cx="8229600" cy="647700"/>
          </a:xfrm>
          <a:noFill/>
          <a:ln>
            <a:noFill/>
          </a:ln>
        </p:spPr>
        <p:txBody>
          <a:bodyPr anchor="ctr" anchorCtr="0"/>
          <a:p>
            <a:r>
              <a:rPr lang="zh-CN" altLang="en-US" sz="2800" b="1" dirty="0">
                <a:solidFill>
                  <a:srgbClr val="FF0000"/>
                </a:solidFill>
                <a:ea typeface="黑体" panose="02010609060101010101" pitchFamily="49" charset="-122"/>
              </a:rPr>
              <a:t>十二、上岗前的准备和上岗后的安全巡检注意事项</a:t>
            </a:r>
            <a:endParaRPr lang="zh-CN" altLang="en-US" sz="2800" b="1" dirty="0">
              <a:solidFill>
                <a:srgbClr val="FF0000"/>
              </a:solidFill>
              <a:ea typeface="黑体" panose="02010609060101010101" pitchFamily="49" charset="-122"/>
            </a:endParaRPr>
          </a:p>
        </p:txBody>
      </p:sp>
      <p:sp>
        <p:nvSpPr>
          <p:cNvPr id="45059" name="Rectangle 3"/>
          <p:cNvSpPr>
            <a:spLocks noGrp="1"/>
          </p:cNvSpPr>
          <p:nvPr>
            <p:ph idx="1"/>
          </p:nvPr>
        </p:nvSpPr>
        <p:spPr>
          <a:xfrm>
            <a:off x="684213" y="2349500"/>
            <a:ext cx="8299450" cy="3311525"/>
          </a:xfrm>
          <a:noFill/>
          <a:ln>
            <a:noFill/>
          </a:ln>
        </p:spPr>
        <p:txBody>
          <a:bodyPr/>
          <a:p>
            <a:pPr>
              <a:lnSpc>
                <a:spcPct val="150000"/>
              </a:lnSpc>
              <a:buFont typeface="Wingdings" panose="05000000000000000000" pitchFamily="2" charset="2"/>
              <a:buChar char="ü"/>
            </a:pPr>
            <a:r>
              <a:rPr lang="zh-CN" altLang="en-US" sz="2400" b="1" dirty="0">
                <a:latin typeface="黑体" panose="02010609060101010101" pitchFamily="49" charset="-122"/>
                <a:ea typeface="黑体" panose="02010609060101010101" pitchFamily="49" charset="-122"/>
              </a:rPr>
              <a:t>按照规定正确穿戴劳动防护用品。 </a:t>
            </a:r>
            <a:endParaRPr lang="zh-CN" altLang="en-US" sz="24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ü"/>
            </a:pPr>
            <a:r>
              <a:rPr lang="zh-CN" altLang="en-US" sz="2400" b="1" dirty="0">
                <a:latin typeface="黑体" panose="02010609060101010101" pitchFamily="49" charset="-122"/>
                <a:ea typeface="黑体" panose="02010609060101010101" pitchFamily="49" charset="-122"/>
              </a:rPr>
              <a:t>必须提前</a:t>
            </a:r>
            <a:r>
              <a:rPr lang="en-US" altLang="zh-CN" sz="2400" b="1" dirty="0">
                <a:latin typeface="黑体" panose="02010609060101010101" pitchFamily="49" charset="-122"/>
                <a:ea typeface="黑体" panose="02010609060101010101" pitchFamily="49" charset="-122"/>
              </a:rPr>
              <a:t>10</a:t>
            </a:r>
            <a:r>
              <a:rPr lang="zh-CN" altLang="en-US" sz="2400" b="1" dirty="0">
                <a:latin typeface="黑体" panose="02010609060101010101" pitchFamily="49" charset="-122"/>
                <a:ea typeface="黑体" panose="02010609060101010101" pitchFamily="49" charset="-122"/>
              </a:rPr>
              <a:t>分钟到岗接班，对设备安全进行全面检查。</a:t>
            </a:r>
            <a:endParaRPr lang="zh-CN" altLang="en-US" sz="24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ü"/>
            </a:pPr>
            <a:r>
              <a:rPr lang="zh-CN" altLang="en-US" sz="2400" b="1" dirty="0">
                <a:latin typeface="黑体" panose="02010609060101010101" pitchFamily="49" charset="-122"/>
                <a:ea typeface="黑体" panose="02010609060101010101" pitchFamily="49" charset="-122"/>
              </a:rPr>
              <a:t>巡检项目及安全注意事项：</a:t>
            </a:r>
            <a:endParaRPr lang="zh-CN" altLang="en-US" sz="24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ü"/>
            </a:pPr>
            <a:r>
              <a:rPr lang="zh-CN" altLang="en-US" sz="2400" b="1" dirty="0">
                <a:latin typeface="黑体" panose="02010609060101010101" pitchFamily="49" charset="-122"/>
                <a:ea typeface="黑体" panose="02010609060101010101" pitchFamily="49" charset="-122"/>
              </a:rPr>
              <a:t>站内各项工艺指标执行情况。</a:t>
            </a:r>
            <a:endParaRPr lang="zh-CN" altLang="en-US" sz="24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ü"/>
            </a:pPr>
            <a:r>
              <a:rPr lang="zh-CN" altLang="en-US" sz="2400" b="1" dirty="0">
                <a:latin typeface="黑体" panose="02010609060101010101" pitchFamily="49" charset="-122"/>
                <a:ea typeface="黑体" panose="02010609060101010101" pitchFamily="49" charset="-122"/>
              </a:rPr>
              <a:t>设备及安全附件运行情况。</a:t>
            </a:r>
            <a:endParaRPr lang="zh-CN" altLang="en-US" sz="2400" b="1"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ü"/>
            </a:pPr>
            <a:r>
              <a:rPr lang="zh-CN" altLang="en-US" sz="2400" b="1" dirty="0">
                <a:latin typeface="黑体" panose="02010609060101010101" pitchFamily="49" charset="-122"/>
                <a:ea typeface="黑体" panose="02010609060101010101" pitchFamily="49" charset="-122"/>
              </a:rPr>
              <a:t>报警器是否正常。</a:t>
            </a:r>
            <a:endParaRPr lang="zh-CN" altLang="en-US" sz="2400" b="1" dirty="0">
              <a:latin typeface="黑体" panose="02010609060101010101" pitchFamily="49" charset="-122"/>
              <a:ea typeface="黑体" panose="02010609060101010101" pitchFamily="49" charset="-122"/>
            </a:endParaRPr>
          </a:p>
          <a:p>
            <a:pPr>
              <a:buNone/>
            </a:pPr>
            <a:endParaRPr lang="zh-CN" altLang="en-US" sz="3600" dirty="0">
              <a:solidFill>
                <a:schemeClr val="bg1"/>
              </a:solidFill>
            </a:endParaRPr>
          </a:p>
        </p:txBody>
      </p:sp>
      <p:sp>
        <p:nvSpPr>
          <p:cNvPr id="44036" name="Line 4"/>
          <p:cNvSpPr/>
          <p:nvPr/>
        </p:nvSpPr>
        <p:spPr>
          <a:xfrm>
            <a:off x="755650" y="1916113"/>
            <a:ext cx="7704138"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9">
                                            <p:txEl>
                                              <p:charRg st="0" end="17"/>
                                            </p:txEl>
                                          </p:spTgt>
                                        </p:tgtEl>
                                        <p:attrNameLst>
                                          <p:attrName>style.visibility</p:attrName>
                                        </p:attrNameLst>
                                      </p:cBhvr>
                                      <p:to>
                                        <p:strVal val="visible"/>
                                      </p:to>
                                    </p:set>
                                    <p:animEffect transition="in" filter="blinds(horizontal)">
                                      <p:cBhvr>
                                        <p:cTn id="7" dur="500"/>
                                        <p:tgtEl>
                                          <p:spTgt spid="45059">
                                            <p:txEl>
                                              <p:charRg st="0" end="1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59">
                                            <p:txEl>
                                              <p:charRg st="17" end="43"/>
                                            </p:txEl>
                                          </p:spTgt>
                                        </p:tgtEl>
                                        <p:attrNameLst>
                                          <p:attrName>style.visibility</p:attrName>
                                        </p:attrNameLst>
                                      </p:cBhvr>
                                      <p:to>
                                        <p:strVal val="visible"/>
                                      </p:to>
                                    </p:set>
                                    <p:animEffect transition="in" filter="blinds(horizontal)">
                                      <p:cBhvr>
                                        <p:cTn id="12" dur="500"/>
                                        <p:tgtEl>
                                          <p:spTgt spid="45059">
                                            <p:txEl>
                                              <p:charRg st="17" end="4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59">
                                            <p:txEl>
                                              <p:charRg st="43" end="56"/>
                                            </p:txEl>
                                          </p:spTgt>
                                        </p:tgtEl>
                                        <p:attrNameLst>
                                          <p:attrName>style.visibility</p:attrName>
                                        </p:attrNameLst>
                                      </p:cBhvr>
                                      <p:to>
                                        <p:strVal val="visible"/>
                                      </p:to>
                                    </p:set>
                                    <p:animEffect transition="in" filter="blinds(horizontal)">
                                      <p:cBhvr>
                                        <p:cTn id="17" dur="500"/>
                                        <p:tgtEl>
                                          <p:spTgt spid="45059">
                                            <p:txEl>
                                              <p:charRg st="43" end="5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59">
                                            <p:txEl>
                                              <p:charRg st="56" end="70"/>
                                            </p:txEl>
                                          </p:spTgt>
                                        </p:tgtEl>
                                        <p:attrNameLst>
                                          <p:attrName>style.visibility</p:attrName>
                                        </p:attrNameLst>
                                      </p:cBhvr>
                                      <p:to>
                                        <p:strVal val="visible"/>
                                      </p:to>
                                    </p:set>
                                    <p:animEffect transition="in" filter="blinds(horizontal)">
                                      <p:cBhvr>
                                        <p:cTn id="22" dur="500"/>
                                        <p:tgtEl>
                                          <p:spTgt spid="45059">
                                            <p:txEl>
                                              <p:charRg st="56" end="7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059">
                                            <p:txEl>
                                              <p:charRg st="70" end="83"/>
                                            </p:txEl>
                                          </p:spTgt>
                                        </p:tgtEl>
                                        <p:attrNameLst>
                                          <p:attrName>style.visibility</p:attrName>
                                        </p:attrNameLst>
                                      </p:cBhvr>
                                      <p:to>
                                        <p:strVal val="visible"/>
                                      </p:to>
                                    </p:set>
                                    <p:animEffect transition="in" filter="blinds(horizontal)">
                                      <p:cBhvr>
                                        <p:cTn id="27" dur="500"/>
                                        <p:tgtEl>
                                          <p:spTgt spid="45059">
                                            <p:txEl>
                                              <p:charRg st="70" end="8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059">
                                            <p:txEl>
                                              <p:charRg st="83" end="92"/>
                                            </p:txEl>
                                          </p:spTgt>
                                        </p:tgtEl>
                                        <p:attrNameLst>
                                          <p:attrName>style.visibility</p:attrName>
                                        </p:attrNameLst>
                                      </p:cBhvr>
                                      <p:to>
                                        <p:strVal val="visible"/>
                                      </p:to>
                                    </p:set>
                                    <p:animEffect transition="in" filter="blinds(horizontal)">
                                      <p:cBhvr>
                                        <p:cTn id="32" dur="500"/>
                                        <p:tgtEl>
                                          <p:spTgt spid="45059">
                                            <p:txEl>
                                              <p:charRg st="83" end="9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p:cNvSpPr>
          <p:nvPr>
            <p:ph type="title"/>
          </p:nvPr>
        </p:nvSpPr>
        <p:spPr>
          <a:xfrm>
            <a:off x="466725" y="1268413"/>
            <a:ext cx="8229600" cy="647700"/>
          </a:xfrm>
          <a:noFill/>
          <a:ln>
            <a:noFill/>
          </a:ln>
        </p:spPr>
        <p:txBody>
          <a:bodyPr anchor="ctr" anchorCtr="0"/>
          <a:p>
            <a:r>
              <a:rPr lang="zh-CN" altLang="en-US" sz="2800" b="1" dirty="0">
                <a:solidFill>
                  <a:srgbClr val="FF0000"/>
                </a:solidFill>
                <a:ea typeface="黑体" panose="02010609060101010101" pitchFamily="49" charset="-122"/>
              </a:rPr>
              <a:t>十二、上岗前的准备和上岗后的安全巡检注意事项</a:t>
            </a:r>
            <a:endParaRPr lang="zh-CN" altLang="en-US" sz="2800" b="1" dirty="0">
              <a:solidFill>
                <a:srgbClr val="FF0000"/>
              </a:solidFill>
              <a:ea typeface="黑体" panose="02010609060101010101" pitchFamily="49" charset="-122"/>
            </a:endParaRPr>
          </a:p>
        </p:txBody>
      </p:sp>
      <p:sp>
        <p:nvSpPr>
          <p:cNvPr id="46083" name="Rectangle 3"/>
          <p:cNvSpPr>
            <a:spLocks noGrp="1"/>
          </p:cNvSpPr>
          <p:nvPr>
            <p:ph idx="1"/>
          </p:nvPr>
        </p:nvSpPr>
        <p:spPr>
          <a:xfrm>
            <a:off x="119063" y="2379663"/>
            <a:ext cx="9036050" cy="3240087"/>
          </a:xfrm>
          <a:noFill/>
          <a:ln>
            <a:noFill/>
          </a:ln>
        </p:spPr>
        <p:txBody>
          <a:bodyPr/>
          <a:p>
            <a:pPr>
              <a:lnSpc>
                <a:spcPct val="180000"/>
              </a:lnSpc>
              <a:buFont typeface="Wingdings" panose="05000000000000000000" pitchFamily="2" charset="2"/>
              <a:buChar char="ü"/>
            </a:pPr>
            <a:r>
              <a:rPr lang="zh-CN" altLang="en-US" sz="2400" b="1" dirty="0">
                <a:latin typeface="黑体" panose="02010609060101010101" pitchFamily="49" charset="-122"/>
                <a:ea typeface="黑体" panose="02010609060101010101" pitchFamily="49" charset="-122"/>
              </a:rPr>
              <a:t>消防器材是否合格。</a:t>
            </a:r>
            <a:endParaRPr lang="zh-CN" altLang="en-US" sz="2400" b="1" dirty="0">
              <a:latin typeface="黑体" panose="02010609060101010101" pitchFamily="49" charset="-122"/>
              <a:ea typeface="黑体" panose="02010609060101010101" pitchFamily="49" charset="-122"/>
            </a:endParaRPr>
          </a:p>
          <a:p>
            <a:pPr>
              <a:lnSpc>
                <a:spcPct val="180000"/>
              </a:lnSpc>
              <a:buFont typeface="Wingdings" panose="05000000000000000000" pitchFamily="2" charset="2"/>
              <a:buChar char="ü"/>
            </a:pPr>
            <a:r>
              <a:rPr lang="zh-CN" altLang="en-US" sz="2400" b="1" dirty="0">
                <a:latin typeface="黑体" panose="02010609060101010101" pitchFamily="49" charset="-122"/>
                <a:ea typeface="黑体" panose="02010609060101010101" pitchFamily="49" charset="-122"/>
              </a:rPr>
              <a:t>生产设备、管道有无跑、冒、漏、滴现象。</a:t>
            </a:r>
            <a:endParaRPr lang="zh-CN" altLang="en-US" sz="2400" b="1" dirty="0">
              <a:latin typeface="黑体" panose="02010609060101010101" pitchFamily="49" charset="-122"/>
              <a:ea typeface="黑体" panose="02010609060101010101" pitchFamily="49" charset="-122"/>
            </a:endParaRPr>
          </a:p>
          <a:p>
            <a:pPr>
              <a:lnSpc>
                <a:spcPct val="180000"/>
              </a:lnSpc>
              <a:buFont typeface="Wingdings" panose="05000000000000000000" pitchFamily="2" charset="2"/>
              <a:buChar char="ü"/>
            </a:pPr>
            <a:r>
              <a:rPr lang="zh-CN" altLang="en-US" sz="2400" b="1" dirty="0">
                <a:latin typeface="黑体" panose="02010609060101010101" pitchFamily="49" charset="-122"/>
                <a:ea typeface="黑体" panose="02010609060101010101" pitchFamily="49" charset="-122"/>
              </a:rPr>
              <a:t>消防通道、消防车通道、安全疏散通道应通畅，无杂物堆积。</a:t>
            </a:r>
            <a:endParaRPr lang="zh-CN" altLang="en-US" sz="2400" b="1" dirty="0">
              <a:latin typeface="黑体" panose="02010609060101010101" pitchFamily="49" charset="-122"/>
              <a:ea typeface="黑体" panose="02010609060101010101" pitchFamily="49" charset="-122"/>
            </a:endParaRPr>
          </a:p>
          <a:p>
            <a:pPr>
              <a:lnSpc>
                <a:spcPct val="180000"/>
              </a:lnSpc>
              <a:buFont typeface="Wingdings" panose="05000000000000000000" pitchFamily="2" charset="2"/>
              <a:buChar char="ü"/>
            </a:pPr>
            <a:r>
              <a:rPr lang="zh-CN" altLang="en-US" sz="2400" b="1" dirty="0">
                <a:latin typeface="黑体" panose="02010609060101010101" pitchFamily="49" charset="-122"/>
                <a:ea typeface="黑体" panose="02010609060101010101" pitchFamily="49" charset="-122"/>
              </a:rPr>
              <a:t>导致事故隐患的两大因素有人的不安全行为和物的不安全状态，安全巡检中可参照执行。对发现的安全隐患应立即上报。</a:t>
            </a:r>
            <a:endParaRPr lang="zh-CN" altLang="en-US" sz="2400" b="1" dirty="0">
              <a:latin typeface="黑体" panose="02010609060101010101" pitchFamily="49" charset="-122"/>
              <a:ea typeface="黑体" panose="02010609060101010101" pitchFamily="49" charset="-122"/>
            </a:endParaRPr>
          </a:p>
        </p:txBody>
      </p:sp>
      <p:sp>
        <p:nvSpPr>
          <p:cNvPr id="45060" name="Line 4"/>
          <p:cNvSpPr/>
          <p:nvPr/>
        </p:nvSpPr>
        <p:spPr>
          <a:xfrm>
            <a:off x="755650" y="1916113"/>
            <a:ext cx="7704138"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3">
                                            <p:txEl>
                                              <p:charRg st="0" end="10"/>
                                            </p:txEl>
                                          </p:spTgt>
                                        </p:tgtEl>
                                        <p:attrNameLst>
                                          <p:attrName>style.visibility</p:attrName>
                                        </p:attrNameLst>
                                      </p:cBhvr>
                                      <p:to>
                                        <p:strVal val="visible"/>
                                      </p:to>
                                    </p:set>
                                    <p:animEffect transition="in" filter="blinds(horizontal)">
                                      <p:cBhvr>
                                        <p:cTn id="7" dur="500"/>
                                        <p:tgtEl>
                                          <p:spTgt spid="46083">
                                            <p:txEl>
                                              <p:charRg st="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3">
                                            <p:txEl>
                                              <p:charRg st="10" end="30"/>
                                            </p:txEl>
                                          </p:spTgt>
                                        </p:tgtEl>
                                        <p:attrNameLst>
                                          <p:attrName>style.visibility</p:attrName>
                                        </p:attrNameLst>
                                      </p:cBhvr>
                                      <p:to>
                                        <p:strVal val="visible"/>
                                      </p:to>
                                    </p:set>
                                    <p:animEffect transition="in" filter="blinds(horizontal)">
                                      <p:cBhvr>
                                        <p:cTn id="12" dur="500"/>
                                        <p:tgtEl>
                                          <p:spTgt spid="46083">
                                            <p:txEl>
                                              <p:charRg st="10" end="3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83">
                                            <p:txEl>
                                              <p:charRg st="30" end="58"/>
                                            </p:txEl>
                                          </p:spTgt>
                                        </p:tgtEl>
                                        <p:attrNameLst>
                                          <p:attrName>style.visibility</p:attrName>
                                        </p:attrNameLst>
                                      </p:cBhvr>
                                      <p:to>
                                        <p:strVal val="visible"/>
                                      </p:to>
                                    </p:set>
                                    <p:animEffect transition="in" filter="blinds(horizontal)">
                                      <p:cBhvr>
                                        <p:cTn id="17" dur="500"/>
                                        <p:tgtEl>
                                          <p:spTgt spid="46083">
                                            <p:txEl>
                                              <p:charRg st="30" end="5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083">
                                            <p:txEl>
                                              <p:charRg st="58" end="112"/>
                                            </p:txEl>
                                          </p:spTgt>
                                        </p:tgtEl>
                                        <p:attrNameLst>
                                          <p:attrName>style.visibility</p:attrName>
                                        </p:attrNameLst>
                                      </p:cBhvr>
                                      <p:to>
                                        <p:strVal val="visible"/>
                                      </p:to>
                                    </p:set>
                                    <p:animEffect transition="in" filter="blinds(horizontal)">
                                      <p:cBhvr>
                                        <p:cTn id="22" dur="500"/>
                                        <p:tgtEl>
                                          <p:spTgt spid="46083">
                                            <p:txEl>
                                              <p:charRg st="58" end="1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p:nvPr/>
        </p:nvSpPr>
        <p:spPr>
          <a:xfrm>
            <a:off x="395288" y="1049338"/>
            <a:ext cx="8229600" cy="723900"/>
          </a:xfrm>
          <a:prstGeom prst="rect">
            <a:avLst/>
          </a:prstGeom>
          <a:noFill/>
          <a:ln w="9525">
            <a:noFill/>
          </a:ln>
        </p:spPr>
        <p:txBody>
          <a:bodyPr anchor="ctr" anchorCtr="0"/>
          <a:p>
            <a:pPr algn="ctr"/>
            <a:r>
              <a:rPr lang="zh-CN" altLang="en-US" sz="3200" b="1" dirty="0">
                <a:solidFill>
                  <a:srgbClr val="FF0000"/>
                </a:solidFill>
                <a:latin typeface="黑体" panose="02010609060101010101" pitchFamily="49" charset="-122"/>
                <a:ea typeface="黑体" panose="02010609060101010101" pitchFamily="49" charset="-122"/>
              </a:rPr>
              <a:t>十三、加气站工作人员的服务礼仪</a:t>
            </a:r>
            <a:endParaRPr lang="zh-CN" altLang="en-US" sz="3200" b="1" dirty="0">
              <a:solidFill>
                <a:srgbClr val="FF0000"/>
              </a:solidFill>
              <a:latin typeface="黑体" panose="02010609060101010101" pitchFamily="49" charset="-122"/>
              <a:ea typeface="黑体" panose="02010609060101010101" pitchFamily="49" charset="-122"/>
            </a:endParaRPr>
          </a:p>
        </p:txBody>
      </p:sp>
      <p:pic>
        <p:nvPicPr>
          <p:cNvPr id="46083" name="内容占位符 14"/>
          <p:cNvPicPr>
            <a:picLocks noGrp="1"/>
          </p:cNvPicPr>
          <p:nvPr/>
        </p:nvPicPr>
        <p:blipFill>
          <a:blip r:embed="rId1"/>
          <a:stretch>
            <a:fillRect/>
          </a:stretch>
        </p:blipFill>
        <p:spPr>
          <a:xfrm>
            <a:off x="2173288" y="2020888"/>
            <a:ext cx="4343400" cy="3063875"/>
          </a:xfrm>
          <a:prstGeom prst="rect">
            <a:avLst/>
          </a:prstGeom>
          <a:noFill/>
          <a:ln w="9525">
            <a:noFill/>
          </a:ln>
        </p:spPr>
      </p:pic>
      <p:sp>
        <p:nvSpPr>
          <p:cNvPr id="47108" name="圆角矩形 8"/>
          <p:cNvSpPr/>
          <p:nvPr/>
        </p:nvSpPr>
        <p:spPr>
          <a:xfrm>
            <a:off x="468313" y="4179888"/>
            <a:ext cx="2659062" cy="762000"/>
          </a:xfrm>
          <a:prstGeom prst="roundRect">
            <a:avLst>
              <a:gd name="adj" fmla="val 16667"/>
            </a:avLst>
          </a:prstGeom>
          <a:solidFill>
            <a:schemeClr val="accent1"/>
          </a:solidFill>
          <a:ln w="25400" cap="flat" cmpd="sng">
            <a:solidFill>
              <a:srgbClr val="385D8A"/>
            </a:solidFill>
            <a:prstDash val="solid"/>
            <a:headEnd type="none" w="med" len="med"/>
            <a:tailEnd type="none" w="med" len="med"/>
          </a:ln>
        </p:spPr>
        <p:txBody>
          <a:bodyPr anchor="ctr" anchorCtr="0"/>
          <a:p>
            <a:pPr algn="ctr" eaLnBrk="1" hangingPunct="1"/>
            <a:r>
              <a:rPr lang="zh-CN" altLang="en-US" sz="2000" b="1" dirty="0">
                <a:latin typeface="黑体" panose="02010609060101010101" pitchFamily="49" charset="-122"/>
                <a:ea typeface="黑体" panose="02010609060101010101" pitchFamily="49" charset="-122"/>
              </a:rPr>
              <a:t>恰当、热情</a:t>
            </a:r>
            <a:r>
              <a:rPr lang="zh-CN" altLang="en-US" sz="2400" dirty="0">
                <a:latin typeface="黑体" panose="02010609060101010101" pitchFamily="49" charset="-122"/>
              </a:rPr>
              <a:t>   </a:t>
            </a:r>
            <a:endParaRPr lang="zh-CN" altLang="en-US" sz="2400" dirty="0">
              <a:latin typeface="Calibri" panose="020F0502020204030204" pitchFamily="34" charset="0"/>
            </a:endParaRPr>
          </a:p>
        </p:txBody>
      </p:sp>
      <p:sp>
        <p:nvSpPr>
          <p:cNvPr id="47109" name="圆角矩形 9"/>
          <p:cNvSpPr/>
          <p:nvPr/>
        </p:nvSpPr>
        <p:spPr>
          <a:xfrm>
            <a:off x="395288" y="2306638"/>
            <a:ext cx="2667000" cy="762000"/>
          </a:xfrm>
          <a:prstGeom prst="roundRect">
            <a:avLst>
              <a:gd name="adj" fmla="val 16667"/>
            </a:avLst>
          </a:prstGeom>
          <a:solidFill>
            <a:schemeClr val="accent1"/>
          </a:solidFill>
          <a:ln w="25400" cap="flat" cmpd="sng">
            <a:solidFill>
              <a:srgbClr val="385D8A"/>
            </a:solidFill>
            <a:prstDash val="solid"/>
            <a:headEnd type="none" w="med" len="med"/>
            <a:tailEnd type="none" w="med" len="med"/>
          </a:ln>
        </p:spPr>
        <p:txBody>
          <a:bodyPr anchor="ctr" anchorCtr="0"/>
          <a:p>
            <a:pPr algn="ctr" eaLnBrk="1" hangingPunct="1"/>
            <a:r>
              <a:rPr lang="zh-CN" altLang="en-US" sz="2000" dirty="0">
                <a:latin typeface="黑体" panose="02010609060101010101" pitchFamily="49" charset="-122"/>
                <a:ea typeface="黑体" panose="02010609060101010101" pitchFamily="49" charset="-122"/>
              </a:rPr>
              <a:t>举止得体、不卑不亢</a:t>
            </a:r>
            <a:endParaRPr lang="zh-CN" altLang="en-US" sz="2000" dirty="0">
              <a:latin typeface="Calibri" panose="020F0502020204030204" pitchFamily="34" charset="0"/>
              <a:ea typeface="黑体" panose="02010609060101010101" pitchFamily="49" charset="-122"/>
            </a:endParaRPr>
          </a:p>
        </p:txBody>
      </p:sp>
      <p:sp>
        <p:nvSpPr>
          <p:cNvPr id="47110" name="圆角矩形 7"/>
          <p:cNvSpPr/>
          <p:nvPr/>
        </p:nvSpPr>
        <p:spPr>
          <a:xfrm>
            <a:off x="5580063" y="4149725"/>
            <a:ext cx="2668587" cy="762000"/>
          </a:xfrm>
          <a:prstGeom prst="roundRect">
            <a:avLst>
              <a:gd name="adj" fmla="val 16667"/>
            </a:avLst>
          </a:prstGeom>
          <a:solidFill>
            <a:schemeClr val="accent1"/>
          </a:solidFill>
          <a:ln w="25400" cap="flat" cmpd="sng">
            <a:solidFill>
              <a:srgbClr val="385D8A"/>
            </a:solidFill>
            <a:prstDash val="solid"/>
            <a:headEnd type="none" w="med" len="med"/>
            <a:tailEnd type="none" w="med" len="med"/>
          </a:ln>
        </p:spPr>
        <p:txBody>
          <a:bodyPr anchor="ctr" anchorCtr="0"/>
          <a:p>
            <a:pPr algn="ctr" eaLnBrk="1" hangingPunct="1"/>
            <a:r>
              <a:rPr lang="zh-CN" altLang="en-US" sz="2000" dirty="0">
                <a:latin typeface="Calibri" panose="020F0502020204030204" pitchFamily="34" charset="0"/>
                <a:ea typeface="黑体" panose="02010609060101010101" pitchFamily="49" charset="-122"/>
              </a:rPr>
              <a:t>干净整洁、大方得体</a:t>
            </a:r>
            <a:endParaRPr lang="zh-CN" altLang="en-US" sz="2000" dirty="0">
              <a:latin typeface="Calibri" panose="020F0502020204030204" pitchFamily="34" charset="0"/>
              <a:ea typeface="黑体" panose="02010609060101010101" pitchFamily="49" charset="-122"/>
            </a:endParaRPr>
          </a:p>
        </p:txBody>
      </p:sp>
      <p:sp>
        <p:nvSpPr>
          <p:cNvPr id="47111" name="圆角矩形 6"/>
          <p:cNvSpPr/>
          <p:nvPr/>
        </p:nvSpPr>
        <p:spPr>
          <a:xfrm>
            <a:off x="5522913" y="2306638"/>
            <a:ext cx="2720975" cy="762000"/>
          </a:xfrm>
          <a:prstGeom prst="roundRect">
            <a:avLst>
              <a:gd name="adj" fmla="val 16667"/>
            </a:avLst>
          </a:prstGeom>
          <a:solidFill>
            <a:schemeClr val="accent1"/>
          </a:solidFill>
          <a:ln w="25400" cap="flat" cmpd="sng">
            <a:solidFill>
              <a:srgbClr val="385D8A"/>
            </a:solidFill>
            <a:prstDash val="solid"/>
            <a:headEnd type="none" w="med" len="med"/>
            <a:tailEnd type="none" w="med" len="med"/>
          </a:ln>
        </p:spPr>
        <p:txBody>
          <a:bodyPr anchor="ctr" anchorCtr="0"/>
          <a:p>
            <a:pPr algn="ctr" eaLnBrk="1" hangingPunct="1"/>
            <a:r>
              <a:rPr lang="zh-CN" altLang="en-US" sz="2000" dirty="0">
                <a:latin typeface="Calibri" panose="020F0502020204030204" pitchFamily="34" charset="0"/>
                <a:ea typeface="黑体" panose="02010609060101010101" pitchFamily="49" charset="-122"/>
              </a:rPr>
              <a:t>着工装、戴工牌</a:t>
            </a:r>
            <a:r>
              <a:rPr lang="zh-CN" altLang="en-US" sz="2400" dirty="0">
                <a:latin typeface="Calibri" panose="020F0502020204030204" pitchFamily="34" charset="0"/>
              </a:rPr>
              <a:t> </a:t>
            </a:r>
            <a:endParaRPr lang="zh-CN" altLang="en-US" sz="2400" dirty="0">
              <a:latin typeface="Calibri" panose="020F0502020204030204" pitchFamily="34" charset="0"/>
            </a:endParaRPr>
          </a:p>
        </p:txBody>
      </p:sp>
      <p:sp>
        <p:nvSpPr>
          <p:cNvPr id="46088" name="Line 8"/>
          <p:cNvSpPr/>
          <p:nvPr/>
        </p:nvSpPr>
        <p:spPr>
          <a:xfrm flipV="1">
            <a:off x="1547813" y="1773238"/>
            <a:ext cx="5976937" cy="0"/>
          </a:xfrm>
          <a:prstGeom prst="line">
            <a:avLst/>
          </a:prstGeom>
          <a:ln w="381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111"/>
                                        </p:tgtEl>
                                        <p:attrNameLst>
                                          <p:attrName>style.visibility</p:attrName>
                                        </p:attrNameLst>
                                      </p:cBhvr>
                                      <p:to>
                                        <p:strVal val="visible"/>
                                      </p:to>
                                    </p:set>
                                    <p:animEffect transition="in" filter="fade">
                                      <p:cBhvr>
                                        <p:cTn id="7" dur="2000"/>
                                        <p:tgtEl>
                                          <p:spTgt spid="47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10"/>
                                        </p:tgtEl>
                                        <p:attrNameLst>
                                          <p:attrName>style.visibility</p:attrName>
                                        </p:attrNameLst>
                                      </p:cBhvr>
                                      <p:to>
                                        <p:strVal val="visible"/>
                                      </p:to>
                                    </p:set>
                                    <p:animEffect transition="in" filter="fade">
                                      <p:cBhvr>
                                        <p:cTn id="10" dur="2000"/>
                                        <p:tgtEl>
                                          <p:spTgt spid="471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108"/>
                                        </p:tgtEl>
                                        <p:attrNameLst>
                                          <p:attrName>style.visibility</p:attrName>
                                        </p:attrNameLst>
                                      </p:cBhvr>
                                      <p:to>
                                        <p:strVal val="visible"/>
                                      </p:to>
                                    </p:set>
                                    <p:animEffect transition="in" filter="fade">
                                      <p:cBhvr>
                                        <p:cTn id="13" dur="2000"/>
                                        <p:tgtEl>
                                          <p:spTgt spid="4710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109"/>
                                        </p:tgtEl>
                                        <p:attrNameLst>
                                          <p:attrName>style.visibility</p:attrName>
                                        </p:attrNameLst>
                                      </p:cBhvr>
                                      <p:to>
                                        <p:strVal val="visible"/>
                                      </p:to>
                                    </p:set>
                                    <p:animEffect transition="in" filter="fade">
                                      <p:cBhvr>
                                        <p:cTn id="16" dur="20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P spid="47109" grpId="0" animBg="1"/>
      <p:bldP spid="47110" grpId="0" animBg="1"/>
      <p:bldP spid="471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53430" y="3968750"/>
            <a:ext cx="297561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40425" y="4231005"/>
            <a:ext cx="98869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97065" y="4907915"/>
            <a:ext cx="76136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a:xfrm>
            <a:off x="466725" y="836613"/>
            <a:ext cx="8229600" cy="706437"/>
          </a:xfrm>
          <a:noFill/>
          <a:ln>
            <a:noFill/>
          </a:ln>
        </p:spPr>
        <p:txBody>
          <a:bodyPr/>
          <a:p>
            <a:r>
              <a:rPr lang="zh-CN" altLang="en-US" sz="3200" b="1" dirty="0">
                <a:solidFill>
                  <a:srgbClr val="FF0000"/>
                </a:solidFill>
                <a:ea typeface="黑体" panose="02010609060101010101" pitchFamily="49" charset="-122"/>
              </a:rPr>
              <a:t>一、天然气基础知识</a:t>
            </a:r>
            <a:endParaRPr lang="zh-CN" altLang="en-US" sz="3200" b="1" dirty="0">
              <a:solidFill>
                <a:srgbClr val="FF0000"/>
              </a:solidFill>
              <a:ea typeface="黑体" panose="02010609060101010101" pitchFamily="49" charset="-122"/>
            </a:endParaRPr>
          </a:p>
        </p:txBody>
      </p:sp>
      <p:sp>
        <p:nvSpPr>
          <p:cNvPr id="6147" name="Rectangle 3"/>
          <p:cNvSpPr>
            <a:spLocks noGrp="1"/>
          </p:cNvSpPr>
          <p:nvPr>
            <p:ph idx="1"/>
          </p:nvPr>
        </p:nvSpPr>
        <p:spPr>
          <a:xfrm>
            <a:off x="539750" y="1628775"/>
            <a:ext cx="8229600" cy="4681538"/>
          </a:xfrm>
          <a:noFill/>
          <a:ln>
            <a:solidFill>
              <a:schemeClr val="bg1"/>
            </a:solidFill>
            <a:miter/>
          </a:ln>
        </p:spPr>
        <p:txBody>
          <a:bodyPr/>
          <a:p>
            <a:pPr>
              <a:lnSpc>
                <a:spcPct val="150000"/>
              </a:lnSpc>
              <a:buFont typeface="Wingdings" panose="05000000000000000000" pitchFamily="2" charset="2"/>
              <a:buChar char="u"/>
            </a:pPr>
            <a:r>
              <a:rPr lang="zh-CN" altLang="en-US" sz="2800" dirty="0">
                <a:latin typeface="黑体" panose="02010609060101010101" pitchFamily="49" charset="-122"/>
                <a:ea typeface="黑体" panose="02010609060101010101" pitchFamily="49" charset="-122"/>
              </a:rPr>
              <a:t>从天然气井中开采出来的气田气，也称为纯天然气。 </a:t>
            </a:r>
            <a:endParaRPr lang="zh-CN" altLang="en-US" sz="2800"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u"/>
            </a:pPr>
            <a:r>
              <a:rPr lang="zh-CN" altLang="en-US" sz="2800" dirty="0">
                <a:latin typeface="黑体" panose="02010609060101010101" pitchFamily="49" charset="-122"/>
                <a:ea typeface="黑体" panose="02010609060101010101" pitchFamily="49" charset="-122"/>
              </a:rPr>
              <a:t>从含石油轻质馏分的凝析油中分离出来的凝析气田气。 </a:t>
            </a:r>
            <a:endParaRPr lang="zh-CN" altLang="en-US" sz="2800"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u"/>
            </a:pPr>
            <a:r>
              <a:rPr lang="zh-CN" altLang="en-US" sz="2800" dirty="0">
                <a:latin typeface="黑体" panose="02010609060101010101" pitchFamily="49" charset="-122"/>
                <a:ea typeface="黑体" panose="02010609060101010101" pitchFamily="49" charset="-122"/>
              </a:rPr>
              <a:t>从井下煤层抽出的煤矿矿井气。</a:t>
            </a:r>
            <a:endParaRPr lang="zh-CN" altLang="en-US" sz="2800"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u"/>
            </a:pPr>
            <a:r>
              <a:rPr lang="zh-CN" altLang="en-US" sz="2800" dirty="0">
                <a:latin typeface="黑体" panose="02010609060101010101" pitchFamily="49" charset="-122"/>
                <a:ea typeface="黑体" panose="02010609060101010101" pitchFamily="49" charset="-122"/>
              </a:rPr>
              <a:t>作为城市燃气的多为前三种. </a:t>
            </a:r>
            <a:endParaRPr lang="zh-CN" altLang="en-US" sz="2800" dirty="0">
              <a:latin typeface="黑体" panose="02010609060101010101" pitchFamily="49" charset="-122"/>
              <a:ea typeface="黑体" panose="02010609060101010101" pitchFamily="49" charset="-122"/>
            </a:endParaRPr>
          </a:p>
          <a:p>
            <a:pPr>
              <a:lnSpc>
                <a:spcPct val="150000"/>
              </a:lnSpc>
              <a:buFont typeface="Wingdings" panose="05000000000000000000" pitchFamily="2" charset="2"/>
              <a:buChar char="u"/>
            </a:pPr>
            <a:endParaRPr lang="zh-CN" altLang="en-US" sz="2800" dirty="0">
              <a:latin typeface="黑体" panose="02010609060101010101" pitchFamily="49" charset="-122"/>
              <a:ea typeface="黑体" panose="02010609060101010101" pitchFamily="49" charset="-122"/>
            </a:endParaRPr>
          </a:p>
        </p:txBody>
      </p:sp>
      <p:sp>
        <p:nvSpPr>
          <p:cNvPr id="6148" name="Line 4"/>
          <p:cNvSpPr/>
          <p:nvPr/>
        </p:nvSpPr>
        <p:spPr>
          <a:xfrm>
            <a:off x="2771775" y="1412875"/>
            <a:ext cx="3600450" cy="0"/>
          </a:xfrm>
          <a:prstGeom prst="line">
            <a:avLst/>
          </a:prstGeom>
          <a:ln w="38100" cap="flat" cmpd="sng">
            <a:solidFill>
              <a:srgbClr val="FF0000"/>
            </a:solidFill>
            <a:prstDash val="solid"/>
            <a:headEnd type="none" w="med" len="med"/>
            <a:tailEnd type="none" w="med" len="med"/>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p:nvPr>
        </p:nvSpPr>
        <p:spPr>
          <a:xfrm>
            <a:off x="466725" y="836613"/>
            <a:ext cx="8229600" cy="706437"/>
          </a:xfrm>
          <a:noFill/>
          <a:ln>
            <a:noFill/>
          </a:ln>
        </p:spPr>
        <p:txBody>
          <a:bodyPr/>
          <a:p>
            <a:r>
              <a:rPr lang="zh-CN" altLang="en-US" sz="3200" b="1" dirty="0">
                <a:solidFill>
                  <a:srgbClr val="FF0000"/>
                </a:solidFill>
                <a:ea typeface="黑体" panose="02010609060101010101" pitchFamily="49" charset="-122"/>
              </a:rPr>
              <a:t>一、天然气基础知识</a:t>
            </a:r>
            <a:endParaRPr lang="zh-CN" altLang="en-US" sz="3200" b="1" dirty="0">
              <a:solidFill>
                <a:srgbClr val="FF0000"/>
              </a:solidFill>
              <a:ea typeface="黑体" panose="02010609060101010101" pitchFamily="49" charset="-122"/>
            </a:endParaRPr>
          </a:p>
        </p:txBody>
      </p:sp>
      <p:sp>
        <p:nvSpPr>
          <p:cNvPr id="7171" name="Rectangle 3"/>
          <p:cNvSpPr>
            <a:spLocks noGrp="1"/>
          </p:cNvSpPr>
          <p:nvPr>
            <p:ph idx="1"/>
          </p:nvPr>
        </p:nvSpPr>
        <p:spPr>
          <a:xfrm>
            <a:off x="539750" y="1628775"/>
            <a:ext cx="8229600" cy="4681538"/>
          </a:xfrm>
          <a:noFill/>
          <a:ln>
            <a:solidFill>
              <a:schemeClr val="bg1"/>
            </a:solidFill>
            <a:miter/>
          </a:ln>
        </p:spPr>
        <p:txBody>
          <a:bodyPr/>
          <a:p>
            <a:pPr>
              <a:lnSpc>
                <a:spcPct val="220000"/>
              </a:lnSpc>
              <a:buFont typeface="Wingdings" panose="05000000000000000000" pitchFamily="2" charset="2"/>
              <a:buChar char="u"/>
            </a:pPr>
            <a:r>
              <a:rPr lang="zh-CN" altLang="en-US" sz="2400" dirty="0">
                <a:latin typeface="黑体" panose="02010609060101010101" pitchFamily="49" charset="-122"/>
                <a:ea typeface="黑体" panose="02010609060101010101" pitchFamily="49" charset="-122"/>
              </a:rPr>
              <a:t>天然气无色、无味、无毒且无腐蚀，主要成分是甲烷。甲烷的分子结构是由一个碳原子和四个氢原子组成，燃烧产物主要是二氧化碳和水。</a:t>
            </a:r>
            <a:endParaRPr lang="zh-CN" altLang="en-US" sz="2400" dirty="0">
              <a:latin typeface="黑体" panose="02010609060101010101" pitchFamily="49" charset="-122"/>
              <a:ea typeface="黑体" panose="02010609060101010101" pitchFamily="49" charset="-122"/>
            </a:endParaRPr>
          </a:p>
          <a:p>
            <a:pPr>
              <a:lnSpc>
                <a:spcPct val="220000"/>
              </a:lnSpc>
              <a:buFont typeface="Wingdings" panose="05000000000000000000" pitchFamily="2" charset="2"/>
              <a:buChar char="u"/>
            </a:pPr>
            <a:r>
              <a:rPr lang="en-US" altLang="zh-CN" sz="2400" dirty="0">
                <a:latin typeface="黑体" panose="02010609060101010101" pitchFamily="49" charset="-122"/>
                <a:ea typeface="黑体" panose="02010609060101010101" pitchFamily="49" charset="-122"/>
              </a:rPr>
              <a:t>              CH</a:t>
            </a:r>
            <a:r>
              <a:rPr lang="en-US" altLang="zh-CN" sz="2400" baseline="-250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2O</a:t>
            </a:r>
            <a:r>
              <a:rPr lang="en-US" altLang="zh-CN" sz="2400" baseline="-25000" dirty="0">
                <a:latin typeface="黑体" panose="02010609060101010101" pitchFamily="49" charset="-122"/>
                <a:ea typeface="黑体" panose="02010609060101010101" pitchFamily="49" charset="-122"/>
              </a:rPr>
              <a:t>2</a:t>
            </a:r>
            <a:r>
              <a:rPr lang="en-US" altLang="zh-CN" sz="2400" dirty="0">
                <a:latin typeface="黑体" panose="02010609060101010101" pitchFamily="49" charset="-122"/>
                <a:ea typeface="黑体" panose="02010609060101010101" pitchFamily="49" charset="-122"/>
              </a:rPr>
              <a:t> → CO</a:t>
            </a:r>
            <a:r>
              <a:rPr lang="en-US" altLang="zh-CN" sz="2400" baseline="-250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2H</a:t>
            </a:r>
            <a:r>
              <a:rPr lang="en-US" altLang="zh-CN" sz="2400" baseline="-25000" dirty="0">
                <a:latin typeface="黑体" panose="02010609060101010101" pitchFamily="49" charset="-122"/>
                <a:ea typeface="黑体" panose="02010609060101010101" pitchFamily="49" charset="-122"/>
              </a:rPr>
              <a:t>2</a:t>
            </a:r>
            <a:r>
              <a:rPr lang="en-US" altLang="zh-CN" sz="2400" dirty="0">
                <a:latin typeface="黑体" panose="02010609060101010101" pitchFamily="49" charset="-122"/>
                <a:ea typeface="黑体" panose="02010609060101010101" pitchFamily="49" charset="-122"/>
              </a:rPr>
              <a:t>O</a:t>
            </a:r>
            <a:endParaRPr lang="en-US" altLang="zh-CN" sz="2400" dirty="0">
              <a:latin typeface="黑体" panose="02010609060101010101" pitchFamily="49" charset="-122"/>
              <a:ea typeface="黑体" panose="02010609060101010101" pitchFamily="49" charset="-122"/>
            </a:endParaRPr>
          </a:p>
          <a:p>
            <a:pPr>
              <a:lnSpc>
                <a:spcPct val="210000"/>
              </a:lnSpc>
              <a:buFont typeface="Wingdings" panose="05000000000000000000" pitchFamily="2" charset="2"/>
              <a:buNone/>
            </a:pPr>
            <a:endParaRPr lang="en-US" altLang="zh-CN" sz="2400" dirty="0">
              <a:latin typeface="黑体" panose="02010609060101010101" pitchFamily="49" charset="-122"/>
              <a:ea typeface="黑体" panose="02010609060101010101" pitchFamily="49" charset="-122"/>
            </a:endParaRPr>
          </a:p>
        </p:txBody>
      </p:sp>
      <p:sp>
        <p:nvSpPr>
          <p:cNvPr id="7172" name="Line 4"/>
          <p:cNvSpPr/>
          <p:nvPr/>
        </p:nvSpPr>
        <p:spPr>
          <a:xfrm>
            <a:off x="2771775" y="1412875"/>
            <a:ext cx="3600450" cy="0"/>
          </a:xfrm>
          <a:prstGeom prst="line">
            <a:avLst/>
          </a:prstGeom>
          <a:ln w="38100" cap="flat" cmpd="sng">
            <a:solidFill>
              <a:srgbClr val="FF0000"/>
            </a:solidFill>
            <a:prstDash val="solid"/>
            <a:headEnd type="none" w="med" len="med"/>
            <a:tailEnd type="none" w="med" len="med"/>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xfrm>
            <a:off x="466725" y="765175"/>
            <a:ext cx="8229600" cy="706438"/>
          </a:xfrm>
          <a:noFill/>
          <a:ln>
            <a:noFill/>
          </a:ln>
        </p:spPr>
        <p:txBody>
          <a:bodyPr/>
          <a:p>
            <a:r>
              <a:rPr lang="zh-CN" altLang="en-US" sz="3200" b="1" dirty="0">
                <a:solidFill>
                  <a:srgbClr val="FF0000"/>
                </a:solidFill>
                <a:ea typeface="黑体" panose="02010609060101010101" pitchFamily="49" charset="-122"/>
              </a:rPr>
              <a:t>一、天然气基础知识</a:t>
            </a:r>
            <a:endParaRPr lang="zh-CN" altLang="en-US" sz="3200" b="1" dirty="0">
              <a:solidFill>
                <a:srgbClr val="FF0000"/>
              </a:solidFill>
              <a:ea typeface="黑体" panose="02010609060101010101" pitchFamily="49" charset="-122"/>
            </a:endParaRPr>
          </a:p>
        </p:txBody>
      </p:sp>
      <p:sp>
        <p:nvSpPr>
          <p:cNvPr id="8195" name="Rectangle 3"/>
          <p:cNvSpPr>
            <a:spLocks noGrp="1"/>
          </p:cNvSpPr>
          <p:nvPr>
            <p:ph idx="1"/>
          </p:nvPr>
        </p:nvSpPr>
        <p:spPr>
          <a:xfrm>
            <a:off x="539750" y="1557338"/>
            <a:ext cx="8229600" cy="4968875"/>
          </a:xfrm>
          <a:noFill/>
          <a:ln>
            <a:solidFill>
              <a:schemeClr val="bg1"/>
            </a:solidFill>
            <a:miter/>
          </a:ln>
        </p:spPr>
        <p:txBody>
          <a:bodyPr/>
          <a:p>
            <a:pPr>
              <a:lnSpc>
                <a:spcPct val="200000"/>
              </a:lnSpc>
              <a:buFont typeface="Wingdings" panose="05000000000000000000" pitchFamily="2" charset="2"/>
              <a:buChar char="u"/>
            </a:pPr>
            <a:r>
              <a:rPr lang="zh-CN" altLang="en-US" sz="2400" dirty="0">
                <a:latin typeface="黑体" panose="02010609060101010101" pitchFamily="49" charset="-122"/>
                <a:ea typeface="黑体" panose="02010609060101010101" pitchFamily="49" charset="-122"/>
              </a:rPr>
              <a:t>与其它燃料相比，天然气燃烧时仅排放少量的二氧化碳粉尘和极微量的一氧化碳、碳氢化合物、氮氧化物，因此，天然气是一种清洁的能源。天然气是一种以饱和碳氢化合物为主要成分的混合气体，一般来说，大多数天然气的甲烷含量很高，通常为</a:t>
            </a:r>
            <a:r>
              <a:rPr lang="en-US" altLang="zh-CN" sz="2400" dirty="0">
                <a:latin typeface="黑体" panose="02010609060101010101" pitchFamily="49" charset="-122"/>
                <a:ea typeface="黑体" panose="02010609060101010101" pitchFamily="49" charset="-122"/>
              </a:rPr>
              <a:t>70%--90%</a:t>
            </a:r>
            <a:r>
              <a:rPr lang="zh-CN" altLang="en-US" sz="2400" dirty="0">
                <a:latin typeface="黑体" panose="02010609060101010101" pitchFamily="49" charset="-122"/>
                <a:ea typeface="黑体" panose="02010609060101010101" pitchFamily="49" charset="-122"/>
              </a:rPr>
              <a:t>。甲烷是无色无臭的比空气轻的可燃气体，是优质的气体燃料。</a:t>
            </a:r>
            <a:endParaRPr lang="zh-CN" altLang="en-US" sz="2400" dirty="0">
              <a:latin typeface="黑体" panose="02010609060101010101" pitchFamily="49" charset="-122"/>
              <a:ea typeface="黑体" panose="02010609060101010101" pitchFamily="49" charset="-122"/>
            </a:endParaRPr>
          </a:p>
          <a:p>
            <a:pPr>
              <a:lnSpc>
                <a:spcPct val="200000"/>
              </a:lnSpc>
              <a:buFont typeface="Arial" panose="020B0604020202020204" pitchFamily="34" charset="0"/>
              <a:buChar char="•"/>
            </a:pPr>
            <a:endParaRPr lang="zh-CN" altLang="en-US" sz="2400" dirty="0">
              <a:latin typeface="黑体" panose="02010609060101010101" pitchFamily="49" charset="-122"/>
              <a:ea typeface="黑体" panose="02010609060101010101" pitchFamily="49" charset="-122"/>
            </a:endParaRPr>
          </a:p>
        </p:txBody>
      </p:sp>
      <p:sp>
        <p:nvSpPr>
          <p:cNvPr id="8196" name="Line 4"/>
          <p:cNvSpPr/>
          <p:nvPr/>
        </p:nvSpPr>
        <p:spPr>
          <a:xfrm>
            <a:off x="2771775" y="1412875"/>
            <a:ext cx="3600450" cy="0"/>
          </a:xfrm>
          <a:prstGeom prst="line">
            <a:avLst/>
          </a:prstGeom>
          <a:ln w="38100" cap="flat" cmpd="sng">
            <a:solidFill>
              <a:srgbClr val="FF0000"/>
            </a:solidFill>
            <a:prstDash val="solid"/>
            <a:headEnd type="none" w="med" len="med"/>
            <a:tailEnd type="none" w="med" len="med"/>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xfrm>
            <a:off x="466725" y="765175"/>
            <a:ext cx="8229600" cy="706438"/>
          </a:xfrm>
          <a:noFill/>
          <a:ln>
            <a:noFill/>
          </a:ln>
        </p:spPr>
        <p:txBody>
          <a:bodyPr/>
          <a:p>
            <a:r>
              <a:rPr lang="zh-CN" altLang="en-US" sz="3200" b="1" dirty="0">
                <a:solidFill>
                  <a:srgbClr val="FF0000"/>
                </a:solidFill>
                <a:ea typeface="黑体" panose="02010609060101010101" pitchFamily="49" charset="-122"/>
              </a:rPr>
              <a:t>一、天然气基础知识</a:t>
            </a:r>
            <a:endParaRPr lang="zh-CN" altLang="en-US" sz="3200" b="1" dirty="0">
              <a:solidFill>
                <a:srgbClr val="FF0000"/>
              </a:solidFill>
              <a:ea typeface="黑体" panose="02010609060101010101" pitchFamily="49" charset="-122"/>
            </a:endParaRPr>
          </a:p>
        </p:txBody>
      </p:sp>
      <p:sp>
        <p:nvSpPr>
          <p:cNvPr id="9219" name="Rectangle 3"/>
          <p:cNvSpPr>
            <a:spLocks noGrp="1"/>
          </p:cNvSpPr>
          <p:nvPr>
            <p:ph idx="1"/>
          </p:nvPr>
        </p:nvSpPr>
        <p:spPr>
          <a:xfrm>
            <a:off x="539750" y="1628775"/>
            <a:ext cx="8229600" cy="4681538"/>
          </a:xfrm>
          <a:noFill/>
          <a:ln>
            <a:solidFill>
              <a:schemeClr val="bg1"/>
            </a:solidFill>
            <a:miter/>
          </a:ln>
        </p:spPr>
        <p:txBody>
          <a:bodyPr/>
          <a:p>
            <a:pPr>
              <a:lnSpc>
                <a:spcPct val="200000"/>
              </a:lnSpc>
              <a:buFont typeface="Wingdings" panose="05000000000000000000" pitchFamily="2" charset="2"/>
              <a:buChar char="u"/>
            </a:pPr>
            <a:r>
              <a:rPr lang="zh-CN" altLang="en-US" sz="2400" dirty="0">
                <a:latin typeface="黑体" panose="02010609060101010101" pitchFamily="49" charset="-122"/>
                <a:ea typeface="黑体" panose="02010609060101010101" pitchFamily="49" charset="-122"/>
              </a:rPr>
              <a:t>天然气主要成分是甲烷，另有少量的乙烷、丙烷和丁烷，此外一般还含有硫化氢、二氧化碳、氮和水气，以及微量的惰性气体。 </a:t>
            </a:r>
            <a:endParaRPr lang="zh-CN" altLang="en-US" sz="2400" dirty="0">
              <a:latin typeface="黑体" panose="02010609060101010101" pitchFamily="49" charset="-122"/>
              <a:ea typeface="黑体" panose="02010609060101010101" pitchFamily="49" charset="-122"/>
            </a:endParaRPr>
          </a:p>
          <a:p>
            <a:pPr>
              <a:lnSpc>
                <a:spcPct val="200000"/>
              </a:lnSpc>
              <a:buFont typeface="Wingdings" panose="05000000000000000000" pitchFamily="2" charset="2"/>
              <a:buChar char="u"/>
            </a:pPr>
            <a:r>
              <a:rPr lang="zh-CN" altLang="en-US" sz="2400" dirty="0">
                <a:latin typeface="黑体" panose="02010609060101010101" pitchFamily="49" charset="-122"/>
                <a:ea typeface="黑体" panose="02010609060101010101" pitchFamily="49" charset="-122"/>
              </a:rPr>
              <a:t>天然气属于易燃、易爆气体，泄露时与空气混合达到爆炸极限（</a:t>
            </a:r>
            <a:r>
              <a:rPr lang="en-US" altLang="zh-CN" sz="2400" dirty="0">
                <a:latin typeface="黑体" panose="02010609060101010101" pitchFamily="49" charset="-122"/>
                <a:ea typeface="黑体" panose="02010609060101010101" pitchFamily="49" charset="-122"/>
              </a:rPr>
              <a:t>5-15%</a:t>
            </a:r>
            <a:r>
              <a:rPr lang="zh-CN" altLang="en-US" sz="2400" dirty="0">
                <a:latin typeface="黑体" panose="02010609060101010101" pitchFamily="49" charset="-122"/>
                <a:ea typeface="黑体" panose="02010609060101010101" pitchFamily="49" charset="-122"/>
              </a:rPr>
              <a:t>）后，若遇明火或静电将引起燃烧和爆炸。 </a:t>
            </a:r>
            <a:endParaRPr lang="zh-CN" altLang="en-US" sz="2400" dirty="0">
              <a:latin typeface="黑体" panose="02010609060101010101" pitchFamily="49" charset="-122"/>
              <a:ea typeface="黑体" panose="02010609060101010101" pitchFamily="49" charset="-122"/>
            </a:endParaRPr>
          </a:p>
          <a:p>
            <a:pPr>
              <a:lnSpc>
                <a:spcPct val="200000"/>
              </a:lnSpc>
              <a:buFont typeface="Arial" panose="020B0604020202020204" pitchFamily="34" charset="0"/>
              <a:buChar char="•"/>
            </a:pPr>
            <a:endParaRPr lang="zh-CN" altLang="en-US" sz="2400" dirty="0">
              <a:latin typeface="黑体" panose="02010609060101010101" pitchFamily="49" charset="-122"/>
              <a:ea typeface="黑体" panose="02010609060101010101" pitchFamily="49" charset="-122"/>
            </a:endParaRPr>
          </a:p>
        </p:txBody>
      </p:sp>
      <p:sp>
        <p:nvSpPr>
          <p:cNvPr id="9220" name="Line 4"/>
          <p:cNvSpPr/>
          <p:nvPr/>
        </p:nvSpPr>
        <p:spPr>
          <a:xfrm>
            <a:off x="2771775" y="1412875"/>
            <a:ext cx="3600450" cy="0"/>
          </a:xfrm>
          <a:prstGeom prst="line">
            <a:avLst/>
          </a:prstGeom>
          <a:ln w="38100" cap="flat" cmpd="sng">
            <a:solidFill>
              <a:srgbClr val="FF0000"/>
            </a:solidFill>
            <a:prstDash val="solid"/>
            <a:headEnd type="none" w="med" len="med"/>
            <a:tailEnd type="none" w="med" len="med"/>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a:xfrm>
            <a:off x="457200" y="1138238"/>
            <a:ext cx="8229600" cy="706437"/>
          </a:xfrm>
          <a:noFill/>
          <a:ln>
            <a:noFill/>
          </a:ln>
        </p:spPr>
        <p:txBody>
          <a:bodyPr/>
          <a:p>
            <a:r>
              <a:rPr lang="zh-CN" altLang="en-US" sz="3200" dirty="0">
                <a:solidFill>
                  <a:srgbClr val="FF0000"/>
                </a:solidFill>
                <a:ea typeface="黑体" panose="02010609060101010101" pitchFamily="49" charset="-122"/>
              </a:rPr>
              <a:t>一、天然气基础知识</a:t>
            </a:r>
            <a:endParaRPr lang="zh-CN" altLang="en-US" sz="3200" dirty="0">
              <a:solidFill>
                <a:srgbClr val="FF0000"/>
              </a:solidFill>
              <a:ea typeface="黑体" panose="02010609060101010101" pitchFamily="49" charset="-122"/>
            </a:endParaRPr>
          </a:p>
        </p:txBody>
      </p:sp>
      <p:sp>
        <p:nvSpPr>
          <p:cNvPr id="10243" name="Rectangle 3"/>
          <p:cNvSpPr>
            <a:spLocks noGrp="1"/>
          </p:cNvSpPr>
          <p:nvPr>
            <p:ph idx="1"/>
          </p:nvPr>
        </p:nvSpPr>
        <p:spPr>
          <a:xfrm>
            <a:off x="457200" y="1917700"/>
            <a:ext cx="8229600" cy="4608513"/>
          </a:xfrm>
          <a:noFill/>
          <a:ln>
            <a:noFill/>
          </a:ln>
        </p:spPr>
        <p:txBody>
          <a:bodyPr/>
          <a:p>
            <a:pPr fontAlgn="t">
              <a:lnSpc>
                <a:spcPct val="290000"/>
              </a:lnSpc>
              <a:buFont typeface="Wingdings" panose="05000000000000000000" pitchFamily="2" charset="2"/>
              <a:buChar char="u"/>
            </a:pPr>
            <a:r>
              <a:rPr lang="en-US" altLang="zh-CN" sz="2400" dirty="0">
                <a:latin typeface="黑体" panose="02010609060101010101" pitchFamily="49" charset="-122"/>
                <a:ea typeface="黑体" panose="02010609060101010101" pitchFamily="49" charset="-122"/>
              </a:rPr>
              <a:t>     1</a:t>
            </a:r>
            <a:r>
              <a:rPr lang="zh-CN" altLang="en-US" sz="2400" dirty="0">
                <a:latin typeface="黑体" panose="02010609060101010101" pitchFamily="49" charset="-122"/>
                <a:ea typeface="黑体" panose="02010609060101010101" pitchFamily="49" charset="-122"/>
              </a:rPr>
              <a:t>、压缩天然气：压缩天然气简称CNG</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是天然气加压(超过3,600磅/平方英寸)并以气态储存在容器中。它与管道天然气的组分相同</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CNG可作为车辆燃料利用。</a:t>
            </a:r>
            <a:endParaRPr lang="zh-CN" altLang="en-US" sz="2400" dirty="0">
              <a:latin typeface="黑体" panose="02010609060101010101" pitchFamily="49" charset="-122"/>
              <a:ea typeface="黑体" panose="02010609060101010101" pitchFamily="49" charset="-122"/>
            </a:endParaRPr>
          </a:p>
          <a:p>
            <a:pPr fontAlgn="t">
              <a:lnSpc>
                <a:spcPct val="200000"/>
              </a:lnSpc>
              <a:buFont typeface="Wingdings" panose="05000000000000000000" pitchFamily="2" charset="2"/>
              <a:buNone/>
            </a:pPr>
            <a:endParaRPr lang="zh-CN" altLang="en-US" sz="2400" dirty="0">
              <a:latin typeface="黑体" panose="02010609060101010101" pitchFamily="49" charset="-122"/>
              <a:ea typeface="黑体" panose="02010609060101010101" pitchFamily="49" charset="-122"/>
            </a:endParaRPr>
          </a:p>
        </p:txBody>
      </p:sp>
      <p:sp>
        <p:nvSpPr>
          <p:cNvPr id="10244" name="Line 4"/>
          <p:cNvSpPr/>
          <p:nvPr/>
        </p:nvSpPr>
        <p:spPr>
          <a:xfrm>
            <a:off x="2771775" y="1773238"/>
            <a:ext cx="3600450" cy="0"/>
          </a:xfrm>
          <a:prstGeom prst="line">
            <a:avLst/>
          </a:prstGeom>
          <a:ln w="38100" cap="flat" cmpd="sng">
            <a:solidFill>
              <a:srgbClr val="FF0000"/>
            </a:solidFill>
            <a:prstDash val="solid"/>
            <a:headEnd type="none" w="med" len="med"/>
            <a:tailEnd type="none" w="med" len="med"/>
          </a:ln>
        </p:spPr>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7913</Words>
  <Application>WPS 演示</Application>
  <PresentationFormat>全屏显示(4:3)</PresentationFormat>
  <Paragraphs>349</Paragraphs>
  <Slides>45</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45</vt:i4>
      </vt:variant>
    </vt:vector>
  </HeadingPairs>
  <TitlesOfParts>
    <vt:vector size="56" baseType="lpstr">
      <vt:lpstr>Arial</vt:lpstr>
      <vt:lpstr>宋体</vt:lpstr>
      <vt:lpstr>Wingdings</vt:lpstr>
      <vt:lpstr>Calibri</vt:lpstr>
      <vt:lpstr>黑体</vt:lpstr>
      <vt:lpstr>微软雅黑</vt:lpstr>
      <vt:lpstr>Arial Unicode MS</vt:lpstr>
      <vt:lpstr>楷体</vt:lpstr>
      <vt:lpstr>汉仪旗黑-85S</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贵州燃气企业文化理念体系</dc:title>
  <dc:creator>树王</dc:creator>
  <cp:lastModifiedBy>little fairy</cp:lastModifiedBy>
  <cp:revision>804</cp:revision>
  <dcterms:created xsi:type="dcterms:W3CDTF">2009-04-12T03:34:40Z</dcterms:created>
  <dcterms:modified xsi:type="dcterms:W3CDTF">2024-04-30T08:05:05Z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20CE0F11EBB443F1A111152458967EFD_13</vt:lpwstr>
  </property>
</Properties>
</file>