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45"/>
  </p:notesMasterIdLst>
  <p:handoutMasterIdLst>
    <p:handoutMasterId r:id="rId46"/>
  </p:handoutMasterIdLst>
  <p:sldIdLst>
    <p:sldId id="389" r:id="rId4"/>
    <p:sldId id="42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31" r:id="rId44"/>
  </p:sldIdLst>
  <p:sldSz cx="9144000" cy="6858000" type="screen4x3"/>
  <p:notesSz cx="7010400" cy="9296400"/>
  <p:custDataLst>
    <p:tags r:id="rId5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9900"/>
    <a:srgbClr val="3399FF"/>
    <a:srgbClr val="0066FF"/>
    <a:srgbClr val="0000FF"/>
    <a:srgbClr val="CC0000"/>
    <a:srgbClr val="FF99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17"/>
    <p:restoredTop sz="98886"/>
  </p:normalViewPr>
  <p:slideViewPr>
    <p:cSldViewPr showGuides="1">
      <p:cViewPr>
        <p:scale>
          <a:sx n="75" d="100"/>
          <a:sy n="75" d="100"/>
        </p:scale>
        <p:origin x="-114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gs" Target="tags/tag19.xml"/><Relationship Id="rId50" Type="http://schemas.openxmlformats.org/officeDocument/2006/relationships/commentAuthors" Target="commentAuthors.xml"/><Relationship Id="rId5" Type="http://schemas.openxmlformats.org/officeDocument/2006/relationships/slide" Target="slides/slide2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handoutMaster" Target="handoutMasters/handoutMaster1.xml"/><Relationship Id="rId45" Type="http://schemas.openxmlformats.org/officeDocument/2006/relationships/notesMaster" Target="notesMasters/notesMaster1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3B988B-5868-4E4C-AB19-0983C0BC04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3B988B-5868-4E4C-AB19-0983C0BC04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3B988B-5868-4E4C-AB19-0983C0BC04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3B988B-5868-4E4C-AB19-0983C0BC04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3B988B-5868-4E4C-AB19-0983C0BC04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3B988B-5868-4E4C-AB19-0983C0BC04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14" descr="circleswirl(tint).t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b="50000"/>
          <a:stretch>
            <a:fillRect/>
          </a:stretch>
        </p:blipFill>
        <p:spPr>
          <a:xfrm>
            <a:off x="0" y="1871663"/>
            <a:ext cx="4994275" cy="4986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3B988B-5868-4E4C-AB19-0983C0BC04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3B988B-5868-4E4C-AB19-0983C0BC04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3B988B-5868-4E4C-AB19-0983C0BC04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3B988B-5868-4E4C-AB19-0983C0BC04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3B988B-5868-4E4C-AB19-0983C0BC04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2" name="Picture 14" descr="circleswirl(tint).t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b="50000"/>
          <a:stretch>
            <a:fillRect/>
          </a:stretch>
        </p:blipFill>
        <p:spPr>
          <a:xfrm>
            <a:off x="0" y="1871663"/>
            <a:ext cx="4994275" cy="4986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2" descr="C:\Users\mmetaxakis\AppData\Local\Microsoft\Windows\Temporary Internet Files\Content.Outlook\QVDA4D9W\FG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60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14" descr="circleswirl(tint).tif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b="50000"/>
          <a:stretch>
            <a:fillRect/>
          </a:stretch>
        </p:blipFill>
        <p:spPr>
          <a:xfrm>
            <a:off x="0" y="1871663"/>
            <a:ext cx="4994275" cy="4986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9" name="Picture 2" descr="C:\Users\mmetaxakis\AppData\Local\Microsoft\Windows\Temporary Internet Files\Content.Outlook\QVDA4D9W\FG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60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14" descr="circleswirl(tint).tif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b="50000"/>
          <a:stretch>
            <a:fillRect/>
          </a:stretch>
        </p:blipFill>
        <p:spPr>
          <a:xfrm>
            <a:off x="0" y="1871663"/>
            <a:ext cx="4994275" cy="4986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3" name="Picture 2" descr="C:\Users\mmetaxakis\AppData\Local\Microsoft\Windows\Temporary Internet Files\Content.Outlook\QVDA4D9W\FG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60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14" descr="circleswirl(tint).tif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b="50000"/>
          <a:stretch>
            <a:fillRect/>
          </a:stretch>
        </p:blipFill>
        <p:spPr>
          <a:xfrm>
            <a:off x="0" y="1871663"/>
            <a:ext cx="4994275" cy="4986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8" name="Picture 14" descr="circleswirl(tint).t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b="50000"/>
          <a:stretch>
            <a:fillRect/>
          </a:stretch>
        </p:blipFill>
        <p:spPr>
          <a:xfrm>
            <a:off x="0" y="1871663"/>
            <a:ext cx="4994275" cy="4986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2284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3B988B-5868-4E4C-AB19-0983C0BC04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3.wmf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Relationship Id="rId3" Type="http://schemas.openxmlformats.org/officeDocument/2006/relationships/oleObject" Target="../embeddings/oleObject3.bin"/><Relationship Id="rId2" Type="http://schemas.openxmlformats.org/officeDocument/2006/relationships/image" Target="E:/plasma/NTP assisted catalysis/I_U_T_ Berlin [products].files/reaktor_e.gif" TargetMode="External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1.jpeg"/><Relationship Id="rId2" Type="http://schemas.openxmlformats.org/officeDocument/2006/relationships/image" Target="../media/image40.wmf"/><Relationship Id="rId1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4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3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wmf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6.jpeg"/><Relationship Id="rId2" Type="http://schemas.openxmlformats.org/officeDocument/2006/relationships/image" Target="../media/image9.GIF"/><Relationship Id="rId1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" Type="http://schemas.openxmlformats.org/officeDocument/2006/relationships/image" Target="../media/image63.wmf"/><Relationship Id="rId1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2.jpeg"/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image" Target="../media/image78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4.jpeg"/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image" Target="../media/image81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1.png"/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GIF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image" Target="../media/image97.jpe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101.jpeg"/><Relationship Id="rId4" Type="http://schemas.openxmlformats.org/officeDocument/2006/relationships/tags" Target="../tags/tag16.xml"/><Relationship Id="rId3" Type="http://schemas.openxmlformats.org/officeDocument/2006/relationships/image" Target="../media/image100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ctrTitle"/>
          </p:nvPr>
        </p:nvSpPr>
        <p:spPr>
          <a:xfrm>
            <a:off x="0" y="1989138"/>
            <a:ext cx="9144000" cy="1511300"/>
          </a:xfrm>
          <a:noFill/>
          <a:ln>
            <a:noFill/>
          </a:ln>
        </p:spPr>
        <p:txBody>
          <a:bodyPr/>
          <a:p>
            <a:pPr eaLnBrk="1" hangingPunct="1">
              <a:buClrTx/>
              <a:buSzTx/>
              <a:buFontTx/>
            </a:pPr>
            <a:r>
              <a:rPr lang="zh-CN" altLang="en-US" dirty="0">
                <a:ea typeface="黑体" panose="02010609060101010101" pitchFamily="49" charset="-122"/>
              </a:rPr>
              <a:t>挥发性有机物</a:t>
            </a:r>
            <a:r>
              <a:rPr lang="en-US" altLang="zh-CN" dirty="0">
                <a:ea typeface="黑体" panose="02010609060101010101" pitchFamily="49" charset="-122"/>
              </a:rPr>
              <a:t>(VOCs)</a:t>
            </a:r>
            <a:r>
              <a:rPr lang="zh-CN" altLang="en-US" dirty="0">
                <a:ea typeface="黑体" panose="02010609060101010101" pitchFamily="49" charset="-122"/>
              </a:rPr>
              <a:t>治理技术</a:t>
            </a: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12300" name="Text Box 15"/>
          <p:cNvSpPr txBox="1"/>
          <p:nvPr/>
        </p:nvSpPr>
        <p:spPr>
          <a:xfrm>
            <a:off x="179388" y="1412875"/>
            <a:ext cx="51133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096159" y="350049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758659" y="4436444"/>
            <a:ext cx="675000" cy="675000"/>
          </a:xfrm>
          <a:prstGeom prst="ellipse">
            <a:avLst/>
          </a:prstGeom>
          <a:solidFill>
            <a:srgbClr val="0070C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690995" y="443690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623331" y="443644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4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 txBox="1"/>
          <p:nvPr/>
        </p:nvSpPr>
        <p:spPr>
          <a:xfrm>
            <a:off x="457200" y="12541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吸收技术</a:t>
            </a:r>
            <a:endParaRPr kumimoji="0" lang="zh-CN" altLang="en-US" sz="36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988" y="981075"/>
            <a:ext cx="5748338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原理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由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废气和洗涤液接触将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从废气中移走，之后再用化学药剂将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中和、氧化或其它化学反应破坏。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484" name="Picture 6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6000"/>
          </a:blip>
          <a:stretch>
            <a:fillRect/>
          </a:stretch>
        </p:blipFill>
        <p:spPr>
          <a:xfrm>
            <a:off x="6227763" y="1579563"/>
            <a:ext cx="2016125" cy="2770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TextBox 4"/>
          <p:cNvSpPr txBox="1"/>
          <p:nvPr/>
        </p:nvSpPr>
        <p:spPr>
          <a:xfrm>
            <a:off x="6300788" y="4283075"/>
            <a:ext cx="20875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填充式洗涤塔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2276475"/>
            <a:ext cx="1863725" cy="1757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013" y="2420938"/>
            <a:ext cx="2414587" cy="170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407988" y="3941763"/>
            <a:ext cx="5027613" cy="92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适用范围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适用于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高水溶性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，不适用于低浓度气体。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854200" y="5146675"/>
            <a:ext cx="2933700" cy="15986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技术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成熟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、可去除气态和颗粒物、投资成本低、占地空间小、传质效率高、对酸性气体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高效去除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490" name="TextBox 9"/>
          <p:cNvSpPr txBox="1"/>
          <p:nvPr/>
        </p:nvSpPr>
        <p:spPr>
          <a:xfrm>
            <a:off x="908050" y="5595938"/>
            <a:ext cx="8651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优点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1" name="TextBox 10"/>
          <p:cNvSpPr txBox="1"/>
          <p:nvPr/>
        </p:nvSpPr>
        <p:spPr>
          <a:xfrm>
            <a:off x="5124450" y="5646738"/>
            <a:ext cx="863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缺点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903913" y="5146675"/>
            <a:ext cx="2808288" cy="15986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后续废水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处理问题、颗粒物浓度高、会导致塔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堵塞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、维护费用高、可能冒白烟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5743575" y="4616450"/>
            <a:ext cx="2808288" cy="141605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507" name="标题 1"/>
          <p:cNvSpPr txBox="1"/>
          <p:nvPr/>
        </p:nvSpPr>
        <p:spPr>
          <a:xfrm>
            <a:off x="609600" y="444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冷凝技术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988" y="981075"/>
            <a:ext cx="5027613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原理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冷凝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将废气降温至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成份之露点以下，使之凝结为液态后加以回收之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方法。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0063" y="1349375"/>
            <a:ext cx="3063875" cy="1801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3" y="2284413"/>
            <a:ext cx="2701925" cy="143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063" y="3292475"/>
            <a:ext cx="2590800" cy="847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325" y="2416175"/>
            <a:ext cx="2200275" cy="132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407988" y="3740150"/>
            <a:ext cx="5027613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适用范围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多用于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高浓度、单一组分有回收价值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的处理。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514" name="矩形 9"/>
          <p:cNvSpPr/>
          <p:nvPr/>
        </p:nvSpPr>
        <p:spPr>
          <a:xfrm>
            <a:off x="5845175" y="4724400"/>
            <a:ext cx="26066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冷凝法也经常搭配其它控制技术，例如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焚化、吸附、洗涤等作为前处理步骤</a:t>
            </a:r>
            <a:endParaRPr lang="zh-TW" altLang="en-US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27088" y="5083175"/>
            <a:ext cx="4024313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处理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成本较高，故通常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浓度≥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5000 ppm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，方才适用冷凝处理，其效率介于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～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85 %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之间；浓度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≥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1 %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以上时，则回收效率可达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90 %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以上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1"/>
          <p:cNvSpPr txBox="1"/>
          <p:nvPr/>
        </p:nvSpPr>
        <p:spPr>
          <a:xfrm>
            <a:off x="609600" y="444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膜分离技术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988" y="981075"/>
            <a:ext cx="5027613" cy="92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原理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用人工合成的膜分离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物质。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2532" name="Picture 6" descr="http://njtmkj.com/UpFiles/image/74.jpg"/>
          <p:cNvPicPr>
            <a:picLocks noChangeAspect="1"/>
          </p:cNvPicPr>
          <p:nvPr/>
        </p:nvPicPr>
        <p:blipFill>
          <a:blip r:embed="rId1"/>
          <a:srcRect b="22169"/>
          <a:stretch>
            <a:fillRect/>
          </a:stretch>
        </p:blipFill>
        <p:spPr>
          <a:xfrm>
            <a:off x="33338" y="2117725"/>
            <a:ext cx="2805112" cy="95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2" descr="http://www.shdonghua.com/images/oi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1468438"/>
            <a:ext cx="3198813" cy="1655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2" descr="http://njtmkj.com/UpFiles/image/71.jpg"/>
          <p:cNvPicPr>
            <a:picLocks noChangeAspect="1"/>
          </p:cNvPicPr>
          <p:nvPr/>
        </p:nvPicPr>
        <p:blipFill>
          <a:blip r:embed="rId3"/>
          <a:srcRect b="10493"/>
          <a:stretch>
            <a:fillRect/>
          </a:stretch>
        </p:blipFill>
        <p:spPr>
          <a:xfrm>
            <a:off x="3017838" y="2070100"/>
            <a:ext cx="2633662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4" descr="http://njtmkj.com/UpFiles/image/72.jpg"/>
          <p:cNvPicPr>
            <a:picLocks noChangeAspect="1"/>
          </p:cNvPicPr>
          <p:nvPr/>
        </p:nvPicPr>
        <p:blipFill>
          <a:blip r:embed="rId4"/>
          <a:srcRect b="6638"/>
          <a:stretch>
            <a:fillRect/>
          </a:stretch>
        </p:blipFill>
        <p:spPr>
          <a:xfrm>
            <a:off x="33338" y="3124200"/>
            <a:ext cx="2055812" cy="1258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6" descr="http://njtmkj.com/UpFiles/image/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763" y="3498850"/>
            <a:ext cx="1344612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7" name="矩形 7"/>
          <p:cNvSpPr/>
          <p:nvPr/>
        </p:nvSpPr>
        <p:spPr>
          <a:xfrm>
            <a:off x="4724400" y="2408238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硅橡胶膜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8" name="矩形 10"/>
          <p:cNvSpPr/>
          <p:nvPr/>
        </p:nvSpPr>
        <p:spPr>
          <a:xfrm>
            <a:off x="1962150" y="3248025"/>
            <a:ext cx="112395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多孔玻璃态高分子材料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9" name="矩形 13"/>
          <p:cNvSpPr/>
          <p:nvPr/>
        </p:nvSpPr>
        <p:spPr>
          <a:xfrm>
            <a:off x="4724400" y="3497263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分子筛膜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40" name="Picture 2" descr="http://www.shdonghua.com/images/oil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9963" y="3244850"/>
            <a:ext cx="2905125" cy="185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1" name="Text Box 9"/>
          <p:cNvSpPr txBox="1"/>
          <p:nvPr/>
        </p:nvSpPr>
        <p:spPr>
          <a:xfrm>
            <a:off x="665163" y="5510213"/>
            <a:ext cx="3024187" cy="1014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p"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2" name="Rectangle 10"/>
          <p:cNvSpPr/>
          <p:nvPr/>
        </p:nvSpPr>
        <p:spPr>
          <a:xfrm>
            <a:off x="1763713" y="5384800"/>
            <a:ext cx="2160587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回收组分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可集成其余技术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3" name="Rectangle 11"/>
          <p:cNvSpPr/>
          <p:nvPr/>
        </p:nvSpPr>
        <p:spPr>
          <a:xfrm>
            <a:off x="5651500" y="5300663"/>
            <a:ext cx="280828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成本较高</a:t>
            </a:r>
            <a:endParaRPr lang="en-US" altLang="zh-CN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膜污染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膜的稳定性差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通量小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4" name="矩形 15"/>
          <p:cNvSpPr/>
          <p:nvPr/>
        </p:nvSpPr>
        <p:spPr>
          <a:xfrm>
            <a:off x="4419600" y="5527675"/>
            <a:ext cx="10779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</a:t>
            </a:r>
            <a:endParaRPr lang="zh-CN" altLang="en-US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0825" y="4351338"/>
            <a:ext cx="5581650" cy="92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适用范围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适用于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高浓度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回收效率高于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97%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8" name="标题 1"/>
          <p:cNvSpPr txBox="1"/>
          <p:nvPr/>
        </p:nvSpPr>
        <p:spPr>
          <a:xfrm>
            <a:off x="609600" y="11588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生物降解技术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988" y="981075"/>
            <a:ext cx="5581650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原理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利用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微生物对废气中的污染物进行消化代谢，将污染物转化为无害的水、二氧化碳及其它无机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盐类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026" name="Object 2"/>
          <p:cNvGraphicFramePr/>
          <p:nvPr/>
        </p:nvGraphicFramePr>
        <p:xfrm>
          <a:off x="6156325" y="1484313"/>
          <a:ext cx="2513013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6335395" imgH="6233160" progId="">
                  <p:embed/>
                </p:oleObj>
              </mc:Choice>
              <mc:Fallback>
                <p:oleObj name="" r:id="rId1" imgW="6335395" imgH="6233160" progId="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56325" y="1484313"/>
                        <a:ext cx="2513013" cy="2473325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/>
          <p:nvPr/>
        </p:nvGraphicFramePr>
        <p:xfrm>
          <a:off x="955675" y="2278063"/>
          <a:ext cx="224155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3303905" imgH="3124200" progId="">
                  <p:embed/>
                </p:oleObj>
              </mc:Choice>
              <mc:Fallback>
                <p:oleObj name="" r:id="rId3" imgW="3303905" imgH="3124200" progId="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rcRect l="1852" t="3802" r="1852" b="13481"/>
                      <a:stretch>
                        <a:fillRect/>
                      </a:stretch>
                    </p:blipFill>
                    <p:spPr>
                      <a:xfrm>
                        <a:off x="955675" y="2278063"/>
                        <a:ext cx="2241550" cy="1673225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5"/>
          <p:cNvSpPr txBox="1"/>
          <p:nvPr/>
        </p:nvSpPr>
        <p:spPr>
          <a:xfrm>
            <a:off x="4040188" y="2894013"/>
            <a:ext cx="13684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生物滤床法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左箭头 6"/>
          <p:cNvSpPr/>
          <p:nvPr/>
        </p:nvSpPr>
        <p:spPr>
          <a:xfrm>
            <a:off x="3394075" y="2894013"/>
            <a:ext cx="525463" cy="3683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2" name="TextBox 7"/>
          <p:cNvSpPr txBox="1"/>
          <p:nvPr/>
        </p:nvSpPr>
        <p:spPr>
          <a:xfrm>
            <a:off x="6804025" y="4110038"/>
            <a:ext cx="13684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生物洗涤塔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6400" y="3937000"/>
            <a:ext cx="5581650" cy="1292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适用范围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微生物可分解物质为主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，污染物为微生物的食物来源，可以生物处理的污染物包括：碳氢氧组成的各类有机物、简单有机硫化物、有机氮化物、硫化氢及氨气等无机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类等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4" name="Rectangle 3"/>
          <p:cNvSpPr txBox="1"/>
          <p:nvPr/>
        </p:nvSpPr>
        <p:spPr>
          <a:xfrm>
            <a:off x="1592263" y="5399088"/>
            <a:ext cx="3251200" cy="1460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742950" lvl="1" indent="-285750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能耗低、费用低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氧化完全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能耗低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5" name="Rectangle 5"/>
          <p:cNvSpPr/>
          <p:nvPr/>
        </p:nvSpPr>
        <p:spPr>
          <a:xfrm>
            <a:off x="5526088" y="5470525"/>
            <a:ext cx="3222625" cy="17033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能量利用率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光催化剂失活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可见光</a:t>
            </a:r>
            <a:endParaRPr lang="zh-TW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6" name="矩形 11"/>
          <p:cNvSpPr/>
          <p:nvPr/>
        </p:nvSpPr>
        <p:spPr>
          <a:xfrm>
            <a:off x="874713" y="5600700"/>
            <a:ext cx="1147762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p"/>
            </a:pP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优点</a:t>
            </a:r>
            <a:endParaRPr lang="zh-CN" altLang="en-US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37" name="矩形 12"/>
          <p:cNvSpPr/>
          <p:nvPr/>
        </p:nvSpPr>
        <p:spPr>
          <a:xfrm>
            <a:off x="4305300" y="5711825"/>
            <a:ext cx="1504950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C0504D"/>
              </a:buClr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标题 1"/>
          <p:cNvSpPr txBox="1"/>
          <p:nvPr/>
        </p:nvSpPr>
        <p:spPr>
          <a:xfrm>
            <a:off x="609600" y="444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等离子体技术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988" y="981075"/>
            <a:ext cx="474027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原理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等离子体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场富集大量活性物种，如离子、电子、激发态的原子、分子及自由基等；活性物种将污染物分子离解小分子物质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3" name="Picture 4" descr="E:\plasma\NTP assisted catalysis\I_U_T_ Berlin [products].files\reaktor_e.gif"/>
          <p:cNvPicPr>
            <a:picLocks noChangeAspect="1"/>
          </p:cNvPicPr>
          <p:nvPr/>
        </p:nvPicPr>
        <p:blipFill>
          <a:blip r:embed="rId1" r:link="rId2">
            <a:clrChange>
              <a:clrFrom>
                <a:srgbClr val="F7FFBD"/>
              </a:clrFrom>
              <a:clrTo>
                <a:srgbClr val="F7FFB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163" y="2470150"/>
            <a:ext cx="2808287" cy="19288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050" name="Object 2"/>
          <p:cNvGraphicFramePr/>
          <p:nvPr/>
        </p:nvGraphicFramePr>
        <p:xfrm>
          <a:off x="5172075" y="1196975"/>
          <a:ext cx="4067175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11382375" imgH="5876925" progId="">
                  <p:embed/>
                </p:oleObj>
              </mc:Choice>
              <mc:Fallback>
                <p:oleObj name="" r:id="rId3" imgW="11382375" imgH="5876925" progId="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rcRect l="47441" t="30627" b="18376"/>
                      <a:stretch>
                        <a:fillRect/>
                      </a:stretch>
                    </p:blipFill>
                    <p:spPr>
                      <a:xfrm>
                        <a:off x="5172075" y="1196975"/>
                        <a:ext cx="4067175" cy="2087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19"/>
          <p:cNvSpPr txBox="1"/>
          <p:nvPr/>
        </p:nvSpPr>
        <p:spPr>
          <a:xfrm>
            <a:off x="5859463" y="3146425"/>
            <a:ext cx="2682875" cy="1200150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活性物种和臭氧，触发催化剂，降低活化能。催化剂选择性地与等离子体 产生的产物再 反应</a:t>
            </a:r>
            <a:endParaRPr lang="zh-CN" altLang="en-US" b="1" dirty="0">
              <a:solidFill>
                <a:srgbClr val="66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55" name="Group 5"/>
          <p:cNvGrpSpPr/>
          <p:nvPr/>
        </p:nvGrpSpPr>
        <p:grpSpPr>
          <a:xfrm>
            <a:off x="3219450" y="2667000"/>
            <a:ext cx="2073275" cy="1770063"/>
            <a:chOff x="4182" y="749"/>
            <a:chExt cx="1428" cy="1938"/>
          </a:xfrm>
        </p:grpSpPr>
        <p:sp>
          <p:nvSpPr>
            <p:cNvPr id="2060" name="Oval 6"/>
            <p:cNvSpPr/>
            <p:nvPr/>
          </p:nvSpPr>
          <p:spPr>
            <a:xfrm>
              <a:off x="4286" y="1344"/>
              <a:ext cx="1324" cy="857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>
                <a:buNone/>
              </a:pPr>
              <a:endParaRPr lang="zh-CN" altLang="zh-CN" dirty="0">
                <a:latin typeface="HDA DIN Office"/>
              </a:endParaRPr>
            </a:p>
          </p:txBody>
        </p:sp>
        <p:sp>
          <p:nvSpPr>
            <p:cNvPr id="2061" name="AutoShape 7"/>
            <p:cNvSpPr/>
            <p:nvPr/>
          </p:nvSpPr>
          <p:spPr>
            <a:xfrm>
              <a:off x="4785" y="2115"/>
              <a:ext cx="359" cy="572"/>
            </a:xfrm>
            <a:prstGeom prst="downArrow">
              <a:avLst>
                <a:gd name="adj1" fmla="val 50000"/>
                <a:gd name="adj2" fmla="val 39832"/>
              </a:avLst>
            </a:prstGeom>
            <a:solidFill>
              <a:schemeClr val="bg2">
                <a:alpha val="98822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 anchorCtr="0"/>
            <a:p>
              <a:pPr>
                <a:buNone/>
              </a:pPr>
              <a:endParaRPr lang="zh-CN" altLang="zh-CN" dirty="0">
                <a:latin typeface="HDA DIN Office"/>
              </a:endParaRPr>
            </a:p>
          </p:txBody>
        </p:sp>
        <p:sp>
          <p:nvSpPr>
            <p:cNvPr id="2062" name="AutoShape 8"/>
            <p:cNvSpPr/>
            <p:nvPr/>
          </p:nvSpPr>
          <p:spPr>
            <a:xfrm>
              <a:off x="4377" y="1071"/>
              <a:ext cx="308" cy="642"/>
            </a:xfrm>
            <a:prstGeom prst="lightningBolt">
              <a:avLst/>
            </a:prstGeom>
            <a:solidFill>
              <a:srgbClr val="CC00CC">
                <a:alpha val="54117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>
                <a:buNone/>
              </a:pPr>
              <a:endParaRPr lang="zh-CN" altLang="zh-CN" dirty="0">
                <a:latin typeface="HDA DIN Office"/>
              </a:endParaRPr>
            </a:p>
          </p:txBody>
        </p:sp>
        <p:sp>
          <p:nvSpPr>
            <p:cNvPr id="2063" name="AutoShape 9"/>
            <p:cNvSpPr/>
            <p:nvPr/>
          </p:nvSpPr>
          <p:spPr>
            <a:xfrm>
              <a:off x="4789" y="954"/>
              <a:ext cx="359" cy="571"/>
            </a:xfrm>
            <a:prstGeom prst="downArrow">
              <a:avLst>
                <a:gd name="adj1" fmla="val 50000"/>
                <a:gd name="adj2" fmla="val 39763"/>
              </a:avLst>
            </a:prstGeom>
            <a:solidFill>
              <a:schemeClr val="tx1">
                <a:alpha val="47058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 anchorCtr="0"/>
            <a:p>
              <a:pPr>
                <a:buNone/>
              </a:pPr>
              <a:endParaRPr lang="zh-CN" altLang="zh-CN" dirty="0">
                <a:latin typeface="HDA DIN Office"/>
              </a:endParaRPr>
            </a:p>
          </p:txBody>
        </p:sp>
        <p:sp>
          <p:nvSpPr>
            <p:cNvPr id="2064" name="Text Box 10"/>
            <p:cNvSpPr txBox="1"/>
            <p:nvPr/>
          </p:nvSpPr>
          <p:spPr>
            <a:xfrm>
              <a:off x="4694" y="1797"/>
              <a:ext cx="616" cy="3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1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Catalyst</a:t>
              </a:r>
              <a:endPara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5" name="Text Box 11"/>
            <p:cNvSpPr txBox="1"/>
            <p:nvPr/>
          </p:nvSpPr>
          <p:spPr>
            <a:xfrm>
              <a:off x="4993" y="762"/>
              <a:ext cx="615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1400" b="1" dirty="0">
                  <a:latin typeface="Times New Roman" panose="02020603050405020304" pitchFamily="18" charset="0"/>
                </a:rPr>
                <a:t>Pollutant</a:t>
              </a:r>
              <a:endParaRPr lang="en-US" altLang="zh-CN" sz="1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066" name="Text Box 12"/>
            <p:cNvSpPr txBox="1"/>
            <p:nvPr/>
          </p:nvSpPr>
          <p:spPr>
            <a:xfrm>
              <a:off x="5103" y="2247"/>
              <a:ext cx="410" cy="3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1400" b="1" dirty="0">
                  <a:latin typeface="Times New Roman" panose="02020603050405020304" pitchFamily="18" charset="0"/>
                </a:rPr>
                <a:t>CO</a:t>
              </a:r>
              <a:r>
                <a:rPr lang="en-US" altLang="zh-CN" sz="1400" b="1" baseline="-25000" dirty="0">
                  <a:latin typeface="Times New Roman" panose="02020603050405020304" pitchFamily="18" charset="0"/>
                </a:rPr>
                <a:t>2</a:t>
              </a:r>
              <a:endParaRPr lang="en-US" altLang="zh-CN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067" name="Text Box 13"/>
            <p:cNvSpPr txBox="1"/>
            <p:nvPr/>
          </p:nvSpPr>
          <p:spPr>
            <a:xfrm>
              <a:off x="4420" y="2251"/>
              <a:ext cx="410" cy="3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1400" b="1" dirty="0">
                  <a:latin typeface="Times New Roman" panose="02020603050405020304" pitchFamily="18" charset="0"/>
                </a:rPr>
                <a:t>H</a:t>
              </a:r>
              <a:r>
                <a:rPr lang="en-US" altLang="zh-CN" sz="1400" b="1" baseline="-25000" dirty="0">
                  <a:latin typeface="Times New Roman" panose="02020603050405020304" pitchFamily="18" charset="0"/>
                </a:rPr>
                <a:t>2</a:t>
              </a:r>
              <a:r>
                <a:rPr lang="en-US" altLang="zh-CN" sz="1400" b="1" dirty="0">
                  <a:latin typeface="Times New Roman" panose="02020603050405020304" pitchFamily="18" charset="0"/>
                </a:rPr>
                <a:t>O</a:t>
              </a:r>
              <a:endParaRPr lang="en-US" altLang="zh-CN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068" name="Text Box 14"/>
            <p:cNvSpPr txBox="1"/>
            <p:nvPr/>
          </p:nvSpPr>
          <p:spPr>
            <a:xfrm>
              <a:off x="4182" y="749"/>
              <a:ext cx="616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1400" b="1" dirty="0">
                  <a:latin typeface="Times New Roman" panose="02020603050405020304" pitchFamily="18" charset="0"/>
                </a:rPr>
                <a:t>Energy</a:t>
              </a:r>
              <a:endParaRPr lang="en-US" altLang="zh-CN" sz="1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069" name="Text Box 15"/>
            <p:cNvSpPr txBox="1"/>
            <p:nvPr/>
          </p:nvSpPr>
          <p:spPr>
            <a:xfrm>
              <a:off x="4649" y="1616"/>
              <a:ext cx="907" cy="3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en-US" altLang="zh-CN" sz="1100" b="1" dirty="0">
                  <a:solidFill>
                    <a:srgbClr val="780C5C"/>
                  </a:solidFill>
                  <a:latin typeface="Times New Roman" panose="02020603050405020304" pitchFamily="18" charset="0"/>
                </a:rPr>
                <a:t>Active</a:t>
              </a:r>
              <a:r>
                <a:rPr lang="en-US" altLang="zh-CN" sz="1400" b="1" dirty="0">
                  <a:solidFill>
                    <a:srgbClr val="780C5C"/>
                  </a:solidFill>
                  <a:latin typeface="Times New Roman" panose="02020603050405020304" pitchFamily="18" charset="0"/>
                </a:rPr>
                <a:t> species</a:t>
              </a:r>
              <a:endParaRPr lang="en-US" altLang="zh-CN" sz="1400" b="1" dirty="0">
                <a:solidFill>
                  <a:srgbClr val="780C5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395288" y="4437063"/>
            <a:ext cx="5583238" cy="92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适用范围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适用于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低浓度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，室内空气净化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7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263" y="4457700"/>
            <a:ext cx="1565275" cy="206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8" name="Rectangle 3"/>
          <p:cNvSpPr txBox="1"/>
          <p:nvPr/>
        </p:nvSpPr>
        <p:spPr>
          <a:xfrm>
            <a:off x="2166938" y="5489575"/>
            <a:ext cx="4219575" cy="9366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低温去除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适用于低浓度、大风量的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处理效率高，能耗低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净化并清新空气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9" name="矩形 20"/>
          <p:cNvSpPr/>
          <p:nvPr/>
        </p:nvSpPr>
        <p:spPr>
          <a:xfrm>
            <a:off x="827088" y="5711825"/>
            <a:ext cx="1149350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p"/>
            </a:pP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特点</a:t>
            </a:r>
            <a:endParaRPr lang="zh-CN" altLang="en-US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1"/>
          <p:cNvSpPr txBox="1"/>
          <p:nvPr/>
        </p:nvSpPr>
        <p:spPr>
          <a:xfrm>
            <a:off x="609600" y="444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光催化技术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713" y="3074988"/>
            <a:ext cx="2622550" cy="177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07988" y="981075"/>
            <a:ext cx="4595813" cy="230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原理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光催化剂纳米粒子在一定波长的光线照射下受激生产电子空穴对，空穴分解催化剂表面吸附的水产生氢氧自由基，电子使其周围的氧还原成活性离子氧，从而具备极强的氧化还原能力，将光催化剂表面的各种污染物摧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838" y="1885950"/>
            <a:ext cx="3571875" cy="237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Rectangle 3"/>
          <p:cNvSpPr txBox="1"/>
          <p:nvPr/>
        </p:nvSpPr>
        <p:spPr>
          <a:xfrm>
            <a:off x="1592263" y="5084763"/>
            <a:ext cx="3251200" cy="1460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742950" lvl="1" indent="-285750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条件温和，常温常压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设备简单、维护方便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减少甚至无二次污染</a:t>
            </a:r>
            <a:endParaRPr lang="zh-TW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Rectangle 5"/>
          <p:cNvSpPr/>
          <p:nvPr/>
        </p:nvSpPr>
        <p:spPr>
          <a:xfrm>
            <a:off x="5526088" y="5099050"/>
            <a:ext cx="3222625" cy="17033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占地面积大</a:t>
            </a:r>
            <a:endParaRPr lang="en-US" altLang="zh-TW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气候影响大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工况变化影响大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0" name="矩形 7"/>
          <p:cNvSpPr/>
          <p:nvPr/>
        </p:nvSpPr>
        <p:spPr>
          <a:xfrm>
            <a:off x="874713" y="5287963"/>
            <a:ext cx="1147762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p"/>
            </a:pP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优点</a:t>
            </a:r>
            <a:endParaRPr lang="zh-CN" altLang="en-US" sz="2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61" name="矩形 8"/>
          <p:cNvSpPr/>
          <p:nvPr/>
        </p:nvSpPr>
        <p:spPr>
          <a:xfrm>
            <a:off x="4305300" y="5399088"/>
            <a:ext cx="1504950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C0504D"/>
              </a:buClr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074" name="Object 2"/>
          <p:cNvGraphicFramePr/>
          <p:nvPr/>
        </p:nvGraphicFramePr>
        <p:xfrm>
          <a:off x="3924300" y="3357563"/>
          <a:ext cx="5275263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658995" imgH="3495675" progId="">
                  <p:embed/>
                </p:oleObj>
              </mc:Choice>
              <mc:Fallback>
                <p:oleObj name="" r:id="rId1" imgW="4658995" imgH="3495675" progId="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24300" y="3357563"/>
                        <a:ext cx="5275263" cy="3500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4" descr="image012"/>
          <p:cNvPicPr>
            <a:picLocks noChangeAspect="1"/>
          </p:cNvPicPr>
          <p:nvPr/>
        </p:nvPicPr>
        <p:blipFill>
          <a:blip r:embed="rId3"/>
          <a:srcRect l="4073" t="3291" r="2048"/>
          <a:stretch>
            <a:fillRect/>
          </a:stretch>
        </p:blipFill>
        <p:spPr>
          <a:xfrm>
            <a:off x="255588" y="1179513"/>
            <a:ext cx="4383087" cy="2808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6070600" y="2312988"/>
            <a:ext cx="3073400" cy="5397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沸石转轮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热力焚烧技术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7" name="TextBox 17"/>
          <p:cNvSpPr txBox="1"/>
          <p:nvPr/>
        </p:nvSpPr>
        <p:spPr>
          <a:xfrm>
            <a:off x="4643438" y="2376488"/>
            <a:ext cx="19716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组合一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390650" y="5049838"/>
            <a:ext cx="2879725" cy="5397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沸石转轮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蓄热式燃烧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9" name="TextBox 17"/>
          <p:cNvSpPr txBox="1"/>
          <p:nvPr/>
        </p:nvSpPr>
        <p:spPr>
          <a:xfrm>
            <a:off x="-36512" y="5113338"/>
            <a:ext cx="20875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组合二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0" name="标题 1"/>
          <p:cNvSpPr txBox="1"/>
          <p:nvPr/>
        </p:nvSpPr>
        <p:spPr>
          <a:xfrm>
            <a:off x="609600" y="-26987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组合技术（一）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Box 42"/>
          <p:cNvSpPr txBox="1"/>
          <p:nvPr/>
        </p:nvSpPr>
        <p:spPr>
          <a:xfrm>
            <a:off x="288925" y="3290888"/>
            <a:ext cx="7921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废气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1"/>
          <a:srcRect l="17857"/>
          <a:stretch>
            <a:fillRect/>
          </a:stretch>
        </p:blipFill>
        <p:spPr>
          <a:xfrm>
            <a:off x="5003800" y="1827213"/>
            <a:ext cx="2011363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63" y="1412875"/>
            <a:ext cx="431800" cy="5524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直接连接符 4"/>
          <p:cNvCxnSpPr/>
          <p:nvPr/>
        </p:nvCxnSpPr>
        <p:spPr>
          <a:xfrm>
            <a:off x="1730375" y="1952625"/>
            <a:ext cx="2959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4397375"/>
            <a:ext cx="1454150" cy="18510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连接符 6"/>
          <p:cNvCxnSpPr/>
          <p:nvPr/>
        </p:nvCxnSpPr>
        <p:spPr>
          <a:xfrm flipV="1">
            <a:off x="4689475" y="1952625"/>
            <a:ext cx="0" cy="1028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689475" y="3003550"/>
            <a:ext cx="3143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TextBox 42"/>
          <p:cNvSpPr txBox="1"/>
          <p:nvPr/>
        </p:nvSpPr>
        <p:spPr>
          <a:xfrm>
            <a:off x="5757863" y="1752600"/>
            <a:ext cx="12573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达标排放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8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5" y="2193925"/>
            <a:ext cx="2751138" cy="161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右箭头 10"/>
          <p:cNvSpPr/>
          <p:nvPr/>
        </p:nvSpPr>
        <p:spPr>
          <a:xfrm>
            <a:off x="1081088" y="3490913"/>
            <a:ext cx="458788" cy="11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730375" y="1952625"/>
            <a:ext cx="0" cy="377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1806575" y="1235075"/>
            <a:ext cx="2693988" cy="5397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冷凝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吸附技术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90" name="TextBox 17"/>
          <p:cNvSpPr txBox="1"/>
          <p:nvPr/>
        </p:nvSpPr>
        <p:spPr>
          <a:xfrm>
            <a:off x="36513" y="1268413"/>
            <a:ext cx="208756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组合三：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1" name="TextBox 17"/>
          <p:cNvSpPr txBox="1"/>
          <p:nvPr/>
        </p:nvSpPr>
        <p:spPr>
          <a:xfrm>
            <a:off x="36513" y="4052888"/>
            <a:ext cx="208756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组合四：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854200" y="4030663"/>
            <a:ext cx="2992438" cy="5508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吸附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蓄热催化燃烧技术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93" name="标题 1"/>
          <p:cNvSpPr txBox="1"/>
          <p:nvPr/>
        </p:nvSpPr>
        <p:spPr>
          <a:xfrm>
            <a:off x="609600" y="11588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组合技术（二）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4" name="TextBox 42"/>
          <p:cNvSpPr txBox="1"/>
          <p:nvPr/>
        </p:nvSpPr>
        <p:spPr>
          <a:xfrm>
            <a:off x="360363" y="6146800"/>
            <a:ext cx="7921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废气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1813" y="4808538"/>
            <a:ext cx="2959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4760913" y="4808538"/>
            <a:ext cx="0" cy="1028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760913" y="5859463"/>
            <a:ext cx="3159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9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13" y="5049838"/>
            <a:ext cx="2751137" cy="161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右箭头 22"/>
          <p:cNvSpPr/>
          <p:nvPr/>
        </p:nvSpPr>
        <p:spPr>
          <a:xfrm>
            <a:off x="1152525" y="6346825"/>
            <a:ext cx="458788" cy="11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1801813" y="4808538"/>
            <a:ext cx="0" cy="377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1" name="TextBox 42"/>
          <p:cNvSpPr txBox="1"/>
          <p:nvPr/>
        </p:nvSpPr>
        <p:spPr>
          <a:xfrm>
            <a:off x="6534150" y="5675313"/>
            <a:ext cx="12573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达标排放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408113" y="2112963"/>
            <a:ext cx="2732088" cy="6794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滤筒除尘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蓄热催化燃烧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03" name="TextBox 17"/>
          <p:cNvSpPr txBox="1"/>
          <p:nvPr/>
        </p:nvSpPr>
        <p:spPr>
          <a:xfrm>
            <a:off x="-19050" y="2174875"/>
            <a:ext cx="20875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组合五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1">
            <a:lum bright="-42001" contrast="60000"/>
          </a:blip>
          <a:stretch>
            <a:fillRect/>
          </a:stretch>
        </p:blipFill>
        <p:spPr>
          <a:xfrm>
            <a:off x="23813" y="3644900"/>
            <a:ext cx="4997450" cy="280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6264275" y="5021263"/>
            <a:ext cx="2646363" cy="5175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吸附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高级氧化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06" name="TextBox 17"/>
          <p:cNvSpPr txBox="1"/>
          <p:nvPr/>
        </p:nvSpPr>
        <p:spPr>
          <a:xfrm>
            <a:off x="4722813" y="5049838"/>
            <a:ext cx="20875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组合六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607" name="组合 6"/>
          <p:cNvGrpSpPr/>
          <p:nvPr/>
        </p:nvGrpSpPr>
        <p:grpSpPr>
          <a:xfrm>
            <a:off x="4287838" y="1508125"/>
            <a:ext cx="5073650" cy="2168525"/>
            <a:chOff x="4715817" y="4149179"/>
            <a:chExt cx="5533819" cy="2162116"/>
          </a:xfrm>
        </p:grpSpPr>
        <p:pic>
          <p:nvPicPr>
            <p:cNvPr id="25609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5817" y="4149179"/>
              <a:ext cx="1462088" cy="20161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左箭头 8"/>
            <p:cNvSpPr/>
            <p:nvPr/>
          </p:nvSpPr>
          <p:spPr>
            <a:xfrm>
              <a:off x="5785792" y="5428704"/>
              <a:ext cx="431800" cy="229393"/>
            </a:xfrm>
            <a:prstGeom prst="lef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11" name="TextBox 42"/>
            <p:cNvSpPr txBox="1"/>
            <p:nvPr/>
          </p:nvSpPr>
          <p:spPr>
            <a:xfrm>
              <a:off x="6276329" y="5287416"/>
              <a:ext cx="919161" cy="9524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None/>
              </a:pPr>
              <a:r>
                <a:rPr lang="zh-CN" alt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废气入口</a:t>
              </a:r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612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3892" y="4231729"/>
              <a:ext cx="504825" cy="3619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减号 11"/>
            <p:cNvSpPr/>
            <p:nvPr/>
          </p:nvSpPr>
          <p:spPr>
            <a:xfrm>
              <a:off x="5641330" y="4265066"/>
              <a:ext cx="1666875" cy="295275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减号 12"/>
            <p:cNvSpPr/>
            <p:nvPr/>
          </p:nvSpPr>
          <p:spPr>
            <a:xfrm rot="5400000">
              <a:off x="6213624" y="4905623"/>
              <a:ext cx="1666875" cy="296862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15" name="TextBox 52"/>
            <p:cNvSpPr txBox="1"/>
            <p:nvPr/>
          </p:nvSpPr>
          <p:spPr>
            <a:xfrm>
              <a:off x="8994131" y="5358854"/>
              <a:ext cx="1255505" cy="9524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None/>
              </a:pPr>
              <a:r>
                <a:rPr lang="zh-CN" alt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净化后</a:t>
              </a:r>
              <a:endPara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buNone/>
              </a:pPr>
              <a:r>
                <a:rPr lang="en-US" altLang="zh-CN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排气</a:t>
              </a:r>
              <a:endPara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616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8380" y="4226966"/>
              <a:ext cx="1454150" cy="18510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右箭头 15"/>
            <p:cNvSpPr/>
            <p:nvPr/>
          </p:nvSpPr>
          <p:spPr>
            <a:xfrm>
              <a:off x="8605192" y="5573166"/>
              <a:ext cx="433388" cy="1698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右箭头 16"/>
            <p:cNvSpPr/>
            <p:nvPr/>
          </p:nvSpPr>
          <p:spPr>
            <a:xfrm>
              <a:off x="7009755" y="5631904"/>
              <a:ext cx="585787" cy="1698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608" name="标题 1"/>
          <p:cNvSpPr txBox="1"/>
          <p:nvPr/>
        </p:nvSpPr>
        <p:spPr>
          <a:xfrm>
            <a:off x="609600" y="11588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组合技术（三）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341438"/>
            <a:ext cx="7056437" cy="444976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3" name="标题 22"/>
          <p:cNvSpPr txBox="1"/>
          <p:nvPr/>
        </p:nvSpPr>
        <p:spPr>
          <a:xfrm>
            <a:off x="457200" y="12541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各种</a:t>
            </a:r>
            <a:r>
              <a:rPr kumimoji="0" lang="en-US" altLang="zh-CN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VOCs</a:t>
            </a: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治理技术适用范围比较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288" y="5949950"/>
            <a:ext cx="7272338" cy="400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应根据废气的浓度、流量、去除效率等选取适用的治理技术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200" y="1676400"/>
            <a:ext cx="593534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99869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0" y="1120775"/>
            <a:ext cx="5041900" cy="4040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56325" y="1739900"/>
            <a:ext cx="2987675" cy="2225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2000" b="1" kern="1200" cap="none" spc="0" normalizeH="0" baseline="0" noProof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热力焚烧</a:t>
            </a:r>
            <a:r>
              <a:rPr kumimoji="0" lang="en-US" altLang="zh-CN" sz="2000" b="1" kern="1200" cap="none" spc="0" normalizeH="0" baseline="0" noProof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 </a:t>
            </a:r>
            <a:r>
              <a:rPr kumimoji="0" lang="zh-CN" altLang="en-US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热回收</a:t>
            </a:r>
            <a:endParaRPr kumimoji="0" lang="zh-CN" altLang="en-US" sz="2000" b="1" kern="1200" cap="none" spc="0" normalizeH="0" baseline="0" noProof="0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催化燃烧 </a:t>
            </a:r>
            <a:r>
              <a:rPr kumimoji="0" lang="en-US" altLang="zh-CN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 </a:t>
            </a:r>
            <a:r>
              <a:rPr kumimoji="0" lang="zh-CN" altLang="en-US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热回收</a:t>
            </a:r>
            <a:endParaRPr kumimoji="0" lang="zh-CN" altLang="en-US" sz="2000" b="1" kern="1200" cap="none" spc="0" normalizeH="0" baseline="0" noProof="0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zh-CN" altLang="en-US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活性碳吸附</a:t>
            </a:r>
            <a:r>
              <a:rPr kumimoji="0" lang="en-US" altLang="zh-CN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不再生</a:t>
            </a:r>
            <a:r>
              <a:rPr kumimoji="0" lang="en-US" altLang="zh-CN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altLang="zh-CN" sz="2000" b="1" kern="1200" cap="none" spc="0" normalizeH="0" baseline="0" noProof="0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</a:t>
            </a:r>
            <a:r>
              <a:rPr kumimoji="0" lang="zh-CN" altLang="en-US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活性碳吸附</a:t>
            </a:r>
            <a:r>
              <a:rPr kumimoji="0" lang="en-US" altLang="zh-CN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再生</a:t>
            </a:r>
            <a:r>
              <a:rPr kumimoji="0" lang="en-US" altLang="zh-CN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altLang="zh-CN" sz="2000" b="1" kern="1200" cap="none" spc="0" normalizeH="0" baseline="0" noProof="0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</a:t>
            </a:r>
            <a:r>
              <a:rPr kumimoji="0" lang="zh-CN" altLang="en-US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沸石浓缩转轮</a:t>
            </a:r>
            <a:endParaRPr kumimoji="0" lang="zh-CN" altLang="en-US" sz="2000" b="1" kern="1200" cap="none" spc="0" normalizeH="0" baseline="0" noProof="0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</a:t>
            </a:r>
            <a:r>
              <a:rPr kumimoji="0" lang="zh-CN" altLang="en-US" sz="2000" b="1" kern="1200" cap="none" spc="0" normalizeH="0" baseline="0" noProof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蓄热催化燃烧</a:t>
            </a:r>
            <a:endParaRPr kumimoji="0" lang="zh-CN" altLang="en-US" sz="2000" b="1" kern="1200" cap="none" spc="0" normalizeH="0" baseline="0" noProof="0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</a:t>
            </a:r>
            <a:r>
              <a:rPr kumimoji="0" lang="zh-CN" altLang="en-US" sz="2000" b="1" kern="1200" cap="none" spc="0" normalizeH="0" baseline="0" noProof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生物法</a:t>
            </a:r>
            <a:endParaRPr kumimoji="0" lang="zh-CN" altLang="en-US" sz="2000" b="1" kern="1200" cap="none" spc="0" normalizeH="0" baseline="0" noProof="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52" name="Text Box 7"/>
          <p:cNvSpPr txBox="1"/>
          <p:nvPr/>
        </p:nvSpPr>
        <p:spPr>
          <a:xfrm>
            <a:off x="588963" y="2565400"/>
            <a:ext cx="461962" cy="143986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相对费用</a:t>
            </a:r>
            <a:endParaRPr lang="zh-CN" altLang="en-US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3" name="Text Box 6"/>
          <p:cNvSpPr txBox="1"/>
          <p:nvPr/>
        </p:nvSpPr>
        <p:spPr>
          <a:xfrm>
            <a:off x="1743075" y="5056188"/>
            <a:ext cx="38163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进气有机物浓度</a:t>
            </a:r>
            <a:r>
              <a:rPr lang="en-US" altLang="zh-TW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(mg</a:t>
            </a:r>
            <a:r>
              <a:rPr lang="zh-TW" altLang="en-US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碳</a:t>
            </a:r>
            <a:r>
              <a:rPr lang="en-US" altLang="zh-TW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m</a:t>
            </a:r>
            <a:r>
              <a:rPr lang="en-US" altLang="zh-TW" b="1" baseline="300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TW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TW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22"/>
          <p:cNvSpPr txBox="1"/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相对费用评估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7655" name="矩形 6"/>
          <p:cNvSpPr/>
          <p:nvPr/>
        </p:nvSpPr>
        <p:spPr>
          <a:xfrm>
            <a:off x="4643438" y="5057775"/>
            <a:ext cx="47164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（以流量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10000m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/h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为评估标准）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0538" y="5805488"/>
            <a:ext cx="5387975" cy="400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同时考虑设备成本、运行成本、维护成本等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 rot="5400000">
            <a:off x="4470400" y="3429000"/>
            <a:ext cx="208915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160588" y="3076575"/>
            <a:ext cx="1584325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管式裂解炉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374708" y="5108580"/>
            <a:ext cx="2153273" cy="143551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57188" y="1052513"/>
            <a:ext cx="74549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石化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行业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076825" y="2025650"/>
          <a:ext cx="3671888" cy="2987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3345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工艺过程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72" marR="91472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排放环节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72" marR="91472" marT="45723" marB="45723" anchor="ctr"/>
                </a:tc>
              </a:tr>
              <a:tr h="4757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延迟焦化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72" marR="91472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加热炉、焦炭塔及接触冷却塔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72" marR="91472" marT="45723" marB="45723" anchor="ctr"/>
                </a:tc>
              </a:tr>
              <a:tr h="4757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催化裂解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72" marR="91472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管式裂解炉、急冷锅炉</a:t>
                      </a:r>
                      <a:endParaRPr lang="zh-CN" altLang="en-US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72" marR="91472" marT="45723" marB="45723" anchor="ctr"/>
                </a:tc>
              </a:tr>
              <a:tr h="475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二步法湿纺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72" marR="91472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原料、聚合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、纺丝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72" marR="91472" marT="45723" marB="45723" anchor="ctr"/>
                </a:tc>
              </a:tr>
              <a:tr h="5539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天然气制合成氨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72" marR="91472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造气、转化工段、尾气、锅炉烟气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72" marR="91472" marT="45723" marB="45723" anchor="ctr"/>
                </a:tc>
              </a:tr>
              <a:tr h="2754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72" marR="91472" marT="45723" marB="45723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72" marR="91472" marT="45723" marB="45723" anchor="ctr"/>
                </a:tc>
              </a:tr>
            </a:tbl>
          </a:graphicData>
        </a:graphic>
      </p:graphicFrame>
      <p:sp>
        <p:nvSpPr>
          <p:cNvPr id="5" name="TextBox 48"/>
          <p:cNvSpPr txBox="1">
            <a:spLocks noChangeArrowheads="1"/>
          </p:cNvSpPr>
          <p:nvPr/>
        </p:nvSpPr>
        <p:spPr bwMode="auto">
          <a:xfrm>
            <a:off x="5724128" y="1514401"/>
            <a:ext cx="2484882" cy="4316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n"/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排放环节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 descr="催化重整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665" y="5110941"/>
            <a:ext cx="2074460" cy="142975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图片 6" descr="延迟焦化加热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9085" y="5104258"/>
            <a:ext cx="2129933" cy="146713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图片 7" descr="延迟焦化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3886" y="5092884"/>
            <a:ext cx="2047164" cy="147850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标题 22"/>
          <p:cNvSpPr txBox="1"/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（三）重点行业排放特征及治理技术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95338" y="1976438"/>
            <a:ext cx="3816350" cy="30368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07" name="TextBox 9"/>
          <p:cNvSpPr txBox="1"/>
          <p:nvPr/>
        </p:nvSpPr>
        <p:spPr>
          <a:xfrm>
            <a:off x="984250" y="2200275"/>
            <a:ext cx="3413125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成分复杂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（多包含烷烃、烯烃硫醇、硫醚、多环芳烃等）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难处理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（传统的吸附、吸收、燃烧等技术难以达到满意的去除效果）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排放量大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年，石化行业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排放量全国第一）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9130" y="1514401"/>
            <a:ext cx="293881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石化行业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特征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6873875" y="4737100"/>
            <a:ext cx="2028825" cy="2005013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99" name="Text Box 9"/>
          <p:cNvSpPr txBox="1"/>
          <p:nvPr/>
        </p:nvSpPr>
        <p:spPr>
          <a:xfrm>
            <a:off x="204788" y="3429000"/>
            <a:ext cx="2139950" cy="3683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储罐等排气的回收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0" name="Text Box 10"/>
          <p:cNvSpPr txBox="1"/>
          <p:nvPr/>
        </p:nvSpPr>
        <p:spPr>
          <a:xfrm>
            <a:off x="6804025" y="4222750"/>
            <a:ext cx="2108200" cy="3698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恶臭异味的销毁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1" name="Rectangle 14"/>
          <p:cNvSpPr/>
          <p:nvPr/>
        </p:nvSpPr>
        <p:spPr>
          <a:xfrm>
            <a:off x="6946900" y="4984750"/>
            <a:ext cx="2305050" cy="1408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spcBef>
                <a:spcPct val="2500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直接燃烧法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500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催化燃烧法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500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等离子体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催化剂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500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生物降解法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2" name="Rectangle 15"/>
          <p:cNvSpPr/>
          <p:nvPr/>
        </p:nvSpPr>
        <p:spPr>
          <a:xfrm>
            <a:off x="468313" y="4094163"/>
            <a:ext cx="1512887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500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压缩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吸附法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500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冷凝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吸收法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500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冷凝法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9394" y="1147390"/>
            <a:ext cx="3727449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n"/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石化行业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治理技术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79388" y="3873500"/>
            <a:ext cx="2117725" cy="149701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9707" name="图片 25" descr="图片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3625" y="3917950"/>
            <a:ext cx="2608263" cy="197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标题 22"/>
          <p:cNvSpPr txBox="1"/>
          <p:nvPr/>
        </p:nvSpPr>
        <p:spPr>
          <a:xfrm>
            <a:off x="601663" y="12541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（三）重点行业排放特征及治理技术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79388" y="1547813"/>
            <a:ext cx="8569325" cy="9223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LDAR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技术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（气体泄漏与检测技术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研究表明，石化行业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排放总量中，管线组件和储罐的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泄漏排放约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占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76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据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EPA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评估报道，石化企业实施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LDAR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技术后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排放量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可降低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56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10" name="TextBox 11"/>
          <p:cNvSpPr txBox="1"/>
          <p:nvPr/>
        </p:nvSpPr>
        <p:spPr>
          <a:xfrm>
            <a:off x="325438" y="2597150"/>
            <a:ext cx="1222375" cy="6477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确定检测设备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1628775" y="2924175"/>
            <a:ext cx="423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2" name="TextBox 13"/>
          <p:cNvSpPr txBox="1"/>
          <p:nvPr/>
        </p:nvSpPr>
        <p:spPr>
          <a:xfrm>
            <a:off x="2125663" y="2592388"/>
            <a:ext cx="1222375" cy="646112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定义泄露标准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3" name="TextBox 14"/>
          <p:cNvSpPr txBox="1"/>
          <p:nvPr/>
        </p:nvSpPr>
        <p:spPr>
          <a:xfrm>
            <a:off x="3925888" y="2565400"/>
            <a:ext cx="1223962" cy="646113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检测组件泄露状况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14" name="TextBox 15"/>
          <p:cNvSpPr txBox="1"/>
          <p:nvPr/>
        </p:nvSpPr>
        <p:spPr>
          <a:xfrm>
            <a:off x="5726113" y="2565400"/>
            <a:ext cx="1222375" cy="646113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进行组件修复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3421063" y="2924175"/>
            <a:ext cx="4254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221288" y="2924175"/>
            <a:ext cx="4254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7021513" y="2924175"/>
            <a:ext cx="4254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8" name="TextBox 19"/>
          <p:cNvSpPr txBox="1"/>
          <p:nvPr/>
        </p:nvSpPr>
        <p:spPr>
          <a:xfrm>
            <a:off x="7526338" y="2565400"/>
            <a:ext cx="1222375" cy="646113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记录并报告数据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19" name="Picture 6"/>
          <p:cNvPicPr>
            <a:picLocks noChangeAspect="1"/>
          </p:cNvPicPr>
          <p:nvPr/>
        </p:nvPicPr>
        <p:blipFill>
          <a:blip r:embed="rId3"/>
          <a:srcRect l="20000" r="14000"/>
          <a:stretch>
            <a:fillRect/>
          </a:stretch>
        </p:blipFill>
        <p:spPr>
          <a:xfrm>
            <a:off x="4784725" y="4206875"/>
            <a:ext cx="1971675" cy="2106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20" name="TextBox 21"/>
          <p:cNvSpPr txBox="1"/>
          <p:nvPr/>
        </p:nvSpPr>
        <p:spPr>
          <a:xfrm>
            <a:off x="5270500" y="6392863"/>
            <a:ext cx="14430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蓄热式催化燃烧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21" name="TextBox 22"/>
          <p:cNvSpPr txBox="1"/>
          <p:nvPr/>
        </p:nvSpPr>
        <p:spPr>
          <a:xfrm>
            <a:off x="2663825" y="6061075"/>
            <a:ext cx="162083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分子筛吸附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u=863944832,187923872&amp;fm=52&amp;gp=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940996" y="1484784"/>
            <a:ext cx="2095500" cy="150495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" name="图片 2" descr="u=1199645674,2015940043&amp;fm=23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1333" y="3212976"/>
            <a:ext cx="2055163" cy="136815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0724" name="图片 3" descr="u=4186945253,2170647569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923367">
            <a:off x="5345113" y="5102225"/>
            <a:ext cx="1285875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图片 4" descr="u=4186945253,2170647569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74575">
            <a:off x="6540500" y="4968875"/>
            <a:ext cx="1285875" cy="103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图片 5" descr="u=4186945253,2170647569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05570">
            <a:off x="7689850" y="4897438"/>
            <a:ext cx="1285875" cy="103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 txBox="1"/>
          <p:nvPr/>
        </p:nvSpPr>
        <p:spPr>
          <a:xfrm>
            <a:off x="149225" y="1125538"/>
            <a:ext cx="8229600" cy="4603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342900" marR="0" indent="-34290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kern="1200" cap="none" spc="0" normalizeH="0" baseline="0" noProof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n-cs"/>
              </a:rPr>
              <a:t>家具制造与汽车制造表面涂装行业</a:t>
            </a:r>
            <a:endParaRPr kumimoji="0" lang="zh-CN" altLang="en-US" sz="2400" kern="1200" cap="none" spc="0" normalizeH="0" baseline="0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n-cs"/>
            </a:endParaRPr>
          </a:p>
        </p:txBody>
      </p:sp>
      <p:sp>
        <p:nvSpPr>
          <p:cNvPr id="30728" name="标题 22"/>
          <p:cNvSpPr txBox="1"/>
          <p:nvPr/>
        </p:nvSpPr>
        <p:spPr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（三）重点行业排放特征及治理技术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068" y="1698824"/>
            <a:ext cx="385192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n"/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家具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行业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排放特征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059832" y="3068960"/>
            <a:ext cx="1296144" cy="17281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排放途径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4213" y="2924175"/>
            <a:ext cx="1727200" cy="649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储运过程排放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76825" y="2924175"/>
            <a:ext cx="1727200" cy="649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调漆过程排放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76825" y="4437063"/>
            <a:ext cx="17272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清洗过程排放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4213" y="4437063"/>
            <a:ext cx="17272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喷涂、干燥过程排放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2484438" y="3357563"/>
            <a:ext cx="503238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2484438" y="4437063"/>
            <a:ext cx="503238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427538" y="4437063"/>
            <a:ext cx="576263" cy="287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4427538" y="3357563"/>
            <a:ext cx="504825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43" name="TextBox 18"/>
          <p:cNvSpPr txBox="1"/>
          <p:nvPr/>
        </p:nvSpPr>
        <p:spPr>
          <a:xfrm>
            <a:off x="138113" y="2165350"/>
            <a:ext cx="28797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排放途径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44" name="TextBox 19"/>
          <p:cNvSpPr txBox="1"/>
          <p:nvPr/>
        </p:nvSpPr>
        <p:spPr>
          <a:xfrm>
            <a:off x="234950" y="5746750"/>
            <a:ext cx="6265863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 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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主要是乙酸丁酯、乙苯、间对二甲苯等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45" name="矩形 20"/>
          <p:cNvSpPr/>
          <p:nvPr/>
        </p:nvSpPr>
        <p:spPr>
          <a:xfrm>
            <a:off x="301625" y="5546725"/>
            <a:ext cx="17367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类别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矩形 59"/>
          <p:cNvSpPr/>
          <p:nvPr/>
        </p:nvSpPr>
        <p:spPr>
          <a:xfrm>
            <a:off x="611188" y="1844675"/>
            <a:ext cx="78486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在中涂和面漆喷漆过程中，大约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80-90%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是在喷漆室和流平室排放，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20-10%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随车身涂膜在烘干室中排放。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>
              <a:spcBef>
                <a:spcPts val="1200"/>
              </a:spcBef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汽车涂装产生的有机废气的特点是：大风量，中低浓度。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3009900"/>
            <a:ext cx="7632700" cy="351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611560" y="1268760"/>
            <a:ext cx="504056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n"/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汽车制造表面涂装行业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排放特征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51" name="TextBox 4"/>
          <p:cNvSpPr txBox="1"/>
          <p:nvPr/>
        </p:nvSpPr>
        <p:spPr>
          <a:xfrm>
            <a:off x="3419475" y="6453188"/>
            <a:ext cx="2592388" cy="288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汽车涂装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排放及组成示意图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22"/>
          <p:cNvSpPr txBox="1"/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（三）重点行业排放特征及治理技术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563237" y="1268760"/>
            <a:ext cx="501687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n"/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适用的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治理技术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73" name="AutoShape 52"/>
          <p:cNvSpPr/>
          <p:nvPr/>
        </p:nvSpPr>
        <p:spPr>
          <a:xfrm>
            <a:off x="395288" y="1916113"/>
            <a:ext cx="2871787" cy="3548062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 anchorCtr="0"/>
          <a:p>
            <a:pPr>
              <a:buNone/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4" name="AutoShape 53"/>
          <p:cNvSpPr/>
          <p:nvPr/>
        </p:nvSpPr>
        <p:spPr>
          <a:xfrm>
            <a:off x="395288" y="1916113"/>
            <a:ext cx="2786062" cy="3479800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</a:ln>
        </p:spPr>
        <p:txBody>
          <a:bodyPr wrap="none" anchor="ctr" anchorCtr="0"/>
          <a:p>
            <a:pPr>
              <a:buNone/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5" name="AutoShape 55"/>
          <p:cNvSpPr/>
          <p:nvPr/>
        </p:nvSpPr>
        <p:spPr>
          <a:xfrm>
            <a:off x="468313" y="2276475"/>
            <a:ext cx="2746375" cy="879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>
              <a:buNone/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AutoShape 56"/>
          <p:cNvSpPr/>
          <p:nvPr/>
        </p:nvSpPr>
        <p:spPr>
          <a:xfrm>
            <a:off x="328613" y="5492750"/>
            <a:ext cx="2935287" cy="1176338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chemeClr val="bg2"/>
              </a:gs>
              <a:gs pos="100000">
                <a:srgbClr val="002A7C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7" name="AutoShape 57"/>
          <p:cNvSpPr/>
          <p:nvPr/>
        </p:nvSpPr>
        <p:spPr>
          <a:xfrm>
            <a:off x="395288" y="5516563"/>
            <a:ext cx="2808287" cy="10445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A7F6"/>
              </a:gs>
              <a:gs pos="100000">
                <a:srgbClr val="002A7C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源头控制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78" name="Group 58"/>
          <p:cNvGrpSpPr/>
          <p:nvPr/>
        </p:nvGrpSpPr>
        <p:grpSpPr>
          <a:xfrm>
            <a:off x="1476375" y="1916113"/>
            <a:ext cx="852488" cy="773112"/>
            <a:chOff x="1289" y="587"/>
            <a:chExt cx="668" cy="647"/>
          </a:xfrm>
        </p:grpSpPr>
        <p:sp>
          <p:nvSpPr>
            <p:cNvPr id="32808" name="Oval 59"/>
            <p:cNvSpPr/>
            <p:nvPr/>
          </p:nvSpPr>
          <p:spPr>
            <a:xfrm>
              <a:off x="1289" y="649"/>
              <a:ext cx="668" cy="534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p>
              <a:pPr>
                <a:buNone/>
              </a:pPr>
              <a:endPara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09" name="Oval 60"/>
            <p:cNvSpPr/>
            <p:nvPr/>
          </p:nvSpPr>
          <p:spPr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>
                <a:buNone/>
              </a:pPr>
              <a:endPara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10" name="Oval 61"/>
            <p:cNvSpPr/>
            <p:nvPr/>
          </p:nvSpPr>
          <p:spPr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>
                <a:buNone/>
              </a:pPr>
              <a:endPara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11" name="Oval 62"/>
            <p:cNvSpPr/>
            <p:nvPr/>
          </p:nvSpPr>
          <p:spPr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>
                <a:buNone/>
              </a:pPr>
              <a:endPara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12" name="Oval 63"/>
            <p:cNvSpPr/>
            <p:nvPr/>
          </p:nvSpPr>
          <p:spPr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>
                <a:buNone/>
              </a:pPr>
              <a:endPara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779" name="Text Box 64"/>
          <p:cNvSpPr txBox="1"/>
          <p:nvPr/>
        </p:nvSpPr>
        <p:spPr>
          <a:xfrm>
            <a:off x="1692275" y="2060575"/>
            <a:ext cx="469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0" name="Text Box 65"/>
          <p:cNvSpPr txBox="1"/>
          <p:nvPr/>
        </p:nvSpPr>
        <p:spPr>
          <a:xfrm>
            <a:off x="468313" y="2852738"/>
            <a:ext cx="2574925" cy="2246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使用环保型涂料：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高固体分涂料、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水性涂料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、粉末涂料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提高涂着效率（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7030A0"/>
              </a:buClr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1" name="AutoShape 67"/>
          <p:cNvSpPr/>
          <p:nvPr/>
        </p:nvSpPr>
        <p:spPr>
          <a:xfrm>
            <a:off x="3214688" y="1931988"/>
            <a:ext cx="2871787" cy="3548062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 anchorCtr="0"/>
          <a:p>
            <a:pPr>
              <a:buNone/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2" name="AutoShape 68"/>
          <p:cNvSpPr/>
          <p:nvPr/>
        </p:nvSpPr>
        <p:spPr>
          <a:xfrm>
            <a:off x="3203575" y="1989138"/>
            <a:ext cx="2786063" cy="3479800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</a:ln>
        </p:spPr>
        <p:txBody>
          <a:bodyPr wrap="none" anchor="ctr" anchorCtr="0"/>
          <a:p>
            <a:pPr>
              <a:buNone/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3" name="AutoShape 69"/>
          <p:cNvSpPr/>
          <p:nvPr/>
        </p:nvSpPr>
        <p:spPr>
          <a:xfrm>
            <a:off x="3276600" y="4318000"/>
            <a:ext cx="2746375" cy="881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B3F2B9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>
              <a:buNone/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4" name="Oval 71"/>
          <p:cNvSpPr/>
          <p:nvPr/>
        </p:nvSpPr>
        <p:spPr>
          <a:xfrm>
            <a:off x="4127500" y="2030413"/>
            <a:ext cx="854075" cy="649287"/>
          </a:xfrm>
          <a:prstGeom prst="ellipse">
            <a:avLst/>
          </a:prstGeom>
          <a:solidFill>
            <a:srgbClr val="333333"/>
          </a:solidFill>
          <a:ln w="38100">
            <a:noFill/>
          </a:ln>
        </p:spPr>
        <p:txBody>
          <a:bodyPr anchor="ctr" anchorCtr="0">
            <a:spAutoFit/>
          </a:bodyPr>
          <a:p>
            <a:pPr>
              <a:buNone/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5" name="Oval 72"/>
          <p:cNvSpPr/>
          <p:nvPr/>
        </p:nvSpPr>
        <p:spPr>
          <a:xfrm>
            <a:off x="4137025" y="1955800"/>
            <a:ext cx="825500" cy="773113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buNone/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6" name="Oval 73"/>
          <p:cNvSpPr/>
          <p:nvPr/>
        </p:nvSpPr>
        <p:spPr>
          <a:xfrm>
            <a:off x="4146550" y="1960563"/>
            <a:ext cx="806450" cy="7556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buNone/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7" name="Oval 74"/>
          <p:cNvSpPr/>
          <p:nvPr/>
        </p:nvSpPr>
        <p:spPr>
          <a:xfrm>
            <a:off x="4156075" y="1973263"/>
            <a:ext cx="766763" cy="703262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buNone/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8" name="Oval 75"/>
          <p:cNvSpPr/>
          <p:nvPr/>
        </p:nvSpPr>
        <p:spPr>
          <a:xfrm>
            <a:off x="4198938" y="2005013"/>
            <a:ext cx="679450" cy="5715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p>
            <a:pPr>
              <a:buNone/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9" name="Text Box 76"/>
          <p:cNvSpPr txBox="1"/>
          <p:nvPr/>
        </p:nvSpPr>
        <p:spPr>
          <a:xfrm>
            <a:off x="4298950" y="2060575"/>
            <a:ext cx="4699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0" name="Text Box 77"/>
          <p:cNvSpPr txBox="1"/>
          <p:nvPr/>
        </p:nvSpPr>
        <p:spPr>
          <a:xfrm>
            <a:off x="3203575" y="2349500"/>
            <a:ext cx="2730500" cy="355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buClr>
                <a:srgbClr val="7030A0"/>
              </a:buClr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实现密闭式作业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采用冷凝、冷冻回收高浓度有机废气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采用干式漆雾捕集装置，排风循环再利用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u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1" name="AutoShape 78"/>
          <p:cNvSpPr/>
          <p:nvPr/>
        </p:nvSpPr>
        <p:spPr>
          <a:xfrm>
            <a:off x="3136900" y="5492750"/>
            <a:ext cx="2986088" cy="1176338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669900"/>
              </a:gs>
              <a:gs pos="100000">
                <a:srgbClr val="002F8D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2" name="AutoShape 79"/>
          <p:cNvSpPr/>
          <p:nvPr/>
        </p:nvSpPr>
        <p:spPr>
          <a:xfrm>
            <a:off x="3203575" y="5516563"/>
            <a:ext cx="2857500" cy="11477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002F8D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废气收集与回收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3" name="AutoShape 81"/>
          <p:cNvSpPr/>
          <p:nvPr/>
        </p:nvSpPr>
        <p:spPr>
          <a:xfrm>
            <a:off x="5962650" y="1965325"/>
            <a:ext cx="2871788" cy="354647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 anchorCtr="0"/>
          <a:p>
            <a:pPr>
              <a:buNone/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4" name="AutoShape 82"/>
          <p:cNvSpPr/>
          <p:nvPr/>
        </p:nvSpPr>
        <p:spPr>
          <a:xfrm>
            <a:off x="6003925" y="1981200"/>
            <a:ext cx="2784475" cy="3479800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</a:ln>
        </p:spPr>
        <p:txBody>
          <a:bodyPr wrap="none" anchor="ctr" anchorCtr="0"/>
          <a:p>
            <a:pPr>
              <a:buNone/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5" name="AutoShape 83"/>
          <p:cNvSpPr/>
          <p:nvPr/>
        </p:nvSpPr>
        <p:spPr>
          <a:xfrm>
            <a:off x="6024563" y="4349750"/>
            <a:ext cx="2746375" cy="881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F2EDA6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>
              <a:buNone/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6" name="AutoShape 84"/>
          <p:cNvSpPr/>
          <p:nvPr/>
        </p:nvSpPr>
        <p:spPr>
          <a:xfrm>
            <a:off x="6024563" y="2309813"/>
            <a:ext cx="2746375" cy="8778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5CC"/>
              </a:gs>
              <a:gs pos="100000">
                <a:srgbClr val="E9E065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marL="285750" indent="-285750">
              <a:buNone/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797" name="Group 85"/>
          <p:cNvGrpSpPr/>
          <p:nvPr/>
        </p:nvGrpSpPr>
        <p:grpSpPr>
          <a:xfrm>
            <a:off x="6875463" y="1989138"/>
            <a:ext cx="854075" cy="773112"/>
            <a:chOff x="1289" y="587"/>
            <a:chExt cx="668" cy="647"/>
          </a:xfrm>
        </p:grpSpPr>
        <p:sp>
          <p:nvSpPr>
            <p:cNvPr id="32803" name="Oval 86"/>
            <p:cNvSpPr/>
            <p:nvPr/>
          </p:nvSpPr>
          <p:spPr>
            <a:xfrm>
              <a:off x="1289" y="644"/>
              <a:ext cx="668" cy="543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p>
              <a:pPr>
                <a:buNone/>
              </a:pPr>
              <a:endPara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04" name="Oval 87"/>
            <p:cNvSpPr/>
            <p:nvPr/>
          </p:nvSpPr>
          <p:spPr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>
                <a:buNone/>
              </a:pPr>
              <a:endPara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05" name="Oval 88"/>
            <p:cNvSpPr/>
            <p:nvPr/>
          </p:nvSpPr>
          <p:spPr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>
                <a:buNone/>
              </a:pPr>
              <a:endPara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06" name="Oval 89"/>
            <p:cNvSpPr/>
            <p:nvPr/>
          </p:nvSpPr>
          <p:spPr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>
                <a:buNone/>
              </a:pPr>
              <a:endPara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07" name="Oval 90"/>
            <p:cNvSpPr/>
            <p:nvPr/>
          </p:nvSpPr>
          <p:spPr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pPr>
                <a:buNone/>
              </a:pPr>
              <a:endPara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798" name="Text Box 91"/>
          <p:cNvSpPr txBox="1"/>
          <p:nvPr/>
        </p:nvSpPr>
        <p:spPr>
          <a:xfrm>
            <a:off x="7046913" y="2092325"/>
            <a:ext cx="4699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9" name="Text Box 92"/>
          <p:cNvSpPr txBox="1"/>
          <p:nvPr/>
        </p:nvSpPr>
        <p:spPr>
          <a:xfrm>
            <a:off x="6156325" y="2852738"/>
            <a:ext cx="2232025" cy="2246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沸石转轮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直燃式燃烧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活性炭纤维吸附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催化燃烧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/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洗涤高级氧化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800" name="AutoShape 93"/>
          <p:cNvSpPr/>
          <p:nvPr/>
        </p:nvSpPr>
        <p:spPr>
          <a:xfrm>
            <a:off x="6059488" y="5492750"/>
            <a:ext cx="2784475" cy="1176338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A39446"/>
              </a:gs>
              <a:gs pos="100000">
                <a:srgbClr val="003295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algn="ctr"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801" name="AutoShape 94"/>
          <p:cNvSpPr/>
          <p:nvPr/>
        </p:nvSpPr>
        <p:spPr>
          <a:xfrm>
            <a:off x="6084888" y="5516563"/>
            <a:ext cx="2663825" cy="11477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003295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 marL="514350" indent="-514350"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末端治理方面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标题 22"/>
          <p:cNvSpPr txBox="1"/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（三）重点行业排放特征及治理技术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0825" y="1125538"/>
            <a:ext cx="3960813" cy="4603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  <a:defRPr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包装印刷业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251520" y="1732746"/>
            <a:ext cx="27003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n"/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排放特征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4" name="Group 35"/>
          <p:cNvGraphicFramePr>
            <a:graphicFrameLocks noGrp="1"/>
          </p:cNvGraphicFramePr>
          <p:nvPr/>
        </p:nvGraphicFramePr>
        <p:xfrm>
          <a:off x="3059113" y="2276475"/>
          <a:ext cx="5905500" cy="4176713"/>
        </p:xfrm>
        <a:graphic>
          <a:graphicData uri="http://schemas.openxmlformats.org/drawingml/2006/table">
            <a:tbl>
              <a:tblPr/>
              <a:tblGrid>
                <a:gridCol w="1968219"/>
                <a:gridCol w="3936437"/>
              </a:tblGrid>
              <a:tr h="424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工艺过程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F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VOCs排放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仿宋_GB2312" pitchFamily="49" charset="-122"/>
                        </a:rPr>
                        <a:t>环节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仿宋_GB2312" pitchFamily="49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F1E1"/>
                    </a:solidFill>
                  </a:tcPr>
                </a:tc>
              </a:tr>
              <a:tr h="417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原材料存放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F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油墨、溶剂等存放过程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F1E1"/>
                    </a:solidFill>
                  </a:tcPr>
                </a:tc>
              </a:tr>
              <a:tr h="417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成像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F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显影剂、定色剂等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仿宋_GB2312" pitchFamily="49" charset="-122"/>
                        </a:rPr>
                        <a:t>使用过程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F1E1"/>
                    </a:solidFill>
                  </a:tcPr>
                </a:tc>
              </a:tr>
              <a:tr h="417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制版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F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使用显影剂可能会释放出乙醇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F1E1"/>
                    </a:solidFill>
                  </a:tcPr>
                </a:tc>
              </a:tr>
              <a:tr h="414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印刷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F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润版液、油墨的使用、加热烘干过程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F1E1"/>
                    </a:solidFill>
                  </a:tcPr>
                </a:tc>
              </a:tr>
              <a:tr h="765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印后加工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F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粘胶剂的使用；覆膜过程中使用甲苯、天那水等；油性上光材料使用甲苯等稀释剂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F1E1"/>
                    </a:solidFill>
                  </a:tcPr>
                </a:tc>
              </a:tr>
              <a:tr h="726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清洁过程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F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清洁印版上的油墨、粘胶剂等使用过程添加的有机溶剂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F1E1"/>
                    </a:solidFill>
                  </a:tcPr>
                </a:tc>
              </a:tr>
              <a:tr h="592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废弃物存放和处置过程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F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废弃油墨、容器的处置过程挥发</a:t>
                      </a: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VOCs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F1E1"/>
                    </a:solidFill>
                  </a:tcPr>
                </a:tc>
              </a:tr>
            </a:tbl>
          </a:graphicData>
        </a:graphic>
      </p:graphicFrame>
      <p:sp>
        <p:nvSpPr>
          <p:cNvPr id="33827" name="TextBox 4"/>
          <p:cNvSpPr txBox="1"/>
          <p:nvPr/>
        </p:nvSpPr>
        <p:spPr>
          <a:xfrm>
            <a:off x="4427538" y="1773238"/>
            <a:ext cx="3024187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包装印刷业的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排放环节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28" name="Rectangle 3"/>
          <p:cNvSpPr txBox="1"/>
          <p:nvPr/>
        </p:nvSpPr>
        <p:spPr>
          <a:xfrm>
            <a:off x="179388" y="2349500"/>
            <a:ext cx="2592387" cy="3455988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主要的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污染物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苯系物：苯、甲苯、二甲苯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醇类：甲醇、乙醇、正丙醇、异丙醇、丁醇、丙二醇甲醚、丙二醇乙醚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酯类：乙酸乙酯、乙酸正丙酯、正丙酯、乙酸丁酯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酮类：丙酮、丁酮、甲基异丁基酮等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22"/>
          <p:cNvSpPr txBox="1"/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（三）重点行业排放特征及治理技术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矩形 11"/>
          <p:cNvSpPr/>
          <p:nvPr/>
        </p:nvSpPr>
        <p:spPr>
          <a:xfrm>
            <a:off x="250825" y="2071688"/>
            <a:ext cx="86439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对于包装印刷过程所排放的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高浓度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(&gt;5000 mg/m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或具有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高回收价值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，宜采用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回收技术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（如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活性炭吸附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）加以循环利用。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19" name="Picture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2935288"/>
            <a:ext cx="7632700" cy="267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55875" y="5600700"/>
            <a:ext cx="3744913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algn="ctr" defTabSz="914400" latinLnBrk="1">
              <a:buClrTx/>
              <a:buSzTx/>
              <a:buFontTx/>
              <a:buNone/>
              <a:defRPr/>
            </a:pPr>
            <a:r>
              <a:rPr kumimoji="0" lang="zh-CN" altLang="en-US" sz="1200" b="1" kern="1200" cap="none" spc="0" normalizeH="0" baseline="0" noProof="0" dirty="0">
                <a:latin typeface="+mj-ea"/>
                <a:ea typeface="+mj-ea"/>
                <a:cs typeface="+mn-cs"/>
                <a:sym typeface="宋体" panose="02010600030101010101" pitchFamily="2" charset="-122"/>
              </a:rPr>
              <a:t>活性炭吸附净化处理流程图</a:t>
            </a:r>
            <a:endParaRPr kumimoji="0" lang="zh-CN" altLang="en-US" sz="1200" b="1" kern="1200" cap="none" spc="0" normalizeH="0" baseline="0" noProof="0" dirty="0">
              <a:latin typeface="+mj-ea"/>
              <a:ea typeface="+mj-ea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95288" y="5949950"/>
            <a:ext cx="5184775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优点：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可以回收大量溶剂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，经济效益好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缺点：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吸附回收效率不高，一般在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70%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左右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标题 22"/>
          <p:cNvSpPr txBox="1"/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（三）重点行业排放特征及治理技术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323528" y="1124744"/>
            <a:ext cx="27003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n"/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可控制技术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826" name="Rectangle 7"/>
          <p:cNvSpPr/>
          <p:nvPr/>
        </p:nvSpPr>
        <p:spPr>
          <a:xfrm>
            <a:off x="323850" y="1700213"/>
            <a:ext cx="1520825" cy="369887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吸附回收法</a:t>
            </a:r>
            <a:endParaRPr lang="zh-CN" altLang="en-US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9" name="Text Box 4"/>
          <p:cNvSpPr txBox="1"/>
          <p:nvPr/>
        </p:nvSpPr>
        <p:spPr>
          <a:xfrm>
            <a:off x="179388" y="1557338"/>
            <a:ext cx="8208962" cy="960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中等浓度或低浓度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(&lt;1000mg/m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，可采用销毁技术将其降解，如 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蓄热催化燃烧技术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，去除效率可达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99%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100" name="Text Box 6"/>
          <p:cNvSpPr txBox="1"/>
          <p:nvPr/>
        </p:nvSpPr>
        <p:spPr>
          <a:xfrm>
            <a:off x="1258888" y="5589588"/>
            <a:ext cx="3313112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latinLnBrk="1"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蓄热催化工艺流程图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1" name="Rectangle 7"/>
          <p:cNvSpPr/>
          <p:nvPr/>
        </p:nvSpPr>
        <p:spPr>
          <a:xfrm>
            <a:off x="250825" y="1187450"/>
            <a:ext cx="2214563" cy="369888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蓄热催化燃烧法：</a:t>
            </a:r>
            <a:endParaRPr lang="zh-CN" altLang="en-US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098" name="Object 2"/>
          <p:cNvGraphicFramePr/>
          <p:nvPr/>
        </p:nvGraphicFramePr>
        <p:xfrm>
          <a:off x="179388" y="2420938"/>
          <a:ext cx="5329237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100060" imgH="3962400" progId="">
                  <p:embed/>
                </p:oleObj>
              </mc:Choice>
              <mc:Fallback>
                <p:oleObj name="" r:id="rId1" imgW="8100060" imgH="3962400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rcRect l="13599" t="9705" r="12132" b="2217"/>
                      <a:stretch>
                        <a:fillRect/>
                      </a:stretch>
                    </p:blipFill>
                    <p:spPr>
                      <a:xfrm>
                        <a:off x="179388" y="2420938"/>
                        <a:ext cx="5329237" cy="3024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E:\research\工程\美的\IMAG01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479675"/>
            <a:ext cx="2649538" cy="158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E:\research\工程\新会\DSCN6106.JPG"/>
          <p:cNvPicPr>
            <a:picLocks noChangeAspect="1" noChangeArrowheads="1"/>
          </p:cNvPicPr>
          <p:nvPr/>
        </p:nvPicPr>
        <p:blipFill>
          <a:blip r:embed="rId4"/>
          <a:srcRect t="5675" b="9219"/>
          <a:stretch>
            <a:fillRect/>
          </a:stretch>
        </p:blipFill>
        <p:spPr bwMode="auto">
          <a:xfrm>
            <a:off x="5867400" y="4437063"/>
            <a:ext cx="2649538" cy="168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标题 22"/>
          <p:cNvSpPr txBox="1"/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（三）重点行业排放特征及治理技术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 Box 4"/>
          <p:cNvSpPr txBox="1"/>
          <p:nvPr/>
        </p:nvSpPr>
        <p:spPr>
          <a:xfrm>
            <a:off x="323850" y="1557338"/>
            <a:ext cx="8208963" cy="1014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原理是把有机废气加热到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760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摄氏度以上，使废气中的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在氧化   分解成二氧化碳和水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，效率高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、低运转费用、自动化程度高。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5843" name="Rectangle 7"/>
          <p:cNvSpPr/>
          <p:nvPr/>
        </p:nvSpPr>
        <p:spPr>
          <a:xfrm>
            <a:off x="250825" y="1187450"/>
            <a:ext cx="2214563" cy="369888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蓄热热力焚烧法：</a:t>
            </a:r>
            <a:endParaRPr lang="zh-CN" altLang="en-US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22"/>
          <p:cNvSpPr txBox="1"/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（三）重点行业排放特征及治理技术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35845" name="图片 4" descr="u=108495390,2951592272&amp;fm=23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2963" y="2636838"/>
            <a:ext cx="5761037" cy="347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图片 5" descr="u=2056581862,666082130&amp;fm=23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2565400"/>
            <a:ext cx="2640012" cy="1976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图片 6" descr="u=3830335684,4290860028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4724400"/>
            <a:ext cx="2570162" cy="193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Line 13"/>
          <p:cNvSpPr/>
          <p:nvPr/>
        </p:nvSpPr>
        <p:spPr>
          <a:xfrm>
            <a:off x="0" y="6884988"/>
            <a:ext cx="9144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6" name="标题 12"/>
          <p:cNvSpPr>
            <a:spLocks noGrp="1"/>
          </p:cNvSpPr>
          <p:nvPr>
            <p:ph type="ctrTitle"/>
          </p:nvPr>
        </p:nvSpPr>
        <p:spPr>
          <a:xfrm>
            <a:off x="755650" y="836613"/>
            <a:ext cx="7772400" cy="1528762"/>
          </a:xfrm>
          <a:noFill/>
          <a:ln>
            <a:noFill/>
          </a:ln>
        </p:spPr>
        <p:txBody>
          <a:bodyPr/>
          <a:p>
            <a:pPr eaLnBrk="1" hangingPunct="1">
              <a:buClrTx/>
              <a:buSzTx/>
              <a:buFontTx/>
            </a:pPr>
            <a:r>
              <a:rPr lang="zh-CN" altLang="en-US" dirty="0">
                <a:ea typeface="黑体" panose="02010609060101010101" pitchFamily="49" charset="-122"/>
              </a:rPr>
              <a:t>主要内容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3317" name="圆角矩形 65"/>
          <p:cNvSpPr/>
          <p:nvPr/>
        </p:nvSpPr>
        <p:spPr>
          <a:xfrm>
            <a:off x="2268538" y="2614613"/>
            <a:ext cx="5287962" cy="57943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buNone/>
            </a:pP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8" name="圆角矩形 68"/>
          <p:cNvSpPr/>
          <p:nvPr/>
        </p:nvSpPr>
        <p:spPr>
          <a:xfrm>
            <a:off x="2268538" y="4414838"/>
            <a:ext cx="5287962" cy="57943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buNone/>
            </a:pP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489053" y="2627305"/>
            <a:ext cx="642943" cy="571503"/>
            <a:chOff x="1110" y="2656"/>
            <a:chExt cx="1549" cy="1351"/>
          </a:xfrm>
          <a:solidFill>
            <a:srgbClr val="00B050"/>
          </a:solidFill>
        </p:grpSpPr>
        <p:sp>
          <p:nvSpPr>
            <p:cNvPr id="9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0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3320" name="圆角矩形 110"/>
          <p:cNvSpPr/>
          <p:nvPr/>
        </p:nvSpPr>
        <p:spPr>
          <a:xfrm>
            <a:off x="2268538" y="3551238"/>
            <a:ext cx="5287962" cy="57943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buNone/>
            </a:pP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21" name="矩形 111"/>
          <p:cNvSpPr/>
          <p:nvPr/>
        </p:nvSpPr>
        <p:spPr>
          <a:xfrm>
            <a:off x="2339975" y="3644900"/>
            <a:ext cx="47529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VOCs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典型治理技术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22" name="TextBox 112"/>
          <p:cNvSpPr txBox="1"/>
          <p:nvPr/>
        </p:nvSpPr>
        <p:spPr>
          <a:xfrm flipH="1">
            <a:off x="1619250" y="2614613"/>
            <a:ext cx="2143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1490641" y="3565533"/>
            <a:ext cx="642942" cy="571504"/>
            <a:chOff x="1110" y="2656"/>
            <a:chExt cx="1549" cy="1351"/>
          </a:xfrm>
          <a:solidFill>
            <a:srgbClr val="00B050"/>
          </a:solidFill>
        </p:grpSpPr>
        <p:sp>
          <p:nvSpPr>
            <p:cNvPr id="11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7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1490641" y="4430727"/>
            <a:ext cx="642942" cy="571504"/>
            <a:chOff x="1110" y="2656"/>
            <a:chExt cx="1549" cy="1351"/>
          </a:xfrm>
          <a:solidFill>
            <a:srgbClr val="00B050"/>
          </a:solidFill>
        </p:grpSpPr>
        <p:sp>
          <p:nvSpPr>
            <p:cNvPr id="119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0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1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3325" name="TextBox 121"/>
          <p:cNvSpPr txBox="1"/>
          <p:nvPr/>
        </p:nvSpPr>
        <p:spPr>
          <a:xfrm>
            <a:off x="1620838" y="3552825"/>
            <a:ext cx="390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26" name="TextBox 122"/>
          <p:cNvSpPr txBox="1"/>
          <p:nvPr/>
        </p:nvSpPr>
        <p:spPr>
          <a:xfrm flipH="1">
            <a:off x="1620838" y="4416425"/>
            <a:ext cx="2143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27" name="Text Box 29"/>
          <p:cNvSpPr txBox="1"/>
          <p:nvPr/>
        </p:nvSpPr>
        <p:spPr>
          <a:xfrm>
            <a:off x="2411413" y="2687638"/>
            <a:ext cx="41767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VOCs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污染现状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28" name="Text Box 30"/>
          <p:cNvSpPr txBox="1"/>
          <p:nvPr/>
        </p:nvSpPr>
        <p:spPr>
          <a:xfrm>
            <a:off x="1619250" y="5013325"/>
            <a:ext cx="2873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29" name="Text Box 31"/>
          <p:cNvSpPr txBox="1"/>
          <p:nvPr/>
        </p:nvSpPr>
        <p:spPr>
          <a:xfrm>
            <a:off x="1619250" y="5516563"/>
            <a:ext cx="3603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30" name="Text Box 32"/>
          <p:cNvSpPr txBox="1"/>
          <p:nvPr/>
        </p:nvSpPr>
        <p:spPr>
          <a:xfrm>
            <a:off x="2411413" y="4487863"/>
            <a:ext cx="48244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典型行业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VOCs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治理技术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15"/>
          <p:cNvSpPr/>
          <p:nvPr/>
        </p:nvSpPr>
        <p:spPr>
          <a:xfrm>
            <a:off x="47625" y="1274763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latinLnBrk="1"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7" name="Rectangle 16"/>
          <p:cNvSpPr/>
          <p:nvPr/>
        </p:nvSpPr>
        <p:spPr>
          <a:xfrm>
            <a:off x="47625" y="1274763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latinLnBrk="1"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/>
        </p:nvSpPr>
        <p:spPr bwMode="auto">
          <a:xfrm>
            <a:off x="323850" y="2047875"/>
            <a:ext cx="8456613" cy="4910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73050" marR="0" lvl="0" indent="-273050" algn="l" defTabSz="914400" rtl="0" eaLnBrk="0" fontAlgn="auto" latinLnBrk="1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742F"/>
              </a:buClr>
              <a:buSzPct val="76000"/>
              <a:buFont typeface="Wingdings 3" pitchFamily="18" charset="2"/>
              <a:buNone/>
              <a:defRPr/>
            </a:pP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73050" marR="0" lvl="0" indent="-273050" algn="l" defTabSz="914400" rtl="0" eaLnBrk="0" fontAlgn="auto" latinLnBrk="1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76000"/>
              <a:buFont typeface="Wingdings" panose="05000000000000000000" pitchFamily="2" charset="2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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仿宋_GB2312" pitchFamily="49" charset="-122"/>
              </a:rPr>
              <a:t>塑料制品助剂的添加和塑料单体的加工过程中挥发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仿宋_GB2312" pitchFamily="49" charset="-122"/>
              </a:rPr>
              <a:t>VOCs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仿宋_GB2312" pitchFamily="49" charset="-122"/>
              </a:rPr>
              <a:t>；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仿宋_GB2312" pitchFamily="49" charset="-122"/>
            </a:endParaRPr>
          </a:p>
          <a:p>
            <a:pPr marL="273050" marR="0" lvl="0" indent="-2730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742F"/>
              </a:buClr>
              <a:buSzPct val="76000"/>
              <a:buFont typeface="Wingdings 3" pitchFamily="18" charset="2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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仿宋_GB2312" pitchFamily="49" charset="-122"/>
              </a:rPr>
              <a:t>制革厂涂饰工段的涂饰操作过程排放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仿宋_GB2312" pitchFamily="49" charset="-122"/>
              </a:rPr>
              <a:t>VOCs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仿宋_GB2312" pitchFamily="49" charset="-122"/>
              </a:rPr>
              <a:t>；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仿宋_GB2312" pitchFamily="49" charset="-122"/>
            </a:endParaRPr>
          </a:p>
          <a:p>
            <a:pPr marL="273050" marR="0" lvl="0" indent="-27305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742F"/>
              </a:buClr>
              <a:buSzPct val="76000"/>
              <a:buFont typeface="Wingdings 3" pitchFamily="18" charset="2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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人造革、合成革在表面处理过程中会挥发出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废气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Picture 6" descr="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5750" y="4572000"/>
            <a:ext cx="2016125" cy="15113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0" y="4572000"/>
            <a:ext cx="2016125" cy="15113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8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338" y="4572000"/>
            <a:ext cx="2016125" cy="15113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Picture 9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4338" y="4572000"/>
            <a:ext cx="2016125" cy="15113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" name="矩形 10"/>
          <p:cNvSpPr>
            <a:spLocks noChangeArrowheads="1"/>
          </p:cNvSpPr>
          <p:nvPr/>
        </p:nvSpPr>
        <p:spPr bwMode="auto">
          <a:xfrm>
            <a:off x="428624" y="3532946"/>
            <a:ext cx="201612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VOCs类别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76" name="矩形 11"/>
          <p:cNvSpPr/>
          <p:nvPr/>
        </p:nvSpPr>
        <p:spPr>
          <a:xfrm>
            <a:off x="357188" y="4005263"/>
            <a:ext cx="6853237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主要有卤代烃、氯苯类、芳香烃类、酯类、酰胺类和酮类等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1775" y="1125538"/>
            <a:ext cx="8229600" cy="4603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合成材料行业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标题 22"/>
          <p:cNvSpPr txBox="1"/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（三）重点行业排放特征及治理技术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8624" y="1715337"/>
            <a:ext cx="201612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VOCs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来源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15"/>
          <p:cNvSpPr/>
          <p:nvPr/>
        </p:nvSpPr>
        <p:spPr>
          <a:xfrm>
            <a:off x="47625" y="15049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latinLnBrk="1">
              <a:buNone/>
            </a:pPr>
            <a:endParaRPr lang="zh-CN" altLang="en-US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7891" name="Rectangle 16"/>
          <p:cNvSpPr/>
          <p:nvPr/>
        </p:nvSpPr>
        <p:spPr>
          <a:xfrm>
            <a:off x="47625" y="15049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latinLnBrk="1">
              <a:buNone/>
            </a:pPr>
            <a:endParaRPr lang="zh-CN" altLang="en-US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7892" name="Rectangle 3"/>
          <p:cNvSpPr/>
          <p:nvPr/>
        </p:nvSpPr>
        <p:spPr>
          <a:xfrm>
            <a:off x="533400" y="1812925"/>
            <a:ext cx="8286750" cy="49291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  <a:buNone/>
            </a:pPr>
            <a:r>
              <a:rPr lang="zh-CN" altLang="en-US" sz="800" b="1" dirty="0">
                <a:solidFill>
                  <a:srgbClr val="0000CC"/>
                </a:solidFill>
                <a:latin typeface="-윤고딕140"/>
              </a:rPr>
              <a:t>    </a:t>
            </a:r>
            <a:endParaRPr lang="zh-CN" altLang="en-US" sz="800" b="1" dirty="0">
              <a:solidFill>
                <a:srgbClr val="0000CC"/>
              </a:solidFill>
              <a:latin typeface="-윤고딕140"/>
            </a:endParaRP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蓄热催化燃烧技术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吸附分离技术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对于排放的高浓度、低风量废气，采用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吸附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催化燃烧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组合技术处理效果更好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宋体" panose="02010600030101010101" pitchFamily="2" charset="-122"/>
              </a:rPr>
              <a:t>  </a:t>
            </a:r>
            <a:endParaRPr lang="en-US" altLang="zh-CN" sz="2000" b="1" dirty="0">
              <a:solidFill>
                <a:srgbClr val="0000CC"/>
              </a:solidFill>
              <a:latin typeface="宋体" panose="02010600030101010101" pitchFamily="2" charset="-122"/>
            </a:endParaRPr>
          </a:p>
          <a:p>
            <a:pPr marL="342900" indent="-342900" latinLnBrk="1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宋体" panose="02010600030101010101" pitchFamily="2" charset="-122"/>
              </a:rPr>
              <a:t>  </a:t>
            </a:r>
            <a:endParaRPr lang="en-US" altLang="zh-CN" sz="20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sp>
        <p:nvSpPr>
          <p:cNvPr id="37893" name="矩形 7"/>
          <p:cNvSpPr/>
          <p:nvPr/>
        </p:nvSpPr>
        <p:spPr>
          <a:xfrm>
            <a:off x="571500" y="3152775"/>
            <a:ext cx="7358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buNone/>
            </a:pP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pic>
        <p:nvPicPr>
          <p:cNvPr id="37894" name="Picture 7"/>
          <p:cNvPicPr>
            <a:picLocks noChangeAspect="1"/>
          </p:cNvPicPr>
          <p:nvPr/>
        </p:nvPicPr>
        <p:blipFill>
          <a:blip r:embed="rId1"/>
          <a:srcRect b="12630"/>
          <a:stretch>
            <a:fillRect/>
          </a:stretch>
        </p:blipFill>
        <p:spPr>
          <a:xfrm>
            <a:off x="1143000" y="3143250"/>
            <a:ext cx="7153275" cy="302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5" name="Text Box 8"/>
          <p:cNvSpPr txBox="1"/>
          <p:nvPr/>
        </p:nvSpPr>
        <p:spPr>
          <a:xfrm>
            <a:off x="2428875" y="6165850"/>
            <a:ext cx="5080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buNone/>
            </a:pPr>
            <a:r>
              <a:rPr lang="zh-CN" altLang="en-US" sz="2000" b="1" dirty="0">
                <a:latin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吸附</a:t>
            </a:r>
            <a:r>
              <a:rPr lang="zh-CN" altLang="en-US" sz="2000" b="1" dirty="0">
                <a:latin typeface="宋体" panose="02010600030101010101" pitchFamily="2" charset="-122"/>
                <a:ea typeface="Times New Roman" panose="02020603050405020304" pitchFamily="18" charset="0"/>
                <a:sym typeface="Times New Roman" panose="02020603050405020304" pitchFamily="18" charset="0"/>
              </a:rPr>
              <a:t>—</a:t>
            </a:r>
            <a:r>
              <a:rPr lang="zh-CN" altLang="en-US" sz="2000" b="1" dirty="0">
                <a:latin typeface="宋体" panose="02010600030101010101" pitchFamily="2" charset="-122"/>
                <a:cs typeface="Times New Roman" panose="02020603050405020304" pitchFamily="18" charset="0"/>
                <a:sym typeface="仿宋_GB2312"/>
              </a:rPr>
              <a:t>催化燃烧组合技术工艺流程</a:t>
            </a:r>
            <a:endParaRPr lang="zh-CN" altLang="en-US" sz="2000" b="1" dirty="0"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8" name="标题 22"/>
          <p:cNvSpPr txBox="1"/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（三）重点行业排放特征及治理技术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0" y="1268760"/>
            <a:ext cx="3096344" cy="502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可行控制技术介绍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6538" y="1076325"/>
            <a:ext cx="2209800" cy="461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342900" marR="0" indent="-34290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kern="1200" cap="none" spc="0" normalizeH="0" baseline="0" noProof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油品储运</a:t>
            </a:r>
            <a:endParaRPr kumimoji="0" lang="zh-CN" altLang="en-US" sz="2400" b="1" kern="1200" cap="none" spc="0" normalizeH="0" baseline="0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915" name="Rectangle 7"/>
          <p:cNvSpPr/>
          <p:nvPr/>
        </p:nvSpPr>
        <p:spPr>
          <a:xfrm>
            <a:off x="34925" y="2136775"/>
            <a:ext cx="7556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油井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原油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6" name="Rectangle 8"/>
          <p:cNvSpPr/>
          <p:nvPr/>
        </p:nvSpPr>
        <p:spPr>
          <a:xfrm>
            <a:off x="1311275" y="2136775"/>
            <a:ext cx="10287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油田原油罐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7" name="Rectangle 9"/>
          <p:cNvSpPr/>
          <p:nvPr/>
        </p:nvSpPr>
        <p:spPr>
          <a:xfrm>
            <a:off x="3255963" y="2136775"/>
            <a:ext cx="10287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None/>
            </a:pP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炼油厂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原油罐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8" name="Rectangle 10"/>
          <p:cNvSpPr/>
          <p:nvPr/>
        </p:nvSpPr>
        <p:spPr>
          <a:xfrm>
            <a:off x="6051550" y="2143125"/>
            <a:ext cx="12573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None/>
            </a:pP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炼油厂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成品油罐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9" name="Rectangle 11"/>
          <p:cNvSpPr/>
          <p:nvPr/>
        </p:nvSpPr>
        <p:spPr>
          <a:xfrm>
            <a:off x="8461375" y="2143125"/>
            <a:ext cx="6477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油罐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0" name="Rectangle 12"/>
          <p:cNvSpPr/>
          <p:nvPr/>
        </p:nvSpPr>
        <p:spPr>
          <a:xfrm>
            <a:off x="34925" y="2065338"/>
            <a:ext cx="684213" cy="788987"/>
          </a:xfrm>
          <a:prstGeom prst="rect">
            <a:avLst/>
          </a:prstGeom>
          <a:noFill/>
          <a:ln w="254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1" name="Rectangle 13"/>
          <p:cNvSpPr/>
          <p:nvPr/>
        </p:nvSpPr>
        <p:spPr>
          <a:xfrm>
            <a:off x="1304925" y="2079625"/>
            <a:ext cx="819150" cy="788988"/>
          </a:xfrm>
          <a:prstGeom prst="rect">
            <a:avLst/>
          </a:prstGeom>
          <a:noFill/>
          <a:ln w="254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2" name="Rectangle 14"/>
          <p:cNvSpPr/>
          <p:nvPr/>
        </p:nvSpPr>
        <p:spPr>
          <a:xfrm>
            <a:off x="3327400" y="2071688"/>
            <a:ext cx="863600" cy="781050"/>
          </a:xfrm>
          <a:prstGeom prst="rect">
            <a:avLst/>
          </a:prstGeom>
          <a:noFill/>
          <a:ln w="254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3" name="Rectangle 15"/>
          <p:cNvSpPr/>
          <p:nvPr/>
        </p:nvSpPr>
        <p:spPr>
          <a:xfrm>
            <a:off x="6084888" y="2065338"/>
            <a:ext cx="1023937" cy="788987"/>
          </a:xfrm>
          <a:prstGeom prst="rect">
            <a:avLst/>
          </a:prstGeom>
          <a:noFill/>
          <a:ln w="254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4" name="Rectangle 16"/>
          <p:cNvSpPr/>
          <p:nvPr/>
        </p:nvSpPr>
        <p:spPr>
          <a:xfrm>
            <a:off x="8461375" y="2068513"/>
            <a:ext cx="647700" cy="798512"/>
          </a:xfrm>
          <a:prstGeom prst="rect">
            <a:avLst/>
          </a:prstGeom>
          <a:noFill/>
          <a:ln w="254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25" name="Line 17"/>
          <p:cNvSpPr/>
          <p:nvPr/>
        </p:nvSpPr>
        <p:spPr>
          <a:xfrm>
            <a:off x="728663" y="2378075"/>
            <a:ext cx="542925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26" name="Line 19"/>
          <p:cNvSpPr/>
          <p:nvPr/>
        </p:nvSpPr>
        <p:spPr>
          <a:xfrm>
            <a:off x="2124075" y="2206625"/>
            <a:ext cx="1154113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27" name="Line 20"/>
          <p:cNvSpPr/>
          <p:nvPr/>
        </p:nvSpPr>
        <p:spPr>
          <a:xfrm>
            <a:off x="4183063" y="2401888"/>
            <a:ext cx="5334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28" name="Line 21"/>
          <p:cNvSpPr/>
          <p:nvPr/>
        </p:nvSpPr>
        <p:spPr>
          <a:xfrm>
            <a:off x="7161213" y="2219325"/>
            <a:ext cx="13081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29" name="Rectangle 22"/>
          <p:cNvSpPr/>
          <p:nvPr/>
        </p:nvSpPr>
        <p:spPr>
          <a:xfrm>
            <a:off x="719138" y="2192338"/>
            <a:ext cx="11033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None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原油</a:t>
            </a:r>
            <a:endParaRPr lang="en-US" altLang="zh-CN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buNone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管道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0" name="Line 23"/>
          <p:cNvSpPr/>
          <p:nvPr/>
        </p:nvSpPr>
        <p:spPr>
          <a:xfrm>
            <a:off x="2124075" y="2660650"/>
            <a:ext cx="1154113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31" name="Line 24"/>
          <p:cNvSpPr/>
          <p:nvPr/>
        </p:nvSpPr>
        <p:spPr>
          <a:xfrm>
            <a:off x="7161213" y="2749550"/>
            <a:ext cx="13081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32" name="Line 25"/>
          <p:cNvSpPr/>
          <p:nvPr/>
        </p:nvSpPr>
        <p:spPr>
          <a:xfrm>
            <a:off x="2124075" y="2432050"/>
            <a:ext cx="1154113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33" name="Line 26"/>
          <p:cNvSpPr/>
          <p:nvPr/>
        </p:nvSpPr>
        <p:spPr>
          <a:xfrm>
            <a:off x="7161213" y="2454275"/>
            <a:ext cx="13081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34" name="Rectangle 27"/>
          <p:cNvSpPr/>
          <p:nvPr/>
        </p:nvSpPr>
        <p:spPr>
          <a:xfrm>
            <a:off x="2195513" y="1989138"/>
            <a:ext cx="137160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None/>
            </a:pP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水路（油轮）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5" name="Rectangle 28"/>
          <p:cNvSpPr/>
          <p:nvPr/>
        </p:nvSpPr>
        <p:spPr>
          <a:xfrm>
            <a:off x="2120900" y="2247900"/>
            <a:ext cx="137160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None/>
            </a:pP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陆路（火车、汽车）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6" name="Rectangle 29"/>
          <p:cNvSpPr/>
          <p:nvPr/>
        </p:nvSpPr>
        <p:spPr>
          <a:xfrm>
            <a:off x="2265363" y="2454275"/>
            <a:ext cx="102870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None/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管道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7" name="Rectangle 30"/>
          <p:cNvSpPr/>
          <p:nvPr/>
        </p:nvSpPr>
        <p:spPr>
          <a:xfrm>
            <a:off x="4140200" y="2206625"/>
            <a:ext cx="60166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None/>
            </a:pP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加工出</a:t>
            </a:r>
            <a:endParaRPr lang="zh-CN" altLang="en-US" sz="1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buNone/>
            </a:pP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的石油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8" name="Rectangle 31"/>
          <p:cNvSpPr/>
          <p:nvPr/>
        </p:nvSpPr>
        <p:spPr>
          <a:xfrm>
            <a:off x="7161213" y="2016125"/>
            <a:ext cx="137160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None/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水路（油轮）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9" name="Rectangle 32"/>
          <p:cNvSpPr/>
          <p:nvPr/>
        </p:nvSpPr>
        <p:spPr>
          <a:xfrm>
            <a:off x="7156450" y="2209800"/>
            <a:ext cx="137160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None/>
            </a:pP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陆路（火车、汽车）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40" name="Rectangle 33"/>
          <p:cNvSpPr/>
          <p:nvPr/>
        </p:nvSpPr>
        <p:spPr>
          <a:xfrm>
            <a:off x="7231063" y="2505075"/>
            <a:ext cx="102870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None/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管道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50825" y="1537900"/>
            <a:ext cx="244792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n"/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油品储运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过程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8944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038" y="4427538"/>
            <a:ext cx="7651750" cy="2386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307529" y="2924944"/>
            <a:ext cx="195766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n"/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排放环节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948" name="TextBox 51"/>
          <p:cNvSpPr txBox="1"/>
          <p:nvPr/>
        </p:nvSpPr>
        <p:spPr>
          <a:xfrm>
            <a:off x="377825" y="3432175"/>
            <a:ext cx="84074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油库储存系统：储油罐的收发油作业、油罐的静置呼吸、铁路罐车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或水运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卸油、油罐汽车装油等环节的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油品蒸发损耗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加油站储存系统：油罐汽车向地埋油罐卸油、地埋油罐的呼吸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成品油运输过程：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散发油气的重要环节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250825" y="3357563"/>
            <a:ext cx="8642350" cy="1228725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标题 22"/>
          <p:cNvSpPr txBox="1"/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（三）重点行业排放特征及治理技术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38951" name="Rectangle 15"/>
          <p:cNvSpPr/>
          <p:nvPr/>
        </p:nvSpPr>
        <p:spPr>
          <a:xfrm>
            <a:off x="4757738" y="2058988"/>
            <a:ext cx="750887" cy="788987"/>
          </a:xfrm>
          <a:prstGeom prst="rect">
            <a:avLst/>
          </a:prstGeom>
          <a:noFill/>
          <a:ln w="254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None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52" name="Rectangle 10"/>
          <p:cNvSpPr/>
          <p:nvPr/>
        </p:nvSpPr>
        <p:spPr>
          <a:xfrm>
            <a:off x="4702175" y="2290763"/>
            <a:ext cx="9493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中间罐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53" name="Line 20"/>
          <p:cNvSpPr/>
          <p:nvPr/>
        </p:nvSpPr>
        <p:spPr>
          <a:xfrm>
            <a:off x="5518150" y="2436813"/>
            <a:ext cx="533400" cy="0"/>
          </a:xfrm>
          <a:prstGeom prst="line">
            <a:avLst/>
          </a:prstGeom>
          <a:ln w="9525" cap="flat" cmpd="sng">
            <a:solidFill>
              <a:srgbClr val="FF99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54" name="TextBox 37"/>
          <p:cNvSpPr txBox="1"/>
          <p:nvPr/>
        </p:nvSpPr>
        <p:spPr>
          <a:xfrm>
            <a:off x="5522913" y="2197100"/>
            <a:ext cx="720725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None/>
            </a:pPr>
            <a:r>
              <a: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倒罐</a:t>
            </a:r>
            <a:endParaRPr lang="zh-CN" altLang="en-US" sz="1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3" descr="集中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4463" y="3830638"/>
            <a:ext cx="3567112" cy="261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7196" y="1045955"/>
            <a:ext cx="388878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n"/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储运过程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排放控制</a:t>
            </a:r>
            <a:endParaRPr kumimoji="0" 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9942" name="Group 6"/>
          <p:cNvGrpSpPr/>
          <p:nvPr/>
        </p:nvGrpSpPr>
        <p:grpSpPr>
          <a:xfrm>
            <a:off x="323850" y="1847850"/>
            <a:ext cx="4608513" cy="3597275"/>
            <a:chOff x="0" y="0"/>
            <a:chExt cx="2903" cy="2313"/>
          </a:xfrm>
        </p:grpSpPr>
        <p:pic>
          <p:nvPicPr>
            <p:cNvPr id="39947" name="Picture 7" descr="投入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903" cy="23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948" name="Text Box 8"/>
            <p:cNvSpPr txBox="1"/>
            <p:nvPr/>
          </p:nvSpPr>
          <p:spPr>
            <a:xfrm>
              <a:off x="181" y="454"/>
              <a:ext cx="545" cy="2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储罐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49" name="Text Box 9"/>
            <p:cNvSpPr txBox="1"/>
            <p:nvPr/>
          </p:nvSpPr>
          <p:spPr>
            <a:xfrm>
              <a:off x="1134" y="0"/>
              <a:ext cx="635" cy="2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着眼点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50" name="Rectangle 10"/>
            <p:cNvSpPr/>
            <p:nvPr/>
          </p:nvSpPr>
          <p:spPr>
            <a:xfrm>
              <a:off x="1179" y="454"/>
              <a:ext cx="375" cy="2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运输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51" name="Rectangle 11"/>
            <p:cNvSpPr/>
            <p:nvPr/>
          </p:nvSpPr>
          <p:spPr>
            <a:xfrm>
              <a:off x="2268" y="454"/>
              <a:ext cx="375" cy="2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装卸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52" name="Text Box 12"/>
            <p:cNvSpPr txBox="1"/>
            <p:nvPr/>
          </p:nvSpPr>
          <p:spPr>
            <a:xfrm>
              <a:off x="907" y="1951"/>
              <a:ext cx="1089" cy="2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减少</a:t>
              </a:r>
              <a:r>
                <a:rPr lang="zh-CN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VOCs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排放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53" name="Text Box 13"/>
            <p:cNvSpPr txBox="1"/>
            <p:nvPr/>
          </p:nvSpPr>
          <p:spPr>
            <a:xfrm>
              <a:off x="91" y="726"/>
              <a:ext cx="771" cy="9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收发作业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呼吸作用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地下存储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降低温度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54" name="Text Box 14"/>
            <p:cNvSpPr txBox="1"/>
            <p:nvPr/>
          </p:nvSpPr>
          <p:spPr>
            <a:xfrm>
              <a:off x="1043" y="726"/>
              <a:ext cx="726" cy="9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集中配送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Bef>
                  <a:spcPct val="50000"/>
                </a:spcBef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油气蒸发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spcBef>
                  <a:spcPct val="50000"/>
                </a:spcBef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跑冒漏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事故排放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55" name="Text Box 15"/>
            <p:cNvSpPr txBox="1"/>
            <p:nvPr/>
          </p:nvSpPr>
          <p:spPr>
            <a:xfrm>
              <a:off x="2041" y="726"/>
              <a:ext cx="771" cy="9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强化管理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过程控制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回收利用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50000"/>
                </a:spcBef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集中处理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标题 22"/>
          <p:cNvSpPr txBox="1"/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（三）重点行业排放特征及治理技术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600" y="5589588"/>
            <a:ext cx="5153025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defTabSz="914400">
              <a:buClr>
                <a:srgbClr val="FF000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b="1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加油站油气回收</a:t>
            </a:r>
            <a:endParaRPr kumimoji="0" lang="en-US" altLang="zh-CN" b="1" kern="1200" cap="none" spc="0" normalizeH="0" baseline="0" noProof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根据国家环保总局</a:t>
            </a:r>
            <a:r>
              <a:rPr kumimoji="0" lang="en-US" altLang="zh-CN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加油站大气污染物排放标准</a:t>
            </a:r>
            <a:r>
              <a:rPr kumimoji="0" lang="en-US" altLang="zh-CN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GB20952-2007</a:t>
            </a:r>
            <a:r>
              <a:rPr kumimoji="0" lang="zh-CN" altLang="en-US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）规定处理装置的</a:t>
            </a:r>
            <a:r>
              <a:rPr kumimoji="0" lang="zh-CN" altLang="en-US" kern="1200" cap="none" spc="0" normalizeH="0" baseline="0" noProof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油气排放浓度应小于等于</a:t>
            </a:r>
            <a:r>
              <a:rPr kumimoji="0" lang="en-US" altLang="zh-CN" kern="1200" cap="none" spc="0" normalizeH="0" baseline="0" noProof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25g/m</a:t>
            </a:r>
            <a:r>
              <a:rPr kumimoji="0" lang="en-US" altLang="zh-CN" kern="1200" cap="none" spc="0" normalizeH="0" baseline="30000" noProof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kern="120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9945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981075"/>
            <a:ext cx="3862388" cy="2570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6" name="TextBox 16"/>
          <p:cNvSpPr txBox="1"/>
          <p:nvPr/>
        </p:nvSpPr>
        <p:spPr>
          <a:xfrm>
            <a:off x="5651500" y="3573463"/>
            <a:ext cx="3457575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加油站油气回收系统油气导向图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2664" y="1813967"/>
            <a:ext cx="6365560" cy="881062"/>
          </a:xfrm>
          <a:prstGeom prst="rect">
            <a:avLst/>
          </a:prstGeom>
          <a:solidFill>
            <a:srgbClr val="3163CA">
              <a:lumMod val="40000"/>
              <a:lumOff val="60000"/>
            </a:srgbClr>
          </a:solidFill>
          <a:ln w="19050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22663" y="4943736"/>
            <a:ext cx="6365560" cy="1589087"/>
          </a:xfrm>
          <a:prstGeom prst="rect">
            <a:avLst/>
          </a:prstGeom>
          <a:solidFill>
            <a:srgbClr val="33BD56">
              <a:lumMod val="40000"/>
              <a:lumOff val="60000"/>
            </a:srgbClr>
          </a:solidFill>
          <a:ln w="19050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895350" marR="0" lvl="0" indent="180975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>
                <a:tab pos="628650" algn="l"/>
              </a:tabLst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吸附法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9535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>
                <a:tab pos="628650" algn="l"/>
              </a:tabLst>
              <a:defRPr/>
            </a:pP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吸附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脱附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冷凝回收技术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95350" marR="0" lvl="0" indent="180975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>
                <a:tab pos="628650" algn="l"/>
              </a:tabLst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蓄热催化燃烧技术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HY각헤드라인M" pitchFamily="18" charset="-127"/>
              <a:cs typeface="+mn-cs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2663" y="3255040"/>
            <a:ext cx="6365560" cy="1016000"/>
          </a:xfrm>
          <a:prstGeom prst="rect">
            <a:avLst/>
          </a:prstGeom>
          <a:solidFill>
            <a:srgbClr val="E1F0FF">
              <a:lumMod val="90000"/>
            </a:srgbClr>
          </a:solidFill>
          <a:ln w="19050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809625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主要为苯系物，烯烃类，醛类，酯类等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HY각헤드라인M" pitchFamily="18" charset="-127"/>
              <a:cs typeface="+mn-cs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96900" y="2057400"/>
            <a:ext cx="548798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kern="0" cap="none" spc="0" normalizeH="0" baseline="0" noProof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原料准备、塑料的制造、塑料制品的制造过程</a:t>
            </a:r>
            <a:endParaRPr kumimoji="0" lang="ko-KR" altLang="en-US" sz="2000" kern="0" cap="none" spc="0" normalizeH="0" baseline="0" noProof="0" dirty="0">
              <a:solidFill>
                <a:sysClr val="windowText" lastClr="000000"/>
              </a:solidFill>
              <a:latin typeface="微软雅黑" panose="020B0503020204020204" pitchFamily="34" charset="-122"/>
              <a:ea typeface="HY헤드라인M" pitchFamily="18" charset="-127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971675" y="1557338"/>
            <a:ext cx="2671763" cy="423863"/>
          </a:xfrm>
          <a:prstGeom prst="hexagon">
            <a:avLst>
              <a:gd name="adj" fmla="val 46407"/>
              <a:gd name="vf" fmla="val 115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12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065338" y="2997200"/>
            <a:ext cx="2752725" cy="461963"/>
          </a:xfrm>
          <a:prstGeom prst="hexagon">
            <a:avLst>
              <a:gd name="adj" fmla="val 35000"/>
              <a:gd name="vf" fmla="val 115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2078038" y="4581525"/>
            <a:ext cx="2754313" cy="587375"/>
          </a:xfrm>
          <a:prstGeom prst="hexagon">
            <a:avLst>
              <a:gd name="adj" fmla="val 34958"/>
              <a:gd name="vf" fmla="val 115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可行控制技术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268538" y="1557338"/>
            <a:ext cx="253523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fontAlgn="auto" latinLnBrk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ko-KR" sz="2400" b="1" kern="0" cap="none" spc="0" normalizeH="0" baseline="0" noProof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</a:t>
            </a:r>
            <a:r>
              <a:rPr kumimoji="1" lang="en-US" altLang="zh-CN" sz="2400" b="1" kern="0" cap="none" spc="0" normalizeH="0" baseline="0" noProof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</a:t>
            </a:r>
            <a:r>
              <a:rPr kumimoji="1" lang="zh-CN" altLang="en-US" sz="2400" b="1" kern="0" cap="none" spc="0" normalizeH="0" baseline="0" noProof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排放环节</a:t>
            </a:r>
            <a:endParaRPr kumimoji="1" lang="en-US" altLang="ko-KR" sz="2400" b="1" kern="0" cap="none" spc="0" normalizeH="0" baseline="0" noProof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976" name="Text Box 13"/>
          <p:cNvSpPr txBox="1"/>
          <p:nvPr/>
        </p:nvSpPr>
        <p:spPr>
          <a:xfrm>
            <a:off x="2613025" y="3027363"/>
            <a:ext cx="16827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buNone/>
            </a:pPr>
            <a:r>
              <a:rPr lang="en-US" altLang="ko-KR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VOC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类别</a:t>
            </a:r>
            <a:endParaRPr lang="en-US" altLang="ko-KR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0825" y="1052513"/>
            <a:ext cx="2613025" cy="461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塑料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制品行业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标题 22"/>
          <p:cNvSpPr txBox="1"/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（三）重点行业排放特征及治理技术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13" name="图片 12" descr="u=2232887879,1159334465&amp;fm=0&amp;gp=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732240" y="1268760"/>
            <a:ext cx="2232248" cy="180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图片 13" descr="u=3474482220,3238650532&amp;fm=52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273293"/>
            <a:ext cx="2232248" cy="1653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2" descr="C:\Users\n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038427"/>
            <a:ext cx="2232248" cy="149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3"/>
          <p:cNvSpPr txBox="1"/>
          <p:nvPr/>
        </p:nvSpPr>
        <p:spPr>
          <a:xfrm>
            <a:off x="173038" y="1095375"/>
            <a:ext cx="685006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marR="0" indent="-34290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kern="1200" cap="none" spc="0" normalizeH="0" baseline="0" noProof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n-cs"/>
              </a:rPr>
              <a:t>化学原料药行业</a:t>
            </a:r>
            <a:endParaRPr kumimoji="0" lang="zh-CN" altLang="en-US" sz="2400" kern="1200" cap="none" spc="0" normalizeH="0" baseline="0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1700808"/>
            <a:ext cx="2520280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排放特征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463" y="2276475"/>
            <a:ext cx="7704138" cy="95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defTabSz="914400"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1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2000" b="1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排放途径</a:t>
            </a:r>
            <a:endParaRPr kumimoji="0" lang="en-US" altLang="zh-CN" sz="2000" b="1" kern="1200" cap="none" spc="0" normalizeH="0" baseline="0" noProof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sz="2000" b="1" kern="1200" cap="none" spc="0" normalizeH="0" baseline="0" noProof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sz="16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463" y="4122738"/>
            <a:ext cx="7920038" cy="1262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defTabSz="914400">
              <a:buClrTx/>
              <a:buSzTx/>
              <a:buFont typeface="+mj-lt"/>
              <a:buAutoNum type="arabicPeriod" startAt="2"/>
              <a:defRPr/>
            </a:pPr>
            <a:r>
              <a:rPr kumimoji="0" lang="zh-CN" altLang="en-US" sz="2000" b="1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VOCs类别</a:t>
            </a:r>
            <a:endParaRPr kumimoji="0" lang="en-US" altLang="zh-CN" sz="2000" b="1" kern="1200" cap="none" spc="0" normalizeH="0" baseline="0" noProof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</a:t>
            </a:r>
            <a:r>
              <a:rPr kumimoji="0" lang="zh-CN" altLang="en-US" sz="200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主要是</a:t>
            </a:r>
            <a:r>
              <a:rPr kumimoji="0" lang="en-US" altLang="zh-CN" sz="2000" kern="1200" cap="none" spc="0" normalizeH="0" baseline="0" noProof="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酚类</a:t>
            </a:r>
            <a:r>
              <a:rPr kumimoji="0" lang="en-US" altLang="zh-CN" sz="200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zh-CN" altLang="en-US" sz="200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醛类</a:t>
            </a:r>
            <a:r>
              <a:rPr kumimoji="0" lang="en-US" altLang="zh-CN" sz="200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2000" kern="1200" cap="none" spc="0" normalizeH="0" baseline="0" noProof="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苯类</a:t>
            </a:r>
            <a:r>
              <a:rPr kumimoji="0" lang="zh-CN" altLang="en-US" sz="200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以及烷烃、烯烃类等</a:t>
            </a:r>
            <a:endParaRPr kumimoji="0" lang="en-US" altLang="zh-CN" sz="2000" kern="1200" cap="none" spc="0" normalizeH="0" baseline="0" noProof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indent="-457200" defTabSz="914400">
              <a:buClrTx/>
              <a:buSzTx/>
              <a:buFont typeface="+mj-lt"/>
              <a:buAutoNum type="arabicPeriod"/>
              <a:defRPr/>
            </a:pPr>
            <a:endParaRPr kumimoji="0" lang="zh-CN" altLang="en-US" sz="2000" b="1" kern="1200" cap="none" spc="0" normalizeH="0" baseline="0" noProof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>
              <a:buClrTx/>
              <a:buSzTx/>
              <a:buFont typeface="+mj-lt"/>
              <a:buAutoNum type="arabicPeriod"/>
              <a:defRPr/>
            </a:pPr>
            <a:endParaRPr kumimoji="0" lang="zh-CN" altLang="en-US" sz="16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Picture 6" descr="images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625" y="5044083"/>
            <a:ext cx="1871663" cy="1265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7" descr="AVCZE8BCAFJ8H32CA6BH9MNCAXJZ85SCA112Q85CAU5E87BCA7VBAGRCAQ0OMGACAFL9YZECAN2FCU1CAHV8BO6CADBV038CAJ9BB80CA4S3M7UCA8XUE4HCAWLASOTCA0T5F8GCAK63KLICACWEK89CAYH5Z8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188" y="5044083"/>
            <a:ext cx="1873250" cy="1223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8" descr="AQFIMX1CAS2GT0JCAPJ1QE3CA4WH7GLCA6N3ZGDCABUARTYCAHKK6EUCA7092H5CAT86H6YCA2Y3JZECAMDCFAQCACX5IS6CA1KPSI2CAUKXJ7RCASFH3H1CAUFEEX7CAS88GODCANUD5CACA0M18PICA28AM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056063"/>
            <a:ext cx="1871662" cy="122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9" descr="ARKX0HGCA8P4CSMCAV2IHJUCA1S01BECAX3LEMLCAFVU8FACAYXIKZ9CAH9UP59CAEQTAC7CARBUMYZCAO8KR3SCAKU6J4DCA6941ZOCAN6N5C8CAZDFEN9CAN7SW7BCABAG7N6CAZURWEKCAV48MSSCAE4ZAH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2900" y="5044083"/>
            <a:ext cx="1873250" cy="119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矩形 9"/>
          <p:cNvSpPr/>
          <p:nvPr/>
        </p:nvSpPr>
        <p:spPr>
          <a:xfrm>
            <a:off x="539750" y="2852738"/>
            <a:ext cx="1800225" cy="36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生产过程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750" y="3500438"/>
            <a:ext cx="1800225" cy="36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储运过程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875" y="2781300"/>
            <a:ext cx="6119813" cy="64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marR="0" indent="-273050" defTabSz="914400" eaLnBrk="0" latinLnBrk="1" hangingPunct="0">
              <a:spcBef>
                <a:spcPts val="600"/>
              </a:spcBef>
              <a:buClr>
                <a:srgbClr val="0000FF"/>
              </a:buClr>
              <a:buSzPct val="76000"/>
              <a:buFont typeface="Wingdings" panose="05000000000000000000" pitchFamily="2" charset="2"/>
              <a:buNone/>
              <a:defRPr/>
            </a:pPr>
            <a:r>
              <a:rPr kumimoji="0" lang="zh-CN" altLang="en-US" sz="2000" b="1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</a:t>
            </a:r>
            <a:r>
              <a:rPr kumimoji="0" lang="zh-CN" altLang="en-US" sz="200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离心结晶、真空泵出口以及干燥箱排气等</a:t>
            </a:r>
            <a:endParaRPr kumimoji="0" lang="zh-CN" altLang="en-US" sz="2000" kern="1200" cap="none" spc="0" normalizeH="0" baseline="0" noProof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sz="16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875" y="3259138"/>
            <a:ext cx="6408738" cy="64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marR="0" indent="-273050" defTabSz="914400" latinLnBrk="1">
              <a:spcBef>
                <a:spcPct val="20000"/>
              </a:spcBef>
              <a:buClr>
                <a:srgbClr val="0000CC"/>
              </a:buClr>
              <a:buSzPct val="76000"/>
              <a:buFont typeface="Wingdings" panose="05000000000000000000" pitchFamily="2" charset="2"/>
              <a:buNone/>
              <a:defRPr/>
            </a:pPr>
            <a:r>
              <a:rPr kumimoji="0" lang="zh-CN" altLang="en-US" sz="200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ingdings" panose="05000000000000000000" pitchFamily="2" charset="2"/>
              </a:rPr>
              <a:t></a:t>
            </a:r>
            <a:r>
              <a:rPr kumimoji="0" lang="zh-CN" altLang="en-US" sz="2000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溶剂的储存、运输等过程产生的无组织逸散</a:t>
            </a:r>
            <a:endParaRPr kumimoji="0" lang="en-US" altLang="zh-CN" sz="2000" kern="1200" cap="none" spc="0" normalizeH="0" baseline="0" noProof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sz="16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000" name="标题 22"/>
          <p:cNvSpPr txBox="1"/>
          <p:nvPr/>
        </p:nvSpPr>
        <p:spPr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（三）重点行业排放特征及治理技术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79512" y="1196752"/>
            <a:ext cx="2520280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可行性控制技术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 bwMode="auto">
          <a:xfrm>
            <a:off x="179512" y="1916386"/>
            <a:ext cx="455612" cy="4824416"/>
            <a:chOff x="245" y="986"/>
            <a:chExt cx="287" cy="3039"/>
          </a:xfrm>
          <a:solidFill>
            <a:srgbClr val="66CCFF"/>
          </a:solidFill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70" y="986"/>
              <a:ext cx="260" cy="814"/>
            </a:xfrm>
            <a:prstGeom prst="rect">
              <a:avLst/>
            </a:prstGeom>
            <a:grpFill/>
            <a:ln w="19050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73" y="2123"/>
              <a:ext cx="259" cy="814"/>
            </a:xfrm>
            <a:prstGeom prst="rect">
              <a:avLst/>
            </a:prstGeom>
            <a:grpFill/>
            <a:ln w="19050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66" y="3211"/>
              <a:ext cx="259" cy="814"/>
            </a:xfrm>
            <a:prstGeom prst="rect">
              <a:avLst/>
            </a:prstGeom>
            <a:grpFill/>
            <a:ln w="19050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49" y="1253"/>
              <a:ext cx="276" cy="368"/>
            </a:xfrm>
            <a:prstGeom prst="rect">
              <a:avLst/>
            </a:prstGeom>
            <a:grpFill/>
            <a:ln w="19050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49" y="2342"/>
              <a:ext cx="276" cy="368"/>
            </a:xfrm>
            <a:prstGeom prst="rect">
              <a:avLst/>
            </a:prstGeom>
            <a:grpFill/>
            <a:ln w="19050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45" y="3431"/>
              <a:ext cx="276" cy="368"/>
            </a:xfrm>
            <a:prstGeom prst="rect">
              <a:avLst/>
            </a:prstGeom>
            <a:grpFill/>
            <a:ln w="19050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3014" name="Rectangle 9"/>
          <p:cNvSpPr/>
          <p:nvPr/>
        </p:nvSpPr>
        <p:spPr>
          <a:xfrm>
            <a:off x="879475" y="1919288"/>
            <a:ext cx="5580063" cy="1301750"/>
          </a:xfrm>
          <a:prstGeom prst="rect">
            <a:avLst/>
          </a:prstGeom>
          <a:gradFill rotWithShape="1">
            <a:gsLst>
              <a:gs pos="0">
                <a:srgbClr val="767676">
                  <a:alpha val="29999"/>
                </a:srgbClr>
              </a:gs>
              <a:gs pos="100000">
                <a:srgbClr val="FFFFFF">
                  <a:alpha val="29999"/>
                </a:srgbClr>
              </a:gs>
            </a:gsLst>
            <a:lin ang="0" scaled="1"/>
            <a:tileRect/>
          </a:gra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 anchorCtr="0">
            <a:flatTx/>
          </a:bodyPr>
          <a:p>
            <a:pPr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5" name="Rectangle 10"/>
          <p:cNvSpPr/>
          <p:nvPr/>
        </p:nvSpPr>
        <p:spPr>
          <a:xfrm>
            <a:off x="869950" y="3644900"/>
            <a:ext cx="5580063" cy="13081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 anchorCtr="0">
            <a:flatTx/>
          </a:bodyPr>
          <a:p>
            <a:pPr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6" name="Rectangle 11"/>
          <p:cNvSpPr/>
          <p:nvPr/>
        </p:nvSpPr>
        <p:spPr>
          <a:xfrm>
            <a:off x="860425" y="5356225"/>
            <a:ext cx="5580063" cy="13081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 anchorCtr="0">
            <a:flatTx/>
          </a:bodyPr>
          <a:p>
            <a:pPr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942975" y="1993900"/>
            <a:ext cx="1468438" cy="1292225"/>
          </a:xfrm>
          <a:prstGeom prst="rect">
            <a:avLst/>
          </a:prstGeom>
          <a:solidFill>
            <a:srgbClr val="66CCFF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Left">
              <a:rot lat="0" lon="0" rev="0"/>
            </a:camera>
            <a:lightRig rig="legacyFlat3" dir="t"/>
          </a:scene3d>
          <a:sp3d extrusionH="2905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 anchorCtr="0">
            <a:flatTx/>
          </a:bodyPr>
          <a:p>
            <a:pPr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936625" y="3719513"/>
            <a:ext cx="1474788" cy="1292225"/>
          </a:xfrm>
          <a:prstGeom prst="rect">
            <a:avLst/>
          </a:prstGeom>
          <a:solidFill>
            <a:srgbClr val="66CCFF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Left">
              <a:rot lat="0" lon="0" rev="0"/>
            </a:camera>
            <a:lightRig rig="legacyFlat3" dir="t"/>
          </a:scene3d>
          <a:sp3d extrusionH="2905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 anchorCtr="0">
            <a:flatTx/>
          </a:bodyPr>
          <a:p>
            <a:pPr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15"/>
          <p:cNvSpPr/>
          <p:nvPr/>
        </p:nvSpPr>
        <p:spPr>
          <a:xfrm>
            <a:off x="925513" y="5434013"/>
            <a:ext cx="1485900" cy="1292225"/>
          </a:xfrm>
          <a:prstGeom prst="rect">
            <a:avLst/>
          </a:prstGeom>
          <a:solidFill>
            <a:srgbClr val="66CCFF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Left">
              <a:rot lat="0" lon="0" rev="0"/>
            </a:camera>
            <a:lightRig rig="legacyFlat3" dir="t"/>
          </a:scene3d>
          <a:sp3d extrusionH="2905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 anchorCtr="0">
            <a:flatTx/>
          </a:bodyPr>
          <a:p>
            <a:pPr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57250" y="4133850"/>
            <a:ext cx="1554163" cy="400050"/>
          </a:xfrm>
          <a:prstGeom prst="rect">
            <a:avLst/>
          </a:prstGeom>
          <a:solidFill>
            <a:srgbClr val="66CCFF"/>
          </a:solidFill>
          <a:ln w="19050">
            <a:noFill/>
            <a:miter lim="800000"/>
          </a:ln>
          <a:effectLst>
            <a:outerShdw dist="28398" dir="3806097" algn="ctr" rotWithShape="0">
              <a:srgbClr val="00336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R="0" algn="ctr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回收</a:t>
            </a:r>
            <a:endParaRPr kumimoji="0" lang="ko-KR" altLang="en-US" sz="2000" b="1" kern="1200" cap="none" spc="0" normalizeH="0" baseline="0" noProof="0" dirty="0">
              <a:latin typeface="微软雅黑" panose="020B0503020204020204" pitchFamily="34" charset="-122"/>
              <a:ea typeface="HY헤드라인M" pitchFamily="18" charset="-127"/>
              <a:cs typeface="+mn-cs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27088" y="5840413"/>
            <a:ext cx="1512888" cy="400050"/>
          </a:xfrm>
          <a:prstGeom prst="rect">
            <a:avLst/>
          </a:prstGeom>
          <a:solidFill>
            <a:srgbClr val="66CCFF"/>
          </a:solidFill>
          <a:ln w="19050">
            <a:noFill/>
            <a:miter lim="800000"/>
          </a:ln>
          <a:effectLst>
            <a:outerShdw dist="28398" dir="3806097" algn="ctr" rotWithShape="0">
              <a:srgbClr val="00336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R="0" algn="ctr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末端治理</a:t>
            </a:r>
            <a:endParaRPr kumimoji="0" lang="ko-KR" altLang="en-US" sz="2000" b="1" kern="1200" cap="none" spc="0" normalizeH="0" baseline="0" noProof="0" dirty="0">
              <a:latin typeface="微软雅黑" panose="020B0503020204020204" pitchFamily="34" charset="-122"/>
              <a:ea typeface="HY헤드라인M" pitchFamily="18" charset="-127"/>
              <a:cs typeface="+mn-cs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71525" y="2354263"/>
            <a:ext cx="1639888" cy="400050"/>
          </a:xfrm>
          <a:prstGeom prst="rect">
            <a:avLst/>
          </a:prstGeom>
          <a:solidFill>
            <a:srgbClr val="66CCFF"/>
          </a:solidFill>
          <a:ln w="19050">
            <a:noFill/>
            <a:miter lim="800000"/>
          </a:ln>
          <a:effectLst>
            <a:outerShdw dist="28398" dir="3806097" algn="ctr" rotWithShape="0">
              <a:srgbClr val="00336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R="0" algn="ctr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源头控制</a:t>
            </a:r>
            <a:endParaRPr kumimoji="0" lang="ko-KR" altLang="en-US" sz="2000" b="1" kern="1200" cap="none" spc="0" normalizeH="0" baseline="0" noProof="0" dirty="0">
              <a:latin typeface="微软雅黑" panose="020B0503020204020204" pitchFamily="34" charset="-122"/>
              <a:ea typeface="HY헤드라인M" pitchFamily="18" charset="-127"/>
              <a:cs typeface="+mn-cs"/>
            </a:endParaRPr>
          </a:p>
        </p:txBody>
      </p:sp>
      <p:sp>
        <p:nvSpPr>
          <p:cNvPr id="43023" name="TextBox 18"/>
          <p:cNvSpPr txBox="1"/>
          <p:nvPr/>
        </p:nvSpPr>
        <p:spPr>
          <a:xfrm>
            <a:off x="2484438" y="2006600"/>
            <a:ext cx="3887787" cy="1062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150000"/>
              </a:lnSpc>
              <a:buNone/>
            </a:pPr>
            <a:r>
              <a:rPr lang="ko-KR" altLang="en-US" sz="2200" dirty="0">
                <a:solidFill>
                  <a:srgbClr val="FFFFFF"/>
                </a:solidFill>
                <a:latin typeface="华文楷体" pitchFamily="2" charset="-122"/>
                <a:ea typeface="HY견고딕"/>
              </a:rPr>
              <a:t>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将无组织排放的废气有组织化，进行密闭式加料和密闭式生产。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24" name="TextBox 19"/>
          <p:cNvSpPr txBox="1"/>
          <p:nvPr/>
        </p:nvSpPr>
        <p:spPr>
          <a:xfrm>
            <a:off x="2555875" y="3776663"/>
            <a:ext cx="3887788" cy="1062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150000"/>
              </a:lnSpc>
              <a:buNone/>
            </a:pPr>
            <a:r>
              <a:rPr lang="ko-KR" altLang="en-US" sz="2200" dirty="0">
                <a:solidFill>
                  <a:srgbClr val="FFFFFF"/>
                </a:solidFill>
                <a:latin typeface="华文楷体" pitchFamily="2" charset="-122"/>
                <a:ea typeface="HY견고딕"/>
              </a:rPr>
              <a:t>   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对高浓度的有机废气进行冷冻或冷凝处理，回收利用。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25" name="TextBox 20"/>
          <p:cNvSpPr txBox="1"/>
          <p:nvPr/>
        </p:nvSpPr>
        <p:spPr>
          <a:xfrm>
            <a:off x="2484438" y="5264150"/>
            <a:ext cx="3959225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atinLnBrk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对于低浓度的有机废气，采用吸附催化燃烧或者蓄热催化燃烧销毁。</a:t>
            </a:r>
            <a:endParaRPr lang="ko-KR" altLang="en-US" sz="2000" dirty="0">
              <a:latin typeface="微软雅黑" panose="020B0503020204020204" pitchFamily="34" charset="-122"/>
            </a:endParaRPr>
          </a:p>
        </p:txBody>
      </p:sp>
      <p:pic>
        <p:nvPicPr>
          <p:cNvPr id="22" name="图片 21" descr="u=948532014,838552901&amp;fm=23&amp;gp=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88224" y="3113381"/>
            <a:ext cx="2376264" cy="1718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图片 22" descr="u=2785265636,216927601&amp;fm=23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052162"/>
            <a:ext cx="2376264" cy="1617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" name="图片 23" descr="u=3693307888,628653381&amp;fm=23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157919"/>
            <a:ext cx="2376264" cy="1735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3029" name="标题 22"/>
          <p:cNvSpPr txBox="1"/>
          <p:nvPr/>
        </p:nvSpPr>
        <p:spPr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（三）重点行业排放特征及治理技术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829300" y="2348880"/>
            <a:ext cx="3124200" cy="1720247"/>
          </a:xfrm>
          <a:prstGeom prst="rect">
            <a:avLst/>
          </a:prstGeom>
          <a:solidFill>
            <a:srgbClr val="004646">
              <a:lumMod val="25000"/>
              <a:lumOff val="75000"/>
            </a:srgbClr>
          </a:solidFill>
          <a:ln w="25400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285750" y="1801813"/>
            <a:ext cx="5391150" cy="430213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lIns="92075" tIns="46038" rIns="92075" bIns="46038" anchor="ctr" anchorCtr="1"/>
          <a:lstStyle/>
          <a:p>
            <a:pPr marL="177800" marR="0" indent="-177800" algn="ctr" defTabSz="914400" eaLnBrk="0" hangingPunct="0">
              <a:buClrTx/>
              <a:buSzTx/>
              <a:buFontTx/>
              <a:buNone/>
              <a:defRPr/>
            </a:pPr>
            <a:r>
              <a:rPr kumimoji="1" lang="en-US" altLang="ko-KR" sz="2000" b="1" kern="1200" cap="none" spc="0" normalizeH="0" baseline="0" noProof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</a:t>
            </a:r>
            <a:r>
              <a:rPr kumimoji="1" lang="en-US" altLang="zh-CN" sz="2000" b="1" kern="1200" cap="none" spc="0" normalizeH="0" baseline="0" noProof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</a:t>
            </a:r>
            <a:r>
              <a:rPr kumimoji="1" lang="zh-CN" altLang="en-US" sz="2000" b="1" kern="1200" cap="none" spc="0" normalizeH="0" baseline="0" noProof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排放环节及种类</a:t>
            </a:r>
            <a:endParaRPr kumimoji="1" lang="ko-KR" altLang="en-US" sz="2000" b="1" kern="1200" cap="none" spc="0" normalizeH="0" baseline="0" noProof="0" dirty="0">
              <a:solidFill>
                <a:srgbClr val="FFFFFF"/>
              </a:solidFill>
              <a:latin typeface="微软雅黑" panose="020B0503020204020204" pitchFamily="34" charset="-122"/>
              <a:ea typeface="华文楷体" pitchFamily="2" charset="-122"/>
              <a:cs typeface="+mn-cs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5829300" y="1801813"/>
            <a:ext cx="3124200" cy="4318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lIns="92075" tIns="46038" rIns="92075" bIns="46038" anchor="ctr" anchorCtr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可行控制技术</a:t>
            </a:r>
            <a:endParaRPr kumimoji="1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HY견고딕" pitchFamily="18" charset="-127"/>
              <a:cs typeface="+mn-cs"/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>
            <a:off x="266700" y="2335213"/>
            <a:ext cx="2743200" cy="457200"/>
          </a:xfrm>
          <a:prstGeom prst="bevel">
            <a:avLst>
              <a:gd name="adj" fmla="val 11458"/>
            </a:avLst>
          </a:prstGeom>
          <a:solidFill>
            <a:srgbClr val="5E7FC2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266700" y="2792413"/>
            <a:ext cx="2743200" cy="2325688"/>
          </a:xfrm>
          <a:prstGeom prst="bevel">
            <a:avLst>
              <a:gd name="adj" fmla="val 2736"/>
            </a:avLst>
          </a:prstGeom>
          <a:solidFill>
            <a:srgbClr val="8CA4D4">
              <a:alpha val="70195"/>
            </a:srgbClr>
          </a:solidFill>
          <a:ln w="9525">
            <a:noFill/>
            <a:miter lim="800000"/>
          </a:ln>
        </p:spPr>
        <p:txBody>
          <a:bodyPr wrap="none" lIns="144000" tIns="180000"/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ct val="45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投料阶段</a:t>
            </a:r>
            <a:endParaRPr kumimoji="1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Gulim" panose="020B0600000101010101" pitchFamily="34" charset="-127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ct val="45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反应釜反应过程</a:t>
            </a:r>
            <a:endParaRPr kumimoji="1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Gulim" panose="020B0600000101010101" pitchFamily="34" charset="-127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ct val="45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真空泵间断排气</a:t>
            </a:r>
            <a:endParaRPr kumimoji="1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4041" name="Rectangle 26"/>
          <p:cNvSpPr/>
          <p:nvPr/>
        </p:nvSpPr>
        <p:spPr>
          <a:xfrm>
            <a:off x="960438" y="2357438"/>
            <a:ext cx="1211262" cy="40005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p>
            <a:pPr marL="177800" indent="-177800" algn="ctr" eaLnBrk="0" hangingPunct="0">
              <a:buNone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产污环节</a:t>
            </a:r>
            <a:endParaRPr lang="ko-KR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DotumChe" panose="020B0609000101010101" pitchFamily="49" charset="-127"/>
            </a:endParaRP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3009900" y="2335213"/>
            <a:ext cx="2743200" cy="457200"/>
          </a:xfrm>
          <a:prstGeom prst="bevel">
            <a:avLst>
              <a:gd name="adj" fmla="val 11458"/>
            </a:avLst>
          </a:prstGeom>
          <a:solidFill>
            <a:srgbClr val="FF660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AutoShape 28"/>
          <p:cNvSpPr>
            <a:spLocks noChangeArrowheads="1"/>
          </p:cNvSpPr>
          <p:nvPr/>
        </p:nvSpPr>
        <p:spPr bwMode="auto">
          <a:xfrm>
            <a:off x="3009900" y="2792413"/>
            <a:ext cx="2743200" cy="2325688"/>
          </a:xfrm>
          <a:prstGeom prst="bevel">
            <a:avLst>
              <a:gd name="adj" fmla="val 2736"/>
            </a:avLst>
          </a:prstGeom>
          <a:solidFill>
            <a:srgbClr val="98CE00">
              <a:alpha val="70195"/>
            </a:srgbClr>
          </a:solidFill>
          <a:ln w="9525">
            <a:noFill/>
            <a:miter lim="800000"/>
          </a:ln>
        </p:spPr>
        <p:txBody>
          <a:bodyPr wrap="none" lIns="144000" tIns="180000"/>
          <a:lstStyle/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1.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芳香烃类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2.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醇类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3.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酮类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4.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酯类</a:t>
            </a:r>
            <a:endParaRPr kumimoji="1" lang="en-US" altLang="ko-K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044" name="Rectangle 29"/>
          <p:cNvSpPr/>
          <p:nvPr/>
        </p:nvSpPr>
        <p:spPr>
          <a:xfrm>
            <a:off x="3654425" y="2357438"/>
            <a:ext cx="1392238" cy="400050"/>
          </a:xfrm>
          <a:prstGeom prst="rect">
            <a:avLst/>
          </a:prstGeom>
          <a:noFill/>
          <a:ln w="9525">
            <a:noFill/>
          </a:ln>
        </p:spPr>
        <p:txBody>
          <a:bodyPr wrap="none" lIns="92075" tIns="46038" rIns="92075" bIns="46038">
            <a:spAutoFit/>
          </a:bodyPr>
          <a:p>
            <a:pPr marL="177800" indent="-177800" algn="ctr" eaLnBrk="0" hangingPunct="0">
              <a:buNone/>
            </a:pPr>
            <a:r>
              <a:rPr lang="en-US" altLang="ko-KR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VOC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种类</a:t>
            </a:r>
            <a:endParaRPr lang="ko-KR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DotumChe" panose="020B0609000101010101" pitchFamily="49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5750" y="1125538"/>
            <a:ext cx="8486775" cy="4603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胶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黏剂生产行业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标题 22"/>
          <p:cNvSpPr txBox="1"/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（三）重点行业排放特征及治理技术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829300" y="4149080"/>
            <a:ext cx="3124200" cy="9697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053138" y="4232275"/>
            <a:ext cx="2719388" cy="709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2075" tIns="46038" rIns="92075" bIns="4603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高浓度：冷凝</a:t>
            </a:r>
            <a:r>
              <a:rPr kumimoji="1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1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吸附</a:t>
            </a:r>
            <a:r>
              <a:rPr kumimoji="1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1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催化燃烧</a:t>
            </a:r>
            <a:endParaRPr kumimoji="1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40425" y="2436813"/>
            <a:ext cx="3013075" cy="163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中低浓度大</a:t>
            </a:r>
            <a:r>
              <a:rPr kumimoji="1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风量：</a:t>
            </a: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1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、吸附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水蒸汽再生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溶剂回收</a:t>
            </a: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1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、吸附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热再生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催化燃烧</a:t>
            </a:r>
            <a:endParaRPr kumimoji="1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Picture 2" descr="C:\Users\n\Desktop\6.png"/>
          <p:cNvPicPr>
            <a:picLocks noChangeAspect="1" noChangeArrowheads="1"/>
          </p:cNvPicPr>
          <p:nvPr/>
        </p:nvPicPr>
        <p:blipFill rotWithShape="1">
          <a:blip r:embed="rId1" cstate="print"/>
          <a:srcRect l="5865" b="11059"/>
          <a:stretch>
            <a:fillRect/>
          </a:stretch>
        </p:blipFill>
        <p:spPr bwMode="auto">
          <a:xfrm>
            <a:off x="266700" y="5296690"/>
            <a:ext cx="1902883" cy="137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665" y="5316534"/>
            <a:ext cx="2086091" cy="1376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275" endPos="40000" dist="101600" dir="5400000" sy="-100000" algn="bl" rotWithShape="0"/>
          </a:effectLst>
        </p:spPr>
      </p:pic>
      <p:pic>
        <p:nvPicPr>
          <p:cNvPr id="18" name="Picture 6" descr="C:\Users\n\Desktop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788" y="5316534"/>
            <a:ext cx="2061940" cy="137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9" name="Picture 7" descr="C:\Users\n\Desktop\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760" y="5316534"/>
            <a:ext cx="2112740" cy="137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 txBox="1"/>
          <p:nvPr/>
        </p:nvSpPr>
        <p:spPr>
          <a:xfrm>
            <a:off x="179388" y="1119188"/>
            <a:ext cx="3862388" cy="461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342900" marR="0" indent="-342900" defTabSz="914400" fontAlgn="auto"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kern="1200" cap="none" spc="0" normalizeH="0" baseline="0" noProof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n-cs"/>
              </a:rPr>
              <a:t>制鞋行业</a:t>
            </a:r>
            <a:endParaRPr kumimoji="0" lang="zh-CN" altLang="en-US" sz="2400" kern="1200" cap="none" spc="0" normalizeH="0" baseline="0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n-cs"/>
            </a:endParaRPr>
          </a:p>
        </p:txBody>
      </p:sp>
      <p:pic>
        <p:nvPicPr>
          <p:cNvPr id="4505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565400"/>
            <a:ext cx="7037387" cy="995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TextBox 3"/>
          <p:cNvSpPr txBox="1"/>
          <p:nvPr/>
        </p:nvSpPr>
        <p:spPr>
          <a:xfrm>
            <a:off x="250825" y="1557338"/>
            <a:ext cx="8137525" cy="1014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中国是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的产鞋国和出口国，制鞋过程中使用 的大量的鞋用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胶粘剂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，含有大量的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挥发到空气中，造成重大环境污染。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1" name="TextBox 4"/>
          <p:cNvSpPr txBox="1"/>
          <p:nvPr/>
        </p:nvSpPr>
        <p:spPr>
          <a:xfrm>
            <a:off x="3419475" y="3500438"/>
            <a:ext cx="19446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制鞋工艺流程图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933056"/>
            <a:ext cx="352839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n"/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VOCs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的排放特征分析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2771775" y="4797425"/>
            <a:ext cx="571500" cy="1571625"/>
          </a:xfrm>
          <a:prstGeom prst="leftBrac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66" name="TextBox 7"/>
          <p:cNvSpPr txBox="1"/>
          <p:nvPr/>
        </p:nvSpPr>
        <p:spPr>
          <a:xfrm>
            <a:off x="3635375" y="4724400"/>
            <a:ext cx="255746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贴底成型：通过粘胶剂将鞋面和鞋底结合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7" name="TextBox 8"/>
          <p:cNvSpPr txBox="1"/>
          <p:nvPr/>
        </p:nvSpPr>
        <p:spPr>
          <a:xfrm>
            <a:off x="3563938" y="6021388"/>
            <a:ext cx="39608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储运过程中原辅材料的挥发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5445125"/>
            <a:ext cx="2232025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的主要来源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069" name="标题 22"/>
          <p:cNvSpPr txBox="1"/>
          <p:nvPr/>
        </p:nvSpPr>
        <p:spPr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buNone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（三）重点行业排放特征及治理技术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Picture 2" descr="C:\Users\n\Pictures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252" y="4221088"/>
            <a:ext cx="1980220" cy="1621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50825" y="1196975"/>
            <a:ext cx="3529013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的种类和质量浓度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08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1700213"/>
            <a:ext cx="6418263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4" name="TextBox 3"/>
          <p:cNvSpPr txBox="1"/>
          <p:nvPr/>
        </p:nvSpPr>
        <p:spPr>
          <a:xfrm>
            <a:off x="250825" y="1700213"/>
            <a:ext cx="2160588" cy="2401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制鞋行业排放的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丁酮、乙酸乙酯、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丙酮、甲苯，约占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80 %~90 %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22"/>
          <p:cNvSpPr txBox="1"/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（三）重点行业排放特征及治理技术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0" y="4757738"/>
            <a:ext cx="1474788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废气特点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087" name="TextBox 6"/>
          <p:cNvSpPr txBox="1"/>
          <p:nvPr/>
        </p:nvSpPr>
        <p:spPr>
          <a:xfrm>
            <a:off x="468313" y="4797425"/>
            <a:ext cx="489585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空气流通性强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不易完全控制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排放源较为分散但又重点突出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" name="Picture 2" descr="C:\Users\n\Pictures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865" y="5157192"/>
            <a:ext cx="2194243" cy="1461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图片 8" descr="u=4282164457,667772433&amp;fm=52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6338" y="5107260"/>
            <a:ext cx="20955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1"/>
          <p:cNvGrpSpPr/>
          <p:nvPr/>
        </p:nvGrpSpPr>
        <p:grpSpPr>
          <a:xfrm>
            <a:off x="179388" y="1844675"/>
            <a:ext cx="8929687" cy="3108325"/>
            <a:chOff x="71690" y="-25480"/>
            <a:chExt cx="8929097" cy="3107388"/>
          </a:xfrm>
        </p:grpSpPr>
        <p:pic>
          <p:nvPicPr>
            <p:cNvPr id="14343" name="组合 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72008" y="288032"/>
              <a:ext cx="5688632" cy="27938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4" name="组合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00400" y="0"/>
              <a:ext cx="5256583" cy="29523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5" name="椭圆 8"/>
            <p:cNvSpPr/>
            <p:nvPr/>
          </p:nvSpPr>
          <p:spPr>
            <a:xfrm>
              <a:off x="3774429" y="792471"/>
              <a:ext cx="1697930" cy="1696196"/>
            </a:xfrm>
            <a:prstGeom prst="ellipse">
              <a:avLst/>
            </a:prstGeom>
            <a:solidFill>
              <a:srgbClr val="9ECA06"/>
            </a:solidFill>
            <a:ln w="76200" cap="flat" cmpd="sng">
              <a:solidFill>
                <a:srgbClr val="BCBCBC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>
                <a:buNone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VOCs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46" name="圆角矩形 9"/>
            <p:cNvSpPr/>
            <p:nvPr/>
          </p:nvSpPr>
          <p:spPr>
            <a:xfrm>
              <a:off x="432048" y="720080"/>
              <a:ext cx="2482850" cy="420688"/>
            </a:xfrm>
            <a:prstGeom prst="roundRect">
              <a:avLst>
                <a:gd name="adj" fmla="val 50000"/>
              </a:avLst>
            </a:prstGeom>
            <a:noFill/>
            <a:ln w="76200" cap="flat" cmpd="sng">
              <a:solidFill>
                <a:srgbClr val="BCBCBC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>
                <a:buNone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根据</a:t>
              </a:r>
              <a:r>
                <a:rPr lang="zh-CN" altLang="en-US" sz="2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沸点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47" name="圆角矩形 10"/>
            <p:cNvSpPr/>
            <p:nvPr/>
          </p:nvSpPr>
          <p:spPr>
            <a:xfrm>
              <a:off x="6014094" y="2088232"/>
              <a:ext cx="2482850" cy="420688"/>
            </a:xfrm>
            <a:prstGeom prst="roundRect">
              <a:avLst>
                <a:gd name="adj" fmla="val 50000"/>
              </a:avLst>
            </a:prstGeom>
            <a:noFill/>
            <a:ln w="76200" cap="flat" cmpd="sng">
              <a:solidFill>
                <a:srgbClr val="BCBCBC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>
                <a:buNone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根据</a:t>
              </a:r>
              <a:r>
                <a:rPr lang="zh-CN" altLang="en-US" sz="2400" b="1" dirty="0">
                  <a:solidFill>
                    <a:srgbClr val="FF99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饱和蒸气压</a:t>
              </a:r>
              <a:endParaRPr lang="zh-CN" altLang="en-US" sz="2400" b="1" dirty="0">
                <a:solidFill>
                  <a:srgbClr val="FF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48" name="TextBox 15"/>
            <p:cNvSpPr/>
            <p:nvPr/>
          </p:nvSpPr>
          <p:spPr>
            <a:xfrm>
              <a:off x="71690" y="1584298"/>
              <a:ext cx="3456384" cy="13383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  <a:buBlip>
                  <a:blip r:embed="rId3"/>
                </a:buBlip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常压下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  <a:buBlip>
                  <a:blip r:embed="rId3"/>
                </a:buBlip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沸点低于</a:t>
              </a: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250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℃</a:t>
              </a:r>
              <a:endPara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  <a:buBlip>
                  <a:blip r:embed="rId3"/>
                </a:buBlip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有机化合物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49" name="TextBox 31"/>
            <p:cNvSpPr/>
            <p:nvPr/>
          </p:nvSpPr>
          <p:spPr>
            <a:xfrm>
              <a:off x="5832412" y="-25480"/>
              <a:ext cx="3168375" cy="17537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  <a:buBlip>
                  <a:blip r:embed="rId3"/>
                </a:buBlip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室温下（</a:t>
              </a: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25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℃）</a:t>
              </a:r>
              <a:endPara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buBlip>
                  <a:blip r:embed="rId3"/>
                </a:buBlip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饱和蒸气压超过</a:t>
              </a: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133.32Pa</a:t>
              </a:r>
              <a:endPara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buBlip>
                  <a:blip r:embed="rId3"/>
                </a:buBlip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气态分子形态逸散到空气中</a:t>
              </a:r>
              <a:endPara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buBlip>
                  <a:blip r:embed="rId3"/>
                </a:buBlip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有机化合物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线形标注 2(带边框和强调线) 21"/>
          <p:cNvSpPr/>
          <p:nvPr/>
        </p:nvSpPr>
        <p:spPr>
          <a:xfrm>
            <a:off x="5759450" y="5157788"/>
            <a:ext cx="1981200" cy="1511300"/>
          </a:xfrm>
          <a:prstGeom prst="accentBorderCallout2">
            <a:avLst>
              <a:gd name="adj1" fmla="val 55162"/>
              <a:gd name="adj2" fmla="val -7442"/>
              <a:gd name="adj3" fmla="val 55162"/>
              <a:gd name="adj4" fmla="val -17558"/>
              <a:gd name="adj5" fmla="val -49664"/>
              <a:gd name="adj6" fmla="val -4503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总挥发性有机物（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TVOCs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）、极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易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挥发性有机物（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VVOC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）、挥发性有机物（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VOC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）、半挥发性有机物（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SVOC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）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线形标注 2(带边框和强调线) 22"/>
          <p:cNvSpPr/>
          <p:nvPr/>
        </p:nvSpPr>
        <p:spPr>
          <a:xfrm>
            <a:off x="2124075" y="5237163"/>
            <a:ext cx="1943100" cy="1296988"/>
          </a:xfrm>
          <a:prstGeom prst="accentBorderCallout2">
            <a:avLst>
              <a:gd name="adj1" fmla="val 54024"/>
              <a:gd name="adj2" fmla="val 105975"/>
              <a:gd name="adj3" fmla="val 52886"/>
              <a:gd name="adj4" fmla="val 116724"/>
              <a:gd name="adj5" fmla="val -61594"/>
              <a:gd name="adj6" fmla="val 1295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烷烃、芳香烃类、烯烃类、卤烃类、酯类、醛类、酮类和其它化合物等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8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类。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41" name="标题 25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noFill/>
          <a:ln>
            <a:noFill/>
          </a:ln>
        </p:spPr>
        <p:txBody>
          <a:bodyPr/>
          <a:p>
            <a:pPr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（一）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VOCs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污染现状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388" y="1196975"/>
            <a:ext cx="525938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indent="-342900" defTabSz="914400">
              <a:buClrTx/>
              <a:buSzTx/>
              <a:buFontTx/>
              <a:buBlip>
                <a:blip r:embed="rId4"/>
              </a:buBlip>
              <a:defRPr/>
            </a:pPr>
            <a:r>
              <a:rPr kumimoji="0" lang="zh-CN" altLang="en-US" sz="2400" b="1" kern="1200" cap="none" spc="0" normalizeH="0" baseline="0" noProof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挥发性</a:t>
            </a:r>
            <a:r>
              <a:rPr kumimoji="0" lang="zh-CN" altLang="en-US" sz="2400" b="1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有机化合物 </a:t>
            </a:r>
            <a:endParaRPr kumimoji="0" lang="en-US" altLang="zh-CN" sz="2400" b="1" kern="1200" cap="none" spc="0" normalizeH="0" baseline="0" noProof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400" b="1" kern="1200" cap="none" spc="0" normalizeH="0" baseline="0" noProof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en-US" altLang="zh-CN" b="1" kern="1200" cap="none" spc="0" normalizeH="0" baseline="0" noProof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Volatile </a:t>
            </a:r>
            <a:r>
              <a:rPr kumimoji="0" lang="en-US" altLang="zh-CN" b="1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Organic Compounds </a:t>
            </a:r>
            <a:r>
              <a:rPr kumimoji="0" lang="zh-CN" altLang="en-US" b="1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，简称</a:t>
            </a:r>
            <a:r>
              <a:rPr kumimoji="0" lang="en-US" altLang="zh-CN" b="1" kern="1200" cap="none" spc="0" normalizeH="0" baseline="0" noProof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endParaRPr kumimoji="0" lang="zh-CN" altLang="en-US" sz="2400" b="1" kern="1200" cap="none" spc="0" normalizeH="0" baseline="0" noProof="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22"/>
          <p:cNvSpPr txBox="1"/>
          <p:nvPr/>
        </p:nvSpPr>
        <p:spPr>
          <a:xfrm>
            <a:off x="45720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（三）重点行业排放特征及治理技术</a:t>
            </a:r>
            <a:endParaRPr kumimoji="0" lang="zh-CN" altLang="en-US" sz="36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295232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457200" indent="-457200">
              <a:buFont typeface="Wingdings" panose="05000000000000000000" pitchFamily="2" charset="2"/>
              <a:buChar char="n"/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可行性控制技术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388" y="1989138"/>
            <a:ext cx="2663825" cy="2185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使用低挥发性溶剂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和粘胶原料，从源头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控制有机废气的排放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HY헤드라인M" pitchFamily="18" charset="-127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84213" y="1700213"/>
            <a:ext cx="1511300" cy="4333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源头控制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1962150"/>
            <a:ext cx="2663825" cy="21875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对每一个排放源进行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收集，将无组织排放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废气有组织化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HY헤드라인M" pitchFamily="18" charset="-127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779838" y="1674813"/>
            <a:ext cx="1512888" cy="431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废气收集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300788" y="1962150"/>
            <a:ext cx="2663825" cy="21875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采取吸附、催化焚烧等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技术对低浓度废气进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行处理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HY헤드라인M" pitchFamily="18" charset="-127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804025" y="1674813"/>
            <a:ext cx="1512888" cy="431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末端治理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 descr="u=3384969267,980343942&amp;fm=23&amp;gp=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9512" y="4455957"/>
            <a:ext cx="2698805" cy="2020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1" name="图片 10" descr="u=2795593166,2897681459&amp;fm=23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455957"/>
            <a:ext cx="2736304" cy="1996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1694" y="4455957"/>
            <a:ext cx="2683112" cy="2020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10885" y="3968750"/>
            <a:ext cx="301815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67400" y="4231005"/>
            <a:ext cx="106553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11670" y="4907915"/>
            <a:ext cx="7467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tx1"/>
                </a:solidFill>
              </a:rPr>
              <a:t>微信公众号</a:t>
            </a:r>
            <a:endParaRPr lang="zh-CN" altLang="en-US" sz="825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tx1"/>
                </a:solidFill>
              </a:rPr>
              <a:t>抖音</a:t>
            </a:r>
            <a:endParaRPr lang="zh-CN" altLang="en-US" sz="825" dirty="0">
              <a:solidFill>
                <a:schemeClr val="tx1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2"/>
          <p:cNvSpPr txBox="1"/>
          <p:nvPr/>
        </p:nvSpPr>
        <p:spPr>
          <a:xfrm>
            <a:off x="762000" y="2133600"/>
            <a:ext cx="495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3" name="Rectangle 4"/>
          <p:cNvSpPr/>
          <p:nvPr/>
        </p:nvSpPr>
        <p:spPr>
          <a:xfrm>
            <a:off x="1871663" y="188913"/>
            <a:ext cx="5076825" cy="7080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lnSpc>
                <a:spcPts val="3600"/>
              </a:lnSpc>
              <a:buNone/>
            </a:pPr>
            <a:r>
              <a:rPr lang="de-DE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VOCs</a:t>
            </a:r>
            <a:r>
              <a:rPr lang="zh-CN" altLang="de-DE" sz="3200" dirty="0">
                <a:latin typeface="黑体" panose="02010609060101010101" pitchFamily="49" charset="-122"/>
                <a:ea typeface="黑体" panose="02010609060101010101" pitchFamily="49" charset="-122"/>
              </a:rPr>
              <a:t>的环境危害性</a:t>
            </a:r>
            <a:endParaRPr lang="zh-CN" altLang="en-US" sz="32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4" name="Rectangle 5"/>
          <p:cNvSpPr/>
          <p:nvPr/>
        </p:nvSpPr>
        <p:spPr>
          <a:xfrm>
            <a:off x="6705600" y="2349500"/>
            <a:ext cx="2438400" cy="450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>
              <a:buNone/>
            </a:pPr>
            <a:r>
              <a:rPr lang="zh-CN" altLang="en-US" sz="16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广州市灰霾天气现状一角</a:t>
            </a:r>
            <a:endParaRPr lang="zh-CN" altLang="en-US" sz="1600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5365" name="Rectangle 6"/>
          <p:cNvSpPr/>
          <p:nvPr/>
        </p:nvSpPr>
        <p:spPr>
          <a:xfrm>
            <a:off x="179388" y="1125538"/>
            <a:ext cx="3313112" cy="1798637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anchor="ctr" anchorCtr="0"/>
          <a:p>
            <a:pPr marL="342900" indent="-342900">
              <a:buFont typeface="Wingdings" panose="05000000000000000000" pitchFamily="2" charset="2"/>
              <a:buChar char="q"/>
            </a:pP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导致复合型污染；</a:t>
            </a:r>
            <a:endParaRPr lang="zh-CN" altLang="en-US" sz="2400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诱发灰霾；</a:t>
            </a:r>
            <a:endParaRPr lang="zh-CN" altLang="en-US" sz="2400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产生光化学烟雾；</a:t>
            </a:r>
            <a:endParaRPr lang="zh-CN" altLang="en-US" sz="2400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污染室内空气；</a:t>
            </a:r>
            <a:endParaRPr lang="zh-CN" altLang="en-US" sz="2400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影响动植物生长。</a:t>
            </a:r>
            <a:endParaRPr lang="zh-CN" altLang="en-US" sz="2400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15366" name="Picture 6" descr="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725" y="3644900"/>
            <a:ext cx="3211513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Rectangle 10"/>
          <p:cNvSpPr/>
          <p:nvPr/>
        </p:nvSpPr>
        <p:spPr>
          <a:xfrm>
            <a:off x="0" y="3141663"/>
            <a:ext cx="5508625" cy="15398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Arial" panose="020B0604020202020204" pitchFamily="34" charset="0"/>
              </a:rPr>
              <a:t>甲苯最高值为</a:t>
            </a:r>
            <a:r>
              <a:rPr lang="en-US" altLang="zh-CN" sz="1400" dirty="0">
                <a:latin typeface="Arial" panose="020B0604020202020204" pitchFamily="34" charset="0"/>
              </a:rPr>
              <a:t>2509.17μg/m</a:t>
            </a:r>
            <a:r>
              <a:rPr lang="en-US" altLang="zh-CN" sz="1400" baseline="30000" dirty="0">
                <a:latin typeface="Arial" panose="020B0604020202020204" pitchFamily="34" charset="0"/>
              </a:rPr>
              <a:t>3</a:t>
            </a:r>
            <a:r>
              <a:rPr lang="zh-CN" altLang="en-US" sz="1400" dirty="0">
                <a:latin typeface="Arial" panose="020B0604020202020204" pitchFamily="34" charset="0"/>
              </a:rPr>
              <a:t>，超标约</a:t>
            </a:r>
            <a:r>
              <a:rPr lang="en-US" altLang="zh-CN" sz="1400" dirty="0">
                <a:latin typeface="Arial" panose="020B0604020202020204" pitchFamily="34" charset="0"/>
              </a:rPr>
              <a:t>11.5</a:t>
            </a:r>
            <a:r>
              <a:rPr lang="zh-CN" altLang="en-US" sz="1400" dirty="0">
                <a:latin typeface="Arial" panose="020B0604020202020204" pitchFamily="34" charset="0"/>
              </a:rPr>
              <a:t>倍</a:t>
            </a:r>
            <a:endParaRPr lang="zh-CN" altLang="en-US" sz="1400" dirty="0">
              <a:latin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Arial" panose="020B0604020202020204" pitchFamily="34" charset="0"/>
              </a:rPr>
              <a:t>TVOC</a:t>
            </a:r>
            <a:r>
              <a:rPr lang="zh-CN" altLang="en-US" sz="1400" dirty="0">
                <a:latin typeface="Arial" panose="020B0604020202020204" pitchFamily="34" charset="0"/>
              </a:rPr>
              <a:t>最高值为</a:t>
            </a:r>
            <a:r>
              <a:rPr lang="en-US" altLang="zh-CN" sz="1400" dirty="0">
                <a:latin typeface="Arial" panose="020B0604020202020204" pitchFamily="34" charset="0"/>
              </a:rPr>
              <a:t>6032.88μg/m</a:t>
            </a:r>
            <a:r>
              <a:rPr lang="en-US" altLang="zh-CN" sz="1400" baseline="30000" dirty="0">
                <a:latin typeface="Arial" panose="020B0604020202020204" pitchFamily="34" charset="0"/>
              </a:rPr>
              <a:t>3</a:t>
            </a:r>
            <a:r>
              <a:rPr lang="zh-CN" altLang="en-US" sz="1400" dirty="0">
                <a:latin typeface="Arial" panose="020B0604020202020204" pitchFamily="34" charset="0"/>
              </a:rPr>
              <a:t>，超标约</a:t>
            </a:r>
            <a:r>
              <a:rPr lang="en-US" altLang="zh-CN" sz="1400" dirty="0">
                <a:latin typeface="Arial" panose="020B0604020202020204" pitchFamily="34" charset="0"/>
              </a:rPr>
              <a:t>9</a:t>
            </a:r>
            <a:r>
              <a:rPr lang="zh-CN" altLang="en-US" sz="1400" dirty="0">
                <a:latin typeface="Arial" panose="020B0604020202020204" pitchFamily="34" charset="0"/>
              </a:rPr>
              <a:t>倍 </a:t>
            </a:r>
            <a:endParaRPr lang="zh-CN" altLang="en-US" sz="1400" dirty="0">
              <a:latin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Arial" panose="020B0604020202020204" pitchFamily="34" charset="0"/>
              </a:rPr>
              <a:t>深圳室内甲苯、二甲苯超标率分别为</a:t>
            </a:r>
            <a:r>
              <a:rPr lang="en-US" altLang="zh-CN" sz="1400" dirty="0">
                <a:latin typeface="Arial" panose="020B0604020202020204" pitchFamily="34" charset="0"/>
              </a:rPr>
              <a:t>48.15</a:t>
            </a:r>
            <a:r>
              <a:rPr lang="zh-CN" altLang="en-US" sz="1400" dirty="0">
                <a:latin typeface="Arial" panose="020B0604020202020204" pitchFamily="34" charset="0"/>
              </a:rPr>
              <a:t>％和</a:t>
            </a:r>
            <a:r>
              <a:rPr lang="en-US" altLang="zh-CN" sz="1400" dirty="0">
                <a:latin typeface="Arial" panose="020B0604020202020204" pitchFamily="34" charset="0"/>
              </a:rPr>
              <a:t>25.93%</a:t>
            </a:r>
            <a:r>
              <a:rPr lang="zh-CN" altLang="en-US" sz="1400" dirty="0">
                <a:latin typeface="Arial" panose="020B0604020202020204" pitchFamily="34" charset="0"/>
              </a:rPr>
              <a:t>；</a:t>
            </a:r>
            <a:endParaRPr lang="zh-CN" altLang="en-US" sz="1400" dirty="0">
              <a:latin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Arial" panose="020B0604020202020204" pitchFamily="34" charset="0"/>
              </a:rPr>
              <a:t>广州这两项污染物的超标率分别为</a:t>
            </a:r>
            <a:r>
              <a:rPr lang="en-US" altLang="zh-CN" sz="1400" dirty="0">
                <a:latin typeface="Arial" panose="020B0604020202020204" pitchFamily="34" charset="0"/>
              </a:rPr>
              <a:t>20.69</a:t>
            </a:r>
            <a:r>
              <a:rPr lang="zh-CN" altLang="en-US" sz="1400" dirty="0">
                <a:latin typeface="Arial" panose="020B0604020202020204" pitchFamily="34" charset="0"/>
              </a:rPr>
              <a:t>％和</a:t>
            </a:r>
            <a:r>
              <a:rPr lang="en-US" altLang="zh-CN" sz="1400" dirty="0">
                <a:latin typeface="Arial" panose="020B0604020202020204" pitchFamily="34" charset="0"/>
              </a:rPr>
              <a:t>13.79</a:t>
            </a:r>
            <a:r>
              <a:rPr lang="zh-CN" altLang="en-US" sz="1400" dirty="0">
                <a:latin typeface="Arial" panose="020B0604020202020204" pitchFamily="34" charset="0"/>
              </a:rPr>
              <a:t>％</a:t>
            </a:r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15368" name="Text Box 12"/>
          <p:cNvSpPr txBox="1"/>
          <p:nvPr/>
        </p:nvSpPr>
        <p:spPr>
          <a:xfrm>
            <a:off x="5219700" y="6430963"/>
            <a:ext cx="3384550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光化学烟雾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15369" name="Picture 10" descr="广州日VOCs浓度变化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1052513"/>
            <a:ext cx="4826000" cy="215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0" name="Text Box 11"/>
          <p:cNvSpPr txBox="1"/>
          <p:nvPr/>
        </p:nvSpPr>
        <p:spPr>
          <a:xfrm>
            <a:off x="5219700" y="3284538"/>
            <a:ext cx="3687763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sz="1600" b="1" dirty="0">
                <a:latin typeface="Arial" panose="020B0604020202020204" pitchFamily="34" charset="0"/>
              </a:rPr>
              <a:t>广州日VOCs浓度变化情况</a:t>
            </a:r>
            <a:endParaRPr lang="zh-CN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79388" y="4581525"/>
            <a:ext cx="2376488" cy="1655763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圆角矩形 16"/>
          <p:cNvSpPr/>
          <p:nvPr/>
        </p:nvSpPr>
        <p:spPr>
          <a:xfrm>
            <a:off x="2627313" y="4581525"/>
            <a:ext cx="2305050" cy="1655763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92150" y="3789363"/>
            <a:ext cx="272415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血液、神经系统、 肝肾脏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324475" y="1219200"/>
            <a:ext cx="288925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皮肤、眼睛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292725" y="3789363"/>
            <a:ext cx="28067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三致”作用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17550" y="1219200"/>
            <a:ext cx="28956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呼吸系统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390" name="Rectangle 6"/>
          <p:cNvSpPr/>
          <p:nvPr/>
        </p:nvSpPr>
        <p:spPr>
          <a:xfrm>
            <a:off x="661988" y="1852613"/>
            <a:ext cx="3549650" cy="12461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187325" indent="-18732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嗅觉、呼吸道、肺部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7325" indent="-187325">
              <a:spcBef>
                <a:spcPct val="2000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几乎全部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；恶臭类，有机硫化物，含氯有机化合物，含氮有机化合物等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1" name="Line 7"/>
          <p:cNvSpPr/>
          <p:nvPr/>
        </p:nvSpPr>
        <p:spPr>
          <a:xfrm>
            <a:off x="258763" y="3500438"/>
            <a:ext cx="8577262" cy="0"/>
          </a:xfrm>
          <a:prstGeom prst="line">
            <a:avLst/>
          </a:prstGeom>
          <a:ln w="12700" cap="flat" cmpd="sng">
            <a:solidFill>
              <a:srgbClr val="990000"/>
            </a:solidFill>
            <a:prstDash val="dash"/>
            <a:miter/>
            <a:headEnd type="none" w="med" len="med"/>
            <a:tailEnd type="none" w="med" len="med"/>
          </a:ln>
        </p:spPr>
      </p:sp>
      <p:sp>
        <p:nvSpPr>
          <p:cNvPr id="16392" name="Line 8"/>
          <p:cNvSpPr/>
          <p:nvPr/>
        </p:nvSpPr>
        <p:spPr>
          <a:xfrm>
            <a:off x="4378325" y="1196975"/>
            <a:ext cx="0" cy="5038725"/>
          </a:xfrm>
          <a:prstGeom prst="line">
            <a:avLst/>
          </a:prstGeom>
          <a:ln w="12700" cap="flat" cmpd="sng">
            <a:solidFill>
              <a:srgbClr val="990000"/>
            </a:solidFill>
            <a:prstDash val="dash"/>
            <a:miter/>
            <a:headEnd type="none" w="med" len="med"/>
            <a:tailEnd type="none" w="med" len="med"/>
          </a:ln>
        </p:spPr>
      </p:sp>
      <p:sp>
        <p:nvSpPr>
          <p:cNvPr id="16393" name="Rectangle 9"/>
          <p:cNvSpPr/>
          <p:nvPr/>
        </p:nvSpPr>
        <p:spPr>
          <a:xfrm>
            <a:off x="5216525" y="4437063"/>
            <a:ext cx="3549650" cy="3667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187325" indent="-187325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致癌、致畸、致突变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4" name="Rectangle 10"/>
          <p:cNvSpPr/>
          <p:nvPr/>
        </p:nvSpPr>
        <p:spPr>
          <a:xfrm>
            <a:off x="5076825" y="2151063"/>
            <a:ext cx="3549650" cy="1092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187325" indent="-187325">
              <a:spcBef>
                <a:spcPct val="20000"/>
              </a:spcBef>
              <a:buChar char="•"/>
            </a:pPr>
            <a:endParaRPr lang="en-US" altLang="zh-CN" sz="1400" dirty="0">
              <a:latin typeface="楷体_GB2312" pitchFamily="49" charset="-122"/>
              <a:ea typeface="楷体_GB2312" pitchFamily="49" charset="-122"/>
            </a:endParaRPr>
          </a:p>
          <a:p>
            <a:pPr marL="187325" indent="-187325">
              <a:spcBef>
                <a:spcPct val="20000"/>
              </a:spcBef>
              <a:buChar char="•"/>
            </a:pPr>
            <a:endParaRPr lang="en-US" altLang="zh-CN" sz="1400" dirty="0">
              <a:latin typeface="楷体_GB2312" pitchFamily="49" charset="-122"/>
              <a:ea typeface="楷体_GB2312" pitchFamily="49" charset="-122"/>
            </a:endParaRPr>
          </a:p>
          <a:p>
            <a:pPr marL="187325" indent="-18732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zh-CN" sz="1400" dirty="0">
              <a:latin typeface="楷体_GB2312" pitchFamily="49" charset="-122"/>
              <a:ea typeface="楷体_GB2312" pitchFamily="49" charset="-122"/>
            </a:endParaRPr>
          </a:p>
          <a:p>
            <a:pPr marL="187325" indent="-187325">
              <a:spcBef>
                <a:spcPct val="20000"/>
              </a:spcBef>
              <a:buChar char="•"/>
            </a:pPr>
            <a:endParaRPr lang="en-US" altLang="zh-CN" sz="1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395" name="Rectangle 11"/>
          <p:cNvSpPr/>
          <p:nvPr/>
        </p:nvSpPr>
        <p:spPr>
          <a:xfrm>
            <a:off x="5270500" y="1773238"/>
            <a:ext cx="3549650" cy="3667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187325" indent="-187325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刺激性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3827463" y="2924175"/>
            <a:ext cx="1155700" cy="1219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VOCs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7" name="Rectangle 13"/>
          <p:cNvSpPr/>
          <p:nvPr/>
        </p:nvSpPr>
        <p:spPr>
          <a:xfrm>
            <a:off x="611188" y="4389438"/>
            <a:ext cx="3673475" cy="1466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187325" indent="-187325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白血病，肝、肾功能衰竭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7325" indent="-187325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杀虫剂、除草剂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7325" indent="-187325">
              <a:spcBef>
                <a:spcPct val="5000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醛类，烯，烷烃，苯系物，含氯有机化合物，有机卤化物等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14"/>
          <p:cNvSpPr txBox="1">
            <a:spLocks noChangeArrowheads="1"/>
          </p:cNvSpPr>
          <p:nvPr/>
        </p:nvSpPr>
        <p:spPr>
          <a:xfrm>
            <a:off x="1547813" y="188913"/>
            <a:ext cx="5554663" cy="7778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对人体的毒害作用</a:t>
            </a:r>
            <a:endParaRPr kumimoji="0" lang="zh-CN" altLang="en-US" sz="320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6399" name="Rectangle 15"/>
          <p:cNvSpPr/>
          <p:nvPr/>
        </p:nvSpPr>
        <p:spPr>
          <a:xfrm>
            <a:off x="5308600" y="2205038"/>
            <a:ext cx="2881313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醛类最为突出；有机硫化物，含氯有机化合物，含氮有机化合物等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0" name="Rectangle 16"/>
          <p:cNvSpPr/>
          <p:nvPr/>
        </p:nvSpPr>
        <p:spPr>
          <a:xfrm>
            <a:off x="5237163" y="4868863"/>
            <a:ext cx="2952750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苯系物最为突出，烯，含氯有机化合物，含氮有机化合物等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灯片编号占位符 3"/>
          <p:cNvSpPr txBox="1">
            <a:spLocks noGrp="1"/>
          </p:cNvSpPr>
          <p:nvPr>
            <p:ph type="sldNum" sz="quarter" idx="4294967295"/>
          </p:nvPr>
        </p:nvSpPr>
        <p:spPr>
          <a:xfrm>
            <a:off x="7081838" y="6207125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17411" name="矩形 21"/>
          <p:cNvSpPr/>
          <p:nvPr/>
        </p:nvSpPr>
        <p:spPr>
          <a:xfrm>
            <a:off x="3752850" y="1473200"/>
            <a:ext cx="4895850" cy="657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0" hangingPunct="0">
              <a:lnSpc>
                <a:spcPts val="22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2012</a:t>
            </a:r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年我国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VOCs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排放总量惊人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，工业源排放量约为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2088.7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万吨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2" name="矩形 21"/>
          <p:cNvSpPr/>
          <p:nvPr/>
        </p:nvSpPr>
        <p:spPr>
          <a:xfrm>
            <a:off x="3752850" y="2925763"/>
            <a:ext cx="5040313" cy="349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0" hangingPunct="0">
              <a:lnSpc>
                <a:spcPts val="2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重点区域</a:t>
            </a:r>
            <a:r>
              <a:rPr lang="en-US" altLang="zh-CN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VOCs</a:t>
            </a:r>
            <a:r>
              <a:rPr lang="zh-CN" altLang="en-US" sz="20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污染排放高度集中</a:t>
            </a:r>
            <a:endParaRPr lang="en-US" altLang="zh-CN" sz="20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" y="1268413"/>
            <a:ext cx="3270250" cy="5037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514350" y="6262688"/>
            <a:ext cx="2700338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1990-2010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年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VOCs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排放量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5" name="矩形 21"/>
          <p:cNvSpPr>
            <a:spLocks noChangeArrowheads="1"/>
          </p:cNvSpPr>
          <p:nvPr/>
        </p:nvSpPr>
        <p:spPr bwMode="auto">
          <a:xfrm>
            <a:off x="3752850" y="2238375"/>
            <a:ext cx="5402263" cy="6048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n"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1990-2012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年，我国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VOCs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排放量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逐年增长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工业源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VOCs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排放量增幅大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16" name="矩形 45"/>
          <p:cNvSpPr/>
          <p:nvPr/>
        </p:nvSpPr>
        <p:spPr>
          <a:xfrm>
            <a:off x="2555875" y="260350"/>
            <a:ext cx="4132263" cy="7445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污染排放负荷大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7" name="组合 48"/>
          <p:cNvGrpSpPr/>
          <p:nvPr/>
        </p:nvGrpSpPr>
        <p:grpSpPr>
          <a:xfrm>
            <a:off x="3995738" y="3357563"/>
            <a:ext cx="4537075" cy="2879725"/>
            <a:chOff x="2627784" y="905275"/>
            <a:chExt cx="8806697" cy="5952725"/>
          </a:xfrm>
        </p:grpSpPr>
        <p:grpSp>
          <p:nvGrpSpPr>
            <p:cNvPr id="17418" name="组合 13"/>
            <p:cNvGrpSpPr/>
            <p:nvPr/>
          </p:nvGrpSpPr>
          <p:grpSpPr>
            <a:xfrm>
              <a:off x="2627784" y="905275"/>
              <a:ext cx="8806697" cy="5952725"/>
              <a:chOff x="7543982" y="1384331"/>
              <a:chExt cx="3946908" cy="3083348"/>
            </a:xfrm>
          </p:grpSpPr>
          <p:grpSp>
            <p:nvGrpSpPr>
              <p:cNvPr id="17421" name="Group 6"/>
              <p:cNvGrpSpPr/>
              <p:nvPr/>
            </p:nvGrpSpPr>
            <p:grpSpPr>
              <a:xfrm>
                <a:off x="7543982" y="1384331"/>
                <a:ext cx="3946908" cy="3083348"/>
                <a:chOff x="0" y="0"/>
                <a:chExt cx="4724400" cy="3690938"/>
              </a:xfrm>
            </p:grpSpPr>
            <p:pic>
              <p:nvPicPr>
                <p:cNvPr id="17428" name="Picture 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4724400" cy="369093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" name="椭圆 41"/>
                <p:cNvSpPr>
                  <a:spLocks noChangeArrowheads="1"/>
                </p:cNvSpPr>
                <p:nvPr/>
              </p:nvSpPr>
              <p:spPr bwMode="auto">
                <a:xfrm>
                  <a:off x="3505200" y="990600"/>
                  <a:ext cx="533400" cy="465138"/>
                </a:xfrm>
                <a:prstGeom prst="ellipse">
                  <a:avLst/>
                </a:prstGeom>
                <a:solidFill>
                  <a:srgbClr val="FFFF00">
                    <a:alpha val="32156"/>
                  </a:srgbClr>
                </a:solidFill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</a:ln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7430" name="TextBox 42"/>
                <p:cNvSpPr/>
                <p:nvPr/>
              </p:nvSpPr>
              <p:spPr>
                <a:xfrm>
                  <a:off x="3200400" y="1004888"/>
                  <a:ext cx="858837" cy="3131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latinLnBrk="1">
                    <a:buNone/>
                  </a:pPr>
                  <a:r>
                    <a:rPr lang="zh-CN" altLang="en-US" sz="1100" dirty="0">
                      <a:latin typeface="黑体" panose="02010609060101010101" pitchFamily="49" charset="-122"/>
                      <a:ea typeface="黑体" panose="02010609060101010101" pitchFamily="49" charset="-122"/>
                      <a:sym typeface="Times New Roman" panose="02020603050405020304" pitchFamily="18" charset="0"/>
                    </a:rPr>
                    <a:t>辽中</a:t>
                  </a:r>
                  <a:endPara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7431" name="椭圆 43"/>
                <p:cNvSpPr/>
                <p:nvPr/>
              </p:nvSpPr>
              <p:spPr>
                <a:xfrm>
                  <a:off x="3124200" y="1371600"/>
                  <a:ext cx="381000" cy="304800"/>
                </a:xfrm>
                <a:prstGeom prst="ellipse">
                  <a:avLst/>
                </a:prstGeom>
                <a:solidFill>
                  <a:srgbClr val="FF0000">
                    <a:alpha val="9804"/>
                  </a:srgbClr>
                </a:solidFill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anchor="ctr" anchorCtr="0"/>
                <a:p>
                  <a:pPr latinLnBrk="1">
                    <a:buNone/>
                  </a:pPr>
                  <a:endParaRPr lang="zh-CN" altLang="zh-CN" sz="2400" b="1" dirty="0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7432" name="Rectangle 19"/>
                <p:cNvSpPr/>
                <p:nvPr/>
              </p:nvSpPr>
              <p:spPr>
                <a:xfrm>
                  <a:off x="2524197" y="1327441"/>
                  <a:ext cx="727600" cy="3131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>
                    <a:buNone/>
                  </a:pPr>
                  <a:r>
                    <a:rPr lang="zh-CN" altLang="en-US" sz="1100" dirty="0">
                      <a:solidFill>
                        <a:srgbClr val="C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sym typeface="黑体" panose="02010609060101010101" pitchFamily="49" charset="-122"/>
                    </a:rPr>
                    <a:t>京津冀</a:t>
                  </a:r>
                  <a:endPara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7433" name="TextBox 45"/>
                <p:cNvSpPr/>
                <p:nvPr/>
              </p:nvSpPr>
              <p:spPr>
                <a:xfrm>
                  <a:off x="3594100" y="1524000"/>
                  <a:ext cx="749300" cy="5157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latinLnBrk="1">
                    <a:buNone/>
                  </a:pPr>
                  <a:r>
                    <a:rPr lang="zh-CN" altLang="en-US" sz="1100" dirty="0">
                      <a:latin typeface="黑体" panose="02010609060101010101" pitchFamily="49" charset="-122"/>
                      <a:ea typeface="黑体" panose="02010609060101010101" pitchFamily="49" charset="-122"/>
                      <a:sym typeface="Times New Roman" panose="02020603050405020304" pitchFamily="18" charset="0"/>
                    </a:rPr>
                    <a:t>山东</a:t>
                  </a:r>
                  <a:endPara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  <a:sym typeface="Times New Roman" panose="02020603050405020304" pitchFamily="18" charset="0"/>
                  </a:endParaRPr>
                </a:p>
                <a:p>
                  <a:pPr latinLnBrk="1">
                    <a:buNone/>
                  </a:pPr>
                  <a:r>
                    <a:rPr lang="zh-CN" altLang="en-US" sz="1100" dirty="0">
                      <a:latin typeface="黑体" panose="02010609060101010101" pitchFamily="49" charset="-122"/>
                      <a:ea typeface="黑体" panose="02010609060101010101" pitchFamily="49" charset="-122"/>
                      <a:sym typeface="Times New Roman" panose="02020603050405020304" pitchFamily="18" charset="0"/>
                    </a:rPr>
                    <a:t>半岛</a:t>
                  </a:r>
                  <a:endPara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7434" name="椭圆 46"/>
                <p:cNvSpPr/>
                <p:nvPr/>
              </p:nvSpPr>
              <p:spPr>
                <a:xfrm rot="2984708">
                  <a:off x="3322637" y="1554161"/>
                  <a:ext cx="357188" cy="601663"/>
                </a:xfrm>
                <a:prstGeom prst="ellipse">
                  <a:avLst/>
                </a:prstGeom>
                <a:solidFill>
                  <a:srgbClr val="FFFF00">
                    <a:alpha val="32156"/>
                  </a:srgbClr>
                </a:solidFill>
                <a:ln w="19050" cap="flat" cmpd="sng">
                  <a:solidFill>
                    <a:srgbClr val="666666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rot="10800000" anchor="ctr" anchorCtr="0"/>
                <a:p>
                  <a:pPr latinLnBrk="1">
                    <a:buNone/>
                  </a:pPr>
                  <a:endParaRPr lang="zh-CN" altLang="zh-CN" sz="2400" b="1" dirty="0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7435" name="椭圆 47"/>
                <p:cNvSpPr/>
                <p:nvPr/>
              </p:nvSpPr>
              <p:spPr>
                <a:xfrm>
                  <a:off x="3505200" y="2209800"/>
                  <a:ext cx="457200" cy="436563"/>
                </a:xfrm>
                <a:prstGeom prst="ellipse">
                  <a:avLst/>
                </a:prstGeom>
                <a:solidFill>
                  <a:srgbClr val="FF0000">
                    <a:alpha val="9804"/>
                  </a:srgbClr>
                </a:solidFill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anchor="ctr" anchorCtr="0"/>
                <a:p>
                  <a:pPr latinLnBrk="1">
                    <a:buNone/>
                  </a:pPr>
                  <a:endParaRPr lang="zh-CN" altLang="zh-CN" sz="2400" b="1" dirty="0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7436" name="Rectangle 24"/>
                <p:cNvSpPr/>
                <p:nvPr/>
              </p:nvSpPr>
              <p:spPr>
                <a:xfrm>
                  <a:off x="3768953" y="2209801"/>
                  <a:ext cx="727600" cy="3131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>
                    <a:buNone/>
                  </a:pPr>
                  <a:r>
                    <a:rPr lang="zh-CN" altLang="en-US" sz="1100" dirty="0">
                      <a:solidFill>
                        <a:srgbClr val="C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sym typeface="黑体" panose="02010609060101010101" pitchFamily="49" charset="-122"/>
                    </a:rPr>
                    <a:t>长三角</a:t>
                  </a:r>
                  <a:endPara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1" name="椭圆 50"/>
                <p:cNvSpPr>
                  <a:spLocks noChangeArrowheads="1"/>
                </p:cNvSpPr>
                <p:nvPr/>
              </p:nvSpPr>
              <p:spPr bwMode="auto">
                <a:xfrm rot="874522">
                  <a:off x="3352800" y="2657475"/>
                  <a:ext cx="381000" cy="609600"/>
                </a:xfrm>
                <a:prstGeom prst="ellipse">
                  <a:avLst/>
                </a:prstGeom>
                <a:solidFill>
                  <a:srgbClr val="FFFF00">
                    <a:alpha val="32156"/>
                  </a:srgbClr>
                </a:solidFill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</a:ln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7438" name="椭圆 51"/>
                <p:cNvSpPr/>
                <p:nvPr/>
              </p:nvSpPr>
              <p:spPr>
                <a:xfrm>
                  <a:off x="3048000" y="3048000"/>
                  <a:ext cx="457200" cy="381000"/>
                </a:xfrm>
                <a:prstGeom prst="ellipse">
                  <a:avLst/>
                </a:prstGeom>
                <a:solidFill>
                  <a:srgbClr val="FF0000">
                    <a:alpha val="9804"/>
                  </a:srgbClr>
                </a:solidFill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anchor="ctr" anchorCtr="0"/>
                <a:p>
                  <a:pPr latinLnBrk="1">
                    <a:buNone/>
                  </a:pPr>
                  <a:endParaRPr lang="zh-CN" altLang="zh-CN" sz="2400" b="1" dirty="0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7439" name="Rectangle 29"/>
                <p:cNvSpPr/>
                <p:nvPr/>
              </p:nvSpPr>
              <p:spPr>
                <a:xfrm>
                  <a:off x="3124201" y="3276600"/>
                  <a:ext cx="727600" cy="3131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p>
                  <a:pPr>
                    <a:buNone/>
                  </a:pPr>
                  <a:r>
                    <a:rPr lang="zh-CN" altLang="en-US" sz="1100" dirty="0">
                      <a:solidFill>
                        <a:srgbClr val="C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  <a:sym typeface="黑体" panose="02010609060101010101" pitchFamily="49" charset="-122"/>
                    </a:rPr>
                    <a:t>珠三角</a:t>
                  </a:r>
                  <a:endPara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7440" name="TextBox 53"/>
                <p:cNvSpPr/>
                <p:nvPr/>
              </p:nvSpPr>
              <p:spPr>
                <a:xfrm>
                  <a:off x="2134381" y="2285999"/>
                  <a:ext cx="858837" cy="3131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latinLnBrk="1">
                    <a:buNone/>
                  </a:pPr>
                  <a:r>
                    <a:rPr lang="zh-CN" altLang="en-US" sz="1100" dirty="0">
                      <a:latin typeface="黑体" panose="02010609060101010101" pitchFamily="49" charset="-122"/>
                      <a:ea typeface="黑体" panose="02010609060101010101" pitchFamily="49" charset="-122"/>
                      <a:sym typeface="Times New Roman" panose="02020603050405020304" pitchFamily="18" charset="0"/>
                    </a:rPr>
                    <a:t>成渝</a:t>
                  </a:r>
                  <a:endPara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5" name="椭圆 54"/>
                <p:cNvSpPr>
                  <a:spLocks noChangeArrowheads="1"/>
                </p:cNvSpPr>
                <p:nvPr/>
              </p:nvSpPr>
              <p:spPr bwMode="auto">
                <a:xfrm rot="874522">
                  <a:off x="2590800" y="2286000"/>
                  <a:ext cx="152400" cy="296863"/>
                </a:xfrm>
                <a:prstGeom prst="ellipse">
                  <a:avLst/>
                </a:prstGeom>
                <a:solidFill>
                  <a:srgbClr val="FFFF00">
                    <a:alpha val="32156"/>
                  </a:srgbClr>
                </a:solidFill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</a:ln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7442" name="TextBox 55"/>
                <p:cNvSpPr/>
                <p:nvPr/>
              </p:nvSpPr>
              <p:spPr>
                <a:xfrm>
                  <a:off x="2819400" y="2220618"/>
                  <a:ext cx="695325" cy="3131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latinLnBrk="1">
                    <a:buNone/>
                  </a:pPr>
                  <a:r>
                    <a:rPr lang="zh-CN" altLang="en-US" sz="1100" dirty="0">
                      <a:latin typeface="黑体" panose="02010609060101010101" pitchFamily="49" charset="-122"/>
                      <a:ea typeface="黑体" panose="02010609060101010101" pitchFamily="49" charset="-122"/>
                      <a:sym typeface="Times New Roman" panose="02020603050405020304" pitchFamily="18" charset="0"/>
                    </a:rPr>
                    <a:t>武汉</a:t>
                  </a:r>
                  <a:endPara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7" name="椭圆 56"/>
                <p:cNvSpPr>
                  <a:spLocks noChangeArrowheads="1"/>
                </p:cNvSpPr>
                <p:nvPr/>
              </p:nvSpPr>
              <p:spPr bwMode="auto">
                <a:xfrm rot="874522">
                  <a:off x="3124200" y="2362200"/>
                  <a:ext cx="304800" cy="276225"/>
                </a:xfrm>
                <a:prstGeom prst="ellipse">
                  <a:avLst/>
                </a:prstGeom>
                <a:solidFill>
                  <a:srgbClr val="FFFF00">
                    <a:alpha val="32156"/>
                  </a:srgbClr>
                </a:solidFill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</a:ln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7444" name="TextBox 57"/>
                <p:cNvSpPr/>
                <p:nvPr/>
              </p:nvSpPr>
              <p:spPr>
                <a:xfrm>
                  <a:off x="2653592" y="2743199"/>
                  <a:ext cx="942975" cy="3131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latinLnBrk="1">
                    <a:buNone/>
                  </a:pPr>
                  <a:r>
                    <a:rPr lang="zh-CN" altLang="en-US" sz="1100" dirty="0">
                      <a:latin typeface="黑体" panose="02010609060101010101" pitchFamily="49" charset="-122"/>
                      <a:ea typeface="黑体" panose="02010609060101010101" pitchFamily="49" charset="-122"/>
                      <a:sym typeface="Times New Roman" panose="02020603050405020304" pitchFamily="18" charset="0"/>
                    </a:rPr>
                    <a:t>长株潭</a:t>
                  </a:r>
                  <a:endPara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9" name="椭圆 58"/>
                <p:cNvSpPr>
                  <a:spLocks noChangeArrowheads="1"/>
                </p:cNvSpPr>
                <p:nvPr/>
              </p:nvSpPr>
              <p:spPr bwMode="auto">
                <a:xfrm rot="874522">
                  <a:off x="3124200" y="2590800"/>
                  <a:ext cx="195263" cy="238125"/>
                </a:xfrm>
                <a:prstGeom prst="ellipse">
                  <a:avLst/>
                </a:prstGeom>
                <a:solidFill>
                  <a:srgbClr val="FFFF00">
                    <a:alpha val="32156"/>
                  </a:srgbClr>
                </a:solidFill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</a:ln>
              </p:spPr>
              <p:txBody>
                <a:bodyPr anchor="ctr"/>
                <a:lstStyle/>
                <a:p>
                  <a:pPr marL="0" marR="0" lvl="0" indent="0" algn="l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7446" name="TextBox 49"/>
                <p:cNvSpPr/>
                <p:nvPr/>
              </p:nvSpPr>
              <p:spPr>
                <a:xfrm>
                  <a:off x="3510374" y="2737803"/>
                  <a:ext cx="858837" cy="3131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latinLnBrk="1">
                    <a:buNone/>
                  </a:pPr>
                  <a:r>
                    <a:rPr lang="zh-CN" altLang="en-US" sz="1100" dirty="0">
                      <a:latin typeface="黑体" panose="02010609060101010101" pitchFamily="49" charset="-122"/>
                      <a:ea typeface="黑体" panose="02010609060101010101" pitchFamily="49" charset="-122"/>
                      <a:sym typeface="Times New Roman" panose="02020603050405020304" pitchFamily="18" charset="0"/>
                    </a:rPr>
                    <a:t>海西</a:t>
                  </a:r>
                  <a:endPara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7422" name="椭圆 46"/>
              <p:cNvSpPr/>
              <p:nvPr/>
            </p:nvSpPr>
            <p:spPr>
              <a:xfrm>
                <a:off x="8499886" y="2155349"/>
                <a:ext cx="536610" cy="218026"/>
              </a:xfrm>
              <a:prstGeom prst="ellipse">
                <a:avLst/>
              </a:prstGeom>
              <a:solidFill>
                <a:srgbClr val="FFFF00">
                  <a:alpha val="32156"/>
                </a:srgbClr>
              </a:solidFill>
              <a:ln w="19050" cap="flat" cmpd="sng">
                <a:solidFill>
                  <a:srgbClr val="6666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anchor="ctr" anchorCtr="0"/>
              <a:p>
                <a:pPr latinLnBrk="1">
                  <a:buNone/>
                </a:pPr>
                <a:endParaRPr lang="zh-CN" altLang="zh-CN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7" name="椭圆 56"/>
              <p:cNvSpPr>
                <a:spLocks noChangeArrowheads="1"/>
              </p:cNvSpPr>
              <p:nvPr/>
            </p:nvSpPr>
            <p:spPr bwMode="auto">
              <a:xfrm rot="874522">
                <a:off x="9489582" y="2840176"/>
                <a:ext cx="224861" cy="203769"/>
              </a:xfrm>
              <a:prstGeom prst="ellipse">
                <a:avLst/>
              </a:prstGeom>
              <a:solidFill>
                <a:srgbClr val="FFFF00">
                  <a:alpha val="32156"/>
                </a:srgbClr>
              </a:solidFill>
              <a:ln w="25400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17424" name="椭圆 46"/>
              <p:cNvSpPr/>
              <p:nvPr/>
            </p:nvSpPr>
            <p:spPr>
              <a:xfrm>
                <a:off x="9762063" y="2996952"/>
                <a:ext cx="328311" cy="144056"/>
              </a:xfrm>
              <a:prstGeom prst="ellipse">
                <a:avLst/>
              </a:prstGeom>
              <a:solidFill>
                <a:srgbClr val="FFFF00">
                  <a:alpha val="32156"/>
                </a:srgbClr>
              </a:solidFill>
              <a:ln w="19050" cap="flat" cmpd="sng">
                <a:solidFill>
                  <a:srgbClr val="666666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anchor="ctr" anchorCtr="0"/>
              <a:p>
                <a:pPr latinLnBrk="1">
                  <a:buNone/>
                </a:pPr>
                <a:endParaRPr lang="zh-CN" altLang="zh-CN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7425" name="TextBox 49"/>
              <p:cNvSpPr/>
              <p:nvPr/>
            </p:nvSpPr>
            <p:spPr>
              <a:xfrm>
                <a:off x="8308885" y="2303294"/>
                <a:ext cx="943635" cy="2616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latinLnBrk="1">
                  <a:buNone/>
                </a:pPr>
                <a:r>
                  <a: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乌鲁木齐</a:t>
                </a:r>
                <a:endPara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7426" name="TextBox 53"/>
              <p:cNvSpPr/>
              <p:nvPr/>
            </p:nvSpPr>
            <p:spPr>
              <a:xfrm>
                <a:off x="9093034" y="2691551"/>
                <a:ext cx="724351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latinLnBrk="1">
                  <a:buNone/>
                </a:pPr>
                <a:r>
                  <a: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甘肃</a:t>
                </a:r>
                <a:endPara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latinLnBrk="1">
                  <a:buNone/>
                </a:pPr>
                <a:r>
                  <a: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兰白</a:t>
                </a:r>
                <a:endPara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7427" name="TextBox 53"/>
              <p:cNvSpPr/>
              <p:nvPr/>
            </p:nvSpPr>
            <p:spPr>
              <a:xfrm>
                <a:off x="9747277" y="3010203"/>
                <a:ext cx="717499" cy="2616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latinLnBrk="1">
                  <a:buNone/>
                </a:pPr>
                <a:r>
                  <a:rPr lang="zh-CN" altLang="en-US" sz="11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关中</a:t>
                </a:r>
                <a:endPara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47" name="椭圆 41"/>
            <p:cNvSpPr>
              <a:spLocks noChangeArrowheads="1"/>
            </p:cNvSpPr>
            <p:nvPr/>
          </p:nvSpPr>
          <p:spPr bwMode="auto">
            <a:xfrm>
              <a:off x="8172400" y="3356992"/>
              <a:ext cx="432048" cy="432048"/>
            </a:xfrm>
            <a:prstGeom prst="ellipse">
              <a:avLst/>
            </a:prstGeom>
            <a:solidFill>
              <a:srgbClr val="FFFF00">
                <a:alpha val="32156"/>
              </a:srgbClr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txBody>
            <a:bodyPr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7420" name="TextBox 53"/>
            <p:cNvSpPr/>
            <p:nvPr/>
          </p:nvSpPr>
          <p:spPr>
            <a:xfrm>
              <a:off x="7780299" y="3573016"/>
              <a:ext cx="1616237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/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晋北</a:t>
              </a:r>
              <a:endParaRPr lang="en-US" altLang="zh-CN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4587875" y="2400300"/>
            <a:ext cx="2071688" cy="25257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116013" y="2400300"/>
            <a:ext cx="1871663" cy="25257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6" name="Text Box 9"/>
          <p:cNvSpPr txBox="1"/>
          <p:nvPr/>
        </p:nvSpPr>
        <p:spPr>
          <a:xfrm>
            <a:off x="898525" y="1752600"/>
            <a:ext cx="2663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回收利用技术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7" name="Text Box 10"/>
          <p:cNvSpPr txBox="1"/>
          <p:nvPr/>
        </p:nvSpPr>
        <p:spPr>
          <a:xfrm>
            <a:off x="4643438" y="1752600"/>
            <a:ext cx="15113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销毁技术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8" name="Text Box 11"/>
          <p:cNvSpPr txBox="1"/>
          <p:nvPr/>
        </p:nvSpPr>
        <p:spPr>
          <a:xfrm>
            <a:off x="3162300" y="1125538"/>
            <a:ext cx="27416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VOCs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治理技术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9" name="Rectangle 14"/>
          <p:cNvSpPr/>
          <p:nvPr/>
        </p:nvSpPr>
        <p:spPr>
          <a:xfrm>
            <a:off x="4714875" y="2419350"/>
            <a:ext cx="2305050" cy="2286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spcBef>
                <a:spcPct val="2500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热力焚烧法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500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催化燃烧法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500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生物降解法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5000"/>
              </a:spcBef>
              <a:buNone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光催化降解法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5000"/>
              </a:spcBef>
              <a:buNone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等离子体技术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0" name="Rectangle 15"/>
          <p:cNvSpPr/>
          <p:nvPr/>
        </p:nvSpPr>
        <p:spPr>
          <a:xfrm>
            <a:off x="1258888" y="2400300"/>
            <a:ext cx="1512887" cy="1828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500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冷凝法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500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吸收法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500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吸附法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5000"/>
              </a:spcBef>
              <a:buNone/>
            </a:pP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膜分离法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1" name="Line 16"/>
          <p:cNvSpPr/>
          <p:nvPr/>
        </p:nvSpPr>
        <p:spPr>
          <a:xfrm>
            <a:off x="969963" y="2289175"/>
            <a:ext cx="22288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2" name="AutoShape 17"/>
          <p:cNvSpPr/>
          <p:nvPr/>
        </p:nvSpPr>
        <p:spPr>
          <a:xfrm rot="5400000">
            <a:off x="6619875" y="3098800"/>
            <a:ext cx="1158875" cy="339725"/>
          </a:xfrm>
          <a:prstGeom prst="triangle">
            <a:avLst>
              <a:gd name="adj" fmla="val 50000"/>
            </a:avLst>
          </a:prstGeom>
          <a:solidFill>
            <a:srgbClr val="0000FF">
              <a:alpha val="49019"/>
            </a:srgbClr>
          </a:solidFill>
          <a:ln w="9525">
            <a:noFill/>
          </a:ln>
        </p:spPr>
        <p:txBody>
          <a:bodyPr wrap="none" anchor="ctr" anchorCtr="0"/>
          <a:p>
            <a:pPr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3" name="AutoShape 20"/>
          <p:cNvSpPr/>
          <p:nvPr/>
        </p:nvSpPr>
        <p:spPr>
          <a:xfrm>
            <a:off x="7524750" y="2913063"/>
            <a:ext cx="1368425" cy="50323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>
              <a:buNone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4" name="Text Box 21"/>
          <p:cNvSpPr txBox="1"/>
          <p:nvPr/>
        </p:nvSpPr>
        <p:spPr>
          <a:xfrm>
            <a:off x="7596188" y="2976563"/>
            <a:ext cx="1223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传统技术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5" name="Line 23"/>
          <p:cNvSpPr/>
          <p:nvPr/>
        </p:nvSpPr>
        <p:spPr>
          <a:xfrm>
            <a:off x="3240088" y="1643063"/>
            <a:ext cx="26638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6" name="Line 25"/>
          <p:cNvSpPr/>
          <p:nvPr/>
        </p:nvSpPr>
        <p:spPr>
          <a:xfrm>
            <a:off x="4427538" y="2255838"/>
            <a:ext cx="25209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7" name="Line 26"/>
          <p:cNvSpPr/>
          <p:nvPr/>
        </p:nvSpPr>
        <p:spPr>
          <a:xfrm>
            <a:off x="555625" y="3795713"/>
            <a:ext cx="8064500" cy="0"/>
          </a:xfrm>
          <a:prstGeom prst="line">
            <a:avLst/>
          </a:prstGeom>
          <a:ln w="19050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448" name="AutoShape 17"/>
          <p:cNvSpPr/>
          <p:nvPr/>
        </p:nvSpPr>
        <p:spPr>
          <a:xfrm rot="5400000">
            <a:off x="6688138" y="4244975"/>
            <a:ext cx="1012825" cy="349250"/>
          </a:xfrm>
          <a:prstGeom prst="triangle">
            <a:avLst>
              <a:gd name="adj" fmla="val 50000"/>
            </a:avLst>
          </a:prstGeom>
          <a:solidFill>
            <a:srgbClr val="0000FF">
              <a:alpha val="49019"/>
            </a:srgbClr>
          </a:solidFill>
          <a:ln w="9525">
            <a:noFill/>
          </a:ln>
        </p:spPr>
        <p:txBody>
          <a:bodyPr wrap="none" anchor="ctr" anchorCtr="0"/>
          <a:p>
            <a:pPr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7523163" y="4202113"/>
            <a:ext cx="1296988" cy="50323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50" name="Text Box 21"/>
          <p:cNvSpPr txBox="1"/>
          <p:nvPr/>
        </p:nvSpPr>
        <p:spPr>
          <a:xfrm>
            <a:off x="7594600" y="4270375"/>
            <a:ext cx="1223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新型技术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22"/>
          <p:cNvSpPr txBox="1"/>
          <p:nvPr/>
        </p:nvSpPr>
        <p:spPr>
          <a:xfrm>
            <a:off x="457200" y="5397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 smtClean="0">
                <a:latin typeface="+mj-lt"/>
                <a:ea typeface="+mj-ea"/>
                <a:cs typeface="+mj-cs"/>
              </a:rPr>
              <a:t>（二）常用</a:t>
            </a:r>
            <a:r>
              <a:rPr kumimoji="0" lang="en-US" altLang="zh-CN" sz="3600" kern="1200" cap="none" spc="0" normalizeH="0" baseline="0" noProof="0" dirty="0" smtClean="0">
                <a:latin typeface="+mj-lt"/>
                <a:ea typeface="+mj-ea"/>
                <a:cs typeface="+mj-cs"/>
              </a:rPr>
              <a:t>VOCs</a:t>
            </a:r>
            <a:r>
              <a:rPr kumimoji="0" lang="zh-CN" altLang="en-US" sz="3600" kern="1200" cap="none" spc="0" normalizeH="0" baseline="0" noProof="0" dirty="0" smtClean="0">
                <a:latin typeface="+mj-lt"/>
                <a:ea typeface="+mj-ea"/>
                <a:cs typeface="+mj-cs"/>
              </a:rPr>
              <a:t>治理技术</a:t>
            </a:r>
            <a:endParaRPr kumimoji="0" lang="zh-CN" altLang="en-US" sz="36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3708400" y="4005263"/>
            <a:ext cx="323850" cy="87947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844675" y="5378450"/>
            <a:ext cx="4310063" cy="1339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54" name="TextBox 21"/>
          <p:cNvSpPr txBox="1"/>
          <p:nvPr/>
        </p:nvSpPr>
        <p:spPr>
          <a:xfrm>
            <a:off x="2511425" y="5373688"/>
            <a:ext cx="243681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沸石转轮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热力焚烧燃烧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5" name="Line 16"/>
          <p:cNvSpPr/>
          <p:nvPr/>
        </p:nvSpPr>
        <p:spPr>
          <a:xfrm>
            <a:off x="2908300" y="5295900"/>
            <a:ext cx="22288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6" name="Text Box 9"/>
          <p:cNvSpPr txBox="1"/>
          <p:nvPr/>
        </p:nvSpPr>
        <p:spPr>
          <a:xfrm>
            <a:off x="3225800" y="4868863"/>
            <a:ext cx="17224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组合技术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7" name="TextBox 24"/>
          <p:cNvSpPr txBox="1"/>
          <p:nvPr/>
        </p:nvSpPr>
        <p:spPr>
          <a:xfrm>
            <a:off x="2373313" y="5643563"/>
            <a:ext cx="325913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沸石浓缩转轮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蓄热式燃烧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8" name="TextBox 25"/>
          <p:cNvSpPr txBox="1"/>
          <p:nvPr/>
        </p:nvSpPr>
        <p:spPr>
          <a:xfrm>
            <a:off x="2481263" y="5940425"/>
            <a:ext cx="30241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洗涤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高级氧化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9" name="TextBox 26"/>
          <p:cNvSpPr txBox="1"/>
          <p:nvPr/>
        </p:nvSpPr>
        <p:spPr>
          <a:xfrm>
            <a:off x="2351088" y="6199188"/>
            <a:ext cx="35893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滤筒除尘器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蓄热式燃烧技术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60" name="TextBox 27"/>
          <p:cNvSpPr txBox="1"/>
          <p:nvPr/>
        </p:nvSpPr>
        <p:spPr>
          <a:xfrm>
            <a:off x="3422650" y="6372225"/>
            <a:ext cx="2228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r>
              <a:rPr lang="en-US" altLang="zh-CN" dirty="0">
                <a:latin typeface="Arial" panose="020B0604020202020204" pitchFamily="34" charset="0"/>
              </a:rPr>
              <a:t> . . . . . .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 txBox="1"/>
          <p:nvPr/>
        </p:nvSpPr>
        <p:spPr>
          <a:xfrm>
            <a:off x="457200" y="12541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 smtClean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吸附技术</a:t>
            </a:r>
            <a:endParaRPr kumimoji="0" lang="zh-CN" altLang="en-US" sz="36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988" y="981075"/>
            <a:ext cx="8748713" cy="157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原理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利用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吸附剂与污染物质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(VOCs)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进行物理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结合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或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化学反应并将污染成份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去除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460" name="Picture 5" descr="pell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00" y="1079500"/>
            <a:ext cx="1281113" cy="141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6" descr="powd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800" y="2036763"/>
            <a:ext cx="1346200" cy="15414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2" name="Group 4"/>
          <p:cNvGrpSpPr/>
          <p:nvPr/>
        </p:nvGrpSpPr>
        <p:grpSpPr>
          <a:xfrm>
            <a:off x="858838" y="2844800"/>
            <a:ext cx="6762750" cy="1692275"/>
            <a:chOff x="183" y="1067"/>
            <a:chExt cx="5268" cy="3086"/>
          </a:xfrm>
        </p:grpSpPr>
        <p:pic>
          <p:nvPicPr>
            <p:cNvPr id="19467" name="Picture 5"/>
            <p:cNvPicPr>
              <a:picLocks noChangeAspect="1"/>
            </p:cNvPicPr>
            <p:nvPr/>
          </p:nvPicPr>
          <p:blipFill>
            <a:blip r:embed="rId3">
              <a:lum bright="-12000" contrast="24000"/>
            </a:blip>
            <a:stretch>
              <a:fillRect/>
            </a:stretch>
          </p:blipFill>
          <p:spPr>
            <a:xfrm>
              <a:off x="183" y="1197"/>
              <a:ext cx="5268" cy="26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8" name="Text Box 6"/>
            <p:cNvSpPr txBox="1"/>
            <p:nvPr/>
          </p:nvSpPr>
          <p:spPr>
            <a:xfrm>
              <a:off x="960" y="1104"/>
              <a:ext cx="432" cy="106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zh-CN" altLang="en-US" sz="1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废气</a:t>
              </a:r>
              <a:endPara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69" name="Text Box 7"/>
            <p:cNvSpPr txBox="1"/>
            <p:nvPr/>
          </p:nvSpPr>
          <p:spPr>
            <a:xfrm>
              <a:off x="3156" y="1067"/>
              <a:ext cx="923" cy="67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干净</a:t>
              </a:r>
              <a:r>
                <a:rPr lang="zh-CN" altLang="en-US" sz="1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气体</a:t>
              </a:r>
              <a:endPara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0" name="Text Box 8"/>
            <p:cNvSpPr txBox="1"/>
            <p:nvPr/>
          </p:nvSpPr>
          <p:spPr>
            <a:xfrm>
              <a:off x="2968" y="3413"/>
              <a:ext cx="940" cy="61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zh-CN" altLang="en-US" sz="1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低压蒸汽</a:t>
              </a:r>
              <a:endPara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1" name="Text Box 9"/>
            <p:cNvSpPr txBox="1"/>
            <p:nvPr/>
          </p:nvSpPr>
          <p:spPr>
            <a:xfrm>
              <a:off x="557" y="3413"/>
              <a:ext cx="768" cy="61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zh-CN" altLang="en-US" sz="1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风机</a:t>
              </a:r>
              <a:endPara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2" name="Text Box 10"/>
            <p:cNvSpPr txBox="1"/>
            <p:nvPr/>
          </p:nvSpPr>
          <p:spPr>
            <a:xfrm>
              <a:off x="4190" y="1256"/>
              <a:ext cx="768" cy="67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zh-TW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冷凝器</a:t>
              </a:r>
              <a:endParaRPr lang="zh-TW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3" name="Text Box 12"/>
            <p:cNvSpPr txBox="1"/>
            <p:nvPr/>
          </p:nvSpPr>
          <p:spPr>
            <a:xfrm>
              <a:off x="3816" y="3479"/>
              <a:ext cx="525" cy="67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zh-CN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废水</a:t>
              </a:r>
              <a:endPara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4" name="Text Box 13"/>
            <p:cNvSpPr txBox="1"/>
            <p:nvPr/>
          </p:nvSpPr>
          <p:spPr>
            <a:xfrm>
              <a:off x="4407" y="3439"/>
              <a:ext cx="893" cy="67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en-US" altLang="zh-TW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VOC</a:t>
              </a:r>
              <a:r>
                <a:rPr lang="zh-TW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回收</a:t>
              </a:r>
              <a:endParaRPr lang="zh-TW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5" name="Text Box 14"/>
            <p:cNvSpPr txBox="1"/>
            <p:nvPr/>
          </p:nvSpPr>
          <p:spPr>
            <a:xfrm>
              <a:off x="355" y="2054"/>
              <a:ext cx="625" cy="67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None/>
              </a:pPr>
              <a:endPara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6" name="Text Box 15"/>
            <p:cNvSpPr txBox="1"/>
            <p:nvPr/>
          </p:nvSpPr>
          <p:spPr>
            <a:xfrm>
              <a:off x="4171" y="2197"/>
              <a:ext cx="625" cy="67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None/>
              </a:pPr>
              <a:endPara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7" name="Text Box 16"/>
            <p:cNvSpPr txBox="1"/>
            <p:nvPr/>
          </p:nvSpPr>
          <p:spPr>
            <a:xfrm>
              <a:off x="1392" y="1380"/>
              <a:ext cx="819" cy="67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zh-TW" altLang="en-US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吸附塔</a:t>
              </a:r>
              <a:endParaRPr lang="zh-TW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8" name="Text Box 17"/>
            <p:cNvSpPr txBox="1"/>
            <p:nvPr/>
          </p:nvSpPr>
          <p:spPr>
            <a:xfrm>
              <a:off x="2143" y="2169"/>
              <a:ext cx="983" cy="56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zh-TW" altLang="en-US" sz="1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活性碳床</a:t>
              </a:r>
              <a:endParaRPr lang="zh-TW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9" name="Text Box 18"/>
            <p:cNvSpPr txBox="1"/>
            <p:nvPr/>
          </p:nvSpPr>
          <p:spPr>
            <a:xfrm>
              <a:off x="2202" y="2962"/>
              <a:ext cx="924" cy="56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  <a:buNone/>
              </a:pPr>
              <a:r>
                <a:rPr lang="zh-TW" altLang="en-US" sz="1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活性碳床</a:t>
              </a:r>
              <a:endParaRPr lang="zh-TW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19100" y="2492375"/>
            <a:ext cx="17049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典行工艺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64" name="矩形 20"/>
          <p:cNvSpPr/>
          <p:nvPr/>
        </p:nvSpPr>
        <p:spPr>
          <a:xfrm>
            <a:off x="407988" y="4392613"/>
            <a:ext cx="170497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适用范围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2175" y="4973638"/>
            <a:ext cx="4748213" cy="17541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适用于：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中低浓度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VOCs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的净化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优点：去除效率高，易于自动化控制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缺点：不适用于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高浓度、高温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的有机废气，          且吸附材料需定期更换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466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900" y="4872038"/>
            <a:ext cx="3092450" cy="1958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5781</Words>
  <Application>WPS 演示</Application>
  <PresentationFormat/>
  <Paragraphs>896</Paragraphs>
  <Slides>41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41</vt:i4>
      </vt:variant>
    </vt:vector>
  </HeadingPairs>
  <TitlesOfParts>
    <vt:vector size="74" baseType="lpstr">
      <vt:lpstr>Arial</vt:lpstr>
      <vt:lpstr>宋体</vt:lpstr>
      <vt:lpstr>Wingdings</vt:lpstr>
      <vt:lpstr>Calibri</vt:lpstr>
      <vt:lpstr>黑体</vt:lpstr>
      <vt:lpstr>微软雅黑</vt:lpstr>
      <vt:lpstr>楷体_GB2312</vt:lpstr>
      <vt:lpstr>新宋体</vt:lpstr>
      <vt:lpstr>Times New Roman</vt:lpstr>
      <vt:lpstr>HDA DIN Office</vt:lpstr>
      <vt:lpstr>Segoe Print</vt:lpstr>
      <vt:lpstr>Wingdings 3</vt:lpstr>
      <vt:lpstr>Symbol</vt:lpstr>
      <vt:lpstr>仿宋_GB2312</vt:lpstr>
      <vt:lpstr>仿宋</vt:lpstr>
      <vt:lpstr>Gulim</vt:lpstr>
      <vt:lpstr>-윤고딕140</vt:lpstr>
      <vt:lpstr>HY각헤드라인M</vt:lpstr>
      <vt:lpstr>HY헤드라인M</vt:lpstr>
      <vt:lpstr>华文楷体</vt:lpstr>
      <vt:lpstr>HY견고딕</vt:lpstr>
      <vt:lpstr>DotumChe</vt:lpstr>
      <vt:lpstr>Arial Unicode MS</vt:lpstr>
      <vt:lpstr>Wingdings 3</vt:lpstr>
      <vt:lpstr>仿宋_GB2312</vt:lpstr>
      <vt:lpstr>HY각헤드라인M</vt:lpstr>
      <vt:lpstr>Malgun Gothic</vt:lpstr>
      <vt:lpstr>HY헤드라인M</vt:lpstr>
      <vt:lpstr>HY견고딕</vt:lpstr>
      <vt:lpstr>楷体</vt:lpstr>
      <vt:lpstr>汉仪旗黑-85S</vt:lpstr>
      <vt:lpstr>默认设计模板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 Amy</dc:creator>
  <cp:lastModifiedBy>little fairy</cp:lastModifiedBy>
  <cp:revision>352</cp:revision>
  <dcterms:created xsi:type="dcterms:W3CDTF">2024-05-10T09:23:17Z</dcterms:created>
  <dcterms:modified xsi:type="dcterms:W3CDTF">2024-05-10T09:26:11Z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9194EC5468A04D9DA0556F88837270D4_13</vt:lpwstr>
  </property>
  <property fmtid="{D5CDD505-2E9C-101B-9397-08002B2CF9AE}" pid="4" name="KSOProductBuildVer">
    <vt:lpwstr>2052-12.1.0.16910</vt:lpwstr>
  </property>
</Properties>
</file>