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337" r:id="rId5"/>
    <p:sldId id="281" r:id="rId6"/>
    <p:sldId id="304" r:id="rId7"/>
    <p:sldId id="256" r:id="rId8"/>
    <p:sldId id="282" r:id="rId9"/>
    <p:sldId id="283" r:id="rId10"/>
    <p:sldId id="284" r:id="rId11"/>
    <p:sldId id="285" r:id="rId12"/>
    <p:sldId id="258" r:id="rId13"/>
    <p:sldId id="286" r:id="rId14"/>
    <p:sldId id="287" r:id="rId15"/>
    <p:sldId id="288" r:id="rId16"/>
    <p:sldId id="259" r:id="rId17"/>
    <p:sldId id="260" r:id="rId18"/>
    <p:sldId id="261" r:id="rId19"/>
    <p:sldId id="289" r:id="rId20"/>
    <p:sldId id="290" r:id="rId21"/>
    <p:sldId id="291" r:id="rId22"/>
    <p:sldId id="293" r:id="rId23"/>
    <p:sldId id="292" r:id="rId24"/>
    <p:sldId id="294" r:id="rId25"/>
    <p:sldId id="295" r:id="rId26"/>
    <p:sldId id="296" r:id="rId27"/>
    <p:sldId id="297" r:id="rId28"/>
    <p:sldId id="298" r:id="rId29"/>
    <p:sldId id="262" r:id="rId30"/>
    <p:sldId id="299" r:id="rId31"/>
    <p:sldId id="300" r:id="rId32"/>
    <p:sldId id="264" r:id="rId33"/>
    <p:sldId id="263" r:id="rId34"/>
    <p:sldId id="301" r:id="rId35"/>
    <p:sldId id="302" r:id="rId36"/>
    <p:sldId id="303" r:id="rId37"/>
    <p:sldId id="339" r:id="rId38"/>
  </p:sldIdLst>
  <p:sldSz cx="12192000" cy="6858000"/>
  <p:notesSz cx="6858000" cy="9144000"/>
  <p:custDataLst>
    <p:tags r:id="rId4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D74A7"/>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8715" autoAdjust="0"/>
  </p:normalViewPr>
  <p:slideViewPr>
    <p:cSldViewPr snapToGrid="0" showGuides="1">
      <p:cViewPr varScale="1">
        <p:scale>
          <a:sx n="100" d="100"/>
          <a:sy n="100" d="100"/>
        </p:scale>
        <p:origin x="-96"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91" d="100"/>
        <a:sy n="91"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3" Type="http://schemas.openxmlformats.org/officeDocument/2006/relationships/tags" Target="tags/tag36.xml"/><Relationship Id="rId42" Type="http://schemas.openxmlformats.org/officeDocument/2006/relationships/commentAuthors" Target="commentAuthors.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notesMaster" Target="notesMasters/notesMaster1.xml"/><Relationship Id="rId39" Type="http://schemas.openxmlformats.org/officeDocument/2006/relationships/presProps" Target="presProps.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301BD9-4243-4367-977C-650CCA5948F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ACFBAA-4F33-4BF6-B348-50D59E4A3B0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CFBAA-4F33-4BF6-B348-50D59E4A3B07}"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CFBAA-4F33-4BF6-B348-50D59E4A3B07}"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CFBAA-4F33-4BF6-B348-50D59E4A3B07}"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CFBAA-4F33-4BF6-B348-50D59E4A3B07}"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CFBAA-4F33-4BF6-B348-50D59E4A3B07}"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CFBAA-4F33-4BF6-B348-50D59E4A3B07}"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CFBAA-4F33-4BF6-B348-50D59E4A3B07}"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CFBAA-4F33-4BF6-B348-50D59E4A3B07}"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CFBAA-4F33-4BF6-B348-50D59E4A3B07}"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CFBAA-4F33-4BF6-B348-50D59E4A3B07}"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CFBAA-4F33-4BF6-B348-50D59E4A3B0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CFBAA-4F33-4BF6-B348-50D59E4A3B07}"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CFBAA-4F33-4BF6-B348-50D59E4A3B07}"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CFBAA-4F33-4BF6-B348-50D59E4A3B07}"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CFBAA-4F33-4BF6-B348-50D59E4A3B07}"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CFBAA-4F33-4BF6-B348-50D59E4A3B07}"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CFBAA-4F33-4BF6-B348-50D59E4A3B07}"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CFBAA-4F33-4BF6-B348-50D59E4A3B07}"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CFBAA-4F33-4BF6-B348-50D59E4A3B07}"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CFBAA-4F33-4BF6-B348-50D59E4A3B07}"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CFBAA-4F33-4BF6-B348-50D59E4A3B07}"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CFBAA-4F33-4BF6-B348-50D59E4A3B0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CFBAA-4F33-4BF6-B348-50D59E4A3B07}"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CFBAA-4F33-4BF6-B348-50D59E4A3B07}"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CFBAA-4F33-4BF6-B348-50D59E4A3B07}"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CFBAA-4F33-4BF6-B348-50D59E4A3B07}"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CFBAA-4F33-4BF6-B348-50D59E4A3B0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CFBAA-4F33-4BF6-B348-50D59E4A3B07}"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CFBAA-4F33-4BF6-B348-50D59E4A3B07}"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CFBAA-4F33-4BF6-B348-50D59E4A3B07}"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CFBAA-4F33-4BF6-B348-50D59E4A3B07}"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CFBAA-4F33-4BF6-B348-50D59E4A3B07}"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CFBAA-4F33-4BF6-B348-50D59E4A3B0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2180C721-00F0-49A5-8986-DFDB39C600B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8C8E5C5-05D3-4171-9F3F-370131363719}" type="slidenum">
              <a:rPr lang="zh-CN" altLang="en-US" smtClean="0"/>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180C721-00F0-49A5-8986-DFDB39C600B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8C8E5C5-05D3-4171-9F3F-370131363719}" type="slidenum">
              <a:rPr lang="zh-CN" altLang="en-US" smtClean="0"/>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180C721-00F0-49A5-8986-DFDB39C600B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8C8E5C5-05D3-4171-9F3F-370131363719}" type="slidenum">
              <a:rPr lang="zh-CN" altLang="en-US" smtClean="0"/>
            </a:fld>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180C721-00F0-49A5-8986-DFDB39C600B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8C8E5C5-05D3-4171-9F3F-370131363719}" type="slidenum">
              <a:rPr lang="zh-CN" altLang="en-US" smtClean="0"/>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2180C721-00F0-49A5-8986-DFDB39C600B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8C8E5C5-05D3-4171-9F3F-370131363719}" type="slidenum">
              <a:rPr lang="zh-CN" altLang="en-US" smtClean="0"/>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2180C721-00F0-49A5-8986-DFDB39C600B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8C8E5C5-05D3-4171-9F3F-370131363719}"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180C721-00F0-49A5-8986-DFDB39C600B4}"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8C8E5C5-05D3-4171-9F3F-370131363719}"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180C721-00F0-49A5-8986-DFDB39C600B4}"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8C8E5C5-05D3-4171-9F3F-370131363719}"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180C721-00F0-49A5-8986-DFDB39C600B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8C8E5C5-05D3-4171-9F3F-370131363719}" type="slidenum">
              <a:rPr lang="zh-CN" altLang="en-US" smtClean="0"/>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180C721-00F0-49A5-8986-DFDB39C600B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8C8E5C5-05D3-4171-9F3F-370131363719}" type="slidenum">
              <a:rPr lang="zh-CN" altLang="en-US" smtClean="0"/>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180C721-00F0-49A5-8986-DFDB39C600B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8C8E5C5-05D3-4171-9F3F-370131363719}"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20000"/>
                <a:lumOff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80C721-00F0-49A5-8986-DFDB39C600B4}"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C8E5C5-05D3-4171-9F3F-370131363719}" type="slidenum">
              <a:rPr lang="zh-CN" altLang="en-US" smtClean="0"/>
            </a:fld>
            <a:endParaRPr lang="zh-CN" altLang="en-US"/>
          </a:p>
        </p:txBody>
      </p:sp>
      <p:pic>
        <p:nvPicPr>
          <p:cNvPr id="8" name="图片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16.xml"/><Relationship Id="rId8" Type="http://schemas.openxmlformats.org/officeDocument/2006/relationships/tags" Target="../tags/tag15.xml"/><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3" Type="http://schemas.openxmlformats.org/officeDocument/2006/relationships/notesSlide" Target="../notesSlides/notesSlide1.xml"/><Relationship Id="rId22" Type="http://schemas.openxmlformats.org/officeDocument/2006/relationships/slideLayout" Target="../slideLayouts/slideLayout2.xml"/><Relationship Id="rId21" Type="http://schemas.openxmlformats.org/officeDocument/2006/relationships/tags" Target="../tags/tag28.xml"/><Relationship Id="rId20" Type="http://schemas.openxmlformats.org/officeDocument/2006/relationships/tags" Target="../tags/tag27.xml"/><Relationship Id="rId2" Type="http://schemas.openxmlformats.org/officeDocument/2006/relationships/tags" Target="../tags/tag9.xml"/><Relationship Id="rId19" Type="http://schemas.openxmlformats.org/officeDocument/2006/relationships/tags" Target="../tags/tag26.xml"/><Relationship Id="rId18" Type="http://schemas.openxmlformats.org/officeDocument/2006/relationships/tags" Target="../tags/tag25.xml"/><Relationship Id="rId17" Type="http://schemas.openxmlformats.org/officeDocument/2006/relationships/tags" Target="../tags/tag24.xml"/><Relationship Id="rId16" Type="http://schemas.openxmlformats.org/officeDocument/2006/relationships/tags" Target="../tags/tag23.xml"/><Relationship Id="rId15" Type="http://schemas.openxmlformats.org/officeDocument/2006/relationships/tags" Target="../tags/tag22.xml"/><Relationship Id="rId14" Type="http://schemas.openxmlformats.org/officeDocument/2006/relationships/tags" Target="../tags/tag21.xml"/><Relationship Id="rId13" Type="http://schemas.openxmlformats.org/officeDocument/2006/relationships/tags" Target="../tags/tag20.xml"/><Relationship Id="rId12" Type="http://schemas.openxmlformats.org/officeDocument/2006/relationships/tags" Target="../tags/tag19.xml"/><Relationship Id="rId11" Type="http://schemas.openxmlformats.org/officeDocument/2006/relationships/tags" Target="../tags/tag18.xml"/><Relationship Id="rId10" Type="http://schemas.openxmlformats.org/officeDocument/2006/relationships/tags" Target="../tags/tag17.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30.xml"/><Relationship Id="rId4" Type="http://schemas.openxmlformats.org/officeDocument/2006/relationships/image" Target="../media/image1.png"/><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tags" Target="../tags/tag2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5.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35.xml"/><Relationship Id="rId7" Type="http://schemas.openxmlformats.org/officeDocument/2006/relationships/hyperlink" Target="http://www.bofety.com/" TargetMode="External"/><Relationship Id="rId6" Type="http://schemas.openxmlformats.org/officeDocument/2006/relationships/tags" Target="../tags/tag34.xml"/><Relationship Id="rId5" Type="http://schemas.openxmlformats.org/officeDocument/2006/relationships/image" Target="../media/image6.jpeg"/><Relationship Id="rId4" Type="http://schemas.openxmlformats.org/officeDocument/2006/relationships/tags" Target="../tags/tag33.xml"/><Relationship Id="rId3" Type="http://schemas.openxmlformats.org/officeDocument/2006/relationships/image" Target="../media/image5.jpeg"/><Relationship Id="rId2" Type="http://schemas.openxmlformats.org/officeDocument/2006/relationships/tags" Target="../tags/tag32.xml"/><Relationship Id="rId1" Type="http://schemas.openxmlformats.org/officeDocument/2006/relationships/tags" Target="../tags/tag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淘宝网chenying0907出品 3"/>
          <p:cNvSpPr/>
          <p:nvPr>
            <p:custDataLst>
              <p:tags r:id="rId1"/>
            </p:custDataLst>
          </p:nvPr>
        </p:nvSpPr>
        <p:spPr>
          <a:xfrm>
            <a:off x="0" y="2639505"/>
            <a:ext cx="311085" cy="254523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PA_淘宝网chenying0907出品 4"/>
          <p:cNvSpPr/>
          <p:nvPr>
            <p:custDataLst>
              <p:tags r:id="rId2"/>
            </p:custDataLst>
          </p:nvPr>
        </p:nvSpPr>
        <p:spPr>
          <a:xfrm>
            <a:off x="7722124" y="2639505"/>
            <a:ext cx="311085" cy="254523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PA_淘宝网chenying0907出品 7"/>
          <p:cNvSpPr/>
          <p:nvPr>
            <p:custDataLst>
              <p:tags r:id="rId3"/>
            </p:custDataLst>
          </p:nvPr>
        </p:nvSpPr>
        <p:spPr>
          <a:xfrm>
            <a:off x="8062274" y="3185887"/>
            <a:ext cx="386499" cy="1980000"/>
          </a:xfrm>
          <a:custGeom>
            <a:avLst/>
            <a:gdLst>
              <a:gd name="connsiteX0" fmla="*/ 177538 w 386499"/>
              <a:gd name="connsiteY0" fmla="*/ 0 h 1395167"/>
              <a:gd name="connsiteX1" fmla="*/ 208961 w 386499"/>
              <a:gd name="connsiteY1" fmla="*/ 0 h 1395167"/>
              <a:gd name="connsiteX2" fmla="*/ 386499 w 386499"/>
              <a:gd name="connsiteY2" fmla="*/ 177538 h 1395167"/>
              <a:gd name="connsiteX3" fmla="*/ 386499 w 386499"/>
              <a:gd name="connsiteY3" fmla="*/ 1395167 h 1395167"/>
              <a:gd name="connsiteX4" fmla="*/ 0 w 386499"/>
              <a:gd name="connsiteY4" fmla="*/ 1395167 h 1395167"/>
              <a:gd name="connsiteX5" fmla="*/ 0 w 386499"/>
              <a:gd name="connsiteY5" fmla="*/ 177538 h 1395167"/>
              <a:gd name="connsiteX6" fmla="*/ 177538 w 386499"/>
              <a:gd name="connsiteY6" fmla="*/ 0 h 1395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499" h="1395167">
                <a:moveTo>
                  <a:pt x="177538" y="0"/>
                </a:moveTo>
                <a:lnTo>
                  <a:pt x="208961" y="0"/>
                </a:lnTo>
                <a:cubicBezTo>
                  <a:pt x="307013" y="0"/>
                  <a:pt x="386499" y="79486"/>
                  <a:pt x="386499" y="177538"/>
                </a:cubicBezTo>
                <a:lnTo>
                  <a:pt x="386499" y="1395167"/>
                </a:lnTo>
                <a:lnTo>
                  <a:pt x="0" y="1395167"/>
                </a:lnTo>
                <a:lnTo>
                  <a:pt x="0" y="177538"/>
                </a:lnTo>
                <a:cubicBezTo>
                  <a:pt x="0" y="79486"/>
                  <a:pt x="79486" y="0"/>
                  <a:pt x="177538" y="0"/>
                </a:cubicBezTo>
                <a:close/>
              </a:path>
            </a:pathLst>
          </a:custGeom>
          <a:gradFill flip="none" rotWithShape="1">
            <a:gsLst>
              <a:gs pos="0">
                <a:schemeClr val="bg1">
                  <a:lumMod val="85000"/>
                </a:schemeClr>
              </a:gs>
              <a:gs pos="46000">
                <a:schemeClr val="bg1">
                  <a:lumMod val="75000"/>
                </a:schemeClr>
              </a:gs>
              <a:gs pos="100000">
                <a:schemeClr val="bg1">
                  <a:lumMod val="50000"/>
                </a:schemeClr>
              </a:gs>
            </a:gsLst>
            <a:path path="circle">
              <a:fillToRect l="50000" t="130000" r="50000" b="-30000"/>
            </a:path>
          </a:gradFill>
          <a:ln w="508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PA_直接连接符 9"/>
          <p:cNvCxnSpPr/>
          <p:nvPr>
            <p:custDataLst>
              <p:tags r:id="rId4"/>
            </p:custDataLst>
          </p:nvPr>
        </p:nvCxnSpPr>
        <p:spPr>
          <a:xfrm>
            <a:off x="8033209" y="5184742"/>
            <a:ext cx="4158791" cy="0"/>
          </a:xfrm>
          <a:prstGeom prst="line">
            <a:avLst/>
          </a:prstGeom>
          <a:ln w="158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PA_淘宝网chenying0907出品 10"/>
          <p:cNvSpPr/>
          <p:nvPr>
            <p:custDataLst>
              <p:tags r:id="rId5"/>
            </p:custDataLst>
          </p:nvPr>
        </p:nvSpPr>
        <p:spPr>
          <a:xfrm>
            <a:off x="8467623" y="3257887"/>
            <a:ext cx="386499" cy="1908000"/>
          </a:xfrm>
          <a:custGeom>
            <a:avLst/>
            <a:gdLst>
              <a:gd name="connsiteX0" fmla="*/ 177538 w 386499"/>
              <a:gd name="connsiteY0" fmla="*/ 0 h 1395167"/>
              <a:gd name="connsiteX1" fmla="*/ 208961 w 386499"/>
              <a:gd name="connsiteY1" fmla="*/ 0 h 1395167"/>
              <a:gd name="connsiteX2" fmla="*/ 386499 w 386499"/>
              <a:gd name="connsiteY2" fmla="*/ 177538 h 1395167"/>
              <a:gd name="connsiteX3" fmla="*/ 386499 w 386499"/>
              <a:gd name="connsiteY3" fmla="*/ 1395167 h 1395167"/>
              <a:gd name="connsiteX4" fmla="*/ 0 w 386499"/>
              <a:gd name="connsiteY4" fmla="*/ 1395167 h 1395167"/>
              <a:gd name="connsiteX5" fmla="*/ 0 w 386499"/>
              <a:gd name="connsiteY5" fmla="*/ 177538 h 1395167"/>
              <a:gd name="connsiteX6" fmla="*/ 177538 w 386499"/>
              <a:gd name="connsiteY6" fmla="*/ 0 h 1395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499" h="1395167">
                <a:moveTo>
                  <a:pt x="177538" y="0"/>
                </a:moveTo>
                <a:lnTo>
                  <a:pt x="208961" y="0"/>
                </a:lnTo>
                <a:cubicBezTo>
                  <a:pt x="307013" y="0"/>
                  <a:pt x="386499" y="79486"/>
                  <a:pt x="386499" y="177538"/>
                </a:cubicBezTo>
                <a:lnTo>
                  <a:pt x="386499" y="1395167"/>
                </a:lnTo>
                <a:lnTo>
                  <a:pt x="0" y="1395167"/>
                </a:lnTo>
                <a:lnTo>
                  <a:pt x="0" y="177538"/>
                </a:lnTo>
                <a:cubicBezTo>
                  <a:pt x="0" y="79486"/>
                  <a:pt x="79486" y="0"/>
                  <a:pt x="177538" y="0"/>
                </a:cubicBezTo>
                <a:close/>
              </a:path>
            </a:pathLst>
          </a:custGeom>
          <a:gradFill flip="none" rotWithShape="1">
            <a:gsLst>
              <a:gs pos="0">
                <a:schemeClr val="bg1">
                  <a:lumMod val="85000"/>
                </a:schemeClr>
              </a:gs>
              <a:gs pos="46000">
                <a:schemeClr val="bg1">
                  <a:lumMod val="75000"/>
                </a:schemeClr>
              </a:gs>
              <a:gs pos="100000">
                <a:schemeClr val="bg1">
                  <a:lumMod val="50000"/>
                </a:schemeClr>
              </a:gs>
            </a:gsLst>
            <a:path path="circle">
              <a:fillToRect l="50000" t="130000" r="50000" b="-30000"/>
            </a:path>
          </a:gradFill>
          <a:ln w="508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PA_淘宝网chenying0907出品 11"/>
          <p:cNvSpPr/>
          <p:nvPr>
            <p:custDataLst>
              <p:tags r:id="rId6"/>
            </p:custDataLst>
          </p:nvPr>
        </p:nvSpPr>
        <p:spPr>
          <a:xfrm>
            <a:off x="8880982" y="3257887"/>
            <a:ext cx="386499" cy="1908000"/>
          </a:xfrm>
          <a:custGeom>
            <a:avLst/>
            <a:gdLst>
              <a:gd name="connsiteX0" fmla="*/ 177538 w 386499"/>
              <a:gd name="connsiteY0" fmla="*/ 0 h 1395167"/>
              <a:gd name="connsiteX1" fmla="*/ 208961 w 386499"/>
              <a:gd name="connsiteY1" fmla="*/ 0 h 1395167"/>
              <a:gd name="connsiteX2" fmla="*/ 386499 w 386499"/>
              <a:gd name="connsiteY2" fmla="*/ 177538 h 1395167"/>
              <a:gd name="connsiteX3" fmla="*/ 386499 w 386499"/>
              <a:gd name="connsiteY3" fmla="*/ 1395167 h 1395167"/>
              <a:gd name="connsiteX4" fmla="*/ 0 w 386499"/>
              <a:gd name="connsiteY4" fmla="*/ 1395167 h 1395167"/>
              <a:gd name="connsiteX5" fmla="*/ 0 w 386499"/>
              <a:gd name="connsiteY5" fmla="*/ 177538 h 1395167"/>
              <a:gd name="connsiteX6" fmla="*/ 177538 w 386499"/>
              <a:gd name="connsiteY6" fmla="*/ 0 h 1395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499" h="1395167">
                <a:moveTo>
                  <a:pt x="177538" y="0"/>
                </a:moveTo>
                <a:lnTo>
                  <a:pt x="208961" y="0"/>
                </a:lnTo>
                <a:cubicBezTo>
                  <a:pt x="307013" y="0"/>
                  <a:pt x="386499" y="79486"/>
                  <a:pt x="386499" y="177538"/>
                </a:cubicBezTo>
                <a:lnTo>
                  <a:pt x="386499" y="1395167"/>
                </a:lnTo>
                <a:lnTo>
                  <a:pt x="0" y="1395167"/>
                </a:lnTo>
                <a:lnTo>
                  <a:pt x="0" y="177538"/>
                </a:lnTo>
                <a:cubicBezTo>
                  <a:pt x="0" y="79486"/>
                  <a:pt x="79486" y="0"/>
                  <a:pt x="177538" y="0"/>
                </a:cubicBezTo>
                <a:close/>
              </a:path>
            </a:pathLst>
          </a:custGeom>
          <a:gradFill flip="none" rotWithShape="1">
            <a:gsLst>
              <a:gs pos="0">
                <a:schemeClr val="bg1">
                  <a:lumMod val="85000"/>
                </a:schemeClr>
              </a:gs>
              <a:gs pos="46000">
                <a:schemeClr val="bg1">
                  <a:lumMod val="75000"/>
                </a:schemeClr>
              </a:gs>
              <a:gs pos="100000">
                <a:schemeClr val="bg1">
                  <a:lumMod val="50000"/>
                </a:schemeClr>
              </a:gs>
            </a:gsLst>
            <a:path path="circle">
              <a:fillToRect l="50000" t="130000" r="50000" b="-30000"/>
            </a:path>
          </a:gradFill>
          <a:ln w="508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PA_淘宝网chenying0907出品 12"/>
          <p:cNvSpPr/>
          <p:nvPr>
            <p:custDataLst>
              <p:tags r:id="rId7"/>
            </p:custDataLst>
          </p:nvPr>
        </p:nvSpPr>
        <p:spPr>
          <a:xfrm>
            <a:off x="9287066" y="3293887"/>
            <a:ext cx="386499" cy="1872000"/>
          </a:xfrm>
          <a:custGeom>
            <a:avLst/>
            <a:gdLst>
              <a:gd name="connsiteX0" fmla="*/ 177538 w 386499"/>
              <a:gd name="connsiteY0" fmla="*/ 0 h 1395167"/>
              <a:gd name="connsiteX1" fmla="*/ 208961 w 386499"/>
              <a:gd name="connsiteY1" fmla="*/ 0 h 1395167"/>
              <a:gd name="connsiteX2" fmla="*/ 386499 w 386499"/>
              <a:gd name="connsiteY2" fmla="*/ 177538 h 1395167"/>
              <a:gd name="connsiteX3" fmla="*/ 386499 w 386499"/>
              <a:gd name="connsiteY3" fmla="*/ 1395167 h 1395167"/>
              <a:gd name="connsiteX4" fmla="*/ 0 w 386499"/>
              <a:gd name="connsiteY4" fmla="*/ 1395167 h 1395167"/>
              <a:gd name="connsiteX5" fmla="*/ 0 w 386499"/>
              <a:gd name="connsiteY5" fmla="*/ 177538 h 1395167"/>
              <a:gd name="connsiteX6" fmla="*/ 177538 w 386499"/>
              <a:gd name="connsiteY6" fmla="*/ 0 h 1395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499" h="1395167">
                <a:moveTo>
                  <a:pt x="177538" y="0"/>
                </a:moveTo>
                <a:lnTo>
                  <a:pt x="208961" y="0"/>
                </a:lnTo>
                <a:cubicBezTo>
                  <a:pt x="307013" y="0"/>
                  <a:pt x="386499" y="79486"/>
                  <a:pt x="386499" y="177538"/>
                </a:cubicBezTo>
                <a:lnTo>
                  <a:pt x="386499" y="1395167"/>
                </a:lnTo>
                <a:lnTo>
                  <a:pt x="0" y="1395167"/>
                </a:lnTo>
                <a:lnTo>
                  <a:pt x="0" y="177538"/>
                </a:lnTo>
                <a:cubicBezTo>
                  <a:pt x="0" y="79486"/>
                  <a:pt x="79486" y="0"/>
                  <a:pt x="177538" y="0"/>
                </a:cubicBezTo>
                <a:close/>
              </a:path>
            </a:pathLst>
          </a:custGeom>
          <a:gradFill flip="none" rotWithShape="1">
            <a:gsLst>
              <a:gs pos="0">
                <a:schemeClr val="bg1">
                  <a:lumMod val="85000"/>
                </a:schemeClr>
              </a:gs>
              <a:gs pos="46000">
                <a:schemeClr val="bg1">
                  <a:lumMod val="75000"/>
                </a:schemeClr>
              </a:gs>
              <a:gs pos="100000">
                <a:schemeClr val="bg1">
                  <a:lumMod val="50000"/>
                </a:schemeClr>
              </a:gs>
            </a:gsLst>
            <a:path path="circle">
              <a:fillToRect l="50000" t="130000" r="50000" b="-30000"/>
            </a:path>
          </a:gradFill>
          <a:ln w="508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PA_淘宝网chenying0907出品 13"/>
          <p:cNvSpPr/>
          <p:nvPr>
            <p:custDataLst>
              <p:tags r:id="rId8"/>
            </p:custDataLst>
          </p:nvPr>
        </p:nvSpPr>
        <p:spPr>
          <a:xfrm>
            <a:off x="9712735" y="3329887"/>
            <a:ext cx="386499" cy="1836000"/>
          </a:xfrm>
          <a:custGeom>
            <a:avLst/>
            <a:gdLst>
              <a:gd name="connsiteX0" fmla="*/ 177538 w 386499"/>
              <a:gd name="connsiteY0" fmla="*/ 0 h 1395167"/>
              <a:gd name="connsiteX1" fmla="*/ 208961 w 386499"/>
              <a:gd name="connsiteY1" fmla="*/ 0 h 1395167"/>
              <a:gd name="connsiteX2" fmla="*/ 386499 w 386499"/>
              <a:gd name="connsiteY2" fmla="*/ 177538 h 1395167"/>
              <a:gd name="connsiteX3" fmla="*/ 386499 w 386499"/>
              <a:gd name="connsiteY3" fmla="*/ 1395167 h 1395167"/>
              <a:gd name="connsiteX4" fmla="*/ 0 w 386499"/>
              <a:gd name="connsiteY4" fmla="*/ 1395167 h 1395167"/>
              <a:gd name="connsiteX5" fmla="*/ 0 w 386499"/>
              <a:gd name="connsiteY5" fmla="*/ 177538 h 1395167"/>
              <a:gd name="connsiteX6" fmla="*/ 177538 w 386499"/>
              <a:gd name="connsiteY6" fmla="*/ 0 h 1395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499" h="1395167">
                <a:moveTo>
                  <a:pt x="177538" y="0"/>
                </a:moveTo>
                <a:lnTo>
                  <a:pt x="208961" y="0"/>
                </a:lnTo>
                <a:cubicBezTo>
                  <a:pt x="307013" y="0"/>
                  <a:pt x="386499" y="79486"/>
                  <a:pt x="386499" y="177538"/>
                </a:cubicBezTo>
                <a:lnTo>
                  <a:pt x="386499" y="1395167"/>
                </a:lnTo>
                <a:lnTo>
                  <a:pt x="0" y="1395167"/>
                </a:lnTo>
                <a:lnTo>
                  <a:pt x="0" y="177538"/>
                </a:lnTo>
                <a:cubicBezTo>
                  <a:pt x="0" y="79486"/>
                  <a:pt x="79486" y="0"/>
                  <a:pt x="177538" y="0"/>
                </a:cubicBezTo>
                <a:close/>
              </a:path>
            </a:pathLst>
          </a:custGeom>
          <a:gradFill>
            <a:gsLst>
              <a:gs pos="0">
                <a:schemeClr val="bg1">
                  <a:lumMod val="85000"/>
                </a:schemeClr>
              </a:gs>
              <a:gs pos="46000">
                <a:schemeClr val="bg1">
                  <a:lumMod val="75000"/>
                </a:schemeClr>
              </a:gs>
              <a:gs pos="100000">
                <a:schemeClr val="bg1">
                  <a:lumMod val="50000"/>
                </a:schemeClr>
              </a:gs>
            </a:gsLst>
            <a:path path="circle">
              <a:fillToRect l="50000" t="130000" r="50000" b="-30000"/>
            </a:path>
          </a:gradFill>
          <a:ln w="508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PA_淘宝网chenying0907出品 14"/>
          <p:cNvSpPr/>
          <p:nvPr>
            <p:custDataLst>
              <p:tags r:id="rId9"/>
            </p:custDataLst>
          </p:nvPr>
        </p:nvSpPr>
        <p:spPr>
          <a:xfrm>
            <a:off x="10135328" y="3365887"/>
            <a:ext cx="386499" cy="1800000"/>
          </a:xfrm>
          <a:custGeom>
            <a:avLst/>
            <a:gdLst>
              <a:gd name="connsiteX0" fmla="*/ 177538 w 386499"/>
              <a:gd name="connsiteY0" fmla="*/ 0 h 1395167"/>
              <a:gd name="connsiteX1" fmla="*/ 208961 w 386499"/>
              <a:gd name="connsiteY1" fmla="*/ 0 h 1395167"/>
              <a:gd name="connsiteX2" fmla="*/ 386499 w 386499"/>
              <a:gd name="connsiteY2" fmla="*/ 177538 h 1395167"/>
              <a:gd name="connsiteX3" fmla="*/ 386499 w 386499"/>
              <a:gd name="connsiteY3" fmla="*/ 1395167 h 1395167"/>
              <a:gd name="connsiteX4" fmla="*/ 0 w 386499"/>
              <a:gd name="connsiteY4" fmla="*/ 1395167 h 1395167"/>
              <a:gd name="connsiteX5" fmla="*/ 0 w 386499"/>
              <a:gd name="connsiteY5" fmla="*/ 177538 h 1395167"/>
              <a:gd name="connsiteX6" fmla="*/ 177538 w 386499"/>
              <a:gd name="connsiteY6" fmla="*/ 0 h 1395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499" h="1395167">
                <a:moveTo>
                  <a:pt x="177538" y="0"/>
                </a:moveTo>
                <a:lnTo>
                  <a:pt x="208961" y="0"/>
                </a:lnTo>
                <a:cubicBezTo>
                  <a:pt x="307013" y="0"/>
                  <a:pt x="386499" y="79486"/>
                  <a:pt x="386499" y="177538"/>
                </a:cubicBezTo>
                <a:lnTo>
                  <a:pt x="386499" y="1395167"/>
                </a:lnTo>
                <a:lnTo>
                  <a:pt x="0" y="1395167"/>
                </a:lnTo>
                <a:lnTo>
                  <a:pt x="0" y="177538"/>
                </a:lnTo>
                <a:cubicBezTo>
                  <a:pt x="0" y="79486"/>
                  <a:pt x="79486" y="0"/>
                  <a:pt x="177538" y="0"/>
                </a:cubicBezTo>
                <a:close/>
              </a:path>
            </a:pathLst>
          </a:custGeom>
          <a:gradFill>
            <a:gsLst>
              <a:gs pos="0">
                <a:schemeClr val="bg1">
                  <a:lumMod val="85000"/>
                </a:schemeClr>
              </a:gs>
              <a:gs pos="46000">
                <a:schemeClr val="bg1">
                  <a:lumMod val="75000"/>
                </a:schemeClr>
              </a:gs>
              <a:gs pos="100000">
                <a:schemeClr val="bg1">
                  <a:lumMod val="50000"/>
                </a:schemeClr>
              </a:gs>
            </a:gsLst>
            <a:path path="circle">
              <a:fillToRect l="50000" t="130000" r="50000" b="-30000"/>
            </a:path>
          </a:gradFill>
          <a:ln w="508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PA_淘宝网chenying0907出品 15"/>
          <p:cNvSpPr/>
          <p:nvPr>
            <p:custDataLst>
              <p:tags r:id="rId10"/>
            </p:custDataLst>
          </p:nvPr>
        </p:nvSpPr>
        <p:spPr>
          <a:xfrm rot="20959521">
            <a:off x="10678524" y="3417043"/>
            <a:ext cx="386499" cy="1728000"/>
          </a:xfrm>
          <a:custGeom>
            <a:avLst/>
            <a:gdLst>
              <a:gd name="connsiteX0" fmla="*/ 177538 w 386499"/>
              <a:gd name="connsiteY0" fmla="*/ 0 h 1395167"/>
              <a:gd name="connsiteX1" fmla="*/ 208961 w 386499"/>
              <a:gd name="connsiteY1" fmla="*/ 0 h 1395167"/>
              <a:gd name="connsiteX2" fmla="*/ 386499 w 386499"/>
              <a:gd name="connsiteY2" fmla="*/ 177538 h 1395167"/>
              <a:gd name="connsiteX3" fmla="*/ 386499 w 386499"/>
              <a:gd name="connsiteY3" fmla="*/ 1395167 h 1395167"/>
              <a:gd name="connsiteX4" fmla="*/ 0 w 386499"/>
              <a:gd name="connsiteY4" fmla="*/ 1395167 h 1395167"/>
              <a:gd name="connsiteX5" fmla="*/ 0 w 386499"/>
              <a:gd name="connsiteY5" fmla="*/ 177538 h 1395167"/>
              <a:gd name="connsiteX6" fmla="*/ 177538 w 386499"/>
              <a:gd name="connsiteY6" fmla="*/ 0 h 1395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499" h="1395167">
                <a:moveTo>
                  <a:pt x="177538" y="0"/>
                </a:moveTo>
                <a:lnTo>
                  <a:pt x="208961" y="0"/>
                </a:lnTo>
                <a:cubicBezTo>
                  <a:pt x="307013" y="0"/>
                  <a:pt x="386499" y="79486"/>
                  <a:pt x="386499" y="177538"/>
                </a:cubicBezTo>
                <a:lnTo>
                  <a:pt x="386499" y="1395167"/>
                </a:lnTo>
                <a:lnTo>
                  <a:pt x="0" y="1395167"/>
                </a:lnTo>
                <a:lnTo>
                  <a:pt x="0" y="177538"/>
                </a:lnTo>
                <a:cubicBezTo>
                  <a:pt x="0" y="79486"/>
                  <a:pt x="79486" y="0"/>
                  <a:pt x="177538" y="0"/>
                </a:cubicBezTo>
                <a:close/>
              </a:path>
            </a:pathLst>
          </a:custGeom>
          <a:gradFill>
            <a:gsLst>
              <a:gs pos="0">
                <a:schemeClr val="bg1">
                  <a:lumMod val="85000"/>
                </a:schemeClr>
              </a:gs>
              <a:gs pos="46000">
                <a:schemeClr val="bg1">
                  <a:lumMod val="75000"/>
                </a:schemeClr>
              </a:gs>
              <a:gs pos="100000">
                <a:schemeClr val="bg1">
                  <a:lumMod val="50000"/>
                </a:schemeClr>
              </a:gs>
            </a:gsLst>
            <a:path path="circle">
              <a:fillToRect l="50000" t="130000" r="50000" b="-30000"/>
            </a:path>
          </a:gradFill>
          <a:ln w="508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PA_淘宝网chenying0907出品 16"/>
          <p:cNvSpPr/>
          <p:nvPr>
            <p:custDataLst>
              <p:tags r:id="rId11"/>
            </p:custDataLst>
          </p:nvPr>
        </p:nvSpPr>
        <p:spPr>
          <a:xfrm rot="19779135">
            <a:off x="11359082" y="3458639"/>
            <a:ext cx="386499" cy="1728000"/>
          </a:xfrm>
          <a:custGeom>
            <a:avLst/>
            <a:gdLst>
              <a:gd name="connsiteX0" fmla="*/ 177538 w 386499"/>
              <a:gd name="connsiteY0" fmla="*/ 0 h 1395167"/>
              <a:gd name="connsiteX1" fmla="*/ 208961 w 386499"/>
              <a:gd name="connsiteY1" fmla="*/ 0 h 1395167"/>
              <a:gd name="connsiteX2" fmla="*/ 386499 w 386499"/>
              <a:gd name="connsiteY2" fmla="*/ 177538 h 1395167"/>
              <a:gd name="connsiteX3" fmla="*/ 386499 w 386499"/>
              <a:gd name="connsiteY3" fmla="*/ 1395167 h 1395167"/>
              <a:gd name="connsiteX4" fmla="*/ 0 w 386499"/>
              <a:gd name="connsiteY4" fmla="*/ 1395167 h 1395167"/>
              <a:gd name="connsiteX5" fmla="*/ 0 w 386499"/>
              <a:gd name="connsiteY5" fmla="*/ 177538 h 1395167"/>
              <a:gd name="connsiteX6" fmla="*/ 177538 w 386499"/>
              <a:gd name="connsiteY6" fmla="*/ 0 h 1395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499" h="1395167">
                <a:moveTo>
                  <a:pt x="177538" y="0"/>
                </a:moveTo>
                <a:lnTo>
                  <a:pt x="208961" y="0"/>
                </a:lnTo>
                <a:cubicBezTo>
                  <a:pt x="307013" y="0"/>
                  <a:pt x="386499" y="79486"/>
                  <a:pt x="386499" y="177538"/>
                </a:cubicBezTo>
                <a:lnTo>
                  <a:pt x="386499" y="1395167"/>
                </a:lnTo>
                <a:lnTo>
                  <a:pt x="0" y="1395167"/>
                </a:lnTo>
                <a:lnTo>
                  <a:pt x="0" y="177538"/>
                </a:lnTo>
                <a:cubicBezTo>
                  <a:pt x="0" y="79486"/>
                  <a:pt x="79486" y="0"/>
                  <a:pt x="177538" y="0"/>
                </a:cubicBezTo>
                <a:close/>
              </a:path>
            </a:pathLst>
          </a:custGeom>
          <a:gradFill>
            <a:gsLst>
              <a:gs pos="0">
                <a:schemeClr val="bg1">
                  <a:lumMod val="85000"/>
                </a:schemeClr>
              </a:gs>
              <a:gs pos="46000">
                <a:schemeClr val="bg1">
                  <a:lumMod val="75000"/>
                </a:schemeClr>
              </a:gs>
              <a:gs pos="100000">
                <a:schemeClr val="bg1">
                  <a:lumMod val="50000"/>
                </a:schemeClr>
              </a:gs>
            </a:gsLst>
            <a:path path="circle">
              <a:fillToRect l="50000" t="130000" r="50000" b="-30000"/>
            </a:path>
          </a:gradFill>
          <a:ln w="508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PA_直接连接符 17"/>
          <p:cNvCxnSpPr/>
          <p:nvPr>
            <p:custDataLst>
              <p:tags r:id="rId12"/>
            </p:custDataLst>
          </p:nvPr>
        </p:nvCxnSpPr>
        <p:spPr>
          <a:xfrm>
            <a:off x="311085" y="5184742"/>
            <a:ext cx="7411039" cy="0"/>
          </a:xfrm>
          <a:prstGeom prst="line">
            <a:avLst/>
          </a:prstGeom>
          <a:ln w="15875">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PA_直接连接符 19"/>
          <p:cNvCxnSpPr/>
          <p:nvPr>
            <p:custDataLst>
              <p:tags r:id="rId13"/>
            </p:custDataLst>
          </p:nvPr>
        </p:nvCxnSpPr>
        <p:spPr>
          <a:xfrm>
            <a:off x="311084" y="2658359"/>
            <a:ext cx="7411039" cy="0"/>
          </a:xfrm>
          <a:prstGeom prst="line">
            <a:avLst/>
          </a:prstGeom>
          <a:ln w="15875">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PA_直接连接符 20"/>
          <p:cNvCxnSpPr/>
          <p:nvPr>
            <p:custDataLst>
              <p:tags r:id="rId14"/>
            </p:custDataLst>
          </p:nvPr>
        </p:nvCxnSpPr>
        <p:spPr>
          <a:xfrm>
            <a:off x="311083" y="4451022"/>
            <a:ext cx="7411039" cy="0"/>
          </a:xfrm>
          <a:prstGeom prst="line">
            <a:avLst/>
          </a:prstGeom>
          <a:ln w="15875">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PA_淘宝网chenying0907出品 21"/>
          <p:cNvSpPr txBox="1"/>
          <p:nvPr>
            <p:custDataLst>
              <p:tags r:id="rId15"/>
            </p:custDataLst>
          </p:nvPr>
        </p:nvSpPr>
        <p:spPr>
          <a:xfrm>
            <a:off x="1133690" y="3106926"/>
            <a:ext cx="5888542" cy="923330"/>
          </a:xfrm>
          <a:prstGeom prst="rect">
            <a:avLst/>
          </a:prstGeom>
          <a:noFill/>
        </p:spPr>
        <p:txBody>
          <a:bodyPr wrap="square" rtlCol="0">
            <a:spAutoFit/>
          </a:bodyPr>
          <a:lstStyle/>
          <a:p>
            <a:r>
              <a:rPr lang="zh-CN" altLang="en-US" sz="5400">
                <a:solidFill>
                  <a:schemeClr val="accent1">
                    <a:lumMod val="50000"/>
                  </a:schemeClr>
                </a:solidFill>
                <a:latin typeface="微软雅黑" panose="020B0503020204020204" pitchFamily="34" charset="-122"/>
                <a:ea typeface="微软雅黑" panose="020B0503020204020204" pitchFamily="34" charset="-122"/>
              </a:rPr>
              <a:t>企业环境风险防范</a:t>
            </a:r>
            <a:endParaRPr lang="zh-CN" altLang="en-US" sz="5400" b="1">
              <a:solidFill>
                <a:schemeClr val="accent1">
                  <a:lumMod val="50000"/>
                </a:schemeClr>
              </a:solidFill>
              <a:latin typeface="微软雅黑" panose="020B0503020204020204" pitchFamily="34" charset="-122"/>
              <a:ea typeface="微软雅黑" panose="020B0503020204020204" pitchFamily="34" charset="-122"/>
            </a:endParaRPr>
          </a:p>
        </p:txBody>
      </p:sp>
      <p:sp>
        <p:nvSpPr>
          <p:cNvPr id="23" name="PA_淘宝网chenying0907出品 22"/>
          <p:cNvSpPr txBox="1"/>
          <p:nvPr>
            <p:custDataLst>
              <p:tags r:id="rId16"/>
            </p:custDataLst>
          </p:nvPr>
        </p:nvSpPr>
        <p:spPr>
          <a:xfrm>
            <a:off x="859630" y="4520374"/>
            <a:ext cx="2178845" cy="338554"/>
          </a:xfrm>
          <a:prstGeom prst="rect">
            <a:avLst/>
          </a:prstGeom>
          <a:noFill/>
        </p:spPr>
        <p:txBody>
          <a:bodyPr wrap="square" rtlCol="0">
            <a:spAutoFit/>
          </a:bodyPr>
          <a:lstStyle/>
          <a:p>
            <a:r>
              <a:rPr lang="zh-CN" altLang="en-US" sz="1600" b="1">
                <a:solidFill>
                  <a:schemeClr val="accent1">
                    <a:lumMod val="50000"/>
                  </a:schemeClr>
                </a:solidFill>
                <a:latin typeface="微软雅黑" panose="020B0503020204020204" pitchFamily="34" charset="-122"/>
                <a:ea typeface="微软雅黑" panose="020B0503020204020204" pitchFamily="34" charset="-122"/>
              </a:rPr>
              <a:t>主讲人：胡贻民                         </a:t>
            </a:r>
            <a:endParaRPr lang="zh-CN" altLang="en-US" sz="1600" b="1">
              <a:solidFill>
                <a:schemeClr val="accent1">
                  <a:lumMod val="50000"/>
                </a:schemeClr>
              </a:solidFill>
              <a:latin typeface="微软雅黑" panose="020B0503020204020204" pitchFamily="34" charset="-122"/>
              <a:ea typeface="微软雅黑" panose="020B0503020204020204" pitchFamily="34" charset="-122"/>
            </a:endParaRPr>
          </a:p>
        </p:txBody>
      </p:sp>
      <p:sp>
        <p:nvSpPr>
          <p:cNvPr id="19" name="PA_淘宝网chenying0907出品 22"/>
          <p:cNvSpPr txBox="1"/>
          <p:nvPr>
            <p:custDataLst>
              <p:tags r:id="rId17"/>
            </p:custDataLst>
          </p:nvPr>
        </p:nvSpPr>
        <p:spPr>
          <a:xfrm>
            <a:off x="5517355" y="4815649"/>
            <a:ext cx="2178845" cy="338554"/>
          </a:xfrm>
          <a:prstGeom prst="rect">
            <a:avLst/>
          </a:prstGeom>
          <a:noFill/>
        </p:spPr>
        <p:txBody>
          <a:bodyPr wrap="square" rtlCol="0">
            <a:spAutoFit/>
          </a:bodyPr>
          <a:lstStyle/>
          <a:p>
            <a:r>
              <a:rPr lang="en-US" altLang="zh-CN" sz="1600" b="1">
                <a:solidFill>
                  <a:schemeClr val="accent1">
                    <a:lumMod val="50000"/>
                  </a:schemeClr>
                </a:solidFill>
                <a:latin typeface="微软雅黑" panose="020B0503020204020204" pitchFamily="34" charset="-122"/>
                <a:ea typeface="微软雅黑" panose="020B0503020204020204" pitchFamily="34" charset="-122"/>
              </a:rPr>
              <a:t>2018 </a:t>
            </a:r>
            <a:r>
              <a:rPr lang="zh-CN" altLang="en-US" sz="1600" b="1">
                <a:solidFill>
                  <a:schemeClr val="accent1">
                    <a:lumMod val="50000"/>
                  </a:schemeClr>
                </a:solidFill>
                <a:latin typeface="微软雅黑" panose="020B0503020204020204" pitchFamily="34" charset="-122"/>
                <a:ea typeface="微软雅黑" panose="020B0503020204020204" pitchFamily="34" charset="-122"/>
              </a:rPr>
              <a:t>年 </a:t>
            </a:r>
            <a:r>
              <a:rPr lang="en-US" altLang="zh-CN" sz="1600" b="1">
                <a:solidFill>
                  <a:schemeClr val="accent1">
                    <a:lumMod val="50000"/>
                  </a:schemeClr>
                </a:solidFill>
                <a:latin typeface="微软雅黑" panose="020B0503020204020204" pitchFamily="34" charset="-122"/>
                <a:ea typeface="微软雅黑" panose="020B0503020204020204" pitchFamily="34" charset="-122"/>
              </a:rPr>
              <a:t>4 </a:t>
            </a:r>
            <a:r>
              <a:rPr lang="zh-CN" altLang="en-US" sz="1600" b="1">
                <a:solidFill>
                  <a:schemeClr val="accent1">
                    <a:lumMod val="50000"/>
                  </a:schemeClr>
                </a:solidFill>
                <a:latin typeface="微软雅黑" panose="020B0503020204020204" pitchFamily="34" charset="-122"/>
                <a:ea typeface="微软雅黑" panose="020B0503020204020204" pitchFamily="34" charset="-122"/>
              </a:rPr>
              <a:t>月</a:t>
            </a:r>
            <a:endParaRPr lang="zh-CN" altLang="en-US" sz="1600" b="1">
              <a:solidFill>
                <a:schemeClr val="accent1">
                  <a:lumMod val="50000"/>
                </a:schemeClr>
              </a:solidFill>
              <a:latin typeface="微软雅黑" panose="020B0503020204020204" pitchFamily="34" charset="-122"/>
              <a:ea typeface="微软雅黑" panose="020B0503020204020204" pitchFamily="34" charset="-122"/>
            </a:endParaRPr>
          </a:p>
        </p:txBody>
      </p:sp>
      <p:sp>
        <p:nvSpPr>
          <p:cNvPr id="3" name="文本框 2" descr="7b0a2020202022776f7264617274223a20227b5c2269645c223a32353030343531362c5c227469645c223a31333439377d220a7d0a"/>
          <p:cNvSpPr txBox="1"/>
          <p:nvPr>
            <p:custDataLst>
              <p:tags r:id="rId18"/>
            </p:custDataLst>
          </p:nvPr>
        </p:nvSpPr>
        <p:spPr>
          <a:xfrm>
            <a:off x="2893695" y="4578851"/>
            <a:ext cx="2364740" cy="47752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2" name="椭圆 1"/>
          <p:cNvSpPr/>
          <p:nvPr>
            <p:custDataLst>
              <p:tags r:id="rId19"/>
            </p:custDataLst>
          </p:nvPr>
        </p:nvSpPr>
        <p:spPr>
          <a:xfrm>
            <a:off x="2443695" y="5826782"/>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9" name="椭圆 8"/>
          <p:cNvSpPr/>
          <p:nvPr>
            <p:custDataLst>
              <p:tags r:id="rId20"/>
            </p:custDataLst>
          </p:nvPr>
        </p:nvSpPr>
        <p:spPr>
          <a:xfrm>
            <a:off x="3686810" y="5827395"/>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6" name="椭圆 5"/>
          <p:cNvSpPr/>
          <p:nvPr>
            <p:custDataLst>
              <p:tags r:id="rId21"/>
            </p:custDataLst>
          </p:nvPr>
        </p:nvSpPr>
        <p:spPr>
          <a:xfrm>
            <a:off x="4929925" y="5826782"/>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淘宝网chenying0907出品 9"/>
          <p:cNvSpPr/>
          <p:nvPr/>
        </p:nvSpPr>
        <p:spPr>
          <a:xfrm>
            <a:off x="185522" y="2993937"/>
            <a:ext cx="817778" cy="841463"/>
          </a:xfrm>
          <a:prstGeom prst="ellipse">
            <a:avLst/>
          </a:prstGeom>
          <a:solidFill>
            <a:schemeClr val="bg1"/>
          </a:solidFill>
          <a:ln w="15875" cmpd="db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solidFill>
                  <a:schemeClr val="accent1">
                    <a:lumMod val="50000"/>
                  </a:schemeClr>
                </a:solidFill>
              </a:rPr>
              <a:t>二</a:t>
            </a:r>
            <a:endParaRPr lang="zh-CN" altLang="en-US" sz="3200" b="1">
              <a:solidFill>
                <a:schemeClr val="accent1">
                  <a:lumMod val="50000"/>
                </a:schemeClr>
              </a:solidFill>
            </a:endParaRPr>
          </a:p>
        </p:txBody>
      </p:sp>
      <p:sp>
        <p:nvSpPr>
          <p:cNvPr id="11" name="淘宝网chenying0907出品 10"/>
          <p:cNvSpPr txBox="1"/>
          <p:nvPr/>
        </p:nvSpPr>
        <p:spPr>
          <a:xfrm>
            <a:off x="1092200" y="3038252"/>
            <a:ext cx="3962400" cy="1077218"/>
          </a:xfrm>
          <a:prstGeom prst="rect">
            <a:avLst/>
          </a:prstGeom>
          <a:noFill/>
        </p:spPr>
        <p:txBody>
          <a:bodyPr wrap="square" rtlCol="0">
            <a:spAutoFit/>
          </a:bodyPr>
          <a:lstStyle/>
          <a:p>
            <a:r>
              <a:rPr lang="zh-CN" altLang="en-US" sz="3200" b="1">
                <a:solidFill>
                  <a:schemeClr val="accent1">
                    <a:lumMod val="50000"/>
                  </a:schemeClr>
                </a:solidFill>
              </a:rPr>
              <a:t>完善、落实突发环境事件风险防控措施</a:t>
            </a:r>
            <a:endParaRPr lang="zh-CN" altLang="en-US" sz="3200" b="1">
              <a:solidFill>
                <a:schemeClr val="accent1">
                  <a:lumMod val="50000"/>
                </a:schemeClr>
              </a:solidFill>
            </a:endParaRPr>
          </a:p>
        </p:txBody>
      </p:sp>
      <p:sp>
        <p:nvSpPr>
          <p:cNvPr id="12" name="淘宝网chenying0907出品 11"/>
          <p:cNvSpPr/>
          <p:nvPr/>
        </p:nvSpPr>
        <p:spPr>
          <a:xfrm>
            <a:off x="5219700" y="0"/>
            <a:ext cx="6781801"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淘宝网chenying0907出品 12"/>
          <p:cNvSpPr/>
          <p:nvPr/>
        </p:nvSpPr>
        <p:spPr>
          <a:xfrm>
            <a:off x="6278606" y="1776862"/>
            <a:ext cx="108000" cy="10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直接连接符 22"/>
          <p:cNvCxnSpPr/>
          <p:nvPr/>
        </p:nvCxnSpPr>
        <p:spPr>
          <a:xfrm rot="5400000">
            <a:off x="4810408" y="3397148"/>
            <a:ext cx="3047187" cy="356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淘宝网chenying0907出品 32"/>
          <p:cNvSpPr txBox="1"/>
          <p:nvPr/>
        </p:nvSpPr>
        <p:spPr>
          <a:xfrm>
            <a:off x="6514283" y="1716402"/>
            <a:ext cx="4959532" cy="461665"/>
          </a:xfrm>
          <a:prstGeom prst="rect">
            <a:avLst/>
          </a:prstGeom>
          <a:noFill/>
        </p:spPr>
        <p:txBody>
          <a:bodyPr wrap="square" rtlCol="0">
            <a:spAutoFit/>
          </a:bodyPr>
          <a:lstStyle/>
          <a:p>
            <a:r>
              <a:rPr lang="en-US" sz="2400" b="1">
                <a:solidFill>
                  <a:schemeClr val="bg1"/>
                </a:solidFill>
              </a:rPr>
              <a:t>1</a:t>
            </a:r>
            <a:r>
              <a:rPr lang="zh-CN" altLang="en-US" sz="2400" b="1">
                <a:solidFill>
                  <a:schemeClr val="bg1"/>
                </a:solidFill>
              </a:rPr>
              <a:t>、企业环境风险防控的常见措施</a:t>
            </a:r>
            <a:endParaRPr lang="zh-CN" altLang="en-US" sz="2400">
              <a:solidFill>
                <a:schemeClr val="bg1"/>
              </a:solidFill>
            </a:endParaRPr>
          </a:p>
        </p:txBody>
      </p:sp>
      <p:sp>
        <p:nvSpPr>
          <p:cNvPr id="22" name="淘宝网chenying0907出品 24"/>
          <p:cNvSpPr/>
          <p:nvPr/>
        </p:nvSpPr>
        <p:spPr>
          <a:xfrm>
            <a:off x="6298005" y="4908512"/>
            <a:ext cx="78729" cy="877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淘宝网chenying0907出品 32"/>
          <p:cNvSpPr txBox="1"/>
          <p:nvPr/>
        </p:nvSpPr>
        <p:spPr>
          <a:xfrm>
            <a:off x="6596198" y="4612002"/>
            <a:ext cx="5296082" cy="461665"/>
          </a:xfrm>
          <a:prstGeom prst="rect">
            <a:avLst/>
          </a:prstGeom>
          <a:noFill/>
        </p:spPr>
        <p:txBody>
          <a:bodyPr wrap="square" rtlCol="0">
            <a:spAutoFit/>
          </a:bodyPr>
          <a:lstStyle/>
          <a:p>
            <a:r>
              <a:rPr lang="en-US" sz="2400" b="1">
                <a:solidFill>
                  <a:schemeClr val="bg1"/>
                </a:solidFill>
              </a:rPr>
              <a:t>2</a:t>
            </a:r>
            <a:r>
              <a:rPr lang="zh-CN" altLang="en-US" sz="2400" b="1">
                <a:solidFill>
                  <a:schemeClr val="bg1"/>
                </a:solidFill>
              </a:rPr>
              <a:t>、企业环境风险防控责任</a:t>
            </a:r>
            <a:endParaRPr lang="zh-CN" altLang="en-US" sz="240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1" nodeType="afterEffect">
                                  <p:iterate type="lt">
                                    <p:tmPct val="10000"/>
                                  </p:iterate>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1"/>
                                        </p:tgtEl>
                                        <p:attrNameLst>
                                          <p:attrName>ppt_y</p:attrName>
                                        </p:attrNameLst>
                                      </p:cBhvr>
                                      <p:tavLst>
                                        <p:tav tm="0">
                                          <p:val>
                                            <p:strVal val="#ppt_y"/>
                                          </p:val>
                                        </p:tav>
                                        <p:tav tm="100000">
                                          <p:val>
                                            <p:strVal val="#ppt_y"/>
                                          </p:val>
                                        </p:tav>
                                      </p:tavLst>
                                    </p:anim>
                                    <p:anim calcmode="lin" valueType="num">
                                      <p:cBhvr>
                                        <p:cTn id="15"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1"/>
                                        </p:tgtEl>
                                      </p:cBhvr>
                                    </p:animEffect>
                                  </p:childTnLst>
                                </p:cTn>
                              </p:par>
                            </p:childTnLst>
                          </p:cTn>
                        </p:par>
                        <p:par>
                          <p:cTn id="18" fill="hold">
                            <p:stCondLst>
                              <p:cond delay="2299"/>
                            </p:stCondLst>
                            <p:childTnLst>
                              <p:par>
                                <p:cTn id="19" presetID="23" presetClass="entr" presetSubtype="16" fill="hold" grpId="3" nodeType="afterEffec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childTnLst>
                                </p:cTn>
                              </p:par>
                            </p:childTnLst>
                          </p:cTn>
                        </p:par>
                        <p:par>
                          <p:cTn id="23" fill="hold">
                            <p:stCondLst>
                              <p:cond delay="2799"/>
                            </p:stCondLst>
                            <p:childTnLst>
                              <p:par>
                                <p:cTn id="24" presetID="22" presetClass="entr" presetSubtype="1" fill="hold" nodeType="afterEffec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childTnLst>
                          </p:cTn>
                        </p:par>
                        <p:par>
                          <p:cTn id="27" fill="hold">
                            <p:stCondLst>
                              <p:cond delay="3299"/>
                            </p:stCondLst>
                            <p:childTnLst>
                              <p:par>
                                <p:cTn id="28" presetID="3" presetClass="entr" presetSubtype="10" fill="hold" grpId="4" nodeType="afterEffect">
                                  <p:childTnLst>
                                    <p:set>
                                      <p:cBhvr>
                                        <p:cTn id="29" dur="1" fill="hold">
                                          <p:stCondLst>
                                            <p:cond delay="0"/>
                                          </p:stCondLst>
                                        </p:cTn>
                                        <p:tgtEl>
                                          <p:spTgt spid="33"/>
                                        </p:tgtEl>
                                        <p:attrNameLst>
                                          <p:attrName>style.visibility</p:attrName>
                                        </p:attrNameLst>
                                      </p:cBhvr>
                                      <p:to>
                                        <p:strVal val="visible"/>
                                      </p:to>
                                    </p:set>
                                    <p:animEffect transition="in" filter="blinds(horizontal)">
                                      <p:cBhvr>
                                        <p:cTn id="30" dur="500"/>
                                        <p:tgtEl>
                                          <p:spTgt spid="33"/>
                                        </p:tgtEl>
                                      </p:cBhvr>
                                    </p:animEffect>
                                  </p:childTnLst>
                                </p:cTn>
                              </p:par>
                            </p:childTnLst>
                          </p:cTn>
                        </p:par>
                        <p:par>
                          <p:cTn id="31" fill="hold">
                            <p:stCondLst>
                              <p:cond delay="3799"/>
                            </p:stCondLst>
                            <p:childTnLst>
                              <p:par>
                                <p:cTn id="32" presetID="23" presetClass="entr" presetSubtype="16" fill="hold" grpId="5" nodeType="afterEffec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childTnLst>
                                </p:cTn>
                              </p:par>
                            </p:childTnLst>
                          </p:cTn>
                        </p:par>
                        <p:par>
                          <p:cTn id="36" fill="hold">
                            <p:stCondLst>
                              <p:cond delay="4299"/>
                            </p:stCondLst>
                            <p:childTnLst>
                              <p:par>
                                <p:cTn id="37" presetID="3" presetClass="entr" presetSubtype="10" fill="hold" grpId="6" nodeType="afterEffect">
                                  <p:childTnLst>
                                    <p:set>
                                      <p:cBhvr>
                                        <p:cTn id="38" dur="1" fill="hold">
                                          <p:stCondLst>
                                            <p:cond delay="0"/>
                                          </p:stCondLst>
                                        </p:cTn>
                                        <p:tgtEl>
                                          <p:spTgt spid="24"/>
                                        </p:tgtEl>
                                        <p:attrNameLst>
                                          <p:attrName>style.visibility</p:attrName>
                                        </p:attrNameLst>
                                      </p:cBhvr>
                                      <p:to>
                                        <p:strVal val="visible"/>
                                      </p:to>
                                    </p:set>
                                    <p:animEffect transition="in" filter="blinds(horizontal)">
                                      <p:cBhvr>
                                        <p:cTn id="3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1"/>
      <p:bldP spid="13" grpId="2"/>
      <p:bldP spid="13" grpId="3" animBg="1"/>
      <p:bldP spid="33" grpId="4"/>
      <p:bldP spid="22" grpId="5" animBg="1"/>
      <p:bldP spid="24" grpId="6"/>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淘宝网chenying0907出品 4"/>
          <p:cNvSpPr txBox="1"/>
          <p:nvPr/>
        </p:nvSpPr>
        <p:spPr>
          <a:xfrm>
            <a:off x="2168165" y="264321"/>
            <a:ext cx="7255235" cy="523220"/>
          </a:xfrm>
          <a:prstGeom prst="rect">
            <a:avLst/>
          </a:prstGeom>
          <a:noFill/>
        </p:spPr>
        <p:txBody>
          <a:bodyPr wrap="square" rtlCol="0">
            <a:spAutoFit/>
          </a:bodyPr>
          <a:lstStyle/>
          <a:p>
            <a:r>
              <a:rPr lang="en-US" sz="2800" b="1">
                <a:solidFill>
                  <a:schemeClr val="accent1">
                    <a:lumMod val="75000"/>
                  </a:schemeClr>
                </a:solidFill>
              </a:rPr>
              <a:t>1</a:t>
            </a:r>
            <a:r>
              <a:rPr lang="zh-CN" altLang="en-US" sz="2800" b="1">
                <a:solidFill>
                  <a:schemeClr val="accent1">
                    <a:lumMod val="75000"/>
                  </a:schemeClr>
                </a:solidFill>
              </a:rPr>
              <a:t>、企业环境风险防控的常见措施</a:t>
            </a:r>
            <a:endParaRPr lang="zh-CN" altLang="en-US" sz="2800">
              <a:solidFill>
                <a:schemeClr val="accent1">
                  <a:lumMod val="75000"/>
                </a:schemeClr>
              </a:solidFill>
            </a:endParaRPr>
          </a:p>
        </p:txBody>
      </p:sp>
      <p:pic>
        <p:nvPicPr>
          <p:cNvPr id="6" name="图片 5"/>
          <p:cNvPicPr>
            <a:picLocks noChangeAspect="1"/>
          </p:cNvPicPr>
          <p:nvPr/>
        </p:nvPicPr>
        <p:blipFill>
          <a:blip r:embed="rId1"/>
          <a:stretch>
            <a:fillRect/>
          </a:stretch>
        </p:blipFill>
        <p:spPr>
          <a:xfrm>
            <a:off x="143244" y="0"/>
            <a:ext cx="1789251" cy="1051863"/>
          </a:xfrm>
          <a:prstGeom prst="rect">
            <a:avLst/>
          </a:prstGeom>
        </p:spPr>
      </p:pic>
      <p:sp>
        <p:nvSpPr>
          <p:cNvPr id="7" name="右箭头 6"/>
          <p:cNvSpPr/>
          <p:nvPr/>
        </p:nvSpPr>
        <p:spPr>
          <a:xfrm>
            <a:off x="355600" y="4489450"/>
            <a:ext cx="11684000" cy="234950"/>
          </a:xfrm>
          <a:prstGeom prst="rightArrow">
            <a:avLst>
              <a:gd name="adj1" fmla="val 50000"/>
              <a:gd name="adj2" fmla="val 185714"/>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菱形 10"/>
          <p:cNvSpPr/>
          <p:nvPr/>
        </p:nvSpPr>
        <p:spPr>
          <a:xfrm>
            <a:off x="264091" y="4237398"/>
            <a:ext cx="720000" cy="720000"/>
          </a:xfrm>
          <a:prstGeom prst="diamond">
            <a:avLst/>
          </a:prstGeom>
          <a:gradFill>
            <a:gsLst>
              <a:gs pos="0">
                <a:schemeClr val="accent1">
                  <a:lumMod val="75000"/>
                </a:schemeClr>
              </a:gs>
              <a:gs pos="100000">
                <a:schemeClr val="bg1"/>
              </a:gs>
            </a:gsLst>
            <a:lin ang="2700000" scaled="0"/>
          </a:gradFill>
          <a:ln w="38100">
            <a:gradFill>
              <a:gsLst>
                <a:gs pos="0">
                  <a:schemeClr val="accent1">
                    <a:lumMod val="75000"/>
                  </a:schemeClr>
                </a:gs>
                <a:gs pos="100000">
                  <a:schemeClr val="bg1"/>
                </a:gs>
              </a:gsLst>
              <a:lin ang="135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solidFill>
                  <a:schemeClr val="tx1"/>
                </a:solidFill>
              </a:rPr>
              <a:t>1</a:t>
            </a:r>
            <a:endParaRPr lang="zh-CN" altLang="en-US" sz="2400">
              <a:solidFill>
                <a:schemeClr val="tx1"/>
              </a:solidFill>
            </a:endParaRPr>
          </a:p>
        </p:txBody>
      </p:sp>
      <p:sp>
        <p:nvSpPr>
          <p:cNvPr id="12" name="菱形 11"/>
          <p:cNvSpPr/>
          <p:nvPr/>
        </p:nvSpPr>
        <p:spPr>
          <a:xfrm>
            <a:off x="9533020" y="4250098"/>
            <a:ext cx="720000" cy="720000"/>
          </a:xfrm>
          <a:prstGeom prst="diamond">
            <a:avLst/>
          </a:prstGeom>
          <a:gradFill>
            <a:gsLst>
              <a:gs pos="0">
                <a:schemeClr val="accent1">
                  <a:lumMod val="75000"/>
                </a:schemeClr>
              </a:gs>
              <a:gs pos="100000">
                <a:schemeClr val="bg1"/>
              </a:gs>
            </a:gsLst>
            <a:lin ang="2700000" scaled="0"/>
          </a:gradFill>
          <a:ln w="38100">
            <a:gradFill>
              <a:gsLst>
                <a:gs pos="0">
                  <a:schemeClr val="accent1">
                    <a:lumMod val="75000"/>
                  </a:schemeClr>
                </a:gs>
                <a:gs pos="100000">
                  <a:schemeClr val="bg1"/>
                </a:gs>
              </a:gsLst>
              <a:lin ang="135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solidFill>
                  <a:schemeClr val="tx1"/>
                </a:solidFill>
              </a:rPr>
              <a:t>8</a:t>
            </a:r>
            <a:endParaRPr lang="zh-CN" altLang="en-US" sz="2400">
              <a:solidFill>
                <a:schemeClr val="tx1"/>
              </a:solidFill>
            </a:endParaRPr>
          </a:p>
        </p:txBody>
      </p:sp>
      <p:sp>
        <p:nvSpPr>
          <p:cNvPr id="13" name="菱形 12"/>
          <p:cNvSpPr/>
          <p:nvPr/>
        </p:nvSpPr>
        <p:spPr>
          <a:xfrm>
            <a:off x="8197449" y="4237398"/>
            <a:ext cx="720000" cy="720000"/>
          </a:xfrm>
          <a:prstGeom prst="diamond">
            <a:avLst/>
          </a:prstGeom>
          <a:gradFill>
            <a:gsLst>
              <a:gs pos="0">
                <a:schemeClr val="accent1">
                  <a:lumMod val="75000"/>
                </a:schemeClr>
              </a:gs>
              <a:gs pos="100000">
                <a:schemeClr val="bg1"/>
              </a:gs>
            </a:gsLst>
            <a:lin ang="2700000" scaled="0"/>
          </a:gradFill>
          <a:ln w="38100">
            <a:gradFill>
              <a:gsLst>
                <a:gs pos="0">
                  <a:schemeClr val="accent1">
                    <a:lumMod val="75000"/>
                  </a:schemeClr>
                </a:gs>
                <a:gs pos="100000">
                  <a:schemeClr val="bg1"/>
                </a:gs>
              </a:gsLst>
              <a:lin ang="135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solidFill>
                  <a:schemeClr val="tx1"/>
                </a:solidFill>
              </a:rPr>
              <a:t>7</a:t>
            </a:r>
            <a:endParaRPr lang="zh-CN" altLang="en-US" sz="2400">
              <a:solidFill>
                <a:schemeClr val="tx1"/>
              </a:solidFill>
            </a:endParaRPr>
          </a:p>
        </p:txBody>
      </p:sp>
      <p:sp>
        <p:nvSpPr>
          <p:cNvPr id="14" name="菱形 13"/>
          <p:cNvSpPr/>
          <p:nvPr/>
        </p:nvSpPr>
        <p:spPr>
          <a:xfrm>
            <a:off x="6874578" y="4237398"/>
            <a:ext cx="720000" cy="720000"/>
          </a:xfrm>
          <a:prstGeom prst="diamond">
            <a:avLst/>
          </a:prstGeom>
          <a:gradFill>
            <a:gsLst>
              <a:gs pos="0">
                <a:schemeClr val="accent1">
                  <a:lumMod val="75000"/>
                </a:schemeClr>
              </a:gs>
              <a:gs pos="100000">
                <a:schemeClr val="bg1"/>
              </a:gs>
            </a:gsLst>
            <a:lin ang="2700000" scaled="0"/>
          </a:gradFill>
          <a:ln w="38100">
            <a:gradFill>
              <a:gsLst>
                <a:gs pos="0">
                  <a:schemeClr val="accent1">
                    <a:lumMod val="75000"/>
                  </a:schemeClr>
                </a:gs>
                <a:gs pos="100000">
                  <a:schemeClr val="bg1"/>
                </a:gs>
              </a:gsLst>
              <a:lin ang="135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solidFill>
                  <a:schemeClr val="tx1"/>
                </a:solidFill>
              </a:rPr>
              <a:t>6</a:t>
            </a:r>
            <a:endParaRPr lang="zh-CN" altLang="en-US" sz="2400">
              <a:solidFill>
                <a:schemeClr val="tx1"/>
              </a:solidFill>
            </a:endParaRPr>
          </a:p>
        </p:txBody>
      </p:sp>
      <p:sp>
        <p:nvSpPr>
          <p:cNvPr id="15" name="菱形 14"/>
          <p:cNvSpPr/>
          <p:nvPr/>
        </p:nvSpPr>
        <p:spPr>
          <a:xfrm>
            <a:off x="5539007" y="4237398"/>
            <a:ext cx="720000" cy="720000"/>
          </a:xfrm>
          <a:prstGeom prst="diamond">
            <a:avLst/>
          </a:prstGeom>
          <a:gradFill>
            <a:gsLst>
              <a:gs pos="0">
                <a:schemeClr val="accent1">
                  <a:lumMod val="75000"/>
                </a:schemeClr>
              </a:gs>
              <a:gs pos="100000">
                <a:schemeClr val="bg1"/>
              </a:gs>
            </a:gsLst>
            <a:lin ang="2700000" scaled="0"/>
          </a:gradFill>
          <a:ln w="38100">
            <a:gradFill>
              <a:gsLst>
                <a:gs pos="0">
                  <a:schemeClr val="accent1">
                    <a:lumMod val="75000"/>
                  </a:schemeClr>
                </a:gs>
                <a:gs pos="100000">
                  <a:schemeClr val="bg1"/>
                </a:gs>
              </a:gsLst>
              <a:lin ang="135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solidFill>
                  <a:schemeClr val="tx1"/>
                </a:solidFill>
              </a:rPr>
              <a:t>5</a:t>
            </a:r>
            <a:endParaRPr lang="zh-CN" altLang="en-US" sz="2400">
              <a:solidFill>
                <a:schemeClr val="tx1"/>
              </a:solidFill>
            </a:endParaRPr>
          </a:p>
        </p:txBody>
      </p:sp>
      <p:sp>
        <p:nvSpPr>
          <p:cNvPr id="16" name="菱形 15"/>
          <p:cNvSpPr/>
          <p:nvPr/>
        </p:nvSpPr>
        <p:spPr>
          <a:xfrm>
            <a:off x="10794736" y="4262798"/>
            <a:ext cx="720000" cy="720000"/>
          </a:xfrm>
          <a:prstGeom prst="diamond">
            <a:avLst/>
          </a:prstGeom>
          <a:gradFill>
            <a:gsLst>
              <a:gs pos="0">
                <a:schemeClr val="accent1">
                  <a:lumMod val="75000"/>
                </a:schemeClr>
              </a:gs>
              <a:gs pos="100000">
                <a:schemeClr val="bg1"/>
              </a:gs>
            </a:gsLst>
            <a:lin ang="2700000" scaled="0"/>
          </a:gradFill>
          <a:ln w="38100">
            <a:gradFill>
              <a:gsLst>
                <a:gs pos="0">
                  <a:schemeClr val="accent1">
                    <a:lumMod val="75000"/>
                  </a:schemeClr>
                </a:gs>
                <a:gs pos="100000">
                  <a:schemeClr val="bg1"/>
                </a:gs>
              </a:gsLst>
              <a:lin ang="135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solidFill>
                  <a:schemeClr val="tx1"/>
                </a:solidFill>
              </a:rPr>
              <a:t>9</a:t>
            </a:r>
            <a:endParaRPr lang="zh-CN" altLang="en-US" sz="2400">
              <a:solidFill>
                <a:schemeClr val="tx1"/>
              </a:solidFill>
            </a:endParaRPr>
          </a:p>
        </p:txBody>
      </p:sp>
      <p:cxnSp>
        <p:nvCxnSpPr>
          <p:cNvPr id="17" name="直接连接符 16"/>
          <p:cNvCxnSpPr>
            <a:endCxn id="11" idx="0"/>
          </p:cNvCxnSpPr>
          <p:nvPr/>
        </p:nvCxnSpPr>
        <p:spPr>
          <a:xfrm flipH="1">
            <a:off x="624091" y="3949700"/>
            <a:ext cx="0" cy="28769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3212820" y="3979498"/>
            <a:ext cx="0" cy="28769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1839149" y="5067300"/>
            <a:ext cx="0" cy="28769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5926478" y="3915998"/>
            <a:ext cx="0" cy="28769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4641707" y="5067300"/>
            <a:ext cx="0" cy="28769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7255836" y="5051670"/>
            <a:ext cx="0" cy="28769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9" name="圆角淘宝网chenying0907出品 6"/>
          <p:cNvSpPr/>
          <p:nvPr/>
        </p:nvSpPr>
        <p:spPr>
          <a:xfrm>
            <a:off x="559852" y="1010630"/>
            <a:ext cx="11301948" cy="1478569"/>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a:solidFill>
                  <a:schemeClr val="bg1"/>
                </a:solidFill>
              </a:rPr>
              <a:t>         环境风险防控措施是企业事业单位落实环境风险防控要求的具体体现，也是保障环境安全的基础要求。在实际工作中，泄漏物质、消防水、污染雨水等都是造成突发环境事件的重要“载体”，将其有效拦截在厂区内或者加以处置，将能有效减少突发环境事件的发生或降低其危害。</a:t>
            </a:r>
            <a:endParaRPr lang="zh-CN" altLang="en-US">
              <a:solidFill>
                <a:schemeClr val="bg1"/>
              </a:solidFill>
            </a:endParaRPr>
          </a:p>
          <a:p>
            <a:r>
              <a:rPr lang="zh-CN" altLang="en-US">
                <a:solidFill>
                  <a:schemeClr val="bg1"/>
                </a:solidFill>
              </a:rPr>
              <a:t>         企业环境风险防控措施应当根据企业实际情况制定，但必须做到落实到每一个环境风险单元和每一个工作岗位上。常见的风险防范措施如下：</a:t>
            </a:r>
            <a:endParaRPr lang="zh-CN" altLang="en-US">
              <a:solidFill>
                <a:schemeClr val="bg1"/>
              </a:solidFill>
            </a:endParaRPr>
          </a:p>
        </p:txBody>
      </p:sp>
      <p:sp>
        <p:nvSpPr>
          <p:cNvPr id="32" name="菱形 31"/>
          <p:cNvSpPr/>
          <p:nvPr/>
        </p:nvSpPr>
        <p:spPr>
          <a:xfrm>
            <a:off x="4254236" y="4237398"/>
            <a:ext cx="720000" cy="720000"/>
          </a:xfrm>
          <a:prstGeom prst="diamond">
            <a:avLst/>
          </a:prstGeom>
          <a:gradFill>
            <a:gsLst>
              <a:gs pos="0">
                <a:schemeClr val="accent1">
                  <a:lumMod val="75000"/>
                </a:schemeClr>
              </a:gs>
              <a:gs pos="100000">
                <a:schemeClr val="bg1"/>
              </a:gs>
            </a:gsLst>
            <a:lin ang="2700000" scaled="0"/>
          </a:gradFill>
          <a:ln w="38100">
            <a:gradFill>
              <a:gsLst>
                <a:gs pos="0">
                  <a:schemeClr val="accent1">
                    <a:lumMod val="75000"/>
                  </a:schemeClr>
                </a:gs>
                <a:gs pos="100000">
                  <a:schemeClr val="bg1"/>
                </a:gs>
              </a:gsLst>
              <a:lin ang="135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solidFill>
                  <a:schemeClr val="tx1"/>
                </a:solidFill>
              </a:rPr>
              <a:t>4</a:t>
            </a:r>
            <a:endParaRPr lang="zh-CN" altLang="en-US" sz="2400">
              <a:solidFill>
                <a:schemeClr val="tx1"/>
              </a:solidFill>
            </a:endParaRPr>
          </a:p>
        </p:txBody>
      </p:sp>
      <p:sp>
        <p:nvSpPr>
          <p:cNvPr id="33" name="菱形 32"/>
          <p:cNvSpPr/>
          <p:nvPr/>
        </p:nvSpPr>
        <p:spPr>
          <a:xfrm>
            <a:off x="2831836" y="4262798"/>
            <a:ext cx="720000" cy="720000"/>
          </a:xfrm>
          <a:prstGeom prst="diamond">
            <a:avLst/>
          </a:prstGeom>
          <a:gradFill>
            <a:gsLst>
              <a:gs pos="0">
                <a:schemeClr val="accent1">
                  <a:lumMod val="75000"/>
                </a:schemeClr>
              </a:gs>
              <a:gs pos="100000">
                <a:schemeClr val="bg1"/>
              </a:gs>
            </a:gsLst>
            <a:lin ang="2700000" scaled="0"/>
          </a:gradFill>
          <a:ln w="38100">
            <a:gradFill>
              <a:gsLst>
                <a:gs pos="0">
                  <a:schemeClr val="accent1">
                    <a:lumMod val="75000"/>
                  </a:schemeClr>
                </a:gs>
                <a:gs pos="100000">
                  <a:schemeClr val="bg1"/>
                </a:gs>
              </a:gsLst>
              <a:lin ang="135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solidFill>
                  <a:schemeClr val="tx1"/>
                </a:solidFill>
              </a:rPr>
              <a:t>3</a:t>
            </a:r>
            <a:endParaRPr lang="zh-CN" altLang="en-US" sz="2400">
              <a:solidFill>
                <a:schemeClr val="tx1"/>
              </a:solidFill>
            </a:endParaRPr>
          </a:p>
        </p:txBody>
      </p:sp>
      <p:sp>
        <p:nvSpPr>
          <p:cNvPr id="34" name="菱形 33"/>
          <p:cNvSpPr/>
          <p:nvPr/>
        </p:nvSpPr>
        <p:spPr>
          <a:xfrm>
            <a:off x="1460236" y="4262798"/>
            <a:ext cx="720000" cy="720000"/>
          </a:xfrm>
          <a:prstGeom prst="diamond">
            <a:avLst/>
          </a:prstGeom>
          <a:gradFill>
            <a:gsLst>
              <a:gs pos="0">
                <a:schemeClr val="accent1">
                  <a:lumMod val="75000"/>
                </a:schemeClr>
              </a:gs>
              <a:gs pos="100000">
                <a:schemeClr val="bg1"/>
              </a:gs>
            </a:gsLst>
            <a:lin ang="2700000" scaled="0"/>
          </a:gradFill>
          <a:ln w="38100">
            <a:gradFill>
              <a:gsLst>
                <a:gs pos="0">
                  <a:schemeClr val="accent1">
                    <a:lumMod val="75000"/>
                  </a:schemeClr>
                </a:gs>
                <a:gs pos="100000">
                  <a:schemeClr val="bg1"/>
                </a:gs>
              </a:gsLst>
              <a:lin ang="135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solidFill>
                  <a:schemeClr val="tx1"/>
                </a:solidFill>
              </a:rPr>
              <a:t>2</a:t>
            </a:r>
            <a:endParaRPr lang="zh-CN" altLang="en-US" sz="2400">
              <a:solidFill>
                <a:schemeClr val="tx1"/>
              </a:solidFill>
            </a:endParaRPr>
          </a:p>
        </p:txBody>
      </p:sp>
      <p:cxnSp>
        <p:nvCxnSpPr>
          <p:cNvPr id="35" name="直接连接符 34"/>
          <p:cNvCxnSpPr/>
          <p:nvPr/>
        </p:nvCxnSpPr>
        <p:spPr>
          <a:xfrm flipH="1">
            <a:off x="8542678" y="3915998"/>
            <a:ext cx="0" cy="28769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9914278" y="5071698"/>
            <a:ext cx="0" cy="28769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11184278" y="3928698"/>
            <a:ext cx="0" cy="28769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4" name="平行四边形 43"/>
          <p:cNvSpPr/>
          <p:nvPr/>
        </p:nvSpPr>
        <p:spPr>
          <a:xfrm>
            <a:off x="0" y="2908300"/>
            <a:ext cx="1384300" cy="965200"/>
          </a:xfrm>
          <a:prstGeom prst="parallelogram">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a:solidFill>
                  <a:schemeClr val="bg1"/>
                </a:solidFill>
              </a:rPr>
              <a:t>除尘设施事故风险防范措施</a:t>
            </a:r>
            <a:endParaRPr lang="zh-CN" altLang="en-US" sz="1400">
              <a:solidFill>
                <a:schemeClr val="bg1"/>
              </a:solidFill>
            </a:endParaRPr>
          </a:p>
        </p:txBody>
      </p:sp>
      <p:sp>
        <p:nvSpPr>
          <p:cNvPr id="45" name="平行四边形 44"/>
          <p:cNvSpPr/>
          <p:nvPr/>
        </p:nvSpPr>
        <p:spPr>
          <a:xfrm>
            <a:off x="1028700" y="5422900"/>
            <a:ext cx="1384300" cy="965200"/>
          </a:xfrm>
          <a:prstGeom prst="parallelogram">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a:t>SO2</a:t>
            </a:r>
            <a:r>
              <a:rPr lang="zh-CN" altLang="en-US" sz="1400"/>
              <a:t>设施事故风险防范措施</a:t>
            </a:r>
            <a:endParaRPr lang="zh-CN" altLang="en-US" sz="1400"/>
          </a:p>
        </p:txBody>
      </p:sp>
      <p:sp>
        <p:nvSpPr>
          <p:cNvPr id="46" name="平行四边形 45"/>
          <p:cNvSpPr/>
          <p:nvPr/>
        </p:nvSpPr>
        <p:spPr>
          <a:xfrm>
            <a:off x="2590800" y="2946400"/>
            <a:ext cx="1384300" cy="965200"/>
          </a:xfrm>
          <a:prstGeom prst="parallelogram">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a:t>NOX</a:t>
            </a:r>
            <a:r>
              <a:rPr lang="zh-CN" altLang="en-US" sz="1400"/>
              <a:t>设施事故风险防范措施</a:t>
            </a:r>
            <a:endParaRPr lang="zh-CN" altLang="en-US" sz="1400"/>
          </a:p>
        </p:txBody>
      </p:sp>
      <p:sp>
        <p:nvSpPr>
          <p:cNvPr id="47" name="平行四边形 46"/>
          <p:cNvSpPr/>
          <p:nvPr/>
        </p:nvSpPr>
        <p:spPr>
          <a:xfrm>
            <a:off x="3886200" y="5397500"/>
            <a:ext cx="1384300" cy="965200"/>
          </a:xfrm>
          <a:prstGeom prst="parallelogram">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a:t>危险化学品事故风险防范措施</a:t>
            </a:r>
            <a:endParaRPr lang="zh-CN" altLang="en-US" sz="1400"/>
          </a:p>
        </p:txBody>
      </p:sp>
      <p:sp>
        <p:nvSpPr>
          <p:cNvPr id="48" name="平行四边形 47"/>
          <p:cNvSpPr/>
          <p:nvPr/>
        </p:nvSpPr>
        <p:spPr>
          <a:xfrm>
            <a:off x="5308600" y="2908300"/>
            <a:ext cx="1384300" cy="965200"/>
          </a:xfrm>
          <a:prstGeom prst="parallelogram">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a:t>危险废物事故风险防范措施</a:t>
            </a:r>
            <a:endParaRPr lang="zh-CN" altLang="en-US" sz="1400"/>
          </a:p>
        </p:txBody>
      </p:sp>
      <p:sp>
        <p:nvSpPr>
          <p:cNvPr id="49" name="平行四边形 48"/>
          <p:cNvSpPr/>
          <p:nvPr/>
        </p:nvSpPr>
        <p:spPr>
          <a:xfrm>
            <a:off x="6578600" y="5397500"/>
            <a:ext cx="1384300" cy="965200"/>
          </a:xfrm>
          <a:prstGeom prst="parallelogram">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a:t>可燃气体事故风险防范措施</a:t>
            </a:r>
            <a:endParaRPr lang="zh-CN" altLang="en-US" sz="1400"/>
          </a:p>
        </p:txBody>
      </p:sp>
      <p:sp>
        <p:nvSpPr>
          <p:cNvPr id="50" name="平行四边形 49"/>
          <p:cNvSpPr/>
          <p:nvPr/>
        </p:nvSpPr>
        <p:spPr>
          <a:xfrm>
            <a:off x="7924800" y="2908300"/>
            <a:ext cx="1384300" cy="965200"/>
          </a:xfrm>
          <a:prstGeom prst="parallelogram">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a:t>污水处理设施事故风险防范措施</a:t>
            </a:r>
            <a:endParaRPr lang="zh-CN" altLang="en-US" sz="1400"/>
          </a:p>
        </p:txBody>
      </p:sp>
      <p:sp>
        <p:nvSpPr>
          <p:cNvPr id="51" name="平行四边形 50"/>
          <p:cNvSpPr/>
          <p:nvPr/>
        </p:nvSpPr>
        <p:spPr>
          <a:xfrm>
            <a:off x="9169400" y="5384800"/>
            <a:ext cx="1384300" cy="965200"/>
          </a:xfrm>
          <a:prstGeom prst="parallelogram">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a:t>粉煤灰堆存场所事故风险防范措施</a:t>
            </a:r>
            <a:endParaRPr lang="zh-CN" altLang="en-US" sz="1400"/>
          </a:p>
        </p:txBody>
      </p:sp>
      <p:sp>
        <p:nvSpPr>
          <p:cNvPr id="52" name="平行四边形 51"/>
          <p:cNvSpPr/>
          <p:nvPr/>
        </p:nvSpPr>
        <p:spPr>
          <a:xfrm>
            <a:off x="10566400" y="2933700"/>
            <a:ext cx="1384300" cy="965200"/>
          </a:xfrm>
          <a:prstGeom prst="parallelogram">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a:t>管道破裂泄漏事故风险防范措施</a:t>
            </a:r>
            <a:endParaRPr lang="zh-CN" altLang="en-US" sz="1400"/>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淘宝网chenying0907出品 3"/>
          <p:cNvSpPr/>
          <p:nvPr/>
        </p:nvSpPr>
        <p:spPr>
          <a:xfrm>
            <a:off x="2734135" y="2261867"/>
            <a:ext cx="3600000" cy="3600000"/>
          </a:xfrm>
          <a:prstGeom prst="ellipse">
            <a:avLst/>
          </a:prstGeom>
          <a:no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淘宝网chenying0907出品 4"/>
          <p:cNvSpPr/>
          <p:nvPr/>
        </p:nvSpPr>
        <p:spPr>
          <a:xfrm>
            <a:off x="5337127" y="2261867"/>
            <a:ext cx="3600000" cy="3600000"/>
          </a:xfrm>
          <a:prstGeom prst="ellipse">
            <a:avLst/>
          </a:prstGeom>
          <a:no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淘宝网chenying0907出品 5"/>
          <p:cNvSpPr/>
          <p:nvPr/>
        </p:nvSpPr>
        <p:spPr>
          <a:xfrm>
            <a:off x="5041643" y="3324998"/>
            <a:ext cx="1613157" cy="1498862"/>
          </a:xfrm>
          <a:prstGeom prst="ellipse">
            <a:avLst/>
          </a:prstGeom>
          <a:solidFill>
            <a:schemeClr val="accent1">
              <a:lumMod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latin typeface="微软雅黑" panose="020B0503020204020204" pitchFamily="34" charset="-122"/>
                <a:ea typeface="微软雅黑" panose="020B0503020204020204" pitchFamily="34" charset="-122"/>
              </a:rPr>
              <a:t>防控责任</a:t>
            </a:r>
            <a:endParaRPr lang="zh-CN" altLang="en-US" sz="2800" b="1">
              <a:latin typeface="微软雅黑" panose="020B0503020204020204" pitchFamily="34" charset="-122"/>
              <a:ea typeface="微软雅黑" panose="020B0503020204020204" pitchFamily="34" charset="-122"/>
            </a:endParaRPr>
          </a:p>
        </p:txBody>
      </p:sp>
      <p:cxnSp>
        <p:nvCxnSpPr>
          <p:cNvPr id="21" name="直接箭头连接符 20"/>
          <p:cNvCxnSpPr/>
          <p:nvPr/>
        </p:nvCxnSpPr>
        <p:spPr>
          <a:xfrm>
            <a:off x="3732668" y="3496707"/>
            <a:ext cx="1296532" cy="287893"/>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flipV="1">
            <a:off x="3719968" y="4533900"/>
            <a:ext cx="1385432" cy="1115109"/>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flipV="1">
            <a:off x="3772479" y="4229100"/>
            <a:ext cx="1218621" cy="499856"/>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淘宝网chenying0907出品 27"/>
          <p:cNvSpPr txBox="1"/>
          <p:nvPr/>
        </p:nvSpPr>
        <p:spPr>
          <a:xfrm>
            <a:off x="2168165" y="264321"/>
            <a:ext cx="4854935" cy="523220"/>
          </a:xfrm>
          <a:prstGeom prst="rect">
            <a:avLst/>
          </a:prstGeom>
          <a:noFill/>
        </p:spPr>
        <p:txBody>
          <a:bodyPr wrap="square" rtlCol="0">
            <a:spAutoFit/>
          </a:bodyPr>
          <a:lstStyle/>
          <a:p>
            <a:r>
              <a:rPr lang="en-US" sz="2800" b="1">
                <a:solidFill>
                  <a:schemeClr val="accent1">
                    <a:lumMod val="50000"/>
                  </a:schemeClr>
                </a:solidFill>
              </a:rPr>
              <a:t>2</a:t>
            </a:r>
            <a:r>
              <a:rPr lang="zh-CN" altLang="en-US" sz="2800" b="1">
                <a:solidFill>
                  <a:schemeClr val="accent1">
                    <a:lumMod val="50000"/>
                  </a:schemeClr>
                </a:solidFill>
              </a:rPr>
              <a:t>、企业环境风险防控责任</a:t>
            </a:r>
            <a:endParaRPr lang="zh-CN" altLang="en-US" sz="2800">
              <a:solidFill>
                <a:schemeClr val="accent1">
                  <a:lumMod val="50000"/>
                </a:schemeClr>
              </a:solidFill>
            </a:endParaRPr>
          </a:p>
        </p:txBody>
      </p:sp>
      <p:pic>
        <p:nvPicPr>
          <p:cNvPr id="29" name="图片 28"/>
          <p:cNvPicPr>
            <a:picLocks noChangeAspect="1"/>
          </p:cNvPicPr>
          <p:nvPr/>
        </p:nvPicPr>
        <p:blipFill>
          <a:blip r:embed="rId1"/>
          <a:stretch>
            <a:fillRect/>
          </a:stretch>
        </p:blipFill>
        <p:spPr>
          <a:xfrm>
            <a:off x="143244" y="0"/>
            <a:ext cx="1789251" cy="1051863"/>
          </a:xfrm>
          <a:prstGeom prst="rect">
            <a:avLst/>
          </a:prstGeom>
        </p:spPr>
      </p:pic>
      <p:sp>
        <p:nvSpPr>
          <p:cNvPr id="2" name="圆角淘宝网chenying0907出品 1"/>
          <p:cNvSpPr/>
          <p:nvPr/>
        </p:nvSpPr>
        <p:spPr>
          <a:xfrm>
            <a:off x="391725" y="1570792"/>
            <a:ext cx="3286665" cy="1075831"/>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accent1">
                    <a:lumMod val="50000"/>
                  </a:schemeClr>
                </a:solidFill>
              </a:rPr>
              <a:t>①建立健全环境风险防控管理制度，落实岗位责任制</a:t>
            </a:r>
            <a:endParaRPr lang="zh-CN" altLang="en-US" b="1">
              <a:solidFill>
                <a:schemeClr val="accent1">
                  <a:lumMod val="50000"/>
                </a:schemeClr>
              </a:solidFill>
            </a:endParaRPr>
          </a:p>
        </p:txBody>
      </p:sp>
      <p:sp>
        <p:nvSpPr>
          <p:cNvPr id="30" name="圆角淘宝网chenying0907出品 29"/>
          <p:cNvSpPr/>
          <p:nvPr/>
        </p:nvSpPr>
        <p:spPr>
          <a:xfrm>
            <a:off x="429825" y="2911097"/>
            <a:ext cx="3286665" cy="1075831"/>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accent1">
                    <a:lumMod val="50000"/>
                  </a:schemeClr>
                </a:solidFill>
              </a:rPr>
              <a:t>②开展突发环境事件风险评估</a:t>
            </a:r>
            <a:endParaRPr lang="zh-CN" altLang="en-US" b="1">
              <a:solidFill>
                <a:schemeClr val="accent1">
                  <a:lumMod val="50000"/>
                </a:schemeClr>
              </a:solidFill>
            </a:endParaRPr>
          </a:p>
        </p:txBody>
      </p:sp>
      <p:sp>
        <p:nvSpPr>
          <p:cNvPr id="31" name="圆角淘宝网chenying0907出品 30"/>
          <p:cNvSpPr/>
          <p:nvPr/>
        </p:nvSpPr>
        <p:spPr>
          <a:xfrm>
            <a:off x="480625" y="4251402"/>
            <a:ext cx="3286665" cy="1075831"/>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a:solidFill>
                  <a:schemeClr val="accent1">
                    <a:lumMod val="50000"/>
                  </a:schemeClr>
                </a:solidFill>
              </a:rPr>
              <a:t> </a:t>
            </a:r>
            <a:r>
              <a:rPr lang="zh-CN" altLang="en-US" b="1">
                <a:solidFill>
                  <a:schemeClr val="accent1">
                    <a:lumMod val="50000"/>
                  </a:schemeClr>
                </a:solidFill>
              </a:rPr>
              <a:t>③完善环境风险防控措施，并确保有效运行</a:t>
            </a:r>
            <a:endParaRPr lang="zh-CN" altLang="en-US" b="1">
              <a:solidFill>
                <a:schemeClr val="accent1">
                  <a:lumMod val="50000"/>
                </a:schemeClr>
              </a:solidFill>
            </a:endParaRPr>
          </a:p>
        </p:txBody>
      </p:sp>
      <p:sp>
        <p:nvSpPr>
          <p:cNvPr id="32" name="圆角淘宝网chenying0907出品 31"/>
          <p:cNvSpPr/>
          <p:nvPr/>
        </p:nvSpPr>
        <p:spPr>
          <a:xfrm>
            <a:off x="8038702" y="1499867"/>
            <a:ext cx="3286665" cy="1075831"/>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a:solidFill>
                  <a:schemeClr val="accent1">
                    <a:lumMod val="50000"/>
                  </a:schemeClr>
                </a:solidFill>
              </a:rPr>
              <a:t> </a:t>
            </a:r>
            <a:r>
              <a:rPr lang="zh-CN" altLang="en-US" b="1">
                <a:solidFill>
                  <a:schemeClr val="accent1">
                    <a:lumMod val="50000"/>
                  </a:schemeClr>
                </a:solidFill>
              </a:rPr>
              <a:t>⑤编制突发环境事件应急预案并备案</a:t>
            </a:r>
            <a:endParaRPr lang="zh-CN" altLang="en-US" b="1">
              <a:solidFill>
                <a:schemeClr val="accent1">
                  <a:lumMod val="50000"/>
                </a:schemeClr>
              </a:solidFill>
            </a:endParaRPr>
          </a:p>
        </p:txBody>
      </p:sp>
      <p:sp>
        <p:nvSpPr>
          <p:cNvPr id="33" name="圆角淘宝网chenying0907出品 32"/>
          <p:cNvSpPr/>
          <p:nvPr/>
        </p:nvSpPr>
        <p:spPr>
          <a:xfrm>
            <a:off x="8089502" y="2776672"/>
            <a:ext cx="3286665" cy="1075831"/>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accent1">
                    <a:lumMod val="50000"/>
                  </a:schemeClr>
                </a:solidFill>
              </a:rPr>
              <a:t>⑥开展环境应急演练</a:t>
            </a:r>
            <a:endParaRPr lang="zh-CN" altLang="en-US" b="1">
              <a:solidFill>
                <a:schemeClr val="accent1">
                  <a:lumMod val="50000"/>
                </a:schemeClr>
              </a:solidFill>
            </a:endParaRPr>
          </a:p>
        </p:txBody>
      </p:sp>
      <p:sp>
        <p:nvSpPr>
          <p:cNvPr id="34" name="圆角淘宝网chenying0907出品 33"/>
          <p:cNvSpPr/>
          <p:nvPr/>
        </p:nvSpPr>
        <p:spPr>
          <a:xfrm>
            <a:off x="8203802" y="4142377"/>
            <a:ext cx="3286665" cy="1075831"/>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accent1">
                    <a:lumMod val="50000"/>
                  </a:schemeClr>
                </a:solidFill>
              </a:rPr>
              <a:t>⑦开展环境安全培训</a:t>
            </a:r>
            <a:endParaRPr lang="zh-CN" altLang="en-US" b="1">
              <a:solidFill>
                <a:schemeClr val="accent1">
                  <a:lumMod val="50000"/>
                </a:schemeClr>
              </a:solidFill>
            </a:endParaRPr>
          </a:p>
        </p:txBody>
      </p:sp>
      <p:sp>
        <p:nvSpPr>
          <p:cNvPr id="20" name="圆角淘宝网chenying0907出品 30"/>
          <p:cNvSpPr/>
          <p:nvPr/>
        </p:nvSpPr>
        <p:spPr>
          <a:xfrm>
            <a:off x="467925" y="5572202"/>
            <a:ext cx="3286665" cy="1075831"/>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a:solidFill>
                  <a:schemeClr val="accent1">
                    <a:lumMod val="50000"/>
                  </a:schemeClr>
                </a:solidFill>
              </a:rPr>
              <a:t> </a:t>
            </a:r>
            <a:r>
              <a:rPr lang="zh-CN" altLang="en-US" b="1">
                <a:solidFill>
                  <a:schemeClr val="accent1">
                    <a:lumMod val="50000"/>
                  </a:schemeClr>
                </a:solidFill>
              </a:rPr>
              <a:t>④配备必要的环境应急物质、救援队伍或人员</a:t>
            </a:r>
            <a:endParaRPr lang="zh-CN" altLang="en-US" b="1">
              <a:solidFill>
                <a:schemeClr val="accent1">
                  <a:lumMod val="50000"/>
                </a:schemeClr>
              </a:solidFill>
            </a:endParaRPr>
          </a:p>
        </p:txBody>
      </p:sp>
      <p:sp>
        <p:nvSpPr>
          <p:cNvPr id="35" name="圆角淘宝网chenying0907出品 30"/>
          <p:cNvSpPr/>
          <p:nvPr/>
        </p:nvSpPr>
        <p:spPr>
          <a:xfrm>
            <a:off x="8176825" y="5470602"/>
            <a:ext cx="3286665" cy="1075831"/>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a:solidFill>
                  <a:schemeClr val="accent1">
                    <a:lumMod val="50000"/>
                  </a:schemeClr>
                </a:solidFill>
              </a:rPr>
              <a:t> </a:t>
            </a:r>
            <a:r>
              <a:rPr lang="zh-CN" altLang="en-US" b="1">
                <a:solidFill>
                  <a:schemeClr val="accent1">
                    <a:lumMod val="50000"/>
                  </a:schemeClr>
                </a:solidFill>
              </a:rPr>
              <a:t>⑧及时排查治理环境安全隐患</a:t>
            </a:r>
            <a:endParaRPr lang="zh-CN" altLang="en-US" b="1">
              <a:solidFill>
                <a:schemeClr val="accent1">
                  <a:lumMod val="50000"/>
                </a:schemeClr>
              </a:solidFill>
            </a:endParaRPr>
          </a:p>
        </p:txBody>
      </p:sp>
      <p:cxnSp>
        <p:nvCxnSpPr>
          <p:cNvPr id="36" name="直接箭头连接符 35"/>
          <p:cNvCxnSpPr/>
          <p:nvPr/>
        </p:nvCxnSpPr>
        <p:spPr>
          <a:xfrm rot="10800000" flipV="1">
            <a:off x="6565901" y="2514602"/>
            <a:ext cx="1409703" cy="1028698"/>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p:nvPr/>
        </p:nvCxnSpPr>
        <p:spPr>
          <a:xfrm>
            <a:off x="3669168" y="2569607"/>
            <a:ext cx="1537832" cy="948293"/>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a:stCxn id="33" idx="1"/>
          </p:cNvCxnSpPr>
          <p:nvPr/>
        </p:nvCxnSpPr>
        <p:spPr>
          <a:xfrm rot="10800000" flipV="1">
            <a:off x="6667500" y="3314588"/>
            <a:ext cx="1422002" cy="482712"/>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a:stCxn id="34" idx="1"/>
          </p:cNvCxnSpPr>
          <p:nvPr/>
        </p:nvCxnSpPr>
        <p:spPr>
          <a:xfrm rot="10800000">
            <a:off x="6692900" y="4318001"/>
            <a:ext cx="1510902" cy="362293"/>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p:nvPr/>
        </p:nvCxnSpPr>
        <p:spPr>
          <a:xfrm rot="10800000">
            <a:off x="6616700" y="4572000"/>
            <a:ext cx="1498600" cy="952502"/>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3" nodeType="afterEffect">
                                  <p:iterate type="lt">
                                    <p:tmPct val="10000"/>
                                  </p:iterate>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8"/>
                                        </p:tgtEl>
                                        <p:attrNameLst>
                                          <p:attrName>ppt_y</p:attrName>
                                        </p:attrNameLst>
                                      </p:cBhvr>
                                      <p:tavLst>
                                        <p:tav tm="0">
                                          <p:val>
                                            <p:strVal val="#ppt_y"/>
                                          </p:val>
                                        </p:tav>
                                        <p:tav tm="100000">
                                          <p:val>
                                            <p:strVal val="#ppt_y"/>
                                          </p:val>
                                        </p:tav>
                                      </p:tavLst>
                                    </p:anim>
                                    <p:anim calcmode="lin" valueType="num">
                                      <p:cBhvr>
                                        <p:cTn id="9"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8"/>
                                        </p:tgtEl>
                                      </p:cBhvr>
                                    </p:animEffect>
                                  </p:childTnLst>
                                </p:cTn>
                              </p:par>
                            </p:childTnLst>
                          </p:cTn>
                        </p:par>
                        <p:par>
                          <p:cTn id="12" fill="hold">
                            <p:stCondLst>
                              <p:cond delay="1049"/>
                            </p:stCondLst>
                            <p:childTnLst>
                              <p:par>
                                <p:cTn id="13" presetID="21" presetClass="entr" presetSubtype="3" fill="hold" grpId="1" nodeType="afterEffect">
                                  <p:childTnLst>
                                    <p:set>
                                      <p:cBhvr>
                                        <p:cTn id="14" dur="1" fill="hold">
                                          <p:stCondLst>
                                            <p:cond delay="0"/>
                                          </p:stCondLst>
                                        </p:cTn>
                                        <p:tgtEl>
                                          <p:spTgt spid="4"/>
                                        </p:tgtEl>
                                        <p:attrNameLst>
                                          <p:attrName>style.visibility</p:attrName>
                                        </p:attrNameLst>
                                      </p:cBhvr>
                                      <p:to>
                                        <p:strVal val="visible"/>
                                      </p:to>
                                    </p:set>
                                    <p:animEffect transition="in" filter="wheel(3)">
                                      <p:cBhvr>
                                        <p:cTn id="15" dur="2000"/>
                                        <p:tgtEl>
                                          <p:spTgt spid="4"/>
                                        </p:tgtEl>
                                      </p:cBhvr>
                                    </p:animEffect>
                                  </p:childTnLst>
                                </p:cTn>
                              </p:par>
                              <p:par>
                                <p:cTn id="16" presetID="21" presetClass="entr" presetSubtype="3" fill="hold" grpId="2" nodeType="withEffect">
                                  <p:childTnLst>
                                    <p:set>
                                      <p:cBhvr>
                                        <p:cTn id="17" dur="1" fill="hold">
                                          <p:stCondLst>
                                            <p:cond delay="0"/>
                                          </p:stCondLst>
                                        </p:cTn>
                                        <p:tgtEl>
                                          <p:spTgt spid="5"/>
                                        </p:tgtEl>
                                        <p:attrNameLst>
                                          <p:attrName>style.visibility</p:attrName>
                                        </p:attrNameLst>
                                      </p:cBhvr>
                                      <p:to>
                                        <p:strVal val="visible"/>
                                      </p:to>
                                    </p:set>
                                    <p:animEffect transition="in" filter="wheel(3)">
                                      <p:cBhvr>
                                        <p:cTn id="18" dur="2000"/>
                                        <p:tgtEl>
                                          <p:spTgt spid="5"/>
                                        </p:tgtEl>
                                      </p:cBhvr>
                                    </p:animEffect>
                                  </p:childTnLst>
                                </p:cTn>
                              </p:par>
                            </p:childTnLst>
                          </p:cTn>
                        </p:par>
                        <p:par>
                          <p:cTn id="19" fill="hold">
                            <p:stCondLst>
                              <p:cond delay="3049"/>
                            </p:stCondLst>
                            <p:childTnLst>
                              <p:par>
                                <p:cTn id="20" presetID="42" presetClass="entr" presetSubtype="0" fill="hold" grpId="4" nodeType="afterEffec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par>
                          <p:cTn id="25" fill="hold">
                            <p:stCondLst>
                              <p:cond delay="4049"/>
                            </p:stCondLst>
                            <p:childTnLst>
                              <p:par>
                                <p:cTn id="26" presetID="42" presetClass="entr" presetSubtype="0" fill="hold" grpId="5" nodeType="afterEffec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5049"/>
                            </p:stCondLst>
                            <p:childTnLst>
                              <p:par>
                                <p:cTn id="32" presetID="42" presetClass="entr" presetSubtype="0" fill="hold" grpId="6" nodeType="afterEffect">
                                  <p:childTnLst>
                                    <p:set>
                                      <p:cBhvr>
                                        <p:cTn id="33" dur="1" fill="hold">
                                          <p:stCondLst>
                                            <p:cond delay="0"/>
                                          </p:stCondLst>
                                        </p:cTn>
                                        <p:tgtEl>
                                          <p:spTgt spid="31"/>
                                        </p:tgtEl>
                                        <p:attrNameLst>
                                          <p:attrName>style.visibility</p:attrName>
                                        </p:attrNameLst>
                                      </p:cBhvr>
                                      <p:to>
                                        <p:strVal val="visible"/>
                                      </p:to>
                                    </p:set>
                                    <p:animEffect transition="in" filter="fade">
                                      <p:cBhvr>
                                        <p:cTn id="34" dur="1000"/>
                                        <p:tgtEl>
                                          <p:spTgt spid="31"/>
                                        </p:tgtEl>
                                      </p:cBhvr>
                                    </p:animEffect>
                                    <p:anim calcmode="lin" valueType="num">
                                      <p:cBhvr>
                                        <p:cTn id="35" dur="1000" fill="hold"/>
                                        <p:tgtEl>
                                          <p:spTgt spid="31"/>
                                        </p:tgtEl>
                                        <p:attrNameLst>
                                          <p:attrName>ppt_x</p:attrName>
                                        </p:attrNameLst>
                                      </p:cBhvr>
                                      <p:tavLst>
                                        <p:tav tm="0">
                                          <p:val>
                                            <p:strVal val="#ppt_x"/>
                                          </p:val>
                                        </p:tav>
                                        <p:tav tm="100000">
                                          <p:val>
                                            <p:strVal val="#ppt_x"/>
                                          </p:val>
                                        </p:tav>
                                      </p:tavLst>
                                    </p:anim>
                                    <p:anim calcmode="lin" valueType="num">
                                      <p:cBhvr>
                                        <p:cTn id="36" dur="1000" fill="hold"/>
                                        <p:tgtEl>
                                          <p:spTgt spid="31"/>
                                        </p:tgtEl>
                                        <p:attrNameLst>
                                          <p:attrName>ppt_y</p:attrName>
                                        </p:attrNameLst>
                                      </p:cBhvr>
                                      <p:tavLst>
                                        <p:tav tm="0">
                                          <p:val>
                                            <p:strVal val="#ppt_y+.1"/>
                                          </p:val>
                                        </p:tav>
                                        <p:tav tm="100000">
                                          <p:val>
                                            <p:strVal val="#ppt_y"/>
                                          </p:val>
                                        </p:tav>
                                      </p:tavLst>
                                    </p:anim>
                                  </p:childTnLst>
                                </p:cTn>
                              </p:par>
                            </p:childTnLst>
                          </p:cTn>
                        </p:par>
                        <p:par>
                          <p:cTn id="37" fill="hold">
                            <p:stCondLst>
                              <p:cond delay="6049"/>
                            </p:stCondLst>
                            <p:childTnLst>
                              <p:par>
                                <p:cTn id="38" presetID="42" presetClass="entr" presetSubtype="0" fill="hold" grpId="10" nodeType="afterEffect">
                                  <p:childTnLst>
                                    <p:set>
                                      <p:cBhvr>
                                        <p:cTn id="39" dur="1" fill="hold">
                                          <p:stCondLst>
                                            <p:cond delay="0"/>
                                          </p:stCondLst>
                                        </p:cTn>
                                        <p:tgtEl>
                                          <p:spTgt spid="20"/>
                                        </p:tgtEl>
                                        <p:attrNameLst>
                                          <p:attrName>style.visibility</p:attrName>
                                        </p:attrNameLst>
                                      </p:cBhvr>
                                      <p:to>
                                        <p:strVal val="visible"/>
                                      </p:to>
                                    </p:set>
                                    <p:animEffect transition="in" filter="fade">
                                      <p:cBhvr>
                                        <p:cTn id="40" dur="1000"/>
                                        <p:tgtEl>
                                          <p:spTgt spid="20"/>
                                        </p:tgtEl>
                                      </p:cBhvr>
                                    </p:animEffect>
                                    <p:anim calcmode="lin" valueType="num">
                                      <p:cBhvr>
                                        <p:cTn id="41" dur="1000" fill="hold"/>
                                        <p:tgtEl>
                                          <p:spTgt spid="20"/>
                                        </p:tgtEl>
                                        <p:attrNameLst>
                                          <p:attrName>ppt_x</p:attrName>
                                        </p:attrNameLst>
                                      </p:cBhvr>
                                      <p:tavLst>
                                        <p:tav tm="0">
                                          <p:val>
                                            <p:strVal val="#ppt_x"/>
                                          </p:val>
                                        </p:tav>
                                        <p:tav tm="100000">
                                          <p:val>
                                            <p:strVal val="#ppt_x"/>
                                          </p:val>
                                        </p:tav>
                                      </p:tavLst>
                                    </p:anim>
                                    <p:anim calcmode="lin" valueType="num">
                                      <p:cBhvr>
                                        <p:cTn id="42" dur="1000" fill="hold"/>
                                        <p:tgtEl>
                                          <p:spTgt spid="20"/>
                                        </p:tgtEl>
                                        <p:attrNameLst>
                                          <p:attrName>ppt_y</p:attrName>
                                        </p:attrNameLst>
                                      </p:cBhvr>
                                      <p:tavLst>
                                        <p:tav tm="0">
                                          <p:val>
                                            <p:strVal val="#ppt_y+.1"/>
                                          </p:val>
                                        </p:tav>
                                        <p:tav tm="100000">
                                          <p:val>
                                            <p:strVal val="#ppt_y"/>
                                          </p:val>
                                        </p:tav>
                                      </p:tavLst>
                                    </p:anim>
                                  </p:childTnLst>
                                </p:cTn>
                              </p:par>
                            </p:childTnLst>
                          </p:cTn>
                        </p:par>
                        <p:par>
                          <p:cTn id="43" fill="hold">
                            <p:stCondLst>
                              <p:cond delay="7049"/>
                            </p:stCondLst>
                            <p:childTnLst>
                              <p:par>
                                <p:cTn id="44" presetID="42" presetClass="entr" presetSubtype="0" fill="hold" grpId="7" nodeType="afterEffect">
                                  <p:childTnLst>
                                    <p:set>
                                      <p:cBhvr>
                                        <p:cTn id="45" dur="1" fill="hold">
                                          <p:stCondLst>
                                            <p:cond delay="0"/>
                                          </p:stCondLst>
                                        </p:cTn>
                                        <p:tgtEl>
                                          <p:spTgt spid="32"/>
                                        </p:tgtEl>
                                        <p:attrNameLst>
                                          <p:attrName>style.visibility</p:attrName>
                                        </p:attrNameLst>
                                      </p:cBhvr>
                                      <p:to>
                                        <p:strVal val="visible"/>
                                      </p:to>
                                    </p:set>
                                    <p:animEffect transition="in" filter="fade">
                                      <p:cBhvr>
                                        <p:cTn id="46" dur="1000"/>
                                        <p:tgtEl>
                                          <p:spTgt spid="32"/>
                                        </p:tgtEl>
                                      </p:cBhvr>
                                    </p:animEffect>
                                    <p:anim calcmode="lin" valueType="num">
                                      <p:cBhvr>
                                        <p:cTn id="47" dur="1000" fill="hold"/>
                                        <p:tgtEl>
                                          <p:spTgt spid="32"/>
                                        </p:tgtEl>
                                        <p:attrNameLst>
                                          <p:attrName>ppt_x</p:attrName>
                                        </p:attrNameLst>
                                      </p:cBhvr>
                                      <p:tavLst>
                                        <p:tav tm="0">
                                          <p:val>
                                            <p:strVal val="#ppt_x"/>
                                          </p:val>
                                        </p:tav>
                                        <p:tav tm="100000">
                                          <p:val>
                                            <p:strVal val="#ppt_x"/>
                                          </p:val>
                                        </p:tav>
                                      </p:tavLst>
                                    </p:anim>
                                    <p:anim calcmode="lin" valueType="num">
                                      <p:cBhvr>
                                        <p:cTn id="48" dur="1000" fill="hold"/>
                                        <p:tgtEl>
                                          <p:spTgt spid="32"/>
                                        </p:tgtEl>
                                        <p:attrNameLst>
                                          <p:attrName>ppt_y</p:attrName>
                                        </p:attrNameLst>
                                      </p:cBhvr>
                                      <p:tavLst>
                                        <p:tav tm="0">
                                          <p:val>
                                            <p:strVal val="#ppt_y+.1"/>
                                          </p:val>
                                        </p:tav>
                                        <p:tav tm="100000">
                                          <p:val>
                                            <p:strVal val="#ppt_y"/>
                                          </p:val>
                                        </p:tav>
                                      </p:tavLst>
                                    </p:anim>
                                  </p:childTnLst>
                                </p:cTn>
                              </p:par>
                            </p:childTnLst>
                          </p:cTn>
                        </p:par>
                        <p:par>
                          <p:cTn id="49" fill="hold">
                            <p:stCondLst>
                              <p:cond delay="8049"/>
                            </p:stCondLst>
                            <p:childTnLst>
                              <p:par>
                                <p:cTn id="50" presetID="42" presetClass="entr" presetSubtype="0" fill="hold" grpId="8" nodeType="afterEffect">
                                  <p:childTnLst>
                                    <p:set>
                                      <p:cBhvr>
                                        <p:cTn id="51" dur="1" fill="hold">
                                          <p:stCondLst>
                                            <p:cond delay="0"/>
                                          </p:stCondLst>
                                        </p:cTn>
                                        <p:tgtEl>
                                          <p:spTgt spid="33"/>
                                        </p:tgtEl>
                                        <p:attrNameLst>
                                          <p:attrName>style.visibility</p:attrName>
                                        </p:attrNameLst>
                                      </p:cBhvr>
                                      <p:to>
                                        <p:strVal val="visible"/>
                                      </p:to>
                                    </p:set>
                                    <p:animEffect transition="in" filter="fade">
                                      <p:cBhvr>
                                        <p:cTn id="52" dur="1000"/>
                                        <p:tgtEl>
                                          <p:spTgt spid="33"/>
                                        </p:tgtEl>
                                      </p:cBhvr>
                                    </p:animEffect>
                                    <p:anim calcmode="lin" valueType="num">
                                      <p:cBhvr>
                                        <p:cTn id="53" dur="1000" fill="hold"/>
                                        <p:tgtEl>
                                          <p:spTgt spid="33"/>
                                        </p:tgtEl>
                                        <p:attrNameLst>
                                          <p:attrName>ppt_x</p:attrName>
                                        </p:attrNameLst>
                                      </p:cBhvr>
                                      <p:tavLst>
                                        <p:tav tm="0">
                                          <p:val>
                                            <p:strVal val="#ppt_x"/>
                                          </p:val>
                                        </p:tav>
                                        <p:tav tm="100000">
                                          <p:val>
                                            <p:strVal val="#ppt_x"/>
                                          </p:val>
                                        </p:tav>
                                      </p:tavLst>
                                    </p:anim>
                                    <p:anim calcmode="lin" valueType="num">
                                      <p:cBhvr>
                                        <p:cTn id="54" dur="1000" fill="hold"/>
                                        <p:tgtEl>
                                          <p:spTgt spid="33"/>
                                        </p:tgtEl>
                                        <p:attrNameLst>
                                          <p:attrName>ppt_y</p:attrName>
                                        </p:attrNameLst>
                                      </p:cBhvr>
                                      <p:tavLst>
                                        <p:tav tm="0">
                                          <p:val>
                                            <p:strVal val="#ppt_y+.1"/>
                                          </p:val>
                                        </p:tav>
                                        <p:tav tm="100000">
                                          <p:val>
                                            <p:strVal val="#ppt_y"/>
                                          </p:val>
                                        </p:tav>
                                      </p:tavLst>
                                    </p:anim>
                                  </p:childTnLst>
                                </p:cTn>
                              </p:par>
                            </p:childTnLst>
                          </p:cTn>
                        </p:par>
                        <p:par>
                          <p:cTn id="55" fill="hold">
                            <p:stCondLst>
                              <p:cond delay="9049"/>
                            </p:stCondLst>
                            <p:childTnLst>
                              <p:par>
                                <p:cTn id="56" presetID="42" presetClass="entr" presetSubtype="0" fill="hold" grpId="9" nodeType="afterEffect">
                                  <p:childTnLst>
                                    <p:set>
                                      <p:cBhvr>
                                        <p:cTn id="57" dur="1" fill="hold">
                                          <p:stCondLst>
                                            <p:cond delay="0"/>
                                          </p:stCondLst>
                                        </p:cTn>
                                        <p:tgtEl>
                                          <p:spTgt spid="34"/>
                                        </p:tgtEl>
                                        <p:attrNameLst>
                                          <p:attrName>style.visibility</p:attrName>
                                        </p:attrNameLst>
                                      </p:cBhvr>
                                      <p:to>
                                        <p:strVal val="visible"/>
                                      </p:to>
                                    </p:set>
                                    <p:animEffect transition="in" filter="fade">
                                      <p:cBhvr>
                                        <p:cTn id="58" dur="1000"/>
                                        <p:tgtEl>
                                          <p:spTgt spid="34"/>
                                        </p:tgtEl>
                                      </p:cBhvr>
                                    </p:animEffect>
                                    <p:anim calcmode="lin" valueType="num">
                                      <p:cBhvr>
                                        <p:cTn id="59" dur="1000" fill="hold"/>
                                        <p:tgtEl>
                                          <p:spTgt spid="34"/>
                                        </p:tgtEl>
                                        <p:attrNameLst>
                                          <p:attrName>ppt_x</p:attrName>
                                        </p:attrNameLst>
                                      </p:cBhvr>
                                      <p:tavLst>
                                        <p:tav tm="0">
                                          <p:val>
                                            <p:strVal val="#ppt_x"/>
                                          </p:val>
                                        </p:tav>
                                        <p:tav tm="100000">
                                          <p:val>
                                            <p:strVal val="#ppt_x"/>
                                          </p:val>
                                        </p:tav>
                                      </p:tavLst>
                                    </p:anim>
                                    <p:anim calcmode="lin" valueType="num">
                                      <p:cBhvr>
                                        <p:cTn id="60" dur="1000" fill="hold"/>
                                        <p:tgtEl>
                                          <p:spTgt spid="34"/>
                                        </p:tgtEl>
                                        <p:attrNameLst>
                                          <p:attrName>ppt_y</p:attrName>
                                        </p:attrNameLst>
                                      </p:cBhvr>
                                      <p:tavLst>
                                        <p:tav tm="0">
                                          <p:val>
                                            <p:strVal val="#ppt_y+.1"/>
                                          </p:val>
                                        </p:tav>
                                        <p:tav tm="100000">
                                          <p:val>
                                            <p:strVal val="#ppt_y"/>
                                          </p:val>
                                        </p:tav>
                                      </p:tavLst>
                                    </p:anim>
                                  </p:childTnLst>
                                </p:cTn>
                              </p:par>
                            </p:childTnLst>
                          </p:cTn>
                        </p:par>
                        <p:par>
                          <p:cTn id="61" fill="hold">
                            <p:stCondLst>
                              <p:cond delay="10049"/>
                            </p:stCondLst>
                            <p:childTnLst>
                              <p:par>
                                <p:cTn id="62" presetID="42" presetClass="entr" presetSubtype="0" fill="hold" grpId="11" nodeType="afterEffec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animBg="1"/>
      <p:bldP spid="5" grpId="2" animBg="1"/>
      <p:bldP spid="28" grpId="3"/>
      <p:bldP spid="2" grpId="4" animBg="1"/>
      <p:bldP spid="30" grpId="5" animBg="1"/>
      <p:bldP spid="31" grpId="6" animBg="1"/>
      <p:bldP spid="32" grpId="7" animBg="1"/>
      <p:bldP spid="33" grpId="8" animBg="1"/>
      <p:bldP spid="34" grpId="9" animBg="1"/>
      <p:bldP spid="20" grpId="10" animBg="1"/>
      <p:bldP spid="35" grpId="1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淘宝网chenying0907出品 9"/>
          <p:cNvSpPr/>
          <p:nvPr/>
        </p:nvSpPr>
        <p:spPr>
          <a:xfrm>
            <a:off x="289662" y="2892337"/>
            <a:ext cx="815238" cy="866863"/>
          </a:xfrm>
          <a:prstGeom prst="ellipse">
            <a:avLst/>
          </a:prstGeom>
          <a:solidFill>
            <a:schemeClr val="bg1"/>
          </a:solidFill>
          <a:ln w="15875" cmpd="db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a:solidFill>
                  <a:schemeClr val="accent1">
                    <a:lumMod val="50000"/>
                  </a:schemeClr>
                </a:solidFill>
              </a:rPr>
              <a:t>三</a:t>
            </a:r>
            <a:endParaRPr lang="zh-CN" altLang="en-US" sz="3600" b="1">
              <a:solidFill>
                <a:schemeClr val="accent1">
                  <a:lumMod val="50000"/>
                </a:schemeClr>
              </a:solidFill>
            </a:endParaRPr>
          </a:p>
        </p:txBody>
      </p:sp>
      <p:sp>
        <p:nvSpPr>
          <p:cNvPr id="11" name="淘宝网chenying0907出品 10"/>
          <p:cNvSpPr txBox="1"/>
          <p:nvPr/>
        </p:nvSpPr>
        <p:spPr>
          <a:xfrm>
            <a:off x="1268428" y="3000152"/>
            <a:ext cx="4725972" cy="584775"/>
          </a:xfrm>
          <a:prstGeom prst="rect">
            <a:avLst/>
          </a:prstGeom>
          <a:noFill/>
        </p:spPr>
        <p:txBody>
          <a:bodyPr wrap="square" rtlCol="0">
            <a:spAutoFit/>
          </a:bodyPr>
          <a:lstStyle/>
          <a:p>
            <a:r>
              <a:rPr lang="zh-CN" altLang="en-US" sz="3200" b="1">
                <a:solidFill>
                  <a:schemeClr val="accent1">
                    <a:lumMod val="50000"/>
                  </a:schemeClr>
                </a:solidFill>
              </a:rPr>
              <a:t>排查治理环境安全隐患</a:t>
            </a:r>
            <a:endParaRPr lang="zh-CN" altLang="en-US" sz="3200" b="1"/>
          </a:p>
        </p:txBody>
      </p:sp>
      <p:sp>
        <p:nvSpPr>
          <p:cNvPr id="12" name="淘宝网chenying0907出品 11"/>
          <p:cNvSpPr/>
          <p:nvPr/>
        </p:nvSpPr>
        <p:spPr>
          <a:xfrm>
            <a:off x="5992238" y="0"/>
            <a:ext cx="6199762"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淘宝网chenying0907出品 12"/>
          <p:cNvSpPr/>
          <p:nvPr/>
        </p:nvSpPr>
        <p:spPr>
          <a:xfrm>
            <a:off x="7329531" y="1941962"/>
            <a:ext cx="108000" cy="10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淘宝网chenying0907出品 20"/>
          <p:cNvSpPr txBox="1"/>
          <p:nvPr/>
        </p:nvSpPr>
        <p:spPr>
          <a:xfrm>
            <a:off x="7490297" y="1781004"/>
            <a:ext cx="4117503" cy="523220"/>
          </a:xfrm>
          <a:prstGeom prst="rect">
            <a:avLst/>
          </a:prstGeom>
          <a:noFill/>
        </p:spPr>
        <p:txBody>
          <a:bodyPr wrap="square" rtlCol="0">
            <a:spAutoFit/>
          </a:bodyPr>
          <a:lstStyle/>
          <a:p>
            <a:r>
              <a:rPr lang="en-US" sz="2800" b="1">
                <a:solidFill>
                  <a:schemeClr val="bg1"/>
                </a:solidFill>
              </a:rPr>
              <a:t>1</a:t>
            </a:r>
            <a:r>
              <a:rPr lang="zh-CN" altLang="en-US" sz="2800" b="1">
                <a:solidFill>
                  <a:schemeClr val="bg1"/>
                </a:solidFill>
              </a:rPr>
              <a:t>、排查治理的重要意义</a:t>
            </a:r>
            <a:endParaRPr lang="zh-CN" altLang="en-US" sz="2800">
              <a:solidFill>
                <a:schemeClr val="bg1"/>
              </a:solidFill>
            </a:endParaRPr>
          </a:p>
        </p:txBody>
      </p:sp>
      <p:cxnSp>
        <p:nvCxnSpPr>
          <p:cNvPr id="23" name="直接连接符 22"/>
          <p:cNvCxnSpPr/>
          <p:nvPr/>
        </p:nvCxnSpPr>
        <p:spPr>
          <a:xfrm flipH="1">
            <a:off x="7389881" y="2018212"/>
            <a:ext cx="0" cy="90791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淘宝网chenying0907出品 25"/>
          <p:cNvSpPr txBox="1"/>
          <p:nvPr/>
        </p:nvSpPr>
        <p:spPr>
          <a:xfrm>
            <a:off x="7511374" y="2670519"/>
            <a:ext cx="3224970" cy="523220"/>
          </a:xfrm>
          <a:prstGeom prst="rect">
            <a:avLst/>
          </a:prstGeom>
          <a:noFill/>
        </p:spPr>
        <p:txBody>
          <a:bodyPr wrap="square" rtlCol="0">
            <a:spAutoFit/>
          </a:bodyPr>
          <a:lstStyle/>
          <a:p>
            <a:r>
              <a:rPr lang="en-US" sz="2800" b="1">
                <a:solidFill>
                  <a:schemeClr val="bg1"/>
                </a:solidFill>
              </a:rPr>
              <a:t>2</a:t>
            </a:r>
            <a:r>
              <a:rPr lang="zh-CN" altLang="en-US" sz="2800" b="1">
                <a:solidFill>
                  <a:schemeClr val="bg1"/>
                </a:solidFill>
              </a:rPr>
              <a:t>、隐患排查的内容</a:t>
            </a:r>
            <a:endParaRPr lang="zh-CN" altLang="en-US" sz="2800">
              <a:solidFill>
                <a:schemeClr val="bg1"/>
              </a:solidFill>
            </a:endParaRPr>
          </a:p>
        </p:txBody>
      </p:sp>
      <p:cxnSp>
        <p:nvCxnSpPr>
          <p:cNvPr id="27" name="直接连接符 26"/>
          <p:cNvCxnSpPr/>
          <p:nvPr/>
        </p:nvCxnSpPr>
        <p:spPr>
          <a:xfrm flipH="1">
            <a:off x="7393056" y="3010855"/>
            <a:ext cx="0" cy="90791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淘宝网chenying0907出品 29"/>
          <p:cNvSpPr txBox="1"/>
          <p:nvPr/>
        </p:nvSpPr>
        <p:spPr>
          <a:xfrm>
            <a:off x="7562850" y="3653008"/>
            <a:ext cx="2906794" cy="523220"/>
          </a:xfrm>
          <a:prstGeom prst="rect">
            <a:avLst/>
          </a:prstGeom>
          <a:noFill/>
        </p:spPr>
        <p:txBody>
          <a:bodyPr wrap="square" rtlCol="0">
            <a:spAutoFit/>
          </a:bodyPr>
          <a:lstStyle/>
          <a:p>
            <a:r>
              <a:rPr lang="en-US" sz="2800" b="1">
                <a:solidFill>
                  <a:schemeClr val="bg1"/>
                </a:solidFill>
              </a:rPr>
              <a:t>3</a:t>
            </a:r>
            <a:r>
              <a:rPr lang="zh-CN" altLang="en-US" sz="2800" b="1">
                <a:solidFill>
                  <a:schemeClr val="bg1"/>
                </a:solidFill>
              </a:rPr>
              <a:t>、隐患分级</a:t>
            </a:r>
            <a:endParaRPr lang="zh-CN" altLang="en-US" sz="2800">
              <a:solidFill>
                <a:schemeClr val="bg1"/>
              </a:solidFill>
            </a:endParaRPr>
          </a:p>
        </p:txBody>
      </p:sp>
      <p:cxnSp>
        <p:nvCxnSpPr>
          <p:cNvPr id="31" name="直接连接符 30"/>
          <p:cNvCxnSpPr/>
          <p:nvPr/>
        </p:nvCxnSpPr>
        <p:spPr>
          <a:xfrm flipH="1">
            <a:off x="7399406" y="4023473"/>
            <a:ext cx="0" cy="90791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淘宝网chenying0907出品 31"/>
          <p:cNvSpPr/>
          <p:nvPr/>
        </p:nvSpPr>
        <p:spPr>
          <a:xfrm>
            <a:off x="7348581" y="4921696"/>
            <a:ext cx="108000" cy="10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淘宝网chenying0907出品 32"/>
          <p:cNvSpPr txBox="1"/>
          <p:nvPr/>
        </p:nvSpPr>
        <p:spPr>
          <a:xfrm>
            <a:off x="7616826" y="4686297"/>
            <a:ext cx="3695700" cy="954107"/>
          </a:xfrm>
          <a:prstGeom prst="rect">
            <a:avLst/>
          </a:prstGeom>
          <a:noFill/>
        </p:spPr>
        <p:txBody>
          <a:bodyPr wrap="square" rtlCol="0">
            <a:spAutoFit/>
          </a:bodyPr>
          <a:lstStyle/>
          <a:p>
            <a:r>
              <a:rPr lang="en-US" sz="2800" b="1">
                <a:solidFill>
                  <a:schemeClr val="bg1"/>
                </a:solidFill>
              </a:rPr>
              <a:t>4</a:t>
            </a:r>
            <a:r>
              <a:rPr lang="zh-CN" altLang="en-US" sz="2800" b="1">
                <a:solidFill>
                  <a:schemeClr val="bg1"/>
                </a:solidFill>
              </a:rPr>
              <a:t>、企业隐患排查治理的基本要求（六项）</a:t>
            </a:r>
            <a:endParaRPr lang="zh-CN" altLang="en-US" sz="2800">
              <a:solidFill>
                <a:schemeClr val="bg1"/>
              </a:solidFill>
            </a:endParaRPr>
          </a:p>
        </p:txBody>
      </p:sp>
      <p:sp>
        <p:nvSpPr>
          <p:cNvPr id="18" name="淘宝网chenying0907出品 12"/>
          <p:cNvSpPr/>
          <p:nvPr/>
        </p:nvSpPr>
        <p:spPr>
          <a:xfrm>
            <a:off x="7335881" y="2903987"/>
            <a:ext cx="108000" cy="10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淘宝网chenying0907出品 27"/>
          <p:cNvSpPr/>
          <p:nvPr/>
        </p:nvSpPr>
        <p:spPr>
          <a:xfrm>
            <a:off x="7345406" y="3913359"/>
            <a:ext cx="108000" cy="10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1" nodeType="afterEffect">
                                  <p:iterate type="lt">
                                    <p:tmPct val="10000"/>
                                  </p:iterate>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1"/>
                                        </p:tgtEl>
                                        <p:attrNameLst>
                                          <p:attrName>ppt_y</p:attrName>
                                        </p:attrNameLst>
                                      </p:cBhvr>
                                      <p:tavLst>
                                        <p:tav tm="0">
                                          <p:val>
                                            <p:strVal val="#ppt_y"/>
                                          </p:val>
                                        </p:tav>
                                        <p:tav tm="100000">
                                          <p:val>
                                            <p:strVal val="#ppt_y"/>
                                          </p:val>
                                        </p:tav>
                                      </p:tavLst>
                                    </p:anim>
                                    <p:anim calcmode="lin" valueType="num">
                                      <p:cBhvr>
                                        <p:cTn id="15"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1"/>
                                        </p:tgtEl>
                                      </p:cBhvr>
                                    </p:animEffect>
                                  </p:childTnLst>
                                </p:cTn>
                              </p:par>
                            </p:childTnLst>
                          </p:cTn>
                        </p:par>
                        <p:par>
                          <p:cTn id="18" fill="hold">
                            <p:stCondLst>
                              <p:cond delay="1950"/>
                            </p:stCondLst>
                            <p:childTnLst>
                              <p:par>
                                <p:cTn id="19" presetID="2" presetClass="entr" presetSubtype="4" fill="hold" nodeType="afterEffect">
                                  <p:childTnLst>
                                    <p:set>
                                      <p:cBhvr>
                                        <p:cTn id="20" dur="1" fill="hold">
                                          <p:stCondLst>
                                            <p:cond delay="0"/>
                                          </p:stCondLst>
                                        </p:cTn>
                                        <p:tgtEl>
                                          <p:spTgt spid="21">
                                            <p:txEl>
                                              <p:pRg st="0" end="0"/>
                                            </p:txEl>
                                          </p:spTgt>
                                        </p:tgtEl>
                                        <p:attrNameLst>
                                          <p:attrName>style.visibility</p:attrName>
                                        </p:attrNameLst>
                                      </p:cBhvr>
                                      <p:to>
                                        <p:strVal val="visible"/>
                                      </p:to>
                                    </p:set>
                                    <p:anim calcmode="lin" valueType="num">
                                      <p:cBhvr additive="base">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23" fill="hold">
                            <p:stCondLst>
                              <p:cond delay="2450"/>
                            </p:stCondLst>
                            <p:childTnLst>
                              <p:par>
                                <p:cTn id="24" presetID="2" presetClass="entr" presetSubtype="4" fill="hold" nodeType="afterEffect">
                                  <p:childTnLst>
                                    <p:set>
                                      <p:cBhvr>
                                        <p:cTn id="25" dur="1" fill="hold">
                                          <p:stCondLst>
                                            <p:cond delay="0"/>
                                          </p:stCondLst>
                                        </p:cTn>
                                        <p:tgtEl>
                                          <p:spTgt spid="26">
                                            <p:txEl>
                                              <p:pRg st="0" end="0"/>
                                            </p:txEl>
                                          </p:spTgt>
                                        </p:tgtEl>
                                        <p:attrNameLst>
                                          <p:attrName>style.visibility</p:attrName>
                                        </p:attrNameLst>
                                      </p:cBhvr>
                                      <p:to>
                                        <p:strVal val="visible"/>
                                      </p:to>
                                    </p:set>
                                    <p:anim calcmode="lin" valueType="num">
                                      <p:cBhvr additive="base">
                                        <p:cTn id="26"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950"/>
                            </p:stCondLst>
                            <p:childTnLst>
                              <p:par>
                                <p:cTn id="29" presetID="2" presetClass="entr" presetSubtype="4" fill="hold" nodeType="afterEffect">
                                  <p:childTnLst>
                                    <p:set>
                                      <p:cBhvr>
                                        <p:cTn id="30" dur="1" fill="hold">
                                          <p:stCondLst>
                                            <p:cond delay="0"/>
                                          </p:stCondLst>
                                        </p:cTn>
                                        <p:tgtEl>
                                          <p:spTgt spid="30">
                                            <p:txEl>
                                              <p:pRg st="0" end="0"/>
                                            </p:txEl>
                                          </p:spTgt>
                                        </p:tgtEl>
                                        <p:attrNameLst>
                                          <p:attrName>style.visibility</p:attrName>
                                        </p:attrNameLst>
                                      </p:cBhvr>
                                      <p:to>
                                        <p:strVal val="visible"/>
                                      </p:to>
                                    </p:set>
                                    <p:anim calcmode="lin" valueType="num">
                                      <p:cBhvr additive="base">
                                        <p:cTn id="31"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par>
                          <p:cTn id="33" fill="hold">
                            <p:stCondLst>
                              <p:cond delay="3450"/>
                            </p:stCondLst>
                            <p:childTnLst>
                              <p:par>
                                <p:cTn id="34" presetID="2" presetClass="entr" presetSubtype="4" fill="hold" nodeType="afterEffect">
                                  <p:childTnLst>
                                    <p:set>
                                      <p:cBhvr>
                                        <p:cTn id="35" dur="1" fill="hold">
                                          <p:stCondLst>
                                            <p:cond delay="0"/>
                                          </p:stCondLst>
                                        </p:cTn>
                                        <p:tgtEl>
                                          <p:spTgt spid="33">
                                            <p:txEl>
                                              <p:pRg st="0" end="0"/>
                                            </p:txEl>
                                          </p:spTgt>
                                        </p:tgtEl>
                                        <p:attrNameLst>
                                          <p:attrName>style.visibility</p:attrName>
                                        </p:attrNameLst>
                                      </p:cBhvr>
                                      <p:to>
                                        <p:strVal val="visible"/>
                                      </p:to>
                                    </p:set>
                                    <p:anim calcmode="lin" valueType="num">
                                      <p:cBhvr additive="base">
                                        <p:cTn id="36"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淘宝网chenying0907出品 1"/>
          <p:cNvSpPr/>
          <p:nvPr/>
        </p:nvSpPr>
        <p:spPr>
          <a:xfrm>
            <a:off x="391725" y="1570792"/>
            <a:ext cx="11317675" cy="414420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1">
                  <a:lumMod val="50000"/>
                </a:schemeClr>
              </a:solidFill>
            </a:endParaRPr>
          </a:p>
        </p:txBody>
      </p:sp>
      <p:sp>
        <p:nvSpPr>
          <p:cNvPr id="5" name="淘宝网chenying0907出品 4"/>
          <p:cNvSpPr txBox="1"/>
          <p:nvPr/>
        </p:nvSpPr>
        <p:spPr>
          <a:xfrm>
            <a:off x="2168165" y="264321"/>
            <a:ext cx="5159735" cy="523220"/>
          </a:xfrm>
          <a:prstGeom prst="rect">
            <a:avLst/>
          </a:prstGeom>
          <a:noFill/>
        </p:spPr>
        <p:txBody>
          <a:bodyPr wrap="square" rtlCol="0">
            <a:spAutoFit/>
          </a:bodyPr>
          <a:lstStyle/>
          <a:p>
            <a:r>
              <a:rPr lang="en-US" sz="2800" b="1">
                <a:solidFill>
                  <a:schemeClr val="accent1">
                    <a:lumMod val="50000"/>
                  </a:schemeClr>
                </a:solidFill>
              </a:rPr>
              <a:t>1</a:t>
            </a:r>
            <a:r>
              <a:rPr lang="zh-CN" altLang="en-US" sz="2800" b="1">
                <a:solidFill>
                  <a:schemeClr val="accent1">
                    <a:lumMod val="50000"/>
                  </a:schemeClr>
                </a:solidFill>
              </a:rPr>
              <a:t>、排查治理的重要意义</a:t>
            </a:r>
            <a:endParaRPr lang="zh-CN" altLang="en-US" sz="2800" b="1">
              <a:solidFill>
                <a:schemeClr val="accent1">
                  <a:lumMod val="50000"/>
                </a:schemeClr>
              </a:solidFill>
            </a:endParaRPr>
          </a:p>
        </p:txBody>
      </p:sp>
      <p:pic>
        <p:nvPicPr>
          <p:cNvPr id="6" name="图片 5"/>
          <p:cNvPicPr>
            <a:picLocks noChangeAspect="1"/>
          </p:cNvPicPr>
          <p:nvPr/>
        </p:nvPicPr>
        <p:blipFill>
          <a:blip r:embed="rId1"/>
          <a:stretch>
            <a:fillRect/>
          </a:stretch>
        </p:blipFill>
        <p:spPr>
          <a:xfrm>
            <a:off x="143244" y="0"/>
            <a:ext cx="1789251" cy="1051863"/>
          </a:xfrm>
          <a:prstGeom prst="rect">
            <a:avLst/>
          </a:prstGeom>
        </p:spPr>
      </p:pic>
      <p:sp>
        <p:nvSpPr>
          <p:cNvPr id="7" name="淘宝网chenying0907出品 6"/>
          <p:cNvSpPr txBox="1"/>
          <p:nvPr/>
        </p:nvSpPr>
        <p:spPr>
          <a:xfrm>
            <a:off x="783060" y="1738890"/>
            <a:ext cx="10850251" cy="3539430"/>
          </a:xfrm>
          <a:prstGeom prst="rect">
            <a:avLst/>
          </a:prstGeom>
          <a:noFill/>
        </p:spPr>
        <p:txBody>
          <a:bodyPr wrap="square" rtlCol="0">
            <a:spAutoFit/>
          </a:bodyPr>
          <a:lstStyle/>
          <a:p>
            <a:r>
              <a:rPr lang="zh-CN" altLang="en-US"/>
              <a:t>              </a:t>
            </a:r>
            <a:r>
              <a:rPr lang="zh-CN" altLang="en-US" sz="2800" b="1">
                <a:solidFill>
                  <a:schemeClr val="accent1">
                    <a:lumMod val="50000"/>
                  </a:schemeClr>
                </a:solidFill>
              </a:rPr>
              <a:t>企业事业单位应对生产经营过程中存在的人、物、管理等各方面的环境安全隐患进行主动排查，并对发现的隐患实施治理。建立环境安全隐患排查治理体系，是环境保护理念、监管机制、监管手段的创新和发展，有助于企业由被动受环保监管向主动开展环境管理转变，由政府为主的行政执法排查隐患向企业为主的日常管理排查隐患转变，从治标的隐患排查向治本的隐患排查转变，从而实现环境安全隐患排查治理常态化、规范化和法制化，把握突发环境事件防范和环境安全保障工作的主动权。</a:t>
            </a:r>
            <a:endParaRPr lang="zh-CN" altLang="en-US" sz="2800" b="1">
              <a:solidFill>
                <a:schemeClr val="accent1">
                  <a:lumMod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par>
                          <p:cTn id="12" fill="hold">
                            <p:stCondLst>
                              <p:cond delay="1000"/>
                            </p:stCondLst>
                            <p:childTnLst>
                              <p:par>
                                <p:cTn id="13" presetID="42" presetClass="entr" presetSubtype="0" fill="hold" grpId="0" nodeType="afterEffec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3" presetClass="entr" presetSubtype="10" fill="hold" grpId="2" nodeType="afterEffect">
                                  <p:childTnLst>
                                    <p:set>
                                      <p:cBhvr>
                                        <p:cTn id="20" dur="1" fill="hold">
                                          <p:stCondLst>
                                            <p:cond delay="0"/>
                                          </p:stCondLst>
                                        </p:cTn>
                                        <p:tgtEl>
                                          <p:spTgt spid="7"/>
                                        </p:tgtEl>
                                        <p:attrNameLst>
                                          <p:attrName>style.visibility</p:attrName>
                                        </p:attrNameLst>
                                      </p:cBhvr>
                                      <p:to>
                                        <p:strVal val="visible"/>
                                      </p:to>
                                    </p:set>
                                    <p:animEffect transition="in" filter="blinds(horizont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1"/>
      <p:bldP spid="7" grpId="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淘宝网chenying0907出品 4"/>
          <p:cNvSpPr txBox="1"/>
          <p:nvPr/>
        </p:nvSpPr>
        <p:spPr>
          <a:xfrm>
            <a:off x="2168165" y="264321"/>
            <a:ext cx="3869778" cy="584775"/>
          </a:xfrm>
          <a:prstGeom prst="rect">
            <a:avLst/>
          </a:prstGeom>
          <a:noFill/>
        </p:spPr>
        <p:txBody>
          <a:bodyPr wrap="square" rtlCol="0">
            <a:spAutoFit/>
          </a:bodyPr>
          <a:lstStyle/>
          <a:p>
            <a:r>
              <a:rPr lang="en-US" altLang="zh-CN" sz="3200" b="1">
                <a:solidFill>
                  <a:schemeClr val="accent1">
                    <a:lumMod val="50000"/>
                  </a:schemeClr>
                </a:solidFill>
              </a:rPr>
              <a:t>2</a:t>
            </a:r>
            <a:r>
              <a:rPr lang="zh-CN" altLang="en-US" sz="3200" b="1">
                <a:solidFill>
                  <a:schemeClr val="accent1">
                    <a:lumMod val="50000"/>
                  </a:schemeClr>
                </a:solidFill>
              </a:rPr>
              <a:t>、隐患排查的内容</a:t>
            </a:r>
            <a:endParaRPr lang="zh-CN" altLang="en-US" sz="3200">
              <a:solidFill>
                <a:schemeClr val="accent1">
                  <a:lumMod val="50000"/>
                </a:schemeClr>
              </a:solidFill>
            </a:endParaRPr>
          </a:p>
        </p:txBody>
      </p:sp>
      <p:pic>
        <p:nvPicPr>
          <p:cNvPr id="6" name="图片 5"/>
          <p:cNvPicPr>
            <a:picLocks noChangeAspect="1"/>
          </p:cNvPicPr>
          <p:nvPr/>
        </p:nvPicPr>
        <p:blipFill>
          <a:blip r:embed="rId1"/>
          <a:stretch>
            <a:fillRect/>
          </a:stretch>
        </p:blipFill>
        <p:spPr>
          <a:xfrm>
            <a:off x="143244" y="0"/>
            <a:ext cx="1789251" cy="1051863"/>
          </a:xfrm>
          <a:prstGeom prst="rect">
            <a:avLst/>
          </a:prstGeom>
        </p:spPr>
      </p:pic>
      <p:sp>
        <p:nvSpPr>
          <p:cNvPr id="3" name="左大括号 2"/>
          <p:cNvSpPr/>
          <p:nvPr/>
        </p:nvSpPr>
        <p:spPr>
          <a:xfrm>
            <a:off x="2586964" y="3315215"/>
            <a:ext cx="439948" cy="2475985"/>
          </a:xfrm>
          <a:prstGeom prst="leftBrace">
            <a:avLst>
              <a:gd name="adj1" fmla="val 64418"/>
              <a:gd name="adj2" fmla="val 50000"/>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圆角淘宝网chenying0907出品 7"/>
          <p:cNvSpPr/>
          <p:nvPr/>
        </p:nvSpPr>
        <p:spPr>
          <a:xfrm>
            <a:off x="3507801" y="2842915"/>
            <a:ext cx="6202393" cy="1060433"/>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a:solidFill>
                  <a:schemeClr val="accent1">
                    <a:lumMod val="50000"/>
                  </a:schemeClr>
                </a:solidFill>
              </a:rPr>
              <a:t>1</a:t>
            </a:r>
            <a:r>
              <a:rPr lang="zh-CN" altLang="en-US" sz="4000" b="1">
                <a:solidFill>
                  <a:schemeClr val="accent1">
                    <a:lumMod val="50000"/>
                  </a:schemeClr>
                </a:solidFill>
              </a:rPr>
              <a:t>）环境应急管理方面</a:t>
            </a:r>
            <a:endParaRPr lang="zh-CN" altLang="en-US" sz="4000" b="1">
              <a:solidFill>
                <a:schemeClr val="accent1">
                  <a:lumMod val="50000"/>
                </a:schemeClr>
              </a:solidFill>
            </a:endParaRPr>
          </a:p>
        </p:txBody>
      </p:sp>
      <p:sp>
        <p:nvSpPr>
          <p:cNvPr id="9" name="圆角淘宝网chenying0907出品 8"/>
          <p:cNvSpPr/>
          <p:nvPr/>
        </p:nvSpPr>
        <p:spPr>
          <a:xfrm>
            <a:off x="3536828" y="4983189"/>
            <a:ext cx="6202393" cy="1060433"/>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4000" b="1">
                <a:solidFill>
                  <a:schemeClr val="accent1">
                    <a:lumMod val="50000"/>
                  </a:schemeClr>
                </a:solidFill>
              </a:rPr>
              <a:t>     </a:t>
            </a:r>
            <a:r>
              <a:rPr lang="en-US" altLang="zh-CN" sz="4000" b="1">
                <a:solidFill>
                  <a:schemeClr val="accent1">
                    <a:lumMod val="50000"/>
                  </a:schemeClr>
                </a:solidFill>
              </a:rPr>
              <a:t>2</a:t>
            </a:r>
            <a:r>
              <a:rPr lang="zh-CN" altLang="en-US" sz="4000" b="1">
                <a:solidFill>
                  <a:schemeClr val="accent1">
                    <a:lumMod val="50000"/>
                  </a:schemeClr>
                </a:solidFill>
              </a:rPr>
              <a:t>）风险防控措施方面</a:t>
            </a:r>
            <a:endParaRPr lang="zh-CN" altLang="en-US" sz="4000" b="1">
              <a:solidFill>
                <a:schemeClr val="accent1">
                  <a:lumMod val="50000"/>
                </a:schemeClr>
              </a:solidFill>
            </a:endParaRPr>
          </a:p>
        </p:txBody>
      </p:sp>
      <p:grpSp>
        <p:nvGrpSpPr>
          <p:cNvPr id="10" name="淘宝网chenying0907出品 1"/>
          <p:cNvGrpSpPr/>
          <p:nvPr/>
        </p:nvGrpSpPr>
        <p:grpSpPr>
          <a:xfrm>
            <a:off x="1629046" y="1094558"/>
            <a:ext cx="9343753" cy="894080"/>
            <a:chOff x="5834" y="3118"/>
            <a:chExt cx="11342" cy="1408"/>
          </a:xfrm>
        </p:grpSpPr>
        <p:sp>
          <p:nvSpPr>
            <p:cNvPr id="11" name="淘宝网chenying0907出品 7"/>
            <p:cNvSpPr/>
            <p:nvPr/>
          </p:nvSpPr>
          <p:spPr>
            <a:xfrm>
              <a:off x="5834" y="3118"/>
              <a:ext cx="11342" cy="1408"/>
            </a:xfrm>
            <a:prstGeom prst="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淘宝网chenying0907出品 8"/>
            <p:cNvSpPr txBox="1"/>
            <p:nvPr/>
          </p:nvSpPr>
          <p:spPr>
            <a:xfrm>
              <a:off x="6209" y="3170"/>
              <a:ext cx="10632" cy="1309"/>
            </a:xfrm>
            <a:prstGeom prst="rect">
              <a:avLst/>
            </a:prstGeom>
            <a:noFill/>
          </p:spPr>
          <p:txBody>
            <a:bodyPr wrap="square" rtlCol="0">
              <a:spAutoFit/>
            </a:bodyPr>
            <a:lstStyle/>
            <a:p>
              <a:r>
                <a:rPr lang="zh-CN" altLang="en-US" sz="2400" b="1">
                  <a:solidFill>
                    <a:schemeClr val="bg1"/>
                  </a:solidFill>
                </a:rPr>
                <a:t>         从环境应急管理和突发环境事件风险防控措施两大方面排查可能直接导致或次生突发环境事件的隐患。</a:t>
              </a:r>
              <a:endParaRPr lang="zh-CN" altLang="en-US" sz="2400" b="1">
                <a:solidFill>
                  <a:schemeClr val="bg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par>
                          <p:cTn id="12" fill="hold">
                            <p:stCondLst>
                              <p:cond delay="899"/>
                            </p:stCondLst>
                            <p:childTnLst>
                              <p:par>
                                <p:cTn id="13" presetID="22" presetClass="entr" presetSubtype="8" fill="hold" grpId="1" nodeType="afterEffect">
                                  <p:childTnLst>
                                    <p:set>
                                      <p:cBhvr>
                                        <p:cTn id="14" dur="1" fill="hold">
                                          <p:stCondLst>
                                            <p:cond delay="0"/>
                                          </p:stCondLst>
                                        </p:cTn>
                                        <p:tgtEl>
                                          <p:spTgt spid="3"/>
                                        </p:tgtEl>
                                        <p:attrNameLst>
                                          <p:attrName>style.visibility</p:attrName>
                                        </p:attrNameLst>
                                      </p:cBhvr>
                                      <p:to>
                                        <p:strVal val="visible"/>
                                      </p:to>
                                    </p:set>
                                    <p:animEffect transition="in" filter="wipe(left)">
                                      <p:cBhvr>
                                        <p:cTn id="15" dur="1000"/>
                                        <p:tgtEl>
                                          <p:spTgt spid="3"/>
                                        </p:tgtEl>
                                      </p:cBhvr>
                                    </p:animEffect>
                                  </p:childTnLst>
                                </p:cTn>
                              </p:par>
                            </p:childTnLst>
                          </p:cTn>
                        </p:par>
                        <p:par>
                          <p:cTn id="16" fill="hold">
                            <p:stCondLst>
                              <p:cond delay="1899"/>
                            </p:stCondLst>
                            <p:childTnLst>
                              <p:par>
                                <p:cTn id="17" presetID="22" presetClass="entr" presetSubtype="8" fill="hold" nodeType="afterEffec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2399"/>
                            </p:stCondLst>
                            <p:childTnLst>
                              <p:par>
                                <p:cTn id="21" presetID="2" presetClass="entr" presetSubtype="2" fill="hold" grpId="2" nodeType="afterEffec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1+#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childTnLst>
                          </p:cTn>
                        </p:par>
                        <p:par>
                          <p:cTn id="25" fill="hold">
                            <p:stCondLst>
                              <p:cond delay="2899"/>
                            </p:stCondLst>
                            <p:childTnLst>
                              <p:par>
                                <p:cTn id="26" presetID="2" presetClass="entr" presetSubtype="2" fill="hold" grpId="3" nodeType="afterEffec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1+#ppt_w/2"/>
                                          </p:val>
                                        </p:tav>
                                        <p:tav tm="100000">
                                          <p:val>
                                            <p:strVal val="#ppt_x"/>
                                          </p:val>
                                        </p:tav>
                                      </p:tavLst>
                                    </p:anim>
                                    <p:anim calcmode="lin" valueType="num">
                                      <p:cBhvr additive="base">
                                        <p:cTn id="29"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1" animBg="1"/>
      <p:bldP spid="8" grpId="2" animBg="1"/>
      <p:bldP spid="9" grpId="3"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淘宝网chenying0907出品 4"/>
          <p:cNvSpPr txBox="1"/>
          <p:nvPr/>
        </p:nvSpPr>
        <p:spPr>
          <a:xfrm>
            <a:off x="2168165" y="264321"/>
            <a:ext cx="4508406" cy="1015663"/>
          </a:xfrm>
          <a:prstGeom prst="rect">
            <a:avLst/>
          </a:prstGeom>
          <a:noFill/>
        </p:spPr>
        <p:txBody>
          <a:bodyPr wrap="square" rtlCol="0">
            <a:spAutoFit/>
          </a:bodyPr>
          <a:lstStyle/>
          <a:p>
            <a:r>
              <a:rPr lang="en-US" altLang="zh-CN" sz="3200" b="1">
                <a:solidFill>
                  <a:schemeClr val="accent5">
                    <a:lumMod val="75000"/>
                  </a:schemeClr>
                </a:solidFill>
                <a:latin typeface="微软雅黑" panose="020B0503020204020204" pitchFamily="34" charset="-122"/>
                <a:ea typeface="微软雅黑" panose="020B0503020204020204" pitchFamily="34" charset="-122"/>
              </a:rPr>
              <a:t>1</a:t>
            </a:r>
            <a:r>
              <a:rPr lang="zh-CN" altLang="en-US" sz="3200" b="1">
                <a:solidFill>
                  <a:schemeClr val="accent5">
                    <a:lumMod val="75000"/>
                  </a:schemeClr>
                </a:solidFill>
                <a:latin typeface="微软雅黑" panose="020B0503020204020204" pitchFamily="34" charset="-122"/>
                <a:ea typeface="微软雅黑" panose="020B0503020204020204" pitchFamily="34" charset="-122"/>
              </a:rPr>
              <a:t>）</a:t>
            </a:r>
            <a:r>
              <a:rPr lang="zh-CN" altLang="en-US" sz="3200" b="1">
                <a:solidFill>
                  <a:schemeClr val="accent1">
                    <a:lumMod val="50000"/>
                  </a:schemeClr>
                </a:solidFill>
              </a:rPr>
              <a:t>环境应急管理方面</a:t>
            </a:r>
            <a:endParaRPr lang="zh-CN" altLang="en-US" sz="3200" b="1">
              <a:solidFill>
                <a:schemeClr val="accent1">
                  <a:lumMod val="50000"/>
                </a:schemeClr>
              </a:solidFill>
            </a:endParaRPr>
          </a:p>
          <a:p>
            <a:endParaRPr lang="zh-CN" altLang="en-US" sz="2800" b="1">
              <a:solidFill>
                <a:schemeClr val="accent5">
                  <a:lumMod val="75000"/>
                </a:schemeClr>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1"/>
          <a:stretch>
            <a:fillRect/>
          </a:stretch>
        </p:blipFill>
        <p:spPr>
          <a:xfrm>
            <a:off x="143244" y="0"/>
            <a:ext cx="1789251" cy="1051863"/>
          </a:xfrm>
          <a:prstGeom prst="rect">
            <a:avLst/>
          </a:prstGeom>
        </p:spPr>
      </p:pic>
      <p:sp>
        <p:nvSpPr>
          <p:cNvPr id="7" name="圆角淘宝网chenying0907出品 6"/>
          <p:cNvSpPr/>
          <p:nvPr/>
        </p:nvSpPr>
        <p:spPr>
          <a:xfrm>
            <a:off x="467323" y="1161217"/>
            <a:ext cx="664791" cy="682097"/>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latin typeface="微软雅黑" panose="020B0503020204020204" pitchFamily="34" charset="-122"/>
                <a:ea typeface="微软雅黑" panose="020B0503020204020204" pitchFamily="34" charset="-122"/>
              </a:rPr>
              <a:t>1</a:t>
            </a:r>
            <a:endParaRPr lang="zh-CN" altLang="en-US" sz="2800" b="1">
              <a:latin typeface="微软雅黑" panose="020B0503020204020204" pitchFamily="34" charset="-122"/>
              <a:ea typeface="微软雅黑" panose="020B0503020204020204" pitchFamily="34" charset="-122"/>
            </a:endParaRPr>
          </a:p>
        </p:txBody>
      </p:sp>
      <p:grpSp>
        <p:nvGrpSpPr>
          <p:cNvPr id="2" name="淘宝网chenying0907出品 1"/>
          <p:cNvGrpSpPr/>
          <p:nvPr/>
        </p:nvGrpSpPr>
        <p:grpSpPr>
          <a:xfrm>
            <a:off x="1561464" y="1149894"/>
            <a:ext cx="9716135" cy="755015"/>
            <a:chOff x="5924" y="3013"/>
            <a:chExt cx="11342" cy="1189"/>
          </a:xfrm>
        </p:grpSpPr>
        <p:sp>
          <p:nvSpPr>
            <p:cNvPr id="8" name="淘宝网chenying0907出品 7"/>
            <p:cNvSpPr/>
            <p:nvPr/>
          </p:nvSpPr>
          <p:spPr>
            <a:xfrm>
              <a:off x="5924" y="3013"/>
              <a:ext cx="11342" cy="1189"/>
            </a:xfrm>
            <a:prstGeom prst="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淘宝网chenying0907出品 8"/>
            <p:cNvSpPr txBox="1"/>
            <p:nvPr/>
          </p:nvSpPr>
          <p:spPr>
            <a:xfrm>
              <a:off x="6239" y="3305"/>
              <a:ext cx="10516" cy="630"/>
            </a:xfrm>
            <a:prstGeom prst="rect">
              <a:avLst/>
            </a:prstGeom>
            <a:noFill/>
          </p:spPr>
          <p:txBody>
            <a:bodyPr wrap="square" rtlCol="0">
              <a:spAutoFit/>
            </a:bodyPr>
            <a:lstStyle/>
            <a:p>
              <a:r>
                <a:rPr lang="zh-CN" altLang="en-US" sz="2000" b="1">
                  <a:solidFill>
                    <a:schemeClr val="bg1"/>
                  </a:solidFill>
                </a:rPr>
                <a:t>按规定开展突发环境事件风险评估，确定风险等级情况</a:t>
              </a:r>
              <a:endParaRPr lang="zh-CN" altLang="en-US" sz="2000" b="1">
                <a:solidFill>
                  <a:schemeClr val="bg1"/>
                </a:solidFill>
                <a:latin typeface="微软雅黑" panose="020B0503020204020204" pitchFamily="34" charset="-122"/>
                <a:ea typeface="微软雅黑" panose="020B0503020204020204" pitchFamily="34" charset="-122"/>
              </a:endParaRPr>
            </a:p>
          </p:txBody>
        </p:sp>
      </p:grpSp>
      <p:sp>
        <p:nvSpPr>
          <p:cNvPr id="12" name="圆角淘宝网chenying0907出品 11"/>
          <p:cNvSpPr/>
          <p:nvPr/>
        </p:nvSpPr>
        <p:spPr>
          <a:xfrm>
            <a:off x="496353" y="2106664"/>
            <a:ext cx="606733" cy="651049"/>
          </a:xfrm>
          <a:prstGeom prst="roundRect">
            <a:avLst/>
          </a:prstGeom>
          <a:solidFill>
            <a:schemeClr val="bg2">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latin typeface="微软雅黑" panose="020B0503020204020204" pitchFamily="34" charset="-122"/>
                <a:ea typeface="微软雅黑" panose="020B0503020204020204" pitchFamily="34" charset="-122"/>
              </a:rPr>
              <a:t>2</a:t>
            </a:r>
            <a:endParaRPr lang="en-US" altLang="zh-CN" sz="2800" b="1">
              <a:latin typeface="微软雅黑" panose="020B0503020204020204" pitchFamily="34" charset="-122"/>
              <a:ea typeface="微软雅黑" panose="020B0503020204020204" pitchFamily="34" charset="-122"/>
            </a:endParaRPr>
          </a:p>
        </p:txBody>
      </p:sp>
      <p:grpSp>
        <p:nvGrpSpPr>
          <p:cNvPr id="3" name="淘宝网chenying0907出品 2"/>
          <p:cNvGrpSpPr/>
          <p:nvPr/>
        </p:nvGrpSpPr>
        <p:grpSpPr>
          <a:xfrm>
            <a:off x="1611630" y="2111375"/>
            <a:ext cx="9640570" cy="708025"/>
            <a:chOff x="5823" y="6490"/>
            <a:chExt cx="11342" cy="1115"/>
          </a:xfrm>
        </p:grpSpPr>
        <p:sp>
          <p:nvSpPr>
            <p:cNvPr id="15" name="淘宝网chenying0907出品 14"/>
            <p:cNvSpPr/>
            <p:nvPr/>
          </p:nvSpPr>
          <p:spPr>
            <a:xfrm>
              <a:off x="5823" y="6490"/>
              <a:ext cx="11342" cy="1115"/>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淘宝网chenying0907出品 15"/>
            <p:cNvSpPr txBox="1"/>
            <p:nvPr/>
          </p:nvSpPr>
          <p:spPr>
            <a:xfrm>
              <a:off x="6093" y="6723"/>
              <a:ext cx="10587" cy="630"/>
            </a:xfrm>
            <a:prstGeom prst="rect">
              <a:avLst/>
            </a:prstGeom>
            <a:noFill/>
          </p:spPr>
          <p:txBody>
            <a:bodyPr wrap="square" rtlCol="0">
              <a:spAutoFit/>
            </a:bodyPr>
            <a:lstStyle/>
            <a:p>
              <a:r>
                <a:rPr lang="zh-CN" altLang="en-US" sz="2000" b="1">
                  <a:solidFill>
                    <a:schemeClr val="bg1"/>
                  </a:solidFill>
                </a:rPr>
                <a:t>按规定制定突发环境事件应急预案并备案情况</a:t>
              </a:r>
              <a:endParaRPr lang="zh-CN" altLang="en-US" sz="2000" b="1">
                <a:solidFill>
                  <a:schemeClr val="bg1"/>
                </a:solidFill>
                <a:latin typeface="微软雅黑" panose="020B0503020204020204" pitchFamily="34" charset="-122"/>
                <a:ea typeface="微软雅黑" panose="020B0503020204020204" pitchFamily="34" charset="-122"/>
              </a:endParaRPr>
            </a:p>
          </p:txBody>
        </p:sp>
      </p:grpSp>
      <p:sp>
        <p:nvSpPr>
          <p:cNvPr id="18" name="圆角淘宝网chenying0907出品 6"/>
          <p:cNvSpPr/>
          <p:nvPr/>
        </p:nvSpPr>
        <p:spPr>
          <a:xfrm>
            <a:off x="462788" y="3019499"/>
            <a:ext cx="664791" cy="682097"/>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latin typeface="微软雅黑" panose="020B0503020204020204" pitchFamily="34" charset="-122"/>
                <a:ea typeface="微软雅黑" panose="020B0503020204020204" pitchFamily="34" charset="-122"/>
              </a:rPr>
              <a:t>3</a:t>
            </a:r>
            <a:endParaRPr lang="zh-CN" altLang="en-US" sz="2800" b="1">
              <a:latin typeface="微软雅黑" panose="020B0503020204020204" pitchFamily="34" charset="-122"/>
              <a:ea typeface="微软雅黑" panose="020B0503020204020204" pitchFamily="34" charset="-122"/>
            </a:endParaRPr>
          </a:p>
        </p:txBody>
      </p:sp>
      <p:sp>
        <p:nvSpPr>
          <p:cNvPr id="19" name="圆角淘宝网chenying0907出品 6"/>
          <p:cNvSpPr/>
          <p:nvPr/>
        </p:nvSpPr>
        <p:spPr>
          <a:xfrm>
            <a:off x="485919" y="4849660"/>
            <a:ext cx="664791" cy="682097"/>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latin typeface="微软雅黑" panose="020B0503020204020204" pitchFamily="34" charset="-122"/>
                <a:ea typeface="微软雅黑" panose="020B0503020204020204" pitchFamily="34" charset="-122"/>
              </a:rPr>
              <a:t>5</a:t>
            </a:r>
            <a:endParaRPr lang="zh-CN" altLang="en-US" sz="2800" b="1">
              <a:latin typeface="微软雅黑" panose="020B0503020204020204" pitchFamily="34" charset="-122"/>
              <a:ea typeface="微软雅黑" panose="020B0503020204020204" pitchFamily="34" charset="-122"/>
            </a:endParaRPr>
          </a:p>
        </p:txBody>
      </p:sp>
      <p:sp>
        <p:nvSpPr>
          <p:cNvPr id="20" name="圆角淘宝网chenying0907出品 11"/>
          <p:cNvSpPr/>
          <p:nvPr/>
        </p:nvSpPr>
        <p:spPr>
          <a:xfrm>
            <a:off x="505878" y="3954514"/>
            <a:ext cx="606733" cy="651049"/>
          </a:xfrm>
          <a:prstGeom prst="roundRect">
            <a:avLst/>
          </a:prstGeom>
          <a:solidFill>
            <a:schemeClr val="bg2">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latin typeface="微软雅黑" panose="020B0503020204020204" pitchFamily="34" charset="-122"/>
                <a:ea typeface="微软雅黑" panose="020B0503020204020204" pitchFamily="34" charset="-122"/>
              </a:rPr>
              <a:t>4</a:t>
            </a:r>
            <a:endParaRPr lang="en-US" altLang="zh-CN" sz="2800" b="1">
              <a:latin typeface="微软雅黑" panose="020B0503020204020204" pitchFamily="34" charset="-122"/>
              <a:ea typeface="微软雅黑" panose="020B0503020204020204" pitchFamily="34" charset="-122"/>
            </a:endParaRPr>
          </a:p>
        </p:txBody>
      </p:sp>
      <p:sp>
        <p:nvSpPr>
          <p:cNvPr id="21" name="圆角淘宝网chenying0907出品 11"/>
          <p:cNvSpPr/>
          <p:nvPr/>
        </p:nvSpPr>
        <p:spPr>
          <a:xfrm>
            <a:off x="524928" y="5735689"/>
            <a:ext cx="606733" cy="651049"/>
          </a:xfrm>
          <a:prstGeom prst="roundRect">
            <a:avLst/>
          </a:prstGeom>
          <a:solidFill>
            <a:schemeClr val="bg2">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latin typeface="微软雅黑" panose="020B0503020204020204" pitchFamily="34" charset="-122"/>
                <a:ea typeface="微软雅黑" panose="020B0503020204020204" pitchFamily="34" charset="-122"/>
              </a:rPr>
              <a:t>6</a:t>
            </a:r>
            <a:endParaRPr lang="en-US" altLang="zh-CN" sz="2800" b="1">
              <a:latin typeface="微软雅黑" panose="020B0503020204020204" pitchFamily="34" charset="-122"/>
              <a:ea typeface="微软雅黑" panose="020B0503020204020204" pitchFamily="34" charset="-122"/>
            </a:endParaRPr>
          </a:p>
        </p:txBody>
      </p:sp>
      <p:grpSp>
        <p:nvGrpSpPr>
          <p:cNvPr id="22" name="淘宝网chenying0907出品 1"/>
          <p:cNvGrpSpPr/>
          <p:nvPr/>
        </p:nvGrpSpPr>
        <p:grpSpPr>
          <a:xfrm>
            <a:off x="1570990" y="3064419"/>
            <a:ext cx="9681210" cy="741045"/>
            <a:chOff x="5834" y="3118"/>
            <a:chExt cx="11342" cy="1167"/>
          </a:xfrm>
        </p:grpSpPr>
        <p:sp>
          <p:nvSpPr>
            <p:cNvPr id="23" name="淘宝网chenying0907出品 7"/>
            <p:cNvSpPr/>
            <p:nvPr/>
          </p:nvSpPr>
          <p:spPr>
            <a:xfrm>
              <a:off x="5834" y="3118"/>
              <a:ext cx="11342" cy="1159"/>
            </a:xfrm>
            <a:prstGeom prst="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淘宝网chenying0907出品 8"/>
            <p:cNvSpPr txBox="1"/>
            <p:nvPr/>
          </p:nvSpPr>
          <p:spPr>
            <a:xfrm>
              <a:off x="6209" y="3170"/>
              <a:ext cx="10516" cy="1115"/>
            </a:xfrm>
            <a:prstGeom prst="rect">
              <a:avLst/>
            </a:prstGeom>
            <a:noFill/>
          </p:spPr>
          <p:txBody>
            <a:bodyPr wrap="square" rtlCol="0">
              <a:spAutoFit/>
            </a:bodyPr>
            <a:lstStyle/>
            <a:p>
              <a:r>
                <a:rPr lang="zh-CN" altLang="en-US" sz="2000" b="1">
                  <a:solidFill>
                    <a:schemeClr val="bg1"/>
                  </a:solidFill>
                </a:rPr>
                <a:t>按规定建立健全隐患排查治理制度，开展隐患排查治理工作和建立档案情况</a:t>
              </a:r>
              <a:endParaRPr lang="zh-CN" altLang="en-US" sz="2000" b="1">
                <a:solidFill>
                  <a:schemeClr val="bg1"/>
                </a:solidFill>
                <a:latin typeface="微软雅黑" panose="020B0503020204020204" pitchFamily="34" charset="-122"/>
                <a:ea typeface="微软雅黑" panose="020B0503020204020204" pitchFamily="34" charset="-122"/>
              </a:endParaRPr>
            </a:p>
          </p:txBody>
        </p:sp>
      </p:grpSp>
      <p:grpSp>
        <p:nvGrpSpPr>
          <p:cNvPr id="25" name="淘宝网chenying0907出品 1"/>
          <p:cNvGrpSpPr/>
          <p:nvPr/>
        </p:nvGrpSpPr>
        <p:grpSpPr>
          <a:xfrm>
            <a:off x="1590040" y="4912268"/>
            <a:ext cx="9687560" cy="878989"/>
            <a:chOff x="5834" y="3118"/>
            <a:chExt cx="11342" cy="784"/>
          </a:xfrm>
        </p:grpSpPr>
        <p:sp>
          <p:nvSpPr>
            <p:cNvPr id="26" name="淘宝网chenying0907出品 7"/>
            <p:cNvSpPr/>
            <p:nvPr/>
          </p:nvSpPr>
          <p:spPr>
            <a:xfrm>
              <a:off x="5834" y="3118"/>
              <a:ext cx="11342" cy="668"/>
            </a:xfrm>
            <a:prstGeom prst="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淘宝网chenying0907出品 8"/>
            <p:cNvSpPr txBox="1"/>
            <p:nvPr/>
          </p:nvSpPr>
          <p:spPr>
            <a:xfrm>
              <a:off x="6269" y="3272"/>
              <a:ext cx="10516" cy="630"/>
            </a:xfrm>
            <a:prstGeom prst="rect">
              <a:avLst/>
            </a:prstGeom>
            <a:noFill/>
          </p:spPr>
          <p:txBody>
            <a:bodyPr wrap="square" rtlCol="0">
              <a:spAutoFit/>
            </a:bodyPr>
            <a:lstStyle/>
            <a:p>
              <a:r>
                <a:rPr lang="zh-CN" altLang="en-US" sz="2000" b="1">
                  <a:solidFill>
                    <a:schemeClr val="bg1"/>
                  </a:solidFill>
                </a:rPr>
                <a:t>按规定储备必要的环境应急装备和物资情况</a:t>
              </a:r>
              <a:endParaRPr lang="zh-CN" altLang="en-US" sz="2000" b="1">
                <a:solidFill>
                  <a:schemeClr val="bg1"/>
                </a:solidFill>
                <a:latin typeface="微软雅黑" panose="020B0503020204020204" pitchFamily="34" charset="-122"/>
                <a:ea typeface="微软雅黑" panose="020B0503020204020204" pitchFamily="34" charset="-122"/>
              </a:endParaRPr>
            </a:p>
          </p:txBody>
        </p:sp>
      </p:grpSp>
      <p:grpSp>
        <p:nvGrpSpPr>
          <p:cNvPr id="28" name="淘宝网chenying0907出品 2"/>
          <p:cNvGrpSpPr/>
          <p:nvPr/>
        </p:nvGrpSpPr>
        <p:grpSpPr>
          <a:xfrm>
            <a:off x="1583054" y="3968749"/>
            <a:ext cx="9681846" cy="803276"/>
            <a:chOff x="5823" y="6490"/>
            <a:chExt cx="11342" cy="980"/>
          </a:xfrm>
        </p:grpSpPr>
        <p:sp>
          <p:nvSpPr>
            <p:cNvPr id="29" name="淘宝网chenying0907出品 14"/>
            <p:cNvSpPr/>
            <p:nvPr/>
          </p:nvSpPr>
          <p:spPr>
            <a:xfrm>
              <a:off x="5823" y="6490"/>
              <a:ext cx="11342" cy="98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淘宝网chenying0907出品 15"/>
            <p:cNvSpPr txBox="1"/>
            <p:nvPr/>
          </p:nvSpPr>
          <p:spPr>
            <a:xfrm>
              <a:off x="6168" y="6672"/>
              <a:ext cx="10587" cy="630"/>
            </a:xfrm>
            <a:prstGeom prst="rect">
              <a:avLst/>
            </a:prstGeom>
            <a:noFill/>
          </p:spPr>
          <p:txBody>
            <a:bodyPr wrap="square" rtlCol="0">
              <a:spAutoFit/>
            </a:bodyPr>
            <a:lstStyle/>
            <a:p>
              <a:r>
                <a:rPr lang="zh-CN" altLang="en-US" sz="2000" b="1">
                  <a:solidFill>
                    <a:schemeClr val="bg1"/>
                  </a:solidFill>
                </a:rPr>
                <a:t>按规定开展突发环境事件应急培训，如实记录培训情况</a:t>
              </a:r>
              <a:endParaRPr lang="zh-CN" altLang="en-US" sz="2000" b="1">
                <a:solidFill>
                  <a:schemeClr val="bg1"/>
                </a:solidFill>
                <a:latin typeface="微软雅黑" panose="020B0503020204020204" pitchFamily="34" charset="-122"/>
                <a:ea typeface="微软雅黑" panose="020B0503020204020204" pitchFamily="34" charset="-122"/>
              </a:endParaRPr>
            </a:p>
          </p:txBody>
        </p:sp>
      </p:grpSp>
      <p:grpSp>
        <p:nvGrpSpPr>
          <p:cNvPr id="31" name="淘宝网chenying0907出品 2"/>
          <p:cNvGrpSpPr/>
          <p:nvPr/>
        </p:nvGrpSpPr>
        <p:grpSpPr>
          <a:xfrm>
            <a:off x="1602104" y="5788024"/>
            <a:ext cx="9650096" cy="765176"/>
            <a:chOff x="5823" y="6490"/>
            <a:chExt cx="11342" cy="668"/>
          </a:xfrm>
        </p:grpSpPr>
        <p:sp>
          <p:nvSpPr>
            <p:cNvPr id="32" name="淘宝网chenying0907出品 14"/>
            <p:cNvSpPr/>
            <p:nvPr/>
          </p:nvSpPr>
          <p:spPr>
            <a:xfrm>
              <a:off x="5823" y="6490"/>
              <a:ext cx="11342" cy="668"/>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淘宝网chenying0907出品 15"/>
            <p:cNvSpPr txBox="1"/>
            <p:nvPr/>
          </p:nvSpPr>
          <p:spPr>
            <a:xfrm>
              <a:off x="6213" y="6623"/>
              <a:ext cx="10587" cy="349"/>
            </a:xfrm>
            <a:prstGeom prst="rect">
              <a:avLst/>
            </a:prstGeom>
            <a:noFill/>
          </p:spPr>
          <p:txBody>
            <a:bodyPr wrap="square" rtlCol="0">
              <a:spAutoFit/>
            </a:bodyPr>
            <a:lstStyle/>
            <a:p>
              <a:r>
                <a:rPr lang="zh-CN" altLang="en-US" sz="2000" b="1">
                  <a:solidFill>
                    <a:schemeClr val="bg1"/>
                  </a:solidFill>
                </a:rPr>
                <a:t>按规定公开突发环境事件应急预案及演练情况</a:t>
              </a:r>
              <a:endParaRPr lang="zh-CN" altLang="en-US" sz="2000" b="1">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par>
                          <p:cTn id="12" fill="hold">
                            <p:stCondLst>
                              <p:cond delay="949"/>
                            </p:stCondLst>
                            <p:childTnLst>
                              <p:par>
                                <p:cTn id="13" presetID="55" presetClass="entr" presetSubtype="0" fill="hold" grpId="1" nodeType="afterEffec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strVal val="#ppt_w*0.70"/>
                                          </p:val>
                                        </p:tav>
                                        <p:tav tm="100000">
                                          <p:val>
                                            <p:strVal val="#ppt_w"/>
                                          </p:val>
                                        </p:tav>
                                      </p:tavLst>
                                    </p:anim>
                                    <p:anim calcmode="lin" valueType="num">
                                      <p:cBhvr>
                                        <p:cTn id="16" dur="500" fill="hold"/>
                                        <p:tgtEl>
                                          <p:spTgt spid="7"/>
                                        </p:tgtEl>
                                        <p:attrNameLst>
                                          <p:attrName>ppt_h</p:attrName>
                                        </p:attrNameLst>
                                      </p:cBhvr>
                                      <p:tavLst>
                                        <p:tav tm="0">
                                          <p:val>
                                            <p:strVal val="#ppt_h"/>
                                          </p:val>
                                        </p:tav>
                                        <p:tav tm="100000">
                                          <p:val>
                                            <p:strVal val="#ppt_h"/>
                                          </p:val>
                                        </p:tav>
                                      </p:tavLst>
                                    </p:anim>
                                    <p:animEffect transition="in" filter="fade">
                                      <p:cBhvr>
                                        <p:cTn id="17" dur="500"/>
                                        <p:tgtEl>
                                          <p:spTgt spid="7"/>
                                        </p:tgtEl>
                                      </p:cBhvr>
                                    </p:animEffect>
                                  </p:childTnLst>
                                </p:cTn>
                              </p:par>
                            </p:childTnLst>
                          </p:cTn>
                        </p:par>
                        <p:par>
                          <p:cTn id="18" fill="hold">
                            <p:stCondLst>
                              <p:cond delay="1449"/>
                            </p:stCondLst>
                            <p:childTnLst>
                              <p:par>
                                <p:cTn id="19" presetID="22" presetClass="entr" presetSubtype="8" fill="hold" nodeType="afterEffec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1949"/>
                            </p:stCondLst>
                            <p:childTnLst>
                              <p:par>
                                <p:cTn id="23" presetID="55" presetClass="entr" presetSubtype="0" fill="hold" grpId="2" nodeType="afterEffec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strVal val="#ppt_w*0.70"/>
                                          </p:val>
                                        </p:tav>
                                        <p:tav tm="100000">
                                          <p:val>
                                            <p:strVal val="#ppt_w"/>
                                          </p:val>
                                        </p:tav>
                                      </p:tavLst>
                                    </p:anim>
                                    <p:anim calcmode="lin" valueType="num">
                                      <p:cBhvr>
                                        <p:cTn id="26" dur="500" fill="hold"/>
                                        <p:tgtEl>
                                          <p:spTgt spid="12"/>
                                        </p:tgtEl>
                                        <p:attrNameLst>
                                          <p:attrName>ppt_h</p:attrName>
                                        </p:attrNameLst>
                                      </p:cBhvr>
                                      <p:tavLst>
                                        <p:tav tm="0">
                                          <p:val>
                                            <p:strVal val="#ppt_h"/>
                                          </p:val>
                                        </p:tav>
                                        <p:tav tm="100000">
                                          <p:val>
                                            <p:strVal val="#ppt_h"/>
                                          </p:val>
                                        </p:tav>
                                      </p:tavLst>
                                    </p:anim>
                                    <p:animEffect transition="in" filter="fade">
                                      <p:cBhvr>
                                        <p:cTn id="27" dur="500"/>
                                        <p:tgtEl>
                                          <p:spTgt spid="12"/>
                                        </p:tgtEl>
                                      </p:cBhvr>
                                    </p:animEffect>
                                  </p:childTnLst>
                                </p:cTn>
                              </p:par>
                            </p:childTnLst>
                          </p:cTn>
                        </p:par>
                        <p:par>
                          <p:cTn id="28" fill="hold">
                            <p:stCondLst>
                              <p:cond delay="2449"/>
                            </p:stCondLst>
                            <p:childTnLst>
                              <p:par>
                                <p:cTn id="29" presetID="22" presetClass="entr" presetSubtype="8" fill="hold" nodeType="afterEffect">
                                  <p:childTnLst>
                                    <p:set>
                                      <p:cBhvr>
                                        <p:cTn id="30" dur="1" fill="hold">
                                          <p:stCondLst>
                                            <p:cond delay="0"/>
                                          </p:stCondLst>
                                        </p:cTn>
                                        <p:tgtEl>
                                          <p:spTgt spid="3"/>
                                        </p:tgtEl>
                                        <p:attrNameLst>
                                          <p:attrName>style.visibility</p:attrName>
                                        </p:attrNameLst>
                                      </p:cBhvr>
                                      <p:to>
                                        <p:strVal val="visible"/>
                                      </p:to>
                                    </p:set>
                                    <p:animEffect transition="in" filter="wipe(left)">
                                      <p:cBhvr>
                                        <p:cTn id="31" dur="500"/>
                                        <p:tgtEl>
                                          <p:spTgt spid="3"/>
                                        </p:tgtEl>
                                      </p:cBhvr>
                                    </p:animEffect>
                                  </p:childTnLst>
                                </p:cTn>
                              </p:par>
                            </p:childTnLst>
                          </p:cTn>
                        </p:par>
                        <p:par>
                          <p:cTn id="32" fill="hold">
                            <p:stCondLst>
                              <p:cond delay="2949"/>
                            </p:stCondLst>
                            <p:childTnLst>
                              <p:par>
                                <p:cTn id="33" presetID="55" presetClass="entr" presetSubtype="0" fill="hold" grpId="3" nodeType="afterEffec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strVal val="#ppt_w*0.70"/>
                                          </p:val>
                                        </p:tav>
                                        <p:tav tm="100000">
                                          <p:val>
                                            <p:strVal val="#ppt_w"/>
                                          </p:val>
                                        </p:tav>
                                      </p:tavLst>
                                    </p:anim>
                                    <p:anim calcmode="lin" valueType="num">
                                      <p:cBhvr>
                                        <p:cTn id="36" dur="500" fill="hold"/>
                                        <p:tgtEl>
                                          <p:spTgt spid="18"/>
                                        </p:tgtEl>
                                        <p:attrNameLst>
                                          <p:attrName>ppt_h</p:attrName>
                                        </p:attrNameLst>
                                      </p:cBhvr>
                                      <p:tavLst>
                                        <p:tav tm="0">
                                          <p:val>
                                            <p:strVal val="#ppt_h"/>
                                          </p:val>
                                        </p:tav>
                                        <p:tav tm="100000">
                                          <p:val>
                                            <p:strVal val="#ppt_h"/>
                                          </p:val>
                                        </p:tav>
                                      </p:tavLst>
                                    </p:anim>
                                    <p:animEffect transition="in" filter="fade">
                                      <p:cBhvr>
                                        <p:cTn id="37" dur="500"/>
                                        <p:tgtEl>
                                          <p:spTgt spid="18"/>
                                        </p:tgtEl>
                                      </p:cBhvr>
                                    </p:animEffect>
                                  </p:childTnLst>
                                </p:cTn>
                              </p:par>
                            </p:childTnLst>
                          </p:cTn>
                        </p:par>
                        <p:par>
                          <p:cTn id="38" fill="hold">
                            <p:stCondLst>
                              <p:cond delay="3449"/>
                            </p:stCondLst>
                            <p:childTnLst>
                              <p:par>
                                <p:cTn id="39" presetID="22" presetClass="entr" presetSubtype="8" fill="hold" nodeType="afterEffect">
                                  <p:childTnLst>
                                    <p:set>
                                      <p:cBhvr>
                                        <p:cTn id="40" dur="1" fill="hold">
                                          <p:stCondLst>
                                            <p:cond delay="0"/>
                                          </p:stCondLst>
                                        </p:cTn>
                                        <p:tgtEl>
                                          <p:spTgt spid="22"/>
                                        </p:tgtEl>
                                        <p:attrNameLst>
                                          <p:attrName>style.visibility</p:attrName>
                                        </p:attrNameLst>
                                      </p:cBhvr>
                                      <p:to>
                                        <p:strVal val="visible"/>
                                      </p:to>
                                    </p:set>
                                    <p:animEffect transition="in" filter="wipe(left)">
                                      <p:cBhvr>
                                        <p:cTn id="41" dur="500"/>
                                        <p:tgtEl>
                                          <p:spTgt spid="22"/>
                                        </p:tgtEl>
                                      </p:cBhvr>
                                    </p:animEffect>
                                  </p:childTnLst>
                                </p:cTn>
                              </p:par>
                            </p:childTnLst>
                          </p:cTn>
                        </p:par>
                        <p:par>
                          <p:cTn id="42" fill="hold">
                            <p:stCondLst>
                              <p:cond delay="3949"/>
                            </p:stCondLst>
                            <p:childTnLst>
                              <p:par>
                                <p:cTn id="43" presetID="55" presetClass="entr" presetSubtype="0" fill="hold" grpId="5" nodeType="afterEffec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strVal val="#ppt_w*0.70"/>
                                          </p:val>
                                        </p:tav>
                                        <p:tav tm="100000">
                                          <p:val>
                                            <p:strVal val="#ppt_w"/>
                                          </p:val>
                                        </p:tav>
                                      </p:tavLst>
                                    </p:anim>
                                    <p:anim calcmode="lin" valueType="num">
                                      <p:cBhvr>
                                        <p:cTn id="46" dur="500" fill="hold"/>
                                        <p:tgtEl>
                                          <p:spTgt spid="20"/>
                                        </p:tgtEl>
                                        <p:attrNameLst>
                                          <p:attrName>ppt_h</p:attrName>
                                        </p:attrNameLst>
                                      </p:cBhvr>
                                      <p:tavLst>
                                        <p:tav tm="0">
                                          <p:val>
                                            <p:strVal val="#ppt_h"/>
                                          </p:val>
                                        </p:tav>
                                        <p:tav tm="100000">
                                          <p:val>
                                            <p:strVal val="#ppt_h"/>
                                          </p:val>
                                        </p:tav>
                                      </p:tavLst>
                                    </p:anim>
                                    <p:animEffect transition="in" filter="fade">
                                      <p:cBhvr>
                                        <p:cTn id="47" dur="500"/>
                                        <p:tgtEl>
                                          <p:spTgt spid="20"/>
                                        </p:tgtEl>
                                      </p:cBhvr>
                                    </p:animEffect>
                                  </p:childTnLst>
                                </p:cTn>
                              </p:par>
                            </p:childTnLst>
                          </p:cTn>
                        </p:par>
                        <p:par>
                          <p:cTn id="48" fill="hold">
                            <p:stCondLst>
                              <p:cond delay="4449"/>
                            </p:stCondLst>
                            <p:childTnLst>
                              <p:par>
                                <p:cTn id="49" presetID="22" presetClass="entr" presetSubtype="8" fill="hold" nodeType="afterEffect">
                                  <p:childTnLst>
                                    <p:set>
                                      <p:cBhvr>
                                        <p:cTn id="50" dur="1" fill="hold">
                                          <p:stCondLst>
                                            <p:cond delay="0"/>
                                          </p:stCondLst>
                                        </p:cTn>
                                        <p:tgtEl>
                                          <p:spTgt spid="28"/>
                                        </p:tgtEl>
                                        <p:attrNameLst>
                                          <p:attrName>style.visibility</p:attrName>
                                        </p:attrNameLst>
                                      </p:cBhvr>
                                      <p:to>
                                        <p:strVal val="visible"/>
                                      </p:to>
                                    </p:set>
                                    <p:animEffect transition="in" filter="wipe(left)">
                                      <p:cBhvr>
                                        <p:cTn id="51" dur="500"/>
                                        <p:tgtEl>
                                          <p:spTgt spid="28"/>
                                        </p:tgtEl>
                                      </p:cBhvr>
                                    </p:animEffect>
                                  </p:childTnLst>
                                </p:cTn>
                              </p:par>
                            </p:childTnLst>
                          </p:cTn>
                        </p:par>
                        <p:par>
                          <p:cTn id="52" fill="hold">
                            <p:stCondLst>
                              <p:cond delay="4949"/>
                            </p:stCondLst>
                            <p:childTnLst>
                              <p:par>
                                <p:cTn id="53" presetID="55" presetClass="entr" presetSubtype="0" fill="hold" grpId="4" nodeType="afterEffect">
                                  <p:childTnLst>
                                    <p:set>
                                      <p:cBhvr>
                                        <p:cTn id="54" dur="1" fill="hold">
                                          <p:stCondLst>
                                            <p:cond delay="0"/>
                                          </p:stCondLst>
                                        </p:cTn>
                                        <p:tgtEl>
                                          <p:spTgt spid="19"/>
                                        </p:tgtEl>
                                        <p:attrNameLst>
                                          <p:attrName>style.visibility</p:attrName>
                                        </p:attrNameLst>
                                      </p:cBhvr>
                                      <p:to>
                                        <p:strVal val="visible"/>
                                      </p:to>
                                    </p:set>
                                    <p:anim calcmode="lin" valueType="num">
                                      <p:cBhvr>
                                        <p:cTn id="55" dur="500" fill="hold"/>
                                        <p:tgtEl>
                                          <p:spTgt spid="19"/>
                                        </p:tgtEl>
                                        <p:attrNameLst>
                                          <p:attrName>ppt_w</p:attrName>
                                        </p:attrNameLst>
                                      </p:cBhvr>
                                      <p:tavLst>
                                        <p:tav tm="0">
                                          <p:val>
                                            <p:strVal val="#ppt_w*0.70"/>
                                          </p:val>
                                        </p:tav>
                                        <p:tav tm="100000">
                                          <p:val>
                                            <p:strVal val="#ppt_w"/>
                                          </p:val>
                                        </p:tav>
                                      </p:tavLst>
                                    </p:anim>
                                    <p:anim calcmode="lin" valueType="num">
                                      <p:cBhvr>
                                        <p:cTn id="56" dur="500" fill="hold"/>
                                        <p:tgtEl>
                                          <p:spTgt spid="19"/>
                                        </p:tgtEl>
                                        <p:attrNameLst>
                                          <p:attrName>ppt_h</p:attrName>
                                        </p:attrNameLst>
                                      </p:cBhvr>
                                      <p:tavLst>
                                        <p:tav tm="0">
                                          <p:val>
                                            <p:strVal val="#ppt_h"/>
                                          </p:val>
                                        </p:tav>
                                        <p:tav tm="100000">
                                          <p:val>
                                            <p:strVal val="#ppt_h"/>
                                          </p:val>
                                        </p:tav>
                                      </p:tavLst>
                                    </p:anim>
                                    <p:animEffect transition="in" filter="fade">
                                      <p:cBhvr>
                                        <p:cTn id="57" dur="500"/>
                                        <p:tgtEl>
                                          <p:spTgt spid="19"/>
                                        </p:tgtEl>
                                      </p:cBhvr>
                                    </p:animEffect>
                                  </p:childTnLst>
                                </p:cTn>
                              </p:par>
                            </p:childTnLst>
                          </p:cTn>
                        </p:par>
                        <p:par>
                          <p:cTn id="58" fill="hold">
                            <p:stCondLst>
                              <p:cond delay="5449"/>
                            </p:stCondLst>
                            <p:childTnLst>
                              <p:par>
                                <p:cTn id="59" presetID="22" presetClass="entr" presetSubtype="8" fill="hold" nodeType="afterEffect">
                                  <p:childTnLst>
                                    <p:set>
                                      <p:cBhvr>
                                        <p:cTn id="60" dur="1" fill="hold">
                                          <p:stCondLst>
                                            <p:cond delay="0"/>
                                          </p:stCondLst>
                                        </p:cTn>
                                        <p:tgtEl>
                                          <p:spTgt spid="25"/>
                                        </p:tgtEl>
                                        <p:attrNameLst>
                                          <p:attrName>style.visibility</p:attrName>
                                        </p:attrNameLst>
                                      </p:cBhvr>
                                      <p:to>
                                        <p:strVal val="visible"/>
                                      </p:to>
                                    </p:set>
                                    <p:animEffect transition="in" filter="wipe(left)">
                                      <p:cBhvr>
                                        <p:cTn id="61" dur="500"/>
                                        <p:tgtEl>
                                          <p:spTgt spid="25"/>
                                        </p:tgtEl>
                                      </p:cBhvr>
                                    </p:animEffect>
                                  </p:childTnLst>
                                </p:cTn>
                              </p:par>
                            </p:childTnLst>
                          </p:cTn>
                        </p:par>
                        <p:par>
                          <p:cTn id="62" fill="hold">
                            <p:stCondLst>
                              <p:cond delay="5949"/>
                            </p:stCondLst>
                            <p:childTnLst>
                              <p:par>
                                <p:cTn id="63" presetID="55" presetClass="entr" presetSubtype="0" fill="hold" grpId="6" nodeType="afterEffec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strVal val="#ppt_w*0.70"/>
                                          </p:val>
                                        </p:tav>
                                        <p:tav tm="100000">
                                          <p:val>
                                            <p:strVal val="#ppt_w"/>
                                          </p:val>
                                        </p:tav>
                                      </p:tavLst>
                                    </p:anim>
                                    <p:anim calcmode="lin" valueType="num">
                                      <p:cBhvr>
                                        <p:cTn id="66" dur="500" fill="hold"/>
                                        <p:tgtEl>
                                          <p:spTgt spid="21"/>
                                        </p:tgtEl>
                                        <p:attrNameLst>
                                          <p:attrName>ppt_h</p:attrName>
                                        </p:attrNameLst>
                                      </p:cBhvr>
                                      <p:tavLst>
                                        <p:tav tm="0">
                                          <p:val>
                                            <p:strVal val="#ppt_h"/>
                                          </p:val>
                                        </p:tav>
                                        <p:tav tm="100000">
                                          <p:val>
                                            <p:strVal val="#ppt_h"/>
                                          </p:val>
                                        </p:tav>
                                      </p:tavLst>
                                    </p:anim>
                                    <p:animEffect transition="in" filter="fade">
                                      <p:cBhvr>
                                        <p:cTn id="67" dur="500"/>
                                        <p:tgtEl>
                                          <p:spTgt spid="21"/>
                                        </p:tgtEl>
                                      </p:cBhvr>
                                    </p:animEffect>
                                  </p:childTnLst>
                                </p:cTn>
                              </p:par>
                            </p:childTnLst>
                          </p:cTn>
                        </p:par>
                        <p:par>
                          <p:cTn id="68" fill="hold">
                            <p:stCondLst>
                              <p:cond delay="6449"/>
                            </p:stCondLst>
                            <p:childTnLst>
                              <p:par>
                                <p:cTn id="69" presetID="22" presetClass="entr" presetSubtype="8" fill="hold" nodeType="afterEffect">
                                  <p:childTnLst>
                                    <p:set>
                                      <p:cBhvr>
                                        <p:cTn id="70" dur="1" fill="hold">
                                          <p:stCondLst>
                                            <p:cond delay="0"/>
                                          </p:stCondLst>
                                        </p:cTn>
                                        <p:tgtEl>
                                          <p:spTgt spid="31"/>
                                        </p:tgtEl>
                                        <p:attrNameLst>
                                          <p:attrName>style.visibility</p:attrName>
                                        </p:attrNameLst>
                                      </p:cBhvr>
                                      <p:to>
                                        <p:strVal val="visible"/>
                                      </p:to>
                                    </p:set>
                                    <p:animEffect transition="in" filter="wipe(left)">
                                      <p:cBhvr>
                                        <p:cTn id="7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1" animBg="1"/>
      <p:bldP spid="12" grpId="2" animBg="1"/>
      <p:bldP spid="18" grpId="3" animBg="1"/>
      <p:bldP spid="19" grpId="4" animBg="1"/>
      <p:bldP spid="20" grpId="5" animBg="1"/>
      <p:bldP spid="21" grpId="6"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淘宝网chenying0907出品 4"/>
          <p:cNvSpPr txBox="1"/>
          <p:nvPr/>
        </p:nvSpPr>
        <p:spPr>
          <a:xfrm>
            <a:off x="2168165" y="264321"/>
            <a:ext cx="7636235" cy="584775"/>
          </a:xfrm>
          <a:prstGeom prst="rect">
            <a:avLst/>
          </a:prstGeom>
          <a:noFill/>
        </p:spPr>
        <p:txBody>
          <a:bodyPr wrap="square" rtlCol="0">
            <a:spAutoFit/>
          </a:bodyPr>
          <a:lstStyle/>
          <a:p>
            <a:r>
              <a:rPr lang="en-US" altLang="zh-CN" sz="3200" b="1">
                <a:solidFill>
                  <a:schemeClr val="accent1">
                    <a:lumMod val="50000"/>
                  </a:schemeClr>
                </a:solidFill>
              </a:rPr>
              <a:t>2</a:t>
            </a:r>
            <a:r>
              <a:rPr lang="zh-CN" altLang="en-US" sz="3200" b="1">
                <a:solidFill>
                  <a:schemeClr val="accent1">
                    <a:lumMod val="50000"/>
                  </a:schemeClr>
                </a:solidFill>
              </a:rPr>
              <a:t>）风险防控措施方面</a:t>
            </a:r>
            <a:endParaRPr lang="zh-CN" altLang="en-US" sz="3200" b="1">
              <a:solidFill>
                <a:schemeClr val="accent1">
                  <a:lumMod val="50000"/>
                </a:schemeClr>
              </a:solidFill>
            </a:endParaRPr>
          </a:p>
        </p:txBody>
      </p:sp>
      <p:pic>
        <p:nvPicPr>
          <p:cNvPr id="6" name="图片 5"/>
          <p:cNvPicPr>
            <a:picLocks noChangeAspect="1"/>
          </p:cNvPicPr>
          <p:nvPr/>
        </p:nvPicPr>
        <p:blipFill>
          <a:blip r:embed="rId1"/>
          <a:stretch>
            <a:fillRect/>
          </a:stretch>
        </p:blipFill>
        <p:spPr>
          <a:xfrm>
            <a:off x="143244" y="0"/>
            <a:ext cx="1789251" cy="1051863"/>
          </a:xfrm>
          <a:prstGeom prst="rect">
            <a:avLst/>
          </a:prstGeom>
        </p:spPr>
      </p:pic>
      <p:sp>
        <p:nvSpPr>
          <p:cNvPr id="7" name="MH_Other_1"/>
          <p:cNvSpPr>
            <a:spLocks noChangeArrowheads="1"/>
          </p:cNvSpPr>
          <p:nvPr/>
        </p:nvSpPr>
        <p:spPr bwMode="auto">
          <a:xfrm>
            <a:off x="4775200" y="2687262"/>
            <a:ext cx="2644775" cy="2660650"/>
          </a:xfrm>
          <a:prstGeom prst="ellipse">
            <a:avLst/>
          </a:prstGeom>
          <a:noFill/>
          <a:ln w="53975" cmpd="dbl">
            <a:solidFill>
              <a:schemeClr val="accent1">
                <a:lumMod val="50000"/>
              </a:schemeClr>
            </a:solidFill>
            <a:rou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sz="8000">
              <a:solidFill>
                <a:schemeClr val="bg1"/>
              </a:solidFill>
              <a:sym typeface="Calibri" panose="020F0502020204030204" pitchFamily="34" charset="0"/>
            </a:endParaRPr>
          </a:p>
        </p:txBody>
      </p:sp>
      <p:grpSp>
        <p:nvGrpSpPr>
          <p:cNvPr id="3" name="淘宝网chenying0907出品 32"/>
          <p:cNvGrpSpPr/>
          <p:nvPr/>
        </p:nvGrpSpPr>
        <p:grpSpPr>
          <a:xfrm>
            <a:off x="4692650" y="2650490"/>
            <a:ext cx="830580" cy="834390"/>
            <a:chOff x="7390" y="4174"/>
            <a:chExt cx="1308" cy="1314"/>
          </a:xfrm>
        </p:grpSpPr>
        <p:sp>
          <p:nvSpPr>
            <p:cNvPr id="8" name="MH_Other_2"/>
            <p:cNvSpPr>
              <a:spLocks noChangeArrowheads="1"/>
            </p:cNvSpPr>
            <p:nvPr/>
          </p:nvSpPr>
          <p:spPr bwMode="auto">
            <a:xfrm>
              <a:off x="7390" y="4174"/>
              <a:ext cx="1308" cy="1315"/>
            </a:xfrm>
            <a:prstGeom prst="ellipse">
              <a:avLst/>
            </a:prstGeom>
            <a:solidFill>
              <a:schemeClr val="accent1">
                <a:lumMod val="50000"/>
                <a:alpha val="50000"/>
              </a:schemeClr>
            </a:solidFill>
            <a:ln>
              <a:noFill/>
            </a:ln>
          </p:spPr>
          <p:txBody>
            <a:bodyPr anchor="ctr"/>
            <a:lstStyle/>
            <a:p>
              <a:pPr algn="ctr"/>
              <a:endParaRPr lang="zh-CN" altLang="zh-CN" sz="8000">
                <a:solidFill>
                  <a:schemeClr val="bg1"/>
                </a:solidFill>
                <a:sym typeface="Calibri" panose="020F0502020204030204" pitchFamily="34" charset="0"/>
              </a:endParaRPr>
            </a:p>
          </p:txBody>
        </p:sp>
        <p:sp>
          <p:nvSpPr>
            <p:cNvPr id="14" name="MH_Other_8"/>
            <p:cNvSpPr>
              <a:spLocks noChangeArrowheads="1"/>
            </p:cNvSpPr>
            <p:nvPr/>
          </p:nvSpPr>
          <p:spPr bwMode="auto">
            <a:xfrm>
              <a:off x="7958" y="4857"/>
              <a:ext cx="130" cy="130"/>
            </a:xfrm>
            <a:custGeom>
              <a:avLst/>
              <a:gdLst>
                <a:gd name="T0" fmla="*/ 89848 w 36"/>
                <a:gd name="T1" fmla="*/ 49916 h 36"/>
                <a:gd name="T2" fmla="*/ 39932 w 36"/>
                <a:gd name="T3" fmla="*/ 0 h 36"/>
                <a:gd name="T4" fmla="*/ 39932 w 36"/>
                <a:gd name="T5" fmla="*/ 0 h 36"/>
                <a:gd name="T6" fmla="*/ 0 w 36"/>
                <a:gd name="T7" fmla="*/ 89848 h 36"/>
                <a:gd name="T8" fmla="*/ 89848 w 36"/>
                <a:gd name="T9" fmla="*/ 49916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36" y="20"/>
                  </a:moveTo>
                  <a:lnTo>
                    <a:pt x="16" y="0"/>
                  </a:lnTo>
                  <a:lnTo>
                    <a:pt x="0" y="36"/>
                  </a:lnTo>
                  <a:lnTo>
                    <a:pt x="36" y="20"/>
                  </a:lnTo>
                  <a:close/>
                </a:path>
              </a:pathLst>
            </a:custGeom>
            <a:solidFill>
              <a:srgbClr val="FE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1600">
                <a:solidFill>
                  <a:srgbClr val="000000"/>
                </a:solidFill>
                <a:latin typeface="Calibri" panose="020F0502020204030204" pitchFamily="34" charset="0"/>
                <a:sym typeface="宋体" panose="02010600030101010101" pitchFamily="2" charset="-122"/>
              </a:endParaRPr>
            </a:p>
          </p:txBody>
        </p:sp>
        <p:sp>
          <p:nvSpPr>
            <p:cNvPr id="15" name="MH_Other_9"/>
            <p:cNvSpPr>
              <a:spLocks noChangeArrowheads="1"/>
            </p:cNvSpPr>
            <p:nvPr/>
          </p:nvSpPr>
          <p:spPr bwMode="auto">
            <a:xfrm>
              <a:off x="8088" y="4929"/>
              <a:ext cx="2" cy="2"/>
            </a:xfrm>
            <a:prstGeom prst="rect">
              <a:avLst/>
            </a:prstGeom>
            <a:solidFill>
              <a:srgbClr val="FE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1600">
                <a:solidFill>
                  <a:srgbClr val="000000"/>
                </a:solidFill>
                <a:sym typeface="Calibri" panose="020F0502020204030204" pitchFamily="34" charset="0"/>
              </a:endParaRPr>
            </a:p>
          </p:txBody>
        </p:sp>
        <p:sp>
          <p:nvSpPr>
            <p:cNvPr id="16" name="MH_Other_10"/>
            <p:cNvSpPr>
              <a:spLocks noChangeArrowheads="1"/>
            </p:cNvSpPr>
            <p:nvPr/>
          </p:nvSpPr>
          <p:spPr bwMode="auto">
            <a:xfrm>
              <a:off x="8033" y="4544"/>
              <a:ext cx="330" cy="322"/>
            </a:xfrm>
            <a:custGeom>
              <a:avLst/>
              <a:gdLst>
                <a:gd name="T0" fmla="*/ 202159 w 91"/>
                <a:gd name="T1" fmla="*/ 0 h 89"/>
                <a:gd name="T2" fmla="*/ 0 w 91"/>
                <a:gd name="T3" fmla="*/ 202159 h 89"/>
                <a:gd name="T4" fmla="*/ 19966 w 91"/>
                <a:gd name="T5" fmla="*/ 222125 h 89"/>
                <a:gd name="T6" fmla="*/ 227117 w 91"/>
                <a:gd name="T7" fmla="*/ 19966 h 89"/>
                <a:gd name="T8" fmla="*/ 202159 w 91"/>
                <a:gd name="T9" fmla="*/ 0 h 89"/>
                <a:gd name="T10" fmla="*/ 0 60000 65536"/>
                <a:gd name="T11" fmla="*/ 0 60000 65536"/>
                <a:gd name="T12" fmla="*/ 0 60000 65536"/>
                <a:gd name="T13" fmla="*/ 0 60000 65536"/>
                <a:gd name="T14" fmla="*/ 0 60000 65536"/>
                <a:gd name="T15" fmla="*/ 0 w 91"/>
                <a:gd name="T16" fmla="*/ 0 h 89"/>
                <a:gd name="T17" fmla="*/ 91 w 91"/>
                <a:gd name="T18" fmla="*/ 89 h 89"/>
              </a:gdLst>
              <a:ahLst/>
              <a:cxnLst>
                <a:cxn ang="T10">
                  <a:pos x="T0" y="T1"/>
                </a:cxn>
                <a:cxn ang="T11">
                  <a:pos x="T2" y="T3"/>
                </a:cxn>
                <a:cxn ang="T12">
                  <a:pos x="T4" y="T5"/>
                </a:cxn>
                <a:cxn ang="T13">
                  <a:pos x="T6" y="T7"/>
                </a:cxn>
                <a:cxn ang="T14">
                  <a:pos x="T8" y="T9"/>
                </a:cxn>
              </a:cxnLst>
              <a:rect l="T15" t="T16" r="T17" b="T18"/>
              <a:pathLst>
                <a:path w="91" h="89">
                  <a:moveTo>
                    <a:pt x="81" y="0"/>
                  </a:moveTo>
                  <a:lnTo>
                    <a:pt x="0" y="81"/>
                  </a:lnTo>
                  <a:lnTo>
                    <a:pt x="8" y="89"/>
                  </a:lnTo>
                  <a:lnTo>
                    <a:pt x="91" y="8"/>
                  </a:lnTo>
                  <a:lnTo>
                    <a:pt x="81" y="0"/>
                  </a:lnTo>
                  <a:close/>
                </a:path>
              </a:pathLst>
            </a:custGeom>
            <a:solidFill>
              <a:srgbClr val="FE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1600">
                <a:solidFill>
                  <a:srgbClr val="000000"/>
                </a:solidFill>
                <a:latin typeface="Calibri" panose="020F0502020204030204" pitchFamily="34" charset="0"/>
                <a:sym typeface="宋体" panose="02010600030101010101" pitchFamily="2" charset="-122"/>
              </a:endParaRPr>
            </a:p>
          </p:txBody>
        </p:sp>
        <p:sp>
          <p:nvSpPr>
            <p:cNvPr id="17" name="MH_Other_11"/>
            <p:cNvSpPr>
              <a:spLocks noChangeArrowheads="1"/>
            </p:cNvSpPr>
            <p:nvPr/>
          </p:nvSpPr>
          <p:spPr bwMode="auto">
            <a:xfrm>
              <a:off x="8078" y="4589"/>
              <a:ext cx="327" cy="325"/>
            </a:xfrm>
            <a:custGeom>
              <a:avLst/>
              <a:gdLst>
                <a:gd name="T0" fmla="*/ 0 w 91"/>
                <a:gd name="T1" fmla="*/ 204654 h 90"/>
                <a:gd name="T2" fmla="*/ 19966 w 91"/>
                <a:gd name="T3" fmla="*/ 224620 h 90"/>
                <a:gd name="T4" fmla="*/ 227117 w 91"/>
                <a:gd name="T5" fmla="*/ 19966 h 90"/>
                <a:gd name="T6" fmla="*/ 207151 w 91"/>
                <a:gd name="T7" fmla="*/ 0 h 90"/>
                <a:gd name="T8" fmla="*/ 0 w 91"/>
                <a:gd name="T9" fmla="*/ 204654 h 90"/>
                <a:gd name="T10" fmla="*/ 0 60000 65536"/>
                <a:gd name="T11" fmla="*/ 0 60000 65536"/>
                <a:gd name="T12" fmla="*/ 0 60000 65536"/>
                <a:gd name="T13" fmla="*/ 0 60000 65536"/>
                <a:gd name="T14" fmla="*/ 0 60000 65536"/>
                <a:gd name="T15" fmla="*/ 0 w 91"/>
                <a:gd name="T16" fmla="*/ 0 h 90"/>
                <a:gd name="T17" fmla="*/ 91 w 91"/>
                <a:gd name="T18" fmla="*/ 90 h 90"/>
              </a:gdLst>
              <a:ahLst/>
              <a:cxnLst>
                <a:cxn ang="T10">
                  <a:pos x="T0" y="T1"/>
                </a:cxn>
                <a:cxn ang="T11">
                  <a:pos x="T2" y="T3"/>
                </a:cxn>
                <a:cxn ang="T12">
                  <a:pos x="T4" y="T5"/>
                </a:cxn>
                <a:cxn ang="T13">
                  <a:pos x="T6" y="T7"/>
                </a:cxn>
                <a:cxn ang="T14">
                  <a:pos x="T8" y="T9"/>
                </a:cxn>
              </a:cxnLst>
              <a:rect l="T15" t="T16" r="T17" b="T18"/>
              <a:pathLst>
                <a:path w="91" h="90">
                  <a:moveTo>
                    <a:pt x="0" y="82"/>
                  </a:moveTo>
                  <a:lnTo>
                    <a:pt x="8" y="90"/>
                  </a:lnTo>
                  <a:lnTo>
                    <a:pt x="91" y="8"/>
                  </a:lnTo>
                  <a:lnTo>
                    <a:pt x="83" y="0"/>
                  </a:lnTo>
                  <a:lnTo>
                    <a:pt x="0" y="82"/>
                  </a:lnTo>
                  <a:close/>
                </a:path>
              </a:pathLst>
            </a:custGeom>
            <a:solidFill>
              <a:srgbClr val="FE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1600">
                <a:solidFill>
                  <a:srgbClr val="000000"/>
                </a:solidFill>
                <a:latin typeface="Calibri" panose="020F0502020204030204" pitchFamily="34" charset="0"/>
                <a:sym typeface="宋体" panose="02010600030101010101" pitchFamily="2" charset="-122"/>
              </a:endParaRPr>
            </a:p>
          </p:txBody>
        </p:sp>
        <p:sp>
          <p:nvSpPr>
            <p:cNvPr id="18" name="MH_Other_12"/>
            <p:cNvSpPr>
              <a:spLocks noChangeArrowheads="1"/>
            </p:cNvSpPr>
            <p:nvPr/>
          </p:nvSpPr>
          <p:spPr bwMode="auto">
            <a:xfrm>
              <a:off x="8348" y="4502"/>
              <a:ext cx="102" cy="95"/>
            </a:xfrm>
            <a:custGeom>
              <a:avLst/>
              <a:gdLst>
                <a:gd name="T0" fmla="*/ 46588 w 21"/>
                <a:gd name="T1" fmla="*/ 19467 h 20"/>
                <a:gd name="T2" fmla="*/ 0 w 21"/>
                <a:gd name="T3" fmla="*/ 19467 h 20"/>
                <a:gd name="T4" fmla="*/ 49916 w 21"/>
                <a:gd name="T5" fmla="*/ 64890 h 20"/>
                <a:gd name="T6" fmla="*/ 46588 w 21"/>
                <a:gd name="T7" fmla="*/ 19467 h 20"/>
                <a:gd name="T8" fmla="*/ 0 60000 65536"/>
                <a:gd name="T9" fmla="*/ 0 60000 65536"/>
                <a:gd name="T10" fmla="*/ 0 60000 65536"/>
                <a:gd name="T11" fmla="*/ 0 60000 65536"/>
                <a:gd name="T12" fmla="*/ 0 w 21"/>
                <a:gd name="T13" fmla="*/ 0 h 20"/>
                <a:gd name="T14" fmla="*/ 21 w 21"/>
                <a:gd name="T15" fmla="*/ 20 h 20"/>
              </a:gdLst>
              <a:ahLst/>
              <a:cxnLst>
                <a:cxn ang="T8">
                  <a:pos x="T0" y="T1"/>
                </a:cxn>
                <a:cxn ang="T9">
                  <a:pos x="T2" y="T3"/>
                </a:cxn>
                <a:cxn ang="T10">
                  <a:pos x="T4" y="T5"/>
                </a:cxn>
                <a:cxn ang="T11">
                  <a:pos x="T6" y="T7"/>
                </a:cxn>
              </a:cxnLst>
              <a:rect l="T12" t="T13" r="T14" b="T15"/>
              <a:pathLst>
                <a:path w="21" h="20">
                  <a:moveTo>
                    <a:pt x="14" y="6"/>
                  </a:moveTo>
                  <a:cubicBezTo>
                    <a:pt x="8" y="0"/>
                    <a:pt x="0" y="6"/>
                    <a:pt x="0" y="6"/>
                  </a:cubicBezTo>
                  <a:cubicBezTo>
                    <a:pt x="15" y="20"/>
                    <a:pt x="15" y="20"/>
                    <a:pt x="15" y="20"/>
                  </a:cubicBezTo>
                  <a:cubicBezTo>
                    <a:pt x="15" y="20"/>
                    <a:pt x="21" y="13"/>
                    <a:pt x="14" y="6"/>
                  </a:cubicBezTo>
                  <a:close/>
                </a:path>
              </a:pathLst>
            </a:custGeom>
            <a:solidFill>
              <a:srgbClr val="FE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1600">
                <a:solidFill>
                  <a:srgbClr val="000000"/>
                </a:solidFill>
                <a:latin typeface="Calibri" panose="020F0502020204030204" pitchFamily="34" charset="0"/>
                <a:sym typeface="宋体" panose="02010600030101010101" pitchFamily="2" charset="-122"/>
              </a:endParaRPr>
            </a:p>
          </p:txBody>
        </p:sp>
        <p:sp>
          <p:nvSpPr>
            <p:cNvPr id="19" name="MH_Other_13"/>
            <p:cNvSpPr>
              <a:spLocks noChangeArrowheads="1"/>
            </p:cNvSpPr>
            <p:nvPr/>
          </p:nvSpPr>
          <p:spPr bwMode="auto">
            <a:xfrm>
              <a:off x="7728" y="4517"/>
              <a:ext cx="605" cy="595"/>
            </a:xfrm>
            <a:custGeom>
              <a:avLst/>
              <a:gdLst>
                <a:gd name="T0" fmla="*/ 366880 w 167"/>
                <a:gd name="T1" fmla="*/ 361889 h 165"/>
                <a:gd name="T2" fmla="*/ 49916 w 167"/>
                <a:gd name="T3" fmla="*/ 361889 h 165"/>
                <a:gd name="T4" fmla="*/ 49916 w 167"/>
                <a:gd name="T5" fmla="*/ 49916 h 165"/>
                <a:gd name="T6" fmla="*/ 346914 w 167"/>
                <a:gd name="T7" fmla="*/ 49916 h 165"/>
                <a:gd name="T8" fmla="*/ 399326 w 167"/>
                <a:gd name="T9" fmla="*/ 0 h 165"/>
                <a:gd name="T10" fmla="*/ 0 w 167"/>
                <a:gd name="T11" fmla="*/ 0 h 165"/>
                <a:gd name="T12" fmla="*/ 0 w 167"/>
                <a:gd name="T13" fmla="*/ 411805 h 165"/>
                <a:gd name="T14" fmla="*/ 416796 w 167"/>
                <a:gd name="T15" fmla="*/ 411805 h 165"/>
                <a:gd name="T16" fmla="*/ 416796 w 167"/>
                <a:gd name="T17" fmla="*/ 152243 h 165"/>
                <a:gd name="T18" fmla="*/ 366880 w 167"/>
                <a:gd name="T19" fmla="*/ 202159 h 165"/>
                <a:gd name="T20" fmla="*/ 366880 w 167"/>
                <a:gd name="T21" fmla="*/ 361889 h 1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7"/>
                <a:gd name="T34" fmla="*/ 0 h 165"/>
                <a:gd name="T35" fmla="*/ 167 w 167"/>
                <a:gd name="T36" fmla="*/ 165 h 16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7" h="165">
                  <a:moveTo>
                    <a:pt x="147" y="145"/>
                  </a:moveTo>
                  <a:lnTo>
                    <a:pt x="20" y="145"/>
                  </a:lnTo>
                  <a:lnTo>
                    <a:pt x="20" y="20"/>
                  </a:lnTo>
                  <a:lnTo>
                    <a:pt x="139" y="20"/>
                  </a:lnTo>
                  <a:lnTo>
                    <a:pt x="160" y="0"/>
                  </a:lnTo>
                  <a:lnTo>
                    <a:pt x="0" y="0"/>
                  </a:lnTo>
                  <a:lnTo>
                    <a:pt x="0" y="165"/>
                  </a:lnTo>
                  <a:lnTo>
                    <a:pt x="167" y="165"/>
                  </a:lnTo>
                  <a:lnTo>
                    <a:pt x="167" y="61"/>
                  </a:lnTo>
                  <a:lnTo>
                    <a:pt x="147" y="81"/>
                  </a:lnTo>
                  <a:lnTo>
                    <a:pt x="147" y="145"/>
                  </a:lnTo>
                  <a:close/>
                </a:path>
              </a:pathLst>
            </a:custGeom>
            <a:solidFill>
              <a:srgbClr val="FE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1600">
                <a:solidFill>
                  <a:srgbClr val="000000"/>
                </a:solidFill>
                <a:latin typeface="Calibri" panose="020F0502020204030204" pitchFamily="34" charset="0"/>
                <a:sym typeface="宋体" panose="02010600030101010101" pitchFamily="2" charset="-122"/>
              </a:endParaRPr>
            </a:p>
          </p:txBody>
        </p:sp>
      </p:grpSp>
      <p:grpSp>
        <p:nvGrpSpPr>
          <p:cNvPr id="29" name="淘宝网chenying0907出品 31"/>
          <p:cNvGrpSpPr/>
          <p:nvPr/>
        </p:nvGrpSpPr>
        <p:grpSpPr>
          <a:xfrm>
            <a:off x="4310380" y="3599815"/>
            <a:ext cx="829310" cy="834390"/>
            <a:chOff x="6788" y="5669"/>
            <a:chExt cx="1306" cy="1314"/>
          </a:xfrm>
        </p:grpSpPr>
        <p:sp>
          <p:nvSpPr>
            <p:cNvPr id="9" name="MH_Other_3"/>
            <p:cNvSpPr>
              <a:spLocks noChangeArrowheads="1"/>
            </p:cNvSpPr>
            <p:nvPr/>
          </p:nvSpPr>
          <p:spPr bwMode="auto">
            <a:xfrm>
              <a:off x="6788" y="5669"/>
              <a:ext cx="1307" cy="1315"/>
            </a:xfrm>
            <a:prstGeom prst="ellipse">
              <a:avLst/>
            </a:prstGeom>
            <a:solidFill>
              <a:schemeClr val="accent1">
                <a:lumMod val="50000"/>
                <a:alpha val="50000"/>
              </a:schemeClr>
            </a:solidFill>
            <a:ln>
              <a:noFill/>
            </a:ln>
          </p:spPr>
          <p:txBody>
            <a:bodyPr anchor="ctr"/>
            <a:lstStyle/>
            <a:p>
              <a:pPr algn="ctr"/>
              <a:endParaRPr lang="zh-CN" altLang="zh-CN" sz="8000">
                <a:solidFill>
                  <a:schemeClr val="bg1"/>
                </a:solidFill>
                <a:sym typeface="Calibri" panose="020F0502020204030204" pitchFamily="34" charset="0"/>
              </a:endParaRPr>
            </a:p>
          </p:txBody>
        </p:sp>
        <p:sp>
          <p:nvSpPr>
            <p:cNvPr id="20" name="MH_Other_14"/>
            <p:cNvSpPr>
              <a:spLocks noEditPoints="1" noChangeArrowheads="1"/>
            </p:cNvSpPr>
            <p:nvPr/>
          </p:nvSpPr>
          <p:spPr bwMode="auto">
            <a:xfrm>
              <a:off x="7088" y="6007"/>
              <a:ext cx="677" cy="670"/>
            </a:xfrm>
            <a:custGeom>
              <a:avLst/>
              <a:gdLst>
                <a:gd name="T0" fmla="*/ 271436 w 95"/>
                <a:gd name="T1" fmla="*/ 189679 h 93"/>
                <a:gd name="T2" fmla="*/ 314468 w 95"/>
                <a:gd name="T3" fmla="*/ 169713 h 93"/>
                <a:gd name="T4" fmla="*/ 314468 w 95"/>
                <a:gd name="T5" fmla="*/ 136436 h 93"/>
                <a:gd name="T6" fmla="*/ 271436 w 95"/>
                <a:gd name="T7" fmla="*/ 119798 h 93"/>
                <a:gd name="T8" fmla="*/ 264815 w 95"/>
                <a:gd name="T9" fmla="*/ 99831 h 93"/>
                <a:gd name="T10" fmla="*/ 281366 w 95"/>
                <a:gd name="T11" fmla="*/ 56571 h 93"/>
                <a:gd name="T12" fmla="*/ 254885 w 95"/>
                <a:gd name="T13" fmla="*/ 33277 h 93"/>
                <a:gd name="T14" fmla="*/ 211852 w 95"/>
                <a:gd name="T15" fmla="*/ 49916 h 93"/>
                <a:gd name="T16" fmla="*/ 195301 w 95"/>
                <a:gd name="T17" fmla="*/ 43260 h 93"/>
                <a:gd name="T18" fmla="*/ 175440 w 95"/>
                <a:gd name="T19" fmla="*/ 0 h 93"/>
                <a:gd name="T20" fmla="*/ 139028 w 95"/>
                <a:gd name="T21" fmla="*/ 0 h 93"/>
                <a:gd name="T22" fmla="*/ 122477 w 95"/>
                <a:gd name="T23" fmla="*/ 43260 h 93"/>
                <a:gd name="T24" fmla="*/ 102616 w 95"/>
                <a:gd name="T25" fmla="*/ 49916 h 93"/>
                <a:gd name="T26" fmla="*/ 59583 w 95"/>
                <a:gd name="T27" fmla="*/ 33277 h 93"/>
                <a:gd name="T28" fmla="*/ 33102 w 95"/>
                <a:gd name="T29" fmla="*/ 56571 h 93"/>
                <a:gd name="T30" fmla="*/ 52963 w 95"/>
                <a:gd name="T31" fmla="*/ 99831 h 93"/>
                <a:gd name="T32" fmla="*/ 43032 w 95"/>
                <a:gd name="T33" fmla="*/ 119798 h 93"/>
                <a:gd name="T34" fmla="*/ 0 w 95"/>
                <a:gd name="T35" fmla="*/ 136436 h 93"/>
                <a:gd name="T36" fmla="*/ 0 w 95"/>
                <a:gd name="T37" fmla="*/ 173041 h 93"/>
                <a:gd name="T38" fmla="*/ 43032 w 95"/>
                <a:gd name="T39" fmla="*/ 189679 h 93"/>
                <a:gd name="T40" fmla="*/ 52963 w 95"/>
                <a:gd name="T41" fmla="*/ 209646 h 93"/>
                <a:gd name="T42" fmla="*/ 36412 w 95"/>
                <a:gd name="T43" fmla="*/ 252906 h 93"/>
                <a:gd name="T44" fmla="*/ 59583 w 95"/>
                <a:gd name="T45" fmla="*/ 276200 h 93"/>
                <a:gd name="T46" fmla="*/ 102616 w 95"/>
                <a:gd name="T47" fmla="*/ 259561 h 93"/>
                <a:gd name="T48" fmla="*/ 122477 w 95"/>
                <a:gd name="T49" fmla="*/ 266217 h 93"/>
                <a:gd name="T50" fmla="*/ 142338 w 95"/>
                <a:gd name="T51" fmla="*/ 309477 h 93"/>
                <a:gd name="T52" fmla="*/ 175440 w 95"/>
                <a:gd name="T53" fmla="*/ 309477 h 93"/>
                <a:gd name="T54" fmla="*/ 195301 w 95"/>
                <a:gd name="T55" fmla="*/ 266217 h 93"/>
                <a:gd name="T56" fmla="*/ 211852 w 95"/>
                <a:gd name="T57" fmla="*/ 259561 h 93"/>
                <a:gd name="T58" fmla="*/ 258195 w 95"/>
                <a:gd name="T59" fmla="*/ 276200 h 93"/>
                <a:gd name="T60" fmla="*/ 281366 w 95"/>
                <a:gd name="T61" fmla="*/ 249578 h 93"/>
                <a:gd name="T62" fmla="*/ 264815 w 95"/>
                <a:gd name="T63" fmla="*/ 209646 h 93"/>
                <a:gd name="T64" fmla="*/ 271436 w 95"/>
                <a:gd name="T65" fmla="*/ 189679 h 93"/>
                <a:gd name="T66" fmla="*/ 158889 w 95"/>
                <a:gd name="T67" fmla="*/ 202990 h 93"/>
                <a:gd name="T68" fmla="*/ 109236 w 95"/>
                <a:gd name="T69" fmla="*/ 153075 h 93"/>
                <a:gd name="T70" fmla="*/ 158889 w 95"/>
                <a:gd name="T71" fmla="*/ 106487 h 93"/>
                <a:gd name="T72" fmla="*/ 208542 w 95"/>
                <a:gd name="T73" fmla="*/ 153075 h 93"/>
                <a:gd name="T74" fmla="*/ 158889 w 95"/>
                <a:gd name="T75" fmla="*/ 202990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5"/>
                <a:gd name="T115" fmla="*/ 0 h 93"/>
                <a:gd name="T116" fmla="*/ 95 w 95"/>
                <a:gd name="T117" fmla="*/ 93 h 9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solidFill>
              <a:srgbClr val="FE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1600">
                <a:solidFill>
                  <a:srgbClr val="000000"/>
                </a:solidFill>
                <a:latin typeface="Calibri" panose="020F0502020204030204" pitchFamily="34" charset="0"/>
                <a:sym typeface="宋体" panose="02010600030101010101" pitchFamily="2" charset="-122"/>
              </a:endParaRPr>
            </a:p>
          </p:txBody>
        </p:sp>
        <p:sp>
          <p:nvSpPr>
            <p:cNvPr id="21" name="MH_Other_15"/>
            <p:cNvSpPr>
              <a:spLocks noChangeArrowheads="1"/>
            </p:cNvSpPr>
            <p:nvPr/>
          </p:nvSpPr>
          <p:spPr bwMode="auto">
            <a:xfrm>
              <a:off x="7355" y="6272"/>
              <a:ext cx="140" cy="135"/>
            </a:xfrm>
            <a:prstGeom prst="ellipse">
              <a:avLst/>
            </a:prstGeom>
            <a:solidFill>
              <a:srgbClr val="FE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sz="1600">
                <a:solidFill>
                  <a:srgbClr val="000000"/>
                </a:solidFill>
                <a:sym typeface="Calibri" panose="020F0502020204030204" pitchFamily="34" charset="0"/>
              </a:endParaRPr>
            </a:p>
          </p:txBody>
        </p:sp>
      </p:grpSp>
      <p:grpSp>
        <p:nvGrpSpPr>
          <p:cNvPr id="30" name="淘宝网chenying0907出品 28"/>
          <p:cNvGrpSpPr/>
          <p:nvPr/>
        </p:nvGrpSpPr>
        <p:grpSpPr>
          <a:xfrm>
            <a:off x="7016750" y="3599815"/>
            <a:ext cx="831850" cy="834390"/>
            <a:chOff x="11050" y="5669"/>
            <a:chExt cx="1310" cy="1314"/>
          </a:xfrm>
        </p:grpSpPr>
        <p:sp>
          <p:nvSpPr>
            <p:cNvPr id="12" name="MH_Other_6"/>
            <p:cNvSpPr>
              <a:spLocks noChangeArrowheads="1"/>
            </p:cNvSpPr>
            <p:nvPr/>
          </p:nvSpPr>
          <p:spPr bwMode="auto">
            <a:xfrm>
              <a:off x="11050" y="5669"/>
              <a:ext cx="1310" cy="1315"/>
            </a:xfrm>
            <a:prstGeom prst="ellipse">
              <a:avLst/>
            </a:prstGeom>
            <a:solidFill>
              <a:schemeClr val="accent1">
                <a:lumMod val="50000"/>
                <a:alpha val="50000"/>
              </a:schemeClr>
            </a:solidFill>
            <a:ln>
              <a:noFill/>
            </a:ln>
          </p:spPr>
          <p:txBody>
            <a:bodyPr anchor="ctr"/>
            <a:lstStyle/>
            <a:p>
              <a:pPr algn="ctr"/>
              <a:endParaRPr lang="zh-CN" altLang="zh-CN" sz="8000">
                <a:solidFill>
                  <a:schemeClr val="bg1"/>
                </a:solidFill>
                <a:sym typeface="Calibri" panose="020F0502020204030204" pitchFamily="34" charset="0"/>
              </a:endParaRPr>
            </a:p>
          </p:txBody>
        </p:sp>
        <p:sp>
          <p:nvSpPr>
            <p:cNvPr id="22" name="MH_Other_16"/>
            <p:cNvSpPr>
              <a:spLocks noChangeArrowheads="1"/>
            </p:cNvSpPr>
            <p:nvPr/>
          </p:nvSpPr>
          <p:spPr bwMode="auto">
            <a:xfrm>
              <a:off x="11428" y="5944"/>
              <a:ext cx="555" cy="697"/>
            </a:xfrm>
            <a:custGeom>
              <a:avLst/>
              <a:gdLst>
                <a:gd name="T0" fmla="*/ 7193 w 352425"/>
                <a:gd name="T1" fmla="*/ 298450 h 442913"/>
                <a:gd name="T2" fmla="*/ 176213 w 352425"/>
                <a:gd name="T3" fmla="*/ 352624 h 442913"/>
                <a:gd name="T4" fmla="*/ 345233 w 352425"/>
                <a:gd name="T5" fmla="*/ 298450 h 442913"/>
                <a:gd name="T6" fmla="*/ 352425 w 352425"/>
                <a:gd name="T7" fmla="*/ 312896 h 442913"/>
                <a:gd name="T8" fmla="*/ 352425 w 352425"/>
                <a:gd name="T9" fmla="*/ 367070 h 442913"/>
                <a:gd name="T10" fmla="*/ 176213 w 352425"/>
                <a:gd name="T11" fmla="*/ 442913 h 442913"/>
                <a:gd name="T12" fmla="*/ 0 w 352425"/>
                <a:gd name="T13" fmla="*/ 367070 h 442913"/>
                <a:gd name="T14" fmla="*/ 0 w 352425"/>
                <a:gd name="T15" fmla="*/ 312896 h 442913"/>
                <a:gd name="T16" fmla="*/ 7193 w 352425"/>
                <a:gd name="T17" fmla="*/ 298450 h 442913"/>
                <a:gd name="T18" fmla="*/ 7193 w 352425"/>
                <a:gd name="T19" fmla="*/ 184150 h 442913"/>
                <a:gd name="T20" fmla="*/ 176213 w 352425"/>
                <a:gd name="T21" fmla="*/ 243205 h 442913"/>
                <a:gd name="T22" fmla="*/ 345233 w 352425"/>
                <a:gd name="T23" fmla="*/ 184150 h 442913"/>
                <a:gd name="T24" fmla="*/ 352425 w 352425"/>
                <a:gd name="T25" fmla="*/ 202605 h 442913"/>
                <a:gd name="T26" fmla="*/ 352425 w 352425"/>
                <a:gd name="T27" fmla="*/ 257969 h 442913"/>
                <a:gd name="T28" fmla="*/ 176213 w 352425"/>
                <a:gd name="T29" fmla="*/ 331788 h 442913"/>
                <a:gd name="T30" fmla="*/ 0 w 352425"/>
                <a:gd name="T31" fmla="*/ 257969 h 442913"/>
                <a:gd name="T32" fmla="*/ 0 w 352425"/>
                <a:gd name="T33" fmla="*/ 202605 h 442913"/>
                <a:gd name="T34" fmla="*/ 7193 w 352425"/>
                <a:gd name="T35" fmla="*/ 184150 h 442913"/>
                <a:gd name="T36" fmla="*/ 7193 w 352425"/>
                <a:gd name="T37" fmla="*/ 76200 h 442913"/>
                <a:gd name="T38" fmla="*/ 176213 w 352425"/>
                <a:gd name="T39" fmla="*/ 130795 h 442913"/>
                <a:gd name="T40" fmla="*/ 345233 w 352425"/>
                <a:gd name="T41" fmla="*/ 76200 h 442913"/>
                <a:gd name="T42" fmla="*/ 352425 w 352425"/>
                <a:gd name="T43" fmla="*/ 94398 h 442913"/>
                <a:gd name="T44" fmla="*/ 352425 w 352425"/>
                <a:gd name="T45" fmla="*/ 148993 h 442913"/>
                <a:gd name="T46" fmla="*/ 176213 w 352425"/>
                <a:gd name="T47" fmla="*/ 225425 h 442913"/>
                <a:gd name="T48" fmla="*/ 0 w 352425"/>
                <a:gd name="T49" fmla="*/ 148993 h 442913"/>
                <a:gd name="T50" fmla="*/ 0 w 352425"/>
                <a:gd name="T51" fmla="*/ 94398 h 442913"/>
                <a:gd name="T52" fmla="*/ 7193 w 352425"/>
                <a:gd name="T53" fmla="*/ 76200 h 442913"/>
                <a:gd name="T54" fmla="*/ 177006 w 352425"/>
                <a:gd name="T55" fmla="*/ 0 h 442913"/>
                <a:gd name="T56" fmla="*/ 349250 w 352425"/>
                <a:gd name="T57" fmla="*/ 57944 h 442913"/>
                <a:gd name="T58" fmla="*/ 177006 w 352425"/>
                <a:gd name="T59" fmla="*/ 115888 h 442913"/>
                <a:gd name="T60" fmla="*/ 4762 w 352425"/>
                <a:gd name="T61" fmla="*/ 57944 h 442913"/>
                <a:gd name="T62" fmla="*/ 177006 w 352425"/>
                <a:gd name="T63" fmla="*/ 0 h 4429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2425"/>
                <a:gd name="T97" fmla="*/ 0 h 442913"/>
                <a:gd name="T98" fmla="*/ 352425 w 352425"/>
                <a:gd name="T99" fmla="*/ 442913 h 4429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2425" h="442913">
                  <a:moveTo>
                    <a:pt x="7193" y="298450"/>
                  </a:moveTo>
                  <a:cubicBezTo>
                    <a:pt x="25173" y="330954"/>
                    <a:pt x="93501" y="352624"/>
                    <a:pt x="176213" y="352624"/>
                  </a:cubicBezTo>
                  <a:cubicBezTo>
                    <a:pt x="258925" y="352624"/>
                    <a:pt x="327252" y="330954"/>
                    <a:pt x="345233" y="298450"/>
                  </a:cubicBezTo>
                  <a:cubicBezTo>
                    <a:pt x="348829" y="302062"/>
                    <a:pt x="352425" y="309285"/>
                    <a:pt x="352425" y="312896"/>
                  </a:cubicBezTo>
                  <a:cubicBezTo>
                    <a:pt x="352425" y="312896"/>
                    <a:pt x="352425" y="312896"/>
                    <a:pt x="352425" y="367070"/>
                  </a:cubicBezTo>
                  <a:cubicBezTo>
                    <a:pt x="352425" y="410409"/>
                    <a:pt x="273309" y="442913"/>
                    <a:pt x="176213" y="442913"/>
                  </a:cubicBezTo>
                  <a:cubicBezTo>
                    <a:pt x="79116" y="442913"/>
                    <a:pt x="0" y="410409"/>
                    <a:pt x="0" y="367070"/>
                  </a:cubicBezTo>
                  <a:cubicBezTo>
                    <a:pt x="0" y="367070"/>
                    <a:pt x="0" y="367070"/>
                    <a:pt x="0" y="312896"/>
                  </a:cubicBezTo>
                  <a:cubicBezTo>
                    <a:pt x="0" y="309285"/>
                    <a:pt x="3596" y="302062"/>
                    <a:pt x="7193" y="298450"/>
                  </a:cubicBezTo>
                  <a:close/>
                  <a:moveTo>
                    <a:pt x="7193" y="184150"/>
                  </a:moveTo>
                  <a:cubicBezTo>
                    <a:pt x="25173" y="217369"/>
                    <a:pt x="93501" y="243205"/>
                    <a:pt x="176213" y="243205"/>
                  </a:cubicBezTo>
                  <a:cubicBezTo>
                    <a:pt x="258925" y="243205"/>
                    <a:pt x="327252" y="217369"/>
                    <a:pt x="345233" y="184150"/>
                  </a:cubicBezTo>
                  <a:cubicBezTo>
                    <a:pt x="348829" y="191532"/>
                    <a:pt x="352425" y="195223"/>
                    <a:pt x="352425" y="202605"/>
                  </a:cubicBezTo>
                  <a:cubicBezTo>
                    <a:pt x="352425" y="202605"/>
                    <a:pt x="352425" y="202605"/>
                    <a:pt x="352425" y="257969"/>
                  </a:cubicBezTo>
                  <a:cubicBezTo>
                    <a:pt x="352425" y="298570"/>
                    <a:pt x="273309" y="331788"/>
                    <a:pt x="176213" y="331788"/>
                  </a:cubicBezTo>
                  <a:cubicBezTo>
                    <a:pt x="79116" y="331788"/>
                    <a:pt x="0" y="298570"/>
                    <a:pt x="0" y="257969"/>
                  </a:cubicBezTo>
                  <a:cubicBezTo>
                    <a:pt x="0" y="257969"/>
                    <a:pt x="0" y="257969"/>
                    <a:pt x="0" y="202605"/>
                  </a:cubicBezTo>
                  <a:cubicBezTo>
                    <a:pt x="0" y="195223"/>
                    <a:pt x="3596" y="191532"/>
                    <a:pt x="7193" y="184150"/>
                  </a:cubicBezTo>
                  <a:close/>
                  <a:moveTo>
                    <a:pt x="7193" y="76200"/>
                  </a:moveTo>
                  <a:cubicBezTo>
                    <a:pt x="10789" y="108957"/>
                    <a:pt x="86308" y="130795"/>
                    <a:pt x="176213" y="130795"/>
                  </a:cubicBezTo>
                  <a:cubicBezTo>
                    <a:pt x="269713" y="130795"/>
                    <a:pt x="341637" y="108957"/>
                    <a:pt x="345233" y="76200"/>
                  </a:cubicBezTo>
                  <a:cubicBezTo>
                    <a:pt x="348829" y="83479"/>
                    <a:pt x="352425" y="87119"/>
                    <a:pt x="352425" y="94398"/>
                  </a:cubicBezTo>
                  <a:cubicBezTo>
                    <a:pt x="352425" y="94398"/>
                    <a:pt x="352425" y="94398"/>
                    <a:pt x="352425" y="148993"/>
                  </a:cubicBezTo>
                  <a:cubicBezTo>
                    <a:pt x="352425" y="189029"/>
                    <a:pt x="273309" y="225425"/>
                    <a:pt x="176213" y="225425"/>
                  </a:cubicBezTo>
                  <a:cubicBezTo>
                    <a:pt x="79116" y="225425"/>
                    <a:pt x="0" y="189029"/>
                    <a:pt x="0" y="148993"/>
                  </a:cubicBezTo>
                  <a:cubicBezTo>
                    <a:pt x="0" y="148993"/>
                    <a:pt x="0" y="148993"/>
                    <a:pt x="0" y="94398"/>
                  </a:cubicBezTo>
                  <a:cubicBezTo>
                    <a:pt x="0" y="87119"/>
                    <a:pt x="3596" y="83479"/>
                    <a:pt x="7193" y="76200"/>
                  </a:cubicBezTo>
                  <a:close/>
                  <a:moveTo>
                    <a:pt x="177006" y="0"/>
                  </a:moveTo>
                  <a:cubicBezTo>
                    <a:pt x="272134" y="0"/>
                    <a:pt x="349250" y="25942"/>
                    <a:pt x="349250" y="57944"/>
                  </a:cubicBezTo>
                  <a:cubicBezTo>
                    <a:pt x="349250" y="89946"/>
                    <a:pt x="272134" y="115888"/>
                    <a:pt x="177006" y="115888"/>
                  </a:cubicBezTo>
                  <a:cubicBezTo>
                    <a:pt x="81878" y="115888"/>
                    <a:pt x="4762" y="89946"/>
                    <a:pt x="4762" y="57944"/>
                  </a:cubicBezTo>
                  <a:cubicBezTo>
                    <a:pt x="4762" y="25942"/>
                    <a:pt x="81878" y="0"/>
                    <a:pt x="177006" y="0"/>
                  </a:cubicBezTo>
                  <a:close/>
                </a:path>
              </a:pathLst>
            </a:custGeom>
            <a:solidFill>
              <a:srgbClr val="FE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1600">
                <a:solidFill>
                  <a:srgbClr val="000000"/>
                </a:solidFill>
                <a:sym typeface="Calibri" panose="020F0502020204030204" pitchFamily="34" charset="0"/>
              </a:endParaRPr>
            </a:p>
          </p:txBody>
        </p:sp>
      </p:grpSp>
      <p:grpSp>
        <p:nvGrpSpPr>
          <p:cNvPr id="31" name="淘宝网chenying0907出品 30"/>
          <p:cNvGrpSpPr/>
          <p:nvPr/>
        </p:nvGrpSpPr>
        <p:grpSpPr>
          <a:xfrm>
            <a:off x="4692650" y="4596765"/>
            <a:ext cx="830580" cy="835660"/>
            <a:chOff x="7390" y="7239"/>
            <a:chExt cx="1308" cy="1316"/>
          </a:xfrm>
        </p:grpSpPr>
        <p:sp>
          <p:nvSpPr>
            <p:cNvPr id="10" name="MH_Other_4"/>
            <p:cNvSpPr>
              <a:spLocks noChangeArrowheads="1"/>
            </p:cNvSpPr>
            <p:nvPr/>
          </p:nvSpPr>
          <p:spPr bwMode="auto">
            <a:xfrm>
              <a:off x="7390" y="7239"/>
              <a:ext cx="1308" cy="1317"/>
            </a:xfrm>
            <a:prstGeom prst="ellipse">
              <a:avLst/>
            </a:prstGeom>
            <a:solidFill>
              <a:schemeClr val="accent1">
                <a:lumMod val="50000"/>
                <a:alpha val="50000"/>
              </a:schemeClr>
            </a:solidFill>
            <a:ln>
              <a:noFill/>
            </a:ln>
          </p:spPr>
          <p:txBody>
            <a:bodyPr anchor="ctr"/>
            <a:lstStyle/>
            <a:p>
              <a:pPr algn="ctr"/>
              <a:endParaRPr lang="zh-CN" altLang="zh-CN" sz="8000">
                <a:solidFill>
                  <a:schemeClr val="bg1"/>
                </a:solidFill>
                <a:sym typeface="Calibri" panose="020F0502020204030204" pitchFamily="34" charset="0"/>
              </a:endParaRPr>
            </a:p>
          </p:txBody>
        </p:sp>
        <p:sp>
          <p:nvSpPr>
            <p:cNvPr id="23" name="MH_Other_17"/>
            <p:cNvSpPr>
              <a:spLocks noEditPoints="1" noChangeArrowheads="1"/>
            </p:cNvSpPr>
            <p:nvPr/>
          </p:nvSpPr>
          <p:spPr bwMode="auto">
            <a:xfrm>
              <a:off x="7668" y="7579"/>
              <a:ext cx="650" cy="637"/>
            </a:xfrm>
            <a:custGeom>
              <a:avLst/>
              <a:gdLst>
                <a:gd name="T0" fmla="*/ 2147483646 w 113"/>
                <a:gd name="T1" fmla="*/ 2147483646 h 112"/>
                <a:gd name="T2" fmla="*/ 2147483646 w 113"/>
                <a:gd name="T3" fmla="*/ 2147483646 h 112"/>
                <a:gd name="T4" fmla="*/ 2147483646 w 113"/>
                <a:gd name="T5" fmla="*/ 2147483646 h 112"/>
                <a:gd name="T6" fmla="*/ 2147483646 w 113"/>
                <a:gd name="T7" fmla="*/ 2147483646 h 112"/>
                <a:gd name="T8" fmla="*/ 2147483646 w 113"/>
                <a:gd name="T9" fmla="*/ 2147483646 h 112"/>
                <a:gd name="T10" fmla="*/ 2147483646 w 113"/>
                <a:gd name="T11" fmla="*/ 2147483646 h 112"/>
                <a:gd name="T12" fmla="*/ 2147483646 w 113"/>
                <a:gd name="T13" fmla="*/ 2147483646 h 112"/>
                <a:gd name="T14" fmla="*/ 2147483646 w 113"/>
                <a:gd name="T15" fmla="*/ 2147483646 h 112"/>
                <a:gd name="T16" fmla="*/ 2147483646 w 113"/>
                <a:gd name="T17" fmla="*/ 2147483646 h 112"/>
                <a:gd name="T18" fmla="*/ 2147483646 w 113"/>
                <a:gd name="T19" fmla="*/ 2147483646 h 112"/>
                <a:gd name="T20" fmla="*/ 2147483646 w 113"/>
                <a:gd name="T21" fmla="*/ 2147483646 h 112"/>
                <a:gd name="T22" fmla="*/ 2147483646 w 113"/>
                <a:gd name="T23" fmla="*/ 2147483646 h 112"/>
                <a:gd name="T24" fmla="*/ 2147483646 w 113"/>
                <a:gd name="T25" fmla="*/ 2147483646 h 112"/>
                <a:gd name="T26" fmla="*/ 2147483646 w 113"/>
                <a:gd name="T27" fmla="*/ 2147483646 h 112"/>
                <a:gd name="T28" fmla="*/ 2147483646 w 113"/>
                <a:gd name="T29" fmla="*/ 2147483646 h 112"/>
                <a:gd name="T30" fmla="*/ 2147483646 w 113"/>
                <a:gd name="T31" fmla="*/ 2147483646 h 112"/>
                <a:gd name="T32" fmla="*/ 2147483646 w 113"/>
                <a:gd name="T33" fmla="*/ 2147483646 h 112"/>
                <a:gd name="T34" fmla="*/ 2147483646 w 113"/>
                <a:gd name="T35" fmla="*/ 2147483646 h 1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12"/>
                <a:gd name="T56" fmla="*/ 113 w 113"/>
                <a:gd name="T57" fmla="*/ 112 h 1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12">
                  <a:moveTo>
                    <a:pt x="14" y="13"/>
                  </a:moveTo>
                  <a:cubicBezTo>
                    <a:pt x="0" y="27"/>
                    <a:pt x="0" y="49"/>
                    <a:pt x="14" y="63"/>
                  </a:cubicBezTo>
                  <a:cubicBezTo>
                    <a:pt x="23" y="72"/>
                    <a:pt x="37" y="75"/>
                    <a:pt x="49" y="71"/>
                  </a:cubicBezTo>
                  <a:cubicBezTo>
                    <a:pt x="60" y="82"/>
                    <a:pt x="60" y="82"/>
                    <a:pt x="60" y="82"/>
                  </a:cubicBezTo>
                  <a:cubicBezTo>
                    <a:pt x="60" y="82"/>
                    <a:pt x="70" y="74"/>
                    <a:pt x="75" y="79"/>
                  </a:cubicBezTo>
                  <a:cubicBezTo>
                    <a:pt x="79" y="83"/>
                    <a:pt x="76" y="89"/>
                    <a:pt x="75" y="93"/>
                  </a:cubicBezTo>
                  <a:cubicBezTo>
                    <a:pt x="74" y="95"/>
                    <a:pt x="73" y="99"/>
                    <a:pt x="78" y="97"/>
                  </a:cubicBezTo>
                  <a:cubicBezTo>
                    <a:pt x="81" y="96"/>
                    <a:pt x="88" y="92"/>
                    <a:pt x="92" y="97"/>
                  </a:cubicBezTo>
                  <a:cubicBezTo>
                    <a:pt x="97" y="102"/>
                    <a:pt x="91" y="112"/>
                    <a:pt x="91" y="112"/>
                  </a:cubicBezTo>
                  <a:cubicBezTo>
                    <a:pt x="113" y="112"/>
                    <a:pt x="113" y="112"/>
                    <a:pt x="113" y="112"/>
                  </a:cubicBezTo>
                  <a:cubicBezTo>
                    <a:pt x="113" y="91"/>
                    <a:pt x="113" y="91"/>
                    <a:pt x="113" y="91"/>
                  </a:cubicBezTo>
                  <a:cubicBezTo>
                    <a:pt x="71" y="49"/>
                    <a:pt x="71" y="49"/>
                    <a:pt x="71" y="49"/>
                  </a:cubicBezTo>
                  <a:cubicBezTo>
                    <a:pt x="75" y="37"/>
                    <a:pt x="72" y="23"/>
                    <a:pt x="63" y="13"/>
                  </a:cubicBezTo>
                  <a:cubicBezTo>
                    <a:pt x="49" y="0"/>
                    <a:pt x="27" y="0"/>
                    <a:pt x="14" y="13"/>
                  </a:cubicBezTo>
                  <a:close/>
                  <a:moveTo>
                    <a:pt x="17" y="53"/>
                  </a:moveTo>
                  <a:cubicBezTo>
                    <a:pt x="11" y="43"/>
                    <a:pt x="12" y="29"/>
                    <a:pt x="20" y="20"/>
                  </a:cubicBezTo>
                  <a:cubicBezTo>
                    <a:pt x="29" y="12"/>
                    <a:pt x="43" y="11"/>
                    <a:pt x="53" y="17"/>
                  </a:cubicBezTo>
                  <a:lnTo>
                    <a:pt x="17" y="53"/>
                  </a:lnTo>
                  <a:close/>
                </a:path>
              </a:pathLst>
            </a:custGeom>
            <a:solidFill>
              <a:srgbClr val="FE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32" name="淘宝网chenying0907出品 29"/>
          <p:cNvGrpSpPr/>
          <p:nvPr/>
        </p:nvGrpSpPr>
        <p:grpSpPr>
          <a:xfrm>
            <a:off x="6685280" y="4596765"/>
            <a:ext cx="829310" cy="835660"/>
            <a:chOff x="10528" y="7239"/>
            <a:chExt cx="1306" cy="1316"/>
          </a:xfrm>
        </p:grpSpPr>
        <p:sp>
          <p:nvSpPr>
            <p:cNvPr id="13" name="MH_Other_7"/>
            <p:cNvSpPr>
              <a:spLocks noChangeArrowheads="1"/>
            </p:cNvSpPr>
            <p:nvPr/>
          </p:nvSpPr>
          <p:spPr bwMode="auto">
            <a:xfrm>
              <a:off x="10528" y="7239"/>
              <a:ext cx="1307" cy="1317"/>
            </a:xfrm>
            <a:prstGeom prst="ellipse">
              <a:avLst/>
            </a:prstGeom>
            <a:solidFill>
              <a:schemeClr val="accent1">
                <a:lumMod val="50000"/>
                <a:alpha val="50000"/>
              </a:schemeClr>
            </a:solidFill>
            <a:ln>
              <a:noFill/>
            </a:ln>
          </p:spPr>
          <p:txBody>
            <a:bodyPr anchor="ctr"/>
            <a:lstStyle/>
            <a:p>
              <a:pPr algn="ctr"/>
              <a:endParaRPr lang="zh-CN" altLang="zh-CN" sz="8000">
                <a:solidFill>
                  <a:schemeClr val="bg1"/>
                </a:solidFill>
                <a:sym typeface="Calibri" panose="020F0502020204030204" pitchFamily="34" charset="0"/>
              </a:endParaRPr>
            </a:p>
          </p:txBody>
        </p:sp>
        <p:sp>
          <p:nvSpPr>
            <p:cNvPr id="24" name="MH_Other_18"/>
            <p:cNvSpPr>
              <a:spLocks noEditPoints="1" noChangeArrowheads="1"/>
            </p:cNvSpPr>
            <p:nvPr/>
          </p:nvSpPr>
          <p:spPr bwMode="auto">
            <a:xfrm>
              <a:off x="10840" y="7542"/>
              <a:ext cx="685" cy="675"/>
            </a:xfrm>
            <a:custGeom>
              <a:avLst/>
              <a:gdLst>
                <a:gd name="T0" fmla="*/ 2147483646 w 120"/>
                <a:gd name="T1" fmla="*/ 2147483646 h 118"/>
                <a:gd name="T2" fmla="*/ 2147483646 w 120"/>
                <a:gd name="T3" fmla="*/ 2147483646 h 118"/>
                <a:gd name="T4" fmla="*/ 2147483646 w 120"/>
                <a:gd name="T5" fmla="*/ 2147483646 h 118"/>
                <a:gd name="T6" fmla="*/ 2147483646 w 120"/>
                <a:gd name="T7" fmla="*/ 2147483646 h 118"/>
                <a:gd name="T8" fmla="*/ 2147483646 w 120"/>
                <a:gd name="T9" fmla="*/ 2147483646 h 118"/>
                <a:gd name="T10" fmla="*/ 2147483646 w 120"/>
                <a:gd name="T11" fmla="*/ 2147483646 h 118"/>
                <a:gd name="T12" fmla="*/ 2147483646 w 120"/>
                <a:gd name="T13" fmla="*/ 2147483646 h 118"/>
                <a:gd name="T14" fmla="*/ 2147483646 w 120"/>
                <a:gd name="T15" fmla="*/ 2147483646 h 118"/>
                <a:gd name="T16" fmla="*/ 2147483646 w 120"/>
                <a:gd name="T17" fmla="*/ 2147483646 h 118"/>
                <a:gd name="T18" fmla="*/ 2147483646 w 120"/>
                <a:gd name="T19" fmla="*/ 2147483646 h 118"/>
                <a:gd name="T20" fmla="*/ 2147483646 w 120"/>
                <a:gd name="T21" fmla="*/ 2147483646 h 118"/>
                <a:gd name="T22" fmla="*/ 2147483646 w 120"/>
                <a:gd name="T23" fmla="*/ 2147483646 h 118"/>
                <a:gd name="T24" fmla="*/ 2147483646 w 120"/>
                <a:gd name="T25" fmla="*/ 2147483646 h 118"/>
                <a:gd name="T26" fmla="*/ 2147483646 w 120"/>
                <a:gd name="T27" fmla="*/ 2147483646 h 118"/>
                <a:gd name="T28" fmla="*/ 2147483646 w 120"/>
                <a:gd name="T29" fmla="*/ 2147483646 h 118"/>
                <a:gd name="T30" fmla="*/ 2147483646 w 120"/>
                <a:gd name="T31" fmla="*/ 2147483646 h 118"/>
                <a:gd name="T32" fmla="*/ 2147483646 w 120"/>
                <a:gd name="T33" fmla="*/ 2147483646 h 118"/>
                <a:gd name="T34" fmla="*/ 2147483646 w 120"/>
                <a:gd name="T35" fmla="*/ 2147483646 h 118"/>
                <a:gd name="T36" fmla="*/ 2147483646 w 120"/>
                <a:gd name="T37" fmla="*/ 2147483646 h 118"/>
                <a:gd name="T38" fmla="*/ 2147483646 w 120"/>
                <a:gd name="T39" fmla="*/ 2147483646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0"/>
                <a:gd name="T61" fmla="*/ 0 h 118"/>
                <a:gd name="T62" fmla="*/ 120 w 120"/>
                <a:gd name="T63" fmla="*/ 118 h 11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0" h="118">
                  <a:moveTo>
                    <a:pt x="53" y="35"/>
                  </a:moveTo>
                  <a:cubicBezTo>
                    <a:pt x="56" y="26"/>
                    <a:pt x="54" y="16"/>
                    <a:pt x="47" y="9"/>
                  </a:cubicBezTo>
                  <a:cubicBezTo>
                    <a:pt x="40" y="2"/>
                    <a:pt x="30" y="0"/>
                    <a:pt x="21" y="2"/>
                  </a:cubicBezTo>
                  <a:cubicBezTo>
                    <a:pt x="36" y="17"/>
                    <a:pt x="36" y="17"/>
                    <a:pt x="36" y="17"/>
                  </a:cubicBezTo>
                  <a:cubicBezTo>
                    <a:pt x="32" y="32"/>
                    <a:pt x="32" y="32"/>
                    <a:pt x="32" y="32"/>
                  </a:cubicBezTo>
                  <a:cubicBezTo>
                    <a:pt x="17" y="36"/>
                    <a:pt x="17" y="36"/>
                    <a:pt x="17" y="36"/>
                  </a:cubicBezTo>
                  <a:cubicBezTo>
                    <a:pt x="2" y="21"/>
                    <a:pt x="2" y="21"/>
                    <a:pt x="2" y="21"/>
                  </a:cubicBezTo>
                  <a:cubicBezTo>
                    <a:pt x="0" y="30"/>
                    <a:pt x="2" y="40"/>
                    <a:pt x="9" y="47"/>
                  </a:cubicBezTo>
                  <a:cubicBezTo>
                    <a:pt x="17" y="54"/>
                    <a:pt x="27" y="56"/>
                    <a:pt x="36" y="53"/>
                  </a:cubicBezTo>
                  <a:cubicBezTo>
                    <a:pt x="36" y="53"/>
                    <a:pt x="36" y="53"/>
                    <a:pt x="36" y="53"/>
                  </a:cubicBezTo>
                  <a:cubicBezTo>
                    <a:pt x="98" y="115"/>
                    <a:pt x="98" y="115"/>
                    <a:pt x="98" y="115"/>
                  </a:cubicBezTo>
                  <a:cubicBezTo>
                    <a:pt x="100" y="117"/>
                    <a:pt x="103" y="118"/>
                    <a:pt x="107" y="118"/>
                  </a:cubicBezTo>
                  <a:cubicBezTo>
                    <a:pt x="110" y="118"/>
                    <a:pt x="113" y="117"/>
                    <a:pt x="115" y="115"/>
                  </a:cubicBezTo>
                  <a:cubicBezTo>
                    <a:pt x="120" y="110"/>
                    <a:pt x="120" y="102"/>
                    <a:pt x="115" y="97"/>
                  </a:cubicBezTo>
                  <a:lnTo>
                    <a:pt x="53" y="35"/>
                  </a:lnTo>
                  <a:close/>
                  <a:moveTo>
                    <a:pt x="108" y="113"/>
                  </a:moveTo>
                  <a:cubicBezTo>
                    <a:pt x="105" y="113"/>
                    <a:pt x="103" y="110"/>
                    <a:pt x="103" y="108"/>
                  </a:cubicBezTo>
                  <a:cubicBezTo>
                    <a:pt x="103" y="105"/>
                    <a:pt x="105" y="103"/>
                    <a:pt x="108" y="103"/>
                  </a:cubicBezTo>
                  <a:cubicBezTo>
                    <a:pt x="110" y="103"/>
                    <a:pt x="113" y="105"/>
                    <a:pt x="113" y="108"/>
                  </a:cubicBezTo>
                  <a:cubicBezTo>
                    <a:pt x="113" y="110"/>
                    <a:pt x="110" y="113"/>
                    <a:pt x="108" y="113"/>
                  </a:cubicBezTo>
                  <a:close/>
                </a:path>
              </a:pathLst>
            </a:custGeom>
            <a:solidFill>
              <a:srgbClr val="FE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33" name="淘宝网chenying0907出品 2"/>
          <p:cNvGrpSpPr/>
          <p:nvPr/>
        </p:nvGrpSpPr>
        <p:grpSpPr>
          <a:xfrm>
            <a:off x="6685280" y="2650490"/>
            <a:ext cx="829310" cy="834390"/>
            <a:chOff x="10528" y="4174"/>
            <a:chExt cx="1306" cy="1314"/>
          </a:xfrm>
        </p:grpSpPr>
        <p:sp>
          <p:nvSpPr>
            <p:cNvPr id="11" name="MH_Other_5"/>
            <p:cNvSpPr>
              <a:spLocks noChangeArrowheads="1"/>
            </p:cNvSpPr>
            <p:nvPr/>
          </p:nvSpPr>
          <p:spPr bwMode="auto">
            <a:xfrm>
              <a:off x="10528" y="4174"/>
              <a:ext cx="1307" cy="1315"/>
            </a:xfrm>
            <a:prstGeom prst="ellipse">
              <a:avLst/>
            </a:prstGeom>
            <a:solidFill>
              <a:schemeClr val="accent1">
                <a:lumMod val="50000"/>
                <a:alpha val="50000"/>
              </a:schemeClr>
            </a:solidFill>
            <a:ln>
              <a:noFill/>
            </a:ln>
          </p:spPr>
          <p:txBody>
            <a:bodyPr anchor="ctr"/>
            <a:lstStyle/>
            <a:p>
              <a:pPr algn="ctr"/>
              <a:endParaRPr lang="zh-CN" altLang="zh-CN" sz="8000">
                <a:solidFill>
                  <a:schemeClr val="bg1"/>
                </a:solidFill>
                <a:sym typeface="Calibri" panose="020F0502020204030204" pitchFamily="34" charset="0"/>
              </a:endParaRPr>
            </a:p>
          </p:txBody>
        </p:sp>
        <p:sp>
          <p:nvSpPr>
            <p:cNvPr id="25" name="MH_Other_19"/>
            <p:cNvSpPr>
              <a:spLocks noEditPoints="1" noChangeArrowheads="1"/>
            </p:cNvSpPr>
            <p:nvPr/>
          </p:nvSpPr>
          <p:spPr bwMode="auto">
            <a:xfrm>
              <a:off x="10825" y="4384"/>
              <a:ext cx="318" cy="580"/>
            </a:xfrm>
            <a:custGeom>
              <a:avLst/>
              <a:gdLst>
                <a:gd name="T0" fmla="*/ 2147483646 w 50"/>
                <a:gd name="T1" fmla="*/ 2147483646 h 90"/>
                <a:gd name="T2" fmla="*/ 2147483646 w 50"/>
                <a:gd name="T3" fmla="*/ 2147483646 h 90"/>
                <a:gd name="T4" fmla="*/ 2147483646 w 50"/>
                <a:gd name="T5" fmla="*/ 0 h 90"/>
                <a:gd name="T6" fmla="*/ 2147483646 w 50"/>
                <a:gd name="T7" fmla="*/ 0 h 90"/>
                <a:gd name="T8" fmla="*/ 0 w 50"/>
                <a:gd name="T9" fmla="*/ 2147483646 h 90"/>
                <a:gd name="T10" fmla="*/ 0 w 50"/>
                <a:gd name="T11" fmla="*/ 2147483646 h 90"/>
                <a:gd name="T12" fmla="*/ 2147483646 w 50"/>
                <a:gd name="T13" fmla="*/ 2147483646 h 90"/>
                <a:gd name="T14" fmla="*/ 2147483646 w 50"/>
                <a:gd name="T15" fmla="*/ 2147483646 h 90"/>
                <a:gd name="T16" fmla="*/ 2147483646 w 50"/>
                <a:gd name="T17" fmla="*/ 2147483646 h 90"/>
                <a:gd name="T18" fmla="*/ 2147483646 w 50"/>
                <a:gd name="T19" fmla="*/ 2147483646 h 90"/>
                <a:gd name="T20" fmla="*/ 2147483646 w 50"/>
                <a:gd name="T21" fmla="*/ 2147483646 h 90"/>
                <a:gd name="T22" fmla="*/ 2147483646 w 50"/>
                <a:gd name="T23" fmla="*/ 2147483646 h 90"/>
                <a:gd name="T24" fmla="*/ 2147483646 w 50"/>
                <a:gd name="T25" fmla="*/ 2147483646 h 90"/>
                <a:gd name="T26" fmla="*/ 2147483646 w 50"/>
                <a:gd name="T27" fmla="*/ 2147483646 h 90"/>
                <a:gd name="T28" fmla="*/ 2147483646 w 50"/>
                <a:gd name="T29" fmla="*/ 2147483646 h 90"/>
                <a:gd name="T30" fmla="*/ 2147483646 w 50"/>
                <a:gd name="T31" fmla="*/ 2147483646 h 90"/>
                <a:gd name="T32" fmla="*/ 2147483646 w 50"/>
                <a:gd name="T33" fmla="*/ 2147483646 h 90"/>
                <a:gd name="T34" fmla="*/ 2147483646 w 50"/>
                <a:gd name="T35" fmla="*/ 2147483646 h 90"/>
                <a:gd name="T36" fmla="*/ 2147483646 w 50"/>
                <a:gd name="T37" fmla="*/ 2147483646 h 90"/>
                <a:gd name="T38" fmla="*/ 2147483646 w 50"/>
                <a:gd name="T39" fmla="*/ 2147483646 h 90"/>
                <a:gd name="T40" fmla="*/ 2147483646 w 50"/>
                <a:gd name="T41" fmla="*/ 2147483646 h 90"/>
                <a:gd name="T42" fmla="*/ 2147483646 w 50"/>
                <a:gd name="T43" fmla="*/ 2147483646 h 90"/>
                <a:gd name="T44" fmla="*/ 2147483646 w 50"/>
                <a:gd name="T45" fmla="*/ 2147483646 h 90"/>
                <a:gd name="T46" fmla="*/ 2147483646 w 50"/>
                <a:gd name="T47" fmla="*/ 2147483646 h 90"/>
                <a:gd name="T48" fmla="*/ 2147483646 w 50"/>
                <a:gd name="T49" fmla="*/ 2147483646 h 90"/>
                <a:gd name="T50" fmla="*/ 2147483646 w 50"/>
                <a:gd name="T51" fmla="*/ 2147483646 h 90"/>
                <a:gd name="T52" fmla="*/ 2147483646 w 50"/>
                <a:gd name="T53" fmla="*/ 2147483646 h 90"/>
                <a:gd name="T54" fmla="*/ 2147483646 w 50"/>
                <a:gd name="T55" fmla="*/ 2147483646 h 90"/>
                <a:gd name="T56" fmla="*/ 2147483646 w 50"/>
                <a:gd name="T57" fmla="*/ 2147483646 h 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0"/>
                <a:gd name="T88" fmla="*/ 0 h 90"/>
                <a:gd name="T89" fmla="*/ 50 w 50"/>
                <a:gd name="T90" fmla="*/ 90 h 9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0" h="90">
                  <a:moveTo>
                    <a:pt x="50" y="83"/>
                  </a:moveTo>
                  <a:cubicBezTo>
                    <a:pt x="50" y="7"/>
                    <a:pt x="50" y="7"/>
                    <a:pt x="50" y="7"/>
                  </a:cubicBezTo>
                  <a:cubicBezTo>
                    <a:pt x="50" y="3"/>
                    <a:pt x="47" y="0"/>
                    <a:pt x="44" y="0"/>
                  </a:cubicBezTo>
                  <a:cubicBezTo>
                    <a:pt x="6" y="0"/>
                    <a:pt x="6" y="0"/>
                    <a:pt x="6" y="0"/>
                  </a:cubicBezTo>
                  <a:cubicBezTo>
                    <a:pt x="3" y="0"/>
                    <a:pt x="0" y="3"/>
                    <a:pt x="0" y="7"/>
                  </a:cubicBezTo>
                  <a:cubicBezTo>
                    <a:pt x="0" y="83"/>
                    <a:pt x="0" y="83"/>
                    <a:pt x="0" y="83"/>
                  </a:cubicBezTo>
                  <a:cubicBezTo>
                    <a:pt x="0" y="87"/>
                    <a:pt x="3" y="90"/>
                    <a:pt x="6" y="90"/>
                  </a:cubicBezTo>
                  <a:cubicBezTo>
                    <a:pt x="44" y="90"/>
                    <a:pt x="44" y="90"/>
                    <a:pt x="44" y="90"/>
                  </a:cubicBezTo>
                  <a:cubicBezTo>
                    <a:pt x="47" y="90"/>
                    <a:pt x="50" y="87"/>
                    <a:pt x="50" y="83"/>
                  </a:cubicBezTo>
                  <a:close/>
                  <a:moveTo>
                    <a:pt x="39" y="5"/>
                  </a:moveTo>
                  <a:cubicBezTo>
                    <a:pt x="40" y="5"/>
                    <a:pt x="41" y="5"/>
                    <a:pt x="41" y="6"/>
                  </a:cubicBezTo>
                  <a:cubicBezTo>
                    <a:pt x="41" y="7"/>
                    <a:pt x="40" y="8"/>
                    <a:pt x="39" y="8"/>
                  </a:cubicBezTo>
                  <a:cubicBezTo>
                    <a:pt x="38" y="8"/>
                    <a:pt x="38" y="7"/>
                    <a:pt x="38" y="6"/>
                  </a:cubicBezTo>
                  <a:cubicBezTo>
                    <a:pt x="38" y="5"/>
                    <a:pt x="38" y="5"/>
                    <a:pt x="39" y="5"/>
                  </a:cubicBezTo>
                  <a:close/>
                  <a:moveTo>
                    <a:pt x="16" y="5"/>
                  </a:moveTo>
                  <a:cubicBezTo>
                    <a:pt x="34" y="5"/>
                    <a:pt x="34" y="5"/>
                    <a:pt x="34" y="5"/>
                  </a:cubicBezTo>
                  <a:cubicBezTo>
                    <a:pt x="34" y="7"/>
                    <a:pt x="34" y="7"/>
                    <a:pt x="34" y="7"/>
                  </a:cubicBezTo>
                  <a:cubicBezTo>
                    <a:pt x="16" y="7"/>
                    <a:pt x="16" y="7"/>
                    <a:pt x="16" y="7"/>
                  </a:cubicBezTo>
                  <a:lnTo>
                    <a:pt x="16" y="5"/>
                  </a:lnTo>
                  <a:close/>
                  <a:moveTo>
                    <a:pt x="5" y="69"/>
                  </a:moveTo>
                  <a:cubicBezTo>
                    <a:pt x="5" y="11"/>
                    <a:pt x="5" y="11"/>
                    <a:pt x="5" y="11"/>
                  </a:cubicBezTo>
                  <a:cubicBezTo>
                    <a:pt x="45" y="11"/>
                    <a:pt x="45" y="11"/>
                    <a:pt x="45" y="11"/>
                  </a:cubicBezTo>
                  <a:cubicBezTo>
                    <a:pt x="45" y="69"/>
                    <a:pt x="45" y="69"/>
                    <a:pt x="45" y="69"/>
                  </a:cubicBezTo>
                  <a:lnTo>
                    <a:pt x="5" y="69"/>
                  </a:lnTo>
                  <a:close/>
                  <a:moveTo>
                    <a:pt x="25" y="83"/>
                  </a:moveTo>
                  <a:cubicBezTo>
                    <a:pt x="23" y="83"/>
                    <a:pt x="21" y="81"/>
                    <a:pt x="21" y="79"/>
                  </a:cubicBezTo>
                  <a:cubicBezTo>
                    <a:pt x="21" y="77"/>
                    <a:pt x="23" y="75"/>
                    <a:pt x="25" y="75"/>
                  </a:cubicBezTo>
                  <a:cubicBezTo>
                    <a:pt x="27" y="75"/>
                    <a:pt x="29" y="77"/>
                    <a:pt x="29" y="79"/>
                  </a:cubicBezTo>
                  <a:cubicBezTo>
                    <a:pt x="29" y="81"/>
                    <a:pt x="27" y="83"/>
                    <a:pt x="25" y="83"/>
                  </a:cubicBezTo>
                  <a:close/>
                </a:path>
              </a:pathLst>
            </a:custGeom>
            <a:solidFill>
              <a:srgbClr val="FE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6" name="MH_Other_20"/>
            <p:cNvSpPr>
              <a:spLocks noEditPoints="1" noChangeArrowheads="1"/>
            </p:cNvSpPr>
            <p:nvPr/>
          </p:nvSpPr>
          <p:spPr bwMode="auto">
            <a:xfrm>
              <a:off x="11198" y="4602"/>
              <a:ext cx="327" cy="580"/>
            </a:xfrm>
            <a:custGeom>
              <a:avLst/>
              <a:gdLst>
                <a:gd name="T0" fmla="*/ 2147483646 w 51"/>
                <a:gd name="T1" fmla="*/ 0 h 90"/>
                <a:gd name="T2" fmla="*/ 2147483646 w 51"/>
                <a:gd name="T3" fmla="*/ 0 h 90"/>
                <a:gd name="T4" fmla="*/ 0 w 51"/>
                <a:gd name="T5" fmla="*/ 2147483646 h 90"/>
                <a:gd name="T6" fmla="*/ 0 w 51"/>
                <a:gd name="T7" fmla="*/ 2147483646 h 90"/>
                <a:gd name="T8" fmla="*/ 2147483646 w 51"/>
                <a:gd name="T9" fmla="*/ 2147483646 h 90"/>
                <a:gd name="T10" fmla="*/ 2147483646 w 51"/>
                <a:gd name="T11" fmla="*/ 2147483646 h 90"/>
                <a:gd name="T12" fmla="*/ 2147483646 w 51"/>
                <a:gd name="T13" fmla="*/ 2147483646 h 90"/>
                <a:gd name="T14" fmla="*/ 2147483646 w 51"/>
                <a:gd name="T15" fmla="*/ 2147483646 h 90"/>
                <a:gd name="T16" fmla="*/ 2147483646 w 51"/>
                <a:gd name="T17" fmla="*/ 0 h 90"/>
                <a:gd name="T18" fmla="*/ 2147483646 w 51"/>
                <a:gd name="T19" fmla="*/ 2147483646 h 90"/>
                <a:gd name="T20" fmla="*/ 2147483646 w 51"/>
                <a:gd name="T21" fmla="*/ 2147483646 h 90"/>
                <a:gd name="T22" fmla="*/ 2147483646 w 51"/>
                <a:gd name="T23" fmla="*/ 2147483646 h 90"/>
                <a:gd name="T24" fmla="*/ 2147483646 w 51"/>
                <a:gd name="T25" fmla="*/ 2147483646 h 90"/>
                <a:gd name="T26" fmla="*/ 2147483646 w 51"/>
                <a:gd name="T27" fmla="*/ 2147483646 h 90"/>
                <a:gd name="T28" fmla="*/ 2147483646 w 51"/>
                <a:gd name="T29" fmla="*/ 2147483646 h 90"/>
                <a:gd name="T30" fmla="*/ 2147483646 w 51"/>
                <a:gd name="T31" fmla="*/ 2147483646 h 90"/>
                <a:gd name="T32" fmla="*/ 2147483646 w 51"/>
                <a:gd name="T33" fmla="*/ 2147483646 h 90"/>
                <a:gd name="T34" fmla="*/ 2147483646 w 51"/>
                <a:gd name="T35" fmla="*/ 2147483646 h 90"/>
                <a:gd name="T36" fmla="*/ 2147483646 w 51"/>
                <a:gd name="T37" fmla="*/ 2147483646 h 90"/>
                <a:gd name="T38" fmla="*/ 2147483646 w 51"/>
                <a:gd name="T39" fmla="*/ 2147483646 h 90"/>
                <a:gd name="T40" fmla="*/ 2147483646 w 51"/>
                <a:gd name="T41" fmla="*/ 2147483646 h 90"/>
                <a:gd name="T42" fmla="*/ 2147483646 w 51"/>
                <a:gd name="T43" fmla="*/ 2147483646 h 90"/>
                <a:gd name="T44" fmla="*/ 2147483646 w 51"/>
                <a:gd name="T45" fmla="*/ 2147483646 h 90"/>
                <a:gd name="T46" fmla="*/ 2147483646 w 51"/>
                <a:gd name="T47" fmla="*/ 2147483646 h 90"/>
                <a:gd name="T48" fmla="*/ 2147483646 w 51"/>
                <a:gd name="T49" fmla="*/ 2147483646 h 90"/>
                <a:gd name="T50" fmla="*/ 2147483646 w 51"/>
                <a:gd name="T51" fmla="*/ 2147483646 h 90"/>
                <a:gd name="T52" fmla="*/ 2147483646 w 51"/>
                <a:gd name="T53" fmla="*/ 2147483646 h 90"/>
                <a:gd name="T54" fmla="*/ 2147483646 w 51"/>
                <a:gd name="T55" fmla="*/ 2147483646 h 90"/>
                <a:gd name="T56" fmla="*/ 2147483646 w 51"/>
                <a:gd name="T57" fmla="*/ 2147483646 h 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1"/>
                <a:gd name="T88" fmla="*/ 0 h 90"/>
                <a:gd name="T89" fmla="*/ 51 w 51"/>
                <a:gd name="T90" fmla="*/ 90 h 9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1" h="90">
                  <a:moveTo>
                    <a:pt x="44" y="0"/>
                  </a:moveTo>
                  <a:cubicBezTo>
                    <a:pt x="7" y="0"/>
                    <a:pt x="7" y="0"/>
                    <a:pt x="7" y="0"/>
                  </a:cubicBezTo>
                  <a:cubicBezTo>
                    <a:pt x="3" y="0"/>
                    <a:pt x="0" y="3"/>
                    <a:pt x="0" y="7"/>
                  </a:cubicBezTo>
                  <a:cubicBezTo>
                    <a:pt x="0" y="83"/>
                    <a:pt x="0" y="83"/>
                    <a:pt x="0" y="83"/>
                  </a:cubicBezTo>
                  <a:cubicBezTo>
                    <a:pt x="0" y="87"/>
                    <a:pt x="3" y="90"/>
                    <a:pt x="7" y="90"/>
                  </a:cubicBezTo>
                  <a:cubicBezTo>
                    <a:pt x="44" y="90"/>
                    <a:pt x="44" y="90"/>
                    <a:pt x="44" y="90"/>
                  </a:cubicBezTo>
                  <a:cubicBezTo>
                    <a:pt x="48" y="90"/>
                    <a:pt x="51" y="87"/>
                    <a:pt x="51" y="83"/>
                  </a:cubicBezTo>
                  <a:cubicBezTo>
                    <a:pt x="51" y="7"/>
                    <a:pt x="51" y="7"/>
                    <a:pt x="51" y="7"/>
                  </a:cubicBezTo>
                  <a:cubicBezTo>
                    <a:pt x="51" y="3"/>
                    <a:pt x="48" y="0"/>
                    <a:pt x="44" y="0"/>
                  </a:cubicBezTo>
                  <a:close/>
                  <a:moveTo>
                    <a:pt x="40" y="5"/>
                  </a:moveTo>
                  <a:cubicBezTo>
                    <a:pt x="41" y="5"/>
                    <a:pt x="42" y="5"/>
                    <a:pt x="42" y="6"/>
                  </a:cubicBezTo>
                  <a:cubicBezTo>
                    <a:pt x="42" y="7"/>
                    <a:pt x="41" y="8"/>
                    <a:pt x="40" y="8"/>
                  </a:cubicBezTo>
                  <a:cubicBezTo>
                    <a:pt x="39" y="8"/>
                    <a:pt x="38" y="7"/>
                    <a:pt x="38" y="6"/>
                  </a:cubicBezTo>
                  <a:cubicBezTo>
                    <a:pt x="38" y="5"/>
                    <a:pt x="39" y="5"/>
                    <a:pt x="40" y="5"/>
                  </a:cubicBezTo>
                  <a:close/>
                  <a:moveTo>
                    <a:pt x="17" y="5"/>
                  </a:moveTo>
                  <a:cubicBezTo>
                    <a:pt x="34" y="5"/>
                    <a:pt x="34" y="5"/>
                    <a:pt x="34" y="5"/>
                  </a:cubicBezTo>
                  <a:cubicBezTo>
                    <a:pt x="34" y="7"/>
                    <a:pt x="34" y="7"/>
                    <a:pt x="34" y="7"/>
                  </a:cubicBezTo>
                  <a:cubicBezTo>
                    <a:pt x="17" y="7"/>
                    <a:pt x="17" y="7"/>
                    <a:pt x="17" y="7"/>
                  </a:cubicBezTo>
                  <a:lnTo>
                    <a:pt x="17" y="5"/>
                  </a:lnTo>
                  <a:close/>
                  <a:moveTo>
                    <a:pt x="26" y="83"/>
                  </a:moveTo>
                  <a:cubicBezTo>
                    <a:pt x="23" y="83"/>
                    <a:pt x="21" y="81"/>
                    <a:pt x="21" y="79"/>
                  </a:cubicBezTo>
                  <a:cubicBezTo>
                    <a:pt x="21" y="77"/>
                    <a:pt x="23" y="75"/>
                    <a:pt x="26" y="75"/>
                  </a:cubicBezTo>
                  <a:cubicBezTo>
                    <a:pt x="28" y="75"/>
                    <a:pt x="30" y="77"/>
                    <a:pt x="30" y="79"/>
                  </a:cubicBezTo>
                  <a:cubicBezTo>
                    <a:pt x="30" y="81"/>
                    <a:pt x="28" y="83"/>
                    <a:pt x="26" y="83"/>
                  </a:cubicBezTo>
                  <a:close/>
                  <a:moveTo>
                    <a:pt x="46" y="69"/>
                  </a:moveTo>
                  <a:cubicBezTo>
                    <a:pt x="5" y="69"/>
                    <a:pt x="5" y="69"/>
                    <a:pt x="5" y="69"/>
                  </a:cubicBezTo>
                  <a:cubicBezTo>
                    <a:pt x="5" y="11"/>
                    <a:pt x="5" y="11"/>
                    <a:pt x="5" y="11"/>
                  </a:cubicBezTo>
                  <a:cubicBezTo>
                    <a:pt x="46" y="11"/>
                    <a:pt x="46" y="11"/>
                    <a:pt x="46" y="11"/>
                  </a:cubicBezTo>
                  <a:lnTo>
                    <a:pt x="46" y="69"/>
                  </a:lnTo>
                  <a:close/>
                </a:path>
              </a:pathLst>
            </a:custGeom>
            <a:solidFill>
              <a:srgbClr val="FE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7" name="MH_Other_21"/>
            <p:cNvSpPr>
              <a:spLocks noChangeArrowheads="1"/>
            </p:cNvSpPr>
            <p:nvPr/>
          </p:nvSpPr>
          <p:spPr bwMode="auto">
            <a:xfrm>
              <a:off x="11173" y="4419"/>
              <a:ext cx="192" cy="157"/>
            </a:xfrm>
            <a:custGeom>
              <a:avLst/>
              <a:gdLst>
                <a:gd name="T0" fmla="*/ 79865 w 40"/>
                <a:gd name="T1" fmla="*/ 82362 h 33"/>
                <a:gd name="T2" fmla="*/ 99831 w 40"/>
                <a:gd name="T3" fmla="*/ 82362 h 33"/>
                <a:gd name="T4" fmla="*/ 99831 w 40"/>
                <a:gd name="T5" fmla="*/ 19967 h 33"/>
                <a:gd name="T6" fmla="*/ 99831 w 40"/>
                <a:gd name="T7" fmla="*/ 0 h 33"/>
                <a:gd name="T8" fmla="*/ 79865 w 40"/>
                <a:gd name="T9" fmla="*/ 0 h 33"/>
                <a:gd name="T10" fmla="*/ 0 w 40"/>
                <a:gd name="T11" fmla="*/ 0 h 33"/>
                <a:gd name="T12" fmla="*/ 0 w 40"/>
                <a:gd name="T13" fmla="*/ 19967 h 33"/>
                <a:gd name="T14" fmla="*/ 79865 w 40"/>
                <a:gd name="T15" fmla="*/ 19967 h 33"/>
                <a:gd name="T16" fmla="*/ 79865 w 40"/>
                <a:gd name="T17" fmla="*/ 82362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33"/>
                <a:gd name="T29" fmla="*/ 40 w 40"/>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33">
                  <a:moveTo>
                    <a:pt x="32" y="33"/>
                  </a:moveTo>
                  <a:lnTo>
                    <a:pt x="40" y="33"/>
                  </a:lnTo>
                  <a:lnTo>
                    <a:pt x="40" y="8"/>
                  </a:lnTo>
                  <a:lnTo>
                    <a:pt x="40" y="0"/>
                  </a:lnTo>
                  <a:lnTo>
                    <a:pt x="32" y="0"/>
                  </a:lnTo>
                  <a:lnTo>
                    <a:pt x="0" y="0"/>
                  </a:lnTo>
                  <a:lnTo>
                    <a:pt x="0" y="8"/>
                  </a:lnTo>
                  <a:lnTo>
                    <a:pt x="32" y="8"/>
                  </a:lnTo>
                  <a:lnTo>
                    <a:pt x="32" y="33"/>
                  </a:lnTo>
                  <a:close/>
                </a:path>
              </a:pathLst>
            </a:custGeom>
            <a:solidFill>
              <a:srgbClr val="FE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1600">
                <a:solidFill>
                  <a:srgbClr val="000000"/>
                </a:solidFill>
                <a:latin typeface="Calibri" panose="020F0502020204030204" pitchFamily="34" charset="0"/>
                <a:sym typeface="宋体" panose="02010600030101010101" pitchFamily="2" charset="-122"/>
              </a:endParaRPr>
            </a:p>
          </p:txBody>
        </p:sp>
        <p:sp>
          <p:nvSpPr>
            <p:cNvPr id="28" name="MH_Other_22"/>
            <p:cNvSpPr>
              <a:spLocks noChangeArrowheads="1"/>
            </p:cNvSpPr>
            <p:nvPr/>
          </p:nvSpPr>
          <p:spPr bwMode="auto">
            <a:xfrm>
              <a:off x="11000" y="4999"/>
              <a:ext cx="158" cy="157"/>
            </a:xfrm>
            <a:custGeom>
              <a:avLst/>
              <a:gdLst>
                <a:gd name="T0" fmla="*/ 19967 w 33"/>
                <a:gd name="T1" fmla="*/ 0 h 33"/>
                <a:gd name="T2" fmla="*/ 0 w 33"/>
                <a:gd name="T3" fmla="*/ 0 h 33"/>
                <a:gd name="T4" fmla="*/ 0 w 33"/>
                <a:gd name="T5" fmla="*/ 62395 h 33"/>
                <a:gd name="T6" fmla="*/ 0 w 33"/>
                <a:gd name="T7" fmla="*/ 82362 h 33"/>
                <a:gd name="T8" fmla="*/ 19967 w 33"/>
                <a:gd name="T9" fmla="*/ 82362 h 33"/>
                <a:gd name="T10" fmla="*/ 82362 w 33"/>
                <a:gd name="T11" fmla="*/ 82362 h 33"/>
                <a:gd name="T12" fmla="*/ 82362 w 33"/>
                <a:gd name="T13" fmla="*/ 62395 h 33"/>
                <a:gd name="T14" fmla="*/ 19967 w 33"/>
                <a:gd name="T15" fmla="*/ 62395 h 33"/>
                <a:gd name="T16" fmla="*/ 19967 w 33"/>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3"/>
                <a:gd name="T29" fmla="*/ 33 w 33"/>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3">
                  <a:moveTo>
                    <a:pt x="8" y="0"/>
                  </a:moveTo>
                  <a:lnTo>
                    <a:pt x="0" y="0"/>
                  </a:lnTo>
                  <a:lnTo>
                    <a:pt x="0" y="25"/>
                  </a:lnTo>
                  <a:lnTo>
                    <a:pt x="0" y="33"/>
                  </a:lnTo>
                  <a:lnTo>
                    <a:pt x="8" y="33"/>
                  </a:lnTo>
                  <a:lnTo>
                    <a:pt x="33" y="33"/>
                  </a:lnTo>
                  <a:lnTo>
                    <a:pt x="33" y="25"/>
                  </a:lnTo>
                  <a:lnTo>
                    <a:pt x="8" y="25"/>
                  </a:lnTo>
                  <a:lnTo>
                    <a:pt x="8" y="0"/>
                  </a:lnTo>
                  <a:close/>
                </a:path>
              </a:pathLst>
            </a:custGeom>
            <a:solidFill>
              <a:srgbClr val="FE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1600">
                <a:solidFill>
                  <a:srgbClr val="000000"/>
                </a:solidFill>
                <a:latin typeface="Calibri" panose="020F0502020204030204" pitchFamily="34" charset="0"/>
                <a:sym typeface="宋体" panose="02010600030101010101" pitchFamily="2" charset="-122"/>
              </a:endParaRPr>
            </a:p>
          </p:txBody>
        </p:sp>
      </p:grpSp>
      <p:sp>
        <p:nvSpPr>
          <p:cNvPr id="35" name="圆角淘宝网chenying0907出品 34"/>
          <p:cNvSpPr/>
          <p:nvPr/>
        </p:nvSpPr>
        <p:spPr>
          <a:xfrm>
            <a:off x="7666216" y="4139031"/>
            <a:ext cx="4195583" cy="940988"/>
          </a:xfrm>
          <a:prstGeom prst="roundRect">
            <a:avLst/>
          </a:prstGeom>
          <a:no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a:solidFill>
                  <a:schemeClr val="accent1">
                    <a:lumMod val="50000"/>
                  </a:schemeClr>
                </a:solidFill>
              </a:rPr>
              <a:t>⑶涉有毒有害大气污染物名录的企业是否定期监测或委托监测有毒有害大气特征污染物</a:t>
            </a:r>
            <a:r>
              <a:rPr lang="en-US" altLang="zh-CN" b="1">
                <a:solidFill>
                  <a:schemeClr val="accent1">
                    <a:lumMod val="50000"/>
                  </a:schemeClr>
                </a:solidFill>
              </a:rPr>
              <a:t>.</a:t>
            </a:r>
            <a:endParaRPr lang="zh-CN" altLang="en-US" b="1">
              <a:solidFill>
                <a:schemeClr val="accent1">
                  <a:lumMod val="50000"/>
                </a:schemeClr>
              </a:solidFill>
            </a:endParaRPr>
          </a:p>
        </p:txBody>
      </p:sp>
      <p:sp>
        <p:nvSpPr>
          <p:cNvPr id="36" name="圆角淘宝网chenying0907出品 35"/>
          <p:cNvSpPr/>
          <p:nvPr/>
        </p:nvSpPr>
        <p:spPr>
          <a:xfrm>
            <a:off x="7681912" y="2788268"/>
            <a:ext cx="4205287" cy="940988"/>
          </a:xfrm>
          <a:prstGeom prst="roundRect">
            <a:avLst/>
          </a:prstGeom>
          <a:no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a:solidFill>
                  <a:schemeClr val="accent1">
                    <a:lumMod val="50000"/>
                  </a:schemeClr>
                </a:solidFill>
              </a:rPr>
              <a:t>⑵涉有毒有害大气污染物名录的企业是否在厂界建设针对有毒有害特征污染物的环境风险预警体系</a:t>
            </a:r>
            <a:endParaRPr lang="zh-CN" altLang="en-US" b="1">
              <a:solidFill>
                <a:schemeClr val="accent1">
                  <a:lumMod val="50000"/>
                </a:schemeClr>
              </a:solidFill>
            </a:endParaRPr>
          </a:p>
        </p:txBody>
      </p:sp>
      <p:sp>
        <p:nvSpPr>
          <p:cNvPr id="37" name="圆角淘宝网chenying0907出品 36"/>
          <p:cNvSpPr/>
          <p:nvPr/>
        </p:nvSpPr>
        <p:spPr>
          <a:xfrm>
            <a:off x="7658100" y="1450205"/>
            <a:ext cx="4229099" cy="940988"/>
          </a:xfrm>
          <a:prstGeom prst="roundRect">
            <a:avLst/>
          </a:prstGeom>
          <a:no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a:solidFill>
                  <a:schemeClr val="accent1">
                    <a:lumMod val="50000"/>
                  </a:schemeClr>
                </a:solidFill>
              </a:rPr>
              <a:t>⑴企业与周边重要环境风险受体的各类防护距离是否符合环境影响评价文件及批复的要求</a:t>
            </a:r>
            <a:endParaRPr lang="zh-CN" altLang="en-US" b="1">
              <a:solidFill>
                <a:schemeClr val="accent1">
                  <a:lumMod val="50000"/>
                </a:schemeClr>
              </a:solidFill>
            </a:endParaRPr>
          </a:p>
        </p:txBody>
      </p:sp>
      <p:sp>
        <p:nvSpPr>
          <p:cNvPr id="38" name="圆角淘宝网chenying0907出品 37"/>
          <p:cNvSpPr/>
          <p:nvPr/>
        </p:nvSpPr>
        <p:spPr>
          <a:xfrm>
            <a:off x="225222" y="5129612"/>
            <a:ext cx="4435677" cy="1550588"/>
          </a:xfrm>
          <a:prstGeom prst="roundRect">
            <a:avLst/>
          </a:prstGeom>
          <a:no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b="1">
                <a:solidFill>
                  <a:schemeClr val="accent1">
                    <a:lumMod val="50000"/>
                  </a:schemeClr>
                </a:solidFill>
              </a:rPr>
              <a:t>⑶雨水系统、清净下水系统、生产废（污）水系统的总排放口是否设置监视及关闭闸（阀），是否设专人负责在紧急情况下关闭总排口，确保受污染的雨水、消防水和泄漏物等全部收集</a:t>
            </a:r>
            <a:endParaRPr lang="zh-CN" altLang="en-US" sz="1200" b="1">
              <a:solidFill>
                <a:schemeClr val="accent1">
                  <a:lumMod val="50000"/>
                </a:schemeClr>
              </a:solidFill>
            </a:endParaRPr>
          </a:p>
        </p:txBody>
      </p:sp>
      <p:sp>
        <p:nvSpPr>
          <p:cNvPr id="39" name="圆角淘宝网chenying0907出品 38"/>
          <p:cNvSpPr/>
          <p:nvPr/>
        </p:nvSpPr>
        <p:spPr>
          <a:xfrm>
            <a:off x="190500" y="2864350"/>
            <a:ext cx="4432300" cy="2101350"/>
          </a:xfrm>
          <a:prstGeom prst="roundRect">
            <a:avLst/>
          </a:prstGeom>
          <a:no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50000"/>
                </a:schemeClr>
              </a:solidFill>
            </a:endParaRPr>
          </a:p>
        </p:txBody>
      </p:sp>
      <p:sp>
        <p:nvSpPr>
          <p:cNvPr id="40" name="圆角淘宝网chenying0907出品 39"/>
          <p:cNvSpPr/>
          <p:nvPr/>
        </p:nvSpPr>
        <p:spPr>
          <a:xfrm>
            <a:off x="215900" y="1460500"/>
            <a:ext cx="4432300" cy="1295400"/>
          </a:xfrm>
          <a:prstGeom prst="roundRect">
            <a:avLst/>
          </a:prstGeom>
          <a:no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b="1">
                <a:solidFill>
                  <a:schemeClr val="accent1">
                    <a:lumMod val="50000"/>
                  </a:schemeClr>
                </a:solidFill>
              </a:rPr>
              <a:t>⑴是否设置中间事故缓冲设施、事故应急水池或事故存液池等各类应急池；应急池容积是否满足环评文件及批复等相关文件要求；应急池位置是否合理，是否能确保所有受污染的雨水、消防水和泄漏物等通过排水系统接入应急池或全部收集；是否通过厂区内部管线或协议单位，将所收集的废（污）水送至污水处理设施处理。</a:t>
            </a:r>
            <a:endParaRPr lang="zh-CN" altLang="en-US" sz="1200" b="1">
              <a:solidFill>
                <a:schemeClr val="accent1">
                  <a:lumMod val="50000"/>
                </a:schemeClr>
              </a:solidFill>
            </a:endParaRPr>
          </a:p>
        </p:txBody>
      </p:sp>
      <p:sp>
        <p:nvSpPr>
          <p:cNvPr id="2" name="淘宝网chenying0907出品 1"/>
          <p:cNvSpPr txBox="1"/>
          <p:nvPr/>
        </p:nvSpPr>
        <p:spPr>
          <a:xfrm>
            <a:off x="5466952" y="3404881"/>
            <a:ext cx="1327547" cy="1323439"/>
          </a:xfrm>
          <a:prstGeom prst="rect">
            <a:avLst/>
          </a:prstGeom>
          <a:noFill/>
        </p:spPr>
        <p:txBody>
          <a:bodyPr wrap="square" rtlCol="0">
            <a:spAutoFit/>
          </a:bodyPr>
          <a:lstStyle/>
          <a:p>
            <a:r>
              <a:rPr lang="zh-CN" altLang="en-US" sz="4000" b="1">
                <a:solidFill>
                  <a:schemeClr val="accent1">
                    <a:lumMod val="50000"/>
                  </a:schemeClr>
                </a:solidFill>
                <a:latin typeface="微软雅黑" panose="020B0503020204020204" pitchFamily="34" charset="-122"/>
                <a:ea typeface="微软雅黑" panose="020B0503020204020204" pitchFamily="34" charset="-122"/>
              </a:rPr>
              <a:t>风险防控</a:t>
            </a:r>
            <a:endParaRPr lang="zh-CN" altLang="en-US" sz="4000" b="1">
              <a:solidFill>
                <a:schemeClr val="accent1">
                  <a:lumMod val="50000"/>
                </a:schemeClr>
              </a:solidFill>
              <a:latin typeface="微软雅黑" panose="020B0503020204020204" pitchFamily="34" charset="-122"/>
              <a:ea typeface="微软雅黑" panose="020B0503020204020204" pitchFamily="34" charset="-122"/>
            </a:endParaRPr>
          </a:p>
        </p:txBody>
      </p:sp>
      <p:sp>
        <p:nvSpPr>
          <p:cNvPr id="41" name="MH_SubTitle_3"/>
          <p:cNvSpPr>
            <a:spLocks noChangeArrowheads="1"/>
          </p:cNvSpPr>
          <p:nvPr/>
        </p:nvSpPr>
        <p:spPr bwMode="auto">
          <a:xfrm>
            <a:off x="229779" y="887037"/>
            <a:ext cx="4367621" cy="497264"/>
          </a:xfrm>
          <a:custGeom>
            <a:avLst/>
            <a:gdLst>
              <a:gd name="T0" fmla="*/ 1177019 w 5009091"/>
              <a:gd name="T1" fmla="*/ 61271 h 1255217"/>
              <a:gd name="T2" fmla="*/ 1159978 w 5009091"/>
              <a:gd name="T3" fmla="*/ 68339 h 1255217"/>
              <a:gd name="T4" fmla="*/ 1159666 w 5009091"/>
              <a:gd name="T5" fmla="*/ 68651 h 1255217"/>
              <a:gd name="T6" fmla="*/ 1155434 w 5009091"/>
              <a:gd name="T7" fmla="*/ 75725 h 1255217"/>
              <a:gd name="T8" fmla="*/ 1227449 w 5009091"/>
              <a:gd name="T9" fmla="*/ 147835 h 1255217"/>
              <a:gd name="T10" fmla="*/ 1234508 w 5009091"/>
              <a:gd name="T11" fmla="*/ 164899 h 1255217"/>
              <a:gd name="T12" fmla="*/ 1234461 w 5009091"/>
              <a:gd name="T13" fmla="*/ 165385 h 1255217"/>
              <a:gd name="T14" fmla="*/ 1227449 w 5009091"/>
              <a:gd name="T15" fmla="*/ 182935 h 1255217"/>
              <a:gd name="T16" fmla="*/ 1155435 w 5009091"/>
              <a:gd name="T17" fmla="*/ 255044 h 1255217"/>
              <a:gd name="T18" fmla="*/ 1159667 w 5009091"/>
              <a:gd name="T19" fmla="*/ 262118 h 1255217"/>
              <a:gd name="T20" fmla="*/ 1159978 w 5009091"/>
              <a:gd name="T21" fmla="*/ 262430 h 1255217"/>
              <a:gd name="T22" fmla="*/ 1194061 w 5009091"/>
              <a:gd name="T23" fmla="*/ 262430 h 1255217"/>
              <a:gd name="T24" fmla="*/ 1273451 w 5009091"/>
              <a:gd name="T25" fmla="*/ 182935 h 1255217"/>
              <a:gd name="T26" fmla="*/ 1280464 w 5009091"/>
              <a:gd name="T27" fmla="*/ 165385 h 1255217"/>
              <a:gd name="T28" fmla="*/ 1280511 w 5009091"/>
              <a:gd name="T29" fmla="*/ 164899 h 1255217"/>
              <a:gd name="T30" fmla="*/ 1273451 w 5009091"/>
              <a:gd name="T31" fmla="*/ 147835 h 1255217"/>
              <a:gd name="T32" fmla="*/ 1194061 w 5009091"/>
              <a:gd name="T33" fmla="*/ 68339 h 1255217"/>
              <a:gd name="T34" fmla="*/ 1177019 w 5009091"/>
              <a:gd name="T35" fmla="*/ 61271 h 1255217"/>
              <a:gd name="T36" fmla="*/ 1153953 w 5009091"/>
              <a:gd name="T37" fmla="*/ 0 h 1255217"/>
              <a:gd name="T38" fmla="*/ 1181023 w 5009091"/>
              <a:gd name="T39" fmla="*/ 11228 h 1255217"/>
              <a:gd name="T40" fmla="*/ 1307135 w 5009091"/>
              <a:gd name="T41" fmla="*/ 137507 h 1255217"/>
              <a:gd name="T42" fmla="*/ 1318347 w 5009091"/>
              <a:gd name="T43" fmla="*/ 164614 h 1255217"/>
              <a:gd name="T44" fmla="*/ 1318274 w 5009091"/>
              <a:gd name="T45" fmla="*/ 165385 h 1255217"/>
              <a:gd name="T46" fmla="*/ 1307135 w 5009091"/>
              <a:gd name="T47" fmla="*/ 193262 h 1255217"/>
              <a:gd name="T48" fmla="*/ 1181023 w 5009091"/>
              <a:gd name="T49" fmla="*/ 319540 h 1255217"/>
              <a:gd name="T50" fmla="*/ 1126882 w 5009091"/>
              <a:gd name="T51" fmla="*/ 319540 h 1255217"/>
              <a:gd name="T52" fmla="*/ 1126443 w 5009091"/>
              <a:gd name="T53" fmla="*/ 319102 h 1255217"/>
              <a:gd name="T54" fmla="*/ 1125315 w 5009091"/>
              <a:gd name="T55" fmla="*/ 319330 h 1255217"/>
              <a:gd name="T56" fmla="*/ 33426 w 5009091"/>
              <a:gd name="T57" fmla="*/ 319330 h 1255217"/>
              <a:gd name="T58" fmla="*/ 0 w 5009091"/>
              <a:gd name="T59" fmla="*/ 285862 h 1255217"/>
              <a:gd name="T60" fmla="*/ 0 w 5009091"/>
              <a:gd name="T61" fmla="*/ 44906 h 1255217"/>
              <a:gd name="T62" fmla="*/ 33426 w 5009091"/>
              <a:gd name="T63" fmla="*/ 11439 h 1255217"/>
              <a:gd name="T64" fmla="*/ 1125315 w 5009091"/>
              <a:gd name="T65" fmla="*/ 11439 h 1255217"/>
              <a:gd name="T66" fmla="*/ 1126443 w 5009091"/>
              <a:gd name="T67" fmla="*/ 11666 h 1255217"/>
              <a:gd name="T68" fmla="*/ 1126881 w 5009091"/>
              <a:gd name="T69" fmla="*/ 11228 h 1255217"/>
              <a:gd name="T70" fmla="*/ 1153953 w 5009091"/>
              <a:gd name="T71" fmla="*/ 0 h 12552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09091"/>
              <a:gd name="T109" fmla="*/ 0 h 1255217"/>
              <a:gd name="T110" fmla="*/ 5009091 w 5009091"/>
              <a:gd name="T111" fmla="*/ 1255217 h 12552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09091" h="1255217">
                <a:moveTo>
                  <a:pt x="4472112" y="232513"/>
                </a:moveTo>
                <a:cubicBezTo>
                  <a:pt x="4448677" y="232513"/>
                  <a:pt x="4425242" y="241454"/>
                  <a:pt x="4407361" y="259336"/>
                </a:cubicBezTo>
                <a:lnTo>
                  <a:pt x="4406178" y="260519"/>
                </a:lnTo>
                <a:lnTo>
                  <a:pt x="4390099" y="287363"/>
                </a:lnTo>
                <a:lnTo>
                  <a:pt x="4663721" y="561011"/>
                </a:lnTo>
                <a:cubicBezTo>
                  <a:pt x="4681601" y="578892"/>
                  <a:pt x="4690542" y="602330"/>
                  <a:pt x="4690542" y="625767"/>
                </a:cubicBezTo>
                <a:cubicBezTo>
                  <a:pt x="4690542" y="626383"/>
                  <a:pt x="4690535" y="626998"/>
                  <a:pt x="4690365" y="627610"/>
                </a:cubicBezTo>
                <a:cubicBezTo>
                  <a:pt x="4691004" y="651655"/>
                  <a:pt x="4682071" y="675856"/>
                  <a:pt x="4663721" y="694208"/>
                </a:cubicBezTo>
                <a:lnTo>
                  <a:pt x="4390100" y="967855"/>
                </a:lnTo>
                <a:lnTo>
                  <a:pt x="4406179" y="994698"/>
                </a:lnTo>
                <a:lnTo>
                  <a:pt x="4407362" y="995881"/>
                </a:lnTo>
                <a:cubicBezTo>
                  <a:pt x="4443122" y="1031646"/>
                  <a:pt x="4501103" y="1031646"/>
                  <a:pt x="4536863" y="995881"/>
                </a:cubicBezTo>
                <a:lnTo>
                  <a:pt x="4838508" y="694208"/>
                </a:lnTo>
                <a:cubicBezTo>
                  <a:pt x="4856858" y="675856"/>
                  <a:pt x="4865792" y="651655"/>
                  <a:pt x="4865152" y="627610"/>
                </a:cubicBezTo>
                <a:cubicBezTo>
                  <a:pt x="4865322" y="626998"/>
                  <a:pt x="4865329" y="626383"/>
                  <a:pt x="4865329" y="625767"/>
                </a:cubicBezTo>
                <a:cubicBezTo>
                  <a:pt x="4865329" y="602330"/>
                  <a:pt x="4856388" y="578892"/>
                  <a:pt x="4838508" y="561011"/>
                </a:cubicBezTo>
                <a:lnTo>
                  <a:pt x="4536862" y="259336"/>
                </a:lnTo>
                <a:cubicBezTo>
                  <a:pt x="4518982" y="241454"/>
                  <a:pt x="4495547" y="232513"/>
                  <a:pt x="4472112" y="232513"/>
                </a:cubicBezTo>
                <a:close/>
                <a:moveTo>
                  <a:pt x="4384468" y="0"/>
                </a:moveTo>
                <a:cubicBezTo>
                  <a:pt x="4421694" y="0"/>
                  <a:pt x="4458920" y="14203"/>
                  <a:pt x="4487323" y="42608"/>
                </a:cubicBezTo>
                <a:lnTo>
                  <a:pt x="4966487" y="521818"/>
                </a:lnTo>
                <a:cubicBezTo>
                  <a:pt x="4994889" y="550223"/>
                  <a:pt x="5009091" y="587454"/>
                  <a:pt x="5009091" y="624683"/>
                </a:cubicBezTo>
                <a:cubicBezTo>
                  <a:pt x="5009091" y="625661"/>
                  <a:pt x="5009080" y="626638"/>
                  <a:pt x="5008811" y="627610"/>
                </a:cubicBezTo>
                <a:cubicBezTo>
                  <a:pt x="5009826" y="665805"/>
                  <a:pt x="4995635" y="704250"/>
                  <a:pt x="4966487" y="733401"/>
                </a:cubicBezTo>
                <a:lnTo>
                  <a:pt x="4487324" y="1212608"/>
                </a:lnTo>
                <a:cubicBezTo>
                  <a:pt x="4430520" y="1269420"/>
                  <a:pt x="4338418" y="1269420"/>
                  <a:pt x="4281613" y="1212608"/>
                </a:cubicBezTo>
                <a:lnTo>
                  <a:pt x="4279948" y="1210943"/>
                </a:lnTo>
                <a:lnTo>
                  <a:pt x="4275661" y="1211808"/>
                </a:lnTo>
                <a:lnTo>
                  <a:pt x="127005" y="1211808"/>
                </a:lnTo>
                <a:cubicBezTo>
                  <a:pt x="56862" y="1211808"/>
                  <a:pt x="0" y="1154946"/>
                  <a:pt x="0" y="1084803"/>
                </a:cubicBezTo>
                <a:lnTo>
                  <a:pt x="0" y="170413"/>
                </a:lnTo>
                <a:cubicBezTo>
                  <a:pt x="0" y="100270"/>
                  <a:pt x="56862" y="43408"/>
                  <a:pt x="127005" y="43408"/>
                </a:cubicBezTo>
                <a:lnTo>
                  <a:pt x="4275661" y="43408"/>
                </a:lnTo>
                <a:lnTo>
                  <a:pt x="4279946" y="44273"/>
                </a:lnTo>
                <a:lnTo>
                  <a:pt x="4281611" y="42608"/>
                </a:lnTo>
                <a:cubicBezTo>
                  <a:pt x="4310014" y="14203"/>
                  <a:pt x="4347241" y="0"/>
                  <a:pt x="4384468" y="0"/>
                </a:cubicBezTo>
                <a:close/>
              </a:path>
            </a:pathLst>
          </a:custGeom>
          <a:solidFill>
            <a:srgbClr val="3D74A7"/>
          </a:solidFill>
          <a:ln>
            <a:noFill/>
          </a:ln>
        </p:spPr>
        <p:txBody>
          <a:bodyPr rIns="54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r>
              <a:rPr lang="zh-CN" altLang="en-US" sz="1600">
                <a:solidFill>
                  <a:schemeClr val="bg1"/>
                </a:solidFill>
              </a:rPr>
              <a:t>排查突发水环境事件风险防范措施</a:t>
            </a:r>
            <a:endParaRPr lang="zh-CN" altLang="en-US">
              <a:solidFill>
                <a:schemeClr val="bg1"/>
              </a:solidFill>
            </a:endParaRPr>
          </a:p>
        </p:txBody>
      </p:sp>
      <p:sp>
        <p:nvSpPr>
          <p:cNvPr id="43" name="MH_SubTitle_2"/>
          <p:cNvSpPr>
            <a:spLocks noChangeArrowheads="1"/>
          </p:cNvSpPr>
          <p:nvPr/>
        </p:nvSpPr>
        <p:spPr bwMode="auto">
          <a:xfrm flipH="1">
            <a:off x="7162800" y="856875"/>
            <a:ext cx="4851400" cy="540126"/>
          </a:xfrm>
          <a:custGeom>
            <a:avLst/>
            <a:gdLst>
              <a:gd name="T0" fmla="*/ 1177019 w 5009091"/>
              <a:gd name="T1" fmla="*/ 61029 h 1255217"/>
              <a:gd name="T2" fmla="*/ 1159978 w 5009091"/>
              <a:gd name="T3" fmla="*/ 68069 h 1255217"/>
              <a:gd name="T4" fmla="*/ 1159666 w 5009091"/>
              <a:gd name="T5" fmla="*/ 68380 h 1255217"/>
              <a:gd name="T6" fmla="*/ 1155434 w 5009091"/>
              <a:gd name="T7" fmla="*/ 75426 h 1255217"/>
              <a:gd name="T8" fmla="*/ 1227449 w 5009091"/>
              <a:gd name="T9" fmla="*/ 147252 h 1255217"/>
              <a:gd name="T10" fmla="*/ 1234508 w 5009091"/>
              <a:gd name="T11" fmla="*/ 164249 h 1255217"/>
              <a:gd name="T12" fmla="*/ 1234461 w 5009091"/>
              <a:gd name="T13" fmla="*/ 164732 h 1255217"/>
              <a:gd name="T14" fmla="*/ 1227449 w 5009091"/>
              <a:gd name="T15" fmla="*/ 182213 h 1255217"/>
              <a:gd name="T16" fmla="*/ 1155435 w 5009091"/>
              <a:gd name="T17" fmla="*/ 254039 h 1255217"/>
              <a:gd name="T18" fmla="*/ 1159667 w 5009091"/>
              <a:gd name="T19" fmla="*/ 261085 h 1255217"/>
              <a:gd name="T20" fmla="*/ 1159978 w 5009091"/>
              <a:gd name="T21" fmla="*/ 261395 h 1255217"/>
              <a:gd name="T22" fmla="*/ 1194061 w 5009091"/>
              <a:gd name="T23" fmla="*/ 261395 h 1255217"/>
              <a:gd name="T24" fmla="*/ 1273451 w 5009091"/>
              <a:gd name="T25" fmla="*/ 182213 h 1255217"/>
              <a:gd name="T26" fmla="*/ 1280464 w 5009091"/>
              <a:gd name="T27" fmla="*/ 164732 h 1255217"/>
              <a:gd name="T28" fmla="*/ 1280511 w 5009091"/>
              <a:gd name="T29" fmla="*/ 164249 h 1255217"/>
              <a:gd name="T30" fmla="*/ 1273451 w 5009091"/>
              <a:gd name="T31" fmla="*/ 147252 h 1255217"/>
              <a:gd name="T32" fmla="*/ 1194061 w 5009091"/>
              <a:gd name="T33" fmla="*/ 68069 h 1255217"/>
              <a:gd name="T34" fmla="*/ 1177019 w 5009091"/>
              <a:gd name="T35" fmla="*/ 61029 h 1255217"/>
              <a:gd name="T36" fmla="*/ 1153953 w 5009091"/>
              <a:gd name="T37" fmla="*/ 0 h 1255217"/>
              <a:gd name="T38" fmla="*/ 1181023 w 5009091"/>
              <a:gd name="T39" fmla="*/ 11184 h 1255217"/>
              <a:gd name="T40" fmla="*/ 1307135 w 5009091"/>
              <a:gd name="T41" fmla="*/ 136965 h 1255217"/>
              <a:gd name="T42" fmla="*/ 1318347 w 5009091"/>
              <a:gd name="T43" fmla="*/ 163965 h 1255217"/>
              <a:gd name="T44" fmla="*/ 1318274 w 5009091"/>
              <a:gd name="T45" fmla="*/ 164732 h 1255217"/>
              <a:gd name="T46" fmla="*/ 1307135 w 5009091"/>
              <a:gd name="T47" fmla="*/ 192501 h 1255217"/>
              <a:gd name="T48" fmla="*/ 1181023 w 5009091"/>
              <a:gd name="T49" fmla="*/ 318281 h 1255217"/>
              <a:gd name="T50" fmla="*/ 1126882 w 5009091"/>
              <a:gd name="T51" fmla="*/ 318281 h 1255217"/>
              <a:gd name="T52" fmla="*/ 1126443 w 5009091"/>
              <a:gd name="T53" fmla="*/ 317844 h 1255217"/>
              <a:gd name="T54" fmla="*/ 1125315 w 5009091"/>
              <a:gd name="T55" fmla="*/ 318071 h 1255217"/>
              <a:gd name="T56" fmla="*/ 33426 w 5009091"/>
              <a:gd name="T57" fmla="*/ 318071 h 1255217"/>
              <a:gd name="T58" fmla="*/ 0 w 5009091"/>
              <a:gd name="T59" fmla="*/ 284735 h 1255217"/>
              <a:gd name="T60" fmla="*/ 0 w 5009091"/>
              <a:gd name="T61" fmla="*/ 44729 h 1255217"/>
              <a:gd name="T62" fmla="*/ 33426 w 5009091"/>
              <a:gd name="T63" fmla="*/ 11394 h 1255217"/>
              <a:gd name="T64" fmla="*/ 1125315 w 5009091"/>
              <a:gd name="T65" fmla="*/ 11394 h 1255217"/>
              <a:gd name="T66" fmla="*/ 1126443 w 5009091"/>
              <a:gd name="T67" fmla="*/ 11621 h 1255217"/>
              <a:gd name="T68" fmla="*/ 1126881 w 5009091"/>
              <a:gd name="T69" fmla="*/ 11184 h 1255217"/>
              <a:gd name="T70" fmla="*/ 1153953 w 5009091"/>
              <a:gd name="T71" fmla="*/ 0 h 12552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09091"/>
              <a:gd name="T109" fmla="*/ 0 h 1255217"/>
              <a:gd name="T110" fmla="*/ 5009091 w 5009091"/>
              <a:gd name="T111" fmla="*/ 1255217 h 12552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09091" h="1255217">
                <a:moveTo>
                  <a:pt x="4472112" y="232513"/>
                </a:moveTo>
                <a:cubicBezTo>
                  <a:pt x="4448677" y="232513"/>
                  <a:pt x="4425242" y="241454"/>
                  <a:pt x="4407361" y="259336"/>
                </a:cubicBezTo>
                <a:lnTo>
                  <a:pt x="4406178" y="260519"/>
                </a:lnTo>
                <a:lnTo>
                  <a:pt x="4390099" y="287363"/>
                </a:lnTo>
                <a:lnTo>
                  <a:pt x="4663721" y="561011"/>
                </a:lnTo>
                <a:cubicBezTo>
                  <a:pt x="4681601" y="578892"/>
                  <a:pt x="4690542" y="602330"/>
                  <a:pt x="4690542" y="625767"/>
                </a:cubicBezTo>
                <a:cubicBezTo>
                  <a:pt x="4690542" y="626383"/>
                  <a:pt x="4690535" y="626998"/>
                  <a:pt x="4690365" y="627610"/>
                </a:cubicBezTo>
                <a:cubicBezTo>
                  <a:pt x="4691004" y="651655"/>
                  <a:pt x="4682071" y="675856"/>
                  <a:pt x="4663721" y="694208"/>
                </a:cubicBezTo>
                <a:lnTo>
                  <a:pt x="4390100" y="967855"/>
                </a:lnTo>
                <a:lnTo>
                  <a:pt x="4406179" y="994698"/>
                </a:lnTo>
                <a:lnTo>
                  <a:pt x="4407362" y="995881"/>
                </a:lnTo>
                <a:cubicBezTo>
                  <a:pt x="4443122" y="1031646"/>
                  <a:pt x="4501103" y="1031646"/>
                  <a:pt x="4536863" y="995881"/>
                </a:cubicBezTo>
                <a:lnTo>
                  <a:pt x="4838508" y="694208"/>
                </a:lnTo>
                <a:cubicBezTo>
                  <a:pt x="4856858" y="675856"/>
                  <a:pt x="4865792" y="651655"/>
                  <a:pt x="4865152" y="627610"/>
                </a:cubicBezTo>
                <a:cubicBezTo>
                  <a:pt x="4865322" y="626998"/>
                  <a:pt x="4865329" y="626383"/>
                  <a:pt x="4865329" y="625767"/>
                </a:cubicBezTo>
                <a:cubicBezTo>
                  <a:pt x="4865329" y="602330"/>
                  <a:pt x="4856388" y="578892"/>
                  <a:pt x="4838508" y="561011"/>
                </a:cubicBezTo>
                <a:lnTo>
                  <a:pt x="4536862" y="259336"/>
                </a:lnTo>
                <a:cubicBezTo>
                  <a:pt x="4518982" y="241454"/>
                  <a:pt x="4495547" y="232513"/>
                  <a:pt x="4472112" y="232513"/>
                </a:cubicBezTo>
                <a:close/>
                <a:moveTo>
                  <a:pt x="4384468" y="0"/>
                </a:moveTo>
                <a:cubicBezTo>
                  <a:pt x="4421694" y="0"/>
                  <a:pt x="4458920" y="14203"/>
                  <a:pt x="4487323" y="42608"/>
                </a:cubicBezTo>
                <a:lnTo>
                  <a:pt x="4966487" y="521818"/>
                </a:lnTo>
                <a:cubicBezTo>
                  <a:pt x="4994889" y="550223"/>
                  <a:pt x="5009091" y="587454"/>
                  <a:pt x="5009091" y="624683"/>
                </a:cubicBezTo>
                <a:cubicBezTo>
                  <a:pt x="5009091" y="625661"/>
                  <a:pt x="5009080" y="626638"/>
                  <a:pt x="5008811" y="627610"/>
                </a:cubicBezTo>
                <a:cubicBezTo>
                  <a:pt x="5009826" y="665805"/>
                  <a:pt x="4995635" y="704250"/>
                  <a:pt x="4966487" y="733401"/>
                </a:cubicBezTo>
                <a:lnTo>
                  <a:pt x="4487324" y="1212608"/>
                </a:lnTo>
                <a:cubicBezTo>
                  <a:pt x="4430520" y="1269420"/>
                  <a:pt x="4338418" y="1269420"/>
                  <a:pt x="4281613" y="1212608"/>
                </a:cubicBezTo>
                <a:lnTo>
                  <a:pt x="4279948" y="1210943"/>
                </a:lnTo>
                <a:lnTo>
                  <a:pt x="4275661" y="1211808"/>
                </a:lnTo>
                <a:lnTo>
                  <a:pt x="127005" y="1211808"/>
                </a:lnTo>
                <a:cubicBezTo>
                  <a:pt x="56862" y="1211808"/>
                  <a:pt x="0" y="1154946"/>
                  <a:pt x="0" y="1084803"/>
                </a:cubicBezTo>
                <a:lnTo>
                  <a:pt x="0" y="170413"/>
                </a:lnTo>
                <a:cubicBezTo>
                  <a:pt x="0" y="100270"/>
                  <a:pt x="56862" y="43408"/>
                  <a:pt x="127005" y="43408"/>
                </a:cubicBezTo>
                <a:lnTo>
                  <a:pt x="4275661" y="43408"/>
                </a:lnTo>
                <a:lnTo>
                  <a:pt x="4279946" y="44273"/>
                </a:lnTo>
                <a:lnTo>
                  <a:pt x="4281611" y="42608"/>
                </a:lnTo>
                <a:cubicBezTo>
                  <a:pt x="4310014" y="14203"/>
                  <a:pt x="4347241" y="0"/>
                  <a:pt x="4384468" y="0"/>
                </a:cubicBezTo>
                <a:close/>
              </a:path>
            </a:pathLst>
          </a:custGeom>
          <a:solidFill>
            <a:schemeClr val="accent1">
              <a:lumMod val="50000"/>
            </a:schemeClr>
          </a:solidFill>
          <a:ln>
            <a:noFill/>
          </a:ln>
        </p:spPr>
        <p:txBody>
          <a:bodyPr lIns="540000" rIns="9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r>
              <a:rPr lang="zh-CN" altLang="en-US" sz="1600">
                <a:solidFill>
                  <a:schemeClr val="bg1"/>
                </a:solidFill>
              </a:rPr>
              <a:t>排查突发大气环境事件风险防控措施</a:t>
            </a:r>
            <a:endParaRPr lang="zh-CN" altLang="en-US">
              <a:solidFill>
                <a:schemeClr val="bg1"/>
              </a:solidFill>
            </a:endParaRPr>
          </a:p>
        </p:txBody>
      </p:sp>
      <p:sp>
        <p:nvSpPr>
          <p:cNvPr id="44" name="矩形 43"/>
          <p:cNvSpPr/>
          <p:nvPr/>
        </p:nvSpPr>
        <p:spPr>
          <a:xfrm>
            <a:off x="419100" y="2912239"/>
            <a:ext cx="4064000" cy="1938992"/>
          </a:xfrm>
          <a:prstGeom prst="rect">
            <a:avLst/>
          </a:prstGeom>
        </p:spPr>
        <p:txBody>
          <a:bodyPr wrap="square">
            <a:spAutoFit/>
          </a:bodyPr>
          <a:lstStyle/>
          <a:p>
            <a:r>
              <a:rPr lang="zh-CN" altLang="en-US" sz="1200" b="1">
                <a:solidFill>
                  <a:schemeClr val="accent1">
                    <a:lumMod val="50000"/>
                  </a:schemeClr>
                </a:solidFill>
              </a:rPr>
              <a:t>⑵正常情况下厂区内涉危险化学品或其他有毒有害物质的各个生产装置、罐区、装卸区、作业场所和危险废物贮存设施（场所）的排水管道（如围堰、防火堤、装卸区污水收集池）接入雨水或清净下水系统的阀（闸）是否关闭，通向应急池或废水处理系统的阀（闸）是否打开；受污染的冷却水和上述场所的墙壁、地面冲洗水和受污染的雨水（初期雨水）、消防水等是否都能排入生产废水处理系统或独立的处理系统；有排洪沟（排洪涵洞）或河道穿过厂区时，排洪沟（排洪涵洞）是否与渗漏观察井、生产废水、清净下水排放管道连通</a:t>
            </a:r>
            <a:endParaRPr lang="zh-CN" altLang="en-US" sz="1200" b="1">
              <a:solidFill>
                <a:schemeClr val="accent1">
                  <a:lumMod val="50000"/>
                </a:schemeClr>
              </a:solidFill>
            </a:endParaRPr>
          </a:p>
        </p:txBody>
      </p:sp>
      <p:sp>
        <p:nvSpPr>
          <p:cNvPr id="45" name="圆角淘宝网chenying0907出品 34"/>
          <p:cNvSpPr/>
          <p:nvPr/>
        </p:nvSpPr>
        <p:spPr>
          <a:xfrm>
            <a:off x="7742416" y="5396330"/>
            <a:ext cx="4170183" cy="1080669"/>
          </a:xfrm>
          <a:prstGeom prst="roundRect">
            <a:avLst/>
          </a:prstGeom>
          <a:no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a:solidFill>
                  <a:schemeClr val="accent1">
                    <a:lumMod val="50000"/>
                  </a:schemeClr>
                </a:solidFill>
              </a:rPr>
              <a:t>⑷突发环境事件信息通报机制建立情况，是否能在突发环境事件发生后及时通报可能受到污染危害的单位和居民</a:t>
            </a:r>
            <a:r>
              <a:rPr lang="en-US" altLang="zh-CN" b="1">
                <a:solidFill>
                  <a:schemeClr val="accent1">
                    <a:lumMod val="50000"/>
                  </a:schemeClr>
                </a:solidFill>
              </a:rPr>
              <a:t>.</a:t>
            </a:r>
            <a:endParaRPr lang="zh-CN" altLang="en-US" b="1">
              <a:solidFill>
                <a:schemeClr val="accent1">
                  <a:lumMod val="50000"/>
                </a:schemeClr>
              </a:solidFill>
            </a:endParaRPr>
          </a:p>
        </p:txBody>
      </p:sp>
      <p:grpSp>
        <p:nvGrpSpPr>
          <p:cNvPr id="46" name="淘宝网chenying0907出品 24"/>
          <p:cNvGrpSpPr/>
          <p:nvPr/>
        </p:nvGrpSpPr>
        <p:grpSpPr>
          <a:xfrm>
            <a:off x="4732020" y="5159881"/>
            <a:ext cx="2885417" cy="1606778"/>
            <a:chOff x="7441" y="4028"/>
            <a:chExt cx="10570" cy="5119"/>
          </a:xfrm>
        </p:grpSpPr>
        <p:sp>
          <p:nvSpPr>
            <p:cNvPr id="47" name="圆角淘宝网chenying0907出品 21"/>
            <p:cNvSpPr/>
            <p:nvPr/>
          </p:nvSpPr>
          <p:spPr>
            <a:xfrm>
              <a:off x="7441" y="5101"/>
              <a:ext cx="10570" cy="4046"/>
            </a:xfrm>
            <a:prstGeom prst="roundRect">
              <a:avLst/>
            </a:prstGeom>
            <a:no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淘宝网chenying0907出品 22"/>
            <p:cNvSpPr txBox="1"/>
            <p:nvPr/>
          </p:nvSpPr>
          <p:spPr>
            <a:xfrm>
              <a:off x="8223" y="5347"/>
              <a:ext cx="9184" cy="3432"/>
            </a:xfrm>
            <a:prstGeom prst="rect">
              <a:avLst/>
            </a:prstGeom>
            <a:noFill/>
          </p:spPr>
          <p:txBody>
            <a:bodyPr wrap="square" rtlCol="0">
              <a:spAutoFit/>
            </a:bodyPr>
            <a:lstStyle/>
            <a:p>
              <a:r>
                <a:rPr lang="zh-CN" altLang="en-US" sz="1600" b="1">
                  <a:solidFill>
                    <a:srgbClr val="FF0000"/>
                  </a:solidFill>
                </a:rPr>
                <a:t>建议你们可以结合自身实际，制定本企业突发环境事件风险防控措施隐患排查清单。</a:t>
              </a:r>
              <a:endParaRPr lang="zh-CN" altLang="en-US" sz="1600" b="1">
                <a:solidFill>
                  <a:srgbClr val="FF0000"/>
                </a:solidFill>
              </a:endParaRPr>
            </a:p>
          </p:txBody>
        </p:sp>
        <p:sp>
          <p:nvSpPr>
            <p:cNvPr id="49" name="淘宝网chenying0907出品 23"/>
            <p:cNvSpPr txBox="1"/>
            <p:nvPr/>
          </p:nvSpPr>
          <p:spPr>
            <a:xfrm>
              <a:off x="8771" y="4028"/>
              <a:ext cx="3398" cy="1471"/>
            </a:xfrm>
            <a:prstGeom prst="rect">
              <a:avLst/>
            </a:prstGeom>
            <a:noFill/>
          </p:spPr>
          <p:txBody>
            <a:bodyPr wrap="square" rtlCol="0">
              <a:spAutoFit/>
            </a:bodyPr>
            <a:lstStyle/>
            <a:p>
              <a:endParaRPr lang="zh-CN" altLang="en-US" sz="2400" b="1">
                <a:solidFill>
                  <a:schemeClr val="accent1">
                    <a:lumMod val="7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淘宝网chenying0907出品 4"/>
          <p:cNvSpPr txBox="1"/>
          <p:nvPr/>
        </p:nvSpPr>
        <p:spPr>
          <a:xfrm>
            <a:off x="2168165" y="264321"/>
            <a:ext cx="6531335" cy="584775"/>
          </a:xfrm>
          <a:prstGeom prst="rect">
            <a:avLst/>
          </a:prstGeom>
          <a:noFill/>
        </p:spPr>
        <p:txBody>
          <a:bodyPr wrap="square" rtlCol="0">
            <a:spAutoFit/>
          </a:bodyPr>
          <a:lstStyle/>
          <a:p>
            <a:r>
              <a:rPr lang="en-US" sz="3200" b="1">
                <a:solidFill>
                  <a:schemeClr val="accent1">
                    <a:lumMod val="50000"/>
                  </a:schemeClr>
                </a:solidFill>
              </a:rPr>
              <a:t>3</a:t>
            </a:r>
            <a:r>
              <a:rPr lang="zh-CN" altLang="en-US" sz="3200" b="1">
                <a:solidFill>
                  <a:schemeClr val="accent1">
                    <a:lumMod val="50000"/>
                  </a:schemeClr>
                </a:solidFill>
              </a:rPr>
              <a:t>、隐患分级</a:t>
            </a:r>
            <a:endParaRPr lang="zh-CN" altLang="en-US" sz="3200">
              <a:solidFill>
                <a:schemeClr val="accent1">
                  <a:lumMod val="50000"/>
                </a:schemeClr>
              </a:solidFill>
            </a:endParaRPr>
          </a:p>
        </p:txBody>
      </p:sp>
      <p:pic>
        <p:nvPicPr>
          <p:cNvPr id="6" name="图片 5"/>
          <p:cNvPicPr>
            <a:picLocks noChangeAspect="1"/>
          </p:cNvPicPr>
          <p:nvPr/>
        </p:nvPicPr>
        <p:blipFill>
          <a:blip r:embed="rId1"/>
          <a:stretch>
            <a:fillRect/>
          </a:stretch>
        </p:blipFill>
        <p:spPr>
          <a:xfrm>
            <a:off x="143244" y="0"/>
            <a:ext cx="1789251" cy="1051863"/>
          </a:xfrm>
          <a:prstGeom prst="rect">
            <a:avLst/>
          </a:prstGeom>
        </p:spPr>
      </p:pic>
      <p:grpSp>
        <p:nvGrpSpPr>
          <p:cNvPr id="2" name="淘宝网chenying0907出品 1"/>
          <p:cNvGrpSpPr/>
          <p:nvPr/>
        </p:nvGrpSpPr>
        <p:grpSpPr>
          <a:xfrm>
            <a:off x="671195" y="2360295"/>
            <a:ext cx="4599305" cy="2541905"/>
            <a:chOff x="857" y="3117"/>
            <a:chExt cx="7539" cy="6220"/>
          </a:xfrm>
        </p:grpSpPr>
        <p:grpSp>
          <p:nvGrpSpPr>
            <p:cNvPr id="3" name="淘宝网chenying0907出品 6"/>
            <p:cNvGrpSpPr>
              <a:grpSpLocks noChangeAspect="1"/>
            </p:cNvGrpSpPr>
            <p:nvPr/>
          </p:nvGrpSpPr>
          <p:grpSpPr>
            <a:xfrm>
              <a:off x="857" y="3117"/>
              <a:ext cx="1341" cy="2268"/>
              <a:chOff x="1736725" y="2222500"/>
              <a:chExt cx="1816100" cy="3070225"/>
            </a:xfrm>
          </p:grpSpPr>
          <p:sp>
            <p:nvSpPr>
              <p:cNvPr id="8" name="MH_Other_6"/>
              <p:cNvSpPr>
                <a:spLocks noChangeArrowheads="1"/>
              </p:cNvSpPr>
              <p:nvPr/>
            </p:nvSpPr>
            <p:spPr bwMode="auto">
              <a:xfrm rot="1538538" flipH="1">
                <a:off x="1736725" y="4733925"/>
                <a:ext cx="762000" cy="307975"/>
              </a:xfrm>
              <a:prstGeom prst="roundRect">
                <a:avLst>
                  <a:gd name="adj" fmla="val 50000"/>
                </a:avLst>
              </a:prstGeom>
              <a:gradFill rotWithShape="1">
                <a:gsLst>
                  <a:gs pos="0">
                    <a:schemeClr val="accent1">
                      <a:lumMod val="50000"/>
                    </a:schemeClr>
                  </a:gs>
                  <a:gs pos="50000">
                    <a:schemeClr val="accent1">
                      <a:lumMod val="75000"/>
                    </a:schemeClr>
                  </a:gs>
                  <a:gs pos="100000">
                    <a:schemeClr val="accent1">
                      <a:lumMod val="50000"/>
                    </a:schemeClr>
                  </a:gs>
                </a:gsLst>
                <a:lin ang="0" scaled="1"/>
              </a:gradFill>
              <a:ln>
                <a:noFill/>
              </a:ln>
            </p:spPr>
            <p:txBody>
              <a:bodyPr anchor="ctr"/>
              <a:lstStyle>
                <a:lvl1pPr latinLnBrk="1">
                  <a:lnSpc>
                    <a:spcPct val="90000"/>
                  </a:lnSpc>
                  <a:spcBef>
                    <a:spcPts val="1000"/>
                  </a:spcBef>
                  <a:buChar char="•"/>
                  <a:defRPr sz="2800">
                    <a:solidFill>
                      <a:schemeClr val="tx1"/>
                    </a:solidFill>
                    <a:latin typeface="나눔고딕" charset="-127"/>
                    <a:ea typeface="나눔고딕" charset="-127"/>
                    <a:sym typeface="나눔고딕" charset="-127"/>
                  </a:defRPr>
                </a:lvl1pPr>
                <a:lvl2pPr marL="742950" indent="-285750" latinLnBrk="1">
                  <a:lnSpc>
                    <a:spcPct val="90000"/>
                  </a:lnSpc>
                  <a:spcBef>
                    <a:spcPts val="500"/>
                  </a:spcBef>
                  <a:buChar char="•"/>
                  <a:defRPr sz="2400">
                    <a:solidFill>
                      <a:schemeClr val="tx1"/>
                    </a:solidFill>
                    <a:latin typeface="나눔고딕" charset="-127"/>
                    <a:ea typeface="나눔고딕" charset="-127"/>
                    <a:sym typeface="나눔고딕" charset="-127"/>
                  </a:defRPr>
                </a:lvl2pPr>
                <a:lvl3pPr marL="1143000" indent="-228600" latinLnBrk="1">
                  <a:lnSpc>
                    <a:spcPct val="90000"/>
                  </a:lnSpc>
                  <a:spcBef>
                    <a:spcPts val="500"/>
                  </a:spcBef>
                  <a:buChar char="•"/>
                  <a:defRPr sz="2000">
                    <a:solidFill>
                      <a:schemeClr val="tx1"/>
                    </a:solidFill>
                    <a:latin typeface="나눔고딕" charset="-127"/>
                    <a:ea typeface="나눔고딕" charset="-127"/>
                    <a:sym typeface="나눔고딕" charset="-127"/>
                  </a:defRPr>
                </a:lvl3pPr>
                <a:lvl4pPr marL="1600200" indent="-228600" latinLnBrk="1">
                  <a:lnSpc>
                    <a:spcPct val="90000"/>
                  </a:lnSpc>
                  <a:spcBef>
                    <a:spcPts val="500"/>
                  </a:spcBef>
                  <a:buChar char="•"/>
                  <a:defRPr>
                    <a:solidFill>
                      <a:schemeClr val="tx1"/>
                    </a:solidFill>
                    <a:latin typeface="나눔고딕" charset="-127"/>
                    <a:ea typeface="나눔고딕" charset="-127"/>
                    <a:sym typeface="나눔고딕" charset="-127"/>
                  </a:defRPr>
                </a:lvl4pPr>
                <a:lvl5pPr marL="2057400" indent="-228600" latinLnBrk="1">
                  <a:lnSpc>
                    <a:spcPct val="90000"/>
                  </a:lnSpc>
                  <a:spcBef>
                    <a:spcPts val="500"/>
                  </a:spcBef>
                  <a:buChar char="•"/>
                  <a:defRPr>
                    <a:solidFill>
                      <a:schemeClr val="tx1"/>
                    </a:solidFill>
                    <a:latin typeface="나눔고딕" charset="-127"/>
                    <a:ea typeface="나눔고딕" charset="-127"/>
                    <a:sym typeface="나눔고딕" charset="-127"/>
                  </a:defRPr>
                </a:lvl5pPr>
                <a:lvl6pPr marL="25146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6pPr>
                <a:lvl7pPr marL="29718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7pPr>
                <a:lvl8pPr marL="34290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8pPr>
                <a:lvl9pPr marL="38862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9pPr>
              </a:lstStyle>
              <a:p>
                <a:pPr algn="r" eaLnBrk="1" hangingPunct="1">
                  <a:lnSpc>
                    <a:spcPct val="100000"/>
                  </a:lnSpc>
                  <a:spcBef>
                    <a:spcPct val="0"/>
                  </a:spcBef>
                  <a:buFont typeface="Arial" panose="020B0604020202020204" pitchFamily="34" charset="0"/>
                  <a:buNone/>
                </a:pPr>
                <a:endParaRPr lang="zh-CN" altLang="en-US" sz="2000">
                  <a:solidFill>
                    <a:srgbClr val="FFFFFF"/>
                  </a:solidFill>
                  <a:latin typeface="Arial Narrow" pitchFamily="34" charset="0"/>
                  <a:ea typeface="微软雅黑" panose="020B0503020204020204" pitchFamily="34" charset="-122"/>
                </a:endParaRPr>
              </a:p>
            </p:txBody>
          </p:sp>
          <p:sp>
            <p:nvSpPr>
              <p:cNvPr id="9" name="MH_Other_7"/>
              <p:cNvSpPr>
                <a:spLocks noChangeArrowheads="1"/>
              </p:cNvSpPr>
              <p:nvPr/>
            </p:nvSpPr>
            <p:spPr bwMode="auto">
              <a:xfrm rot="1538538" flipH="1">
                <a:off x="1946275" y="4295775"/>
                <a:ext cx="762000" cy="304800"/>
              </a:xfrm>
              <a:prstGeom prst="roundRect">
                <a:avLst>
                  <a:gd name="adj" fmla="val 50000"/>
                </a:avLst>
              </a:prstGeom>
              <a:gradFill rotWithShape="1">
                <a:gsLst>
                  <a:gs pos="0">
                    <a:schemeClr val="accent1">
                      <a:lumMod val="50000"/>
                    </a:schemeClr>
                  </a:gs>
                  <a:gs pos="50000">
                    <a:schemeClr val="accent1">
                      <a:lumMod val="75000"/>
                    </a:schemeClr>
                  </a:gs>
                  <a:gs pos="100000">
                    <a:schemeClr val="accent1">
                      <a:lumMod val="50000"/>
                    </a:schemeClr>
                  </a:gs>
                </a:gsLst>
                <a:lin ang="0" scaled="1"/>
              </a:gradFill>
              <a:ln>
                <a:noFill/>
              </a:ln>
            </p:spPr>
            <p:txBody>
              <a:bodyPr anchor="ctr"/>
              <a:lstStyle>
                <a:lvl1pPr latinLnBrk="1">
                  <a:lnSpc>
                    <a:spcPct val="90000"/>
                  </a:lnSpc>
                  <a:spcBef>
                    <a:spcPts val="1000"/>
                  </a:spcBef>
                  <a:buChar char="•"/>
                  <a:defRPr sz="2800">
                    <a:solidFill>
                      <a:schemeClr val="tx1"/>
                    </a:solidFill>
                    <a:latin typeface="나눔고딕" charset="-127"/>
                    <a:ea typeface="나눔고딕" charset="-127"/>
                    <a:sym typeface="나눔고딕" charset="-127"/>
                  </a:defRPr>
                </a:lvl1pPr>
                <a:lvl2pPr marL="742950" indent="-285750" latinLnBrk="1">
                  <a:lnSpc>
                    <a:spcPct val="90000"/>
                  </a:lnSpc>
                  <a:spcBef>
                    <a:spcPts val="500"/>
                  </a:spcBef>
                  <a:buChar char="•"/>
                  <a:defRPr sz="2400">
                    <a:solidFill>
                      <a:schemeClr val="tx1"/>
                    </a:solidFill>
                    <a:latin typeface="나눔고딕" charset="-127"/>
                    <a:ea typeface="나눔고딕" charset="-127"/>
                    <a:sym typeface="나눔고딕" charset="-127"/>
                  </a:defRPr>
                </a:lvl2pPr>
                <a:lvl3pPr marL="1143000" indent="-228600" latinLnBrk="1">
                  <a:lnSpc>
                    <a:spcPct val="90000"/>
                  </a:lnSpc>
                  <a:spcBef>
                    <a:spcPts val="500"/>
                  </a:spcBef>
                  <a:buChar char="•"/>
                  <a:defRPr sz="2000">
                    <a:solidFill>
                      <a:schemeClr val="tx1"/>
                    </a:solidFill>
                    <a:latin typeface="나눔고딕" charset="-127"/>
                    <a:ea typeface="나눔고딕" charset="-127"/>
                    <a:sym typeface="나눔고딕" charset="-127"/>
                  </a:defRPr>
                </a:lvl3pPr>
                <a:lvl4pPr marL="1600200" indent="-228600" latinLnBrk="1">
                  <a:lnSpc>
                    <a:spcPct val="90000"/>
                  </a:lnSpc>
                  <a:spcBef>
                    <a:spcPts val="500"/>
                  </a:spcBef>
                  <a:buChar char="•"/>
                  <a:defRPr>
                    <a:solidFill>
                      <a:schemeClr val="tx1"/>
                    </a:solidFill>
                    <a:latin typeface="나눔고딕" charset="-127"/>
                    <a:ea typeface="나눔고딕" charset="-127"/>
                    <a:sym typeface="나눔고딕" charset="-127"/>
                  </a:defRPr>
                </a:lvl4pPr>
                <a:lvl5pPr marL="2057400" indent="-228600" latinLnBrk="1">
                  <a:lnSpc>
                    <a:spcPct val="90000"/>
                  </a:lnSpc>
                  <a:spcBef>
                    <a:spcPts val="500"/>
                  </a:spcBef>
                  <a:buChar char="•"/>
                  <a:defRPr>
                    <a:solidFill>
                      <a:schemeClr val="tx1"/>
                    </a:solidFill>
                    <a:latin typeface="나눔고딕" charset="-127"/>
                    <a:ea typeface="나눔고딕" charset="-127"/>
                    <a:sym typeface="나눔고딕" charset="-127"/>
                  </a:defRPr>
                </a:lvl5pPr>
                <a:lvl6pPr marL="25146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6pPr>
                <a:lvl7pPr marL="29718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7pPr>
                <a:lvl8pPr marL="34290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8pPr>
                <a:lvl9pPr marL="38862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9pPr>
              </a:lstStyle>
              <a:p>
                <a:pPr algn="r" eaLnBrk="1" hangingPunct="1">
                  <a:lnSpc>
                    <a:spcPct val="100000"/>
                  </a:lnSpc>
                  <a:spcBef>
                    <a:spcPct val="0"/>
                  </a:spcBef>
                  <a:buFont typeface="Arial" panose="020B0604020202020204" pitchFamily="34" charset="0"/>
                  <a:buNone/>
                </a:pPr>
                <a:endParaRPr lang="zh-CN" altLang="en-US" sz="2000">
                  <a:solidFill>
                    <a:srgbClr val="FFFFFF"/>
                  </a:solidFill>
                  <a:latin typeface="Arial Narrow" pitchFamily="34" charset="0"/>
                  <a:ea typeface="微软雅黑" panose="020B0503020204020204" pitchFamily="34" charset="-122"/>
                </a:endParaRPr>
              </a:p>
            </p:txBody>
          </p:sp>
          <p:sp>
            <p:nvSpPr>
              <p:cNvPr id="10" name="MH_Other_8"/>
              <p:cNvSpPr>
                <a:spLocks noChangeArrowheads="1"/>
              </p:cNvSpPr>
              <p:nvPr/>
            </p:nvSpPr>
            <p:spPr bwMode="auto">
              <a:xfrm rot="1538538" flipH="1">
                <a:off x="2168525" y="3841750"/>
                <a:ext cx="762000" cy="304800"/>
              </a:xfrm>
              <a:prstGeom prst="roundRect">
                <a:avLst>
                  <a:gd name="adj" fmla="val 50000"/>
                </a:avLst>
              </a:prstGeom>
              <a:gradFill rotWithShape="1">
                <a:gsLst>
                  <a:gs pos="0">
                    <a:schemeClr val="accent1">
                      <a:lumMod val="50000"/>
                    </a:schemeClr>
                  </a:gs>
                  <a:gs pos="50000">
                    <a:schemeClr val="accent1">
                      <a:lumMod val="75000"/>
                    </a:schemeClr>
                  </a:gs>
                  <a:gs pos="100000">
                    <a:schemeClr val="accent1">
                      <a:lumMod val="50000"/>
                    </a:schemeClr>
                  </a:gs>
                </a:gsLst>
                <a:lin ang="0" scaled="1"/>
              </a:gradFill>
              <a:ln>
                <a:noFill/>
              </a:ln>
            </p:spPr>
            <p:txBody>
              <a:bodyPr anchor="ctr"/>
              <a:lstStyle>
                <a:lvl1pPr latinLnBrk="1">
                  <a:lnSpc>
                    <a:spcPct val="90000"/>
                  </a:lnSpc>
                  <a:spcBef>
                    <a:spcPts val="1000"/>
                  </a:spcBef>
                  <a:buChar char="•"/>
                  <a:defRPr sz="2800">
                    <a:solidFill>
                      <a:schemeClr val="tx1"/>
                    </a:solidFill>
                    <a:latin typeface="나눔고딕" charset="-127"/>
                    <a:ea typeface="나눔고딕" charset="-127"/>
                    <a:sym typeface="나눔고딕" charset="-127"/>
                  </a:defRPr>
                </a:lvl1pPr>
                <a:lvl2pPr marL="742950" indent="-285750" latinLnBrk="1">
                  <a:lnSpc>
                    <a:spcPct val="90000"/>
                  </a:lnSpc>
                  <a:spcBef>
                    <a:spcPts val="500"/>
                  </a:spcBef>
                  <a:buChar char="•"/>
                  <a:defRPr sz="2400">
                    <a:solidFill>
                      <a:schemeClr val="tx1"/>
                    </a:solidFill>
                    <a:latin typeface="나눔고딕" charset="-127"/>
                    <a:ea typeface="나눔고딕" charset="-127"/>
                    <a:sym typeface="나눔고딕" charset="-127"/>
                  </a:defRPr>
                </a:lvl2pPr>
                <a:lvl3pPr marL="1143000" indent="-228600" latinLnBrk="1">
                  <a:lnSpc>
                    <a:spcPct val="90000"/>
                  </a:lnSpc>
                  <a:spcBef>
                    <a:spcPts val="500"/>
                  </a:spcBef>
                  <a:buChar char="•"/>
                  <a:defRPr sz="2000">
                    <a:solidFill>
                      <a:schemeClr val="tx1"/>
                    </a:solidFill>
                    <a:latin typeface="나눔고딕" charset="-127"/>
                    <a:ea typeface="나눔고딕" charset="-127"/>
                    <a:sym typeface="나눔고딕" charset="-127"/>
                  </a:defRPr>
                </a:lvl3pPr>
                <a:lvl4pPr marL="1600200" indent="-228600" latinLnBrk="1">
                  <a:lnSpc>
                    <a:spcPct val="90000"/>
                  </a:lnSpc>
                  <a:spcBef>
                    <a:spcPts val="500"/>
                  </a:spcBef>
                  <a:buChar char="•"/>
                  <a:defRPr>
                    <a:solidFill>
                      <a:schemeClr val="tx1"/>
                    </a:solidFill>
                    <a:latin typeface="나눔고딕" charset="-127"/>
                    <a:ea typeface="나눔고딕" charset="-127"/>
                    <a:sym typeface="나눔고딕" charset="-127"/>
                  </a:defRPr>
                </a:lvl4pPr>
                <a:lvl5pPr marL="2057400" indent="-228600" latinLnBrk="1">
                  <a:lnSpc>
                    <a:spcPct val="90000"/>
                  </a:lnSpc>
                  <a:spcBef>
                    <a:spcPts val="500"/>
                  </a:spcBef>
                  <a:buChar char="•"/>
                  <a:defRPr>
                    <a:solidFill>
                      <a:schemeClr val="tx1"/>
                    </a:solidFill>
                    <a:latin typeface="나눔고딕" charset="-127"/>
                    <a:ea typeface="나눔고딕" charset="-127"/>
                    <a:sym typeface="나눔고딕" charset="-127"/>
                  </a:defRPr>
                </a:lvl5pPr>
                <a:lvl6pPr marL="25146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6pPr>
                <a:lvl7pPr marL="29718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7pPr>
                <a:lvl8pPr marL="34290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8pPr>
                <a:lvl9pPr marL="38862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9pPr>
              </a:lstStyle>
              <a:p>
                <a:pPr algn="r" eaLnBrk="1" hangingPunct="1">
                  <a:lnSpc>
                    <a:spcPct val="100000"/>
                  </a:lnSpc>
                  <a:spcBef>
                    <a:spcPct val="0"/>
                  </a:spcBef>
                  <a:buFont typeface="Arial" panose="020B0604020202020204" pitchFamily="34" charset="0"/>
                  <a:buNone/>
                </a:pPr>
                <a:endParaRPr lang="zh-CN" altLang="en-US" sz="2000">
                  <a:solidFill>
                    <a:srgbClr val="FFFFFF"/>
                  </a:solidFill>
                  <a:latin typeface="Arial Narrow" pitchFamily="34" charset="0"/>
                  <a:ea typeface="微软雅黑" panose="020B0503020204020204" pitchFamily="34" charset="-122"/>
                </a:endParaRPr>
              </a:p>
            </p:txBody>
          </p:sp>
          <p:sp>
            <p:nvSpPr>
              <p:cNvPr id="11" name="MH_Other_9"/>
              <p:cNvSpPr>
                <a:spLocks noChangeArrowheads="1"/>
              </p:cNvSpPr>
              <p:nvPr/>
            </p:nvSpPr>
            <p:spPr bwMode="auto">
              <a:xfrm rot="1538538" flipH="1">
                <a:off x="2019300" y="3155950"/>
                <a:ext cx="381000" cy="2136775"/>
              </a:xfrm>
              <a:prstGeom prst="roundRect">
                <a:avLst>
                  <a:gd name="adj" fmla="val 50000"/>
                </a:avLst>
              </a:prstGeom>
              <a:gradFill rotWithShape="1">
                <a:gsLst>
                  <a:gs pos="0">
                    <a:schemeClr val="accent1">
                      <a:lumMod val="50000"/>
                    </a:schemeClr>
                  </a:gs>
                  <a:gs pos="50000">
                    <a:schemeClr val="accent1">
                      <a:lumMod val="75000"/>
                    </a:schemeClr>
                  </a:gs>
                  <a:gs pos="100000">
                    <a:schemeClr val="accent1">
                      <a:lumMod val="50000"/>
                    </a:schemeClr>
                  </a:gs>
                </a:gsLst>
                <a:lin ang="0" scaled="1"/>
              </a:gradFill>
              <a:ln>
                <a:noFill/>
              </a:ln>
            </p:spPr>
            <p:txBody>
              <a:bodyPr anchor="ctr"/>
              <a:lstStyle>
                <a:lvl1pPr latinLnBrk="1">
                  <a:lnSpc>
                    <a:spcPct val="90000"/>
                  </a:lnSpc>
                  <a:spcBef>
                    <a:spcPts val="1000"/>
                  </a:spcBef>
                  <a:buChar char="•"/>
                  <a:defRPr sz="2800">
                    <a:solidFill>
                      <a:schemeClr val="tx1"/>
                    </a:solidFill>
                    <a:latin typeface="나눔고딕" charset="-127"/>
                    <a:ea typeface="나눔고딕" charset="-127"/>
                    <a:sym typeface="나눔고딕" charset="-127"/>
                  </a:defRPr>
                </a:lvl1pPr>
                <a:lvl2pPr marL="742950" indent="-285750" latinLnBrk="1">
                  <a:lnSpc>
                    <a:spcPct val="90000"/>
                  </a:lnSpc>
                  <a:spcBef>
                    <a:spcPts val="500"/>
                  </a:spcBef>
                  <a:buChar char="•"/>
                  <a:defRPr sz="2400">
                    <a:solidFill>
                      <a:schemeClr val="tx1"/>
                    </a:solidFill>
                    <a:latin typeface="나눔고딕" charset="-127"/>
                    <a:ea typeface="나눔고딕" charset="-127"/>
                    <a:sym typeface="나눔고딕" charset="-127"/>
                  </a:defRPr>
                </a:lvl2pPr>
                <a:lvl3pPr marL="1143000" indent="-228600" latinLnBrk="1">
                  <a:lnSpc>
                    <a:spcPct val="90000"/>
                  </a:lnSpc>
                  <a:spcBef>
                    <a:spcPts val="500"/>
                  </a:spcBef>
                  <a:buChar char="•"/>
                  <a:defRPr sz="2000">
                    <a:solidFill>
                      <a:schemeClr val="tx1"/>
                    </a:solidFill>
                    <a:latin typeface="나눔고딕" charset="-127"/>
                    <a:ea typeface="나눔고딕" charset="-127"/>
                    <a:sym typeface="나눔고딕" charset="-127"/>
                  </a:defRPr>
                </a:lvl3pPr>
                <a:lvl4pPr marL="1600200" indent="-228600" latinLnBrk="1">
                  <a:lnSpc>
                    <a:spcPct val="90000"/>
                  </a:lnSpc>
                  <a:spcBef>
                    <a:spcPts val="500"/>
                  </a:spcBef>
                  <a:buChar char="•"/>
                  <a:defRPr>
                    <a:solidFill>
                      <a:schemeClr val="tx1"/>
                    </a:solidFill>
                    <a:latin typeface="나눔고딕" charset="-127"/>
                    <a:ea typeface="나눔고딕" charset="-127"/>
                    <a:sym typeface="나눔고딕" charset="-127"/>
                  </a:defRPr>
                </a:lvl4pPr>
                <a:lvl5pPr marL="2057400" indent="-228600" latinLnBrk="1">
                  <a:lnSpc>
                    <a:spcPct val="90000"/>
                  </a:lnSpc>
                  <a:spcBef>
                    <a:spcPts val="500"/>
                  </a:spcBef>
                  <a:buChar char="•"/>
                  <a:defRPr>
                    <a:solidFill>
                      <a:schemeClr val="tx1"/>
                    </a:solidFill>
                    <a:latin typeface="나눔고딕" charset="-127"/>
                    <a:ea typeface="나눔고딕" charset="-127"/>
                    <a:sym typeface="나눔고딕" charset="-127"/>
                  </a:defRPr>
                </a:lvl5pPr>
                <a:lvl6pPr marL="25146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6pPr>
                <a:lvl7pPr marL="29718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7pPr>
                <a:lvl8pPr marL="34290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8pPr>
                <a:lvl9pPr marL="38862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9pPr>
              </a:lstStyle>
              <a:p>
                <a:pPr eaLnBrk="1" hangingPunct="1">
                  <a:lnSpc>
                    <a:spcPct val="100000"/>
                  </a:lnSpc>
                  <a:spcBef>
                    <a:spcPct val="0"/>
                  </a:spcBef>
                  <a:buFont typeface="Arial" panose="020B0604020202020204" pitchFamily="34" charset="0"/>
                  <a:buNone/>
                </a:pPr>
                <a:endParaRPr lang="zh-CN" altLang="zh-CN" sz="1800">
                  <a:solidFill>
                    <a:srgbClr val="FFFFFF"/>
                  </a:solidFill>
                  <a:latin typeface="Arial Narrow" pitchFamily="34" charset="0"/>
                  <a:ea typeface="微软雅黑" panose="020B0503020204020204" pitchFamily="34" charset="-122"/>
                </a:endParaRPr>
              </a:p>
            </p:txBody>
          </p:sp>
          <p:sp>
            <p:nvSpPr>
              <p:cNvPr id="12" name="MH_Title_1"/>
              <p:cNvSpPr>
                <a:spLocks noChangeAspect="1" noChangeArrowheads="1"/>
              </p:cNvSpPr>
              <p:nvPr/>
            </p:nvSpPr>
            <p:spPr bwMode="auto">
              <a:xfrm flipH="1">
                <a:off x="2260600" y="2222500"/>
                <a:ext cx="1292225" cy="1292225"/>
              </a:xfrm>
              <a:custGeom>
                <a:avLst/>
                <a:gdLst>
                  <a:gd name="T0" fmla="*/ 3392780 w 1147868"/>
                  <a:gd name="T1" fmla="*/ 0 h 1148400"/>
                  <a:gd name="T2" fmla="*/ 993718 w 1147868"/>
                  <a:gd name="T3" fmla="*/ 987296 h 1148400"/>
                  <a:gd name="T4" fmla="*/ 0 w 1147868"/>
                  <a:gd name="T5" fmla="*/ 3370839 h 1148400"/>
                  <a:gd name="T6" fmla="*/ 993718 w 1147868"/>
                  <a:gd name="T7" fmla="*/ 5754374 h 1148400"/>
                  <a:gd name="T8" fmla="*/ 3392780 w 1147868"/>
                  <a:gd name="T9" fmla="*/ 6741671 h 1148400"/>
                  <a:gd name="T10" fmla="*/ 5791824 w 1147868"/>
                  <a:gd name="T11" fmla="*/ 5754374 h 1148400"/>
                  <a:gd name="T12" fmla="*/ 6785545 w 1147868"/>
                  <a:gd name="T13" fmla="*/ 3370839 h 1148400"/>
                  <a:gd name="T14" fmla="*/ 5791824 w 1147868"/>
                  <a:gd name="T15" fmla="*/ 987296 h 1148400"/>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68101 w 1147868"/>
                  <a:gd name="T25" fmla="*/ 168179 h 1148400"/>
                  <a:gd name="T26" fmla="*/ 979767 w 1147868"/>
                  <a:gd name="T27" fmla="*/ 980221 h 11484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47868" h="1148400">
                    <a:moveTo>
                      <a:pt x="0" y="574200"/>
                    </a:moveTo>
                    <a:lnTo>
                      <a:pt x="0" y="574200"/>
                    </a:lnTo>
                    <a:cubicBezTo>
                      <a:pt x="0" y="257078"/>
                      <a:pt x="256959" y="1"/>
                      <a:pt x="573934" y="1"/>
                    </a:cubicBezTo>
                    <a:cubicBezTo>
                      <a:pt x="573934" y="1"/>
                      <a:pt x="573934" y="1"/>
                      <a:pt x="573935" y="1"/>
                    </a:cubicBezTo>
                    <a:cubicBezTo>
                      <a:pt x="890909" y="1"/>
                      <a:pt x="1147868" y="257079"/>
                      <a:pt x="1147868" y="574201"/>
                    </a:cubicBezTo>
                    <a:cubicBezTo>
                      <a:pt x="1147868" y="574201"/>
                      <a:pt x="1147867" y="574201"/>
                      <a:pt x="1147867" y="574202"/>
                    </a:cubicBezTo>
                    <a:lnTo>
                      <a:pt x="1147868" y="574202"/>
                    </a:lnTo>
                    <a:cubicBezTo>
                      <a:pt x="1147868" y="891323"/>
                      <a:pt x="890908" y="1148402"/>
                      <a:pt x="573934" y="1148402"/>
                    </a:cubicBezTo>
                    <a:cubicBezTo>
                      <a:pt x="256959" y="1148402"/>
                      <a:pt x="0" y="891323"/>
                      <a:pt x="0" y="574202"/>
                    </a:cubicBezTo>
                    <a:cubicBezTo>
                      <a:pt x="0" y="574201"/>
                      <a:pt x="0" y="574201"/>
                      <a:pt x="0" y="574201"/>
                    </a:cubicBezTo>
                    <a:lnTo>
                      <a:pt x="0" y="574200"/>
                    </a:lnTo>
                    <a:close/>
                    <a:moveTo>
                      <a:pt x="228139" y="574200"/>
                    </a:moveTo>
                    <a:lnTo>
                      <a:pt x="228139" y="574200"/>
                    </a:lnTo>
                    <a:cubicBezTo>
                      <a:pt x="228139" y="765324"/>
                      <a:pt x="382956" y="920261"/>
                      <a:pt x="573934" y="920261"/>
                    </a:cubicBezTo>
                    <a:cubicBezTo>
                      <a:pt x="764911" y="920261"/>
                      <a:pt x="919729" y="765324"/>
                      <a:pt x="919729" y="574200"/>
                    </a:cubicBezTo>
                    <a:cubicBezTo>
                      <a:pt x="919729" y="383075"/>
                      <a:pt x="764911" y="228139"/>
                      <a:pt x="573934" y="228139"/>
                    </a:cubicBezTo>
                    <a:cubicBezTo>
                      <a:pt x="382956" y="228139"/>
                      <a:pt x="228139" y="383075"/>
                      <a:pt x="228139" y="574200"/>
                    </a:cubicBezTo>
                    <a:close/>
                  </a:path>
                </a:pathLst>
              </a:custGeom>
              <a:gradFill rotWithShape="1">
                <a:gsLst>
                  <a:gs pos="0">
                    <a:schemeClr val="accent1">
                      <a:lumMod val="50000"/>
                    </a:schemeClr>
                  </a:gs>
                  <a:gs pos="100000">
                    <a:schemeClr val="accent1">
                      <a:lumMod val="75000"/>
                    </a:schemeClr>
                  </a:gs>
                </a:gsLst>
                <a:lin ang="18900000" scaled="1"/>
              </a:gradFill>
              <a:ln>
                <a:noFill/>
              </a:ln>
            </p:spPr>
            <p:txBody>
              <a:bodyPr anchor="ctr"/>
              <a:lstStyle>
                <a:lvl1pPr latinLnBrk="1">
                  <a:lnSpc>
                    <a:spcPct val="90000"/>
                  </a:lnSpc>
                  <a:spcBef>
                    <a:spcPts val="1000"/>
                  </a:spcBef>
                  <a:buChar char="•"/>
                  <a:defRPr sz="2800">
                    <a:solidFill>
                      <a:schemeClr val="tx1"/>
                    </a:solidFill>
                    <a:latin typeface="나눔고딕" charset="-127"/>
                    <a:ea typeface="나눔고딕" charset="-127"/>
                    <a:sym typeface="나눔고딕" charset="-127"/>
                  </a:defRPr>
                </a:lvl1pPr>
                <a:lvl2pPr marL="742950" indent="-285750" latinLnBrk="1">
                  <a:lnSpc>
                    <a:spcPct val="90000"/>
                  </a:lnSpc>
                  <a:spcBef>
                    <a:spcPts val="500"/>
                  </a:spcBef>
                  <a:buChar char="•"/>
                  <a:defRPr sz="2400">
                    <a:solidFill>
                      <a:schemeClr val="tx1"/>
                    </a:solidFill>
                    <a:latin typeface="나눔고딕" charset="-127"/>
                    <a:ea typeface="나눔고딕" charset="-127"/>
                    <a:sym typeface="나눔고딕" charset="-127"/>
                  </a:defRPr>
                </a:lvl2pPr>
                <a:lvl3pPr marL="1143000" indent="-228600" latinLnBrk="1">
                  <a:lnSpc>
                    <a:spcPct val="90000"/>
                  </a:lnSpc>
                  <a:spcBef>
                    <a:spcPts val="500"/>
                  </a:spcBef>
                  <a:buChar char="•"/>
                  <a:defRPr sz="2000">
                    <a:solidFill>
                      <a:schemeClr val="tx1"/>
                    </a:solidFill>
                    <a:latin typeface="나눔고딕" charset="-127"/>
                    <a:ea typeface="나눔고딕" charset="-127"/>
                    <a:sym typeface="나눔고딕" charset="-127"/>
                  </a:defRPr>
                </a:lvl3pPr>
                <a:lvl4pPr marL="1600200" indent="-228600" latinLnBrk="1">
                  <a:lnSpc>
                    <a:spcPct val="90000"/>
                  </a:lnSpc>
                  <a:spcBef>
                    <a:spcPts val="500"/>
                  </a:spcBef>
                  <a:buChar char="•"/>
                  <a:defRPr>
                    <a:solidFill>
                      <a:schemeClr val="tx1"/>
                    </a:solidFill>
                    <a:latin typeface="나눔고딕" charset="-127"/>
                    <a:ea typeface="나눔고딕" charset="-127"/>
                    <a:sym typeface="나눔고딕" charset="-127"/>
                  </a:defRPr>
                </a:lvl4pPr>
                <a:lvl5pPr marL="2057400" indent="-228600" latinLnBrk="1">
                  <a:lnSpc>
                    <a:spcPct val="90000"/>
                  </a:lnSpc>
                  <a:spcBef>
                    <a:spcPts val="500"/>
                  </a:spcBef>
                  <a:buChar char="•"/>
                  <a:defRPr>
                    <a:solidFill>
                      <a:schemeClr val="tx1"/>
                    </a:solidFill>
                    <a:latin typeface="나눔고딕" charset="-127"/>
                    <a:ea typeface="나눔고딕" charset="-127"/>
                    <a:sym typeface="나눔고딕" charset="-127"/>
                  </a:defRPr>
                </a:lvl5pPr>
                <a:lvl6pPr marL="25146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6pPr>
                <a:lvl7pPr marL="29718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7pPr>
                <a:lvl8pPr marL="34290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8pPr>
                <a:lvl9pPr marL="38862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9pPr>
              </a:lstStyle>
              <a:p>
                <a:pPr algn="ctr" eaLnBrk="1" hangingPunct="1">
                  <a:lnSpc>
                    <a:spcPct val="100000"/>
                  </a:lnSpc>
                  <a:spcBef>
                    <a:spcPct val="0"/>
                  </a:spcBef>
                  <a:buFont typeface="Arial" panose="020B0604020202020204" pitchFamily="34" charset="0"/>
                  <a:buNone/>
                </a:pPr>
                <a:endParaRPr lang="zh-CN" altLang="en-US" sz="1100" b="1">
                  <a:solidFill>
                    <a:schemeClr val="accent1">
                      <a:lumMod val="50000"/>
                    </a:schemeClr>
                  </a:solidFill>
                  <a:latin typeface="微软雅黑" panose="020B0503020204020204" pitchFamily="34" charset="-122"/>
                  <a:ea typeface="微软雅黑" panose="020B0503020204020204" pitchFamily="34" charset="-122"/>
                </a:endParaRPr>
              </a:p>
            </p:txBody>
          </p:sp>
        </p:grpSp>
        <p:sp>
          <p:nvSpPr>
            <p:cNvPr id="20" name="圆角淘宝网chenying0907出品 19"/>
            <p:cNvSpPr/>
            <p:nvPr/>
          </p:nvSpPr>
          <p:spPr>
            <a:xfrm>
              <a:off x="942" y="4169"/>
              <a:ext cx="7454" cy="5168"/>
            </a:xfrm>
            <a:prstGeom prst="roundRect">
              <a:avLst/>
            </a:prstGeom>
            <a:no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淘宝网chenying0907出品 20"/>
            <p:cNvSpPr txBox="1"/>
            <p:nvPr/>
          </p:nvSpPr>
          <p:spPr>
            <a:xfrm>
              <a:off x="1573" y="5327"/>
              <a:ext cx="6604" cy="2937"/>
            </a:xfrm>
            <a:prstGeom prst="rect">
              <a:avLst/>
            </a:prstGeom>
            <a:noFill/>
          </p:spPr>
          <p:txBody>
            <a:bodyPr wrap="square" rtlCol="0">
              <a:spAutoFit/>
            </a:bodyPr>
            <a:lstStyle/>
            <a:p>
              <a:r>
                <a:rPr lang="zh-CN" altLang="en-US" sz="2400" b="1">
                  <a:solidFill>
                    <a:srgbClr val="FF0000"/>
                  </a:solidFill>
                </a:rPr>
                <a:t>特征一：</a:t>
              </a:r>
              <a:r>
                <a:rPr lang="zh-CN" altLang="en-US" sz="2400" b="1">
                  <a:solidFill>
                    <a:schemeClr val="accent1">
                      <a:lumMod val="50000"/>
                    </a:schemeClr>
                  </a:solidFill>
                </a:rPr>
                <a:t>情况复杂，短期内难以完成治理并可能造成环境危害的隐患。</a:t>
              </a:r>
              <a:endParaRPr lang="zh-CN" altLang="en-US" sz="2400" b="1">
                <a:solidFill>
                  <a:schemeClr val="accent1">
                    <a:lumMod val="50000"/>
                  </a:schemeClr>
                </a:solidFill>
              </a:endParaRPr>
            </a:p>
          </p:txBody>
        </p:sp>
      </p:grpSp>
      <p:grpSp>
        <p:nvGrpSpPr>
          <p:cNvPr id="7" name="淘宝网chenying0907出品 2"/>
          <p:cNvGrpSpPr/>
          <p:nvPr/>
        </p:nvGrpSpPr>
        <p:grpSpPr>
          <a:xfrm>
            <a:off x="6404626" y="2347665"/>
            <a:ext cx="4911073" cy="2636504"/>
            <a:chOff x="10866" y="3487"/>
            <a:chExt cx="7538" cy="6398"/>
          </a:xfrm>
        </p:grpSpPr>
        <p:grpSp>
          <p:nvGrpSpPr>
            <p:cNvPr id="13" name="淘宝网chenying0907出品 22"/>
            <p:cNvGrpSpPr>
              <a:grpSpLocks noChangeAspect="1"/>
            </p:cNvGrpSpPr>
            <p:nvPr/>
          </p:nvGrpSpPr>
          <p:grpSpPr>
            <a:xfrm>
              <a:off x="10866" y="3487"/>
              <a:ext cx="1069" cy="2206"/>
              <a:chOff x="1736725" y="2723126"/>
              <a:chExt cx="1446578" cy="2986747"/>
            </a:xfrm>
          </p:grpSpPr>
          <p:sp>
            <p:nvSpPr>
              <p:cNvPr id="24" name="MH_Other_6"/>
              <p:cNvSpPr>
                <a:spLocks noChangeArrowheads="1"/>
              </p:cNvSpPr>
              <p:nvPr/>
            </p:nvSpPr>
            <p:spPr bwMode="auto">
              <a:xfrm rot="1538538" flipH="1">
                <a:off x="1736725" y="4733925"/>
                <a:ext cx="762000" cy="307975"/>
              </a:xfrm>
              <a:prstGeom prst="roundRect">
                <a:avLst>
                  <a:gd name="adj" fmla="val 50000"/>
                </a:avLst>
              </a:prstGeom>
              <a:gradFill rotWithShape="1">
                <a:gsLst>
                  <a:gs pos="0">
                    <a:schemeClr val="accent1">
                      <a:lumMod val="50000"/>
                    </a:schemeClr>
                  </a:gs>
                  <a:gs pos="50000">
                    <a:schemeClr val="accent1">
                      <a:lumMod val="75000"/>
                    </a:schemeClr>
                  </a:gs>
                  <a:gs pos="100000">
                    <a:schemeClr val="accent1">
                      <a:lumMod val="50000"/>
                    </a:schemeClr>
                  </a:gs>
                </a:gsLst>
                <a:lin ang="0" scaled="1"/>
              </a:gradFill>
              <a:ln>
                <a:noFill/>
              </a:ln>
            </p:spPr>
            <p:txBody>
              <a:bodyPr anchor="ctr"/>
              <a:lstStyle>
                <a:lvl1pPr latinLnBrk="1">
                  <a:lnSpc>
                    <a:spcPct val="90000"/>
                  </a:lnSpc>
                  <a:spcBef>
                    <a:spcPts val="1000"/>
                  </a:spcBef>
                  <a:buChar char="•"/>
                  <a:defRPr sz="2800">
                    <a:solidFill>
                      <a:schemeClr val="tx1"/>
                    </a:solidFill>
                    <a:latin typeface="나눔고딕" charset="-127"/>
                    <a:ea typeface="나눔고딕" charset="-127"/>
                    <a:sym typeface="나눔고딕" charset="-127"/>
                  </a:defRPr>
                </a:lvl1pPr>
                <a:lvl2pPr marL="742950" indent="-285750" latinLnBrk="1">
                  <a:lnSpc>
                    <a:spcPct val="90000"/>
                  </a:lnSpc>
                  <a:spcBef>
                    <a:spcPts val="500"/>
                  </a:spcBef>
                  <a:buChar char="•"/>
                  <a:defRPr sz="2400">
                    <a:solidFill>
                      <a:schemeClr val="tx1"/>
                    </a:solidFill>
                    <a:latin typeface="나눔고딕" charset="-127"/>
                    <a:ea typeface="나눔고딕" charset="-127"/>
                    <a:sym typeface="나눔고딕" charset="-127"/>
                  </a:defRPr>
                </a:lvl2pPr>
                <a:lvl3pPr marL="1143000" indent="-228600" latinLnBrk="1">
                  <a:lnSpc>
                    <a:spcPct val="90000"/>
                  </a:lnSpc>
                  <a:spcBef>
                    <a:spcPts val="500"/>
                  </a:spcBef>
                  <a:buChar char="•"/>
                  <a:defRPr sz="2000">
                    <a:solidFill>
                      <a:schemeClr val="tx1"/>
                    </a:solidFill>
                    <a:latin typeface="나눔고딕" charset="-127"/>
                    <a:ea typeface="나눔고딕" charset="-127"/>
                    <a:sym typeface="나눔고딕" charset="-127"/>
                  </a:defRPr>
                </a:lvl3pPr>
                <a:lvl4pPr marL="1600200" indent="-228600" latinLnBrk="1">
                  <a:lnSpc>
                    <a:spcPct val="90000"/>
                  </a:lnSpc>
                  <a:spcBef>
                    <a:spcPts val="500"/>
                  </a:spcBef>
                  <a:buChar char="•"/>
                  <a:defRPr>
                    <a:solidFill>
                      <a:schemeClr val="tx1"/>
                    </a:solidFill>
                    <a:latin typeface="나눔고딕" charset="-127"/>
                    <a:ea typeface="나눔고딕" charset="-127"/>
                    <a:sym typeface="나눔고딕" charset="-127"/>
                  </a:defRPr>
                </a:lvl4pPr>
                <a:lvl5pPr marL="2057400" indent="-228600" latinLnBrk="1">
                  <a:lnSpc>
                    <a:spcPct val="90000"/>
                  </a:lnSpc>
                  <a:spcBef>
                    <a:spcPts val="500"/>
                  </a:spcBef>
                  <a:buChar char="•"/>
                  <a:defRPr>
                    <a:solidFill>
                      <a:schemeClr val="tx1"/>
                    </a:solidFill>
                    <a:latin typeface="나눔고딕" charset="-127"/>
                    <a:ea typeface="나눔고딕" charset="-127"/>
                    <a:sym typeface="나눔고딕" charset="-127"/>
                  </a:defRPr>
                </a:lvl5pPr>
                <a:lvl6pPr marL="25146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6pPr>
                <a:lvl7pPr marL="29718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7pPr>
                <a:lvl8pPr marL="34290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8pPr>
                <a:lvl9pPr marL="38862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9pPr>
              </a:lstStyle>
              <a:p>
                <a:pPr algn="r" eaLnBrk="1" hangingPunct="1">
                  <a:lnSpc>
                    <a:spcPct val="100000"/>
                  </a:lnSpc>
                  <a:spcBef>
                    <a:spcPct val="0"/>
                  </a:spcBef>
                  <a:buFont typeface="Arial" panose="020B0604020202020204" pitchFamily="34" charset="0"/>
                  <a:buNone/>
                </a:pPr>
                <a:endParaRPr lang="zh-CN" altLang="en-US" sz="2000">
                  <a:solidFill>
                    <a:srgbClr val="FFFFFF"/>
                  </a:solidFill>
                  <a:latin typeface="Arial Narrow" pitchFamily="34" charset="0"/>
                  <a:ea typeface="微软雅黑" panose="020B0503020204020204" pitchFamily="34" charset="-122"/>
                </a:endParaRPr>
              </a:p>
            </p:txBody>
          </p:sp>
          <p:sp>
            <p:nvSpPr>
              <p:cNvPr id="25" name="MH_Other_7"/>
              <p:cNvSpPr>
                <a:spLocks noChangeArrowheads="1"/>
              </p:cNvSpPr>
              <p:nvPr/>
            </p:nvSpPr>
            <p:spPr bwMode="auto">
              <a:xfrm rot="1538538" flipH="1">
                <a:off x="1946275" y="4295775"/>
                <a:ext cx="762000" cy="304800"/>
              </a:xfrm>
              <a:prstGeom prst="roundRect">
                <a:avLst>
                  <a:gd name="adj" fmla="val 50000"/>
                </a:avLst>
              </a:prstGeom>
              <a:gradFill rotWithShape="1">
                <a:gsLst>
                  <a:gs pos="0">
                    <a:schemeClr val="accent1">
                      <a:lumMod val="50000"/>
                    </a:schemeClr>
                  </a:gs>
                  <a:gs pos="50000">
                    <a:schemeClr val="accent1">
                      <a:lumMod val="75000"/>
                    </a:schemeClr>
                  </a:gs>
                  <a:gs pos="100000">
                    <a:schemeClr val="accent1">
                      <a:lumMod val="50000"/>
                    </a:schemeClr>
                  </a:gs>
                </a:gsLst>
                <a:lin ang="0" scaled="1"/>
              </a:gradFill>
              <a:ln>
                <a:noFill/>
              </a:ln>
            </p:spPr>
            <p:txBody>
              <a:bodyPr anchor="ctr"/>
              <a:lstStyle>
                <a:lvl1pPr latinLnBrk="1">
                  <a:lnSpc>
                    <a:spcPct val="90000"/>
                  </a:lnSpc>
                  <a:spcBef>
                    <a:spcPts val="1000"/>
                  </a:spcBef>
                  <a:buChar char="•"/>
                  <a:defRPr sz="2800">
                    <a:solidFill>
                      <a:schemeClr val="tx1"/>
                    </a:solidFill>
                    <a:latin typeface="나눔고딕" charset="-127"/>
                    <a:ea typeface="나눔고딕" charset="-127"/>
                    <a:sym typeface="나눔고딕" charset="-127"/>
                  </a:defRPr>
                </a:lvl1pPr>
                <a:lvl2pPr marL="742950" indent="-285750" latinLnBrk="1">
                  <a:lnSpc>
                    <a:spcPct val="90000"/>
                  </a:lnSpc>
                  <a:spcBef>
                    <a:spcPts val="500"/>
                  </a:spcBef>
                  <a:buChar char="•"/>
                  <a:defRPr sz="2400">
                    <a:solidFill>
                      <a:schemeClr val="tx1"/>
                    </a:solidFill>
                    <a:latin typeface="나눔고딕" charset="-127"/>
                    <a:ea typeface="나눔고딕" charset="-127"/>
                    <a:sym typeface="나눔고딕" charset="-127"/>
                  </a:defRPr>
                </a:lvl2pPr>
                <a:lvl3pPr marL="1143000" indent="-228600" latinLnBrk="1">
                  <a:lnSpc>
                    <a:spcPct val="90000"/>
                  </a:lnSpc>
                  <a:spcBef>
                    <a:spcPts val="500"/>
                  </a:spcBef>
                  <a:buChar char="•"/>
                  <a:defRPr sz="2000">
                    <a:solidFill>
                      <a:schemeClr val="tx1"/>
                    </a:solidFill>
                    <a:latin typeface="나눔고딕" charset="-127"/>
                    <a:ea typeface="나눔고딕" charset="-127"/>
                    <a:sym typeface="나눔고딕" charset="-127"/>
                  </a:defRPr>
                </a:lvl3pPr>
                <a:lvl4pPr marL="1600200" indent="-228600" latinLnBrk="1">
                  <a:lnSpc>
                    <a:spcPct val="90000"/>
                  </a:lnSpc>
                  <a:spcBef>
                    <a:spcPts val="500"/>
                  </a:spcBef>
                  <a:buChar char="•"/>
                  <a:defRPr>
                    <a:solidFill>
                      <a:schemeClr val="tx1"/>
                    </a:solidFill>
                    <a:latin typeface="나눔고딕" charset="-127"/>
                    <a:ea typeface="나눔고딕" charset="-127"/>
                    <a:sym typeface="나눔고딕" charset="-127"/>
                  </a:defRPr>
                </a:lvl4pPr>
                <a:lvl5pPr marL="2057400" indent="-228600" latinLnBrk="1">
                  <a:lnSpc>
                    <a:spcPct val="90000"/>
                  </a:lnSpc>
                  <a:spcBef>
                    <a:spcPts val="500"/>
                  </a:spcBef>
                  <a:buChar char="•"/>
                  <a:defRPr>
                    <a:solidFill>
                      <a:schemeClr val="tx1"/>
                    </a:solidFill>
                    <a:latin typeface="나눔고딕" charset="-127"/>
                    <a:ea typeface="나눔고딕" charset="-127"/>
                    <a:sym typeface="나눔고딕" charset="-127"/>
                  </a:defRPr>
                </a:lvl5pPr>
                <a:lvl6pPr marL="25146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6pPr>
                <a:lvl7pPr marL="29718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7pPr>
                <a:lvl8pPr marL="34290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8pPr>
                <a:lvl9pPr marL="38862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9pPr>
              </a:lstStyle>
              <a:p>
                <a:pPr algn="r" eaLnBrk="1" hangingPunct="1">
                  <a:lnSpc>
                    <a:spcPct val="100000"/>
                  </a:lnSpc>
                  <a:spcBef>
                    <a:spcPct val="0"/>
                  </a:spcBef>
                  <a:buFont typeface="Arial" panose="020B0604020202020204" pitchFamily="34" charset="0"/>
                  <a:buNone/>
                </a:pPr>
                <a:endParaRPr lang="zh-CN" altLang="en-US" sz="2000">
                  <a:solidFill>
                    <a:srgbClr val="FFFFFF"/>
                  </a:solidFill>
                  <a:latin typeface="Arial Narrow" pitchFamily="34" charset="0"/>
                  <a:ea typeface="微软雅黑" panose="020B0503020204020204" pitchFamily="34" charset="-122"/>
                </a:endParaRPr>
              </a:p>
            </p:txBody>
          </p:sp>
          <p:sp>
            <p:nvSpPr>
              <p:cNvPr id="26" name="MH_Other_8"/>
              <p:cNvSpPr>
                <a:spLocks noChangeArrowheads="1"/>
              </p:cNvSpPr>
              <p:nvPr/>
            </p:nvSpPr>
            <p:spPr bwMode="auto">
              <a:xfrm rot="1538538" flipH="1">
                <a:off x="2168525" y="3841750"/>
                <a:ext cx="762000" cy="304800"/>
              </a:xfrm>
              <a:prstGeom prst="roundRect">
                <a:avLst>
                  <a:gd name="adj" fmla="val 50000"/>
                </a:avLst>
              </a:prstGeom>
              <a:gradFill rotWithShape="1">
                <a:gsLst>
                  <a:gs pos="0">
                    <a:schemeClr val="accent1">
                      <a:lumMod val="50000"/>
                    </a:schemeClr>
                  </a:gs>
                  <a:gs pos="50000">
                    <a:schemeClr val="accent1">
                      <a:lumMod val="75000"/>
                    </a:schemeClr>
                  </a:gs>
                  <a:gs pos="100000">
                    <a:schemeClr val="accent1">
                      <a:lumMod val="50000"/>
                    </a:schemeClr>
                  </a:gs>
                </a:gsLst>
                <a:lin ang="0" scaled="1"/>
              </a:gradFill>
              <a:ln>
                <a:noFill/>
              </a:ln>
            </p:spPr>
            <p:txBody>
              <a:bodyPr anchor="ctr"/>
              <a:lstStyle>
                <a:lvl1pPr latinLnBrk="1">
                  <a:lnSpc>
                    <a:spcPct val="90000"/>
                  </a:lnSpc>
                  <a:spcBef>
                    <a:spcPts val="1000"/>
                  </a:spcBef>
                  <a:buChar char="•"/>
                  <a:defRPr sz="2800">
                    <a:solidFill>
                      <a:schemeClr val="tx1"/>
                    </a:solidFill>
                    <a:latin typeface="나눔고딕" charset="-127"/>
                    <a:ea typeface="나눔고딕" charset="-127"/>
                    <a:sym typeface="나눔고딕" charset="-127"/>
                  </a:defRPr>
                </a:lvl1pPr>
                <a:lvl2pPr marL="742950" indent="-285750" latinLnBrk="1">
                  <a:lnSpc>
                    <a:spcPct val="90000"/>
                  </a:lnSpc>
                  <a:spcBef>
                    <a:spcPts val="500"/>
                  </a:spcBef>
                  <a:buChar char="•"/>
                  <a:defRPr sz="2400">
                    <a:solidFill>
                      <a:schemeClr val="tx1"/>
                    </a:solidFill>
                    <a:latin typeface="나눔고딕" charset="-127"/>
                    <a:ea typeface="나눔고딕" charset="-127"/>
                    <a:sym typeface="나눔고딕" charset="-127"/>
                  </a:defRPr>
                </a:lvl2pPr>
                <a:lvl3pPr marL="1143000" indent="-228600" latinLnBrk="1">
                  <a:lnSpc>
                    <a:spcPct val="90000"/>
                  </a:lnSpc>
                  <a:spcBef>
                    <a:spcPts val="500"/>
                  </a:spcBef>
                  <a:buChar char="•"/>
                  <a:defRPr sz="2000">
                    <a:solidFill>
                      <a:schemeClr val="tx1"/>
                    </a:solidFill>
                    <a:latin typeface="나눔고딕" charset="-127"/>
                    <a:ea typeface="나눔고딕" charset="-127"/>
                    <a:sym typeface="나눔고딕" charset="-127"/>
                  </a:defRPr>
                </a:lvl3pPr>
                <a:lvl4pPr marL="1600200" indent="-228600" latinLnBrk="1">
                  <a:lnSpc>
                    <a:spcPct val="90000"/>
                  </a:lnSpc>
                  <a:spcBef>
                    <a:spcPts val="500"/>
                  </a:spcBef>
                  <a:buChar char="•"/>
                  <a:defRPr>
                    <a:solidFill>
                      <a:schemeClr val="tx1"/>
                    </a:solidFill>
                    <a:latin typeface="나눔고딕" charset="-127"/>
                    <a:ea typeface="나눔고딕" charset="-127"/>
                    <a:sym typeface="나눔고딕" charset="-127"/>
                  </a:defRPr>
                </a:lvl4pPr>
                <a:lvl5pPr marL="2057400" indent="-228600" latinLnBrk="1">
                  <a:lnSpc>
                    <a:spcPct val="90000"/>
                  </a:lnSpc>
                  <a:spcBef>
                    <a:spcPts val="500"/>
                  </a:spcBef>
                  <a:buChar char="•"/>
                  <a:defRPr>
                    <a:solidFill>
                      <a:schemeClr val="tx1"/>
                    </a:solidFill>
                    <a:latin typeface="나눔고딕" charset="-127"/>
                    <a:ea typeface="나눔고딕" charset="-127"/>
                    <a:sym typeface="나눔고딕" charset="-127"/>
                  </a:defRPr>
                </a:lvl5pPr>
                <a:lvl6pPr marL="25146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6pPr>
                <a:lvl7pPr marL="29718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7pPr>
                <a:lvl8pPr marL="34290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8pPr>
                <a:lvl9pPr marL="38862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9pPr>
              </a:lstStyle>
              <a:p>
                <a:pPr algn="r" eaLnBrk="1" hangingPunct="1">
                  <a:lnSpc>
                    <a:spcPct val="100000"/>
                  </a:lnSpc>
                  <a:spcBef>
                    <a:spcPct val="0"/>
                  </a:spcBef>
                  <a:buFont typeface="Arial" panose="020B0604020202020204" pitchFamily="34" charset="0"/>
                  <a:buNone/>
                </a:pPr>
                <a:endParaRPr lang="zh-CN" altLang="en-US" sz="2000">
                  <a:solidFill>
                    <a:srgbClr val="FFFFFF"/>
                  </a:solidFill>
                  <a:latin typeface="Arial Narrow" pitchFamily="34" charset="0"/>
                  <a:ea typeface="微软雅黑" panose="020B0503020204020204" pitchFamily="34" charset="-122"/>
                </a:endParaRPr>
              </a:p>
            </p:txBody>
          </p:sp>
          <p:sp>
            <p:nvSpPr>
              <p:cNvPr id="27" name="MH_Other_9"/>
              <p:cNvSpPr>
                <a:spLocks noChangeArrowheads="1"/>
              </p:cNvSpPr>
              <p:nvPr/>
            </p:nvSpPr>
            <p:spPr bwMode="auto">
              <a:xfrm rot="1538538" flipH="1">
                <a:off x="1887353" y="3573097"/>
                <a:ext cx="381000" cy="2136776"/>
              </a:xfrm>
              <a:prstGeom prst="roundRect">
                <a:avLst>
                  <a:gd name="adj" fmla="val 50000"/>
                </a:avLst>
              </a:prstGeom>
              <a:gradFill rotWithShape="1">
                <a:gsLst>
                  <a:gs pos="0">
                    <a:schemeClr val="accent1">
                      <a:lumMod val="50000"/>
                    </a:schemeClr>
                  </a:gs>
                  <a:gs pos="50000">
                    <a:schemeClr val="accent1">
                      <a:lumMod val="75000"/>
                    </a:schemeClr>
                  </a:gs>
                  <a:gs pos="100000">
                    <a:schemeClr val="accent1">
                      <a:lumMod val="50000"/>
                    </a:schemeClr>
                  </a:gs>
                </a:gsLst>
                <a:lin ang="0" scaled="1"/>
              </a:gradFill>
              <a:ln>
                <a:noFill/>
              </a:ln>
            </p:spPr>
            <p:txBody>
              <a:bodyPr anchor="ctr"/>
              <a:lstStyle>
                <a:lvl1pPr latinLnBrk="1">
                  <a:lnSpc>
                    <a:spcPct val="90000"/>
                  </a:lnSpc>
                  <a:spcBef>
                    <a:spcPts val="1000"/>
                  </a:spcBef>
                  <a:buChar char="•"/>
                  <a:defRPr sz="2800">
                    <a:solidFill>
                      <a:schemeClr val="tx1"/>
                    </a:solidFill>
                    <a:latin typeface="나눔고딕" charset="-127"/>
                    <a:ea typeface="나눔고딕" charset="-127"/>
                    <a:sym typeface="나눔고딕" charset="-127"/>
                  </a:defRPr>
                </a:lvl1pPr>
                <a:lvl2pPr marL="742950" indent="-285750" latinLnBrk="1">
                  <a:lnSpc>
                    <a:spcPct val="90000"/>
                  </a:lnSpc>
                  <a:spcBef>
                    <a:spcPts val="500"/>
                  </a:spcBef>
                  <a:buChar char="•"/>
                  <a:defRPr sz="2400">
                    <a:solidFill>
                      <a:schemeClr val="tx1"/>
                    </a:solidFill>
                    <a:latin typeface="나눔고딕" charset="-127"/>
                    <a:ea typeface="나눔고딕" charset="-127"/>
                    <a:sym typeface="나눔고딕" charset="-127"/>
                  </a:defRPr>
                </a:lvl2pPr>
                <a:lvl3pPr marL="1143000" indent="-228600" latinLnBrk="1">
                  <a:lnSpc>
                    <a:spcPct val="90000"/>
                  </a:lnSpc>
                  <a:spcBef>
                    <a:spcPts val="500"/>
                  </a:spcBef>
                  <a:buChar char="•"/>
                  <a:defRPr sz="2000">
                    <a:solidFill>
                      <a:schemeClr val="tx1"/>
                    </a:solidFill>
                    <a:latin typeface="나눔고딕" charset="-127"/>
                    <a:ea typeface="나눔고딕" charset="-127"/>
                    <a:sym typeface="나눔고딕" charset="-127"/>
                  </a:defRPr>
                </a:lvl3pPr>
                <a:lvl4pPr marL="1600200" indent="-228600" latinLnBrk="1">
                  <a:lnSpc>
                    <a:spcPct val="90000"/>
                  </a:lnSpc>
                  <a:spcBef>
                    <a:spcPts val="500"/>
                  </a:spcBef>
                  <a:buChar char="•"/>
                  <a:defRPr>
                    <a:solidFill>
                      <a:schemeClr val="tx1"/>
                    </a:solidFill>
                    <a:latin typeface="나눔고딕" charset="-127"/>
                    <a:ea typeface="나눔고딕" charset="-127"/>
                    <a:sym typeface="나눔고딕" charset="-127"/>
                  </a:defRPr>
                </a:lvl4pPr>
                <a:lvl5pPr marL="2057400" indent="-228600" latinLnBrk="1">
                  <a:lnSpc>
                    <a:spcPct val="90000"/>
                  </a:lnSpc>
                  <a:spcBef>
                    <a:spcPts val="500"/>
                  </a:spcBef>
                  <a:buChar char="•"/>
                  <a:defRPr>
                    <a:solidFill>
                      <a:schemeClr val="tx1"/>
                    </a:solidFill>
                    <a:latin typeface="나눔고딕" charset="-127"/>
                    <a:ea typeface="나눔고딕" charset="-127"/>
                    <a:sym typeface="나눔고딕" charset="-127"/>
                  </a:defRPr>
                </a:lvl5pPr>
                <a:lvl6pPr marL="25146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6pPr>
                <a:lvl7pPr marL="29718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7pPr>
                <a:lvl8pPr marL="34290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8pPr>
                <a:lvl9pPr marL="38862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9pPr>
              </a:lstStyle>
              <a:p>
                <a:pPr eaLnBrk="1" hangingPunct="1">
                  <a:lnSpc>
                    <a:spcPct val="100000"/>
                  </a:lnSpc>
                  <a:spcBef>
                    <a:spcPct val="0"/>
                  </a:spcBef>
                  <a:buFont typeface="Arial" panose="020B0604020202020204" pitchFamily="34" charset="0"/>
                  <a:buNone/>
                </a:pPr>
                <a:endParaRPr lang="zh-CN" altLang="zh-CN" sz="1800">
                  <a:solidFill>
                    <a:srgbClr val="FFFFFF"/>
                  </a:solidFill>
                  <a:latin typeface="Arial Narrow" pitchFamily="34" charset="0"/>
                  <a:ea typeface="微软雅黑" panose="020B0503020204020204" pitchFamily="34" charset="-122"/>
                </a:endParaRPr>
              </a:p>
            </p:txBody>
          </p:sp>
          <p:sp>
            <p:nvSpPr>
              <p:cNvPr id="28" name="MH_Title_1"/>
              <p:cNvSpPr>
                <a:spLocks noChangeAspect="1" noChangeArrowheads="1"/>
              </p:cNvSpPr>
              <p:nvPr/>
            </p:nvSpPr>
            <p:spPr bwMode="auto">
              <a:xfrm flipH="1">
                <a:off x="1891077" y="2723126"/>
                <a:ext cx="1292226" cy="1292325"/>
              </a:xfrm>
              <a:custGeom>
                <a:avLst/>
                <a:gdLst>
                  <a:gd name="T0" fmla="*/ 3392780 w 1147868"/>
                  <a:gd name="T1" fmla="*/ 0 h 1148400"/>
                  <a:gd name="T2" fmla="*/ 993718 w 1147868"/>
                  <a:gd name="T3" fmla="*/ 987296 h 1148400"/>
                  <a:gd name="T4" fmla="*/ 0 w 1147868"/>
                  <a:gd name="T5" fmla="*/ 3370839 h 1148400"/>
                  <a:gd name="T6" fmla="*/ 993718 w 1147868"/>
                  <a:gd name="T7" fmla="*/ 5754374 h 1148400"/>
                  <a:gd name="T8" fmla="*/ 3392780 w 1147868"/>
                  <a:gd name="T9" fmla="*/ 6741671 h 1148400"/>
                  <a:gd name="T10" fmla="*/ 5791824 w 1147868"/>
                  <a:gd name="T11" fmla="*/ 5754374 h 1148400"/>
                  <a:gd name="T12" fmla="*/ 6785545 w 1147868"/>
                  <a:gd name="T13" fmla="*/ 3370839 h 1148400"/>
                  <a:gd name="T14" fmla="*/ 5791824 w 1147868"/>
                  <a:gd name="T15" fmla="*/ 987296 h 1148400"/>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68101 w 1147868"/>
                  <a:gd name="T25" fmla="*/ 168179 h 1148400"/>
                  <a:gd name="T26" fmla="*/ 979767 w 1147868"/>
                  <a:gd name="T27" fmla="*/ 980221 h 11484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47868" h="1148400">
                    <a:moveTo>
                      <a:pt x="0" y="574200"/>
                    </a:moveTo>
                    <a:lnTo>
                      <a:pt x="0" y="574200"/>
                    </a:lnTo>
                    <a:cubicBezTo>
                      <a:pt x="0" y="257078"/>
                      <a:pt x="256959" y="1"/>
                      <a:pt x="573934" y="1"/>
                    </a:cubicBezTo>
                    <a:cubicBezTo>
                      <a:pt x="573934" y="1"/>
                      <a:pt x="573934" y="1"/>
                      <a:pt x="573935" y="1"/>
                    </a:cubicBezTo>
                    <a:cubicBezTo>
                      <a:pt x="890909" y="1"/>
                      <a:pt x="1147868" y="257079"/>
                      <a:pt x="1147868" y="574201"/>
                    </a:cubicBezTo>
                    <a:cubicBezTo>
                      <a:pt x="1147868" y="574201"/>
                      <a:pt x="1147867" y="574201"/>
                      <a:pt x="1147867" y="574202"/>
                    </a:cubicBezTo>
                    <a:lnTo>
                      <a:pt x="1147868" y="574202"/>
                    </a:lnTo>
                    <a:cubicBezTo>
                      <a:pt x="1147868" y="891323"/>
                      <a:pt x="890908" y="1148402"/>
                      <a:pt x="573934" y="1148402"/>
                    </a:cubicBezTo>
                    <a:cubicBezTo>
                      <a:pt x="256959" y="1148402"/>
                      <a:pt x="0" y="891323"/>
                      <a:pt x="0" y="574202"/>
                    </a:cubicBezTo>
                    <a:cubicBezTo>
                      <a:pt x="0" y="574201"/>
                      <a:pt x="0" y="574201"/>
                      <a:pt x="0" y="574201"/>
                    </a:cubicBezTo>
                    <a:lnTo>
                      <a:pt x="0" y="574200"/>
                    </a:lnTo>
                    <a:close/>
                    <a:moveTo>
                      <a:pt x="228139" y="574200"/>
                    </a:moveTo>
                    <a:lnTo>
                      <a:pt x="228139" y="574200"/>
                    </a:lnTo>
                    <a:cubicBezTo>
                      <a:pt x="228139" y="765324"/>
                      <a:pt x="382956" y="920261"/>
                      <a:pt x="573934" y="920261"/>
                    </a:cubicBezTo>
                    <a:cubicBezTo>
                      <a:pt x="764911" y="920261"/>
                      <a:pt x="919729" y="765324"/>
                      <a:pt x="919729" y="574200"/>
                    </a:cubicBezTo>
                    <a:cubicBezTo>
                      <a:pt x="919729" y="383075"/>
                      <a:pt x="764911" y="228139"/>
                      <a:pt x="573934" y="228139"/>
                    </a:cubicBezTo>
                    <a:cubicBezTo>
                      <a:pt x="382956" y="228139"/>
                      <a:pt x="228139" y="383075"/>
                      <a:pt x="228139" y="574200"/>
                    </a:cubicBezTo>
                    <a:close/>
                  </a:path>
                </a:pathLst>
              </a:custGeom>
              <a:gradFill rotWithShape="1">
                <a:gsLst>
                  <a:gs pos="0">
                    <a:schemeClr val="accent1">
                      <a:lumMod val="50000"/>
                    </a:schemeClr>
                  </a:gs>
                  <a:gs pos="100000">
                    <a:schemeClr val="accent1">
                      <a:lumMod val="75000"/>
                    </a:schemeClr>
                  </a:gs>
                </a:gsLst>
                <a:lin ang="18900000" scaled="1"/>
              </a:gradFill>
              <a:ln>
                <a:noFill/>
              </a:ln>
            </p:spPr>
            <p:txBody>
              <a:bodyPr anchor="ctr"/>
              <a:lstStyle>
                <a:lvl1pPr latinLnBrk="1">
                  <a:lnSpc>
                    <a:spcPct val="90000"/>
                  </a:lnSpc>
                  <a:spcBef>
                    <a:spcPts val="1000"/>
                  </a:spcBef>
                  <a:buChar char="•"/>
                  <a:defRPr sz="2800">
                    <a:solidFill>
                      <a:schemeClr val="tx1"/>
                    </a:solidFill>
                    <a:latin typeface="나눔고딕" charset="-127"/>
                    <a:ea typeface="나눔고딕" charset="-127"/>
                    <a:sym typeface="나눔고딕" charset="-127"/>
                  </a:defRPr>
                </a:lvl1pPr>
                <a:lvl2pPr marL="742950" indent="-285750" latinLnBrk="1">
                  <a:lnSpc>
                    <a:spcPct val="90000"/>
                  </a:lnSpc>
                  <a:spcBef>
                    <a:spcPts val="500"/>
                  </a:spcBef>
                  <a:buChar char="•"/>
                  <a:defRPr sz="2400">
                    <a:solidFill>
                      <a:schemeClr val="tx1"/>
                    </a:solidFill>
                    <a:latin typeface="나눔고딕" charset="-127"/>
                    <a:ea typeface="나눔고딕" charset="-127"/>
                    <a:sym typeface="나눔고딕" charset="-127"/>
                  </a:defRPr>
                </a:lvl2pPr>
                <a:lvl3pPr marL="1143000" indent="-228600" latinLnBrk="1">
                  <a:lnSpc>
                    <a:spcPct val="90000"/>
                  </a:lnSpc>
                  <a:spcBef>
                    <a:spcPts val="500"/>
                  </a:spcBef>
                  <a:buChar char="•"/>
                  <a:defRPr sz="2000">
                    <a:solidFill>
                      <a:schemeClr val="tx1"/>
                    </a:solidFill>
                    <a:latin typeface="나눔고딕" charset="-127"/>
                    <a:ea typeface="나눔고딕" charset="-127"/>
                    <a:sym typeface="나눔고딕" charset="-127"/>
                  </a:defRPr>
                </a:lvl3pPr>
                <a:lvl4pPr marL="1600200" indent="-228600" latinLnBrk="1">
                  <a:lnSpc>
                    <a:spcPct val="90000"/>
                  </a:lnSpc>
                  <a:spcBef>
                    <a:spcPts val="500"/>
                  </a:spcBef>
                  <a:buChar char="•"/>
                  <a:defRPr>
                    <a:solidFill>
                      <a:schemeClr val="tx1"/>
                    </a:solidFill>
                    <a:latin typeface="나눔고딕" charset="-127"/>
                    <a:ea typeface="나눔고딕" charset="-127"/>
                    <a:sym typeface="나눔고딕" charset="-127"/>
                  </a:defRPr>
                </a:lvl4pPr>
                <a:lvl5pPr marL="2057400" indent="-228600" latinLnBrk="1">
                  <a:lnSpc>
                    <a:spcPct val="90000"/>
                  </a:lnSpc>
                  <a:spcBef>
                    <a:spcPts val="500"/>
                  </a:spcBef>
                  <a:buChar char="•"/>
                  <a:defRPr>
                    <a:solidFill>
                      <a:schemeClr val="tx1"/>
                    </a:solidFill>
                    <a:latin typeface="나눔고딕" charset="-127"/>
                    <a:ea typeface="나눔고딕" charset="-127"/>
                    <a:sym typeface="나눔고딕" charset="-127"/>
                  </a:defRPr>
                </a:lvl5pPr>
                <a:lvl6pPr marL="25146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6pPr>
                <a:lvl7pPr marL="29718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7pPr>
                <a:lvl8pPr marL="34290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8pPr>
                <a:lvl9pPr marL="38862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9pPr>
              </a:lstStyle>
              <a:p>
                <a:pPr algn="ctr" eaLnBrk="1" hangingPunct="1">
                  <a:lnSpc>
                    <a:spcPct val="100000"/>
                  </a:lnSpc>
                  <a:spcBef>
                    <a:spcPct val="0"/>
                  </a:spcBef>
                  <a:buFont typeface="Arial" panose="020B0604020202020204" pitchFamily="34" charset="0"/>
                  <a:buNone/>
                </a:pPr>
                <a:endParaRPr lang="zh-CN" altLang="en-US" sz="1100" b="1">
                  <a:solidFill>
                    <a:schemeClr val="accent1">
                      <a:lumMod val="50000"/>
                    </a:schemeClr>
                  </a:solidFill>
                  <a:latin typeface="微软雅黑" panose="020B0503020204020204" pitchFamily="34" charset="-122"/>
                  <a:ea typeface="微软雅黑" panose="020B0503020204020204" pitchFamily="34" charset="-122"/>
                </a:endParaRPr>
              </a:p>
            </p:txBody>
          </p:sp>
        </p:grpSp>
        <p:sp>
          <p:nvSpPr>
            <p:cNvPr id="29" name="圆角淘宝网chenying0907出品 28"/>
            <p:cNvSpPr/>
            <p:nvPr/>
          </p:nvSpPr>
          <p:spPr>
            <a:xfrm>
              <a:off x="10950" y="4703"/>
              <a:ext cx="7454" cy="5168"/>
            </a:xfrm>
            <a:prstGeom prst="roundRect">
              <a:avLst/>
            </a:prstGeom>
            <a:no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淘宝网chenying0907出品 29"/>
            <p:cNvSpPr txBox="1"/>
            <p:nvPr/>
          </p:nvSpPr>
          <p:spPr>
            <a:xfrm>
              <a:off x="11474" y="5180"/>
              <a:ext cx="6604" cy="4705"/>
            </a:xfrm>
            <a:prstGeom prst="rect">
              <a:avLst/>
            </a:prstGeom>
            <a:noFill/>
          </p:spPr>
          <p:txBody>
            <a:bodyPr wrap="square" rtlCol="0">
              <a:spAutoFit/>
            </a:bodyPr>
            <a:lstStyle/>
            <a:p>
              <a:r>
                <a:rPr lang="zh-CN" altLang="en-US" sz="2400" b="1">
                  <a:solidFill>
                    <a:srgbClr val="FF0000"/>
                  </a:solidFill>
                </a:rPr>
                <a:t>特征二：</a:t>
              </a:r>
              <a:r>
                <a:rPr lang="zh-CN" altLang="en-US" sz="2400" b="1">
                  <a:solidFill>
                    <a:schemeClr val="accent1">
                      <a:lumMod val="50000"/>
                    </a:schemeClr>
                  </a:solidFill>
                </a:rPr>
                <a:t>可能产生较大环境危害的隐患，如可能造成有毒有害物质进入大气、水、土壤等环境介质次生较大以上突发环境事件的隐患。</a:t>
              </a:r>
              <a:endParaRPr lang="zh-CN" altLang="en-US" sz="2400" b="1">
                <a:solidFill>
                  <a:schemeClr val="accent1">
                    <a:lumMod val="50000"/>
                  </a:schemeClr>
                </a:solidFill>
              </a:endParaRPr>
            </a:p>
          </p:txBody>
        </p:sp>
      </p:grpSp>
      <p:grpSp>
        <p:nvGrpSpPr>
          <p:cNvPr id="31" name="淘宝网chenying0907出品 1"/>
          <p:cNvGrpSpPr/>
          <p:nvPr/>
        </p:nvGrpSpPr>
        <p:grpSpPr>
          <a:xfrm>
            <a:off x="443864" y="1086395"/>
            <a:ext cx="11303636" cy="1225005"/>
            <a:chOff x="5924" y="3013"/>
            <a:chExt cx="11342" cy="1709"/>
          </a:xfrm>
        </p:grpSpPr>
        <p:sp>
          <p:nvSpPr>
            <p:cNvPr id="32" name="淘宝网chenying0907出品 7"/>
            <p:cNvSpPr/>
            <p:nvPr/>
          </p:nvSpPr>
          <p:spPr>
            <a:xfrm>
              <a:off x="5924" y="3013"/>
              <a:ext cx="11342" cy="1709"/>
            </a:xfrm>
            <a:prstGeom prst="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淘宝网chenying0907出品 8"/>
            <p:cNvSpPr txBox="1"/>
            <p:nvPr/>
          </p:nvSpPr>
          <p:spPr>
            <a:xfrm>
              <a:off x="6239" y="3187"/>
              <a:ext cx="10516" cy="1417"/>
            </a:xfrm>
            <a:prstGeom prst="rect">
              <a:avLst/>
            </a:prstGeom>
            <a:noFill/>
          </p:spPr>
          <p:txBody>
            <a:bodyPr wrap="square" rtlCol="0">
              <a:spAutoFit/>
            </a:bodyPr>
            <a:lstStyle/>
            <a:p>
              <a:r>
                <a:rPr lang="zh-CN" altLang="en-US" sz="2000" b="1">
                  <a:solidFill>
                    <a:schemeClr val="bg1"/>
                  </a:solidFill>
                </a:rPr>
                <a:t>         根据可能造成的危害程度、治理难度及企业突发环境事件风险等级，隐患分为重大突发环境事件隐患和一般突发环境事件隐患两级。具有以下特征之一的可认定为重大隐患，除此之外的隐患可认定为一般隐患。</a:t>
              </a:r>
              <a:endParaRPr lang="zh-CN" altLang="en-US" sz="2000" b="1">
                <a:solidFill>
                  <a:schemeClr val="bg1"/>
                </a:solidFill>
                <a:latin typeface="微软雅黑" panose="020B0503020204020204" pitchFamily="34" charset="-122"/>
                <a:ea typeface="微软雅黑" panose="020B0503020204020204" pitchFamily="34" charset="-122"/>
              </a:endParaRPr>
            </a:p>
          </p:txBody>
        </p:sp>
      </p:grpSp>
      <p:grpSp>
        <p:nvGrpSpPr>
          <p:cNvPr id="35" name="淘宝网chenying0907出品 2"/>
          <p:cNvGrpSpPr/>
          <p:nvPr/>
        </p:nvGrpSpPr>
        <p:grpSpPr>
          <a:xfrm>
            <a:off x="519430" y="5121275"/>
            <a:ext cx="11101070" cy="1444625"/>
            <a:chOff x="5823" y="6490"/>
            <a:chExt cx="11342" cy="1115"/>
          </a:xfrm>
        </p:grpSpPr>
        <p:sp>
          <p:nvSpPr>
            <p:cNvPr id="36" name="淘宝网chenying0907出品 14"/>
            <p:cNvSpPr/>
            <p:nvPr/>
          </p:nvSpPr>
          <p:spPr>
            <a:xfrm>
              <a:off x="5823" y="6490"/>
              <a:ext cx="11342" cy="1115"/>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淘宝网chenying0907出品 15"/>
            <p:cNvSpPr txBox="1"/>
            <p:nvPr/>
          </p:nvSpPr>
          <p:spPr>
            <a:xfrm>
              <a:off x="6093" y="6723"/>
              <a:ext cx="10587" cy="784"/>
            </a:xfrm>
            <a:prstGeom prst="rect">
              <a:avLst/>
            </a:prstGeom>
            <a:noFill/>
          </p:spPr>
          <p:txBody>
            <a:bodyPr wrap="square" rtlCol="0">
              <a:spAutoFit/>
            </a:bodyPr>
            <a:lstStyle/>
            <a:p>
              <a:r>
                <a:rPr lang="zh-CN" altLang="en-US" sz="2000" b="1">
                  <a:solidFill>
                    <a:schemeClr val="bg1"/>
                  </a:solidFill>
                </a:rPr>
                <a:t>         企业应根据前述关于重大隐患和一般隐患的分级原则、自身突发环境事件风险等级等实际情况，制定本企业的隐患分级标准。原则上可以立即完成治理的隐患一般可不判定为重大隐患。</a:t>
              </a:r>
              <a:endParaRPr lang="zh-CN" altLang="en-US" sz="2000" b="1">
                <a:solidFill>
                  <a:schemeClr val="bg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par>
                          <p:cTn id="12" fill="hold">
                            <p:stCondLst>
                              <p:cond delay="750"/>
                            </p:stCondLst>
                            <p:childTnLst>
                              <p:par>
                                <p:cTn id="13" presetID="3" presetClass="entr" presetSubtype="10" fill="hold" nodeType="afterEffec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childTnLst>
                          </p:cTn>
                        </p:par>
                        <p:par>
                          <p:cTn id="16" fill="hold">
                            <p:stCondLst>
                              <p:cond delay="1250"/>
                            </p:stCondLst>
                            <p:childTnLst>
                              <p:par>
                                <p:cTn id="17" presetID="3" presetClass="entr" presetSubtype="10" fill="hold" nodeType="afterEffect">
                                  <p:childTnLst>
                                    <p:set>
                                      <p:cBhvr>
                                        <p:cTn id="18" dur="1" fill="hold">
                                          <p:stCondLst>
                                            <p:cond delay="0"/>
                                          </p:stCondLst>
                                        </p:cTn>
                                        <p:tgtEl>
                                          <p:spTgt spid="7"/>
                                        </p:tgtEl>
                                        <p:attrNameLst>
                                          <p:attrName>style.visibility</p:attrName>
                                        </p:attrNameLst>
                                      </p:cBhvr>
                                      <p:to>
                                        <p:strVal val="visible"/>
                                      </p:to>
                                    </p:set>
                                    <p:animEffect transition="in" filter="blinds(horizontal)">
                                      <p:cBhvr>
                                        <p:cTn id="19" dur="500"/>
                                        <p:tgtEl>
                                          <p:spTgt spid="7"/>
                                        </p:tgtEl>
                                      </p:cBhvr>
                                    </p:animEffect>
                                  </p:childTnLst>
                                </p:cTn>
                              </p:par>
                            </p:childTnLst>
                          </p:cTn>
                        </p:par>
                        <p:par>
                          <p:cTn id="20" fill="hold">
                            <p:stCondLst>
                              <p:cond delay="1750"/>
                            </p:stCondLst>
                            <p:childTnLst>
                              <p:par>
                                <p:cTn id="21" presetID="22" presetClass="entr" presetSubtype="8" fill="hold" nodeType="afterEffect">
                                  <p:childTnLst>
                                    <p:set>
                                      <p:cBhvr>
                                        <p:cTn id="22" dur="1" fill="hold">
                                          <p:stCondLst>
                                            <p:cond delay="0"/>
                                          </p:stCondLst>
                                        </p:cTn>
                                        <p:tgtEl>
                                          <p:spTgt spid="31"/>
                                        </p:tgtEl>
                                        <p:attrNameLst>
                                          <p:attrName>style.visibility</p:attrName>
                                        </p:attrNameLst>
                                      </p:cBhvr>
                                      <p:to>
                                        <p:strVal val="visible"/>
                                      </p:to>
                                    </p:set>
                                    <p:animEffect transition="in" filter="wipe(left)">
                                      <p:cBhvr>
                                        <p:cTn id="23" dur="500"/>
                                        <p:tgtEl>
                                          <p:spTgt spid="31"/>
                                        </p:tgtEl>
                                      </p:cBhvr>
                                    </p:animEffect>
                                  </p:childTnLst>
                                </p:cTn>
                              </p:par>
                            </p:childTnLst>
                          </p:cTn>
                        </p:par>
                        <p:par>
                          <p:cTn id="24" fill="hold">
                            <p:stCondLst>
                              <p:cond delay="2250"/>
                            </p:stCondLst>
                            <p:childTnLst>
                              <p:par>
                                <p:cTn id="25" presetID="22" presetClass="entr" presetSubtype="8" fill="hold" nodeType="afterEffec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淘宝网chenying0907出品 4"/>
          <p:cNvSpPr txBox="1"/>
          <p:nvPr/>
        </p:nvSpPr>
        <p:spPr>
          <a:xfrm>
            <a:off x="2168165" y="264321"/>
            <a:ext cx="9363435" cy="523220"/>
          </a:xfrm>
          <a:prstGeom prst="rect">
            <a:avLst/>
          </a:prstGeom>
          <a:noFill/>
        </p:spPr>
        <p:txBody>
          <a:bodyPr wrap="square" rtlCol="0">
            <a:spAutoFit/>
          </a:bodyPr>
          <a:lstStyle/>
          <a:p>
            <a:r>
              <a:rPr lang="en-US" sz="2800" b="1">
                <a:solidFill>
                  <a:schemeClr val="accent1">
                    <a:lumMod val="50000"/>
                  </a:schemeClr>
                </a:solidFill>
              </a:rPr>
              <a:t>4</a:t>
            </a:r>
            <a:r>
              <a:rPr lang="zh-CN" altLang="en-US" sz="2800" b="1">
                <a:solidFill>
                  <a:schemeClr val="accent1">
                    <a:lumMod val="50000"/>
                  </a:schemeClr>
                </a:solidFill>
              </a:rPr>
              <a:t>、企业隐患排查治理的基本要求（六项）</a:t>
            </a:r>
            <a:endParaRPr lang="zh-CN" altLang="en-US" sz="2800">
              <a:solidFill>
                <a:schemeClr val="accent1">
                  <a:lumMod val="50000"/>
                </a:schemeClr>
              </a:solidFill>
            </a:endParaRPr>
          </a:p>
        </p:txBody>
      </p:sp>
      <p:pic>
        <p:nvPicPr>
          <p:cNvPr id="6" name="图片 5"/>
          <p:cNvPicPr>
            <a:picLocks noChangeAspect="1"/>
          </p:cNvPicPr>
          <p:nvPr/>
        </p:nvPicPr>
        <p:blipFill>
          <a:blip r:embed="rId1"/>
          <a:stretch>
            <a:fillRect/>
          </a:stretch>
        </p:blipFill>
        <p:spPr>
          <a:xfrm>
            <a:off x="143244" y="0"/>
            <a:ext cx="1789251" cy="1051863"/>
          </a:xfrm>
          <a:prstGeom prst="rect">
            <a:avLst/>
          </a:prstGeom>
        </p:spPr>
      </p:pic>
      <p:grpSp>
        <p:nvGrpSpPr>
          <p:cNvPr id="2" name="淘宝网chenying0907出品 2"/>
          <p:cNvGrpSpPr/>
          <p:nvPr/>
        </p:nvGrpSpPr>
        <p:grpSpPr>
          <a:xfrm>
            <a:off x="6751955" y="1717040"/>
            <a:ext cx="4060825" cy="695960"/>
            <a:chOff x="10633" y="2704"/>
            <a:chExt cx="6395" cy="1096"/>
          </a:xfrm>
        </p:grpSpPr>
        <p:cxnSp>
          <p:nvCxnSpPr>
            <p:cNvPr id="22" name="直接连接符 21"/>
            <p:cNvCxnSpPr/>
            <p:nvPr/>
          </p:nvCxnSpPr>
          <p:spPr>
            <a:xfrm flipV="1">
              <a:off x="10718" y="2713"/>
              <a:ext cx="699" cy="1003"/>
            </a:xfrm>
            <a:prstGeom prst="line">
              <a:avLst/>
            </a:prstGeom>
            <a:ln w="158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7" name="淘宝网chenying0907出品 16"/>
            <p:cNvSpPr/>
            <p:nvPr/>
          </p:nvSpPr>
          <p:spPr>
            <a:xfrm>
              <a:off x="10633" y="3630"/>
              <a:ext cx="170" cy="1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直接连接符 22"/>
            <p:cNvCxnSpPr/>
            <p:nvPr/>
          </p:nvCxnSpPr>
          <p:spPr>
            <a:xfrm flipV="1">
              <a:off x="11418" y="2704"/>
              <a:ext cx="5610" cy="20"/>
            </a:xfrm>
            <a:prstGeom prst="line">
              <a:avLst/>
            </a:prstGeom>
            <a:ln w="158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 name="淘宝网chenying0907出品 7"/>
          <p:cNvGrpSpPr/>
          <p:nvPr/>
        </p:nvGrpSpPr>
        <p:grpSpPr>
          <a:xfrm>
            <a:off x="7480300" y="3575685"/>
            <a:ext cx="3331845" cy="107950"/>
            <a:chOff x="11780" y="5631"/>
            <a:chExt cx="5247" cy="170"/>
          </a:xfrm>
        </p:grpSpPr>
        <p:sp>
          <p:nvSpPr>
            <p:cNvPr id="26" name="淘宝网chenying0907出品 25"/>
            <p:cNvSpPr/>
            <p:nvPr/>
          </p:nvSpPr>
          <p:spPr>
            <a:xfrm>
              <a:off x="11780" y="5631"/>
              <a:ext cx="170" cy="1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7" name="直接连接符 26"/>
            <p:cNvCxnSpPr/>
            <p:nvPr/>
          </p:nvCxnSpPr>
          <p:spPr>
            <a:xfrm flipV="1">
              <a:off x="11951" y="5707"/>
              <a:ext cx="5077" cy="29"/>
            </a:xfrm>
            <a:prstGeom prst="line">
              <a:avLst/>
            </a:prstGeom>
            <a:ln w="158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8" name="淘宝网chenying0907出品 20"/>
          <p:cNvGrpSpPr/>
          <p:nvPr/>
        </p:nvGrpSpPr>
        <p:grpSpPr>
          <a:xfrm>
            <a:off x="6795770" y="4920615"/>
            <a:ext cx="4091305" cy="716280"/>
            <a:chOff x="10702" y="7749"/>
            <a:chExt cx="6443" cy="1128"/>
          </a:xfrm>
        </p:grpSpPr>
        <p:sp>
          <p:nvSpPr>
            <p:cNvPr id="28" name="淘宝网chenying0907出品 27"/>
            <p:cNvSpPr/>
            <p:nvPr/>
          </p:nvSpPr>
          <p:spPr>
            <a:xfrm>
              <a:off x="10702" y="7749"/>
              <a:ext cx="170" cy="1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9" name="直接连接符 28"/>
            <p:cNvCxnSpPr/>
            <p:nvPr/>
          </p:nvCxnSpPr>
          <p:spPr>
            <a:xfrm>
              <a:off x="10787" y="7859"/>
              <a:ext cx="732" cy="1018"/>
            </a:xfrm>
            <a:prstGeom prst="line">
              <a:avLst/>
            </a:prstGeom>
            <a:ln w="158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11519" y="8857"/>
              <a:ext cx="5626" cy="18"/>
            </a:xfrm>
            <a:prstGeom prst="line">
              <a:avLst/>
            </a:prstGeom>
            <a:ln w="158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淘宝网chenying0907出品 11"/>
          <p:cNvGrpSpPr/>
          <p:nvPr/>
        </p:nvGrpSpPr>
        <p:grpSpPr>
          <a:xfrm>
            <a:off x="1170305" y="1733550"/>
            <a:ext cx="4105910" cy="679450"/>
            <a:chOff x="1843" y="2730"/>
            <a:chExt cx="6466" cy="1070"/>
          </a:xfrm>
        </p:grpSpPr>
        <p:sp>
          <p:nvSpPr>
            <p:cNvPr id="45" name="淘宝网chenying0907出品 44"/>
            <p:cNvSpPr/>
            <p:nvPr/>
          </p:nvSpPr>
          <p:spPr>
            <a:xfrm>
              <a:off x="8139" y="3630"/>
              <a:ext cx="170" cy="1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6" name="直接连接符 45"/>
            <p:cNvCxnSpPr/>
            <p:nvPr/>
          </p:nvCxnSpPr>
          <p:spPr>
            <a:xfrm flipH="1" flipV="1">
              <a:off x="7195" y="2730"/>
              <a:ext cx="969" cy="945"/>
            </a:xfrm>
            <a:prstGeom prst="line">
              <a:avLst/>
            </a:prstGeom>
            <a:ln w="158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1843" y="2751"/>
              <a:ext cx="5352" cy="12"/>
            </a:xfrm>
            <a:prstGeom prst="line">
              <a:avLst/>
            </a:prstGeom>
            <a:ln w="158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5" name="淘宝网chenying0907出品 14"/>
          <p:cNvGrpSpPr/>
          <p:nvPr/>
        </p:nvGrpSpPr>
        <p:grpSpPr>
          <a:xfrm>
            <a:off x="1170305" y="3616960"/>
            <a:ext cx="3398520" cy="107950"/>
            <a:chOff x="1843" y="5696"/>
            <a:chExt cx="5352" cy="170"/>
          </a:xfrm>
        </p:grpSpPr>
        <p:sp>
          <p:nvSpPr>
            <p:cNvPr id="49" name="淘宝网chenying0907出品 48"/>
            <p:cNvSpPr/>
            <p:nvPr/>
          </p:nvSpPr>
          <p:spPr>
            <a:xfrm>
              <a:off x="7025" y="5696"/>
              <a:ext cx="170" cy="1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0" name="直接连接符 49"/>
            <p:cNvCxnSpPr/>
            <p:nvPr/>
          </p:nvCxnSpPr>
          <p:spPr>
            <a:xfrm>
              <a:off x="1843" y="5773"/>
              <a:ext cx="5267" cy="28"/>
            </a:xfrm>
            <a:prstGeom prst="line">
              <a:avLst/>
            </a:prstGeom>
            <a:ln w="158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8" name="淘宝网chenying0907出品 18"/>
          <p:cNvGrpSpPr/>
          <p:nvPr/>
        </p:nvGrpSpPr>
        <p:grpSpPr>
          <a:xfrm>
            <a:off x="1160145" y="4900295"/>
            <a:ext cx="4131945" cy="715010"/>
            <a:chOff x="1827" y="7717"/>
            <a:chExt cx="6507" cy="1126"/>
          </a:xfrm>
        </p:grpSpPr>
        <p:sp>
          <p:nvSpPr>
            <p:cNvPr id="51" name="淘宝网chenying0907出品 50"/>
            <p:cNvSpPr/>
            <p:nvPr/>
          </p:nvSpPr>
          <p:spPr>
            <a:xfrm>
              <a:off x="8164" y="7717"/>
              <a:ext cx="170" cy="1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2" name="直接连接符 51"/>
            <p:cNvCxnSpPr/>
            <p:nvPr/>
          </p:nvCxnSpPr>
          <p:spPr>
            <a:xfrm flipH="1">
              <a:off x="7650" y="7861"/>
              <a:ext cx="544" cy="982"/>
            </a:xfrm>
            <a:prstGeom prst="line">
              <a:avLst/>
            </a:prstGeom>
            <a:ln w="158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V="1">
              <a:off x="1827" y="8831"/>
              <a:ext cx="5836" cy="6"/>
            </a:xfrm>
            <a:prstGeom prst="line">
              <a:avLst/>
            </a:prstGeom>
            <a:ln w="158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9" name="淘宝网chenying0907出品 19"/>
          <p:cNvGrpSpPr/>
          <p:nvPr/>
        </p:nvGrpSpPr>
        <p:grpSpPr>
          <a:xfrm>
            <a:off x="4690110" y="2127885"/>
            <a:ext cx="2729230" cy="3110865"/>
            <a:chOff x="7386" y="3351"/>
            <a:chExt cx="4298" cy="4899"/>
          </a:xfrm>
        </p:grpSpPr>
        <p:grpSp>
          <p:nvGrpSpPr>
            <p:cNvPr id="20" name="淘宝网chenying0907出品 17"/>
            <p:cNvGrpSpPr/>
            <p:nvPr/>
          </p:nvGrpSpPr>
          <p:grpSpPr>
            <a:xfrm rot="5400000">
              <a:off x="7085" y="3652"/>
              <a:ext cx="4899" cy="4298"/>
              <a:chOff x="4225297" y="2300303"/>
              <a:chExt cx="3110956" cy="2729179"/>
            </a:xfrm>
          </p:grpSpPr>
          <p:sp>
            <p:nvSpPr>
              <p:cNvPr id="7" name="六边形 6"/>
              <p:cNvSpPr/>
              <p:nvPr/>
            </p:nvSpPr>
            <p:spPr>
              <a:xfrm>
                <a:off x="4340775" y="2427847"/>
                <a:ext cx="2880000" cy="2474091"/>
              </a:xfrm>
              <a:prstGeom prst="hexagon">
                <a:avLst/>
              </a:prstGeom>
              <a:noFill/>
              <a:ln w="1905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4225297" y="3664892"/>
                <a:ext cx="230956"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7105297" y="3664892"/>
                <a:ext cx="230956"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4833594" y="2300303"/>
                <a:ext cx="230956" cy="255087"/>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494282" y="4774395"/>
                <a:ext cx="230956" cy="255087"/>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6441648" y="2328746"/>
                <a:ext cx="283590" cy="279944"/>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4833594" y="4721095"/>
                <a:ext cx="283590" cy="279944"/>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6" name="淘宝网chenying0907出品 55"/>
            <p:cNvSpPr txBox="1"/>
            <p:nvPr/>
          </p:nvSpPr>
          <p:spPr>
            <a:xfrm>
              <a:off x="8429" y="4575"/>
              <a:ext cx="2494" cy="2278"/>
            </a:xfrm>
            <a:prstGeom prst="rect">
              <a:avLst/>
            </a:prstGeom>
            <a:noFill/>
          </p:spPr>
          <p:txBody>
            <a:bodyPr wrap="square" rtlCol="0">
              <a:spAutoFit/>
            </a:bodyPr>
            <a:lstStyle/>
            <a:p>
              <a:r>
                <a:rPr lang="zh-CN" altLang="en-US" sz="4400" b="1">
                  <a:solidFill>
                    <a:schemeClr val="accent1">
                      <a:lumMod val="50000"/>
                    </a:schemeClr>
                  </a:solidFill>
                  <a:latin typeface="微软雅黑" panose="020B0503020204020204" pitchFamily="34" charset="-122"/>
                  <a:ea typeface="微软雅黑" panose="020B0503020204020204" pitchFamily="34" charset="-122"/>
                </a:rPr>
                <a:t>基本要求</a:t>
              </a:r>
              <a:endParaRPr lang="en-US" altLang="zh-CN" sz="4400" b="1">
                <a:solidFill>
                  <a:schemeClr val="accent1">
                    <a:lumMod val="50000"/>
                  </a:schemeClr>
                </a:solidFill>
                <a:latin typeface="微软雅黑" panose="020B0503020204020204" pitchFamily="34" charset="-122"/>
                <a:ea typeface="微软雅黑" panose="020B0503020204020204" pitchFamily="34" charset="-122"/>
              </a:endParaRPr>
            </a:p>
          </p:txBody>
        </p:sp>
      </p:grpSp>
      <p:sp>
        <p:nvSpPr>
          <p:cNvPr id="58" name="淘宝网chenying0907出品 57"/>
          <p:cNvSpPr>
            <a:spLocks noChangeArrowheads="1"/>
          </p:cNvSpPr>
          <p:nvPr/>
        </p:nvSpPr>
        <p:spPr bwMode="auto">
          <a:xfrm>
            <a:off x="7338579" y="1030570"/>
            <a:ext cx="343389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altLang="zh-CN" b="1">
                <a:solidFill>
                  <a:schemeClr val="accent1">
                    <a:lumMod val="50000"/>
                  </a:schemeClr>
                </a:solidFill>
                <a:latin typeface="微软雅黑" panose="020B0503020204020204" pitchFamily="34" charset="-122"/>
                <a:ea typeface="微软雅黑" panose="020B0503020204020204" pitchFamily="34" charset="-122"/>
              </a:rPr>
              <a:t>2</a:t>
            </a:r>
            <a:r>
              <a:rPr lang="zh-CN" altLang="en-US" b="1">
                <a:solidFill>
                  <a:schemeClr val="accent1">
                    <a:lumMod val="50000"/>
                  </a:schemeClr>
                </a:solidFill>
                <a:latin typeface="微软雅黑" panose="020B0503020204020204" pitchFamily="34" charset="-122"/>
                <a:ea typeface="微软雅黑" panose="020B0503020204020204" pitchFamily="34" charset="-122"/>
              </a:rPr>
              <a:t>）</a:t>
            </a:r>
            <a:r>
              <a:rPr lang="zh-CN" altLang="en-US" b="1">
                <a:solidFill>
                  <a:schemeClr val="accent1">
                    <a:lumMod val="50000"/>
                  </a:schemeClr>
                </a:solidFill>
              </a:rPr>
              <a:t>应当按照下列要求建立健全隐患排查治理制度</a:t>
            </a:r>
            <a:endParaRPr lang="en-US" altLang="zh-CN">
              <a:solidFill>
                <a:schemeClr val="accent1">
                  <a:lumMod val="50000"/>
                </a:schemeClr>
              </a:solidFill>
            </a:endParaRPr>
          </a:p>
        </p:txBody>
      </p:sp>
      <p:sp>
        <p:nvSpPr>
          <p:cNvPr id="60" name="淘宝网chenying0907出品 59"/>
          <p:cNvSpPr>
            <a:spLocks noChangeArrowheads="1"/>
          </p:cNvSpPr>
          <p:nvPr/>
        </p:nvSpPr>
        <p:spPr bwMode="auto">
          <a:xfrm>
            <a:off x="7564205" y="3239247"/>
            <a:ext cx="34338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altLang="zh-CN" b="1">
                <a:solidFill>
                  <a:schemeClr val="accent1">
                    <a:lumMod val="50000"/>
                  </a:schemeClr>
                </a:solidFill>
                <a:latin typeface="微软雅黑" panose="020B0503020204020204" pitchFamily="34" charset="-122"/>
                <a:ea typeface="微软雅黑" panose="020B0503020204020204" pitchFamily="34" charset="-122"/>
              </a:rPr>
              <a:t>4</a:t>
            </a:r>
            <a:r>
              <a:rPr lang="zh-CN" altLang="en-US" b="1">
                <a:solidFill>
                  <a:schemeClr val="accent1">
                    <a:lumMod val="50000"/>
                  </a:schemeClr>
                </a:solidFill>
                <a:latin typeface="微软雅黑" panose="020B0503020204020204" pitchFamily="34" charset="-122"/>
                <a:ea typeface="微软雅黑" panose="020B0503020204020204" pitchFamily="34" charset="-122"/>
              </a:rPr>
              <a:t>）</a:t>
            </a:r>
            <a:r>
              <a:rPr lang="zh-CN" altLang="en-US" b="1">
                <a:solidFill>
                  <a:schemeClr val="accent1">
                    <a:lumMod val="50000"/>
                  </a:schemeClr>
                </a:solidFill>
              </a:rPr>
              <a:t>隐患排查治理的组织实施</a:t>
            </a:r>
            <a:endParaRPr lang="zh-CN" altLang="en-US" b="1">
              <a:solidFill>
                <a:schemeClr val="accent1">
                  <a:lumMod val="50000"/>
                </a:schemeClr>
              </a:solidFill>
            </a:endParaRPr>
          </a:p>
        </p:txBody>
      </p:sp>
      <p:sp>
        <p:nvSpPr>
          <p:cNvPr id="63" name="淘宝网chenying0907出品 62"/>
          <p:cNvSpPr>
            <a:spLocks noChangeArrowheads="1"/>
          </p:cNvSpPr>
          <p:nvPr/>
        </p:nvSpPr>
        <p:spPr bwMode="auto">
          <a:xfrm>
            <a:off x="7595119" y="5210796"/>
            <a:ext cx="34338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altLang="zh-CN" b="1">
                <a:solidFill>
                  <a:schemeClr val="accent1">
                    <a:lumMod val="50000"/>
                  </a:schemeClr>
                </a:solidFill>
                <a:latin typeface="微软雅黑" panose="020B0503020204020204" pitchFamily="34" charset="-122"/>
                <a:ea typeface="微软雅黑" panose="020B0503020204020204" pitchFamily="34" charset="-122"/>
              </a:rPr>
              <a:t>6</a:t>
            </a:r>
            <a:r>
              <a:rPr lang="zh-CN" altLang="en-US" b="1">
                <a:solidFill>
                  <a:schemeClr val="accent1">
                    <a:lumMod val="50000"/>
                  </a:schemeClr>
                </a:solidFill>
                <a:latin typeface="微软雅黑" panose="020B0503020204020204" pitchFamily="34" charset="-122"/>
                <a:ea typeface="微软雅黑" panose="020B0503020204020204" pitchFamily="34" charset="-122"/>
              </a:rPr>
              <a:t>）</a:t>
            </a:r>
            <a:r>
              <a:rPr lang="zh-CN" altLang="en-US" b="1">
                <a:solidFill>
                  <a:schemeClr val="accent1">
                    <a:lumMod val="50000"/>
                  </a:schemeClr>
                </a:solidFill>
              </a:rPr>
              <a:t>建立档案</a:t>
            </a:r>
            <a:endParaRPr lang="en-US" altLang="zh-CN">
              <a:solidFill>
                <a:schemeClr val="accent1">
                  <a:lumMod val="50000"/>
                </a:schemeClr>
              </a:solidFill>
            </a:endParaRPr>
          </a:p>
        </p:txBody>
      </p:sp>
      <p:sp>
        <p:nvSpPr>
          <p:cNvPr id="65" name="淘宝网chenying0907出品 64"/>
          <p:cNvSpPr>
            <a:spLocks noChangeArrowheads="1"/>
          </p:cNvSpPr>
          <p:nvPr/>
        </p:nvSpPr>
        <p:spPr bwMode="auto">
          <a:xfrm>
            <a:off x="1097162" y="3266743"/>
            <a:ext cx="34338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altLang="zh-CN" b="1">
                <a:solidFill>
                  <a:schemeClr val="accent1">
                    <a:lumMod val="50000"/>
                  </a:schemeClr>
                </a:solidFill>
                <a:latin typeface="微软雅黑" panose="020B0503020204020204" pitchFamily="34" charset="-122"/>
                <a:ea typeface="微软雅黑" panose="020B0503020204020204" pitchFamily="34" charset="-122"/>
              </a:rPr>
              <a:t>3</a:t>
            </a:r>
            <a:r>
              <a:rPr lang="zh-CN" altLang="en-US" b="1">
                <a:solidFill>
                  <a:schemeClr val="accent1">
                    <a:lumMod val="50000"/>
                  </a:schemeClr>
                </a:solidFill>
                <a:latin typeface="微软雅黑" panose="020B0503020204020204" pitchFamily="34" charset="-122"/>
                <a:ea typeface="微软雅黑" panose="020B0503020204020204" pitchFamily="34" charset="-122"/>
              </a:rPr>
              <a:t>）</a:t>
            </a:r>
            <a:r>
              <a:rPr lang="zh-CN" altLang="en-US" b="1">
                <a:solidFill>
                  <a:schemeClr val="accent1">
                    <a:lumMod val="50000"/>
                  </a:schemeClr>
                </a:solidFill>
              </a:rPr>
              <a:t>明确隐患排查方式和频次</a:t>
            </a:r>
            <a:endParaRPr lang="en-US" altLang="zh-CN" b="1">
              <a:solidFill>
                <a:schemeClr val="accent1">
                  <a:lumMod val="50000"/>
                </a:schemeClr>
              </a:solidFill>
            </a:endParaRPr>
          </a:p>
        </p:txBody>
      </p:sp>
      <p:sp>
        <p:nvSpPr>
          <p:cNvPr id="67" name="淘宝网chenying0907出品 66"/>
          <p:cNvSpPr>
            <a:spLocks noChangeArrowheads="1"/>
          </p:cNvSpPr>
          <p:nvPr/>
        </p:nvSpPr>
        <p:spPr bwMode="auto">
          <a:xfrm>
            <a:off x="863600" y="1335662"/>
            <a:ext cx="3860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altLang="zh-CN" b="1">
                <a:solidFill>
                  <a:schemeClr val="accent1">
                    <a:lumMod val="50000"/>
                  </a:schemeClr>
                </a:solidFill>
                <a:latin typeface="微软雅黑" panose="020B0503020204020204" pitchFamily="34" charset="-122"/>
                <a:ea typeface="微软雅黑" panose="020B0503020204020204" pitchFamily="34" charset="-122"/>
              </a:rPr>
              <a:t>1</a:t>
            </a:r>
            <a:r>
              <a:rPr lang="zh-CN" altLang="en-US" b="1">
                <a:solidFill>
                  <a:schemeClr val="accent1">
                    <a:lumMod val="50000"/>
                  </a:schemeClr>
                </a:solidFill>
                <a:latin typeface="微软雅黑" panose="020B0503020204020204" pitchFamily="34" charset="-122"/>
                <a:ea typeface="微软雅黑" panose="020B0503020204020204" pitchFamily="34" charset="-122"/>
              </a:rPr>
              <a:t>）</a:t>
            </a:r>
            <a:r>
              <a:rPr lang="zh-CN" altLang="en-US" b="1">
                <a:solidFill>
                  <a:schemeClr val="accent1">
                    <a:lumMod val="50000"/>
                  </a:schemeClr>
                </a:solidFill>
              </a:rPr>
              <a:t>建立完善隐患排查治理管理机构 </a:t>
            </a:r>
            <a:endParaRPr lang="en-US" altLang="zh-CN" b="1">
              <a:solidFill>
                <a:schemeClr val="accent1">
                  <a:lumMod val="50000"/>
                </a:schemeClr>
              </a:solidFill>
            </a:endParaRPr>
          </a:p>
        </p:txBody>
      </p:sp>
      <p:sp>
        <p:nvSpPr>
          <p:cNvPr id="69" name="淘宝网chenying0907出品 68"/>
          <p:cNvSpPr>
            <a:spLocks noChangeArrowheads="1"/>
          </p:cNvSpPr>
          <p:nvPr/>
        </p:nvSpPr>
        <p:spPr bwMode="auto">
          <a:xfrm>
            <a:off x="1145110" y="5142582"/>
            <a:ext cx="34338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altLang="zh-CN" b="1">
                <a:solidFill>
                  <a:schemeClr val="accent1">
                    <a:lumMod val="50000"/>
                  </a:schemeClr>
                </a:solidFill>
                <a:latin typeface="微软雅黑" panose="020B0503020204020204" pitchFamily="34" charset="-122"/>
                <a:ea typeface="微软雅黑" panose="020B0503020204020204" pitchFamily="34" charset="-122"/>
              </a:rPr>
              <a:t>5</a:t>
            </a:r>
            <a:r>
              <a:rPr lang="zh-CN" altLang="en-US" b="1">
                <a:solidFill>
                  <a:schemeClr val="accent1">
                    <a:lumMod val="50000"/>
                  </a:schemeClr>
                </a:solidFill>
                <a:latin typeface="微软雅黑" panose="020B0503020204020204" pitchFamily="34" charset="-122"/>
                <a:ea typeface="微软雅黑" panose="020B0503020204020204" pitchFamily="34" charset="-122"/>
              </a:rPr>
              <a:t>）</a:t>
            </a:r>
            <a:r>
              <a:rPr lang="zh-CN" altLang="en-US" b="1">
                <a:solidFill>
                  <a:schemeClr val="accent1">
                    <a:lumMod val="50000"/>
                  </a:schemeClr>
                </a:solidFill>
              </a:rPr>
              <a:t>加强宣传培训和演练</a:t>
            </a:r>
            <a:endParaRPr lang="zh-CN" altLang="en-US">
              <a:solidFill>
                <a:schemeClr val="accent1">
                  <a:lumMod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par>
                          <p:cTn id="12" fill="hold">
                            <p:stCondLst>
                              <p:cond delay="0"/>
                            </p:stCondLst>
                            <p:childTnLst>
                              <p:par>
                                <p:cTn id="13" presetID="30" presetClass="entr" presetSubtype="0" fill="hold" nodeType="afterEffect">
                                  <p:childTnLst>
                                    <p:set>
                                      <p:cBhvr>
                                        <p:cTn id="14" dur="1" fill="hold">
                                          <p:stCondLst>
                                            <p:cond delay="0"/>
                                          </p:stCondLst>
                                        </p:cTn>
                                        <p:tgtEl>
                                          <p:spTgt spid="19"/>
                                        </p:tgtEl>
                                        <p:attrNameLst>
                                          <p:attrName>style.visibility</p:attrName>
                                        </p:attrNameLst>
                                      </p:cBhvr>
                                      <p:to>
                                        <p:strVal val="visible"/>
                                      </p:to>
                                    </p:set>
                                    <p:animEffect transition="in" filter="fade">
                                      <p:cBhvr>
                                        <p:cTn id="15" dur="400" decel="100000"/>
                                        <p:tgtEl>
                                          <p:spTgt spid="19"/>
                                        </p:tgtEl>
                                      </p:cBhvr>
                                    </p:animEffect>
                                    <p:anim calcmode="lin" valueType="num">
                                      <p:cBhvr>
                                        <p:cTn id="16" dur="400" decel="100000" fill="hold"/>
                                        <p:tgtEl>
                                          <p:spTgt spid="19"/>
                                        </p:tgtEl>
                                        <p:attrNameLst>
                                          <p:attrName>style.rotation</p:attrName>
                                        </p:attrNameLst>
                                      </p:cBhvr>
                                      <p:tavLst>
                                        <p:tav tm="0">
                                          <p:val>
                                            <p:fltVal val="-90"/>
                                          </p:val>
                                        </p:tav>
                                        <p:tav tm="100000">
                                          <p:val>
                                            <p:fltVal val="0"/>
                                          </p:val>
                                        </p:tav>
                                      </p:tavLst>
                                    </p:anim>
                                    <p:anim calcmode="lin" valueType="num">
                                      <p:cBhvr>
                                        <p:cTn id="17" dur="400" decel="100000" fill="hold"/>
                                        <p:tgtEl>
                                          <p:spTgt spid="19"/>
                                        </p:tgtEl>
                                        <p:attrNameLst>
                                          <p:attrName>ppt_x</p:attrName>
                                        </p:attrNameLst>
                                      </p:cBhvr>
                                      <p:tavLst>
                                        <p:tav tm="0">
                                          <p:val>
                                            <p:strVal val="#ppt_x+0.4"/>
                                          </p:val>
                                        </p:tav>
                                        <p:tav tm="100000">
                                          <p:val>
                                            <p:strVal val="#ppt_x-0.05"/>
                                          </p:val>
                                        </p:tav>
                                      </p:tavLst>
                                    </p:anim>
                                    <p:anim calcmode="lin" valueType="num">
                                      <p:cBhvr>
                                        <p:cTn id="18" dur="400" decel="100000" fill="hold"/>
                                        <p:tgtEl>
                                          <p:spTgt spid="19"/>
                                        </p:tgtEl>
                                        <p:attrNameLst>
                                          <p:attrName>ppt_y</p:attrName>
                                        </p:attrNameLst>
                                      </p:cBhvr>
                                      <p:tavLst>
                                        <p:tav tm="0">
                                          <p:val>
                                            <p:strVal val="#ppt_y-0.4"/>
                                          </p:val>
                                        </p:tav>
                                        <p:tav tm="100000">
                                          <p:val>
                                            <p:strVal val="#ppt_y+0.1"/>
                                          </p:val>
                                        </p:tav>
                                      </p:tavLst>
                                    </p:anim>
                                    <p:anim calcmode="lin" valueType="num">
                                      <p:cBhvr>
                                        <p:cTn id="19" dur="100" accel="100000" fill="hold">
                                          <p:stCondLst>
                                            <p:cond delay="400"/>
                                          </p:stCondLst>
                                        </p:cTn>
                                        <p:tgtEl>
                                          <p:spTgt spid="19"/>
                                        </p:tgtEl>
                                        <p:attrNameLst>
                                          <p:attrName>ppt_x</p:attrName>
                                        </p:attrNameLst>
                                      </p:cBhvr>
                                      <p:tavLst>
                                        <p:tav tm="0">
                                          <p:val>
                                            <p:strVal val="#ppt_x-0.05"/>
                                          </p:val>
                                        </p:tav>
                                        <p:tav tm="100000">
                                          <p:val>
                                            <p:strVal val="#ppt_x"/>
                                          </p:val>
                                        </p:tav>
                                      </p:tavLst>
                                    </p:anim>
                                    <p:anim calcmode="lin" valueType="num">
                                      <p:cBhvr>
                                        <p:cTn id="20" dur="100" accel="100000" fill="hold">
                                          <p:stCondLst>
                                            <p:cond delay="400"/>
                                          </p:stCondLst>
                                        </p:cTn>
                                        <p:tgtEl>
                                          <p:spTgt spid="19"/>
                                        </p:tgtEl>
                                        <p:attrNameLst>
                                          <p:attrName>ppt_y</p:attrName>
                                        </p:attrNameLst>
                                      </p:cBhvr>
                                      <p:tavLst>
                                        <p:tav tm="0">
                                          <p:val>
                                            <p:strVal val="#ppt_y+0.1"/>
                                          </p:val>
                                        </p:tav>
                                        <p:tav tm="100000">
                                          <p:val>
                                            <p:strVal val="#ppt_y"/>
                                          </p:val>
                                        </p:tav>
                                      </p:tavLst>
                                    </p:anim>
                                  </p:childTnLst>
                                </p:cTn>
                              </p:par>
                            </p:childTnLst>
                          </p:cTn>
                        </p:par>
                        <p:par>
                          <p:cTn id="21" fill="hold">
                            <p:stCondLst>
                              <p:cond delay="500"/>
                            </p:stCondLst>
                            <p:childTnLst>
                              <p:par>
                                <p:cTn id="22" presetID="22" presetClass="entr" presetSubtype="2" fill="hold" nodeType="afterEffect">
                                  <p:childTnLst>
                                    <p:set>
                                      <p:cBhvr>
                                        <p:cTn id="23" dur="1" fill="hold">
                                          <p:stCondLst>
                                            <p:cond delay="0"/>
                                          </p:stCondLst>
                                        </p:cTn>
                                        <p:tgtEl>
                                          <p:spTgt spid="12"/>
                                        </p:tgtEl>
                                        <p:attrNameLst>
                                          <p:attrName>style.visibility</p:attrName>
                                        </p:attrNameLst>
                                      </p:cBhvr>
                                      <p:to>
                                        <p:strVal val="visible"/>
                                      </p:to>
                                    </p:set>
                                    <p:animEffect transition="in" filter="wipe(right)">
                                      <p:cBhvr>
                                        <p:cTn id="24" dur="500"/>
                                        <p:tgtEl>
                                          <p:spTgt spid="12"/>
                                        </p:tgtEl>
                                      </p:cBhvr>
                                    </p:animEffect>
                                  </p:childTnLst>
                                </p:cTn>
                              </p:par>
                            </p:childTnLst>
                          </p:cTn>
                        </p:par>
                        <p:par>
                          <p:cTn id="25" fill="hold">
                            <p:stCondLst>
                              <p:cond delay="1000"/>
                            </p:stCondLst>
                            <p:childTnLst>
                              <p:par>
                                <p:cTn id="26" presetID="3" presetClass="entr" presetSubtype="10" fill="hold" grpId="5" nodeType="afterEffect">
                                  <p:childTnLst>
                                    <p:set>
                                      <p:cBhvr>
                                        <p:cTn id="27" dur="1" fill="hold">
                                          <p:stCondLst>
                                            <p:cond delay="0"/>
                                          </p:stCondLst>
                                        </p:cTn>
                                        <p:tgtEl>
                                          <p:spTgt spid="67"/>
                                        </p:tgtEl>
                                        <p:attrNameLst>
                                          <p:attrName>style.visibility</p:attrName>
                                        </p:attrNameLst>
                                      </p:cBhvr>
                                      <p:to>
                                        <p:strVal val="visible"/>
                                      </p:to>
                                    </p:set>
                                    <p:animEffect transition="in" filter="blinds(horizontal)">
                                      <p:cBhvr>
                                        <p:cTn id="28" dur="500"/>
                                        <p:tgtEl>
                                          <p:spTgt spid="67"/>
                                        </p:tgtEl>
                                      </p:cBhvr>
                                    </p:animEffect>
                                  </p:childTnLst>
                                </p:cTn>
                              </p:par>
                            </p:childTnLst>
                          </p:cTn>
                        </p:par>
                        <p:par>
                          <p:cTn id="29" fill="hold">
                            <p:stCondLst>
                              <p:cond delay="1500"/>
                            </p:stCondLst>
                            <p:childTnLst>
                              <p:par>
                                <p:cTn id="30" presetID="22" presetClass="entr" presetSubtype="8" fill="hold" nodeType="afterEffect">
                                  <p:childTnLst>
                                    <p:set>
                                      <p:cBhvr>
                                        <p:cTn id="31" dur="1" fill="hold">
                                          <p:stCondLst>
                                            <p:cond delay="0"/>
                                          </p:stCondLst>
                                        </p:cTn>
                                        <p:tgtEl>
                                          <p:spTgt spid="2"/>
                                        </p:tgtEl>
                                        <p:attrNameLst>
                                          <p:attrName>style.visibility</p:attrName>
                                        </p:attrNameLst>
                                      </p:cBhvr>
                                      <p:to>
                                        <p:strVal val="visible"/>
                                      </p:to>
                                    </p:set>
                                    <p:animEffect transition="in" filter="wipe(left)">
                                      <p:cBhvr>
                                        <p:cTn id="32" dur="500"/>
                                        <p:tgtEl>
                                          <p:spTgt spid="2"/>
                                        </p:tgtEl>
                                      </p:cBhvr>
                                    </p:animEffect>
                                  </p:childTnLst>
                                </p:cTn>
                              </p:par>
                            </p:childTnLst>
                          </p:cTn>
                        </p:par>
                        <p:par>
                          <p:cTn id="33" fill="hold">
                            <p:stCondLst>
                              <p:cond delay="2000"/>
                            </p:stCondLst>
                            <p:childTnLst>
                              <p:par>
                                <p:cTn id="34" presetID="3" presetClass="entr" presetSubtype="10" fill="hold" grpId="1" nodeType="afterEffect">
                                  <p:childTnLst>
                                    <p:set>
                                      <p:cBhvr>
                                        <p:cTn id="35" dur="1" fill="hold">
                                          <p:stCondLst>
                                            <p:cond delay="0"/>
                                          </p:stCondLst>
                                        </p:cTn>
                                        <p:tgtEl>
                                          <p:spTgt spid="58"/>
                                        </p:tgtEl>
                                        <p:attrNameLst>
                                          <p:attrName>style.visibility</p:attrName>
                                        </p:attrNameLst>
                                      </p:cBhvr>
                                      <p:to>
                                        <p:strVal val="visible"/>
                                      </p:to>
                                    </p:set>
                                    <p:animEffect transition="in" filter="blinds(horizontal)">
                                      <p:cBhvr>
                                        <p:cTn id="36" dur="500"/>
                                        <p:tgtEl>
                                          <p:spTgt spid="58"/>
                                        </p:tgtEl>
                                      </p:cBhvr>
                                    </p:animEffect>
                                  </p:childTnLst>
                                </p:cTn>
                              </p:par>
                            </p:childTnLst>
                          </p:cTn>
                        </p:par>
                        <p:par>
                          <p:cTn id="37" fill="hold">
                            <p:stCondLst>
                              <p:cond delay="2500"/>
                            </p:stCondLst>
                            <p:childTnLst>
                              <p:par>
                                <p:cTn id="38" presetID="22" presetClass="entr" presetSubtype="2" fill="hold" nodeType="afterEffect">
                                  <p:childTnLst>
                                    <p:set>
                                      <p:cBhvr>
                                        <p:cTn id="39" dur="1" fill="hold">
                                          <p:stCondLst>
                                            <p:cond delay="0"/>
                                          </p:stCondLst>
                                        </p:cTn>
                                        <p:tgtEl>
                                          <p:spTgt spid="15"/>
                                        </p:tgtEl>
                                        <p:attrNameLst>
                                          <p:attrName>style.visibility</p:attrName>
                                        </p:attrNameLst>
                                      </p:cBhvr>
                                      <p:to>
                                        <p:strVal val="visible"/>
                                      </p:to>
                                    </p:set>
                                    <p:animEffect transition="in" filter="wipe(right)">
                                      <p:cBhvr>
                                        <p:cTn id="40" dur="500"/>
                                        <p:tgtEl>
                                          <p:spTgt spid="15"/>
                                        </p:tgtEl>
                                      </p:cBhvr>
                                    </p:animEffect>
                                  </p:childTnLst>
                                </p:cTn>
                              </p:par>
                            </p:childTnLst>
                          </p:cTn>
                        </p:par>
                        <p:par>
                          <p:cTn id="41" fill="hold">
                            <p:stCondLst>
                              <p:cond delay="3000"/>
                            </p:stCondLst>
                            <p:childTnLst>
                              <p:par>
                                <p:cTn id="42" presetID="3" presetClass="entr" presetSubtype="10" fill="hold" grpId="4" nodeType="afterEffect">
                                  <p:childTnLst>
                                    <p:set>
                                      <p:cBhvr>
                                        <p:cTn id="43" dur="1" fill="hold">
                                          <p:stCondLst>
                                            <p:cond delay="0"/>
                                          </p:stCondLst>
                                        </p:cTn>
                                        <p:tgtEl>
                                          <p:spTgt spid="65"/>
                                        </p:tgtEl>
                                        <p:attrNameLst>
                                          <p:attrName>style.visibility</p:attrName>
                                        </p:attrNameLst>
                                      </p:cBhvr>
                                      <p:to>
                                        <p:strVal val="visible"/>
                                      </p:to>
                                    </p:set>
                                    <p:animEffect transition="in" filter="blinds(horizontal)">
                                      <p:cBhvr>
                                        <p:cTn id="44" dur="500"/>
                                        <p:tgtEl>
                                          <p:spTgt spid="65"/>
                                        </p:tgtEl>
                                      </p:cBhvr>
                                    </p:animEffect>
                                  </p:childTnLst>
                                </p:cTn>
                              </p:par>
                            </p:childTnLst>
                          </p:cTn>
                        </p:par>
                        <p:par>
                          <p:cTn id="45" fill="hold">
                            <p:stCondLst>
                              <p:cond delay="3500"/>
                            </p:stCondLst>
                            <p:childTnLst>
                              <p:par>
                                <p:cTn id="46" presetID="22" presetClass="entr" presetSubtype="8" fill="hold" nodeType="afterEffect">
                                  <p:childTnLst>
                                    <p:set>
                                      <p:cBhvr>
                                        <p:cTn id="47" dur="1" fill="hold">
                                          <p:stCondLst>
                                            <p:cond delay="0"/>
                                          </p:stCondLst>
                                        </p:cTn>
                                        <p:tgtEl>
                                          <p:spTgt spid="3"/>
                                        </p:tgtEl>
                                        <p:attrNameLst>
                                          <p:attrName>style.visibility</p:attrName>
                                        </p:attrNameLst>
                                      </p:cBhvr>
                                      <p:to>
                                        <p:strVal val="visible"/>
                                      </p:to>
                                    </p:set>
                                    <p:animEffect transition="in" filter="wipe(left)">
                                      <p:cBhvr>
                                        <p:cTn id="48" dur="500"/>
                                        <p:tgtEl>
                                          <p:spTgt spid="3"/>
                                        </p:tgtEl>
                                      </p:cBhvr>
                                    </p:animEffect>
                                  </p:childTnLst>
                                </p:cTn>
                              </p:par>
                            </p:childTnLst>
                          </p:cTn>
                        </p:par>
                        <p:par>
                          <p:cTn id="49" fill="hold">
                            <p:stCondLst>
                              <p:cond delay="4000"/>
                            </p:stCondLst>
                            <p:childTnLst>
                              <p:par>
                                <p:cTn id="50" presetID="3" presetClass="entr" presetSubtype="10" fill="hold" grpId="2" nodeType="afterEffect">
                                  <p:childTnLst>
                                    <p:set>
                                      <p:cBhvr>
                                        <p:cTn id="51" dur="1" fill="hold">
                                          <p:stCondLst>
                                            <p:cond delay="0"/>
                                          </p:stCondLst>
                                        </p:cTn>
                                        <p:tgtEl>
                                          <p:spTgt spid="60"/>
                                        </p:tgtEl>
                                        <p:attrNameLst>
                                          <p:attrName>style.visibility</p:attrName>
                                        </p:attrNameLst>
                                      </p:cBhvr>
                                      <p:to>
                                        <p:strVal val="visible"/>
                                      </p:to>
                                    </p:set>
                                    <p:animEffect transition="in" filter="blinds(horizontal)">
                                      <p:cBhvr>
                                        <p:cTn id="52" dur="500"/>
                                        <p:tgtEl>
                                          <p:spTgt spid="60"/>
                                        </p:tgtEl>
                                      </p:cBhvr>
                                    </p:animEffect>
                                  </p:childTnLst>
                                </p:cTn>
                              </p:par>
                            </p:childTnLst>
                          </p:cTn>
                        </p:par>
                        <p:par>
                          <p:cTn id="53" fill="hold">
                            <p:stCondLst>
                              <p:cond delay="4500"/>
                            </p:stCondLst>
                            <p:childTnLst>
                              <p:par>
                                <p:cTn id="54" presetID="3" presetClass="entr" presetSubtype="10" fill="hold" grpId="6" nodeType="afterEffect">
                                  <p:childTnLst>
                                    <p:set>
                                      <p:cBhvr>
                                        <p:cTn id="55" dur="1" fill="hold">
                                          <p:stCondLst>
                                            <p:cond delay="0"/>
                                          </p:stCondLst>
                                        </p:cTn>
                                        <p:tgtEl>
                                          <p:spTgt spid="69"/>
                                        </p:tgtEl>
                                        <p:attrNameLst>
                                          <p:attrName>style.visibility</p:attrName>
                                        </p:attrNameLst>
                                      </p:cBhvr>
                                      <p:to>
                                        <p:strVal val="visible"/>
                                      </p:to>
                                    </p:set>
                                    <p:animEffect transition="in" filter="blinds(horizontal)">
                                      <p:cBhvr>
                                        <p:cTn id="56" dur="500"/>
                                        <p:tgtEl>
                                          <p:spTgt spid="69"/>
                                        </p:tgtEl>
                                      </p:cBhvr>
                                    </p:animEffect>
                                  </p:childTnLst>
                                </p:cTn>
                              </p:par>
                            </p:childTnLst>
                          </p:cTn>
                        </p:par>
                        <p:par>
                          <p:cTn id="57" fill="hold">
                            <p:stCondLst>
                              <p:cond delay="5000"/>
                            </p:stCondLst>
                            <p:childTnLst>
                              <p:par>
                                <p:cTn id="58" presetID="22" presetClass="entr" presetSubtype="2" fill="hold" nodeType="afterEffect">
                                  <p:childTnLst>
                                    <p:set>
                                      <p:cBhvr>
                                        <p:cTn id="59" dur="1" fill="hold">
                                          <p:stCondLst>
                                            <p:cond delay="0"/>
                                          </p:stCondLst>
                                        </p:cTn>
                                        <p:tgtEl>
                                          <p:spTgt spid="18"/>
                                        </p:tgtEl>
                                        <p:attrNameLst>
                                          <p:attrName>style.visibility</p:attrName>
                                        </p:attrNameLst>
                                      </p:cBhvr>
                                      <p:to>
                                        <p:strVal val="visible"/>
                                      </p:to>
                                    </p:set>
                                    <p:animEffect transition="in" filter="wipe(right)">
                                      <p:cBhvr>
                                        <p:cTn id="60" dur="500"/>
                                        <p:tgtEl>
                                          <p:spTgt spid="18"/>
                                        </p:tgtEl>
                                      </p:cBhvr>
                                    </p:animEffect>
                                  </p:childTnLst>
                                </p:cTn>
                              </p:par>
                            </p:childTnLst>
                          </p:cTn>
                        </p:par>
                        <p:par>
                          <p:cTn id="61" fill="hold">
                            <p:stCondLst>
                              <p:cond delay="5500"/>
                            </p:stCondLst>
                            <p:childTnLst>
                              <p:par>
                                <p:cTn id="62" presetID="22" presetClass="entr" presetSubtype="8" fill="hold" nodeType="afterEffect">
                                  <p:childTnLst>
                                    <p:set>
                                      <p:cBhvr>
                                        <p:cTn id="63" dur="1" fill="hold">
                                          <p:stCondLst>
                                            <p:cond delay="0"/>
                                          </p:stCondLst>
                                        </p:cTn>
                                        <p:tgtEl>
                                          <p:spTgt spid="8"/>
                                        </p:tgtEl>
                                        <p:attrNameLst>
                                          <p:attrName>style.visibility</p:attrName>
                                        </p:attrNameLst>
                                      </p:cBhvr>
                                      <p:to>
                                        <p:strVal val="visible"/>
                                      </p:to>
                                    </p:set>
                                    <p:animEffect transition="in" filter="wipe(left)">
                                      <p:cBhvr>
                                        <p:cTn id="64" dur="500"/>
                                        <p:tgtEl>
                                          <p:spTgt spid="8"/>
                                        </p:tgtEl>
                                      </p:cBhvr>
                                    </p:animEffect>
                                  </p:childTnLst>
                                </p:cTn>
                              </p:par>
                            </p:childTnLst>
                          </p:cTn>
                        </p:par>
                        <p:par>
                          <p:cTn id="65" fill="hold">
                            <p:stCondLst>
                              <p:cond delay="6000"/>
                            </p:stCondLst>
                            <p:childTnLst>
                              <p:par>
                                <p:cTn id="66" presetID="3" presetClass="entr" presetSubtype="10" fill="hold" grpId="3" nodeType="afterEffect">
                                  <p:childTnLst>
                                    <p:set>
                                      <p:cBhvr>
                                        <p:cTn id="67" dur="1" fill="hold">
                                          <p:stCondLst>
                                            <p:cond delay="0"/>
                                          </p:stCondLst>
                                        </p:cTn>
                                        <p:tgtEl>
                                          <p:spTgt spid="63"/>
                                        </p:tgtEl>
                                        <p:attrNameLst>
                                          <p:attrName>style.visibility</p:attrName>
                                        </p:attrNameLst>
                                      </p:cBhvr>
                                      <p:to>
                                        <p:strVal val="visible"/>
                                      </p:to>
                                    </p:set>
                                    <p:animEffect transition="in" filter="blinds(horizontal)">
                                      <p:cBhvr>
                                        <p:cTn id="68"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8" grpId="1"/>
      <p:bldP spid="60" grpId="2"/>
      <p:bldP spid="63" grpId="3"/>
      <p:bldP spid="65" grpId="4"/>
      <p:bldP spid="67" grpId="5"/>
      <p:bldP spid="69" grpId="6"/>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691" y="1143000"/>
            <a:ext cx="7421880" cy="241490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8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5"/>
    </p:custData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淘宝网chenying0907出品 17"/>
          <p:cNvGrpSpPr/>
          <p:nvPr/>
        </p:nvGrpSpPr>
        <p:grpSpPr>
          <a:xfrm>
            <a:off x="226142" y="1357043"/>
            <a:ext cx="789858" cy="801957"/>
            <a:chOff x="3000364" y="642924"/>
            <a:chExt cx="428628" cy="321471"/>
          </a:xfrm>
        </p:grpSpPr>
        <p:sp>
          <p:nvSpPr>
            <p:cNvPr id="23" name="等腰三角形 22"/>
            <p:cNvSpPr/>
            <p:nvPr/>
          </p:nvSpPr>
          <p:spPr>
            <a:xfrm rot="5400000">
              <a:off x="3125380" y="660784"/>
              <a:ext cx="321471" cy="285752"/>
            </a:xfrm>
            <a:prstGeom prst="triangle">
              <a:avLst/>
            </a:prstGeom>
            <a:solidFill>
              <a:schemeClr val="accent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sz="2400"/>
            </a:p>
          </p:txBody>
        </p:sp>
        <p:sp>
          <p:nvSpPr>
            <p:cNvPr id="24" name="等腰三角形 23"/>
            <p:cNvSpPr/>
            <p:nvPr/>
          </p:nvSpPr>
          <p:spPr>
            <a:xfrm rot="5400000">
              <a:off x="2982504" y="696503"/>
              <a:ext cx="250033" cy="214314"/>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sz="2400"/>
            </a:p>
          </p:txBody>
        </p:sp>
      </p:grpSp>
      <p:sp>
        <p:nvSpPr>
          <p:cNvPr id="38" name="淘宝网chenying0907出品 37"/>
          <p:cNvSpPr txBox="1"/>
          <p:nvPr/>
        </p:nvSpPr>
        <p:spPr>
          <a:xfrm>
            <a:off x="1562100" y="3530600"/>
            <a:ext cx="10134600" cy="461665"/>
          </a:xfrm>
          <a:prstGeom prst="rect">
            <a:avLst/>
          </a:prstGeom>
          <a:noFill/>
        </p:spPr>
        <p:txBody>
          <a:bodyPr wrap="square" rtlCol="0">
            <a:spAutoFit/>
          </a:bodyPr>
          <a:lstStyle/>
          <a:p>
            <a:r>
              <a:rPr lang="zh-CN" altLang="en-US" sz="2400" b="1">
                <a:solidFill>
                  <a:schemeClr val="accent1">
                    <a:lumMod val="50000"/>
                  </a:schemeClr>
                </a:solidFill>
              </a:rPr>
              <a:t>企业应当建立并完善隐患排查管理机构，配备相应的管理和技术人员。</a:t>
            </a:r>
            <a:endParaRPr lang="zh-CN" altLang="en-US" sz="2400" b="1">
              <a:solidFill>
                <a:schemeClr val="accent1">
                  <a:lumMod val="50000"/>
                </a:schemeClr>
              </a:solidFill>
            </a:endParaRPr>
          </a:p>
        </p:txBody>
      </p:sp>
      <p:sp>
        <p:nvSpPr>
          <p:cNvPr id="46" name="淘宝网chenying0907出品 5"/>
          <p:cNvSpPr/>
          <p:nvPr/>
        </p:nvSpPr>
        <p:spPr>
          <a:xfrm>
            <a:off x="1295142" y="950098"/>
            <a:ext cx="10465058" cy="1666102"/>
          </a:xfrm>
          <a:prstGeom prst="ellipse">
            <a:avLst/>
          </a:prstGeom>
          <a:solidFill>
            <a:schemeClr val="accent1">
              <a:lumMod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a:solidFill>
                  <a:schemeClr val="bg1"/>
                </a:solidFill>
              </a:rPr>
              <a:t>1)</a:t>
            </a:r>
            <a:r>
              <a:rPr lang="zh-CN" altLang="en-US" sz="3200" b="1">
                <a:solidFill>
                  <a:schemeClr val="bg1"/>
                </a:solidFill>
              </a:rPr>
              <a:t>建立完善隐患排查治理管理机构 </a:t>
            </a:r>
            <a:endParaRPr lang="zh-CN" altLang="en-US" sz="3200" b="1">
              <a:solidFill>
                <a:schemeClr val="bg1"/>
              </a:solidFill>
              <a:latin typeface="微软雅黑" panose="020B0503020204020204" pitchFamily="34" charset="-122"/>
              <a:ea typeface="微软雅黑" panose="020B0503020204020204" pitchFamily="34" charset="-122"/>
            </a:endParaRPr>
          </a:p>
        </p:txBody>
      </p:sp>
      <p:sp>
        <p:nvSpPr>
          <p:cNvPr id="21" name="圆角淘宝网chenying0907出品 7"/>
          <p:cNvSpPr/>
          <p:nvPr/>
        </p:nvSpPr>
        <p:spPr>
          <a:xfrm>
            <a:off x="1229058" y="3263830"/>
            <a:ext cx="10280771" cy="1060433"/>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solidFill>
                <a:schemeClr val="accent1">
                  <a:lumMod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53" presetClass="entr" presetSubtype="16" fill="hold" grpId="1" nodeType="afterEffec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childTnLst>
                                </p:cTn>
                              </p:par>
                            </p:childTnLst>
                          </p:cTn>
                        </p:par>
                        <p:par>
                          <p:cTn id="14" fill="hold">
                            <p:stCondLst>
                              <p:cond delay="1000"/>
                            </p:stCondLst>
                            <p:childTnLst>
                              <p:par>
                                <p:cTn id="15" presetID="2" presetClass="entr" presetSubtype="2" fill="hold" grpId="2" nodeType="afterEffec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1+#ppt_w/2"/>
                                          </p:val>
                                        </p:tav>
                                        <p:tav tm="100000">
                                          <p:val>
                                            <p:strVal val="#ppt_x"/>
                                          </p:val>
                                        </p:tav>
                                      </p:tavLst>
                                    </p:anim>
                                    <p:anim calcmode="lin" valueType="num">
                                      <p:cBhvr additive="base">
                                        <p:cTn id="18" dur="500" fill="hold"/>
                                        <p:tgtEl>
                                          <p:spTgt spid="21"/>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3" presetClass="entr" presetSubtype="10" fill="hold" grpId="0" nodeType="afterEffect">
                                  <p:childTnLst>
                                    <p:set>
                                      <p:cBhvr>
                                        <p:cTn id="21" dur="1" fill="hold">
                                          <p:stCondLst>
                                            <p:cond delay="0"/>
                                          </p:stCondLst>
                                        </p:cTn>
                                        <p:tgtEl>
                                          <p:spTgt spid="38"/>
                                        </p:tgtEl>
                                        <p:attrNameLst>
                                          <p:attrName>style.visibility</p:attrName>
                                        </p:attrNameLst>
                                      </p:cBhvr>
                                      <p:to>
                                        <p:strVal val="visible"/>
                                      </p:to>
                                    </p:set>
                                    <p:animEffect transition="in" filter="blinds(horizontal)">
                                      <p:cBhvr>
                                        <p:cTn id="2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6" grpId="1" animBg="1"/>
      <p:bldP spid="21" grpId="2"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淘宝网chenying0907出品 16"/>
          <p:cNvGrpSpPr/>
          <p:nvPr/>
        </p:nvGrpSpPr>
        <p:grpSpPr>
          <a:xfrm>
            <a:off x="360160" y="772378"/>
            <a:ext cx="744740" cy="586522"/>
            <a:chOff x="3000364" y="642924"/>
            <a:chExt cx="428628" cy="321471"/>
          </a:xfrm>
        </p:grpSpPr>
        <p:sp>
          <p:nvSpPr>
            <p:cNvPr id="25" name="等腰三角形 24"/>
            <p:cNvSpPr/>
            <p:nvPr/>
          </p:nvSpPr>
          <p:spPr>
            <a:xfrm rot="5400000">
              <a:off x="3125380" y="660784"/>
              <a:ext cx="321471" cy="285752"/>
            </a:xfrm>
            <a:prstGeom prst="triangle">
              <a:avLst/>
            </a:prstGeom>
            <a:solidFill>
              <a:schemeClr val="accent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sz="2400"/>
            </a:p>
          </p:txBody>
        </p:sp>
        <p:sp>
          <p:nvSpPr>
            <p:cNvPr id="26" name="等腰三角形 25"/>
            <p:cNvSpPr/>
            <p:nvPr/>
          </p:nvSpPr>
          <p:spPr>
            <a:xfrm rot="5400000">
              <a:off x="2982504" y="696503"/>
              <a:ext cx="250033" cy="214314"/>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sz="2400"/>
            </a:p>
          </p:txBody>
        </p:sp>
      </p:grpSp>
      <p:sp>
        <p:nvSpPr>
          <p:cNvPr id="48" name="淘宝网chenying0907出品 5"/>
          <p:cNvSpPr/>
          <p:nvPr/>
        </p:nvSpPr>
        <p:spPr>
          <a:xfrm>
            <a:off x="1269742" y="657998"/>
            <a:ext cx="9652258" cy="713602"/>
          </a:xfrm>
          <a:prstGeom prst="ellipse">
            <a:avLst/>
          </a:prstGeom>
          <a:solidFill>
            <a:schemeClr val="accent1">
              <a:lumMod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chemeClr val="bg1"/>
                </a:solidFill>
              </a:rPr>
              <a:t>2)</a:t>
            </a:r>
            <a:r>
              <a:rPr lang="zh-CN" altLang="en-US" sz="2400" b="1"/>
              <a:t>应当按照下列要求建立健全隐患排查治理制度</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49" name="矩形 48"/>
          <p:cNvSpPr/>
          <p:nvPr/>
        </p:nvSpPr>
        <p:spPr>
          <a:xfrm>
            <a:off x="0" y="1759635"/>
            <a:ext cx="12192000" cy="1200329"/>
          </a:xfrm>
          <a:prstGeom prst="rect">
            <a:avLst/>
          </a:prstGeom>
        </p:spPr>
        <p:txBody>
          <a:bodyPr wrap="square">
            <a:spAutoFit/>
          </a:bodyPr>
          <a:lstStyle/>
          <a:p>
            <a:r>
              <a:rPr lang="zh-CN" altLang="en-US" b="1">
                <a:solidFill>
                  <a:srgbClr val="FF0000"/>
                </a:solidFill>
              </a:rPr>
              <a:t>①</a:t>
            </a:r>
            <a:r>
              <a:rPr lang="zh-CN" altLang="en-US" b="1">
                <a:solidFill>
                  <a:schemeClr val="accent1">
                    <a:lumMod val="50000"/>
                  </a:schemeClr>
                </a:solidFill>
              </a:rPr>
              <a:t>建立隐患排查治理责任制。企业应当建立健全从主要负责人到每位作业人员，覆盖各部门、各单位、各岗位的隐患排查治理责任体系；明确主要负责人对本企业隐患排查治理工作全面负责，统一组织、领导和协调本单位隐患排查治理工作，及时掌握、监督重大隐患治理情况；明确分管隐患排查治理工作的组织机构、责任人和责任分工，按照生产区、储运区或车间、工段等划分排查区域，明确每个区域的责任人，逐级建立并落实隐患排查治理岗位责任制。</a:t>
            </a:r>
            <a:endParaRPr lang="zh-CN" altLang="en-US" b="1">
              <a:solidFill>
                <a:schemeClr val="accent1">
                  <a:lumMod val="50000"/>
                </a:schemeClr>
              </a:solidFill>
            </a:endParaRPr>
          </a:p>
        </p:txBody>
      </p:sp>
      <p:sp>
        <p:nvSpPr>
          <p:cNvPr id="50" name="淘宝网chenying0907出品 37"/>
          <p:cNvSpPr txBox="1"/>
          <p:nvPr/>
        </p:nvSpPr>
        <p:spPr>
          <a:xfrm>
            <a:off x="0" y="2964515"/>
            <a:ext cx="12192000" cy="646331"/>
          </a:xfrm>
          <a:prstGeom prst="rect">
            <a:avLst/>
          </a:prstGeom>
          <a:noFill/>
        </p:spPr>
        <p:txBody>
          <a:bodyPr wrap="square" rtlCol="0">
            <a:spAutoFit/>
          </a:bodyPr>
          <a:lstStyle/>
          <a:p>
            <a:r>
              <a:rPr lang="zh-CN" altLang="en-US" b="1">
                <a:solidFill>
                  <a:srgbClr val="FF0000"/>
                </a:solidFill>
              </a:rPr>
              <a:t>②</a:t>
            </a:r>
            <a:r>
              <a:rPr lang="zh-CN" altLang="en-US" b="1">
                <a:solidFill>
                  <a:schemeClr val="accent1">
                    <a:lumMod val="50000"/>
                  </a:schemeClr>
                </a:solidFill>
              </a:rPr>
              <a:t>制定突发环境事件风险防控设施的操作规程和检查、运行、维修与维护等规定，保证资金投入，确保各设施处于正常完好状态。</a:t>
            </a:r>
            <a:endParaRPr lang="zh-CN" altLang="en-US" b="1">
              <a:solidFill>
                <a:schemeClr val="accent1">
                  <a:lumMod val="50000"/>
                </a:schemeClr>
              </a:solidFill>
            </a:endParaRPr>
          </a:p>
        </p:txBody>
      </p:sp>
      <p:sp>
        <p:nvSpPr>
          <p:cNvPr id="53" name="淘宝网chenying0907出品 37"/>
          <p:cNvSpPr txBox="1"/>
          <p:nvPr/>
        </p:nvSpPr>
        <p:spPr>
          <a:xfrm>
            <a:off x="0" y="3713815"/>
            <a:ext cx="12192000" cy="369332"/>
          </a:xfrm>
          <a:prstGeom prst="rect">
            <a:avLst/>
          </a:prstGeom>
          <a:noFill/>
        </p:spPr>
        <p:txBody>
          <a:bodyPr wrap="square" rtlCol="0">
            <a:spAutoFit/>
          </a:bodyPr>
          <a:lstStyle/>
          <a:p>
            <a:r>
              <a:rPr lang="zh-CN" altLang="en-US" b="1">
                <a:solidFill>
                  <a:srgbClr val="FF0000"/>
                </a:solidFill>
              </a:rPr>
              <a:t>③</a:t>
            </a:r>
            <a:r>
              <a:rPr lang="zh-CN" altLang="en-US" b="1">
                <a:solidFill>
                  <a:schemeClr val="accent1">
                    <a:lumMod val="50000"/>
                  </a:schemeClr>
                </a:solidFill>
              </a:rPr>
              <a:t>建立自查、自报、自改、自验的隐患排查治理组织实施制度。</a:t>
            </a:r>
            <a:endParaRPr lang="zh-CN" altLang="en-US" b="1">
              <a:solidFill>
                <a:schemeClr val="accent1">
                  <a:lumMod val="50000"/>
                </a:schemeClr>
              </a:solidFill>
            </a:endParaRPr>
          </a:p>
        </p:txBody>
      </p:sp>
      <p:sp>
        <p:nvSpPr>
          <p:cNvPr id="54" name="淘宝网chenying0907出品 37"/>
          <p:cNvSpPr txBox="1"/>
          <p:nvPr/>
        </p:nvSpPr>
        <p:spPr>
          <a:xfrm>
            <a:off x="0" y="4272615"/>
            <a:ext cx="12192000" cy="369332"/>
          </a:xfrm>
          <a:prstGeom prst="rect">
            <a:avLst/>
          </a:prstGeom>
          <a:noFill/>
        </p:spPr>
        <p:txBody>
          <a:bodyPr wrap="square" rtlCol="0">
            <a:spAutoFit/>
          </a:bodyPr>
          <a:lstStyle/>
          <a:p>
            <a:r>
              <a:rPr lang="zh-CN" altLang="en-US" b="1">
                <a:solidFill>
                  <a:srgbClr val="FF0000"/>
                </a:solidFill>
              </a:rPr>
              <a:t>④</a:t>
            </a:r>
            <a:r>
              <a:rPr lang="zh-CN" altLang="en-US" b="1">
                <a:solidFill>
                  <a:schemeClr val="accent1">
                    <a:lumMod val="50000"/>
                  </a:schemeClr>
                </a:solidFill>
              </a:rPr>
              <a:t>如实记录隐患排查治理情况，形成档案文件并做好存档。</a:t>
            </a:r>
            <a:endParaRPr lang="zh-CN" altLang="en-US" b="1">
              <a:solidFill>
                <a:schemeClr val="accent1">
                  <a:lumMod val="50000"/>
                </a:schemeClr>
              </a:solidFill>
            </a:endParaRPr>
          </a:p>
        </p:txBody>
      </p:sp>
      <p:sp>
        <p:nvSpPr>
          <p:cNvPr id="55" name="淘宝网chenying0907出品 37"/>
          <p:cNvSpPr txBox="1"/>
          <p:nvPr/>
        </p:nvSpPr>
        <p:spPr>
          <a:xfrm>
            <a:off x="0" y="4905970"/>
            <a:ext cx="12192000" cy="646331"/>
          </a:xfrm>
          <a:prstGeom prst="rect">
            <a:avLst/>
          </a:prstGeom>
          <a:noFill/>
        </p:spPr>
        <p:txBody>
          <a:bodyPr wrap="square" rtlCol="0">
            <a:spAutoFit/>
          </a:bodyPr>
          <a:lstStyle/>
          <a:p>
            <a:r>
              <a:rPr lang="zh-CN" altLang="en-US" b="1">
                <a:solidFill>
                  <a:srgbClr val="FF0000"/>
                </a:solidFill>
              </a:rPr>
              <a:t>⑤</a:t>
            </a:r>
            <a:r>
              <a:rPr lang="zh-CN" altLang="en-US" b="1">
                <a:solidFill>
                  <a:schemeClr val="accent1">
                    <a:lumMod val="50000"/>
                  </a:schemeClr>
                </a:solidFill>
              </a:rPr>
              <a:t>及时修订企业突发环境事件应急预案、完善相关突发环境事件风险防控措施。</a:t>
            </a:r>
            <a:endParaRPr lang="zh-CN" altLang="en-US" b="1">
              <a:solidFill>
                <a:schemeClr val="accent1">
                  <a:lumMod val="50000"/>
                </a:schemeClr>
              </a:solidFill>
            </a:endParaRPr>
          </a:p>
          <a:p>
            <a:endParaRPr lang="zh-CN" altLang="en-US" b="1">
              <a:solidFill>
                <a:schemeClr val="accent1">
                  <a:lumMod val="50000"/>
                </a:schemeClr>
              </a:solidFill>
            </a:endParaRPr>
          </a:p>
        </p:txBody>
      </p:sp>
      <p:sp>
        <p:nvSpPr>
          <p:cNvPr id="56" name="淘宝网chenying0907出品 37"/>
          <p:cNvSpPr txBox="1"/>
          <p:nvPr/>
        </p:nvSpPr>
        <p:spPr>
          <a:xfrm>
            <a:off x="0" y="5479115"/>
            <a:ext cx="12192000" cy="646331"/>
          </a:xfrm>
          <a:prstGeom prst="rect">
            <a:avLst/>
          </a:prstGeom>
          <a:noFill/>
        </p:spPr>
        <p:txBody>
          <a:bodyPr wrap="square" rtlCol="0">
            <a:spAutoFit/>
          </a:bodyPr>
          <a:lstStyle/>
          <a:p>
            <a:r>
              <a:rPr lang="zh-CN" altLang="en-US" b="1">
                <a:solidFill>
                  <a:srgbClr val="FF0000"/>
                </a:solidFill>
              </a:rPr>
              <a:t>⑥</a:t>
            </a:r>
            <a:r>
              <a:rPr lang="zh-CN" altLang="en-US" b="1">
                <a:solidFill>
                  <a:schemeClr val="accent1">
                    <a:lumMod val="50000"/>
                  </a:schemeClr>
                </a:solidFill>
              </a:rPr>
              <a:t>定期对员工进行隐患排查治理相关知识的宣传和培训。</a:t>
            </a:r>
            <a:endParaRPr lang="zh-CN" altLang="en-US" b="1">
              <a:solidFill>
                <a:schemeClr val="accent1">
                  <a:lumMod val="50000"/>
                </a:schemeClr>
              </a:solidFill>
            </a:endParaRPr>
          </a:p>
          <a:p>
            <a:endParaRPr lang="zh-CN" altLang="en-US" b="1">
              <a:solidFill>
                <a:schemeClr val="accent1">
                  <a:lumMod val="50000"/>
                </a:schemeClr>
              </a:solidFill>
            </a:endParaRPr>
          </a:p>
        </p:txBody>
      </p:sp>
      <p:sp>
        <p:nvSpPr>
          <p:cNvPr id="57" name="淘宝网chenying0907出品 37"/>
          <p:cNvSpPr txBox="1"/>
          <p:nvPr/>
        </p:nvSpPr>
        <p:spPr>
          <a:xfrm>
            <a:off x="0" y="6008469"/>
            <a:ext cx="12192000" cy="646331"/>
          </a:xfrm>
          <a:prstGeom prst="rect">
            <a:avLst/>
          </a:prstGeom>
          <a:noFill/>
        </p:spPr>
        <p:txBody>
          <a:bodyPr wrap="square" rtlCol="0">
            <a:spAutoFit/>
          </a:bodyPr>
          <a:lstStyle/>
          <a:p>
            <a:r>
              <a:rPr lang="zh-CN" altLang="en-US" b="1">
                <a:solidFill>
                  <a:srgbClr val="FF0000"/>
                </a:solidFill>
              </a:rPr>
              <a:t>⑦</a:t>
            </a:r>
            <a:r>
              <a:rPr lang="zh-CN" altLang="en-US" b="1">
                <a:solidFill>
                  <a:schemeClr val="accent1">
                    <a:lumMod val="50000"/>
                  </a:schemeClr>
                </a:solidFill>
              </a:rPr>
              <a:t>有条件的企业应当建立与企业相关信息化管理系统联网的突发环境事件隐患排查治理信息系统。</a:t>
            </a:r>
            <a:endParaRPr lang="zh-CN" altLang="en-US" b="1">
              <a:solidFill>
                <a:schemeClr val="accent1">
                  <a:lumMod val="50000"/>
                </a:schemeClr>
              </a:solidFill>
            </a:endParaRPr>
          </a:p>
          <a:p>
            <a:endParaRPr lang="zh-CN" altLang="en-US" b="1">
              <a:solidFill>
                <a:schemeClr val="accent1">
                  <a:lumMod val="50000"/>
                </a:schemeClr>
              </a:solidFill>
            </a:endParaRPr>
          </a:p>
        </p:txBody>
      </p:sp>
      <p:sp>
        <p:nvSpPr>
          <p:cNvPr id="61" name="圆角淘宝网chenying0907出品 7"/>
          <p:cNvSpPr/>
          <p:nvPr/>
        </p:nvSpPr>
        <p:spPr>
          <a:xfrm>
            <a:off x="0" y="1727130"/>
            <a:ext cx="12192000" cy="1193870"/>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solidFill>
                <a:schemeClr val="accent1">
                  <a:lumMod val="50000"/>
                </a:schemeClr>
              </a:solidFill>
            </a:endParaRPr>
          </a:p>
        </p:txBody>
      </p:sp>
      <p:sp>
        <p:nvSpPr>
          <p:cNvPr id="62" name="圆角淘宝网chenying0907出品 7"/>
          <p:cNvSpPr/>
          <p:nvPr/>
        </p:nvSpPr>
        <p:spPr>
          <a:xfrm>
            <a:off x="0" y="2971731"/>
            <a:ext cx="12192000" cy="622370"/>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solidFill>
                <a:schemeClr val="accent1">
                  <a:lumMod val="50000"/>
                </a:schemeClr>
              </a:solidFill>
            </a:endParaRPr>
          </a:p>
        </p:txBody>
      </p:sp>
      <p:sp>
        <p:nvSpPr>
          <p:cNvPr id="63" name="圆角淘宝网chenying0907出品 7"/>
          <p:cNvSpPr/>
          <p:nvPr/>
        </p:nvSpPr>
        <p:spPr>
          <a:xfrm>
            <a:off x="0" y="3644831"/>
            <a:ext cx="12192000" cy="508070"/>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solidFill>
                <a:schemeClr val="accent1">
                  <a:lumMod val="50000"/>
                </a:schemeClr>
              </a:solidFill>
            </a:endParaRPr>
          </a:p>
        </p:txBody>
      </p:sp>
      <p:sp>
        <p:nvSpPr>
          <p:cNvPr id="64" name="圆角淘宝网chenying0907出品 7"/>
          <p:cNvSpPr/>
          <p:nvPr/>
        </p:nvSpPr>
        <p:spPr>
          <a:xfrm>
            <a:off x="0" y="4229031"/>
            <a:ext cx="12192000" cy="508070"/>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solidFill>
                <a:schemeClr val="accent1">
                  <a:lumMod val="50000"/>
                </a:schemeClr>
              </a:solidFill>
            </a:endParaRPr>
          </a:p>
        </p:txBody>
      </p:sp>
      <p:sp>
        <p:nvSpPr>
          <p:cNvPr id="65" name="圆角淘宝网chenying0907出品 7"/>
          <p:cNvSpPr/>
          <p:nvPr/>
        </p:nvSpPr>
        <p:spPr>
          <a:xfrm>
            <a:off x="0" y="4787831"/>
            <a:ext cx="12192000" cy="508070"/>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solidFill>
                <a:schemeClr val="accent1">
                  <a:lumMod val="50000"/>
                </a:schemeClr>
              </a:solidFill>
            </a:endParaRPr>
          </a:p>
        </p:txBody>
      </p:sp>
      <p:sp>
        <p:nvSpPr>
          <p:cNvPr id="66" name="圆角淘宝网chenying0907出品 7"/>
          <p:cNvSpPr/>
          <p:nvPr/>
        </p:nvSpPr>
        <p:spPr>
          <a:xfrm>
            <a:off x="0" y="5372031"/>
            <a:ext cx="12192000" cy="508070"/>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solidFill>
                <a:schemeClr val="accent1">
                  <a:lumMod val="50000"/>
                </a:schemeClr>
              </a:solidFill>
            </a:endParaRPr>
          </a:p>
        </p:txBody>
      </p:sp>
      <p:sp>
        <p:nvSpPr>
          <p:cNvPr id="67" name="圆角淘宝网chenying0907出品 7"/>
          <p:cNvSpPr/>
          <p:nvPr/>
        </p:nvSpPr>
        <p:spPr>
          <a:xfrm>
            <a:off x="0" y="5930831"/>
            <a:ext cx="12192000" cy="508070"/>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solidFill>
                <a:schemeClr val="accent1">
                  <a:lumMod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childTnLst>
                                    <p:set>
                                      <p:cBhvr>
                                        <p:cTn id="11" dur="1" fill="hold">
                                          <p:stCondLst>
                                            <p:cond delay="0"/>
                                          </p:stCondLst>
                                        </p:cTn>
                                        <p:tgtEl>
                                          <p:spTgt spid="48"/>
                                        </p:tgtEl>
                                        <p:attrNameLst>
                                          <p:attrName>style.visibility</p:attrName>
                                        </p:attrNameLst>
                                      </p:cBhvr>
                                      <p:to>
                                        <p:strVal val="visible"/>
                                      </p:to>
                                    </p:set>
                                    <p:anim calcmode="lin" valueType="num">
                                      <p:cBhvr additive="base">
                                        <p:cTn id="12" dur="500" fill="hold"/>
                                        <p:tgtEl>
                                          <p:spTgt spid="48"/>
                                        </p:tgtEl>
                                        <p:attrNameLst>
                                          <p:attrName>ppt_x</p:attrName>
                                        </p:attrNameLst>
                                      </p:cBhvr>
                                      <p:tavLst>
                                        <p:tav tm="0">
                                          <p:val>
                                            <p:strVal val="#ppt_x"/>
                                          </p:val>
                                        </p:tav>
                                        <p:tav tm="100000">
                                          <p:val>
                                            <p:strVal val="#ppt_x"/>
                                          </p:val>
                                        </p:tav>
                                      </p:tavLst>
                                    </p:anim>
                                    <p:anim calcmode="lin" valueType="num">
                                      <p:cBhvr additive="base">
                                        <p:cTn id="13" dur="500" fill="hold"/>
                                        <p:tgtEl>
                                          <p:spTgt spid="4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2" nodeType="afterEffect">
                                  <p:childTnLst>
                                    <p:set>
                                      <p:cBhvr>
                                        <p:cTn id="16" dur="1" fill="hold">
                                          <p:stCondLst>
                                            <p:cond delay="0"/>
                                          </p:stCondLst>
                                        </p:cTn>
                                        <p:tgtEl>
                                          <p:spTgt spid="61"/>
                                        </p:tgtEl>
                                        <p:attrNameLst>
                                          <p:attrName>style.visibility</p:attrName>
                                        </p:attrNameLst>
                                      </p:cBhvr>
                                      <p:to>
                                        <p:strVal val="visible"/>
                                      </p:to>
                                    </p:set>
                                    <p:anim calcmode="lin" valueType="num">
                                      <p:cBhvr additive="base">
                                        <p:cTn id="17" dur="500" fill="hold"/>
                                        <p:tgtEl>
                                          <p:spTgt spid="61"/>
                                        </p:tgtEl>
                                        <p:attrNameLst>
                                          <p:attrName>ppt_x</p:attrName>
                                        </p:attrNameLst>
                                      </p:cBhvr>
                                      <p:tavLst>
                                        <p:tav tm="0">
                                          <p:val>
                                            <p:strVal val="#ppt_x"/>
                                          </p:val>
                                        </p:tav>
                                        <p:tav tm="100000">
                                          <p:val>
                                            <p:strVal val="#ppt_x"/>
                                          </p:val>
                                        </p:tav>
                                      </p:tavLst>
                                    </p:anim>
                                    <p:anim calcmode="lin" valueType="num">
                                      <p:cBhvr additive="base">
                                        <p:cTn id="18" dur="500" fill="hold"/>
                                        <p:tgtEl>
                                          <p:spTgt spid="6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childTnLst>
                                    <p:set>
                                      <p:cBhvr>
                                        <p:cTn id="21" dur="1" fill="hold">
                                          <p:stCondLst>
                                            <p:cond delay="0"/>
                                          </p:stCondLst>
                                        </p:cTn>
                                        <p:tgtEl>
                                          <p:spTgt spid="49">
                                            <p:txEl>
                                              <p:pRg st="0" end="0"/>
                                            </p:txEl>
                                          </p:spTgt>
                                        </p:tgtEl>
                                        <p:attrNameLst>
                                          <p:attrName>style.visibility</p:attrName>
                                        </p:attrNameLst>
                                      </p:cBhvr>
                                      <p:to>
                                        <p:strVal val="visible"/>
                                      </p:to>
                                    </p:set>
                                    <p:anim calcmode="lin" valueType="num">
                                      <p:cBhvr additive="base">
                                        <p:cTn id="22" dur="500" fill="hold"/>
                                        <p:tgtEl>
                                          <p:spTgt spid="49">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9">
                                            <p:txEl>
                                              <p:pRg st="0" end="0"/>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3" nodeType="afterEffect">
                                  <p:childTnLst>
                                    <p:set>
                                      <p:cBhvr>
                                        <p:cTn id="26" dur="1" fill="hold">
                                          <p:stCondLst>
                                            <p:cond delay="0"/>
                                          </p:stCondLst>
                                        </p:cTn>
                                        <p:tgtEl>
                                          <p:spTgt spid="62"/>
                                        </p:tgtEl>
                                        <p:attrNameLst>
                                          <p:attrName>style.visibility</p:attrName>
                                        </p:attrNameLst>
                                      </p:cBhvr>
                                      <p:to>
                                        <p:strVal val="visible"/>
                                      </p:to>
                                    </p:set>
                                    <p:anim calcmode="lin" valueType="num">
                                      <p:cBhvr additive="base">
                                        <p:cTn id="27" dur="500" fill="hold"/>
                                        <p:tgtEl>
                                          <p:spTgt spid="62"/>
                                        </p:tgtEl>
                                        <p:attrNameLst>
                                          <p:attrName>ppt_x</p:attrName>
                                        </p:attrNameLst>
                                      </p:cBhvr>
                                      <p:tavLst>
                                        <p:tav tm="0">
                                          <p:val>
                                            <p:strVal val="#ppt_x"/>
                                          </p:val>
                                        </p:tav>
                                        <p:tav tm="100000">
                                          <p:val>
                                            <p:strVal val="#ppt_x"/>
                                          </p:val>
                                        </p:tav>
                                      </p:tavLst>
                                    </p:anim>
                                    <p:anim calcmode="lin" valueType="num">
                                      <p:cBhvr additive="base">
                                        <p:cTn id="28" dur="500" fill="hold"/>
                                        <p:tgtEl>
                                          <p:spTgt spid="62"/>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1" nodeType="afterEffec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500" fill="hold"/>
                                        <p:tgtEl>
                                          <p:spTgt spid="50"/>
                                        </p:tgtEl>
                                        <p:attrNameLst>
                                          <p:attrName>ppt_x</p:attrName>
                                        </p:attrNameLst>
                                      </p:cBhvr>
                                      <p:tavLst>
                                        <p:tav tm="0">
                                          <p:val>
                                            <p:strVal val="#ppt_x"/>
                                          </p:val>
                                        </p:tav>
                                        <p:tav tm="100000">
                                          <p:val>
                                            <p:strVal val="#ppt_x"/>
                                          </p:val>
                                        </p:tav>
                                      </p:tavLst>
                                    </p:anim>
                                    <p:anim calcmode="lin" valueType="num">
                                      <p:cBhvr additive="base">
                                        <p:cTn id="33" dur="500" fill="hold"/>
                                        <p:tgtEl>
                                          <p:spTgt spid="50"/>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4" nodeType="afterEffect">
                                  <p:childTnLst>
                                    <p:set>
                                      <p:cBhvr>
                                        <p:cTn id="36" dur="1" fill="hold">
                                          <p:stCondLst>
                                            <p:cond delay="0"/>
                                          </p:stCondLst>
                                        </p:cTn>
                                        <p:tgtEl>
                                          <p:spTgt spid="63"/>
                                        </p:tgtEl>
                                        <p:attrNameLst>
                                          <p:attrName>style.visibility</p:attrName>
                                        </p:attrNameLst>
                                      </p:cBhvr>
                                      <p:to>
                                        <p:strVal val="visible"/>
                                      </p:to>
                                    </p:set>
                                    <p:anim calcmode="lin" valueType="num">
                                      <p:cBhvr additive="base">
                                        <p:cTn id="37" dur="500" fill="hold"/>
                                        <p:tgtEl>
                                          <p:spTgt spid="63"/>
                                        </p:tgtEl>
                                        <p:attrNameLst>
                                          <p:attrName>ppt_x</p:attrName>
                                        </p:attrNameLst>
                                      </p:cBhvr>
                                      <p:tavLst>
                                        <p:tav tm="0">
                                          <p:val>
                                            <p:strVal val="#ppt_x"/>
                                          </p:val>
                                        </p:tav>
                                        <p:tav tm="100000">
                                          <p:val>
                                            <p:strVal val="#ppt_x"/>
                                          </p:val>
                                        </p:tav>
                                      </p:tavLst>
                                    </p:anim>
                                    <p:anim calcmode="lin" valueType="num">
                                      <p:cBhvr additive="base">
                                        <p:cTn id="38" dur="500" fill="hold"/>
                                        <p:tgtEl>
                                          <p:spTgt spid="63"/>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childTnLst>
                                    <p:set>
                                      <p:cBhvr>
                                        <p:cTn id="41" dur="1" fill="hold">
                                          <p:stCondLst>
                                            <p:cond delay="0"/>
                                          </p:stCondLst>
                                        </p:cTn>
                                        <p:tgtEl>
                                          <p:spTgt spid="53">
                                            <p:txEl>
                                              <p:pRg st="0" end="0"/>
                                            </p:txEl>
                                          </p:spTgt>
                                        </p:tgtEl>
                                        <p:attrNameLst>
                                          <p:attrName>style.visibility</p:attrName>
                                        </p:attrNameLst>
                                      </p:cBhvr>
                                      <p:to>
                                        <p:strVal val="visible"/>
                                      </p:to>
                                    </p:set>
                                    <p:anim calcmode="lin" valueType="num">
                                      <p:cBhvr additive="base">
                                        <p:cTn id="42"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3">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5" nodeType="afterEffect">
                                  <p:childTnLst>
                                    <p:set>
                                      <p:cBhvr>
                                        <p:cTn id="46" dur="1" fill="hold">
                                          <p:stCondLst>
                                            <p:cond delay="0"/>
                                          </p:stCondLst>
                                        </p:cTn>
                                        <p:tgtEl>
                                          <p:spTgt spid="64"/>
                                        </p:tgtEl>
                                        <p:attrNameLst>
                                          <p:attrName>style.visibility</p:attrName>
                                        </p:attrNameLst>
                                      </p:cBhvr>
                                      <p:to>
                                        <p:strVal val="visible"/>
                                      </p:to>
                                    </p:set>
                                    <p:anim calcmode="lin" valueType="num">
                                      <p:cBhvr additive="base">
                                        <p:cTn id="47" dur="500" fill="hold"/>
                                        <p:tgtEl>
                                          <p:spTgt spid="64"/>
                                        </p:tgtEl>
                                        <p:attrNameLst>
                                          <p:attrName>ppt_x</p:attrName>
                                        </p:attrNameLst>
                                      </p:cBhvr>
                                      <p:tavLst>
                                        <p:tav tm="0">
                                          <p:val>
                                            <p:strVal val="#ppt_x"/>
                                          </p:val>
                                        </p:tav>
                                        <p:tav tm="100000">
                                          <p:val>
                                            <p:strVal val="#ppt_x"/>
                                          </p:val>
                                        </p:tav>
                                      </p:tavLst>
                                    </p:anim>
                                    <p:anim calcmode="lin" valueType="num">
                                      <p:cBhvr additive="base">
                                        <p:cTn id="48" dur="500" fill="hold"/>
                                        <p:tgtEl>
                                          <p:spTgt spid="64"/>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nodeType="afterEffect">
                                  <p:childTnLst>
                                    <p:set>
                                      <p:cBhvr>
                                        <p:cTn id="51" dur="1" fill="hold">
                                          <p:stCondLst>
                                            <p:cond delay="0"/>
                                          </p:stCondLst>
                                        </p:cTn>
                                        <p:tgtEl>
                                          <p:spTgt spid="54">
                                            <p:txEl>
                                              <p:pRg st="0" end="0"/>
                                            </p:txEl>
                                          </p:spTgt>
                                        </p:tgtEl>
                                        <p:attrNameLst>
                                          <p:attrName>style.visibility</p:attrName>
                                        </p:attrNameLst>
                                      </p:cBhvr>
                                      <p:to>
                                        <p:strVal val="visible"/>
                                      </p:to>
                                    </p:set>
                                    <p:anim calcmode="lin" valueType="num">
                                      <p:cBhvr additive="base">
                                        <p:cTn id="5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54">
                                            <p:txEl>
                                              <p:pRg st="0" end="0"/>
                                            </p:txEl>
                                          </p:spTgt>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6" nodeType="afterEffect">
                                  <p:childTnLst>
                                    <p:set>
                                      <p:cBhvr>
                                        <p:cTn id="56" dur="1" fill="hold">
                                          <p:stCondLst>
                                            <p:cond delay="0"/>
                                          </p:stCondLst>
                                        </p:cTn>
                                        <p:tgtEl>
                                          <p:spTgt spid="65"/>
                                        </p:tgtEl>
                                        <p:attrNameLst>
                                          <p:attrName>style.visibility</p:attrName>
                                        </p:attrNameLst>
                                      </p:cBhvr>
                                      <p:to>
                                        <p:strVal val="visible"/>
                                      </p:to>
                                    </p:set>
                                    <p:anim calcmode="lin" valueType="num">
                                      <p:cBhvr additive="base">
                                        <p:cTn id="57" dur="500" fill="hold"/>
                                        <p:tgtEl>
                                          <p:spTgt spid="65"/>
                                        </p:tgtEl>
                                        <p:attrNameLst>
                                          <p:attrName>ppt_x</p:attrName>
                                        </p:attrNameLst>
                                      </p:cBhvr>
                                      <p:tavLst>
                                        <p:tav tm="0">
                                          <p:val>
                                            <p:strVal val="#ppt_x"/>
                                          </p:val>
                                        </p:tav>
                                        <p:tav tm="100000">
                                          <p:val>
                                            <p:strVal val="#ppt_x"/>
                                          </p:val>
                                        </p:tav>
                                      </p:tavLst>
                                    </p:anim>
                                    <p:anim calcmode="lin" valueType="num">
                                      <p:cBhvr additive="base">
                                        <p:cTn id="58" dur="500" fill="hold"/>
                                        <p:tgtEl>
                                          <p:spTgt spid="65"/>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childTnLst>
                                    <p:set>
                                      <p:cBhvr>
                                        <p:cTn id="61" dur="1" fill="hold">
                                          <p:stCondLst>
                                            <p:cond delay="0"/>
                                          </p:stCondLst>
                                        </p:cTn>
                                        <p:tgtEl>
                                          <p:spTgt spid="55">
                                            <p:txEl>
                                              <p:pRg st="0" end="0"/>
                                            </p:txEl>
                                          </p:spTgt>
                                        </p:tgtEl>
                                        <p:attrNameLst>
                                          <p:attrName>style.visibility</p:attrName>
                                        </p:attrNameLst>
                                      </p:cBhvr>
                                      <p:to>
                                        <p:strVal val="visible"/>
                                      </p:to>
                                    </p:set>
                                    <p:anim calcmode="lin" valueType="num">
                                      <p:cBhvr additive="base">
                                        <p:cTn id="62" dur="500" fill="hold"/>
                                        <p:tgtEl>
                                          <p:spTgt spid="55">
                                            <p:txEl>
                                              <p:pRg st="0" end="0"/>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55">
                                            <p:txEl>
                                              <p:pRg st="0" end="0"/>
                                            </p:txEl>
                                          </p:spTgt>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7" nodeType="afterEffec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nodeType="afterEffect">
                                  <p:childTnLst>
                                    <p:set>
                                      <p:cBhvr>
                                        <p:cTn id="71" dur="1" fill="hold">
                                          <p:stCondLst>
                                            <p:cond delay="0"/>
                                          </p:stCondLst>
                                        </p:cTn>
                                        <p:tgtEl>
                                          <p:spTgt spid="56">
                                            <p:txEl>
                                              <p:pRg st="0" end="0"/>
                                            </p:txEl>
                                          </p:spTgt>
                                        </p:tgtEl>
                                        <p:attrNameLst>
                                          <p:attrName>style.visibility</p:attrName>
                                        </p:attrNameLst>
                                      </p:cBhvr>
                                      <p:to>
                                        <p:strVal val="visible"/>
                                      </p:to>
                                    </p:set>
                                    <p:anim calcmode="lin" valueType="num">
                                      <p:cBhvr additive="base">
                                        <p:cTn id="72"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56">
                                            <p:txEl>
                                              <p:pRg st="0" end="0"/>
                                            </p:txEl>
                                          </p:spTgt>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grpId="8" nodeType="afterEffect">
                                  <p:childTnLst>
                                    <p:set>
                                      <p:cBhvr>
                                        <p:cTn id="76" dur="1" fill="hold">
                                          <p:stCondLst>
                                            <p:cond delay="0"/>
                                          </p:stCondLst>
                                        </p:cTn>
                                        <p:tgtEl>
                                          <p:spTgt spid="67"/>
                                        </p:tgtEl>
                                        <p:attrNameLst>
                                          <p:attrName>style.visibility</p:attrName>
                                        </p:attrNameLst>
                                      </p:cBhvr>
                                      <p:to>
                                        <p:strVal val="visible"/>
                                      </p:to>
                                    </p:set>
                                    <p:anim calcmode="lin" valueType="num">
                                      <p:cBhvr additive="base">
                                        <p:cTn id="77" dur="500" fill="hold"/>
                                        <p:tgtEl>
                                          <p:spTgt spid="67"/>
                                        </p:tgtEl>
                                        <p:attrNameLst>
                                          <p:attrName>ppt_x</p:attrName>
                                        </p:attrNameLst>
                                      </p:cBhvr>
                                      <p:tavLst>
                                        <p:tav tm="0">
                                          <p:val>
                                            <p:strVal val="#ppt_x"/>
                                          </p:val>
                                        </p:tav>
                                        <p:tav tm="100000">
                                          <p:val>
                                            <p:strVal val="#ppt_x"/>
                                          </p:val>
                                        </p:tav>
                                      </p:tavLst>
                                    </p:anim>
                                    <p:anim calcmode="lin" valueType="num">
                                      <p:cBhvr additive="base">
                                        <p:cTn id="78" dur="500" fill="hold"/>
                                        <p:tgtEl>
                                          <p:spTgt spid="67"/>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childTnLst>
                                    <p:set>
                                      <p:cBhvr>
                                        <p:cTn id="81" dur="1" fill="hold">
                                          <p:stCondLst>
                                            <p:cond delay="0"/>
                                          </p:stCondLst>
                                        </p:cTn>
                                        <p:tgtEl>
                                          <p:spTgt spid="57">
                                            <p:txEl>
                                              <p:pRg st="0" end="0"/>
                                            </p:txEl>
                                          </p:spTgt>
                                        </p:tgtEl>
                                        <p:attrNameLst>
                                          <p:attrName>style.visibility</p:attrName>
                                        </p:attrNameLst>
                                      </p:cBhvr>
                                      <p:to>
                                        <p:strVal val="visible"/>
                                      </p:to>
                                    </p:set>
                                    <p:anim calcmode="lin" valueType="num">
                                      <p:cBhvr additive="base">
                                        <p:cTn id="82"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5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0" grpId="1"/>
      <p:bldP spid="61" grpId="2" animBg="1"/>
      <p:bldP spid="62" grpId="3" animBg="1"/>
      <p:bldP spid="63" grpId="4" animBg="1"/>
      <p:bldP spid="64" grpId="5" animBg="1"/>
      <p:bldP spid="65" grpId="6" animBg="1"/>
      <p:bldP spid="66" grpId="7" animBg="1"/>
      <p:bldP spid="67" grpId="8"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淘宝网chenying0907出品 16"/>
          <p:cNvGrpSpPr/>
          <p:nvPr/>
        </p:nvGrpSpPr>
        <p:grpSpPr>
          <a:xfrm>
            <a:off x="715760" y="251678"/>
            <a:ext cx="744740" cy="586522"/>
            <a:chOff x="3000364" y="642924"/>
            <a:chExt cx="428628" cy="321471"/>
          </a:xfrm>
        </p:grpSpPr>
        <p:sp>
          <p:nvSpPr>
            <p:cNvPr id="25" name="等腰三角形 24"/>
            <p:cNvSpPr/>
            <p:nvPr/>
          </p:nvSpPr>
          <p:spPr>
            <a:xfrm rot="5400000">
              <a:off x="3125380" y="660784"/>
              <a:ext cx="321471" cy="285752"/>
            </a:xfrm>
            <a:prstGeom prst="triangle">
              <a:avLst/>
            </a:prstGeom>
            <a:solidFill>
              <a:schemeClr val="accent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sz="2400"/>
            </a:p>
          </p:txBody>
        </p:sp>
        <p:sp>
          <p:nvSpPr>
            <p:cNvPr id="26" name="等腰三角形 25"/>
            <p:cNvSpPr/>
            <p:nvPr/>
          </p:nvSpPr>
          <p:spPr>
            <a:xfrm rot="5400000">
              <a:off x="2982504" y="696503"/>
              <a:ext cx="250033" cy="214314"/>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sz="2400"/>
            </a:p>
          </p:txBody>
        </p:sp>
      </p:grpSp>
      <p:sp>
        <p:nvSpPr>
          <p:cNvPr id="48" name="淘宝网chenying0907出品 5"/>
          <p:cNvSpPr/>
          <p:nvPr/>
        </p:nvSpPr>
        <p:spPr>
          <a:xfrm>
            <a:off x="1777742" y="188098"/>
            <a:ext cx="9652258" cy="713602"/>
          </a:xfrm>
          <a:prstGeom prst="ellipse">
            <a:avLst/>
          </a:prstGeom>
          <a:solidFill>
            <a:schemeClr val="accent1">
              <a:lumMod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b="1">
                <a:solidFill>
                  <a:schemeClr val="bg1"/>
                </a:solidFill>
              </a:rPr>
              <a:t>              3 )</a:t>
            </a:r>
            <a:r>
              <a:rPr lang="en-US" sz="2400"/>
              <a:t>  </a:t>
            </a:r>
            <a:r>
              <a:rPr lang="zh-CN" altLang="en-US" sz="2400" b="1"/>
              <a:t>明确隐患排查方式和频次</a:t>
            </a:r>
            <a:endParaRPr lang="zh-CN" altLang="en-US" sz="2400"/>
          </a:p>
        </p:txBody>
      </p:sp>
      <p:sp>
        <p:nvSpPr>
          <p:cNvPr id="49" name="矩形 48"/>
          <p:cNvSpPr/>
          <p:nvPr/>
        </p:nvSpPr>
        <p:spPr>
          <a:xfrm>
            <a:off x="0" y="908735"/>
            <a:ext cx="12192000" cy="307777"/>
          </a:xfrm>
          <a:prstGeom prst="rect">
            <a:avLst/>
          </a:prstGeom>
        </p:spPr>
        <p:txBody>
          <a:bodyPr wrap="square">
            <a:spAutoFit/>
          </a:bodyPr>
          <a:lstStyle/>
          <a:p>
            <a:r>
              <a:rPr lang="zh-CN" altLang="en-US" sz="1400" b="1">
                <a:solidFill>
                  <a:srgbClr val="FF0000"/>
                </a:solidFill>
              </a:rPr>
              <a:t>①</a:t>
            </a:r>
            <a:r>
              <a:rPr lang="zh-CN" altLang="en-US" sz="1400" b="1">
                <a:solidFill>
                  <a:schemeClr val="accent1">
                    <a:lumMod val="50000"/>
                  </a:schemeClr>
                </a:solidFill>
              </a:rPr>
              <a:t>企业应当综合考虑企业自身突发环境事件风险等级、生产工况等因素合理制定年度工作计划，明确排查频次、排查规模、排查项目等内容。</a:t>
            </a:r>
            <a:endParaRPr lang="zh-CN" altLang="en-US" sz="1400" b="1">
              <a:solidFill>
                <a:schemeClr val="accent1">
                  <a:lumMod val="50000"/>
                </a:schemeClr>
              </a:solidFill>
            </a:endParaRPr>
          </a:p>
        </p:txBody>
      </p:sp>
      <p:sp>
        <p:nvSpPr>
          <p:cNvPr id="50" name="淘宝网chenying0907出品 37"/>
          <p:cNvSpPr txBox="1"/>
          <p:nvPr/>
        </p:nvSpPr>
        <p:spPr>
          <a:xfrm>
            <a:off x="0" y="1186515"/>
            <a:ext cx="12192000" cy="523220"/>
          </a:xfrm>
          <a:prstGeom prst="rect">
            <a:avLst/>
          </a:prstGeom>
          <a:noFill/>
        </p:spPr>
        <p:txBody>
          <a:bodyPr wrap="square" rtlCol="0">
            <a:spAutoFit/>
          </a:bodyPr>
          <a:lstStyle/>
          <a:p>
            <a:r>
              <a:rPr lang="zh-CN" altLang="en-US" sz="1400" b="1">
                <a:solidFill>
                  <a:srgbClr val="FF0000"/>
                </a:solidFill>
              </a:rPr>
              <a:t>②</a:t>
            </a:r>
            <a:r>
              <a:rPr lang="zh-CN" altLang="en-US" sz="1400" b="1">
                <a:solidFill>
                  <a:schemeClr val="accent1">
                    <a:lumMod val="50000"/>
                  </a:schemeClr>
                </a:solidFill>
              </a:rPr>
              <a:t>根据排查频次、排查规模、排查项目不同，排查可分为综合排查、日常排查、专项排查及抽查等方式。企业应建立以日常排查为主的隐患排查工作机制，及时发现并治理隐患。</a:t>
            </a:r>
            <a:endParaRPr lang="zh-CN" altLang="en-US" sz="1400" b="1">
              <a:solidFill>
                <a:schemeClr val="accent1">
                  <a:lumMod val="50000"/>
                </a:schemeClr>
              </a:solidFill>
            </a:endParaRPr>
          </a:p>
        </p:txBody>
      </p:sp>
      <p:sp>
        <p:nvSpPr>
          <p:cNvPr id="53" name="淘宝网chenying0907出品 37"/>
          <p:cNvSpPr txBox="1"/>
          <p:nvPr/>
        </p:nvSpPr>
        <p:spPr>
          <a:xfrm>
            <a:off x="0" y="2543794"/>
            <a:ext cx="12192000" cy="307777"/>
          </a:xfrm>
          <a:prstGeom prst="rect">
            <a:avLst/>
          </a:prstGeom>
          <a:noFill/>
        </p:spPr>
        <p:txBody>
          <a:bodyPr wrap="square" rtlCol="0">
            <a:spAutoFit/>
          </a:bodyPr>
          <a:lstStyle/>
          <a:p>
            <a:r>
              <a:rPr lang="zh-CN" altLang="en-US" sz="1400" b="1">
                <a:solidFill>
                  <a:srgbClr val="FF0000"/>
                </a:solidFill>
              </a:rPr>
              <a:t>③</a:t>
            </a:r>
            <a:r>
              <a:rPr lang="zh-CN" altLang="en-US" sz="1400" b="1">
                <a:solidFill>
                  <a:schemeClr val="accent1">
                    <a:lumMod val="50000"/>
                  </a:schemeClr>
                </a:solidFill>
              </a:rPr>
              <a:t>企业可根据自身管理流程，采取抽查方式排查隐患。在完成年度计划的基础上，当出现下列情况时，应当及时组织隐患排查。</a:t>
            </a:r>
            <a:endParaRPr lang="zh-CN" altLang="en-US" sz="1400" b="1">
              <a:solidFill>
                <a:schemeClr val="accent1">
                  <a:lumMod val="50000"/>
                </a:schemeClr>
              </a:solidFill>
            </a:endParaRPr>
          </a:p>
        </p:txBody>
      </p:sp>
      <p:sp>
        <p:nvSpPr>
          <p:cNvPr id="16" name="矩形 15"/>
          <p:cNvSpPr/>
          <p:nvPr/>
        </p:nvSpPr>
        <p:spPr>
          <a:xfrm>
            <a:off x="631392" y="1662507"/>
            <a:ext cx="6096000" cy="307777"/>
          </a:xfrm>
          <a:prstGeom prst="rect">
            <a:avLst/>
          </a:prstGeom>
        </p:spPr>
        <p:txBody>
          <a:bodyPr wrap="square">
            <a:spAutoFit/>
          </a:bodyPr>
          <a:lstStyle/>
          <a:p>
            <a:r>
              <a:rPr lang="zh-CN" altLang="en-US" sz="1400" b="1">
                <a:solidFill>
                  <a:schemeClr val="accent1">
                    <a:lumMod val="50000"/>
                  </a:schemeClr>
                </a:solidFill>
              </a:rPr>
              <a:t>综合排查是指企业以厂区为单位开展全面排查，一年应不少于一次。</a:t>
            </a:r>
            <a:endParaRPr lang="zh-CN" altLang="en-US" sz="1400" b="1">
              <a:solidFill>
                <a:schemeClr val="accent1">
                  <a:lumMod val="50000"/>
                </a:schemeClr>
              </a:solidFill>
            </a:endParaRPr>
          </a:p>
        </p:txBody>
      </p:sp>
      <p:sp>
        <p:nvSpPr>
          <p:cNvPr id="19" name="矩形 18"/>
          <p:cNvSpPr/>
          <p:nvPr/>
        </p:nvSpPr>
        <p:spPr>
          <a:xfrm>
            <a:off x="609600" y="1885392"/>
            <a:ext cx="9436533" cy="523220"/>
          </a:xfrm>
          <a:prstGeom prst="rect">
            <a:avLst/>
          </a:prstGeom>
        </p:spPr>
        <p:txBody>
          <a:bodyPr wrap="square">
            <a:spAutoFit/>
          </a:bodyPr>
          <a:lstStyle/>
          <a:p>
            <a:r>
              <a:rPr lang="zh-CN" altLang="en-US" sz="1400" b="1">
                <a:solidFill>
                  <a:schemeClr val="accent1">
                    <a:lumMod val="50000"/>
                  </a:schemeClr>
                </a:solidFill>
              </a:rPr>
              <a:t>日常排查是指以班组、工段、车间为单位，组织的对单个或几个项目采取日常的、巡视性的排查工作，其频次根据具体排查项目确定。一月应不少于一次。</a:t>
            </a:r>
            <a:endParaRPr lang="zh-CN" altLang="en-US" sz="1400" b="1">
              <a:solidFill>
                <a:schemeClr val="accent1">
                  <a:lumMod val="50000"/>
                </a:schemeClr>
              </a:solidFill>
            </a:endParaRPr>
          </a:p>
        </p:txBody>
      </p:sp>
      <p:sp>
        <p:nvSpPr>
          <p:cNvPr id="20" name="矩形 19"/>
          <p:cNvSpPr/>
          <p:nvPr/>
        </p:nvSpPr>
        <p:spPr>
          <a:xfrm>
            <a:off x="600157" y="2309253"/>
            <a:ext cx="9144703" cy="307777"/>
          </a:xfrm>
          <a:prstGeom prst="rect">
            <a:avLst/>
          </a:prstGeom>
        </p:spPr>
        <p:txBody>
          <a:bodyPr wrap="square">
            <a:spAutoFit/>
          </a:bodyPr>
          <a:lstStyle/>
          <a:p>
            <a:r>
              <a:rPr lang="zh-CN" altLang="en-US" sz="1400" b="1">
                <a:solidFill>
                  <a:schemeClr val="accent1">
                    <a:lumMod val="50000"/>
                  </a:schemeClr>
                </a:solidFill>
              </a:rPr>
              <a:t>专项排查是在特定时间或对特定区域、设备、措施进行的专门性排查。其频次根据实际需要确定。</a:t>
            </a:r>
            <a:endParaRPr lang="zh-CN" altLang="en-US" sz="1400" b="1">
              <a:solidFill>
                <a:schemeClr val="accent1">
                  <a:lumMod val="50000"/>
                </a:schemeClr>
              </a:solidFill>
            </a:endParaRPr>
          </a:p>
        </p:txBody>
      </p:sp>
      <p:sp>
        <p:nvSpPr>
          <p:cNvPr id="22" name="矩形 21"/>
          <p:cNvSpPr/>
          <p:nvPr/>
        </p:nvSpPr>
        <p:spPr>
          <a:xfrm>
            <a:off x="652631" y="2778270"/>
            <a:ext cx="6096000" cy="307777"/>
          </a:xfrm>
          <a:prstGeom prst="rect">
            <a:avLst/>
          </a:prstGeom>
        </p:spPr>
        <p:txBody>
          <a:bodyPr wrap="square">
            <a:spAutoFit/>
          </a:bodyPr>
          <a:lstStyle/>
          <a:p>
            <a:r>
              <a:rPr lang="zh-CN" altLang="en-US" sz="1400" b="1">
                <a:solidFill>
                  <a:schemeClr val="accent1">
                    <a:lumMod val="50000"/>
                  </a:schemeClr>
                </a:solidFill>
              </a:rPr>
              <a:t>出现不符合新颁布、修订的相关法律、法规、标准、产业政策等情况的。</a:t>
            </a:r>
            <a:endParaRPr lang="zh-CN" altLang="en-US" sz="1400" b="1">
              <a:solidFill>
                <a:schemeClr val="accent1">
                  <a:lumMod val="50000"/>
                </a:schemeClr>
              </a:solidFill>
            </a:endParaRPr>
          </a:p>
        </p:txBody>
      </p:sp>
      <p:sp>
        <p:nvSpPr>
          <p:cNvPr id="40" name="淘宝网chenying0907出品 9"/>
          <p:cNvSpPr/>
          <p:nvPr/>
        </p:nvSpPr>
        <p:spPr>
          <a:xfrm>
            <a:off x="349251" y="1703706"/>
            <a:ext cx="281304" cy="201294"/>
          </a:xfrm>
          <a:prstGeom prst="ellipse">
            <a:avLst/>
          </a:prstGeom>
          <a:solidFill>
            <a:schemeClr val="bg1"/>
          </a:solidFill>
          <a:ln w="15875" cmpd="db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a:solidFill>
                  <a:schemeClr val="accent1">
                    <a:lumMod val="50000"/>
                  </a:schemeClr>
                </a:solidFill>
              </a:rPr>
              <a:t>一</a:t>
            </a:r>
            <a:endParaRPr lang="zh-CN" altLang="en-US" sz="1100" b="1">
              <a:solidFill>
                <a:schemeClr val="accent1">
                  <a:lumMod val="50000"/>
                </a:schemeClr>
              </a:solidFill>
            </a:endParaRPr>
          </a:p>
        </p:txBody>
      </p:sp>
      <p:sp>
        <p:nvSpPr>
          <p:cNvPr id="41" name="淘宝网chenying0907出品 9"/>
          <p:cNvSpPr/>
          <p:nvPr/>
        </p:nvSpPr>
        <p:spPr>
          <a:xfrm>
            <a:off x="342900" y="1957706"/>
            <a:ext cx="274320" cy="201294"/>
          </a:xfrm>
          <a:prstGeom prst="ellipse">
            <a:avLst/>
          </a:prstGeom>
          <a:solidFill>
            <a:schemeClr val="bg1"/>
          </a:solidFill>
          <a:ln w="15875" cmpd="db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a:solidFill>
                  <a:schemeClr val="accent1">
                    <a:lumMod val="50000"/>
                  </a:schemeClr>
                </a:solidFill>
              </a:rPr>
              <a:t>二</a:t>
            </a:r>
            <a:endParaRPr lang="zh-CN" altLang="en-US" sz="1100" b="1">
              <a:solidFill>
                <a:schemeClr val="accent1">
                  <a:lumMod val="50000"/>
                </a:schemeClr>
              </a:solidFill>
            </a:endParaRPr>
          </a:p>
        </p:txBody>
      </p:sp>
      <p:sp>
        <p:nvSpPr>
          <p:cNvPr id="42" name="淘宝网chenying0907出品 9"/>
          <p:cNvSpPr/>
          <p:nvPr/>
        </p:nvSpPr>
        <p:spPr>
          <a:xfrm>
            <a:off x="339726" y="2345056"/>
            <a:ext cx="292734" cy="201294"/>
          </a:xfrm>
          <a:prstGeom prst="ellipse">
            <a:avLst/>
          </a:prstGeom>
          <a:solidFill>
            <a:schemeClr val="bg1"/>
          </a:solidFill>
          <a:ln w="15875" cmpd="db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a:solidFill>
                  <a:schemeClr val="accent1">
                    <a:lumMod val="50000"/>
                  </a:schemeClr>
                </a:solidFill>
              </a:rPr>
              <a:t>三</a:t>
            </a:r>
            <a:endParaRPr lang="zh-CN" altLang="en-US" sz="1100" b="1">
              <a:solidFill>
                <a:schemeClr val="accent1">
                  <a:lumMod val="50000"/>
                </a:schemeClr>
              </a:solidFill>
            </a:endParaRPr>
          </a:p>
        </p:txBody>
      </p:sp>
      <p:sp>
        <p:nvSpPr>
          <p:cNvPr id="43" name="淘宝网chenying0907出品 9"/>
          <p:cNvSpPr/>
          <p:nvPr/>
        </p:nvSpPr>
        <p:spPr>
          <a:xfrm>
            <a:off x="368301" y="2837181"/>
            <a:ext cx="281304" cy="201294"/>
          </a:xfrm>
          <a:prstGeom prst="ellipse">
            <a:avLst/>
          </a:prstGeom>
          <a:solidFill>
            <a:schemeClr val="bg1"/>
          </a:solidFill>
          <a:ln w="15875" cmpd="db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a:solidFill>
                  <a:schemeClr val="accent1">
                    <a:lumMod val="50000"/>
                  </a:schemeClr>
                </a:solidFill>
              </a:rPr>
              <a:t>一</a:t>
            </a:r>
            <a:endParaRPr lang="zh-CN" altLang="en-US" sz="1100" b="1">
              <a:solidFill>
                <a:schemeClr val="accent1">
                  <a:lumMod val="50000"/>
                </a:schemeClr>
              </a:solidFill>
            </a:endParaRPr>
          </a:p>
        </p:txBody>
      </p:sp>
      <p:sp>
        <p:nvSpPr>
          <p:cNvPr id="44" name="矩形 43"/>
          <p:cNvSpPr/>
          <p:nvPr/>
        </p:nvSpPr>
        <p:spPr>
          <a:xfrm>
            <a:off x="658346" y="3060210"/>
            <a:ext cx="6096000" cy="307777"/>
          </a:xfrm>
          <a:prstGeom prst="rect">
            <a:avLst/>
          </a:prstGeom>
        </p:spPr>
        <p:txBody>
          <a:bodyPr wrap="square">
            <a:spAutoFit/>
          </a:bodyPr>
          <a:lstStyle/>
          <a:p>
            <a:r>
              <a:rPr lang="zh-CN" altLang="en-US" sz="1400" b="1">
                <a:solidFill>
                  <a:schemeClr val="accent1">
                    <a:lumMod val="50000"/>
                  </a:schemeClr>
                </a:solidFill>
              </a:rPr>
              <a:t>企业有新建、改建、扩建项目的。</a:t>
            </a:r>
            <a:endParaRPr lang="zh-CN" altLang="en-US" sz="1400" b="1">
              <a:solidFill>
                <a:schemeClr val="accent1">
                  <a:lumMod val="50000"/>
                </a:schemeClr>
              </a:solidFill>
            </a:endParaRPr>
          </a:p>
        </p:txBody>
      </p:sp>
      <p:sp>
        <p:nvSpPr>
          <p:cNvPr id="45" name="淘宝网chenying0907出品 9"/>
          <p:cNvSpPr/>
          <p:nvPr/>
        </p:nvSpPr>
        <p:spPr>
          <a:xfrm>
            <a:off x="371475" y="3110866"/>
            <a:ext cx="274320" cy="201294"/>
          </a:xfrm>
          <a:prstGeom prst="ellipse">
            <a:avLst/>
          </a:prstGeom>
          <a:solidFill>
            <a:schemeClr val="bg1"/>
          </a:solidFill>
          <a:ln w="15875" cmpd="db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a:solidFill>
                  <a:schemeClr val="accent1">
                    <a:lumMod val="50000"/>
                  </a:schemeClr>
                </a:solidFill>
              </a:rPr>
              <a:t>二</a:t>
            </a:r>
            <a:endParaRPr lang="zh-CN" altLang="en-US" sz="1100" b="1">
              <a:solidFill>
                <a:schemeClr val="accent1">
                  <a:lumMod val="50000"/>
                </a:schemeClr>
              </a:solidFill>
            </a:endParaRPr>
          </a:p>
        </p:txBody>
      </p:sp>
      <p:sp>
        <p:nvSpPr>
          <p:cNvPr id="46" name="矩形 45"/>
          <p:cNvSpPr/>
          <p:nvPr/>
        </p:nvSpPr>
        <p:spPr>
          <a:xfrm>
            <a:off x="643105" y="3345960"/>
            <a:ext cx="7996069" cy="307777"/>
          </a:xfrm>
          <a:prstGeom prst="rect">
            <a:avLst/>
          </a:prstGeom>
        </p:spPr>
        <p:txBody>
          <a:bodyPr wrap="square">
            <a:spAutoFit/>
          </a:bodyPr>
          <a:lstStyle/>
          <a:p>
            <a:r>
              <a:rPr lang="zh-CN" altLang="en-US" sz="1400" b="1">
                <a:solidFill>
                  <a:schemeClr val="accent1">
                    <a:lumMod val="50000"/>
                  </a:schemeClr>
                </a:solidFill>
              </a:rPr>
              <a:t>企业突发环境事件风险物质发生重大变化导致突发环境事件风险等级发生变化的。</a:t>
            </a:r>
            <a:endParaRPr lang="zh-CN" altLang="en-US" sz="1400" b="1">
              <a:solidFill>
                <a:schemeClr val="accent1">
                  <a:lumMod val="50000"/>
                </a:schemeClr>
              </a:solidFill>
            </a:endParaRPr>
          </a:p>
        </p:txBody>
      </p:sp>
      <p:sp>
        <p:nvSpPr>
          <p:cNvPr id="47" name="淘宝网chenying0907出品 9"/>
          <p:cNvSpPr/>
          <p:nvPr/>
        </p:nvSpPr>
        <p:spPr>
          <a:xfrm>
            <a:off x="379096" y="3390266"/>
            <a:ext cx="292734" cy="201294"/>
          </a:xfrm>
          <a:prstGeom prst="ellipse">
            <a:avLst/>
          </a:prstGeom>
          <a:solidFill>
            <a:schemeClr val="bg1"/>
          </a:solidFill>
          <a:ln w="15875" cmpd="db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a:solidFill>
                  <a:schemeClr val="accent1">
                    <a:lumMod val="50000"/>
                  </a:schemeClr>
                </a:solidFill>
              </a:rPr>
              <a:t>三</a:t>
            </a:r>
            <a:endParaRPr lang="zh-CN" altLang="en-US" sz="1100" b="1">
              <a:solidFill>
                <a:schemeClr val="accent1">
                  <a:lumMod val="50000"/>
                </a:schemeClr>
              </a:solidFill>
            </a:endParaRPr>
          </a:p>
        </p:txBody>
      </p:sp>
      <p:sp>
        <p:nvSpPr>
          <p:cNvPr id="51" name="矩形 50"/>
          <p:cNvSpPr/>
          <p:nvPr/>
        </p:nvSpPr>
        <p:spPr>
          <a:xfrm>
            <a:off x="647700" y="3634790"/>
            <a:ext cx="8534400" cy="307777"/>
          </a:xfrm>
          <a:prstGeom prst="rect">
            <a:avLst/>
          </a:prstGeom>
        </p:spPr>
        <p:txBody>
          <a:bodyPr wrap="square">
            <a:spAutoFit/>
          </a:bodyPr>
          <a:lstStyle/>
          <a:p>
            <a:r>
              <a:rPr lang="zh-CN" altLang="en-US" sz="1400" b="1">
                <a:solidFill>
                  <a:schemeClr val="accent1">
                    <a:lumMod val="50000"/>
                  </a:schemeClr>
                </a:solidFill>
              </a:rPr>
              <a:t>企业管理组织应急指挥体系机构、人员与职责发生重大变化的。</a:t>
            </a:r>
            <a:endParaRPr lang="zh-CN" altLang="en-US" sz="1400" b="1">
              <a:solidFill>
                <a:schemeClr val="accent1">
                  <a:lumMod val="50000"/>
                </a:schemeClr>
              </a:solidFill>
            </a:endParaRPr>
          </a:p>
        </p:txBody>
      </p:sp>
      <p:sp>
        <p:nvSpPr>
          <p:cNvPr id="52" name="淘宝网chenying0907出品 9"/>
          <p:cNvSpPr/>
          <p:nvPr/>
        </p:nvSpPr>
        <p:spPr>
          <a:xfrm>
            <a:off x="387986" y="3682366"/>
            <a:ext cx="292734" cy="201294"/>
          </a:xfrm>
          <a:prstGeom prst="ellipse">
            <a:avLst/>
          </a:prstGeom>
          <a:solidFill>
            <a:schemeClr val="bg1"/>
          </a:solidFill>
          <a:ln w="15875" cmpd="db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a:solidFill>
                  <a:schemeClr val="accent1">
                    <a:lumMod val="50000"/>
                  </a:schemeClr>
                </a:solidFill>
              </a:rPr>
              <a:t>四</a:t>
            </a:r>
            <a:endParaRPr lang="zh-CN" altLang="en-US" sz="1100" b="1">
              <a:solidFill>
                <a:schemeClr val="accent1">
                  <a:lumMod val="50000"/>
                </a:schemeClr>
              </a:solidFill>
            </a:endParaRPr>
          </a:p>
        </p:txBody>
      </p:sp>
      <p:sp>
        <p:nvSpPr>
          <p:cNvPr id="59" name="淘宝网chenying0907出品 9"/>
          <p:cNvSpPr/>
          <p:nvPr/>
        </p:nvSpPr>
        <p:spPr>
          <a:xfrm>
            <a:off x="384176" y="3990976"/>
            <a:ext cx="292734" cy="201294"/>
          </a:xfrm>
          <a:prstGeom prst="ellipse">
            <a:avLst/>
          </a:prstGeom>
          <a:solidFill>
            <a:schemeClr val="bg1"/>
          </a:solidFill>
          <a:ln w="15875" cmpd="db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a:solidFill>
                  <a:schemeClr val="accent1">
                    <a:lumMod val="50000"/>
                  </a:schemeClr>
                </a:solidFill>
              </a:rPr>
              <a:t>五</a:t>
            </a:r>
            <a:endParaRPr lang="zh-CN" altLang="en-US" sz="1100" b="1">
              <a:solidFill>
                <a:schemeClr val="accent1">
                  <a:lumMod val="50000"/>
                </a:schemeClr>
              </a:solidFill>
            </a:endParaRPr>
          </a:p>
        </p:txBody>
      </p:sp>
      <p:sp>
        <p:nvSpPr>
          <p:cNvPr id="60" name="淘宝网chenying0907出品 9"/>
          <p:cNvSpPr/>
          <p:nvPr/>
        </p:nvSpPr>
        <p:spPr>
          <a:xfrm>
            <a:off x="399416" y="4301491"/>
            <a:ext cx="292734" cy="201294"/>
          </a:xfrm>
          <a:prstGeom prst="ellipse">
            <a:avLst/>
          </a:prstGeom>
          <a:solidFill>
            <a:schemeClr val="bg1"/>
          </a:solidFill>
          <a:ln w="15875" cmpd="db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a:solidFill>
                  <a:schemeClr val="accent1">
                    <a:lumMod val="50000"/>
                  </a:schemeClr>
                </a:solidFill>
              </a:rPr>
              <a:t>六</a:t>
            </a:r>
            <a:endParaRPr lang="zh-CN" altLang="en-US" sz="1100" b="1">
              <a:solidFill>
                <a:schemeClr val="accent1">
                  <a:lumMod val="50000"/>
                </a:schemeClr>
              </a:solidFill>
            </a:endParaRPr>
          </a:p>
        </p:txBody>
      </p:sp>
      <p:sp>
        <p:nvSpPr>
          <p:cNvPr id="61" name="淘宝网chenying0907出品 9"/>
          <p:cNvSpPr/>
          <p:nvPr/>
        </p:nvSpPr>
        <p:spPr>
          <a:xfrm>
            <a:off x="403226" y="4650106"/>
            <a:ext cx="292734" cy="201294"/>
          </a:xfrm>
          <a:prstGeom prst="ellipse">
            <a:avLst/>
          </a:prstGeom>
          <a:solidFill>
            <a:schemeClr val="bg1"/>
          </a:solidFill>
          <a:ln w="15875" cmpd="db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a:solidFill>
                  <a:schemeClr val="accent1">
                    <a:lumMod val="50000"/>
                  </a:schemeClr>
                </a:solidFill>
              </a:rPr>
              <a:t>七</a:t>
            </a:r>
            <a:endParaRPr lang="zh-CN" altLang="en-US" sz="1100" b="1">
              <a:solidFill>
                <a:schemeClr val="accent1">
                  <a:lumMod val="50000"/>
                </a:schemeClr>
              </a:solidFill>
            </a:endParaRPr>
          </a:p>
        </p:txBody>
      </p:sp>
      <p:sp>
        <p:nvSpPr>
          <p:cNvPr id="62" name="淘宝网chenying0907出品 9"/>
          <p:cNvSpPr/>
          <p:nvPr/>
        </p:nvSpPr>
        <p:spPr>
          <a:xfrm>
            <a:off x="393701" y="5012056"/>
            <a:ext cx="292734" cy="201294"/>
          </a:xfrm>
          <a:prstGeom prst="ellipse">
            <a:avLst/>
          </a:prstGeom>
          <a:solidFill>
            <a:schemeClr val="bg1"/>
          </a:solidFill>
          <a:ln w="15875" cmpd="db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a:solidFill>
                  <a:schemeClr val="accent1">
                    <a:lumMod val="50000"/>
                  </a:schemeClr>
                </a:solidFill>
              </a:rPr>
              <a:t>八</a:t>
            </a:r>
            <a:endParaRPr lang="zh-CN" altLang="en-US" sz="1100" b="1">
              <a:solidFill>
                <a:schemeClr val="accent1">
                  <a:lumMod val="50000"/>
                </a:schemeClr>
              </a:solidFill>
            </a:endParaRPr>
          </a:p>
        </p:txBody>
      </p:sp>
      <p:sp>
        <p:nvSpPr>
          <p:cNvPr id="63" name="淘宝网chenying0907出品 9"/>
          <p:cNvSpPr/>
          <p:nvPr/>
        </p:nvSpPr>
        <p:spPr>
          <a:xfrm>
            <a:off x="403226" y="5374006"/>
            <a:ext cx="292734" cy="201294"/>
          </a:xfrm>
          <a:prstGeom prst="ellipse">
            <a:avLst/>
          </a:prstGeom>
          <a:solidFill>
            <a:schemeClr val="bg1"/>
          </a:solidFill>
          <a:ln w="15875" cmpd="db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a:solidFill>
                  <a:schemeClr val="accent1">
                    <a:lumMod val="50000"/>
                  </a:schemeClr>
                </a:solidFill>
              </a:rPr>
              <a:t>九</a:t>
            </a:r>
            <a:endParaRPr lang="zh-CN" altLang="en-US" sz="1100" b="1">
              <a:solidFill>
                <a:schemeClr val="accent1">
                  <a:lumMod val="50000"/>
                </a:schemeClr>
              </a:solidFill>
            </a:endParaRPr>
          </a:p>
        </p:txBody>
      </p:sp>
      <p:sp>
        <p:nvSpPr>
          <p:cNvPr id="65" name="淘宝网chenying0907出品 9"/>
          <p:cNvSpPr/>
          <p:nvPr/>
        </p:nvSpPr>
        <p:spPr>
          <a:xfrm>
            <a:off x="127000" y="6497956"/>
            <a:ext cx="663575" cy="245744"/>
          </a:xfrm>
          <a:prstGeom prst="ellipse">
            <a:avLst/>
          </a:prstGeom>
          <a:solidFill>
            <a:schemeClr val="bg1"/>
          </a:solidFill>
          <a:ln w="15875" cmpd="db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a:solidFill>
                  <a:schemeClr val="accent1">
                    <a:lumMod val="50000"/>
                  </a:schemeClr>
                </a:solidFill>
              </a:rPr>
              <a:t>十二</a:t>
            </a:r>
            <a:endParaRPr lang="zh-CN" altLang="en-US" sz="1100" b="1">
              <a:solidFill>
                <a:schemeClr val="accent1">
                  <a:lumMod val="50000"/>
                </a:schemeClr>
              </a:solidFill>
            </a:endParaRPr>
          </a:p>
        </p:txBody>
      </p:sp>
      <p:sp>
        <p:nvSpPr>
          <p:cNvPr id="66" name="淘宝网chenying0907出品 9"/>
          <p:cNvSpPr/>
          <p:nvPr/>
        </p:nvSpPr>
        <p:spPr>
          <a:xfrm>
            <a:off x="412751" y="5716906"/>
            <a:ext cx="292734" cy="201294"/>
          </a:xfrm>
          <a:prstGeom prst="ellipse">
            <a:avLst/>
          </a:prstGeom>
          <a:solidFill>
            <a:schemeClr val="bg1"/>
          </a:solidFill>
          <a:ln w="15875" cmpd="db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a:solidFill>
                  <a:schemeClr val="accent1">
                    <a:lumMod val="50000"/>
                  </a:schemeClr>
                </a:solidFill>
              </a:rPr>
              <a:t>十</a:t>
            </a:r>
            <a:endParaRPr lang="zh-CN" altLang="en-US" sz="1100" b="1">
              <a:solidFill>
                <a:schemeClr val="accent1">
                  <a:lumMod val="50000"/>
                </a:schemeClr>
              </a:solidFill>
            </a:endParaRPr>
          </a:p>
        </p:txBody>
      </p:sp>
      <p:sp>
        <p:nvSpPr>
          <p:cNvPr id="67" name="淘宝网chenying0907出品 9"/>
          <p:cNvSpPr/>
          <p:nvPr/>
        </p:nvSpPr>
        <p:spPr>
          <a:xfrm>
            <a:off x="117475" y="6040756"/>
            <a:ext cx="663575" cy="264794"/>
          </a:xfrm>
          <a:prstGeom prst="ellipse">
            <a:avLst/>
          </a:prstGeom>
          <a:solidFill>
            <a:schemeClr val="bg1"/>
          </a:solidFill>
          <a:ln w="15875" cmpd="db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a:solidFill>
                  <a:schemeClr val="accent1">
                    <a:lumMod val="50000"/>
                  </a:schemeClr>
                </a:solidFill>
              </a:rPr>
              <a:t>十一</a:t>
            </a:r>
            <a:endParaRPr lang="zh-CN" altLang="en-US" sz="1100" b="1">
              <a:solidFill>
                <a:schemeClr val="accent1">
                  <a:lumMod val="50000"/>
                </a:schemeClr>
              </a:solidFill>
            </a:endParaRPr>
          </a:p>
        </p:txBody>
      </p:sp>
      <p:sp>
        <p:nvSpPr>
          <p:cNvPr id="68" name="矩形 67"/>
          <p:cNvSpPr/>
          <p:nvPr/>
        </p:nvSpPr>
        <p:spPr>
          <a:xfrm>
            <a:off x="678180" y="3936415"/>
            <a:ext cx="6096000" cy="307777"/>
          </a:xfrm>
          <a:prstGeom prst="rect">
            <a:avLst/>
          </a:prstGeom>
        </p:spPr>
        <p:txBody>
          <a:bodyPr>
            <a:spAutoFit/>
          </a:bodyPr>
          <a:lstStyle/>
          <a:p>
            <a:r>
              <a:rPr lang="zh-CN" altLang="en-US" sz="1400" b="1">
                <a:solidFill>
                  <a:schemeClr val="accent1">
                    <a:lumMod val="50000"/>
                  </a:schemeClr>
                </a:solidFill>
              </a:rPr>
              <a:t>企业生产废水系统、雨水系统、清净下水系统、事故排水系统发生变化的。</a:t>
            </a:r>
            <a:endParaRPr lang="zh-CN" altLang="en-US" sz="1400" b="1">
              <a:solidFill>
                <a:schemeClr val="accent1">
                  <a:lumMod val="50000"/>
                </a:schemeClr>
              </a:solidFill>
            </a:endParaRPr>
          </a:p>
        </p:txBody>
      </p:sp>
      <p:sp>
        <p:nvSpPr>
          <p:cNvPr id="88066" name="Rectangle 2"/>
          <p:cNvSpPr>
            <a:spLocks noChangeArrowheads="1"/>
          </p:cNvSpPr>
          <p:nvPr/>
        </p:nvSpPr>
        <p:spPr bwMode="auto">
          <a:xfrm>
            <a:off x="361951" y="4227195"/>
            <a:ext cx="9477374" cy="307777"/>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304800" defTabSz="914400" rtl="0" eaLnBrk="1" fontAlgn="base" latinLnBrk="0" hangingPunct="1">
              <a:lnSpc>
                <a:spcPct val="100000"/>
              </a:lnSpc>
              <a:spcBef>
                <a:spcPct val="0"/>
              </a:spcBef>
              <a:spcAft>
                <a:spcPct val="0"/>
              </a:spcAft>
              <a:buClrTx/>
              <a:buSzTx/>
              <a:buFontTx/>
              <a:buNone/>
            </a:pPr>
            <a:r>
              <a:rPr kumimoji="0" lang="zh-CN" sz="1400" b="1" i="0" u="none" strike="noStrike" cap="none" normalizeH="0" baseline="0">
                <a:ln>
                  <a:noFill/>
                </a:ln>
                <a:solidFill>
                  <a:schemeClr val="accent1">
                    <a:lumMod val="50000"/>
                  </a:schemeClr>
                </a:solidFill>
                <a:effectLst/>
                <a:latin typeface="+mj-ea"/>
                <a:ea typeface="+mj-ea"/>
                <a:cs typeface="Arial" panose="020B0604020202020204" pitchFamily="34" charset="0"/>
              </a:rPr>
              <a:t>企业废水排口、雨水排口、清净下水排口与水环境风险受体连接通道发生变化的</a:t>
            </a:r>
            <a:r>
              <a:rPr kumimoji="0" lang="zh-CN" altLang="en-US" sz="1400" b="1" i="0" u="none" strike="noStrike" cap="none" normalizeH="0" baseline="0">
                <a:ln>
                  <a:noFill/>
                </a:ln>
                <a:solidFill>
                  <a:schemeClr val="accent1">
                    <a:lumMod val="50000"/>
                  </a:schemeClr>
                </a:solidFill>
                <a:effectLst/>
                <a:latin typeface="+mj-ea"/>
                <a:ea typeface="+mj-ea"/>
                <a:cs typeface="Arial" panose="020B0604020202020204" pitchFamily="34" charset="0"/>
              </a:rPr>
              <a:t>。</a:t>
            </a:r>
            <a:endParaRPr kumimoji="0" lang="zh-CN" sz="1400" b="1" i="0" u="none" strike="noStrike" cap="none" normalizeH="0" baseline="0">
              <a:ln>
                <a:noFill/>
              </a:ln>
              <a:solidFill>
                <a:schemeClr val="accent1">
                  <a:lumMod val="50000"/>
                </a:schemeClr>
              </a:solidFill>
              <a:effectLst/>
              <a:latin typeface="+mj-ea"/>
              <a:ea typeface="+mj-ea"/>
              <a:cs typeface="宋体" panose="02010600030101010101" pitchFamily="2" charset="-122"/>
            </a:endParaRPr>
          </a:p>
        </p:txBody>
      </p:sp>
      <p:sp>
        <p:nvSpPr>
          <p:cNvPr id="69" name="矩形 68"/>
          <p:cNvSpPr/>
          <p:nvPr/>
        </p:nvSpPr>
        <p:spPr>
          <a:xfrm>
            <a:off x="667509" y="4606409"/>
            <a:ext cx="3775393" cy="307777"/>
          </a:xfrm>
          <a:prstGeom prst="rect">
            <a:avLst/>
          </a:prstGeom>
        </p:spPr>
        <p:txBody>
          <a:bodyPr wrap="none">
            <a:spAutoFit/>
          </a:bodyPr>
          <a:lstStyle/>
          <a:p>
            <a:r>
              <a:rPr lang="zh-CN" altLang="en-US" sz="1400" b="1">
                <a:solidFill>
                  <a:schemeClr val="accent1">
                    <a:lumMod val="50000"/>
                  </a:schemeClr>
                </a:solidFill>
              </a:rPr>
              <a:t>企业周边大气和水环境风险受体发生变化的。</a:t>
            </a:r>
            <a:endParaRPr lang="zh-CN" altLang="en-US" sz="1400" b="1">
              <a:solidFill>
                <a:schemeClr val="accent1">
                  <a:lumMod val="50000"/>
                </a:schemeClr>
              </a:solidFill>
            </a:endParaRPr>
          </a:p>
        </p:txBody>
      </p:sp>
      <p:sp>
        <p:nvSpPr>
          <p:cNvPr id="70" name="矩形 69"/>
          <p:cNvSpPr/>
          <p:nvPr/>
        </p:nvSpPr>
        <p:spPr>
          <a:xfrm>
            <a:off x="680978" y="4958834"/>
            <a:ext cx="4493538" cy="307777"/>
          </a:xfrm>
          <a:prstGeom prst="rect">
            <a:avLst/>
          </a:prstGeom>
        </p:spPr>
        <p:txBody>
          <a:bodyPr wrap="none">
            <a:spAutoFit/>
          </a:bodyPr>
          <a:lstStyle/>
          <a:p>
            <a:r>
              <a:rPr lang="zh-CN" altLang="en-US" sz="1400" b="1">
                <a:solidFill>
                  <a:schemeClr val="accent1">
                    <a:lumMod val="50000"/>
                  </a:schemeClr>
                </a:solidFill>
              </a:rPr>
              <a:t>季节转换或发布气象灾害预警、地质地震灾害预报的。</a:t>
            </a:r>
            <a:endParaRPr lang="zh-CN" altLang="en-US" sz="1400" b="1">
              <a:solidFill>
                <a:schemeClr val="accent1">
                  <a:lumMod val="50000"/>
                </a:schemeClr>
              </a:solidFill>
            </a:endParaRPr>
          </a:p>
        </p:txBody>
      </p:sp>
      <p:sp>
        <p:nvSpPr>
          <p:cNvPr id="88067" name="Rectangle 3"/>
          <p:cNvSpPr>
            <a:spLocks noChangeArrowheads="1"/>
          </p:cNvSpPr>
          <p:nvPr/>
        </p:nvSpPr>
        <p:spPr bwMode="auto">
          <a:xfrm>
            <a:off x="381000" y="5257800"/>
            <a:ext cx="3570208" cy="338554"/>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304800" algn="l" defTabSz="914400" rtl="0" eaLnBrk="1" fontAlgn="base" latinLnBrk="0" hangingPunct="1">
              <a:lnSpc>
                <a:spcPct val="100000"/>
              </a:lnSpc>
              <a:spcBef>
                <a:spcPct val="0"/>
              </a:spcBef>
              <a:spcAft>
                <a:spcPct val="0"/>
              </a:spcAft>
              <a:buClrTx/>
              <a:buSzTx/>
              <a:buFontTx/>
              <a:buNone/>
            </a:pPr>
            <a:r>
              <a:rPr kumimoji="0" lang="zh-CN" sz="1400" b="1" i="0" u="none" strike="noStrike" cap="none" normalizeH="0" baseline="0">
                <a:ln>
                  <a:noFill/>
                </a:ln>
                <a:solidFill>
                  <a:schemeClr val="accent1">
                    <a:lumMod val="50000"/>
                  </a:schemeClr>
                </a:solidFill>
                <a:effectLst/>
                <a:latin typeface="+mj-ea"/>
                <a:ea typeface="+mj-ea"/>
                <a:cs typeface="Arial" panose="020B0604020202020204" pitchFamily="34" charset="0"/>
              </a:rPr>
              <a:t>敏感时期、重大节假日或重大活动前</a:t>
            </a:r>
            <a:r>
              <a:rPr kumimoji="0" lang="zh-CN" altLang="en-US" sz="1600" b="0" i="0" u="none" strike="noStrike" cap="none" normalizeH="0" baseline="0">
                <a:ln>
                  <a:noFill/>
                </a:ln>
                <a:solidFill>
                  <a:srgbClr val="191919"/>
                </a:solidFill>
                <a:effectLst/>
                <a:latin typeface="+mj-ea"/>
                <a:ea typeface="+mj-ea"/>
                <a:cs typeface="Arial" panose="020B0604020202020204" pitchFamily="34" charset="0"/>
              </a:rPr>
              <a:t>。</a:t>
            </a:r>
            <a:endParaRPr kumimoji="0" lang="zh-CN" sz="1800" b="0" i="0" u="none" strike="noStrike" cap="none" normalizeH="0" baseline="0">
              <a:ln>
                <a:noFill/>
              </a:ln>
              <a:solidFill>
                <a:schemeClr val="tx1"/>
              </a:solidFill>
              <a:effectLst/>
              <a:latin typeface="+mj-ea"/>
              <a:ea typeface="+mj-ea"/>
              <a:cs typeface="宋体" panose="02010600030101010101" pitchFamily="2" charset="-122"/>
            </a:endParaRPr>
          </a:p>
        </p:txBody>
      </p:sp>
      <p:sp>
        <p:nvSpPr>
          <p:cNvPr id="71" name="矩形 70"/>
          <p:cNvSpPr/>
          <p:nvPr/>
        </p:nvSpPr>
        <p:spPr>
          <a:xfrm>
            <a:off x="685800" y="5639485"/>
            <a:ext cx="8839200" cy="307777"/>
          </a:xfrm>
          <a:prstGeom prst="rect">
            <a:avLst/>
          </a:prstGeom>
        </p:spPr>
        <p:txBody>
          <a:bodyPr wrap="square">
            <a:spAutoFit/>
          </a:bodyPr>
          <a:lstStyle/>
          <a:p>
            <a:r>
              <a:rPr lang="zh-CN" altLang="en-US" sz="1400" b="1">
                <a:solidFill>
                  <a:schemeClr val="accent1">
                    <a:lumMod val="50000"/>
                  </a:schemeClr>
                </a:solidFill>
              </a:rPr>
              <a:t>突发环境事件发生后或本地区其他同类企业发生突发环境事件的。</a:t>
            </a:r>
            <a:endParaRPr lang="zh-CN" altLang="en-US" sz="1400" b="1">
              <a:solidFill>
                <a:schemeClr val="accent1">
                  <a:lumMod val="50000"/>
                </a:schemeClr>
              </a:solidFill>
            </a:endParaRPr>
          </a:p>
        </p:txBody>
      </p:sp>
      <p:sp>
        <p:nvSpPr>
          <p:cNvPr id="88068" name="Rectangle 4"/>
          <p:cNvSpPr>
            <a:spLocks noChangeArrowheads="1"/>
          </p:cNvSpPr>
          <p:nvPr/>
        </p:nvSpPr>
        <p:spPr bwMode="auto">
          <a:xfrm>
            <a:off x="390525" y="6038850"/>
            <a:ext cx="3185487" cy="307777"/>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304800" algn="l" defTabSz="914400" rtl="0" eaLnBrk="1" fontAlgn="base" latinLnBrk="0" hangingPunct="1">
              <a:lnSpc>
                <a:spcPct val="100000"/>
              </a:lnSpc>
              <a:spcBef>
                <a:spcPct val="0"/>
              </a:spcBef>
              <a:spcAft>
                <a:spcPct val="0"/>
              </a:spcAft>
              <a:buClrTx/>
              <a:buSzTx/>
              <a:buFontTx/>
              <a:buNone/>
            </a:pPr>
            <a:r>
              <a:rPr kumimoji="0" lang="zh-CN" sz="1400" b="1" i="0" u="none" strike="noStrike" cap="none" normalizeH="0" baseline="0">
                <a:ln>
                  <a:noFill/>
                </a:ln>
                <a:solidFill>
                  <a:schemeClr val="accent1">
                    <a:lumMod val="50000"/>
                  </a:schemeClr>
                </a:solidFill>
                <a:effectLst/>
                <a:latin typeface="宋体" panose="02010600030101010101" pitchFamily="2" charset="-122"/>
                <a:ea typeface="宋体" panose="02010600030101010101" pitchFamily="2" charset="-122"/>
                <a:cs typeface="Arial" panose="020B0604020202020204" pitchFamily="34" charset="0"/>
              </a:rPr>
              <a:t>发生生产安全事故或自然灾害的</a:t>
            </a:r>
            <a:r>
              <a:rPr kumimoji="0" lang="zh-CN" altLang="en-US" sz="1400" b="1" i="0" u="none" strike="noStrike" cap="none" normalizeH="0" baseline="0">
                <a:ln>
                  <a:noFill/>
                </a:ln>
                <a:solidFill>
                  <a:schemeClr val="accent1">
                    <a:lumMod val="50000"/>
                  </a:schemeClr>
                </a:solidFill>
                <a:effectLst/>
                <a:latin typeface="宋体" panose="02010600030101010101" pitchFamily="2" charset="-122"/>
                <a:ea typeface="宋体" panose="02010600030101010101" pitchFamily="2" charset="-122"/>
                <a:cs typeface="Arial" panose="020B0604020202020204" pitchFamily="34" charset="0"/>
              </a:rPr>
              <a:t>。</a:t>
            </a:r>
            <a:endParaRPr kumimoji="0" lang="zh-CN" sz="1400" b="1" i="0" u="none" strike="noStrike" cap="none" normalizeH="0" baseline="0">
              <a:ln>
                <a:noFill/>
              </a:ln>
              <a:solidFill>
                <a:schemeClr val="accent1">
                  <a:lumMod val="50000"/>
                </a:schemeClr>
              </a:solidFill>
              <a:effectLst/>
              <a:latin typeface="宋体" panose="02010600030101010101" pitchFamily="2" charset="-122"/>
              <a:ea typeface="宋体" panose="02010600030101010101" pitchFamily="2" charset="-122"/>
              <a:cs typeface="宋体" panose="02010600030101010101" pitchFamily="2" charset="-122"/>
            </a:endParaRPr>
          </a:p>
        </p:txBody>
      </p:sp>
      <p:sp>
        <p:nvSpPr>
          <p:cNvPr id="88069" name="Rectangle 5"/>
          <p:cNvSpPr>
            <a:spLocks noChangeArrowheads="1"/>
          </p:cNvSpPr>
          <p:nvPr/>
        </p:nvSpPr>
        <p:spPr bwMode="auto">
          <a:xfrm>
            <a:off x="438150" y="6428959"/>
            <a:ext cx="2492990" cy="338554"/>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304800" algn="l" defTabSz="914400" rtl="0" eaLnBrk="1" fontAlgn="base" latinLnBrk="0" hangingPunct="1">
              <a:lnSpc>
                <a:spcPct val="100000"/>
              </a:lnSpc>
              <a:spcBef>
                <a:spcPct val="0"/>
              </a:spcBef>
              <a:spcAft>
                <a:spcPct val="0"/>
              </a:spcAft>
              <a:buClrTx/>
              <a:buSzTx/>
              <a:buFontTx/>
              <a:buNone/>
            </a:pPr>
            <a:r>
              <a:rPr kumimoji="0" lang="zh-CN" sz="1400" b="1" i="0" u="none" strike="noStrike" cap="none" normalizeH="0" baseline="0">
                <a:ln>
                  <a:noFill/>
                </a:ln>
                <a:solidFill>
                  <a:schemeClr val="accent1">
                    <a:lumMod val="50000"/>
                  </a:schemeClr>
                </a:solidFill>
                <a:effectLst/>
                <a:latin typeface="宋体" panose="02010600030101010101" pitchFamily="2" charset="-122"/>
                <a:ea typeface="宋体" panose="02010600030101010101" pitchFamily="2" charset="-122"/>
                <a:cs typeface="Arial" panose="020B0604020202020204" pitchFamily="34" charset="0"/>
              </a:rPr>
              <a:t>企业停产后恢复生产前</a:t>
            </a:r>
            <a:r>
              <a:rPr kumimoji="0" lang="zh-CN" sz="1600" b="0" i="0" u="none" strike="noStrike" cap="none" normalizeH="0" baseline="0">
                <a:ln>
                  <a:noFill/>
                </a:ln>
                <a:solidFill>
                  <a:srgbClr val="191919"/>
                </a:solidFill>
                <a:effectLst/>
                <a:latin typeface="Arial" panose="020B0604020202020204" pitchFamily="34" charset="0"/>
                <a:ea typeface="仿宋_GB2312" charset="-122"/>
                <a:cs typeface="Arial" panose="020B0604020202020204" pitchFamily="34" charset="0"/>
              </a:rPr>
              <a:t>。</a:t>
            </a:r>
            <a:endParaRPr kumimoji="0" 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72" name="圆角淘宝网chenying0907出品 7"/>
          <p:cNvSpPr/>
          <p:nvPr/>
        </p:nvSpPr>
        <p:spPr>
          <a:xfrm>
            <a:off x="0" y="901631"/>
            <a:ext cx="12192000" cy="304869"/>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solidFill>
                <a:schemeClr val="accent1">
                  <a:lumMod val="50000"/>
                </a:schemeClr>
              </a:solidFill>
            </a:endParaRPr>
          </a:p>
        </p:txBody>
      </p:sp>
      <p:sp>
        <p:nvSpPr>
          <p:cNvPr id="73" name="圆角淘宝网chenying0907出品 7"/>
          <p:cNvSpPr/>
          <p:nvPr/>
        </p:nvSpPr>
        <p:spPr>
          <a:xfrm>
            <a:off x="0" y="1242099"/>
            <a:ext cx="12192000" cy="401875"/>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solidFill>
                <a:schemeClr val="accent1">
                  <a:lumMod val="50000"/>
                </a:schemeClr>
              </a:solidFill>
            </a:endParaRPr>
          </a:p>
        </p:txBody>
      </p:sp>
      <p:sp>
        <p:nvSpPr>
          <p:cNvPr id="74" name="圆角淘宝网chenying0907出品 7"/>
          <p:cNvSpPr/>
          <p:nvPr/>
        </p:nvSpPr>
        <p:spPr>
          <a:xfrm>
            <a:off x="0" y="2565061"/>
            <a:ext cx="12192000" cy="226777"/>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solidFill>
                <a:schemeClr val="accent1">
                  <a:lumMod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淘宝网chenying0907出品 16"/>
          <p:cNvGrpSpPr/>
          <p:nvPr/>
        </p:nvGrpSpPr>
        <p:grpSpPr>
          <a:xfrm>
            <a:off x="715760" y="251678"/>
            <a:ext cx="744740" cy="586522"/>
            <a:chOff x="3000364" y="642924"/>
            <a:chExt cx="428628" cy="321471"/>
          </a:xfrm>
        </p:grpSpPr>
        <p:sp>
          <p:nvSpPr>
            <p:cNvPr id="25" name="等腰三角形 24"/>
            <p:cNvSpPr/>
            <p:nvPr/>
          </p:nvSpPr>
          <p:spPr>
            <a:xfrm rot="5400000">
              <a:off x="3125380" y="660784"/>
              <a:ext cx="321471" cy="285752"/>
            </a:xfrm>
            <a:prstGeom prst="triangle">
              <a:avLst/>
            </a:prstGeom>
            <a:solidFill>
              <a:schemeClr val="accent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sz="2400"/>
            </a:p>
          </p:txBody>
        </p:sp>
        <p:sp>
          <p:nvSpPr>
            <p:cNvPr id="26" name="等腰三角形 25"/>
            <p:cNvSpPr/>
            <p:nvPr/>
          </p:nvSpPr>
          <p:spPr>
            <a:xfrm rot="5400000">
              <a:off x="2982504" y="696503"/>
              <a:ext cx="250033" cy="214314"/>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sz="2400"/>
            </a:p>
          </p:txBody>
        </p:sp>
      </p:grpSp>
      <p:sp>
        <p:nvSpPr>
          <p:cNvPr id="48" name="淘宝网chenying0907出品 5"/>
          <p:cNvSpPr/>
          <p:nvPr/>
        </p:nvSpPr>
        <p:spPr>
          <a:xfrm>
            <a:off x="1651282" y="168643"/>
            <a:ext cx="9652258" cy="713602"/>
          </a:xfrm>
          <a:prstGeom prst="ellipse">
            <a:avLst/>
          </a:prstGeom>
          <a:solidFill>
            <a:schemeClr val="accent1">
              <a:lumMod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t>               4</a:t>
            </a:r>
            <a:r>
              <a:rPr lang="zh-CN" altLang="en-US" sz="2400" b="1"/>
              <a:t>）隐患排查治理的组织实施</a:t>
            </a:r>
            <a:endParaRPr lang="zh-CN" altLang="en-US" sz="2400"/>
          </a:p>
        </p:txBody>
      </p:sp>
      <p:sp>
        <p:nvSpPr>
          <p:cNvPr id="49" name="矩形 48"/>
          <p:cNvSpPr/>
          <p:nvPr/>
        </p:nvSpPr>
        <p:spPr>
          <a:xfrm>
            <a:off x="0" y="1037356"/>
            <a:ext cx="12192000" cy="738664"/>
          </a:xfrm>
          <a:prstGeom prst="rect">
            <a:avLst/>
          </a:prstGeom>
        </p:spPr>
        <p:txBody>
          <a:bodyPr wrap="square">
            <a:spAutoFit/>
          </a:bodyPr>
          <a:lstStyle/>
          <a:p>
            <a:r>
              <a:rPr lang="zh-CN" altLang="en-US" sz="1400" b="1">
                <a:solidFill>
                  <a:srgbClr val="FF0000"/>
                </a:solidFill>
              </a:rPr>
              <a:t>①</a:t>
            </a:r>
            <a:r>
              <a:rPr lang="zh-CN" altLang="en-US" sz="1400"/>
              <a:t> </a:t>
            </a:r>
            <a:r>
              <a:rPr lang="zh-CN" altLang="en-US" sz="1400" b="1">
                <a:solidFill>
                  <a:schemeClr val="accent1">
                    <a:lumMod val="50000"/>
                  </a:schemeClr>
                </a:solidFill>
              </a:rPr>
              <a:t>自查：企业根据自身实际制定隐患排查表，包括所有突发环境事件风险防控设施及其具体位置、排查时间、现场排查负责人（签字）、排查项目现状、是否为隐患、可能导致的危害、隐患级别、完成时间等内容。</a:t>
            </a:r>
            <a:endParaRPr lang="zh-CN" altLang="en-US" sz="1400" b="1">
              <a:solidFill>
                <a:schemeClr val="accent1">
                  <a:lumMod val="50000"/>
                </a:schemeClr>
              </a:solidFill>
            </a:endParaRPr>
          </a:p>
          <a:p>
            <a:endParaRPr lang="zh-CN" altLang="en-US" sz="1400" b="1">
              <a:solidFill>
                <a:schemeClr val="accent1">
                  <a:lumMod val="50000"/>
                </a:schemeClr>
              </a:solidFill>
            </a:endParaRPr>
          </a:p>
        </p:txBody>
      </p:sp>
      <p:sp>
        <p:nvSpPr>
          <p:cNvPr id="50" name="淘宝网chenying0907出品 37"/>
          <p:cNvSpPr txBox="1"/>
          <p:nvPr/>
        </p:nvSpPr>
        <p:spPr>
          <a:xfrm>
            <a:off x="0" y="1789630"/>
            <a:ext cx="12192000" cy="523220"/>
          </a:xfrm>
          <a:prstGeom prst="rect">
            <a:avLst/>
          </a:prstGeom>
          <a:noFill/>
        </p:spPr>
        <p:txBody>
          <a:bodyPr wrap="square" rtlCol="0">
            <a:spAutoFit/>
          </a:bodyPr>
          <a:lstStyle/>
          <a:p>
            <a:r>
              <a:rPr lang="zh-CN" altLang="en-US" sz="1400" b="1">
                <a:solidFill>
                  <a:srgbClr val="FF0000"/>
                </a:solidFill>
              </a:rPr>
              <a:t>②</a:t>
            </a:r>
            <a:r>
              <a:rPr lang="zh-CN" altLang="en-US" sz="1400"/>
              <a:t> </a:t>
            </a:r>
            <a:r>
              <a:rPr lang="zh-CN" altLang="en-US" sz="1400" b="1">
                <a:solidFill>
                  <a:schemeClr val="accent1">
                    <a:lumMod val="50000"/>
                  </a:schemeClr>
                </a:solidFill>
              </a:rPr>
              <a:t>自报：企业的非管理人员发现隐患应当立即向现场管理人员或者本单位有关负责人报告；管理人员在检查中发现隐患应当向本单位有关负责人报告。接到报告的人员应当及时予以处理。在日常交接班过程中，做好隐患治理情况交接工作；隐患治理过程中，明确每一工作节点的责任人。</a:t>
            </a:r>
            <a:endParaRPr lang="zh-CN" altLang="en-US" sz="1400" b="1">
              <a:solidFill>
                <a:schemeClr val="accent1">
                  <a:lumMod val="50000"/>
                </a:schemeClr>
              </a:solidFill>
            </a:endParaRPr>
          </a:p>
        </p:txBody>
      </p:sp>
      <p:sp>
        <p:nvSpPr>
          <p:cNvPr id="40" name="淘宝网chenying0907出品 9"/>
          <p:cNvSpPr/>
          <p:nvPr/>
        </p:nvSpPr>
        <p:spPr>
          <a:xfrm>
            <a:off x="176180" y="3193051"/>
            <a:ext cx="281304" cy="201294"/>
          </a:xfrm>
          <a:prstGeom prst="ellipse">
            <a:avLst/>
          </a:prstGeom>
          <a:solidFill>
            <a:schemeClr val="bg1"/>
          </a:solidFill>
          <a:ln w="15875" cmpd="db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a:solidFill>
                  <a:schemeClr val="accent1">
                    <a:lumMod val="50000"/>
                  </a:schemeClr>
                </a:solidFill>
              </a:rPr>
              <a:t>一</a:t>
            </a:r>
            <a:endParaRPr lang="zh-CN" altLang="en-US" sz="1100" b="1">
              <a:solidFill>
                <a:schemeClr val="accent1">
                  <a:lumMod val="50000"/>
                </a:schemeClr>
              </a:solidFill>
            </a:endParaRPr>
          </a:p>
        </p:txBody>
      </p:sp>
      <p:sp>
        <p:nvSpPr>
          <p:cNvPr id="41" name="淘宝网chenying0907出品 9"/>
          <p:cNvSpPr/>
          <p:nvPr/>
        </p:nvSpPr>
        <p:spPr>
          <a:xfrm>
            <a:off x="185028" y="3645455"/>
            <a:ext cx="274320" cy="201294"/>
          </a:xfrm>
          <a:prstGeom prst="ellipse">
            <a:avLst/>
          </a:prstGeom>
          <a:solidFill>
            <a:schemeClr val="bg1"/>
          </a:solidFill>
          <a:ln w="15875" cmpd="db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a:solidFill>
                  <a:schemeClr val="accent1">
                    <a:lumMod val="50000"/>
                  </a:schemeClr>
                </a:solidFill>
              </a:rPr>
              <a:t>二</a:t>
            </a:r>
            <a:endParaRPr lang="zh-CN" altLang="en-US" sz="1100" b="1">
              <a:solidFill>
                <a:schemeClr val="accent1">
                  <a:lumMod val="50000"/>
                </a:schemeClr>
              </a:solidFill>
            </a:endParaRPr>
          </a:p>
        </p:txBody>
      </p:sp>
      <p:sp>
        <p:nvSpPr>
          <p:cNvPr id="42" name="淘宝网chenying0907出品 9"/>
          <p:cNvSpPr/>
          <p:nvPr/>
        </p:nvSpPr>
        <p:spPr>
          <a:xfrm>
            <a:off x="193811" y="4154400"/>
            <a:ext cx="292734" cy="201294"/>
          </a:xfrm>
          <a:prstGeom prst="ellipse">
            <a:avLst/>
          </a:prstGeom>
          <a:solidFill>
            <a:schemeClr val="bg1"/>
          </a:solidFill>
          <a:ln w="15875" cmpd="db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a:solidFill>
                  <a:schemeClr val="accent1">
                    <a:lumMod val="50000"/>
                  </a:schemeClr>
                </a:solidFill>
              </a:rPr>
              <a:t>三</a:t>
            </a:r>
            <a:endParaRPr lang="zh-CN" altLang="en-US" sz="1100" b="1">
              <a:solidFill>
                <a:schemeClr val="accent1">
                  <a:lumMod val="50000"/>
                </a:schemeClr>
              </a:solidFill>
            </a:endParaRPr>
          </a:p>
        </p:txBody>
      </p:sp>
      <p:sp>
        <p:nvSpPr>
          <p:cNvPr id="52" name="淘宝网chenying0907出品 9"/>
          <p:cNvSpPr/>
          <p:nvPr/>
        </p:nvSpPr>
        <p:spPr>
          <a:xfrm>
            <a:off x="197486" y="4634866"/>
            <a:ext cx="292734" cy="201294"/>
          </a:xfrm>
          <a:prstGeom prst="ellipse">
            <a:avLst/>
          </a:prstGeom>
          <a:solidFill>
            <a:schemeClr val="bg1"/>
          </a:solidFill>
          <a:ln w="15875" cmpd="db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a:solidFill>
                  <a:schemeClr val="accent1">
                    <a:lumMod val="50000"/>
                  </a:schemeClr>
                </a:solidFill>
              </a:rPr>
              <a:t>四</a:t>
            </a:r>
            <a:endParaRPr lang="zh-CN" altLang="en-US" sz="1100" b="1">
              <a:solidFill>
                <a:schemeClr val="accent1">
                  <a:lumMod val="50000"/>
                </a:schemeClr>
              </a:solidFill>
            </a:endParaRPr>
          </a:p>
        </p:txBody>
      </p:sp>
      <p:sp>
        <p:nvSpPr>
          <p:cNvPr id="55" name="圆角淘宝网chenying0907出品 7"/>
          <p:cNvSpPr/>
          <p:nvPr/>
        </p:nvSpPr>
        <p:spPr>
          <a:xfrm>
            <a:off x="0" y="2590801"/>
            <a:ext cx="12192000" cy="577850"/>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solidFill>
                <a:schemeClr val="accent1">
                  <a:lumMod val="50000"/>
                </a:schemeClr>
              </a:solidFill>
            </a:endParaRPr>
          </a:p>
        </p:txBody>
      </p:sp>
      <p:sp>
        <p:nvSpPr>
          <p:cNvPr id="56" name="圆角淘宝网chenying0907出品 7"/>
          <p:cNvSpPr/>
          <p:nvPr/>
        </p:nvSpPr>
        <p:spPr>
          <a:xfrm>
            <a:off x="0" y="917504"/>
            <a:ext cx="12192000" cy="669995"/>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solidFill>
                <a:schemeClr val="accent1">
                  <a:lumMod val="50000"/>
                </a:schemeClr>
              </a:solidFill>
            </a:endParaRPr>
          </a:p>
        </p:txBody>
      </p:sp>
      <p:sp>
        <p:nvSpPr>
          <p:cNvPr id="58" name="淘宝网chenying0907出品 37"/>
          <p:cNvSpPr txBox="1"/>
          <p:nvPr/>
        </p:nvSpPr>
        <p:spPr>
          <a:xfrm>
            <a:off x="0" y="2731457"/>
            <a:ext cx="12192000" cy="307777"/>
          </a:xfrm>
          <a:prstGeom prst="rect">
            <a:avLst/>
          </a:prstGeom>
          <a:noFill/>
        </p:spPr>
        <p:txBody>
          <a:bodyPr wrap="square" rtlCol="0">
            <a:spAutoFit/>
          </a:bodyPr>
          <a:lstStyle/>
          <a:p>
            <a:r>
              <a:rPr lang="zh-CN" altLang="en-US" sz="1400" b="1">
                <a:solidFill>
                  <a:srgbClr val="FF0000"/>
                </a:solidFill>
              </a:rPr>
              <a:t>③</a:t>
            </a:r>
            <a:r>
              <a:rPr lang="zh-CN" altLang="en-US" sz="1400"/>
              <a:t> </a:t>
            </a:r>
            <a:r>
              <a:rPr lang="zh-CN" altLang="en-US" sz="1400" b="1">
                <a:solidFill>
                  <a:schemeClr val="accent1">
                    <a:lumMod val="50000"/>
                  </a:schemeClr>
                </a:solidFill>
              </a:rPr>
              <a:t>自改。</a:t>
            </a:r>
            <a:endParaRPr lang="zh-CN" altLang="en-US" sz="1400" b="1">
              <a:solidFill>
                <a:schemeClr val="accent1">
                  <a:lumMod val="50000"/>
                </a:schemeClr>
              </a:solidFill>
            </a:endParaRPr>
          </a:p>
        </p:txBody>
      </p:sp>
      <p:sp>
        <p:nvSpPr>
          <p:cNvPr id="76" name="圆角淘宝网chenying0907出品 7"/>
          <p:cNvSpPr/>
          <p:nvPr/>
        </p:nvSpPr>
        <p:spPr>
          <a:xfrm>
            <a:off x="0" y="1762730"/>
            <a:ext cx="12192000" cy="688369"/>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solidFill>
                <a:schemeClr val="accent1">
                  <a:lumMod val="50000"/>
                </a:schemeClr>
              </a:solidFill>
            </a:endParaRPr>
          </a:p>
        </p:txBody>
      </p:sp>
      <p:sp>
        <p:nvSpPr>
          <p:cNvPr id="104449" name="Rectangle 1"/>
          <p:cNvSpPr>
            <a:spLocks noChangeArrowheads="1"/>
          </p:cNvSpPr>
          <p:nvPr/>
        </p:nvSpPr>
        <p:spPr bwMode="auto">
          <a:xfrm>
            <a:off x="161925" y="3190875"/>
            <a:ext cx="10690146" cy="307777"/>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304800" algn="l" defTabSz="914400" rtl="0" eaLnBrk="1" fontAlgn="base" latinLnBrk="0" hangingPunct="1">
              <a:lnSpc>
                <a:spcPct val="100000"/>
              </a:lnSpc>
              <a:spcBef>
                <a:spcPct val="0"/>
              </a:spcBef>
              <a:spcAft>
                <a:spcPct val="0"/>
              </a:spcAft>
              <a:buClrTx/>
              <a:buSzTx/>
              <a:buFontTx/>
              <a:buNone/>
            </a:pPr>
            <a:r>
              <a:rPr kumimoji="0" lang="zh-CN" sz="1400" b="1" i="0" u="none" strike="noStrike" cap="none" normalizeH="0" baseline="0">
                <a:ln>
                  <a:noFill/>
                </a:ln>
                <a:solidFill>
                  <a:schemeClr val="accent1">
                    <a:lumMod val="50000"/>
                  </a:schemeClr>
                </a:solidFill>
                <a:effectLst/>
                <a:latin typeface="宋体" panose="02010600030101010101" pitchFamily="2" charset="-122"/>
                <a:ea typeface="宋体" panose="02010600030101010101" pitchFamily="2" charset="-122"/>
                <a:cs typeface="Arial" panose="020B0604020202020204" pitchFamily="34" charset="0"/>
              </a:rPr>
              <a:t>一般隐患必须确定责任人，立即组织治理并确定完成时限，治理完成情况要由企业相关负责人签字确认，予以销号。</a:t>
            </a:r>
            <a:endParaRPr kumimoji="0" lang="zh-CN" sz="1400" b="1" i="0" u="none" strike="noStrike" cap="none" normalizeH="0" baseline="0">
              <a:ln>
                <a:noFill/>
              </a:ln>
              <a:solidFill>
                <a:schemeClr val="accent1">
                  <a:lumMod val="50000"/>
                </a:schemeClr>
              </a:solidFill>
              <a:effectLst/>
              <a:latin typeface="宋体" panose="02010600030101010101" pitchFamily="2" charset="-122"/>
              <a:ea typeface="宋体" panose="02010600030101010101" pitchFamily="2" charset="-122"/>
              <a:cs typeface="宋体" panose="02010600030101010101" pitchFamily="2" charset="-122"/>
            </a:endParaRPr>
          </a:p>
        </p:txBody>
      </p:sp>
      <p:sp>
        <p:nvSpPr>
          <p:cNvPr id="77" name="矩形 76"/>
          <p:cNvSpPr/>
          <p:nvPr/>
        </p:nvSpPr>
        <p:spPr>
          <a:xfrm>
            <a:off x="457199" y="3571785"/>
            <a:ext cx="11449051" cy="523220"/>
          </a:xfrm>
          <a:prstGeom prst="rect">
            <a:avLst/>
          </a:prstGeom>
        </p:spPr>
        <p:txBody>
          <a:bodyPr wrap="square">
            <a:spAutoFit/>
          </a:bodyPr>
          <a:lstStyle/>
          <a:p>
            <a:pPr lvl="0"/>
            <a:r>
              <a:rPr lang="zh-CN" altLang="en-US" sz="1400" b="1">
                <a:solidFill>
                  <a:schemeClr val="accent1">
                    <a:lumMod val="50000"/>
                  </a:schemeClr>
                </a:solidFill>
              </a:rPr>
              <a:t>重大隐患要制定治理方案，治理方案应包括：治理目标、完成时间和达标要求、治理方法和措施、资金和物资、负责治理的机构和人员责任、治理过程中的风险防控和应急措施或应急预案。</a:t>
            </a:r>
            <a:endParaRPr lang="zh-CN" altLang="en-US" sz="1400" b="1">
              <a:solidFill>
                <a:schemeClr val="accent1">
                  <a:lumMod val="50000"/>
                </a:schemeClr>
              </a:solidFill>
            </a:endParaRPr>
          </a:p>
        </p:txBody>
      </p:sp>
      <p:sp>
        <p:nvSpPr>
          <p:cNvPr id="104450" name="Rectangle 2"/>
          <p:cNvSpPr>
            <a:spLocks noChangeArrowheads="1"/>
          </p:cNvSpPr>
          <p:nvPr/>
        </p:nvSpPr>
        <p:spPr bwMode="auto">
          <a:xfrm>
            <a:off x="123825" y="4105275"/>
            <a:ext cx="6417141" cy="307777"/>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304800" algn="l" defTabSz="914400" rtl="0" eaLnBrk="1" fontAlgn="base" latinLnBrk="0" hangingPunct="1">
              <a:lnSpc>
                <a:spcPct val="100000"/>
              </a:lnSpc>
              <a:spcBef>
                <a:spcPct val="0"/>
              </a:spcBef>
              <a:spcAft>
                <a:spcPct val="0"/>
              </a:spcAft>
              <a:buClrTx/>
              <a:buSzTx/>
              <a:buFontTx/>
              <a:buNone/>
            </a:pPr>
            <a:r>
              <a:rPr kumimoji="0" lang="zh-CN" sz="1400" b="1" i="0" u="none" strike="noStrike" cap="none" normalizeH="0" baseline="0">
                <a:ln>
                  <a:noFill/>
                </a:ln>
                <a:solidFill>
                  <a:schemeClr val="accent1">
                    <a:lumMod val="50000"/>
                  </a:schemeClr>
                </a:solidFill>
                <a:effectLst/>
                <a:latin typeface="宋体" panose="02010600030101010101" pitchFamily="2" charset="-122"/>
                <a:ea typeface="宋体" panose="02010600030101010101" pitchFamily="2" charset="-122"/>
                <a:cs typeface="Arial" panose="020B0604020202020204" pitchFamily="34" charset="0"/>
              </a:rPr>
              <a:t>重大隐患治理方案应报企业相关负责人签发，抄送企业相关部门落实治理。</a:t>
            </a:r>
            <a:endParaRPr kumimoji="0" lang="zh-CN" sz="1400" b="1" i="0" u="none" strike="noStrike" cap="none" normalizeH="0" baseline="0">
              <a:ln>
                <a:noFill/>
              </a:ln>
              <a:solidFill>
                <a:schemeClr val="accent1">
                  <a:lumMod val="50000"/>
                </a:schemeClr>
              </a:solidFill>
              <a:effectLst/>
              <a:latin typeface="宋体" panose="02010600030101010101" pitchFamily="2" charset="-122"/>
              <a:ea typeface="宋体" panose="02010600030101010101" pitchFamily="2" charset="-122"/>
              <a:cs typeface="宋体" panose="02010600030101010101" pitchFamily="2" charset="-122"/>
            </a:endParaRPr>
          </a:p>
        </p:txBody>
      </p:sp>
      <p:sp>
        <p:nvSpPr>
          <p:cNvPr id="80" name="矩形 79"/>
          <p:cNvSpPr/>
          <p:nvPr/>
        </p:nvSpPr>
        <p:spPr>
          <a:xfrm>
            <a:off x="485774" y="4571910"/>
            <a:ext cx="11449051" cy="738664"/>
          </a:xfrm>
          <a:prstGeom prst="rect">
            <a:avLst/>
          </a:prstGeom>
        </p:spPr>
        <p:txBody>
          <a:bodyPr wrap="square">
            <a:spAutoFit/>
          </a:bodyPr>
          <a:lstStyle/>
          <a:p>
            <a:pPr lvl="0"/>
            <a:r>
              <a:rPr lang="zh-CN" altLang="en-US" sz="1400" b="1">
                <a:solidFill>
                  <a:schemeClr val="accent1">
                    <a:lumMod val="50000"/>
                  </a:schemeClr>
                </a:solidFill>
                <a:latin typeface="宋体" panose="02010600030101010101" pitchFamily="2" charset="-122"/>
                <a:ea typeface="宋体" panose="02010600030101010101" pitchFamily="2" charset="-122"/>
                <a:cs typeface="Arial" panose="020B0604020202020204" pitchFamily="34" charset="0"/>
              </a:rPr>
              <a:t>企业负责人要及时掌握重大隐患治理进度，可指定专门负责人对治理进度进行跟踪监控，对不能按期完成治理的重大隐患，及时发出督办通知，加大治理力度。</a:t>
            </a:r>
            <a:endParaRPr lang="zh-CN" altLang="en-US" sz="1400" b="1">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endParaRPr>
          </a:p>
          <a:p>
            <a:endParaRPr lang="zh-CN" altLang="en-US" sz="1400" b="1">
              <a:solidFill>
                <a:schemeClr val="accent1">
                  <a:lumMod val="50000"/>
                </a:schemeClr>
              </a:solidFill>
            </a:endParaRPr>
          </a:p>
        </p:txBody>
      </p:sp>
      <p:sp>
        <p:nvSpPr>
          <p:cNvPr id="81" name="圆角淘宝网chenying0907出品 7"/>
          <p:cNvSpPr/>
          <p:nvPr/>
        </p:nvSpPr>
        <p:spPr>
          <a:xfrm>
            <a:off x="0" y="5555234"/>
            <a:ext cx="12192000" cy="642366"/>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solidFill>
                <a:schemeClr val="accent1">
                  <a:lumMod val="50000"/>
                </a:schemeClr>
              </a:solidFill>
            </a:endParaRPr>
          </a:p>
        </p:txBody>
      </p:sp>
      <p:sp>
        <p:nvSpPr>
          <p:cNvPr id="82" name="矩形 81"/>
          <p:cNvSpPr/>
          <p:nvPr/>
        </p:nvSpPr>
        <p:spPr>
          <a:xfrm>
            <a:off x="0" y="5650984"/>
            <a:ext cx="12192000" cy="738664"/>
          </a:xfrm>
          <a:prstGeom prst="rect">
            <a:avLst/>
          </a:prstGeom>
        </p:spPr>
        <p:txBody>
          <a:bodyPr wrap="square">
            <a:spAutoFit/>
          </a:bodyPr>
          <a:lstStyle/>
          <a:p>
            <a:r>
              <a:rPr lang="zh-CN" altLang="en-US" sz="1400" b="1">
                <a:solidFill>
                  <a:srgbClr val="FF0000"/>
                </a:solidFill>
                <a:latin typeface="+mn-ea"/>
              </a:rPr>
              <a:t>④ </a:t>
            </a:r>
            <a:r>
              <a:rPr lang="zh-CN" altLang="en-US" sz="1400" b="1">
                <a:solidFill>
                  <a:schemeClr val="accent1">
                    <a:lumMod val="50000"/>
                  </a:schemeClr>
                </a:solidFill>
                <a:latin typeface="+mn-ea"/>
              </a:rPr>
              <a:t>自验：</a:t>
            </a:r>
            <a:r>
              <a:rPr lang="zh-CN" altLang="en-US" sz="1400" b="1">
                <a:solidFill>
                  <a:schemeClr val="accent1">
                    <a:lumMod val="50000"/>
                  </a:schemeClr>
                </a:solidFill>
              </a:rPr>
              <a:t>重大隐患治理结束后企业应组织技术人员和专家对治理效果进行评估和验收，编制重大隐患治理验收报告，由企业相关负责人签字确认，予以销号。</a:t>
            </a:r>
            <a:endParaRPr lang="zh-CN" altLang="en-US" sz="1400" b="1">
              <a:solidFill>
                <a:schemeClr val="accent1">
                  <a:lumMod val="50000"/>
                </a:schemeClr>
              </a:solidFill>
            </a:endParaRPr>
          </a:p>
          <a:p>
            <a:endParaRPr lang="zh-CN" altLang="en-US" sz="1400" b="1">
              <a:solidFill>
                <a:schemeClr val="accent1">
                  <a:lumMod val="50000"/>
                </a:schemeClr>
              </a:solidFill>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2" fill="hold" grpId="0" nodeType="afterEffec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1+#ppt_w/2"/>
                                          </p:val>
                                        </p:tav>
                                        <p:tav tm="100000">
                                          <p:val>
                                            <p:strVal val="#ppt_x"/>
                                          </p:val>
                                        </p:tav>
                                      </p:tavLst>
                                    </p:anim>
                                    <p:anim calcmode="lin" valueType="num">
                                      <p:cBhvr additive="base">
                                        <p:cTn id="12" dur="500" fill="hold"/>
                                        <p:tgtEl>
                                          <p:spTgt spid="5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3" presetClass="entr" presetSubtype="10" fill="hold" grpId="1" nodeType="afterEffect">
                                  <p:childTnLst>
                                    <p:set>
                                      <p:cBhvr>
                                        <p:cTn id="15" dur="1" fill="hold">
                                          <p:stCondLst>
                                            <p:cond delay="0"/>
                                          </p:stCondLst>
                                        </p:cTn>
                                        <p:tgtEl>
                                          <p:spTgt spid="58"/>
                                        </p:tgtEl>
                                        <p:attrNameLst>
                                          <p:attrName>style.visibility</p:attrName>
                                        </p:attrNameLst>
                                      </p:cBhvr>
                                      <p:to>
                                        <p:strVal val="visible"/>
                                      </p:to>
                                    </p:set>
                                    <p:animEffect transition="in" filter="blinds(horizontal)">
                                      <p:cBhvr>
                                        <p:cTn id="16" dur="500"/>
                                        <p:tgtEl>
                                          <p:spTgt spid="58"/>
                                        </p:tgtEl>
                                      </p:cBhvr>
                                    </p:animEffect>
                                  </p:childTnLst>
                                </p:cTn>
                              </p:par>
                            </p:childTnLst>
                          </p:cTn>
                        </p:par>
                        <p:par>
                          <p:cTn id="17" fill="hold">
                            <p:stCondLst>
                              <p:cond delay="1500"/>
                            </p:stCondLst>
                            <p:childTnLst>
                              <p:par>
                                <p:cTn id="18" presetID="2" presetClass="entr" presetSubtype="2" fill="hold" grpId="2" nodeType="afterEffect">
                                  <p:childTnLst>
                                    <p:set>
                                      <p:cBhvr>
                                        <p:cTn id="19" dur="1" fill="hold">
                                          <p:stCondLst>
                                            <p:cond delay="0"/>
                                          </p:stCondLst>
                                        </p:cTn>
                                        <p:tgtEl>
                                          <p:spTgt spid="76"/>
                                        </p:tgtEl>
                                        <p:attrNameLst>
                                          <p:attrName>style.visibility</p:attrName>
                                        </p:attrNameLst>
                                      </p:cBhvr>
                                      <p:to>
                                        <p:strVal val="visible"/>
                                      </p:to>
                                    </p:set>
                                    <p:anim calcmode="lin" valueType="num">
                                      <p:cBhvr additive="base">
                                        <p:cTn id="20" dur="500" fill="hold"/>
                                        <p:tgtEl>
                                          <p:spTgt spid="76"/>
                                        </p:tgtEl>
                                        <p:attrNameLst>
                                          <p:attrName>ppt_x</p:attrName>
                                        </p:attrNameLst>
                                      </p:cBhvr>
                                      <p:tavLst>
                                        <p:tav tm="0">
                                          <p:val>
                                            <p:strVal val="1+#ppt_w/2"/>
                                          </p:val>
                                        </p:tav>
                                        <p:tav tm="100000">
                                          <p:val>
                                            <p:strVal val="#ppt_x"/>
                                          </p:val>
                                        </p:tav>
                                      </p:tavLst>
                                    </p:anim>
                                    <p:anim calcmode="lin" valueType="num">
                                      <p:cBhvr additive="base">
                                        <p:cTn id="21" dur="500" fill="hold"/>
                                        <p:tgtEl>
                                          <p:spTgt spid="7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 presetClass="entr" presetSubtype="2" fill="hold" grpId="3" nodeType="afterEffect">
                                  <p:childTnLst>
                                    <p:set>
                                      <p:cBhvr>
                                        <p:cTn id="24" dur="1" fill="hold">
                                          <p:stCondLst>
                                            <p:cond delay="0"/>
                                          </p:stCondLst>
                                        </p:cTn>
                                        <p:tgtEl>
                                          <p:spTgt spid="81"/>
                                        </p:tgtEl>
                                        <p:attrNameLst>
                                          <p:attrName>style.visibility</p:attrName>
                                        </p:attrNameLst>
                                      </p:cBhvr>
                                      <p:to>
                                        <p:strVal val="visible"/>
                                      </p:to>
                                    </p:set>
                                    <p:anim calcmode="lin" valueType="num">
                                      <p:cBhvr additive="base">
                                        <p:cTn id="25" dur="500" fill="hold"/>
                                        <p:tgtEl>
                                          <p:spTgt spid="81"/>
                                        </p:tgtEl>
                                        <p:attrNameLst>
                                          <p:attrName>ppt_x</p:attrName>
                                        </p:attrNameLst>
                                      </p:cBhvr>
                                      <p:tavLst>
                                        <p:tav tm="0">
                                          <p:val>
                                            <p:strVal val="1+#ppt_w/2"/>
                                          </p:val>
                                        </p:tav>
                                        <p:tav tm="100000">
                                          <p:val>
                                            <p:strVal val="#ppt_x"/>
                                          </p:val>
                                        </p:tav>
                                      </p:tavLst>
                                    </p:anim>
                                    <p:anim calcmode="lin" valueType="num">
                                      <p:cBhvr additive="base">
                                        <p:cTn id="26" dur="500" fill="hold"/>
                                        <p:tgtEl>
                                          <p:spTgt spid="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8" grpId="1"/>
      <p:bldP spid="76" grpId="2" animBg="1"/>
      <p:bldP spid="81" grpId="3"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淘宝网chenying0907出品 16"/>
          <p:cNvGrpSpPr/>
          <p:nvPr/>
        </p:nvGrpSpPr>
        <p:grpSpPr>
          <a:xfrm>
            <a:off x="715760" y="251678"/>
            <a:ext cx="744740" cy="586522"/>
            <a:chOff x="3000364" y="642924"/>
            <a:chExt cx="428628" cy="321471"/>
          </a:xfrm>
        </p:grpSpPr>
        <p:sp>
          <p:nvSpPr>
            <p:cNvPr id="25" name="等腰三角形 24"/>
            <p:cNvSpPr/>
            <p:nvPr/>
          </p:nvSpPr>
          <p:spPr>
            <a:xfrm rot="5400000">
              <a:off x="3125380" y="660784"/>
              <a:ext cx="321471" cy="285752"/>
            </a:xfrm>
            <a:prstGeom prst="triangle">
              <a:avLst/>
            </a:prstGeom>
            <a:solidFill>
              <a:schemeClr val="accent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sz="2400"/>
            </a:p>
          </p:txBody>
        </p:sp>
        <p:sp>
          <p:nvSpPr>
            <p:cNvPr id="26" name="等腰三角形 25"/>
            <p:cNvSpPr/>
            <p:nvPr/>
          </p:nvSpPr>
          <p:spPr>
            <a:xfrm rot="5400000">
              <a:off x="2982504" y="696503"/>
              <a:ext cx="250033" cy="214314"/>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sz="2400"/>
            </a:p>
          </p:txBody>
        </p:sp>
      </p:grpSp>
      <p:sp>
        <p:nvSpPr>
          <p:cNvPr id="48" name="淘宝网chenying0907出品 5"/>
          <p:cNvSpPr/>
          <p:nvPr/>
        </p:nvSpPr>
        <p:spPr>
          <a:xfrm>
            <a:off x="1651282" y="168643"/>
            <a:ext cx="9652258" cy="713602"/>
          </a:xfrm>
          <a:prstGeom prst="ellipse">
            <a:avLst/>
          </a:prstGeom>
          <a:solidFill>
            <a:schemeClr val="accent1">
              <a:lumMod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t>                  5</a:t>
            </a:r>
            <a:r>
              <a:rPr lang="en-US" sz="2400"/>
              <a:t> </a:t>
            </a:r>
            <a:r>
              <a:rPr lang="zh-CN" altLang="en-US" sz="2400"/>
              <a:t>）</a:t>
            </a:r>
            <a:r>
              <a:rPr lang="zh-CN" altLang="en-US" sz="2400" b="1"/>
              <a:t>加强宣传培训和演练</a:t>
            </a:r>
            <a:endParaRPr lang="zh-CN" altLang="en-US" sz="2400"/>
          </a:p>
        </p:txBody>
      </p:sp>
      <p:sp>
        <p:nvSpPr>
          <p:cNvPr id="81" name="圆角淘宝网chenying0907出品 7"/>
          <p:cNvSpPr/>
          <p:nvPr/>
        </p:nvSpPr>
        <p:spPr>
          <a:xfrm>
            <a:off x="558800" y="1935734"/>
            <a:ext cx="11087100" cy="3550666"/>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solidFill>
                <a:schemeClr val="accent1">
                  <a:lumMod val="50000"/>
                </a:schemeClr>
              </a:solidFill>
            </a:endParaRPr>
          </a:p>
        </p:txBody>
      </p:sp>
      <p:sp>
        <p:nvSpPr>
          <p:cNvPr id="82" name="矩形 81"/>
          <p:cNvSpPr/>
          <p:nvPr/>
        </p:nvSpPr>
        <p:spPr>
          <a:xfrm>
            <a:off x="927100" y="2412484"/>
            <a:ext cx="10477500" cy="3108543"/>
          </a:xfrm>
          <a:prstGeom prst="rect">
            <a:avLst/>
          </a:prstGeom>
        </p:spPr>
        <p:txBody>
          <a:bodyPr wrap="square">
            <a:spAutoFit/>
          </a:bodyPr>
          <a:lstStyle/>
          <a:p>
            <a:r>
              <a:rPr lang="zh-CN" altLang="en-US" sz="2800" b="1">
                <a:solidFill>
                  <a:schemeClr val="accent1">
                    <a:lumMod val="50000"/>
                  </a:schemeClr>
                </a:solidFill>
              </a:rPr>
              <a:t>         企业应当定期就企业突发环境事件应急管理制度、突发环境事件风险防控措施的操作要求、隐患排查治理案例等开展宣传和培训，并通过演练检验各项突发环境事件风险防控措施的可操作性，提高从业人员隐患排查治理能力和风险防范水平。如实记录培训、演练的时间、内容、参加人员以及考核结果等情况，并将培训情况备案存档。</a:t>
            </a:r>
            <a:endParaRPr lang="zh-CN" altLang="en-US" sz="2800" b="1">
              <a:solidFill>
                <a:schemeClr val="accent1">
                  <a:lumMod val="50000"/>
                </a:schemeClr>
              </a:solidFill>
            </a:endParaRPr>
          </a:p>
          <a:p>
            <a:endParaRPr lang="zh-CN" altLang="en-US" sz="2800" b="1">
              <a:solidFill>
                <a:schemeClr val="accent1">
                  <a:lumMod val="50000"/>
                </a:schemeClr>
              </a:solidFill>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2" presetClass="entr" presetSubtype="2" fill="hold" grpId="1" nodeType="afterEffect">
                                  <p:childTnLst>
                                    <p:set>
                                      <p:cBhvr>
                                        <p:cTn id="16" dur="1" fill="hold">
                                          <p:stCondLst>
                                            <p:cond delay="0"/>
                                          </p:stCondLst>
                                        </p:cTn>
                                        <p:tgtEl>
                                          <p:spTgt spid="81"/>
                                        </p:tgtEl>
                                        <p:attrNameLst>
                                          <p:attrName>style.visibility</p:attrName>
                                        </p:attrNameLst>
                                      </p:cBhvr>
                                      <p:to>
                                        <p:strVal val="visible"/>
                                      </p:to>
                                    </p:set>
                                    <p:anim calcmode="lin" valueType="num">
                                      <p:cBhvr additive="base">
                                        <p:cTn id="17" dur="500" fill="hold"/>
                                        <p:tgtEl>
                                          <p:spTgt spid="81"/>
                                        </p:tgtEl>
                                        <p:attrNameLst>
                                          <p:attrName>ppt_x</p:attrName>
                                        </p:attrNameLst>
                                      </p:cBhvr>
                                      <p:tavLst>
                                        <p:tav tm="0">
                                          <p:val>
                                            <p:strVal val="1+#ppt_w/2"/>
                                          </p:val>
                                        </p:tav>
                                        <p:tav tm="100000">
                                          <p:val>
                                            <p:strVal val="#ppt_x"/>
                                          </p:val>
                                        </p:tav>
                                      </p:tavLst>
                                    </p:anim>
                                    <p:anim calcmode="lin" valueType="num">
                                      <p:cBhvr additive="base">
                                        <p:cTn id="18" dur="500" fill="hold"/>
                                        <p:tgtEl>
                                          <p:spTgt spid="81"/>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4" fill="hold" nodeType="afterEffect">
                                  <p:childTnLst>
                                    <p:set>
                                      <p:cBhvr>
                                        <p:cTn id="21" dur="1" fill="hold">
                                          <p:stCondLst>
                                            <p:cond delay="0"/>
                                          </p:stCondLst>
                                        </p:cTn>
                                        <p:tgtEl>
                                          <p:spTgt spid="82">
                                            <p:txEl>
                                              <p:pRg st="0" end="0"/>
                                            </p:txEl>
                                          </p:spTgt>
                                        </p:tgtEl>
                                        <p:attrNameLst>
                                          <p:attrName>style.visibility</p:attrName>
                                        </p:attrNameLst>
                                      </p:cBhvr>
                                      <p:to>
                                        <p:strVal val="visible"/>
                                      </p:to>
                                    </p:set>
                                    <p:anim calcmode="lin" valueType="num">
                                      <p:cBhvr additive="base">
                                        <p:cTn id="22" dur="500" fill="hold"/>
                                        <p:tgtEl>
                                          <p:spTgt spid="82">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8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81"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淘宝网chenying0907出品 16"/>
          <p:cNvGrpSpPr/>
          <p:nvPr/>
        </p:nvGrpSpPr>
        <p:grpSpPr>
          <a:xfrm>
            <a:off x="715760" y="251678"/>
            <a:ext cx="744740" cy="586522"/>
            <a:chOff x="3000364" y="642924"/>
            <a:chExt cx="428628" cy="321471"/>
          </a:xfrm>
        </p:grpSpPr>
        <p:sp>
          <p:nvSpPr>
            <p:cNvPr id="25" name="等腰三角形 24"/>
            <p:cNvSpPr/>
            <p:nvPr/>
          </p:nvSpPr>
          <p:spPr>
            <a:xfrm rot="5400000">
              <a:off x="3125380" y="660784"/>
              <a:ext cx="321471" cy="285752"/>
            </a:xfrm>
            <a:prstGeom prst="triangle">
              <a:avLst/>
            </a:prstGeom>
            <a:solidFill>
              <a:schemeClr val="accent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sz="2400"/>
            </a:p>
          </p:txBody>
        </p:sp>
        <p:sp>
          <p:nvSpPr>
            <p:cNvPr id="26" name="等腰三角形 25"/>
            <p:cNvSpPr/>
            <p:nvPr/>
          </p:nvSpPr>
          <p:spPr>
            <a:xfrm rot="5400000">
              <a:off x="2982504" y="696503"/>
              <a:ext cx="250033" cy="214314"/>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sz="2400"/>
            </a:p>
          </p:txBody>
        </p:sp>
      </p:grpSp>
      <p:sp>
        <p:nvSpPr>
          <p:cNvPr id="48" name="淘宝网chenying0907出品 5"/>
          <p:cNvSpPr/>
          <p:nvPr/>
        </p:nvSpPr>
        <p:spPr>
          <a:xfrm>
            <a:off x="1651282" y="168643"/>
            <a:ext cx="9652258" cy="713602"/>
          </a:xfrm>
          <a:prstGeom prst="ellipse">
            <a:avLst/>
          </a:prstGeom>
          <a:solidFill>
            <a:schemeClr val="accent1">
              <a:lumMod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t>                           6</a:t>
            </a:r>
            <a:r>
              <a:rPr lang="zh-CN" altLang="en-US" sz="2400"/>
              <a:t>）</a:t>
            </a:r>
            <a:r>
              <a:rPr lang="zh-CN" altLang="en-US" sz="2400" b="1"/>
              <a:t>建 立 档 案</a:t>
            </a:r>
            <a:endParaRPr lang="zh-CN" altLang="en-US" sz="2400"/>
          </a:p>
        </p:txBody>
      </p:sp>
      <p:sp>
        <p:nvSpPr>
          <p:cNvPr id="81" name="圆角淘宝网chenying0907出品 7"/>
          <p:cNvSpPr/>
          <p:nvPr/>
        </p:nvSpPr>
        <p:spPr>
          <a:xfrm>
            <a:off x="558800" y="1935734"/>
            <a:ext cx="11087100" cy="3550666"/>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solidFill>
                <a:schemeClr val="accent1">
                  <a:lumMod val="50000"/>
                </a:schemeClr>
              </a:solidFill>
            </a:endParaRPr>
          </a:p>
        </p:txBody>
      </p:sp>
      <p:sp>
        <p:nvSpPr>
          <p:cNvPr id="82" name="矩形 81"/>
          <p:cNvSpPr/>
          <p:nvPr/>
        </p:nvSpPr>
        <p:spPr>
          <a:xfrm>
            <a:off x="927100" y="2412484"/>
            <a:ext cx="10477500" cy="3539430"/>
          </a:xfrm>
          <a:prstGeom prst="rect">
            <a:avLst/>
          </a:prstGeom>
        </p:spPr>
        <p:txBody>
          <a:bodyPr wrap="square">
            <a:spAutoFit/>
          </a:bodyPr>
          <a:lstStyle/>
          <a:p>
            <a:r>
              <a:rPr lang="zh-CN" altLang="en-US" sz="2800"/>
              <a:t>         </a:t>
            </a:r>
            <a:r>
              <a:rPr lang="zh-CN" altLang="en-US" sz="2800" b="1">
                <a:solidFill>
                  <a:schemeClr val="accent1">
                    <a:lumMod val="50000"/>
                  </a:schemeClr>
                </a:solidFill>
              </a:rPr>
              <a:t>及时建立隐患排查治理档案。隐患排查治理档案包括企业隐患分级标准、隐患排查治理制度、年度隐患排查治理计划、隐患排查表、隐患报告单、重大隐患治理方案、重大隐患治理验收报告、培训和演练记录以及相关会议纪要、书面报告等隐患排查治理过程中形成的各种书面材料。隐患排查治理档案应至少留存五年，以备环境保护主管部门抽查。</a:t>
            </a:r>
            <a:endParaRPr lang="zh-CN" altLang="en-US" sz="2800" b="1">
              <a:solidFill>
                <a:schemeClr val="accent1">
                  <a:lumMod val="50000"/>
                </a:schemeClr>
              </a:solidFill>
            </a:endParaRPr>
          </a:p>
          <a:p>
            <a:endParaRPr lang="zh-CN" altLang="en-US" sz="2800" b="1">
              <a:solidFill>
                <a:schemeClr val="accent1">
                  <a:lumMod val="50000"/>
                </a:schemeClr>
              </a:solidFill>
            </a:endParaRPr>
          </a:p>
          <a:p>
            <a:endParaRPr lang="zh-CN" altLang="en-US" sz="2800" b="1">
              <a:solidFill>
                <a:schemeClr val="accent1">
                  <a:lumMod val="50000"/>
                </a:schemeClr>
              </a:solidFill>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2" presetClass="entr" presetSubtype="2" fill="hold" grpId="1" nodeType="afterEffect">
                                  <p:childTnLst>
                                    <p:set>
                                      <p:cBhvr>
                                        <p:cTn id="16" dur="1" fill="hold">
                                          <p:stCondLst>
                                            <p:cond delay="0"/>
                                          </p:stCondLst>
                                        </p:cTn>
                                        <p:tgtEl>
                                          <p:spTgt spid="81"/>
                                        </p:tgtEl>
                                        <p:attrNameLst>
                                          <p:attrName>style.visibility</p:attrName>
                                        </p:attrNameLst>
                                      </p:cBhvr>
                                      <p:to>
                                        <p:strVal val="visible"/>
                                      </p:to>
                                    </p:set>
                                    <p:anim calcmode="lin" valueType="num">
                                      <p:cBhvr additive="base">
                                        <p:cTn id="17" dur="500" fill="hold"/>
                                        <p:tgtEl>
                                          <p:spTgt spid="81"/>
                                        </p:tgtEl>
                                        <p:attrNameLst>
                                          <p:attrName>ppt_x</p:attrName>
                                        </p:attrNameLst>
                                      </p:cBhvr>
                                      <p:tavLst>
                                        <p:tav tm="0">
                                          <p:val>
                                            <p:strVal val="1+#ppt_w/2"/>
                                          </p:val>
                                        </p:tav>
                                        <p:tav tm="100000">
                                          <p:val>
                                            <p:strVal val="#ppt_x"/>
                                          </p:val>
                                        </p:tav>
                                      </p:tavLst>
                                    </p:anim>
                                    <p:anim calcmode="lin" valueType="num">
                                      <p:cBhvr additive="base">
                                        <p:cTn id="18" dur="500" fill="hold"/>
                                        <p:tgtEl>
                                          <p:spTgt spid="81"/>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4" fill="hold" nodeType="afterEffect">
                                  <p:childTnLst>
                                    <p:set>
                                      <p:cBhvr>
                                        <p:cTn id="21" dur="1" fill="hold">
                                          <p:stCondLst>
                                            <p:cond delay="0"/>
                                          </p:stCondLst>
                                        </p:cTn>
                                        <p:tgtEl>
                                          <p:spTgt spid="82">
                                            <p:txEl>
                                              <p:pRg st="0" end="0"/>
                                            </p:txEl>
                                          </p:spTgt>
                                        </p:tgtEl>
                                        <p:attrNameLst>
                                          <p:attrName>style.visibility</p:attrName>
                                        </p:attrNameLst>
                                      </p:cBhvr>
                                      <p:to>
                                        <p:strVal val="visible"/>
                                      </p:to>
                                    </p:set>
                                    <p:anim calcmode="lin" valueType="num">
                                      <p:cBhvr additive="base">
                                        <p:cTn id="22" dur="500" fill="hold"/>
                                        <p:tgtEl>
                                          <p:spTgt spid="82">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8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81"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淘宝网chenying0907出品 4"/>
          <p:cNvSpPr txBox="1"/>
          <p:nvPr/>
        </p:nvSpPr>
        <p:spPr>
          <a:xfrm>
            <a:off x="2168165" y="264321"/>
            <a:ext cx="8741135" cy="584775"/>
          </a:xfrm>
          <a:prstGeom prst="rect">
            <a:avLst/>
          </a:prstGeom>
          <a:noFill/>
        </p:spPr>
        <p:txBody>
          <a:bodyPr wrap="square" rtlCol="0">
            <a:spAutoFit/>
          </a:bodyPr>
          <a:lstStyle/>
          <a:p>
            <a:r>
              <a:rPr lang="zh-CN" altLang="en-US" sz="3200" b="1">
                <a:solidFill>
                  <a:schemeClr val="accent1">
                    <a:lumMod val="50000"/>
                  </a:schemeClr>
                </a:solidFill>
              </a:rPr>
              <a:t>四、制定突发环境事件应急预案并备案、演练</a:t>
            </a:r>
            <a:endParaRPr lang="zh-CN" altLang="en-US" sz="3200" b="1">
              <a:solidFill>
                <a:schemeClr val="accent1">
                  <a:lumMod val="50000"/>
                </a:schemeClr>
              </a:solidFill>
            </a:endParaRPr>
          </a:p>
        </p:txBody>
      </p:sp>
      <p:pic>
        <p:nvPicPr>
          <p:cNvPr id="6" name="图片 5"/>
          <p:cNvPicPr>
            <a:picLocks noChangeAspect="1"/>
          </p:cNvPicPr>
          <p:nvPr/>
        </p:nvPicPr>
        <p:blipFill>
          <a:blip r:embed="rId1"/>
          <a:stretch>
            <a:fillRect/>
          </a:stretch>
        </p:blipFill>
        <p:spPr>
          <a:xfrm>
            <a:off x="143244" y="0"/>
            <a:ext cx="1789251" cy="1051863"/>
          </a:xfrm>
          <a:prstGeom prst="rect">
            <a:avLst/>
          </a:prstGeom>
        </p:spPr>
      </p:pic>
      <p:sp>
        <p:nvSpPr>
          <p:cNvPr id="27" name="淘宝网chenying0907出品 26"/>
          <p:cNvSpPr/>
          <p:nvPr/>
        </p:nvSpPr>
        <p:spPr>
          <a:xfrm rot="1906325">
            <a:off x="5403850" y="1510030"/>
            <a:ext cx="1196975" cy="3946525"/>
          </a:xfrm>
          <a:prstGeom prst="ellipse">
            <a:avLst/>
          </a:prstGeom>
          <a:noFill/>
          <a:ln w="95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sz="2400"/>
          </a:p>
        </p:txBody>
      </p:sp>
      <p:sp>
        <p:nvSpPr>
          <p:cNvPr id="28" name="淘宝网chenying0907出品 27"/>
          <p:cNvSpPr/>
          <p:nvPr/>
        </p:nvSpPr>
        <p:spPr>
          <a:xfrm rot="19526860">
            <a:off x="5455920" y="1568450"/>
            <a:ext cx="1198245" cy="3946525"/>
          </a:xfrm>
          <a:prstGeom prst="ellipse">
            <a:avLst/>
          </a:prstGeom>
          <a:noFill/>
          <a:ln w="95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sz="2400"/>
          </a:p>
        </p:txBody>
      </p:sp>
      <p:sp>
        <p:nvSpPr>
          <p:cNvPr id="29" name="淘宝网chenying0907出品 28"/>
          <p:cNvSpPr/>
          <p:nvPr/>
        </p:nvSpPr>
        <p:spPr>
          <a:xfrm rot="16200000">
            <a:off x="5365115" y="1542415"/>
            <a:ext cx="1176655" cy="3905250"/>
          </a:xfrm>
          <a:prstGeom prst="ellipse">
            <a:avLst/>
          </a:prstGeom>
          <a:noFill/>
          <a:ln w="95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sz="2400"/>
          </a:p>
        </p:txBody>
      </p:sp>
      <p:sp>
        <p:nvSpPr>
          <p:cNvPr id="8" name="淘宝网chenying0907出品 7"/>
          <p:cNvSpPr/>
          <p:nvPr/>
        </p:nvSpPr>
        <p:spPr>
          <a:xfrm>
            <a:off x="6191250" y="2081213"/>
            <a:ext cx="190500" cy="1905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sz="2400"/>
          </a:p>
        </p:txBody>
      </p:sp>
      <p:sp>
        <p:nvSpPr>
          <p:cNvPr id="9" name="淘宝网chenying0907出品 8"/>
          <p:cNvSpPr/>
          <p:nvPr/>
        </p:nvSpPr>
        <p:spPr>
          <a:xfrm>
            <a:off x="7153910" y="4557713"/>
            <a:ext cx="190500" cy="1905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sz="2400"/>
          </a:p>
        </p:txBody>
      </p:sp>
      <p:sp>
        <p:nvSpPr>
          <p:cNvPr id="10" name="淘宝网chenying0907出品 9"/>
          <p:cNvSpPr/>
          <p:nvPr/>
        </p:nvSpPr>
        <p:spPr>
          <a:xfrm>
            <a:off x="4270375" y="3729038"/>
            <a:ext cx="190500" cy="1905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sz="2400"/>
          </a:p>
        </p:txBody>
      </p:sp>
      <p:grpSp>
        <p:nvGrpSpPr>
          <p:cNvPr id="3" name="淘宝网chenying0907出品 16"/>
          <p:cNvGrpSpPr/>
          <p:nvPr/>
        </p:nvGrpSpPr>
        <p:grpSpPr>
          <a:xfrm rot="10800000">
            <a:off x="7688060" y="1521678"/>
            <a:ext cx="571500" cy="428625"/>
            <a:chOff x="3000364" y="642924"/>
            <a:chExt cx="428628" cy="321471"/>
          </a:xfrm>
        </p:grpSpPr>
        <p:sp>
          <p:nvSpPr>
            <p:cNvPr id="25" name="等腰三角形 24"/>
            <p:cNvSpPr/>
            <p:nvPr/>
          </p:nvSpPr>
          <p:spPr>
            <a:xfrm rot="5400000">
              <a:off x="3125380" y="660784"/>
              <a:ext cx="321471" cy="285752"/>
            </a:xfrm>
            <a:prstGeom prst="triangle">
              <a:avLst/>
            </a:prstGeom>
            <a:solidFill>
              <a:schemeClr val="accent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sz="2400"/>
            </a:p>
          </p:txBody>
        </p:sp>
        <p:sp>
          <p:nvSpPr>
            <p:cNvPr id="26" name="等腰三角形 25"/>
            <p:cNvSpPr/>
            <p:nvPr/>
          </p:nvSpPr>
          <p:spPr>
            <a:xfrm rot="5400000">
              <a:off x="2982504" y="696503"/>
              <a:ext cx="250033" cy="214314"/>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sz="2400"/>
            </a:p>
          </p:txBody>
        </p:sp>
      </p:grpSp>
      <p:grpSp>
        <p:nvGrpSpPr>
          <p:cNvPr id="7" name="淘宝网chenying0907出品 17"/>
          <p:cNvGrpSpPr/>
          <p:nvPr/>
        </p:nvGrpSpPr>
        <p:grpSpPr>
          <a:xfrm>
            <a:off x="632542" y="1534843"/>
            <a:ext cx="571500" cy="428625"/>
            <a:chOff x="3000364" y="642924"/>
            <a:chExt cx="428628" cy="321471"/>
          </a:xfrm>
        </p:grpSpPr>
        <p:sp>
          <p:nvSpPr>
            <p:cNvPr id="23" name="等腰三角形 22"/>
            <p:cNvSpPr/>
            <p:nvPr/>
          </p:nvSpPr>
          <p:spPr>
            <a:xfrm rot="5400000">
              <a:off x="3125380" y="660784"/>
              <a:ext cx="321471" cy="285752"/>
            </a:xfrm>
            <a:prstGeom prst="triangle">
              <a:avLst/>
            </a:prstGeom>
            <a:solidFill>
              <a:schemeClr val="accent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sz="2400"/>
            </a:p>
          </p:txBody>
        </p:sp>
        <p:sp>
          <p:nvSpPr>
            <p:cNvPr id="24" name="等腰三角形 23"/>
            <p:cNvSpPr/>
            <p:nvPr/>
          </p:nvSpPr>
          <p:spPr>
            <a:xfrm rot="5400000">
              <a:off x="2982504" y="696503"/>
              <a:ext cx="250033" cy="214314"/>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sz="2400"/>
            </a:p>
          </p:txBody>
        </p:sp>
      </p:grpSp>
      <p:grpSp>
        <p:nvGrpSpPr>
          <p:cNvPr id="11" name="淘宝网chenying0907出品 18"/>
          <p:cNvGrpSpPr/>
          <p:nvPr/>
        </p:nvGrpSpPr>
        <p:grpSpPr>
          <a:xfrm rot="10800000">
            <a:off x="7679980" y="4439759"/>
            <a:ext cx="571500" cy="428625"/>
            <a:chOff x="3000364" y="642924"/>
            <a:chExt cx="428628" cy="321471"/>
          </a:xfrm>
        </p:grpSpPr>
        <p:sp>
          <p:nvSpPr>
            <p:cNvPr id="21" name="等腰三角形 20"/>
            <p:cNvSpPr/>
            <p:nvPr/>
          </p:nvSpPr>
          <p:spPr>
            <a:xfrm rot="5400000">
              <a:off x="3125380" y="660784"/>
              <a:ext cx="321471" cy="285752"/>
            </a:xfrm>
            <a:prstGeom prst="triangle">
              <a:avLst/>
            </a:prstGeom>
            <a:solidFill>
              <a:schemeClr val="accent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sz="2400"/>
            </a:p>
          </p:txBody>
        </p:sp>
        <p:sp>
          <p:nvSpPr>
            <p:cNvPr id="22" name="等腰三角形 21"/>
            <p:cNvSpPr/>
            <p:nvPr/>
          </p:nvSpPr>
          <p:spPr>
            <a:xfrm rot="5400000">
              <a:off x="2982504" y="696503"/>
              <a:ext cx="250033" cy="214314"/>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sz="2400"/>
            </a:p>
          </p:txBody>
        </p:sp>
      </p:grpSp>
      <p:sp>
        <p:nvSpPr>
          <p:cNvPr id="33" name="淘宝网chenying0907出品 32"/>
          <p:cNvSpPr txBox="1"/>
          <p:nvPr/>
        </p:nvSpPr>
        <p:spPr>
          <a:xfrm>
            <a:off x="8563394" y="1523931"/>
            <a:ext cx="2472906" cy="461665"/>
          </a:xfrm>
          <a:prstGeom prst="rect">
            <a:avLst/>
          </a:prstGeom>
          <a:noFill/>
        </p:spPr>
        <p:txBody>
          <a:bodyPr wrap="square" rtlCol="0">
            <a:spAutoFit/>
          </a:bodyPr>
          <a:lstStyle/>
          <a:p>
            <a:r>
              <a:rPr lang="en-US" altLang="zh-CN" sz="2400" b="1">
                <a:solidFill>
                  <a:schemeClr val="accent1">
                    <a:lumMod val="50000"/>
                  </a:schemeClr>
                </a:solidFill>
                <a:latin typeface="微软雅黑" panose="020B0503020204020204" pitchFamily="34" charset="-122"/>
                <a:ea typeface="微软雅黑" panose="020B0503020204020204" pitchFamily="34" charset="-122"/>
              </a:rPr>
              <a:t>2</a:t>
            </a:r>
            <a:r>
              <a:rPr lang="zh-CN" altLang="en-US" sz="2400" b="1">
                <a:solidFill>
                  <a:schemeClr val="accent1">
                    <a:lumMod val="50000"/>
                  </a:schemeClr>
                </a:solidFill>
                <a:latin typeface="微软雅黑" panose="020B0503020204020204" pitchFamily="34" charset="-122"/>
                <a:ea typeface="微软雅黑" panose="020B0503020204020204" pitchFamily="34" charset="-122"/>
              </a:rPr>
              <a:t>、制 定 步 骤</a:t>
            </a:r>
            <a:endParaRPr lang="zh-CN" altLang="en-US" sz="2400" b="1">
              <a:solidFill>
                <a:schemeClr val="accent1">
                  <a:lumMod val="50000"/>
                </a:schemeClr>
              </a:solidFill>
              <a:latin typeface="微软雅黑" panose="020B0503020204020204" pitchFamily="34" charset="-122"/>
              <a:ea typeface="微软雅黑" panose="020B0503020204020204" pitchFamily="34" charset="-122"/>
            </a:endParaRPr>
          </a:p>
        </p:txBody>
      </p:sp>
      <p:sp>
        <p:nvSpPr>
          <p:cNvPr id="36" name="淘宝网chenying0907出品 35"/>
          <p:cNvSpPr txBox="1"/>
          <p:nvPr/>
        </p:nvSpPr>
        <p:spPr>
          <a:xfrm>
            <a:off x="8753894" y="4419420"/>
            <a:ext cx="2650706" cy="461665"/>
          </a:xfrm>
          <a:prstGeom prst="rect">
            <a:avLst/>
          </a:prstGeom>
          <a:noFill/>
        </p:spPr>
        <p:txBody>
          <a:bodyPr wrap="square" rtlCol="0">
            <a:spAutoFit/>
          </a:bodyPr>
          <a:lstStyle/>
          <a:p>
            <a:r>
              <a:rPr lang="en-US" altLang="zh-CN" sz="2400" b="1">
                <a:solidFill>
                  <a:schemeClr val="accent1">
                    <a:lumMod val="50000"/>
                  </a:schemeClr>
                </a:solidFill>
                <a:latin typeface="微软雅黑" panose="020B0503020204020204" pitchFamily="34" charset="-122"/>
                <a:ea typeface="微软雅黑" panose="020B0503020204020204" pitchFamily="34" charset="-122"/>
              </a:rPr>
              <a:t>4</a:t>
            </a:r>
            <a:r>
              <a:rPr lang="zh-CN" altLang="en-US" sz="2400" b="1">
                <a:solidFill>
                  <a:schemeClr val="accent1">
                    <a:lumMod val="50000"/>
                  </a:schemeClr>
                </a:solidFill>
                <a:latin typeface="微软雅黑" panose="020B0503020204020204" pitchFamily="34" charset="-122"/>
                <a:ea typeface="微软雅黑" panose="020B0503020204020204" pitchFamily="34" charset="-122"/>
              </a:rPr>
              <a:t>、备 案 要 求</a:t>
            </a:r>
            <a:endParaRPr lang="zh-CN" altLang="en-US" sz="2400" b="1">
              <a:solidFill>
                <a:schemeClr val="accent1">
                  <a:lumMod val="50000"/>
                </a:schemeClr>
              </a:solidFill>
              <a:latin typeface="微软雅黑" panose="020B0503020204020204" pitchFamily="34" charset="-122"/>
              <a:ea typeface="微软雅黑" panose="020B0503020204020204" pitchFamily="34" charset="-122"/>
            </a:endParaRPr>
          </a:p>
        </p:txBody>
      </p:sp>
      <p:sp>
        <p:nvSpPr>
          <p:cNvPr id="39" name="淘宝网chenying0907出品 38"/>
          <p:cNvSpPr txBox="1"/>
          <p:nvPr/>
        </p:nvSpPr>
        <p:spPr>
          <a:xfrm>
            <a:off x="1571268" y="1527473"/>
            <a:ext cx="2264131" cy="461665"/>
          </a:xfrm>
          <a:prstGeom prst="rect">
            <a:avLst/>
          </a:prstGeom>
          <a:noFill/>
        </p:spPr>
        <p:txBody>
          <a:bodyPr wrap="square" rtlCol="0">
            <a:spAutoFit/>
          </a:bodyPr>
          <a:lstStyle/>
          <a:p>
            <a:r>
              <a:rPr lang="en-US" altLang="zh-CN" sz="2400" b="1">
                <a:solidFill>
                  <a:schemeClr val="accent1">
                    <a:lumMod val="50000"/>
                  </a:schemeClr>
                </a:solidFill>
                <a:latin typeface="微软雅黑" panose="020B0503020204020204" pitchFamily="34" charset="-122"/>
                <a:ea typeface="微软雅黑" panose="020B0503020204020204" pitchFamily="34" charset="-122"/>
              </a:rPr>
              <a:t>1</a:t>
            </a:r>
            <a:r>
              <a:rPr lang="zh-CN" altLang="en-US" sz="2400" b="1">
                <a:solidFill>
                  <a:schemeClr val="accent1">
                    <a:lumMod val="50000"/>
                  </a:schemeClr>
                </a:solidFill>
                <a:latin typeface="微软雅黑" panose="020B0503020204020204" pitchFamily="34" charset="-122"/>
                <a:ea typeface="微软雅黑" panose="020B0503020204020204" pitchFamily="34" charset="-122"/>
              </a:rPr>
              <a:t>、明 确 责 任</a:t>
            </a:r>
            <a:endParaRPr lang="zh-CN" altLang="en-US" sz="2400" b="1">
              <a:solidFill>
                <a:schemeClr val="accent1">
                  <a:lumMod val="50000"/>
                </a:schemeClr>
              </a:solidFill>
              <a:latin typeface="微软雅黑" panose="020B0503020204020204" pitchFamily="34" charset="-122"/>
              <a:ea typeface="微软雅黑" panose="020B0503020204020204" pitchFamily="34" charset="-122"/>
            </a:endParaRPr>
          </a:p>
        </p:txBody>
      </p:sp>
      <p:sp>
        <p:nvSpPr>
          <p:cNvPr id="2" name="淘宝网chenying0907出品 1"/>
          <p:cNvSpPr/>
          <p:nvPr/>
        </p:nvSpPr>
        <p:spPr>
          <a:xfrm>
            <a:off x="5462336" y="2951428"/>
            <a:ext cx="1080000" cy="108000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chemeClr val="accent1">
                  <a:lumMod val="50000"/>
                </a:schemeClr>
              </a:solidFill>
              <a:latin typeface="微软雅黑" panose="020B0503020204020204" pitchFamily="34" charset="-122"/>
              <a:ea typeface="微软雅黑" panose="020B0503020204020204" pitchFamily="34" charset="-122"/>
            </a:endParaRPr>
          </a:p>
        </p:txBody>
      </p:sp>
      <p:cxnSp>
        <p:nvCxnSpPr>
          <p:cNvPr id="40" name="直接连接符 39"/>
          <p:cNvCxnSpPr/>
          <p:nvPr/>
        </p:nvCxnSpPr>
        <p:spPr>
          <a:xfrm>
            <a:off x="1280241" y="2101851"/>
            <a:ext cx="2766346" cy="0"/>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8412066" y="2105691"/>
            <a:ext cx="2766346" cy="0"/>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8589866" y="5043545"/>
            <a:ext cx="2766346" cy="0"/>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nvGrpSpPr>
          <p:cNvPr id="30" name="淘宝网chenying0907出品 17"/>
          <p:cNvGrpSpPr/>
          <p:nvPr/>
        </p:nvGrpSpPr>
        <p:grpSpPr>
          <a:xfrm>
            <a:off x="607142" y="4405043"/>
            <a:ext cx="571500" cy="428625"/>
            <a:chOff x="3000364" y="642924"/>
            <a:chExt cx="428628" cy="321471"/>
          </a:xfrm>
        </p:grpSpPr>
        <p:sp>
          <p:nvSpPr>
            <p:cNvPr id="31" name="等腰三角形 30"/>
            <p:cNvSpPr/>
            <p:nvPr/>
          </p:nvSpPr>
          <p:spPr>
            <a:xfrm rot="5400000">
              <a:off x="3125380" y="660784"/>
              <a:ext cx="321471" cy="285752"/>
            </a:xfrm>
            <a:prstGeom prst="triangle">
              <a:avLst/>
            </a:prstGeom>
            <a:solidFill>
              <a:schemeClr val="accent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sz="2400"/>
            </a:p>
          </p:txBody>
        </p:sp>
        <p:sp>
          <p:nvSpPr>
            <p:cNvPr id="34" name="等腰三角形 33"/>
            <p:cNvSpPr/>
            <p:nvPr/>
          </p:nvSpPr>
          <p:spPr>
            <a:xfrm rot="5400000">
              <a:off x="2982504" y="696503"/>
              <a:ext cx="250033" cy="214314"/>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sz="2400"/>
            </a:p>
          </p:txBody>
        </p:sp>
      </p:grpSp>
      <p:sp>
        <p:nvSpPr>
          <p:cNvPr id="37" name="淘宝网chenying0907出品 38"/>
          <p:cNvSpPr txBox="1"/>
          <p:nvPr/>
        </p:nvSpPr>
        <p:spPr>
          <a:xfrm>
            <a:off x="1609368" y="4397673"/>
            <a:ext cx="2645131" cy="461665"/>
          </a:xfrm>
          <a:prstGeom prst="rect">
            <a:avLst/>
          </a:prstGeom>
          <a:noFill/>
        </p:spPr>
        <p:txBody>
          <a:bodyPr wrap="square" rtlCol="0">
            <a:spAutoFit/>
          </a:bodyPr>
          <a:lstStyle/>
          <a:p>
            <a:r>
              <a:rPr lang="en-US" altLang="zh-CN" sz="2400" b="1">
                <a:solidFill>
                  <a:schemeClr val="accent1">
                    <a:lumMod val="50000"/>
                  </a:schemeClr>
                </a:solidFill>
                <a:latin typeface="微软雅黑" panose="020B0503020204020204" pitchFamily="34" charset="-122"/>
                <a:ea typeface="微软雅黑" panose="020B0503020204020204" pitchFamily="34" charset="-122"/>
              </a:rPr>
              <a:t>3</a:t>
            </a:r>
            <a:r>
              <a:rPr lang="zh-CN" altLang="en-US" sz="2400" b="1">
                <a:solidFill>
                  <a:schemeClr val="accent1">
                    <a:lumMod val="50000"/>
                  </a:schemeClr>
                </a:solidFill>
                <a:latin typeface="微软雅黑" panose="020B0503020204020204" pitchFamily="34" charset="-122"/>
                <a:ea typeface="微软雅黑" panose="020B0503020204020204" pitchFamily="34" charset="-122"/>
              </a:rPr>
              <a:t>、修 订 要 求</a:t>
            </a:r>
            <a:endParaRPr lang="zh-CN" altLang="en-US" sz="2400" b="1">
              <a:solidFill>
                <a:schemeClr val="accent1">
                  <a:lumMod val="50000"/>
                </a:schemeClr>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1242141" y="5010151"/>
            <a:ext cx="2766346" cy="0"/>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par>
                          <p:cTn id="12" fill="hold">
                            <p:stCondLst>
                              <p:cond delay="1450"/>
                            </p:stCondLst>
                            <p:childTnLst>
                              <p:par>
                                <p:cTn id="13" presetID="21" presetClass="entr" presetSubtype="1" fill="hold" grpId="3" nodeType="afterEffect">
                                  <p:childTnLst>
                                    <p:set>
                                      <p:cBhvr>
                                        <p:cTn id="14" dur="1" fill="hold">
                                          <p:stCondLst>
                                            <p:cond delay="0"/>
                                          </p:stCondLst>
                                        </p:cTn>
                                        <p:tgtEl>
                                          <p:spTgt spid="29"/>
                                        </p:tgtEl>
                                        <p:attrNameLst>
                                          <p:attrName>style.visibility</p:attrName>
                                        </p:attrNameLst>
                                      </p:cBhvr>
                                      <p:to>
                                        <p:strVal val="visible"/>
                                      </p:to>
                                    </p:set>
                                    <p:animEffect transition="in" filter="wheel(1)">
                                      <p:cBhvr>
                                        <p:cTn id="15" dur="2000"/>
                                        <p:tgtEl>
                                          <p:spTgt spid="29"/>
                                        </p:tgtEl>
                                      </p:cBhvr>
                                    </p:animEffect>
                                  </p:childTnLst>
                                </p:cTn>
                              </p:par>
                              <p:par>
                                <p:cTn id="16" presetID="21" presetClass="entr" presetSubtype="1" fill="hold" grpId="2" nodeType="withEffect">
                                  <p:childTnLst>
                                    <p:set>
                                      <p:cBhvr>
                                        <p:cTn id="17" dur="1" fill="hold">
                                          <p:stCondLst>
                                            <p:cond delay="0"/>
                                          </p:stCondLst>
                                        </p:cTn>
                                        <p:tgtEl>
                                          <p:spTgt spid="28"/>
                                        </p:tgtEl>
                                        <p:attrNameLst>
                                          <p:attrName>style.visibility</p:attrName>
                                        </p:attrNameLst>
                                      </p:cBhvr>
                                      <p:to>
                                        <p:strVal val="visible"/>
                                      </p:to>
                                    </p:set>
                                    <p:animEffect transition="in" filter="wheel(1)">
                                      <p:cBhvr>
                                        <p:cTn id="18" dur="2000"/>
                                        <p:tgtEl>
                                          <p:spTgt spid="28"/>
                                        </p:tgtEl>
                                      </p:cBhvr>
                                    </p:animEffect>
                                  </p:childTnLst>
                                </p:cTn>
                              </p:par>
                              <p:par>
                                <p:cTn id="19" presetID="21" presetClass="entr" presetSubtype="1" fill="hold" grpId="1" nodeType="withEffect">
                                  <p:childTnLst>
                                    <p:set>
                                      <p:cBhvr>
                                        <p:cTn id="20" dur="1" fill="hold">
                                          <p:stCondLst>
                                            <p:cond delay="0"/>
                                          </p:stCondLst>
                                        </p:cTn>
                                        <p:tgtEl>
                                          <p:spTgt spid="27"/>
                                        </p:tgtEl>
                                        <p:attrNameLst>
                                          <p:attrName>style.visibility</p:attrName>
                                        </p:attrNameLst>
                                      </p:cBhvr>
                                      <p:to>
                                        <p:strVal val="visible"/>
                                      </p:to>
                                    </p:set>
                                    <p:animEffect transition="in" filter="wheel(1)">
                                      <p:cBhvr>
                                        <p:cTn id="21" dur="2000"/>
                                        <p:tgtEl>
                                          <p:spTgt spid="27"/>
                                        </p:tgtEl>
                                      </p:cBhvr>
                                    </p:animEffect>
                                  </p:childTnLst>
                                </p:cTn>
                              </p:par>
                            </p:childTnLst>
                          </p:cTn>
                        </p:par>
                        <p:par>
                          <p:cTn id="22" fill="hold">
                            <p:stCondLst>
                              <p:cond delay="3450"/>
                            </p:stCondLst>
                            <p:childTnLst>
                              <p:par>
                                <p:cTn id="23" presetID="23" presetClass="entr" presetSubtype="16" fill="hold" grpId="5" nodeType="afterEffec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childTnLst>
                                </p:cTn>
                              </p:par>
                            </p:childTnLst>
                          </p:cTn>
                        </p:par>
                        <p:par>
                          <p:cTn id="27" fill="hold">
                            <p:stCondLst>
                              <p:cond delay="3950"/>
                            </p:stCondLst>
                            <p:childTnLst>
                              <p:par>
                                <p:cTn id="28" presetID="23" presetClass="entr" presetSubtype="16" fill="hold" grpId="4" nodeType="afterEffec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7" grpId="1" animBg="1"/>
      <p:bldP spid="28" grpId="2" animBg="1"/>
      <p:bldP spid="29" grpId="3" animBg="1"/>
      <p:bldP spid="8" grpId="4" animBg="1"/>
      <p:bldP spid="2" grpId="5"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淘宝网chenying0907出品 3"/>
          <p:cNvSpPr/>
          <p:nvPr/>
        </p:nvSpPr>
        <p:spPr>
          <a:xfrm>
            <a:off x="2734135" y="2261867"/>
            <a:ext cx="3600000" cy="3600000"/>
          </a:xfrm>
          <a:prstGeom prst="ellipse">
            <a:avLst/>
          </a:prstGeom>
          <a:no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淘宝网chenying0907出品 4"/>
          <p:cNvSpPr/>
          <p:nvPr/>
        </p:nvSpPr>
        <p:spPr>
          <a:xfrm>
            <a:off x="5337127" y="2261867"/>
            <a:ext cx="3600000" cy="3600000"/>
          </a:xfrm>
          <a:prstGeom prst="ellipse">
            <a:avLst/>
          </a:prstGeom>
          <a:no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淘宝网chenying0907出品 5"/>
          <p:cNvSpPr/>
          <p:nvPr/>
        </p:nvSpPr>
        <p:spPr>
          <a:xfrm>
            <a:off x="4851142" y="3337698"/>
            <a:ext cx="2020075" cy="1498862"/>
          </a:xfrm>
          <a:prstGeom prst="ellipse">
            <a:avLst/>
          </a:prstGeom>
          <a:solidFill>
            <a:schemeClr val="accent1">
              <a:lumMod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latin typeface="微软雅黑" panose="020B0503020204020204" pitchFamily="34" charset="-122"/>
                <a:ea typeface="微软雅黑" panose="020B0503020204020204" pitchFamily="34" charset="-122"/>
              </a:rPr>
              <a:t>责    任</a:t>
            </a:r>
            <a:endParaRPr lang="zh-CN" altLang="en-US" sz="2800" b="1">
              <a:latin typeface="微软雅黑" panose="020B0503020204020204" pitchFamily="34" charset="-122"/>
              <a:ea typeface="微软雅黑" panose="020B0503020204020204" pitchFamily="34" charset="-122"/>
            </a:endParaRPr>
          </a:p>
        </p:txBody>
      </p:sp>
      <p:cxnSp>
        <p:nvCxnSpPr>
          <p:cNvPr id="23" name="直接箭头连接符 22"/>
          <p:cNvCxnSpPr/>
          <p:nvPr/>
        </p:nvCxnSpPr>
        <p:spPr>
          <a:xfrm flipV="1">
            <a:off x="3848100" y="4108955"/>
            <a:ext cx="768488" cy="5845"/>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淘宝网chenying0907出品 27"/>
          <p:cNvSpPr txBox="1"/>
          <p:nvPr/>
        </p:nvSpPr>
        <p:spPr>
          <a:xfrm>
            <a:off x="2168165" y="264321"/>
            <a:ext cx="8842735" cy="1077218"/>
          </a:xfrm>
          <a:prstGeom prst="rect">
            <a:avLst/>
          </a:prstGeom>
          <a:noFill/>
        </p:spPr>
        <p:txBody>
          <a:bodyPr wrap="square" rtlCol="0">
            <a:spAutoFit/>
          </a:bodyPr>
          <a:lstStyle/>
          <a:p>
            <a:r>
              <a:rPr lang="en-US" altLang="zh-CN" sz="3200" b="1">
                <a:solidFill>
                  <a:schemeClr val="accent1">
                    <a:lumMod val="50000"/>
                  </a:schemeClr>
                </a:solidFill>
                <a:latin typeface="微软雅黑" panose="020B0503020204020204" pitchFamily="34" charset="-122"/>
                <a:ea typeface="微软雅黑" panose="020B0503020204020204" pitchFamily="34" charset="-122"/>
              </a:rPr>
              <a:t>1</a:t>
            </a:r>
            <a:r>
              <a:rPr lang="zh-CN" altLang="en-US" sz="3200" b="1">
                <a:solidFill>
                  <a:schemeClr val="accent1">
                    <a:lumMod val="50000"/>
                  </a:schemeClr>
                </a:solidFill>
                <a:latin typeface="微软雅黑" panose="020B0503020204020204" pitchFamily="34" charset="-122"/>
                <a:ea typeface="微软雅黑" panose="020B0503020204020204" pitchFamily="34" charset="-122"/>
              </a:rPr>
              <a:t>、明 确 责 任</a:t>
            </a:r>
            <a:endParaRPr lang="zh-CN" altLang="en-US" sz="3200">
              <a:solidFill>
                <a:schemeClr val="accent1">
                  <a:lumMod val="50000"/>
                </a:schemeClr>
              </a:solidFill>
            </a:endParaRPr>
          </a:p>
          <a:p>
            <a:endParaRPr lang="zh-CN" altLang="en-US" sz="3200">
              <a:solidFill>
                <a:schemeClr val="accent1">
                  <a:lumMod val="50000"/>
                </a:schemeClr>
              </a:solidFill>
            </a:endParaRPr>
          </a:p>
        </p:txBody>
      </p:sp>
      <p:pic>
        <p:nvPicPr>
          <p:cNvPr id="29" name="图片 28"/>
          <p:cNvPicPr>
            <a:picLocks noChangeAspect="1"/>
          </p:cNvPicPr>
          <p:nvPr/>
        </p:nvPicPr>
        <p:blipFill>
          <a:blip r:embed="rId1"/>
          <a:stretch>
            <a:fillRect/>
          </a:stretch>
        </p:blipFill>
        <p:spPr>
          <a:xfrm>
            <a:off x="143244" y="0"/>
            <a:ext cx="1789251" cy="1051863"/>
          </a:xfrm>
          <a:prstGeom prst="rect">
            <a:avLst/>
          </a:prstGeom>
        </p:spPr>
      </p:pic>
      <p:sp>
        <p:nvSpPr>
          <p:cNvPr id="2" name="圆角淘宝网chenying0907出品 1"/>
          <p:cNvSpPr/>
          <p:nvPr/>
        </p:nvSpPr>
        <p:spPr>
          <a:xfrm>
            <a:off x="404425" y="2294692"/>
            <a:ext cx="3286665" cy="356000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a:solidFill>
                  <a:schemeClr val="accent1">
                    <a:lumMod val="50000"/>
                  </a:schemeClr>
                </a:solidFill>
              </a:rPr>
              <a:t> </a:t>
            </a:r>
            <a:r>
              <a:rPr lang="en-US" sz="2400" b="1">
                <a:solidFill>
                  <a:schemeClr val="accent1">
                    <a:lumMod val="50000"/>
                  </a:schemeClr>
                </a:solidFill>
              </a:rPr>
              <a:t>1</a:t>
            </a:r>
            <a:r>
              <a:rPr lang="zh-CN" altLang="en-US" sz="2400" b="1">
                <a:solidFill>
                  <a:schemeClr val="accent1">
                    <a:lumMod val="50000"/>
                  </a:schemeClr>
                </a:solidFill>
              </a:rPr>
              <a:t>）企业是制定环境应急预案的责任主体，根据应对突发环境事件的需要，开展环境应急预案制定工作，并对环境应急预案内容的真实性和可操作性负责。</a:t>
            </a:r>
            <a:endParaRPr lang="zh-CN" altLang="en-US" sz="2400" b="1">
              <a:solidFill>
                <a:schemeClr val="accent1">
                  <a:lumMod val="50000"/>
                </a:schemeClr>
              </a:solidFill>
            </a:endParaRPr>
          </a:p>
        </p:txBody>
      </p:sp>
      <p:sp>
        <p:nvSpPr>
          <p:cNvPr id="34" name="圆角淘宝网chenying0907出品 33"/>
          <p:cNvSpPr/>
          <p:nvPr/>
        </p:nvSpPr>
        <p:spPr>
          <a:xfrm>
            <a:off x="8140302" y="2324101"/>
            <a:ext cx="3286665" cy="344020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a:solidFill>
                  <a:schemeClr val="accent1">
                    <a:lumMod val="50000"/>
                  </a:schemeClr>
                </a:solidFill>
              </a:rPr>
              <a:t> </a:t>
            </a:r>
            <a:r>
              <a:rPr lang="en-US" sz="2400" b="1">
                <a:solidFill>
                  <a:schemeClr val="accent1">
                    <a:lumMod val="50000"/>
                  </a:schemeClr>
                </a:solidFill>
                <a:latin typeface="宋体" panose="02010600030101010101" pitchFamily="2" charset="-122"/>
                <a:ea typeface="宋体" panose="02010600030101010101" pitchFamily="2" charset="-122"/>
              </a:rPr>
              <a:t>2</a:t>
            </a:r>
            <a:r>
              <a:rPr lang="zh-CN" altLang="en-US" sz="2400" b="1">
                <a:solidFill>
                  <a:schemeClr val="accent1">
                    <a:lumMod val="50000"/>
                  </a:schemeClr>
                </a:solidFill>
                <a:latin typeface="宋体" panose="02010600030101010101" pitchFamily="2" charset="-122"/>
                <a:ea typeface="宋体" panose="02010600030101010101" pitchFamily="2" charset="-122"/>
              </a:rPr>
              <a:t>）企业可以自行编制环境应急预案，也可以委托相关专业技术服务机构编制环境应急预案。委托专业技术服务机构编制的，企业要制定有关人员全程参与。</a:t>
            </a:r>
            <a:endParaRPr lang="zh-CN" altLang="en-US" sz="2400" b="1">
              <a:solidFill>
                <a:schemeClr val="accent1">
                  <a:lumMod val="50000"/>
                </a:schemeClr>
              </a:solidFill>
              <a:latin typeface="宋体" panose="02010600030101010101" pitchFamily="2" charset="-122"/>
              <a:ea typeface="宋体" panose="02010600030101010101" pitchFamily="2" charset="-122"/>
            </a:endParaRPr>
          </a:p>
        </p:txBody>
      </p:sp>
      <p:cxnSp>
        <p:nvCxnSpPr>
          <p:cNvPr id="35" name="直接箭头连接符 34"/>
          <p:cNvCxnSpPr/>
          <p:nvPr/>
        </p:nvCxnSpPr>
        <p:spPr>
          <a:xfrm rot="10800000">
            <a:off x="7048500" y="4152900"/>
            <a:ext cx="939800" cy="12702"/>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4" nodeType="afterEffect">
                                  <p:iterate type="lt">
                                    <p:tmPct val="10000"/>
                                  </p:iterate>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8"/>
                                        </p:tgtEl>
                                        <p:attrNameLst>
                                          <p:attrName>ppt_y</p:attrName>
                                        </p:attrNameLst>
                                      </p:cBhvr>
                                      <p:tavLst>
                                        <p:tav tm="0">
                                          <p:val>
                                            <p:strVal val="#ppt_y"/>
                                          </p:val>
                                        </p:tav>
                                        <p:tav tm="100000">
                                          <p:val>
                                            <p:strVal val="#ppt_y"/>
                                          </p:val>
                                        </p:tav>
                                      </p:tavLst>
                                    </p:anim>
                                    <p:anim calcmode="lin" valueType="num">
                                      <p:cBhvr>
                                        <p:cTn id="9"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8"/>
                                        </p:tgtEl>
                                      </p:cBhvr>
                                    </p:animEffect>
                                  </p:childTnLst>
                                </p:cTn>
                              </p:par>
                            </p:childTnLst>
                          </p:cTn>
                        </p:par>
                        <p:par>
                          <p:cTn id="12" fill="hold">
                            <p:stCondLst>
                              <p:cond delay="899"/>
                            </p:stCondLst>
                            <p:childTnLst>
                              <p:par>
                                <p:cTn id="13" presetID="21" presetClass="entr" presetSubtype="3" fill="hold" grpId="1" nodeType="afterEffect">
                                  <p:childTnLst>
                                    <p:set>
                                      <p:cBhvr>
                                        <p:cTn id="14" dur="1" fill="hold">
                                          <p:stCondLst>
                                            <p:cond delay="0"/>
                                          </p:stCondLst>
                                        </p:cTn>
                                        <p:tgtEl>
                                          <p:spTgt spid="4"/>
                                        </p:tgtEl>
                                        <p:attrNameLst>
                                          <p:attrName>style.visibility</p:attrName>
                                        </p:attrNameLst>
                                      </p:cBhvr>
                                      <p:to>
                                        <p:strVal val="visible"/>
                                      </p:to>
                                    </p:set>
                                    <p:animEffect transition="in" filter="wheel(3)">
                                      <p:cBhvr>
                                        <p:cTn id="15" dur="2000"/>
                                        <p:tgtEl>
                                          <p:spTgt spid="4"/>
                                        </p:tgtEl>
                                      </p:cBhvr>
                                    </p:animEffect>
                                  </p:childTnLst>
                                </p:cTn>
                              </p:par>
                              <p:par>
                                <p:cTn id="16" presetID="21" presetClass="entr" presetSubtype="3" fill="hold" grpId="2" nodeType="withEffect">
                                  <p:childTnLst>
                                    <p:set>
                                      <p:cBhvr>
                                        <p:cTn id="17" dur="1" fill="hold">
                                          <p:stCondLst>
                                            <p:cond delay="0"/>
                                          </p:stCondLst>
                                        </p:cTn>
                                        <p:tgtEl>
                                          <p:spTgt spid="5"/>
                                        </p:tgtEl>
                                        <p:attrNameLst>
                                          <p:attrName>style.visibility</p:attrName>
                                        </p:attrNameLst>
                                      </p:cBhvr>
                                      <p:to>
                                        <p:strVal val="visible"/>
                                      </p:to>
                                    </p:set>
                                    <p:animEffect transition="in" filter="wheel(3)">
                                      <p:cBhvr>
                                        <p:cTn id="18" dur="2000"/>
                                        <p:tgtEl>
                                          <p:spTgt spid="5"/>
                                        </p:tgtEl>
                                      </p:cBhvr>
                                    </p:animEffect>
                                  </p:childTnLst>
                                </p:cTn>
                              </p:par>
                            </p:childTnLst>
                          </p:cTn>
                        </p:par>
                        <p:par>
                          <p:cTn id="19" fill="hold">
                            <p:stCondLst>
                              <p:cond delay="2899"/>
                            </p:stCondLst>
                            <p:childTnLst>
                              <p:par>
                                <p:cTn id="20" presetID="42" presetClass="entr" presetSubtype="0" fill="hold" grpId="5" nodeType="afterEffec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par>
                          <p:cTn id="25" fill="hold">
                            <p:stCondLst>
                              <p:cond delay="3899"/>
                            </p:stCondLst>
                            <p:childTnLst>
                              <p:par>
                                <p:cTn id="26" presetID="42" presetClass="entr" presetSubtype="0" fill="hold" grpId="6" nodeType="afterEffec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22" presetClass="entr" presetSubtype="8" fill="hold" nodeType="withEffect">
                                  <p:childTnLst>
                                    <p:set>
                                      <p:cBhvr>
                                        <p:cTn id="32" dur="1" fill="hold">
                                          <p:stCondLst>
                                            <p:cond delay="0"/>
                                          </p:stCondLst>
                                        </p:cTn>
                                        <p:tgtEl>
                                          <p:spTgt spid="23"/>
                                        </p:tgtEl>
                                        <p:attrNameLst>
                                          <p:attrName>style.visibility</p:attrName>
                                        </p:attrNameLst>
                                      </p:cBhvr>
                                      <p:to>
                                        <p:strVal val="visible"/>
                                      </p:to>
                                    </p:set>
                                    <p:animEffect transition="in" filter="wipe(left)">
                                      <p:cBhvr>
                                        <p:cTn id="33" dur="500"/>
                                        <p:tgtEl>
                                          <p:spTgt spid="23"/>
                                        </p:tgtEl>
                                      </p:cBhvr>
                                    </p:animEffect>
                                  </p:childTnLst>
                                </p:cTn>
                              </p:par>
                            </p:childTnLst>
                          </p:cTn>
                        </p:par>
                        <p:par>
                          <p:cTn id="34" fill="hold">
                            <p:stCondLst>
                              <p:cond delay="4899"/>
                            </p:stCondLst>
                            <p:childTnLst>
                              <p:par>
                                <p:cTn id="35" presetID="53" presetClass="entr" presetSubtype="16" fill="hold" grpId="3" nodeType="afterEffec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fltVal val="0"/>
                                          </p:val>
                                        </p:tav>
                                        <p:tav tm="100000">
                                          <p:val>
                                            <p:strVal val="#ppt_h"/>
                                          </p:val>
                                        </p:tav>
                                      </p:tavLst>
                                    </p:anim>
                                    <p:animEffect transition="in" filter="fade">
                                      <p:cBhvr>
                                        <p:cTn id="39" dur="500"/>
                                        <p:tgtEl>
                                          <p:spTgt spid="6"/>
                                        </p:tgtEl>
                                      </p:cBhvr>
                                    </p:animEffect>
                                  </p:childTnLst>
                                </p:cTn>
                              </p:par>
                              <p:par>
                                <p:cTn id="40" presetID="22" presetClass="entr" presetSubtype="8" fill="hold" nodeType="withEffect">
                                  <p:childTnLst>
                                    <p:set>
                                      <p:cBhvr>
                                        <p:cTn id="41" dur="1" fill="hold">
                                          <p:stCondLst>
                                            <p:cond delay="0"/>
                                          </p:stCondLst>
                                        </p:cTn>
                                        <p:tgtEl>
                                          <p:spTgt spid="35"/>
                                        </p:tgtEl>
                                        <p:attrNameLst>
                                          <p:attrName>style.visibility</p:attrName>
                                        </p:attrNameLst>
                                      </p:cBhvr>
                                      <p:to>
                                        <p:strVal val="visible"/>
                                      </p:to>
                                    </p:set>
                                    <p:animEffect transition="in" filter="wipe(left)">
                                      <p:cBhvr>
                                        <p:cTn id="4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animBg="1"/>
      <p:bldP spid="5" grpId="2" animBg="1"/>
      <p:bldP spid="6" grpId="3" animBg="1"/>
      <p:bldP spid="28" grpId="4"/>
      <p:bldP spid="2" grpId="5" animBg="1"/>
      <p:bldP spid="34" grpId="6"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淘宝网chenying0907出品 4"/>
          <p:cNvSpPr txBox="1"/>
          <p:nvPr/>
        </p:nvSpPr>
        <p:spPr>
          <a:xfrm>
            <a:off x="2168165" y="264321"/>
            <a:ext cx="3762735" cy="523220"/>
          </a:xfrm>
          <a:prstGeom prst="rect">
            <a:avLst/>
          </a:prstGeom>
          <a:noFill/>
        </p:spPr>
        <p:txBody>
          <a:bodyPr wrap="square" rtlCol="0">
            <a:spAutoFit/>
          </a:bodyPr>
          <a:lstStyle/>
          <a:p>
            <a:r>
              <a:rPr lang="en-US" altLang="zh-CN" sz="2800" b="1">
                <a:solidFill>
                  <a:schemeClr val="accent1">
                    <a:lumMod val="50000"/>
                  </a:schemeClr>
                </a:solidFill>
                <a:latin typeface="微软雅黑" panose="020B0503020204020204" pitchFamily="34" charset="-122"/>
                <a:ea typeface="微软雅黑" panose="020B0503020204020204" pitchFamily="34" charset="-122"/>
              </a:rPr>
              <a:t>2</a:t>
            </a:r>
            <a:r>
              <a:rPr lang="zh-CN" altLang="en-US" sz="2800" b="1">
                <a:solidFill>
                  <a:schemeClr val="accent1">
                    <a:lumMod val="50000"/>
                  </a:schemeClr>
                </a:solidFill>
                <a:latin typeface="微软雅黑" panose="020B0503020204020204" pitchFamily="34" charset="-122"/>
                <a:ea typeface="微软雅黑" panose="020B0503020204020204" pitchFamily="34" charset="-122"/>
              </a:rPr>
              <a:t>、制 定 步 骤</a:t>
            </a:r>
            <a:endParaRPr lang="zh-CN" altLang="en-US" sz="2800">
              <a:solidFill>
                <a:schemeClr val="accent1">
                  <a:lumMod val="50000"/>
                </a:schemeClr>
              </a:solidFill>
            </a:endParaRPr>
          </a:p>
        </p:txBody>
      </p:sp>
      <p:pic>
        <p:nvPicPr>
          <p:cNvPr id="6" name="图片 5"/>
          <p:cNvPicPr>
            <a:picLocks noChangeAspect="1"/>
          </p:cNvPicPr>
          <p:nvPr/>
        </p:nvPicPr>
        <p:blipFill>
          <a:blip r:embed="rId1"/>
          <a:stretch>
            <a:fillRect/>
          </a:stretch>
        </p:blipFill>
        <p:spPr>
          <a:xfrm>
            <a:off x="143244" y="0"/>
            <a:ext cx="1789251" cy="1051863"/>
          </a:xfrm>
          <a:prstGeom prst="rect">
            <a:avLst/>
          </a:prstGeom>
        </p:spPr>
      </p:pic>
      <p:sp>
        <p:nvSpPr>
          <p:cNvPr id="7" name="MH_Other_1"/>
          <p:cNvSpPr>
            <a:spLocks noChangeArrowheads="1"/>
          </p:cNvSpPr>
          <p:nvPr/>
        </p:nvSpPr>
        <p:spPr bwMode="auto">
          <a:xfrm>
            <a:off x="4775200" y="2687262"/>
            <a:ext cx="2644775" cy="2660650"/>
          </a:xfrm>
          <a:prstGeom prst="ellipse">
            <a:avLst/>
          </a:prstGeom>
          <a:noFill/>
          <a:ln w="53975" cmpd="dbl">
            <a:solidFill>
              <a:schemeClr val="accent1">
                <a:lumMod val="50000"/>
              </a:schemeClr>
            </a:solidFill>
            <a:rou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sz="8000">
              <a:solidFill>
                <a:schemeClr val="bg1"/>
              </a:solidFill>
              <a:sym typeface="Calibri" panose="020F0502020204030204" pitchFamily="34" charset="0"/>
            </a:endParaRPr>
          </a:p>
        </p:txBody>
      </p:sp>
      <p:grpSp>
        <p:nvGrpSpPr>
          <p:cNvPr id="3" name="淘宝网chenying0907出品 32"/>
          <p:cNvGrpSpPr/>
          <p:nvPr/>
        </p:nvGrpSpPr>
        <p:grpSpPr>
          <a:xfrm>
            <a:off x="5657850" y="2345690"/>
            <a:ext cx="830580" cy="834390"/>
            <a:chOff x="7390" y="4174"/>
            <a:chExt cx="1308" cy="1314"/>
          </a:xfrm>
        </p:grpSpPr>
        <p:sp>
          <p:nvSpPr>
            <p:cNvPr id="8" name="MH_Other_2"/>
            <p:cNvSpPr>
              <a:spLocks noChangeArrowheads="1"/>
            </p:cNvSpPr>
            <p:nvPr/>
          </p:nvSpPr>
          <p:spPr bwMode="auto">
            <a:xfrm>
              <a:off x="7390" y="4174"/>
              <a:ext cx="1308" cy="1315"/>
            </a:xfrm>
            <a:prstGeom prst="ellipse">
              <a:avLst/>
            </a:prstGeom>
            <a:solidFill>
              <a:schemeClr val="accent1">
                <a:lumMod val="50000"/>
                <a:alpha val="50000"/>
              </a:schemeClr>
            </a:solidFill>
            <a:ln>
              <a:noFill/>
            </a:ln>
          </p:spPr>
          <p:txBody>
            <a:bodyPr anchor="ctr"/>
            <a:lstStyle/>
            <a:p>
              <a:pPr algn="ctr"/>
              <a:endParaRPr lang="zh-CN" altLang="zh-CN" sz="8000">
                <a:solidFill>
                  <a:schemeClr val="bg1"/>
                </a:solidFill>
                <a:sym typeface="Calibri" panose="020F0502020204030204" pitchFamily="34" charset="0"/>
              </a:endParaRPr>
            </a:p>
          </p:txBody>
        </p:sp>
        <p:sp>
          <p:nvSpPr>
            <p:cNvPr id="14" name="MH_Other_8"/>
            <p:cNvSpPr>
              <a:spLocks noChangeArrowheads="1"/>
            </p:cNvSpPr>
            <p:nvPr/>
          </p:nvSpPr>
          <p:spPr bwMode="auto">
            <a:xfrm>
              <a:off x="7958" y="4857"/>
              <a:ext cx="130" cy="130"/>
            </a:xfrm>
            <a:custGeom>
              <a:avLst/>
              <a:gdLst>
                <a:gd name="T0" fmla="*/ 89848 w 36"/>
                <a:gd name="T1" fmla="*/ 49916 h 36"/>
                <a:gd name="T2" fmla="*/ 39932 w 36"/>
                <a:gd name="T3" fmla="*/ 0 h 36"/>
                <a:gd name="T4" fmla="*/ 39932 w 36"/>
                <a:gd name="T5" fmla="*/ 0 h 36"/>
                <a:gd name="T6" fmla="*/ 0 w 36"/>
                <a:gd name="T7" fmla="*/ 89848 h 36"/>
                <a:gd name="T8" fmla="*/ 89848 w 36"/>
                <a:gd name="T9" fmla="*/ 49916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36" y="20"/>
                  </a:moveTo>
                  <a:lnTo>
                    <a:pt x="16" y="0"/>
                  </a:lnTo>
                  <a:lnTo>
                    <a:pt x="0" y="36"/>
                  </a:lnTo>
                  <a:lnTo>
                    <a:pt x="36" y="20"/>
                  </a:lnTo>
                  <a:close/>
                </a:path>
              </a:pathLst>
            </a:custGeom>
            <a:solidFill>
              <a:srgbClr val="FE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1600">
                <a:solidFill>
                  <a:srgbClr val="000000"/>
                </a:solidFill>
                <a:latin typeface="Calibri" panose="020F0502020204030204" pitchFamily="34" charset="0"/>
                <a:sym typeface="宋体" panose="02010600030101010101" pitchFamily="2" charset="-122"/>
              </a:endParaRPr>
            </a:p>
          </p:txBody>
        </p:sp>
        <p:sp>
          <p:nvSpPr>
            <p:cNvPr id="15" name="MH_Other_9"/>
            <p:cNvSpPr>
              <a:spLocks noChangeArrowheads="1"/>
            </p:cNvSpPr>
            <p:nvPr/>
          </p:nvSpPr>
          <p:spPr bwMode="auto">
            <a:xfrm>
              <a:off x="8088" y="4929"/>
              <a:ext cx="2" cy="2"/>
            </a:xfrm>
            <a:prstGeom prst="rect">
              <a:avLst/>
            </a:prstGeom>
            <a:solidFill>
              <a:srgbClr val="FE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1600">
                <a:solidFill>
                  <a:srgbClr val="000000"/>
                </a:solidFill>
                <a:sym typeface="Calibri" panose="020F0502020204030204" pitchFamily="34" charset="0"/>
              </a:endParaRPr>
            </a:p>
          </p:txBody>
        </p:sp>
        <p:sp>
          <p:nvSpPr>
            <p:cNvPr id="16" name="MH_Other_10"/>
            <p:cNvSpPr>
              <a:spLocks noChangeArrowheads="1"/>
            </p:cNvSpPr>
            <p:nvPr/>
          </p:nvSpPr>
          <p:spPr bwMode="auto">
            <a:xfrm>
              <a:off x="8033" y="4544"/>
              <a:ext cx="330" cy="322"/>
            </a:xfrm>
            <a:custGeom>
              <a:avLst/>
              <a:gdLst>
                <a:gd name="T0" fmla="*/ 202159 w 91"/>
                <a:gd name="T1" fmla="*/ 0 h 89"/>
                <a:gd name="T2" fmla="*/ 0 w 91"/>
                <a:gd name="T3" fmla="*/ 202159 h 89"/>
                <a:gd name="T4" fmla="*/ 19966 w 91"/>
                <a:gd name="T5" fmla="*/ 222125 h 89"/>
                <a:gd name="T6" fmla="*/ 227117 w 91"/>
                <a:gd name="T7" fmla="*/ 19966 h 89"/>
                <a:gd name="T8" fmla="*/ 202159 w 91"/>
                <a:gd name="T9" fmla="*/ 0 h 89"/>
                <a:gd name="T10" fmla="*/ 0 60000 65536"/>
                <a:gd name="T11" fmla="*/ 0 60000 65536"/>
                <a:gd name="T12" fmla="*/ 0 60000 65536"/>
                <a:gd name="T13" fmla="*/ 0 60000 65536"/>
                <a:gd name="T14" fmla="*/ 0 60000 65536"/>
                <a:gd name="T15" fmla="*/ 0 w 91"/>
                <a:gd name="T16" fmla="*/ 0 h 89"/>
                <a:gd name="T17" fmla="*/ 91 w 91"/>
                <a:gd name="T18" fmla="*/ 89 h 89"/>
              </a:gdLst>
              <a:ahLst/>
              <a:cxnLst>
                <a:cxn ang="T10">
                  <a:pos x="T0" y="T1"/>
                </a:cxn>
                <a:cxn ang="T11">
                  <a:pos x="T2" y="T3"/>
                </a:cxn>
                <a:cxn ang="T12">
                  <a:pos x="T4" y="T5"/>
                </a:cxn>
                <a:cxn ang="T13">
                  <a:pos x="T6" y="T7"/>
                </a:cxn>
                <a:cxn ang="T14">
                  <a:pos x="T8" y="T9"/>
                </a:cxn>
              </a:cxnLst>
              <a:rect l="T15" t="T16" r="T17" b="T18"/>
              <a:pathLst>
                <a:path w="91" h="89">
                  <a:moveTo>
                    <a:pt x="81" y="0"/>
                  </a:moveTo>
                  <a:lnTo>
                    <a:pt x="0" y="81"/>
                  </a:lnTo>
                  <a:lnTo>
                    <a:pt x="8" y="89"/>
                  </a:lnTo>
                  <a:lnTo>
                    <a:pt x="91" y="8"/>
                  </a:lnTo>
                  <a:lnTo>
                    <a:pt x="81" y="0"/>
                  </a:lnTo>
                  <a:close/>
                </a:path>
              </a:pathLst>
            </a:custGeom>
            <a:solidFill>
              <a:srgbClr val="FE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1600">
                <a:solidFill>
                  <a:srgbClr val="000000"/>
                </a:solidFill>
                <a:latin typeface="Calibri" panose="020F0502020204030204" pitchFamily="34" charset="0"/>
                <a:sym typeface="宋体" panose="02010600030101010101" pitchFamily="2" charset="-122"/>
              </a:endParaRPr>
            </a:p>
          </p:txBody>
        </p:sp>
        <p:sp>
          <p:nvSpPr>
            <p:cNvPr id="17" name="MH_Other_11"/>
            <p:cNvSpPr>
              <a:spLocks noChangeArrowheads="1"/>
            </p:cNvSpPr>
            <p:nvPr/>
          </p:nvSpPr>
          <p:spPr bwMode="auto">
            <a:xfrm>
              <a:off x="8078" y="4589"/>
              <a:ext cx="327" cy="325"/>
            </a:xfrm>
            <a:custGeom>
              <a:avLst/>
              <a:gdLst>
                <a:gd name="T0" fmla="*/ 0 w 91"/>
                <a:gd name="T1" fmla="*/ 204654 h 90"/>
                <a:gd name="T2" fmla="*/ 19966 w 91"/>
                <a:gd name="T3" fmla="*/ 224620 h 90"/>
                <a:gd name="T4" fmla="*/ 227117 w 91"/>
                <a:gd name="T5" fmla="*/ 19966 h 90"/>
                <a:gd name="T6" fmla="*/ 207151 w 91"/>
                <a:gd name="T7" fmla="*/ 0 h 90"/>
                <a:gd name="T8" fmla="*/ 0 w 91"/>
                <a:gd name="T9" fmla="*/ 204654 h 90"/>
                <a:gd name="T10" fmla="*/ 0 60000 65536"/>
                <a:gd name="T11" fmla="*/ 0 60000 65536"/>
                <a:gd name="T12" fmla="*/ 0 60000 65536"/>
                <a:gd name="T13" fmla="*/ 0 60000 65536"/>
                <a:gd name="T14" fmla="*/ 0 60000 65536"/>
                <a:gd name="T15" fmla="*/ 0 w 91"/>
                <a:gd name="T16" fmla="*/ 0 h 90"/>
                <a:gd name="T17" fmla="*/ 91 w 91"/>
                <a:gd name="T18" fmla="*/ 90 h 90"/>
              </a:gdLst>
              <a:ahLst/>
              <a:cxnLst>
                <a:cxn ang="T10">
                  <a:pos x="T0" y="T1"/>
                </a:cxn>
                <a:cxn ang="T11">
                  <a:pos x="T2" y="T3"/>
                </a:cxn>
                <a:cxn ang="T12">
                  <a:pos x="T4" y="T5"/>
                </a:cxn>
                <a:cxn ang="T13">
                  <a:pos x="T6" y="T7"/>
                </a:cxn>
                <a:cxn ang="T14">
                  <a:pos x="T8" y="T9"/>
                </a:cxn>
              </a:cxnLst>
              <a:rect l="T15" t="T16" r="T17" b="T18"/>
              <a:pathLst>
                <a:path w="91" h="90">
                  <a:moveTo>
                    <a:pt x="0" y="82"/>
                  </a:moveTo>
                  <a:lnTo>
                    <a:pt x="8" y="90"/>
                  </a:lnTo>
                  <a:lnTo>
                    <a:pt x="91" y="8"/>
                  </a:lnTo>
                  <a:lnTo>
                    <a:pt x="83" y="0"/>
                  </a:lnTo>
                  <a:lnTo>
                    <a:pt x="0" y="82"/>
                  </a:lnTo>
                  <a:close/>
                </a:path>
              </a:pathLst>
            </a:custGeom>
            <a:solidFill>
              <a:srgbClr val="FE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1600">
                <a:solidFill>
                  <a:srgbClr val="000000"/>
                </a:solidFill>
                <a:latin typeface="Calibri" panose="020F0502020204030204" pitchFamily="34" charset="0"/>
                <a:sym typeface="宋体" panose="02010600030101010101" pitchFamily="2" charset="-122"/>
              </a:endParaRPr>
            </a:p>
          </p:txBody>
        </p:sp>
        <p:sp>
          <p:nvSpPr>
            <p:cNvPr id="18" name="MH_Other_12"/>
            <p:cNvSpPr>
              <a:spLocks noChangeArrowheads="1"/>
            </p:cNvSpPr>
            <p:nvPr/>
          </p:nvSpPr>
          <p:spPr bwMode="auto">
            <a:xfrm>
              <a:off x="8348" y="4502"/>
              <a:ext cx="102" cy="95"/>
            </a:xfrm>
            <a:custGeom>
              <a:avLst/>
              <a:gdLst>
                <a:gd name="T0" fmla="*/ 46588 w 21"/>
                <a:gd name="T1" fmla="*/ 19467 h 20"/>
                <a:gd name="T2" fmla="*/ 0 w 21"/>
                <a:gd name="T3" fmla="*/ 19467 h 20"/>
                <a:gd name="T4" fmla="*/ 49916 w 21"/>
                <a:gd name="T5" fmla="*/ 64890 h 20"/>
                <a:gd name="T6" fmla="*/ 46588 w 21"/>
                <a:gd name="T7" fmla="*/ 19467 h 20"/>
                <a:gd name="T8" fmla="*/ 0 60000 65536"/>
                <a:gd name="T9" fmla="*/ 0 60000 65536"/>
                <a:gd name="T10" fmla="*/ 0 60000 65536"/>
                <a:gd name="T11" fmla="*/ 0 60000 65536"/>
                <a:gd name="T12" fmla="*/ 0 w 21"/>
                <a:gd name="T13" fmla="*/ 0 h 20"/>
                <a:gd name="T14" fmla="*/ 21 w 21"/>
                <a:gd name="T15" fmla="*/ 20 h 20"/>
              </a:gdLst>
              <a:ahLst/>
              <a:cxnLst>
                <a:cxn ang="T8">
                  <a:pos x="T0" y="T1"/>
                </a:cxn>
                <a:cxn ang="T9">
                  <a:pos x="T2" y="T3"/>
                </a:cxn>
                <a:cxn ang="T10">
                  <a:pos x="T4" y="T5"/>
                </a:cxn>
                <a:cxn ang="T11">
                  <a:pos x="T6" y="T7"/>
                </a:cxn>
              </a:cxnLst>
              <a:rect l="T12" t="T13" r="T14" b="T15"/>
              <a:pathLst>
                <a:path w="21" h="20">
                  <a:moveTo>
                    <a:pt x="14" y="6"/>
                  </a:moveTo>
                  <a:cubicBezTo>
                    <a:pt x="8" y="0"/>
                    <a:pt x="0" y="6"/>
                    <a:pt x="0" y="6"/>
                  </a:cubicBezTo>
                  <a:cubicBezTo>
                    <a:pt x="15" y="20"/>
                    <a:pt x="15" y="20"/>
                    <a:pt x="15" y="20"/>
                  </a:cubicBezTo>
                  <a:cubicBezTo>
                    <a:pt x="15" y="20"/>
                    <a:pt x="21" y="13"/>
                    <a:pt x="14" y="6"/>
                  </a:cubicBezTo>
                  <a:close/>
                </a:path>
              </a:pathLst>
            </a:custGeom>
            <a:solidFill>
              <a:srgbClr val="FE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1600">
                <a:solidFill>
                  <a:srgbClr val="000000"/>
                </a:solidFill>
                <a:latin typeface="Calibri" panose="020F0502020204030204" pitchFamily="34" charset="0"/>
                <a:sym typeface="宋体" panose="02010600030101010101" pitchFamily="2" charset="-122"/>
              </a:endParaRPr>
            </a:p>
          </p:txBody>
        </p:sp>
        <p:sp>
          <p:nvSpPr>
            <p:cNvPr id="19" name="MH_Other_13"/>
            <p:cNvSpPr>
              <a:spLocks noChangeArrowheads="1"/>
            </p:cNvSpPr>
            <p:nvPr/>
          </p:nvSpPr>
          <p:spPr bwMode="auto">
            <a:xfrm>
              <a:off x="7728" y="4517"/>
              <a:ext cx="605" cy="595"/>
            </a:xfrm>
            <a:custGeom>
              <a:avLst/>
              <a:gdLst>
                <a:gd name="T0" fmla="*/ 366880 w 167"/>
                <a:gd name="T1" fmla="*/ 361889 h 165"/>
                <a:gd name="T2" fmla="*/ 49916 w 167"/>
                <a:gd name="T3" fmla="*/ 361889 h 165"/>
                <a:gd name="T4" fmla="*/ 49916 w 167"/>
                <a:gd name="T5" fmla="*/ 49916 h 165"/>
                <a:gd name="T6" fmla="*/ 346914 w 167"/>
                <a:gd name="T7" fmla="*/ 49916 h 165"/>
                <a:gd name="T8" fmla="*/ 399326 w 167"/>
                <a:gd name="T9" fmla="*/ 0 h 165"/>
                <a:gd name="T10" fmla="*/ 0 w 167"/>
                <a:gd name="T11" fmla="*/ 0 h 165"/>
                <a:gd name="T12" fmla="*/ 0 w 167"/>
                <a:gd name="T13" fmla="*/ 411805 h 165"/>
                <a:gd name="T14" fmla="*/ 416796 w 167"/>
                <a:gd name="T15" fmla="*/ 411805 h 165"/>
                <a:gd name="T16" fmla="*/ 416796 w 167"/>
                <a:gd name="T17" fmla="*/ 152243 h 165"/>
                <a:gd name="T18" fmla="*/ 366880 w 167"/>
                <a:gd name="T19" fmla="*/ 202159 h 165"/>
                <a:gd name="T20" fmla="*/ 366880 w 167"/>
                <a:gd name="T21" fmla="*/ 361889 h 1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7"/>
                <a:gd name="T34" fmla="*/ 0 h 165"/>
                <a:gd name="T35" fmla="*/ 167 w 167"/>
                <a:gd name="T36" fmla="*/ 165 h 16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7" h="165">
                  <a:moveTo>
                    <a:pt x="147" y="145"/>
                  </a:moveTo>
                  <a:lnTo>
                    <a:pt x="20" y="145"/>
                  </a:lnTo>
                  <a:lnTo>
                    <a:pt x="20" y="20"/>
                  </a:lnTo>
                  <a:lnTo>
                    <a:pt x="139" y="20"/>
                  </a:lnTo>
                  <a:lnTo>
                    <a:pt x="160" y="0"/>
                  </a:lnTo>
                  <a:lnTo>
                    <a:pt x="0" y="0"/>
                  </a:lnTo>
                  <a:lnTo>
                    <a:pt x="0" y="165"/>
                  </a:lnTo>
                  <a:lnTo>
                    <a:pt x="167" y="165"/>
                  </a:lnTo>
                  <a:lnTo>
                    <a:pt x="167" y="61"/>
                  </a:lnTo>
                  <a:lnTo>
                    <a:pt x="147" y="81"/>
                  </a:lnTo>
                  <a:lnTo>
                    <a:pt x="147" y="145"/>
                  </a:lnTo>
                  <a:close/>
                </a:path>
              </a:pathLst>
            </a:custGeom>
            <a:solidFill>
              <a:srgbClr val="FE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1600">
                <a:solidFill>
                  <a:srgbClr val="000000"/>
                </a:solidFill>
                <a:latin typeface="Calibri" panose="020F0502020204030204" pitchFamily="34" charset="0"/>
                <a:sym typeface="宋体" panose="02010600030101010101" pitchFamily="2" charset="-122"/>
              </a:endParaRPr>
            </a:p>
          </p:txBody>
        </p:sp>
      </p:grpSp>
      <p:grpSp>
        <p:nvGrpSpPr>
          <p:cNvPr id="29" name="淘宝网chenying0907出品 31"/>
          <p:cNvGrpSpPr/>
          <p:nvPr/>
        </p:nvGrpSpPr>
        <p:grpSpPr>
          <a:xfrm>
            <a:off x="4373880" y="3358515"/>
            <a:ext cx="829310" cy="834390"/>
            <a:chOff x="6788" y="5669"/>
            <a:chExt cx="1306" cy="1314"/>
          </a:xfrm>
        </p:grpSpPr>
        <p:sp>
          <p:nvSpPr>
            <p:cNvPr id="9" name="MH_Other_3"/>
            <p:cNvSpPr>
              <a:spLocks noChangeArrowheads="1"/>
            </p:cNvSpPr>
            <p:nvPr/>
          </p:nvSpPr>
          <p:spPr bwMode="auto">
            <a:xfrm>
              <a:off x="6788" y="5669"/>
              <a:ext cx="1307" cy="1315"/>
            </a:xfrm>
            <a:prstGeom prst="ellipse">
              <a:avLst/>
            </a:prstGeom>
            <a:solidFill>
              <a:schemeClr val="accent1">
                <a:lumMod val="50000"/>
                <a:alpha val="50000"/>
              </a:schemeClr>
            </a:solidFill>
            <a:ln>
              <a:noFill/>
            </a:ln>
          </p:spPr>
          <p:txBody>
            <a:bodyPr anchor="ctr"/>
            <a:lstStyle/>
            <a:p>
              <a:pPr algn="ctr"/>
              <a:endParaRPr lang="zh-CN" altLang="zh-CN" sz="8000">
                <a:solidFill>
                  <a:schemeClr val="bg1"/>
                </a:solidFill>
                <a:sym typeface="Calibri" panose="020F0502020204030204" pitchFamily="34" charset="0"/>
              </a:endParaRPr>
            </a:p>
          </p:txBody>
        </p:sp>
        <p:sp>
          <p:nvSpPr>
            <p:cNvPr id="20" name="MH_Other_14"/>
            <p:cNvSpPr>
              <a:spLocks noEditPoints="1" noChangeArrowheads="1"/>
            </p:cNvSpPr>
            <p:nvPr/>
          </p:nvSpPr>
          <p:spPr bwMode="auto">
            <a:xfrm>
              <a:off x="7088" y="6007"/>
              <a:ext cx="677" cy="670"/>
            </a:xfrm>
            <a:custGeom>
              <a:avLst/>
              <a:gdLst>
                <a:gd name="T0" fmla="*/ 271436 w 95"/>
                <a:gd name="T1" fmla="*/ 189679 h 93"/>
                <a:gd name="T2" fmla="*/ 314468 w 95"/>
                <a:gd name="T3" fmla="*/ 169713 h 93"/>
                <a:gd name="T4" fmla="*/ 314468 w 95"/>
                <a:gd name="T5" fmla="*/ 136436 h 93"/>
                <a:gd name="T6" fmla="*/ 271436 w 95"/>
                <a:gd name="T7" fmla="*/ 119798 h 93"/>
                <a:gd name="T8" fmla="*/ 264815 w 95"/>
                <a:gd name="T9" fmla="*/ 99831 h 93"/>
                <a:gd name="T10" fmla="*/ 281366 w 95"/>
                <a:gd name="T11" fmla="*/ 56571 h 93"/>
                <a:gd name="T12" fmla="*/ 254885 w 95"/>
                <a:gd name="T13" fmla="*/ 33277 h 93"/>
                <a:gd name="T14" fmla="*/ 211852 w 95"/>
                <a:gd name="T15" fmla="*/ 49916 h 93"/>
                <a:gd name="T16" fmla="*/ 195301 w 95"/>
                <a:gd name="T17" fmla="*/ 43260 h 93"/>
                <a:gd name="T18" fmla="*/ 175440 w 95"/>
                <a:gd name="T19" fmla="*/ 0 h 93"/>
                <a:gd name="T20" fmla="*/ 139028 w 95"/>
                <a:gd name="T21" fmla="*/ 0 h 93"/>
                <a:gd name="T22" fmla="*/ 122477 w 95"/>
                <a:gd name="T23" fmla="*/ 43260 h 93"/>
                <a:gd name="T24" fmla="*/ 102616 w 95"/>
                <a:gd name="T25" fmla="*/ 49916 h 93"/>
                <a:gd name="T26" fmla="*/ 59583 w 95"/>
                <a:gd name="T27" fmla="*/ 33277 h 93"/>
                <a:gd name="T28" fmla="*/ 33102 w 95"/>
                <a:gd name="T29" fmla="*/ 56571 h 93"/>
                <a:gd name="T30" fmla="*/ 52963 w 95"/>
                <a:gd name="T31" fmla="*/ 99831 h 93"/>
                <a:gd name="T32" fmla="*/ 43032 w 95"/>
                <a:gd name="T33" fmla="*/ 119798 h 93"/>
                <a:gd name="T34" fmla="*/ 0 w 95"/>
                <a:gd name="T35" fmla="*/ 136436 h 93"/>
                <a:gd name="T36" fmla="*/ 0 w 95"/>
                <a:gd name="T37" fmla="*/ 173041 h 93"/>
                <a:gd name="T38" fmla="*/ 43032 w 95"/>
                <a:gd name="T39" fmla="*/ 189679 h 93"/>
                <a:gd name="T40" fmla="*/ 52963 w 95"/>
                <a:gd name="T41" fmla="*/ 209646 h 93"/>
                <a:gd name="T42" fmla="*/ 36412 w 95"/>
                <a:gd name="T43" fmla="*/ 252906 h 93"/>
                <a:gd name="T44" fmla="*/ 59583 w 95"/>
                <a:gd name="T45" fmla="*/ 276200 h 93"/>
                <a:gd name="T46" fmla="*/ 102616 w 95"/>
                <a:gd name="T47" fmla="*/ 259561 h 93"/>
                <a:gd name="T48" fmla="*/ 122477 w 95"/>
                <a:gd name="T49" fmla="*/ 266217 h 93"/>
                <a:gd name="T50" fmla="*/ 142338 w 95"/>
                <a:gd name="T51" fmla="*/ 309477 h 93"/>
                <a:gd name="T52" fmla="*/ 175440 w 95"/>
                <a:gd name="T53" fmla="*/ 309477 h 93"/>
                <a:gd name="T54" fmla="*/ 195301 w 95"/>
                <a:gd name="T55" fmla="*/ 266217 h 93"/>
                <a:gd name="T56" fmla="*/ 211852 w 95"/>
                <a:gd name="T57" fmla="*/ 259561 h 93"/>
                <a:gd name="T58" fmla="*/ 258195 w 95"/>
                <a:gd name="T59" fmla="*/ 276200 h 93"/>
                <a:gd name="T60" fmla="*/ 281366 w 95"/>
                <a:gd name="T61" fmla="*/ 249578 h 93"/>
                <a:gd name="T62" fmla="*/ 264815 w 95"/>
                <a:gd name="T63" fmla="*/ 209646 h 93"/>
                <a:gd name="T64" fmla="*/ 271436 w 95"/>
                <a:gd name="T65" fmla="*/ 189679 h 93"/>
                <a:gd name="T66" fmla="*/ 158889 w 95"/>
                <a:gd name="T67" fmla="*/ 202990 h 93"/>
                <a:gd name="T68" fmla="*/ 109236 w 95"/>
                <a:gd name="T69" fmla="*/ 153075 h 93"/>
                <a:gd name="T70" fmla="*/ 158889 w 95"/>
                <a:gd name="T71" fmla="*/ 106487 h 93"/>
                <a:gd name="T72" fmla="*/ 208542 w 95"/>
                <a:gd name="T73" fmla="*/ 153075 h 93"/>
                <a:gd name="T74" fmla="*/ 158889 w 95"/>
                <a:gd name="T75" fmla="*/ 202990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5"/>
                <a:gd name="T115" fmla="*/ 0 h 93"/>
                <a:gd name="T116" fmla="*/ 95 w 95"/>
                <a:gd name="T117" fmla="*/ 93 h 9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solidFill>
              <a:srgbClr val="FE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1600">
                <a:solidFill>
                  <a:srgbClr val="000000"/>
                </a:solidFill>
                <a:latin typeface="Calibri" panose="020F0502020204030204" pitchFamily="34" charset="0"/>
                <a:sym typeface="宋体" panose="02010600030101010101" pitchFamily="2" charset="-122"/>
              </a:endParaRPr>
            </a:p>
          </p:txBody>
        </p:sp>
        <p:sp>
          <p:nvSpPr>
            <p:cNvPr id="21" name="MH_Other_15"/>
            <p:cNvSpPr>
              <a:spLocks noChangeArrowheads="1"/>
            </p:cNvSpPr>
            <p:nvPr/>
          </p:nvSpPr>
          <p:spPr bwMode="auto">
            <a:xfrm>
              <a:off x="7355" y="6272"/>
              <a:ext cx="140" cy="135"/>
            </a:xfrm>
            <a:prstGeom prst="ellipse">
              <a:avLst/>
            </a:prstGeom>
            <a:solidFill>
              <a:srgbClr val="FE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sz="1600">
                <a:solidFill>
                  <a:srgbClr val="000000"/>
                </a:solidFill>
                <a:sym typeface="Calibri" panose="020F0502020204030204" pitchFamily="34" charset="0"/>
              </a:endParaRPr>
            </a:p>
          </p:txBody>
        </p:sp>
      </p:grpSp>
      <p:grpSp>
        <p:nvGrpSpPr>
          <p:cNvPr id="30" name="淘宝网chenying0907出品 28"/>
          <p:cNvGrpSpPr/>
          <p:nvPr/>
        </p:nvGrpSpPr>
        <p:grpSpPr>
          <a:xfrm>
            <a:off x="6940550" y="3422015"/>
            <a:ext cx="831850" cy="834390"/>
            <a:chOff x="11050" y="5669"/>
            <a:chExt cx="1310" cy="1314"/>
          </a:xfrm>
        </p:grpSpPr>
        <p:sp>
          <p:nvSpPr>
            <p:cNvPr id="12" name="MH_Other_6"/>
            <p:cNvSpPr>
              <a:spLocks noChangeArrowheads="1"/>
            </p:cNvSpPr>
            <p:nvPr/>
          </p:nvSpPr>
          <p:spPr bwMode="auto">
            <a:xfrm>
              <a:off x="11050" y="5669"/>
              <a:ext cx="1310" cy="1315"/>
            </a:xfrm>
            <a:prstGeom prst="ellipse">
              <a:avLst/>
            </a:prstGeom>
            <a:solidFill>
              <a:schemeClr val="accent1">
                <a:lumMod val="50000"/>
                <a:alpha val="50000"/>
              </a:schemeClr>
            </a:solidFill>
            <a:ln>
              <a:noFill/>
            </a:ln>
          </p:spPr>
          <p:txBody>
            <a:bodyPr anchor="ctr"/>
            <a:lstStyle/>
            <a:p>
              <a:pPr algn="ctr"/>
              <a:endParaRPr lang="zh-CN" altLang="zh-CN" sz="8000">
                <a:solidFill>
                  <a:schemeClr val="bg1"/>
                </a:solidFill>
                <a:sym typeface="Calibri" panose="020F0502020204030204" pitchFamily="34" charset="0"/>
              </a:endParaRPr>
            </a:p>
          </p:txBody>
        </p:sp>
        <p:sp>
          <p:nvSpPr>
            <p:cNvPr id="22" name="MH_Other_16"/>
            <p:cNvSpPr>
              <a:spLocks noChangeArrowheads="1"/>
            </p:cNvSpPr>
            <p:nvPr/>
          </p:nvSpPr>
          <p:spPr bwMode="auto">
            <a:xfrm>
              <a:off x="11428" y="5944"/>
              <a:ext cx="555" cy="697"/>
            </a:xfrm>
            <a:custGeom>
              <a:avLst/>
              <a:gdLst>
                <a:gd name="T0" fmla="*/ 7193 w 352425"/>
                <a:gd name="T1" fmla="*/ 298450 h 442913"/>
                <a:gd name="T2" fmla="*/ 176213 w 352425"/>
                <a:gd name="T3" fmla="*/ 352624 h 442913"/>
                <a:gd name="T4" fmla="*/ 345233 w 352425"/>
                <a:gd name="T5" fmla="*/ 298450 h 442913"/>
                <a:gd name="T6" fmla="*/ 352425 w 352425"/>
                <a:gd name="T7" fmla="*/ 312896 h 442913"/>
                <a:gd name="T8" fmla="*/ 352425 w 352425"/>
                <a:gd name="T9" fmla="*/ 367070 h 442913"/>
                <a:gd name="T10" fmla="*/ 176213 w 352425"/>
                <a:gd name="T11" fmla="*/ 442913 h 442913"/>
                <a:gd name="T12" fmla="*/ 0 w 352425"/>
                <a:gd name="T13" fmla="*/ 367070 h 442913"/>
                <a:gd name="T14" fmla="*/ 0 w 352425"/>
                <a:gd name="T15" fmla="*/ 312896 h 442913"/>
                <a:gd name="T16" fmla="*/ 7193 w 352425"/>
                <a:gd name="T17" fmla="*/ 298450 h 442913"/>
                <a:gd name="T18" fmla="*/ 7193 w 352425"/>
                <a:gd name="T19" fmla="*/ 184150 h 442913"/>
                <a:gd name="T20" fmla="*/ 176213 w 352425"/>
                <a:gd name="T21" fmla="*/ 243205 h 442913"/>
                <a:gd name="T22" fmla="*/ 345233 w 352425"/>
                <a:gd name="T23" fmla="*/ 184150 h 442913"/>
                <a:gd name="T24" fmla="*/ 352425 w 352425"/>
                <a:gd name="T25" fmla="*/ 202605 h 442913"/>
                <a:gd name="T26" fmla="*/ 352425 w 352425"/>
                <a:gd name="T27" fmla="*/ 257969 h 442913"/>
                <a:gd name="T28" fmla="*/ 176213 w 352425"/>
                <a:gd name="T29" fmla="*/ 331788 h 442913"/>
                <a:gd name="T30" fmla="*/ 0 w 352425"/>
                <a:gd name="T31" fmla="*/ 257969 h 442913"/>
                <a:gd name="T32" fmla="*/ 0 w 352425"/>
                <a:gd name="T33" fmla="*/ 202605 h 442913"/>
                <a:gd name="T34" fmla="*/ 7193 w 352425"/>
                <a:gd name="T35" fmla="*/ 184150 h 442913"/>
                <a:gd name="T36" fmla="*/ 7193 w 352425"/>
                <a:gd name="T37" fmla="*/ 76200 h 442913"/>
                <a:gd name="T38" fmla="*/ 176213 w 352425"/>
                <a:gd name="T39" fmla="*/ 130795 h 442913"/>
                <a:gd name="T40" fmla="*/ 345233 w 352425"/>
                <a:gd name="T41" fmla="*/ 76200 h 442913"/>
                <a:gd name="T42" fmla="*/ 352425 w 352425"/>
                <a:gd name="T43" fmla="*/ 94398 h 442913"/>
                <a:gd name="T44" fmla="*/ 352425 w 352425"/>
                <a:gd name="T45" fmla="*/ 148993 h 442913"/>
                <a:gd name="T46" fmla="*/ 176213 w 352425"/>
                <a:gd name="T47" fmla="*/ 225425 h 442913"/>
                <a:gd name="T48" fmla="*/ 0 w 352425"/>
                <a:gd name="T49" fmla="*/ 148993 h 442913"/>
                <a:gd name="T50" fmla="*/ 0 w 352425"/>
                <a:gd name="T51" fmla="*/ 94398 h 442913"/>
                <a:gd name="T52" fmla="*/ 7193 w 352425"/>
                <a:gd name="T53" fmla="*/ 76200 h 442913"/>
                <a:gd name="T54" fmla="*/ 177006 w 352425"/>
                <a:gd name="T55" fmla="*/ 0 h 442913"/>
                <a:gd name="T56" fmla="*/ 349250 w 352425"/>
                <a:gd name="T57" fmla="*/ 57944 h 442913"/>
                <a:gd name="T58" fmla="*/ 177006 w 352425"/>
                <a:gd name="T59" fmla="*/ 115888 h 442913"/>
                <a:gd name="T60" fmla="*/ 4762 w 352425"/>
                <a:gd name="T61" fmla="*/ 57944 h 442913"/>
                <a:gd name="T62" fmla="*/ 177006 w 352425"/>
                <a:gd name="T63" fmla="*/ 0 h 4429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2425"/>
                <a:gd name="T97" fmla="*/ 0 h 442913"/>
                <a:gd name="T98" fmla="*/ 352425 w 352425"/>
                <a:gd name="T99" fmla="*/ 442913 h 4429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2425" h="442913">
                  <a:moveTo>
                    <a:pt x="7193" y="298450"/>
                  </a:moveTo>
                  <a:cubicBezTo>
                    <a:pt x="25173" y="330954"/>
                    <a:pt x="93501" y="352624"/>
                    <a:pt x="176213" y="352624"/>
                  </a:cubicBezTo>
                  <a:cubicBezTo>
                    <a:pt x="258925" y="352624"/>
                    <a:pt x="327252" y="330954"/>
                    <a:pt x="345233" y="298450"/>
                  </a:cubicBezTo>
                  <a:cubicBezTo>
                    <a:pt x="348829" y="302062"/>
                    <a:pt x="352425" y="309285"/>
                    <a:pt x="352425" y="312896"/>
                  </a:cubicBezTo>
                  <a:cubicBezTo>
                    <a:pt x="352425" y="312896"/>
                    <a:pt x="352425" y="312896"/>
                    <a:pt x="352425" y="367070"/>
                  </a:cubicBezTo>
                  <a:cubicBezTo>
                    <a:pt x="352425" y="410409"/>
                    <a:pt x="273309" y="442913"/>
                    <a:pt x="176213" y="442913"/>
                  </a:cubicBezTo>
                  <a:cubicBezTo>
                    <a:pt x="79116" y="442913"/>
                    <a:pt x="0" y="410409"/>
                    <a:pt x="0" y="367070"/>
                  </a:cubicBezTo>
                  <a:cubicBezTo>
                    <a:pt x="0" y="367070"/>
                    <a:pt x="0" y="367070"/>
                    <a:pt x="0" y="312896"/>
                  </a:cubicBezTo>
                  <a:cubicBezTo>
                    <a:pt x="0" y="309285"/>
                    <a:pt x="3596" y="302062"/>
                    <a:pt x="7193" y="298450"/>
                  </a:cubicBezTo>
                  <a:close/>
                  <a:moveTo>
                    <a:pt x="7193" y="184150"/>
                  </a:moveTo>
                  <a:cubicBezTo>
                    <a:pt x="25173" y="217369"/>
                    <a:pt x="93501" y="243205"/>
                    <a:pt x="176213" y="243205"/>
                  </a:cubicBezTo>
                  <a:cubicBezTo>
                    <a:pt x="258925" y="243205"/>
                    <a:pt x="327252" y="217369"/>
                    <a:pt x="345233" y="184150"/>
                  </a:cubicBezTo>
                  <a:cubicBezTo>
                    <a:pt x="348829" y="191532"/>
                    <a:pt x="352425" y="195223"/>
                    <a:pt x="352425" y="202605"/>
                  </a:cubicBezTo>
                  <a:cubicBezTo>
                    <a:pt x="352425" y="202605"/>
                    <a:pt x="352425" y="202605"/>
                    <a:pt x="352425" y="257969"/>
                  </a:cubicBezTo>
                  <a:cubicBezTo>
                    <a:pt x="352425" y="298570"/>
                    <a:pt x="273309" y="331788"/>
                    <a:pt x="176213" y="331788"/>
                  </a:cubicBezTo>
                  <a:cubicBezTo>
                    <a:pt x="79116" y="331788"/>
                    <a:pt x="0" y="298570"/>
                    <a:pt x="0" y="257969"/>
                  </a:cubicBezTo>
                  <a:cubicBezTo>
                    <a:pt x="0" y="257969"/>
                    <a:pt x="0" y="257969"/>
                    <a:pt x="0" y="202605"/>
                  </a:cubicBezTo>
                  <a:cubicBezTo>
                    <a:pt x="0" y="195223"/>
                    <a:pt x="3596" y="191532"/>
                    <a:pt x="7193" y="184150"/>
                  </a:cubicBezTo>
                  <a:close/>
                  <a:moveTo>
                    <a:pt x="7193" y="76200"/>
                  </a:moveTo>
                  <a:cubicBezTo>
                    <a:pt x="10789" y="108957"/>
                    <a:pt x="86308" y="130795"/>
                    <a:pt x="176213" y="130795"/>
                  </a:cubicBezTo>
                  <a:cubicBezTo>
                    <a:pt x="269713" y="130795"/>
                    <a:pt x="341637" y="108957"/>
                    <a:pt x="345233" y="76200"/>
                  </a:cubicBezTo>
                  <a:cubicBezTo>
                    <a:pt x="348829" y="83479"/>
                    <a:pt x="352425" y="87119"/>
                    <a:pt x="352425" y="94398"/>
                  </a:cubicBezTo>
                  <a:cubicBezTo>
                    <a:pt x="352425" y="94398"/>
                    <a:pt x="352425" y="94398"/>
                    <a:pt x="352425" y="148993"/>
                  </a:cubicBezTo>
                  <a:cubicBezTo>
                    <a:pt x="352425" y="189029"/>
                    <a:pt x="273309" y="225425"/>
                    <a:pt x="176213" y="225425"/>
                  </a:cubicBezTo>
                  <a:cubicBezTo>
                    <a:pt x="79116" y="225425"/>
                    <a:pt x="0" y="189029"/>
                    <a:pt x="0" y="148993"/>
                  </a:cubicBezTo>
                  <a:cubicBezTo>
                    <a:pt x="0" y="148993"/>
                    <a:pt x="0" y="148993"/>
                    <a:pt x="0" y="94398"/>
                  </a:cubicBezTo>
                  <a:cubicBezTo>
                    <a:pt x="0" y="87119"/>
                    <a:pt x="3596" y="83479"/>
                    <a:pt x="7193" y="76200"/>
                  </a:cubicBezTo>
                  <a:close/>
                  <a:moveTo>
                    <a:pt x="177006" y="0"/>
                  </a:moveTo>
                  <a:cubicBezTo>
                    <a:pt x="272134" y="0"/>
                    <a:pt x="349250" y="25942"/>
                    <a:pt x="349250" y="57944"/>
                  </a:cubicBezTo>
                  <a:cubicBezTo>
                    <a:pt x="349250" y="89946"/>
                    <a:pt x="272134" y="115888"/>
                    <a:pt x="177006" y="115888"/>
                  </a:cubicBezTo>
                  <a:cubicBezTo>
                    <a:pt x="81878" y="115888"/>
                    <a:pt x="4762" y="89946"/>
                    <a:pt x="4762" y="57944"/>
                  </a:cubicBezTo>
                  <a:cubicBezTo>
                    <a:pt x="4762" y="25942"/>
                    <a:pt x="81878" y="0"/>
                    <a:pt x="177006" y="0"/>
                  </a:cubicBezTo>
                  <a:close/>
                </a:path>
              </a:pathLst>
            </a:custGeom>
            <a:solidFill>
              <a:srgbClr val="FE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1600">
                <a:solidFill>
                  <a:srgbClr val="000000"/>
                </a:solidFill>
                <a:sym typeface="Calibri" panose="020F0502020204030204" pitchFamily="34" charset="0"/>
              </a:endParaRPr>
            </a:p>
          </p:txBody>
        </p:sp>
      </p:grpSp>
      <p:grpSp>
        <p:nvGrpSpPr>
          <p:cNvPr id="31" name="淘宝网chenying0907出品 30"/>
          <p:cNvGrpSpPr/>
          <p:nvPr/>
        </p:nvGrpSpPr>
        <p:grpSpPr>
          <a:xfrm>
            <a:off x="4768850" y="4622165"/>
            <a:ext cx="830580" cy="835660"/>
            <a:chOff x="7390" y="7239"/>
            <a:chExt cx="1308" cy="1316"/>
          </a:xfrm>
        </p:grpSpPr>
        <p:sp>
          <p:nvSpPr>
            <p:cNvPr id="10" name="MH_Other_4"/>
            <p:cNvSpPr>
              <a:spLocks noChangeArrowheads="1"/>
            </p:cNvSpPr>
            <p:nvPr/>
          </p:nvSpPr>
          <p:spPr bwMode="auto">
            <a:xfrm>
              <a:off x="7390" y="7239"/>
              <a:ext cx="1308" cy="1317"/>
            </a:xfrm>
            <a:prstGeom prst="ellipse">
              <a:avLst/>
            </a:prstGeom>
            <a:solidFill>
              <a:schemeClr val="accent1">
                <a:lumMod val="50000"/>
                <a:alpha val="50000"/>
              </a:schemeClr>
            </a:solidFill>
            <a:ln>
              <a:noFill/>
            </a:ln>
          </p:spPr>
          <p:txBody>
            <a:bodyPr anchor="ctr"/>
            <a:lstStyle/>
            <a:p>
              <a:pPr algn="ctr"/>
              <a:endParaRPr lang="zh-CN" altLang="zh-CN" sz="8000">
                <a:solidFill>
                  <a:schemeClr val="bg1"/>
                </a:solidFill>
                <a:sym typeface="Calibri" panose="020F0502020204030204" pitchFamily="34" charset="0"/>
              </a:endParaRPr>
            </a:p>
          </p:txBody>
        </p:sp>
        <p:sp>
          <p:nvSpPr>
            <p:cNvPr id="23" name="MH_Other_17"/>
            <p:cNvSpPr>
              <a:spLocks noEditPoints="1" noChangeArrowheads="1"/>
            </p:cNvSpPr>
            <p:nvPr/>
          </p:nvSpPr>
          <p:spPr bwMode="auto">
            <a:xfrm>
              <a:off x="7668" y="7579"/>
              <a:ext cx="650" cy="637"/>
            </a:xfrm>
            <a:custGeom>
              <a:avLst/>
              <a:gdLst>
                <a:gd name="T0" fmla="*/ 2147483646 w 113"/>
                <a:gd name="T1" fmla="*/ 2147483646 h 112"/>
                <a:gd name="T2" fmla="*/ 2147483646 w 113"/>
                <a:gd name="T3" fmla="*/ 2147483646 h 112"/>
                <a:gd name="T4" fmla="*/ 2147483646 w 113"/>
                <a:gd name="T5" fmla="*/ 2147483646 h 112"/>
                <a:gd name="T6" fmla="*/ 2147483646 w 113"/>
                <a:gd name="T7" fmla="*/ 2147483646 h 112"/>
                <a:gd name="T8" fmla="*/ 2147483646 w 113"/>
                <a:gd name="T9" fmla="*/ 2147483646 h 112"/>
                <a:gd name="T10" fmla="*/ 2147483646 w 113"/>
                <a:gd name="T11" fmla="*/ 2147483646 h 112"/>
                <a:gd name="T12" fmla="*/ 2147483646 w 113"/>
                <a:gd name="T13" fmla="*/ 2147483646 h 112"/>
                <a:gd name="T14" fmla="*/ 2147483646 w 113"/>
                <a:gd name="T15" fmla="*/ 2147483646 h 112"/>
                <a:gd name="T16" fmla="*/ 2147483646 w 113"/>
                <a:gd name="T17" fmla="*/ 2147483646 h 112"/>
                <a:gd name="T18" fmla="*/ 2147483646 w 113"/>
                <a:gd name="T19" fmla="*/ 2147483646 h 112"/>
                <a:gd name="T20" fmla="*/ 2147483646 w 113"/>
                <a:gd name="T21" fmla="*/ 2147483646 h 112"/>
                <a:gd name="T22" fmla="*/ 2147483646 w 113"/>
                <a:gd name="T23" fmla="*/ 2147483646 h 112"/>
                <a:gd name="T24" fmla="*/ 2147483646 w 113"/>
                <a:gd name="T25" fmla="*/ 2147483646 h 112"/>
                <a:gd name="T26" fmla="*/ 2147483646 w 113"/>
                <a:gd name="T27" fmla="*/ 2147483646 h 112"/>
                <a:gd name="T28" fmla="*/ 2147483646 w 113"/>
                <a:gd name="T29" fmla="*/ 2147483646 h 112"/>
                <a:gd name="T30" fmla="*/ 2147483646 w 113"/>
                <a:gd name="T31" fmla="*/ 2147483646 h 112"/>
                <a:gd name="T32" fmla="*/ 2147483646 w 113"/>
                <a:gd name="T33" fmla="*/ 2147483646 h 112"/>
                <a:gd name="T34" fmla="*/ 2147483646 w 113"/>
                <a:gd name="T35" fmla="*/ 2147483646 h 1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12"/>
                <a:gd name="T56" fmla="*/ 113 w 113"/>
                <a:gd name="T57" fmla="*/ 112 h 1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12">
                  <a:moveTo>
                    <a:pt x="14" y="13"/>
                  </a:moveTo>
                  <a:cubicBezTo>
                    <a:pt x="0" y="27"/>
                    <a:pt x="0" y="49"/>
                    <a:pt x="14" y="63"/>
                  </a:cubicBezTo>
                  <a:cubicBezTo>
                    <a:pt x="23" y="72"/>
                    <a:pt x="37" y="75"/>
                    <a:pt x="49" y="71"/>
                  </a:cubicBezTo>
                  <a:cubicBezTo>
                    <a:pt x="60" y="82"/>
                    <a:pt x="60" y="82"/>
                    <a:pt x="60" y="82"/>
                  </a:cubicBezTo>
                  <a:cubicBezTo>
                    <a:pt x="60" y="82"/>
                    <a:pt x="70" y="74"/>
                    <a:pt x="75" y="79"/>
                  </a:cubicBezTo>
                  <a:cubicBezTo>
                    <a:pt x="79" y="83"/>
                    <a:pt x="76" y="89"/>
                    <a:pt x="75" y="93"/>
                  </a:cubicBezTo>
                  <a:cubicBezTo>
                    <a:pt x="74" y="95"/>
                    <a:pt x="73" y="99"/>
                    <a:pt x="78" y="97"/>
                  </a:cubicBezTo>
                  <a:cubicBezTo>
                    <a:pt x="81" y="96"/>
                    <a:pt x="88" y="92"/>
                    <a:pt x="92" y="97"/>
                  </a:cubicBezTo>
                  <a:cubicBezTo>
                    <a:pt x="97" y="102"/>
                    <a:pt x="91" y="112"/>
                    <a:pt x="91" y="112"/>
                  </a:cubicBezTo>
                  <a:cubicBezTo>
                    <a:pt x="113" y="112"/>
                    <a:pt x="113" y="112"/>
                    <a:pt x="113" y="112"/>
                  </a:cubicBezTo>
                  <a:cubicBezTo>
                    <a:pt x="113" y="91"/>
                    <a:pt x="113" y="91"/>
                    <a:pt x="113" y="91"/>
                  </a:cubicBezTo>
                  <a:cubicBezTo>
                    <a:pt x="71" y="49"/>
                    <a:pt x="71" y="49"/>
                    <a:pt x="71" y="49"/>
                  </a:cubicBezTo>
                  <a:cubicBezTo>
                    <a:pt x="75" y="37"/>
                    <a:pt x="72" y="23"/>
                    <a:pt x="63" y="13"/>
                  </a:cubicBezTo>
                  <a:cubicBezTo>
                    <a:pt x="49" y="0"/>
                    <a:pt x="27" y="0"/>
                    <a:pt x="14" y="13"/>
                  </a:cubicBezTo>
                  <a:close/>
                  <a:moveTo>
                    <a:pt x="17" y="53"/>
                  </a:moveTo>
                  <a:cubicBezTo>
                    <a:pt x="11" y="43"/>
                    <a:pt x="12" y="29"/>
                    <a:pt x="20" y="20"/>
                  </a:cubicBezTo>
                  <a:cubicBezTo>
                    <a:pt x="29" y="12"/>
                    <a:pt x="43" y="11"/>
                    <a:pt x="53" y="17"/>
                  </a:cubicBezTo>
                  <a:lnTo>
                    <a:pt x="17" y="53"/>
                  </a:lnTo>
                  <a:close/>
                </a:path>
              </a:pathLst>
            </a:custGeom>
            <a:solidFill>
              <a:srgbClr val="FE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32" name="淘宝网chenying0907出品 29"/>
          <p:cNvGrpSpPr/>
          <p:nvPr/>
        </p:nvGrpSpPr>
        <p:grpSpPr>
          <a:xfrm>
            <a:off x="6685280" y="4596765"/>
            <a:ext cx="829310" cy="835660"/>
            <a:chOff x="10528" y="7239"/>
            <a:chExt cx="1306" cy="1316"/>
          </a:xfrm>
        </p:grpSpPr>
        <p:sp>
          <p:nvSpPr>
            <p:cNvPr id="13" name="MH_Other_7"/>
            <p:cNvSpPr>
              <a:spLocks noChangeArrowheads="1"/>
            </p:cNvSpPr>
            <p:nvPr/>
          </p:nvSpPr>
          <p:spPr bwMode="auto">
            <a:xfrm>
              <a:off x="10528" y="7239"/>
              <a:ext cx="1307" cy="1317"/>
            </a:xfrm>
            <a:prstGeom prst="ellipse">
              <a:avLst/>
            </a:prstGeom>
            <a:solidFill>
              <a:schemeClr val="accent1">
                <a:lumMod val="50000"/>
                <a:alpha val="50000"/>
              </a:schemeClr>
            </a:solidFill>
            <a:ln>
              <a:noFill/>
            </a:ln>
          </p:spPr>
          <p:txBody>
            <a:bodyPr anchor="ctr"/>
            <a:lstStyle/>
            <a:p>
              <a:pPr algn="ctr"/>
              <a:endParaRPr lang="zh-CN" altLang="zh-CN" sz="8000">
                <a:solidFill>
                  <a:schemeClr val="bg1"/>
                </a:solidFill>
                <a:sym typeface="Calibri" panose="020F0502020204030204" pitchFamily="34" charset="0"/>
              </a:endParaRPr>
            </a:p>
          </p:txBody>
        </p:sp>
        <p:sp>
          <p:nvSpPr>
            <p:cNvPr id="24" name="MH_Other_18"/>
            <p:cNvSpPr>
              <a:spLocks noEditPoints="1" noChangeArrowheads="1"/>
            </p:cNvSpPr>
            <p:nvPr/>
          </p:nvSpPr>
          <p:spPr bwMode="auto">
            <a:xfrm>
              <a:off x="10840" y="7542"/>
              <a:ext cx="685" cy="675"/>
            </a:xfrm>
            <a:custGeom>
              <a:avLst/>
              <a:gdLst>
                <a:gd name="T0" fmla="*/ 2147483646 w 120"/>
                <a:gd name="T1" fmla="*/ 2147483646 h 118"/>
                <a:gd name="T2" fmla="*/ 2147483646 w 120"/>
                <a:gd name="T3" fmla="*/ 2147483646 h 118"/>
                <a:gd name="T4" fmla="*/ 2147483646 w 120"/>
                <a:gd name="T5" fmla="*/ 2147483646 h 118"/>
                <a:gd name="T6" fmla="*/ 2147483646 w 120"/>
                <a:gd name="T7" fmla="*/ 2147483646 h 118"/>
                <a:gd name="T8" fmla="*/ 2147483646 w 120"/>
                <a:gd name="T9" fmla="*/ 2147483646 h 118"/>
                <a:gd name="T10" fmla="*/ 2147483646 w 120"/>
                <a:gd name="T11" fmla="*/ 2147483646 h 118"/>
                <a:gd name="T12" fmla="*/ 2147483646 w 120"/>
                <a:gd name="T13" fmla="*/ 2147483646 h 118"/>
                <a:gd name="T14" fmla="*/ 2147483646 w 120"/>
                <a:gd name="T15" fmla="*/ 2147483646 h 118"/>
                <a:gd name="T16" fmla="*/ 2147483646 w 120"/>
                <a:gd name="T17" fmla="*/ 2147483646 h 118"/>
                <a:gd name="T18" fmla="*/ 2147483646 w 120"/>
                <a:gd name="T19" fmla="*/ 2147483646 h 118"/>
                <a:gd name="T20" fmla="*/ 2147483646 w 120"/>
                <a:gd name="T21" fmla="*/ 2147483646 h 118"/>
                <a:gd name="T22" fmla="*/ 2147483646 w 120"/>
                <a:gd name="T23" fmla="*/ 2147483646 h 118"/>
                <a:gd name="T24" fmla="*/ 2147483646 w 120"/>
                <a:gd name="T25" fmla="*/ 2147483646 h 118"/>
                <a:gd name="T26" fmla="*/ 2147483646 w 120"/>
                <a:gd name="T27" fmla="*/ 2147483646 h 118"/>
                <a:gd name="T28" fmla="*/ 2147483646 w 120"/>
                <a:gd name="T29" fmla="*/ 2147483646 h 118"/>
                <a:gd name="T30" fmla="*/ 2147483646 w 120"/>
                <a:gd name="T31" fmla="*/ 2147483646 h 118"/>
                <a:gd name="T32" fmla="*/ 2147483646 w 120"/>
                <a:gd name="T33" fmla="*/ 2147483646 h 118"/>
                <a:gd name="T34" fmla="*/ 2147483646 w 120"/>
                <a:gd name="T35" fmla="*/ 2147483646 h 118"/>
                <a:gd name="T36" fmla="*/ 2147483646 w 120"/>
                <a:gd name="T37" fmla="*/ 2147483646 h 118"/>
                <a:gd name="T38" fmla="*/ 2147483646 w 120"/>
                <a:gd name="T39" fmla="*/ 2147483646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0"/>
                <a:gd name="T61" fmla="*/ 0 h 118"/>
                <a:gd name="T62" fmla="*/ 120 w 120"/>
                <a:gd name="T63" fmla="*/ 118 h 11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0" h="118">
                  <a:moveTo>
                    <a:pt x="53" y="35"/>
                  </a:moveTo>
                  <a:cubicBezTo>
                    <a:pt x="56" y="26"/>
                    <a:pt x="54" y="16"/>
                    <a:pt x="47" y="9"/>
                  </a:cubicBezTo>
                  <a:cubicBezTo>
                    <a:pt x="40" y="2"/>
                    <a:pt x="30" y="0"/>
                    <a:pt x="21" y="2"/>
                  </a:cubicBezTo>
                  <a:cubicBezTo>
                    <a:pt x="36" y="17"/>
                    <a:pt x="36" y="17"/>
                    <a:pt x="36" y="17"/>
                  </a:cubicBezTo>
                  <a:cubicBezTo>
                    <a:pt x="32" y="32"/>
                    <a:pt x="32" y="32"/>
                    <a:pt x="32" y="32"/>
                  </a:cubicBezTo>
                  <a:cubicBezTo>
                    <a:pt x="17" y="36"/>
                    <a:pt x="17" y="36"/>
                    <a:pt x="17" y="36"/>
                  </a:cubicBezTo>
                  <a:cubicBezTo>
                    <a:pt x="2" y="21"/>
                    <a:pt x="2" y="21"/>
                    <a:pt x="2" y="21"/>
                  </a:cubicBezTo>
                  <a:cubicBezTo>
                    <a:pt x="0" y="30"/>
                    <a:pt x="2" y="40"/>
                    <a:pt x="9" y="47"/>
                  </a:cubicBezTo>
                  <a:cubicBezTo>
                    <a:pt x="17" y="54"/>
                    <a:pt x="27" y="56"/>
                    <a:pt x="36" y="53"/>
                  </a:cubicBezTo>
                  <a:cubicBezTo>
                    <a:pt x="36" y="53"/>
                    <a:pt x="36" y="53"/>
                    <a:pt x="36" y="53"/>
                  </a:cubicBezTo>
                  <a:cubicBezTo>
                    <a:pt x="98" y="115"/>
                    <a:pt x="98" y="115"/>
                    <a:pt x="98" y="115"/>
                  </a:cubicBezTo>
                  <a:cubicBezTo>
                    <a:pt x="100" y="117"/>
                    <a:pt x="103" y="118"/>
                    <a:pt x="107" y="118"/>
                  </a:cubicBezTo>
                  <a:cubicBezTo>
                    <a:pt x="110" y="118"/>
                    <a:pt x="113" y="117"/>
                    <a:pt x="115" y="115"/>
                  </a:cubicBezTo>
                  <a:cubicBezTo>
                    <a:pt x="120" y="110"/>
                    <a:pt x="120" y="102"/>
                    <a:pt x="115" y="97"/>
                  </a:cubicBezTo>
                  <a:lnTo>
                    <a:pt x="53" y="35"/>
                  </a:lnTo>
                  <a:close/>
                  <a:moveTo>
                    <a:pt x="108" y="113"/>
                  </a:moveTo>
                  <a:cubicBezTo>
                    <a:pt x="105" y="113"/>
                    <a:pt x="103" y="110"/>
                    <a:pt x="103" y="108"/>
                  </a:cubicBezTo>
                  <a:cubicBezTo>
                    <a:pt x="103" y="105"/>
                    <a:pt x="105" y="103"/>
                    <a:pt x="108" y="103"/>
                  </a:cubicBezTo>
                  <a:cubicBezTo>
                    <a:pt x="110" y="103"/>
                    <a:pt x="113" y="105"/>
                    <a:pt x="113" y="108"/>
                  </a:cubicBezTo>
                  <a:cubicBezTo>
                    <a:pt x="113" y="110"/>
                    <a:pt x="110" y="113"/>
                    <a:pt x="108" y="113"/>
                  </a:cubicBezTo>
                  <a:close/>
                </a:path>
              </a:pathLst>
            </a:custGeom>
            <a:solidFill>
              <a:srgbClr val="FE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sp>
        <p:nvSpPr>
          <p:cNvPr id="35" name="圆角淘宝网chenying0907出品 34"/>
          <p:cNvSpPr/>
          <p:nvPr/>
        </p:nvSpPr>
        <p:spPr>
          <a:xfrm>
            <a:off x="8174216" y="4051300"/>
            <a:ext cx="3738383" cy="2349500"/>
          </a:xfrm>
          <a:prstGeom prst="roundRect">
            <a:avLst/>
          </a:prstGeom>
          <a:no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accent1">
                    <a:lumMod val="50000"/>
                  </a:schemeClr>
                </a:solidFill>
                <a:latin typeface="宋体" panose="02010600030101010101" pitchFamily="2" charset="-122"/>
                <a:ea typeface="宋体" panose="02010600030101010101" pitchFamily="2" charset="-122"/>
              </a:rPr>
              <a:t>4</a:t>
            </a:r>
            <a:r>
              <a:rPr lang="zh-CN" altLang="en-US" b="1">
                <a:solidFill>
                  <a:schemeClr val="accent1">
                    <a:lumMod val="50000"/>
                  </a:schemeClr>
                </a:solidFill>
                <a:latin typeface="宋体" panose="02010600030101010101" pitchFamily="2" charset="-122"/>
                <a:ea typeface="宋体" panose="02010600030101010101" pitchFamily="2" charset="-122"/>
              </a:rPr>
              <a:t>）评审和演练环境应急预案。企业要组织专家（环境应急预案涉及的有关政府管理部门人员、相关行业协会代表、具有相关领域经验的人员）和可能受影响的居民、单位代表对环境应急预案进行评审，开展演练进行检验。</a:t>
            </a:r>
            <a:endParaRPr lang="zh-CN" altLang="en-US" b="1">
              <a:solidFill>
                <a:schemeClr val="accent1">
                  <a:lumMod val="50000"/>
                </a:schemeClr>
              </a:solidFill>
              <a:latin typeface="宋体" panose="02010600030101010101" pitchFamily="2" charset="-122"/>
              <a:ea typeface="宋体" panose="02010600030101010101" pitchFamily="2" charset="-122"/>
            </a:endParaRPr>
          </a:p>
        </p:txBody>
      </p:sp>
      <p:sp>
        <p:nvSpPr>
          <p:cNvPr id="36" name="圆角淘宝网chenying0907出品 35"/>
          <p:cNvSpPr/>
          <p:nvPr/>
        </p:nvSpPr>
        <p:spPr>
          <a:xfrm>
            <a:off x="8216901" y="1816100"/>
            <a:ext cx="3797299" cy="1485900"/>
          </a:xfrm>
          <a:prstGeom prst="roundRect">
            <a:avLst/>
          </a:prstGeom>
          <a:no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chemeClr val="accent1">
                    <a:lumMod val="50000"/>
                  </a:schemeClr>
                </a:solidFill>
                <a:latin typeface="+mj-ea"/>
                <a:ea typeface="+mj-ea"/>
              </a:rPr>
              <a:t>5</a:t>
            </a:r>
            <a:r>
              <a:rPr lang="zh-CN" altLang="en-US" sz="2000" b="1">
                <a:solidFill>
                  <a:schemeClr val="accent1">
                    <a:lumMod val="50000"/>
                  </a:schemeClr>
                </a:solidFill>
                <a:latin typeface="+mj-ea"/>
                <a:ea typeface="+mj-ea"/>
              </a:rPr>
              <a:t>）签署发布环境应急预案。环境应急预案经企业有关会议审议，由企业主要负责人签署发布。</a:t>
            </a:r>
            <a:endParaRPr lang="zh-CN" altLang="en-US" sz="2000" b="1">
              <a:solidFill>
                <a:schemeClr val="accent1">
                  <a:lumMod val="50000"/>
                </a:schemeClr>
              </a:solidFill>
              <a:latin typeface="+mj-ea"/>
              <a:ea typeface="+mj-ea"/>
            </a:endParaRPr>
          </a:p>
        </p:txBody>
      </p:sp>
      <p:sp>
        <p:nvSpPr>
          <p:cNvPr id="38" name="圆角淘宝网chenying0907出品 37"/>
          <p:cNvSpPr/>
          <p:nvPr/>
        </p:nvSpPr>
        <p:spPr>
          <a:xfrm>
            <a:off x="190500" y="3771900"/>
            <a:ext cx="3886200" cy="2692400"/>
          </a:xfrm>
          <a:prstGeom prst="roundRect">
            <a:avLst/>
          </a:prstGeom>
          <a:no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accent1">
                    <a:lumMod val="50000"/>
                  </a:schemeClr>
                </a:solidFill>
              </a:rPr>
              <a:t>3</a:t>
            </a:r>
            <a:r>
              <a:rPr lang="zh-CN" altLang="en-US" b="1">
                <a:solidFill>
                  <a:schemeClr val="accent1">
                    <a:lumMod val="50000"/>
                  </a:schemeClr>
                </a:solidFill>
              </a:rPr>
              <a:t>）编制环境应急预案。重点说明可能的突发环境事件情景下需要采取的处置措施、向可能受影响的居民和单位通报的内容和方式、向环保主管部门及其它有关部门报告的内容与方式，以及与政府预案的衔接方式。编制过程中，应征求员工和可能受影响的居民和单位代表的意见。</a:t>
            </a:r>
            <a:endParaRPr lang="zh-CN" altLang="en-US" b="1">
              <a:solidFill>
                <a:schemeClr val="accent1">
                  <a:lumMod val="50000"/>
                </a:schemeClr>
              </a:solidFill>
            </a:endParaRPr>
          </a:p>
        </p:txBody>
      </p:sp>
      <p:sp>
        <p:nvSpPr>
          <p:cNvPr id="39" name="圆角淘宝网chenying0907出品 38"/>
          <p:cNvSpPr/>
          <p:nvPr/>
        </p:nvSpPr>
        <p:spPr>
          <a:xfrm>
            <a:off x="406400" y="2254750"/>
            <a:ext cx="3554449" cy="1021850"/>
          </a:xfrm>
          <a:prstGeom prst="roundRect">
            <a:avLst/>
          </a:prstGeom>
          <a:no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chemeClr val="accent1">
                    <a:lumMod val="50000"/>
                  </a:schemeClr>
                </a:solidFill>
              </a:rPr>
              <a:t>2</a:t>
            </a:r>
            <a:r>
              <a:rPr lang="zh-CN" altLang="en-US" sz="2000" b="1">
                <a:solidFill>
                  <a:schemeClr val="accent1">
                    <a:lumMod val="50000"/>
                  </a:schemeClr>
                </a:solidFill>
              </a:rPr>
              <a:t>）开展环境风险评估和应急资源调查。</a:t>
            </a:r>
            <a:endParaRPr lang="zh-CN" altLang="en-US" sz="2000" b="1">
              <a:solidFill>
                <a:schemeClr val="accent1">
                  <a:lumMod val="50000"/>
                </a:schemeClr>
              </a:solidFill>
            </a:endParaRPr>
          </a:p>
        </p:txBody>
      </p:sp>
      <p:sp>
        <p:nvSpPr>
          <p:cNvPr id="40" name="圆角淘宝网chenying0907出品 39"/>
          <p:cNvSpPr/>
          <p:nvPr/>
        </p:nvSpPr>
        <p:spPr>
          <a:xfrm>
            <a:off x="4140200" y="967486"/>
            <a:ext cx="3695700" cy="1267714"/>
          </a:xfrm>
          <a:prstGeom prst="roundRect">
            <a:avLst/>
          </a:prstGeom>
          <a:no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chemeClr val="accent1">
                    <a:lumMod val="50000"/>
                  </a:schemeClr>
                </a:solidFill>
              </a:rPr>
              <a:t>1</a:t>
            </a:r>
            <a:r>
              <a:rPr lang="zh-CN" altLang="en-US" sz="2000" b="1">
                <a:solidFill>
                  <a:schemeClr val="accent1">
                    <a:lumMod val="50000"/>
                  </a:schemeClr>
                </a:solidFill>
              </a:rPr>
              <a:t>）成立环境应急预案编制组，明确编制组组长和成员组成、工作任务、编制计划和经费预算。</a:t>
            </a:r>
            <a:endParaRPr lang="zh-CN" altLang="en-US" sz="2000" b="1">
              <a:solidFill>
                <a:schemeClr val="accent1">
                  <a:lumMod val="50000"/>
                </a:schemeClr>
              </a:solidFill>
            </a:endParaRPr>
          </a:p>
        </p:txBody>
      </p:sp>
      <p:sp>
        <p:nvSpPr>
          <p:cNvPr id="2" name="淘宝网chenying0907出品 1"/>
          <p:cNvSpPr txBox="1"/>
          <p:nvPr/>
        </p:nvSpPr>
        <p:spPr>
          <a:xfrm>
            <a:off x="5479653" y="3671581"/>
            <a:ext cx="1235868" cy="707886"/>
          </a:xfrm>
          <a:prstGeom prst="rect">
            <a:avLst/>
          </a:prstGeom>
          <a:noFill/>
        </p:spPr>
        <p:txBody>
          <a:bodyPr wrap="square" rtlCol="0">
            <a:spAutoFit/>
          </a:bodyPr>
          <a:lstStyle/>
          <a:p>
            <a:r>
              <a:rPr lang="zh-CN" altLang="en-US" sz="4000" b="1">
                <a:solidFill>
                  <a:schemeClr val="accent1">
                    <a:lumMod val="50000"/>
                  </a:schemeClr>
                </a:solidFill>
                <a:latin typeface="微软雅黑" panose="020B0503020204020204" pitchFamily="34" charset="-122"/>
                <a:ea typeface="微软雅黑" panose="020B0503020204020204" pitchFamily="34" charset="-122"/>
              </a:rPr>
              <a:t>步骤</a:t>
            </a:r>
            <a:endParaRPr lang="zh-CN" altLang="en-US" sz="4000" b="1">
              <a:solidFill>
                <a:schemeClr val="accent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par>
                          <p:cTn id="12" fill="hold">
                            <p:stCondLst>
                              <p:cond delay="899"/>
                            </p:stCondLst>
                            <p:childTnLst>
                              <p:par>
                                <p:cTn id="13" presetID="23" presetClass="entr" presetSubtype="16" fill="hold" grpId="6" nodeType="afterEffec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399"/>
                            </p:stCondLst>
                            <p:childTnLst>
                              <p:par>
                                <p:cTn id="18" presetID="42" presetClass="entr" presetSubtype="0" fill="hold" nodeType="afterEffec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par>
                          <p:cTn id="23" fill="hold">
                            <p:stCondLst>
                              <p:cond delay="2399"/>
                            </p:stCondLst>
                            <p:childTnLst>
                              <p:par>
                                <p:cTn id="24" presetID="3" presetClass="entr" presetSubtype="10" fill="hold" grpId="5" nodeType="afterEffect">
                                  <p:childTnLst>
                                    <p:set>
                                      <p:cBhvr>
                                        <p:cTn id="25" dur="1" fill="hold">
                                          <p:stCondLst>
                                            <p:cond delay="0"/>
                                          </p:stCondLst>
                                        </p:cTn>
                                        <p:tgtEl>
                                          <p:spTgt spid="40"/>
                                        </p:tgtEl>
                                        <p:attrNameLst>
                                          <p:attrName>style.visibility</p:attrName>
                                        </p:attrNameLst>
                                      </p:cBhvr>
                                      <p:to>
                                        <p:strVal val="visible"/>
                                      </p:to>
                                    </p:set>
                                    <p:animEffect transition="in" filter="blinds(horizontal)">
                                      <p:cBhvr>
                                        <p:cTn id="26" dur="500"/>
                                        <p:tgtEl>
                                          <p:spTgt spid="40"/>
                                        </p:tgtEl>
                                      </p:cBhvr>
                                    </p:animEffect>
                                  </p:childTnLst>
                                </p:cTn>
                              </p:par>
                            </p:childTnLst>
                          </p:cTn>
                        </p:par>
                        <p:par>
                          <p:cTn id="27" fill="hold">
                            <p:stCondLst>
                              <p:cond delay="2899"/>
                            </p:stCondLst>
                            <p:childTnLst>
                              <p:par>
                                <p:cTn id="28" presetID="42" presetClass="entr" presetSubtype="0" fill="hold" nodeType="afterEffect">
                                  <p:childTnLst>
                                    <p:set>
                                      <p:cBhvr>
                                        <p:cTn id="29" dur="1" fill="hold">
                                          <p:stCondLst>
                                            <p:cond delay="0"/>
                                          </p:stCondLst>
                                        </p:cTn>
                                        <p:tgtEl>
                                          <p:spTgt spid="29"/>
                                        </p:tgtEl>
                                        <p:attrNameLst>
                                          <p:attrName>style.visibility</p:attrName>
                                        </p:attrNameLst>
                                      </p:cBhvr>
                                      <p:to>
                                        <p:strVal val="visible"/>
                                      </p:to>
                                    </p:set>
                                    <p:animEffect transition="in" filter="fade">
                                      <p:cBhvr>
                                        <p:cTn id="30" dur="1000"/>
                                        <p:tgtEl>
                                          <p:spTgt spid="29"/>
                                        </p:tgtEl>
                                      </p:cBhvr>
                                    </p:animEffect>
                                    <p:anim calcmode="lin" valueType="num">
                                      <p:cBhvr>
                                        <p:cTn id="31" dur="1000" fill="hold"/>
                                        <p:tgtEl>
                                          <p:spTgt spid="29"/>
                                        </p:tgtEl>
                                        <p:attrNameLst>
                                          <p:attrName>ppt_x</p:attrName>
                                        </p:attrNameLst>
                                      </p:cBhvr>
                                      <p:tavLst>
                                        <p:tav tm="0">
                                          <p:val>
                                            <p:strVal val="#ppt_x"/>
                                          </p:val>
                                        </p:tav>
                                        <p:tav tm="100000">
                                          <p:val>
                                            <p:strVal val="#ppt_x"/>
                                          </p:val>
                                        </p:tav>
                                      </p:tavLst>
                                    </p:anim>
                                    <p:anim calcmode="lin" valueType="num">
                                      <p:cBhvr>
                                        <p:cTn id="32" dur="1000" fill="hold"/>
                                        <p:tgtEl>
                                          <p:spTgt spid="29"/>
                                        </p:tgtEl>
                                        <p:attrNameLst>
                                          <p:attrName>ppt_y</p:attrName>
                                        </p:attrNameLst>
                                      </p:cBhvr>
                                      <p:tavLst>
                                        <p:tav tm="0">
                                          <p:val>
                                            <p:strVal val="#ppt_y+.1"/>
                                          </p:val>
                                        </p:tav>
                                        <p:tav tm="100000">
                                          <p:val>
                                            <p:strVal val="#ppt_y"/>
                                          </p:val>
                                        </p:tav>
                                      </p:tavLst>
                                    </p:anim>
                                  </p:childTnLst>
                                </p:cTn>
                              </p:par>
                            </p:childTnLst>
                          </p:cTn>
                        </p:par>
                        <p:par>
                          <p:cTn id="33" fill="hold">
                            <p:stCondLst>
                              <p:cond delay="3899"/>
                            </p:stCondLst>
                            <p:childTnLst>
                              <p:par>
                                <p:cTn id="34" presetID="3" presetClass="entr" presetSubtype="10" fill="hold" grpId="4" nodeType="afterEffect">
                                  <p:childTnLst>
                                    <p:set>
                                      <p:cBhvr>
                                        <p:cTn id="35" dur="1" fill="hold">
                                          <p:stCondLst>
                                            <p:cond delay="0"/>
                                          </p:stCondLst>
                                        </p:cTn>
                                        <p:tgtEl>
                                          <p:spTgt spid="39"/>
                                        </p:tgtEl>
                                        <p:attrNameLst>
                                          <p:attrName>style.visibility</p:attrName>
                                        </p:attrNameLst>
                                      </p:cBhvr>
                                      <p:to>
                                        <p:strVal val="visible"/>
                                      </p:to>
                                    </p:set>
                                    <p:animEffect transition="in" filter="blinds(horizontal)">
                                      <p:cBhvr>
                                        <p:cTn id="36" dur="500"/>
                                        <p:tgtEl>
                                          <p:spTgt spid="39"/>
                                        </p:tgtEl>
                                      </p:cBhvr>
                                    </p:animEffect>
                                  </p:childTnLst>
                                </p:cTn>
                              </p:par>
                            </p:childTnLst>
                          </p:cTn>
                        </p:par>
                        <p:par>
                          <p:cTn id="37" fill="hold">
                            <p:stCondLst>
                              <p:cond delay="4399"/>
                            </p:stCondLst>
                            <p:childTnLst>
                              <p:par>
                                <p:cTn id="38" presetID="42" presetClass="entr" presetSubtype="0" fill="hold" nodeType="afterEffect">
                                  <p:childTnLst>
                                    <p:set>
                                      <p:cBhvr>
                                        <p:cTn id="39" dur="1" fill="hold">
                                          <p:stCondLst>
                                            <p:cond delay="0"/>
                                          </p:stCondLst>
                                        </p:cTn>
                                        <p:tgtEl>
                                          <p:spTgt spid="31"/>
                                        </p:tgtEl>
                                        <p:attrNameLst>
                                          <p:attrName>style.visibility</p:attrName>
                                        </p:attrNameLst>
                                      </p:cBhvr>
                                      <p:to>
                                        <p:strVal val="visible"/>
                                      </p:to>
                                    </p:set>
                                    <p:animEffect transition="in" filter="fade">
                                      <p:cBhvr>
                                        <p:cTn id="40" dur="1000"/>
                                        <p:tgtEl>
                                          <p:spTgt spid="31"/>
                                        </p:tgtEl>
                                      </p:cBhvr>
                                    </p:animEffect>
                                    <p:anim calcmode="lin" valueType="num">
                                      <p:cBhvr>
                                        <p:cTn id="41" dur="1000" fill="hold"/>
                                        <p:tgtEl>
                                          <p:spTgt spid="31"/>
                                        </p:tgtEl>
                                        <p:attrNameLst>
                                          <p:attrName>ppt_x</p:attrName>
                                        </p:attrNameLst>
                                      </p:cBhvr>
                                      <p:tavLst>
                                        <p:tav tm="0">
                                          <p:val>
                                            <p:strVal val="#ppt_x"/>
                                          </p:val>
                                        </p:tav>
                                        <p:tav tm="100000">
                                          <p:val>
                                            <p:strVal val="#ppt_x"/>
                                          </p:val>
                                        </p:tav>
                                      </p:tavLst>
                                    </p:anim>
                                    <p:anim calcmode="lin" valueType="num">
                                      <p:cBhvr>
                                        <p:cTn id="42" dur="1000" fill="hold"/>
                                        <p:tgtEl>
                                          <p:spTgt spid="31"/>
                                        </p:tgtEl>
                                        <p:attrNameLst>
                                          <p:attrName>ppt_y</p:attrName>
                                        </p:attrNameLst>
                                      </p:cBhvr>
                                      <p:tavLst>
                                        <p:tav tm="0">
                                          <p:val>
                                            <p:strVal val="#ppt_y+.1"/>
                                          </p:val>
                                        </p:tav>
                                        <p:tav tm="100000">
                                          <p:val>
                                            <p:strVal val="#ppt_y"/>
                                          </p:val>
                                        </p:tav>
                                      </p:tavLst>
                                    </p:anim>
                                  </p:childTnLst>
                                </p:cTn>
                              </p:par>
                            </p:childTnLst>
                          </p:cTn>
                        </p:par>
                        <p:par>
                          <p:cTn id="43" fill="hold">
                            <p:stCondLst>
                              <p:cond delay="5399"/>
                            </p:stCondLst>
                            <p:childTnLst>
                              <p:par>
                                <p:cTn id="44" presetID="3" presetClass="entr" presetSubtype="10" fill="hold" grpId="3" nodeType="afterEffect">
                                  <p:childTnLst>
                                    <p:set>
                                      <p:cBhvr>
                                        <p:cTn id="45" dur="1" fill="hold">
                                          <p:stCondLst>
                                            <p:cond delay="0"/>
                                          </p:stCondLst>
                                        </p:cTn>
                                        <p:tgtEl>
                                          <p:spTgt spid="38"/>
                                        </p:tgtEl>
                                        <p:attrNameLst>
                                          <p:attrName>style.visibility</p:attrName>
                                        </p:attrNameLst>
                                      </p:cBhvr>
                                      <p:to>
                                        <p:strVal val="visible"/>
                                      </p:to>
                                    </p:set>
                                    <p:animEffect transition="in" filter="blinds(horizontal)">
                                      <p:cBhvr>
                                        <p:cTn id="46" dur="500"/>
                                        <p:tgtEl>
                                          <p:spTgt spid="38"/>
                                        </p:tgtEl>
                                      </p:cBhvr>
                                    </p:animEffect>
                                  </p:childTnLst>
                                </p:cTn>
                              </p:par>
                            </p:childTnLst>
                          </p:cTn>
                        </p:par>
                        <p:par>
                          <p:cTn id="47" fill="hold">
                            <p:stCondLst>
                              <p:cond delay="5899"/>
                            </p:stCondLst>
                            <p:childTnLst>
                              <p:par>
                                <p:cTn id="48" presetID="42" presetClass="entr" presetSubtype="0" fill="hold" nodeType="afterEffec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899"/>
                            </p:stCondLst>
                            <p:childTnLst>
                              <p:par>
                                <p:cTn id="54" presetID="22" presetClass="entr" presetSubtype="4" fill="hold" grpId="1" nodeType="afterEffec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399"/>
                            </p:stCondLst>
                            <p:childTnLst>
                              <p:par>
                                <p:cTn id="58" presetID="42" presetClass="entr" presetSubtype="0" fill="hold" nodeType="afterEffect">
                                  <p:childTnLst>
                                    <p:set>
                                      <p:cBhvr>
                                        <p:cTn id="59" dur="1" fill="hold">
                                          <p:stCondLst>
                                            <p:cond delay="0"/>
                                          </p:stCondLst>
                                        </p:cTn>
                                        <p:tgtEl>
                                          <p:spTgt spid="30"/>
                                        </p:tgtEl>
                                        <p:attrNameLst>
                                          <p:attrName>style.visibility</p:attrName>
                                        </p:attrNameLst>
                                      </p:cBhvr>
                                      <p:to>
                                        <p:strVal val="visible"/>
                                      </p:to>
                                    </p:set>
                                    <p:animEffect transition="in" filter="fade">
                                      <p:cBhvr>
                                        <p:cTn id="60" dur="1000"/>
                                        <p:tgtEl>
                                          <p:spTgt spid="30"/>
                                        </p:tgtEl>
                                      </p:cBhvr>
                                    </p:animEffect>
                                    <p:anim calcmode="lin" valueType="num">
                                      <p:cBhvr>
                                        <p:cTn id="61" dur="1000" fill="hold"/>
                                        <p:tgtEl>
                                          <p:spTgt spid="30"/>
                                        </p:tgtEl>
                                        <p:attrNameLst>
                                          <p:attrName>ppt_x</p:attrName>
                                        </p:attrNameLst>
                                      </p:cBhvr>
                                      <p:tavLst>
                                        <p:tav tm="0">
                                          <p:val>
                                            <p:strVal val="#ppt_x"/>
                                          </p:val>
                                        </p:tav>
                                        <p:tav tm="100000">
                                          <p:val>
                                            <p:strVal val="#ppt_x"/>
                                          </p:val>
                                        </p:tav>
                                      </p:tavLst>
                                    </p:anim>
                                    <p:anim calcmode="lin" valueType="num">
                                      <p:cBhvr>
                                        <p:cTn id="62" dur="1000" fill="hold"/>
                                        <p:tgtEl>
                                          <p:spTgt spid="30"/>
                                        </p:tgtEl>
                                        <p:attrNameLst>
                                          <p:attrName>ppt_y</p:attrName>
                                        </p:attrNameLst>
                                      </p:cBhvr>
                                      <p:tavLst>
                                        <p:tav tm="0">
                                          <p:val>
                                            <p:strVal val="#ppt_y+.1"/>
                                          </p:val>
                                        </p:tav>
                                        <p:tav tm="100000">
                                          <p:val>
                                            <p:strVal val="#ppt_y"/>
                                          </p:val>
                                        </p:tav>
                                      </p:tavLst>
                                    </p:anim>
                                  </p:childTnLst>
                                </p:cTn>
                              </p:par>
                            </p:childTnLst>
                          </p:cTn>
                        </p:par>
                        <p:par>
                          <p:cTn id="63" fill="hold">
                            <p:stCondLst>
                              <p:cond delay="8399"/>
                            </p:stCondLst>
                            <p:childTnLst>
                              <p:par>
                                <p:cTn id="64" presetID="3" presetClass="entr" presetSubtype="10" fill="hold" grpId="2" nodeType="afterEffect">
                                  <p:childTnLst>
                                    <p:set>
                                      <p:cBhvr>
                                        <p:cTn id="65" dur="1" fill="hold">
                                          <p:stCondLst>
                                            <p:cond delay="0"/>
                                          </p:stCondLst>
                                        </p:cTn>
                                        <p:tgtEl>
                                          <p:spTgt spid="36"/>
                                        </p:tgtEl>
                                        <p:attrNameLst>
                                          <p:attrName>style.visibility</p:attrName>
                                        </p:attrNameLst>
                                      </p:cBhvr>
                                      <p:to>
                                        <p:strVal val="visible"/>
                                      </p:to>
                                    </p:set>
                                    <p:animEffect transition="in" filter="blinds(horizontal)">
                                      <p:cBhvr>
                                        <p:cTn id="6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5" grpId="1" animBg="1"/>
      <p:bldP spid="36" grpId="2" animBg="1"/>
      <p:bldP spid="38" grpId="3" animBg="1"/>
      <p:bldP spid="39" grpId="4" animBg="1"/>
      <p:bldP spid="40" grpId="5" animBg="1"/>
      <p:bldP spid="2" grpId="6"/>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淘宝网chenying0907出品 4"/>
          <p:cNvSpPr txBox="1"/>
          <p:nvPr/>
        </p:nvSpPr>
        <p:spPr>
          <a:xfrm>
            <a:off x="2168165" y="264321"/>
            <a:ext cx="2911835" cy="523220"/>
          </a:xfrm>
          <a:prstGeom prst="rect">
            <a:avLst/>
          </a:prstGeom>
          <a:noFill/>
        </p:spPr>
        <p:txBody>
          <a:bodyPr wrap="square" rtlCol="0">
            <a:spAutoFit/>
          </a:bodyPr>
          <a:lstStyle/>
          <a:p>
            <a:r>
              <a:rPr lang="en-US" altLang="zh-CN" sz="2800" b="1">
                <a:solidFill>
                  <a:schemeClr val="accent1">
                    <a:lumMod val="50000"/>
                  </a:schemeClr>
                </a:solidFill>
                <a:latin typeface="微软雅黑" panose="020B0503020204020204" pitchFamily="34" charset="-122"/>
                <a:ea typeface="微软雅黑" panose="020B0503020204020204" pitchFamily="34" charset="-122"/>
              </a:rPr>
              <a:t>3</a:t>
            </a:r>
            <a:r>
              <a:rPr lang="zh-CN" altLang="en-US" sz="2800" b="1">
                <a:solidFill>
                  <a:schemeClr val="accent1">
                    <a:lumMod val="50000"/>
                  </a:schemeClr>
                </a:solidFill>
                <a:latin typeface="微软雅黑" panose="020B0503020204020204" pitchFamily="34" charset="-122"/>
                <a:ea typeface="微软雅黑" panose="020B0503020204020204" pitchFamily="34" charset="-122"/>
              </a:rPr>
              <a:t>、修 订 要 求</a:t>
            </a:r>
            <a:endParaRPr lang="zh-CN" altLang="en-US" sz="2800">
              <a:solidFill>
                <a:schemeClr val="accent1">
                  <a:lumMod val="50000"/>
                </a:schemeClr>
              </a:solidFill>
            </a:endParaRPr>
          </a:p>
        </p:txBody>
      </p:sp>
      <p:pic>
        <p:nvPicPr>
          <p:cNvPr id="6" name="图片 5"/>
          <p:cNvPicPr>
            <a:picLocks noChangeAspect="1"/>
          </p:cNvPicPr>
          <p:nvPr/>
        </p:nvPicPr>
        <p:blipFill>
          <a:blip r:embed="rId1"/>
          <a:stretch>
            <a:fillRect/>
          </a:stretch>
        </p:blipFill>
        <p:spPr>
          <a:xfrm>
            <a:off x="143244" y="0"/>
            <a:ext cx="1789251" cy="1051863"/>
          </a:xfrm>
          <a:prstGeom prst="rect">
            <a:avLst/>
          </a:prstGeom>
        </p:spPr>
      </p:pic>
      <p:grpSp>
        <p:nvGrpSpPr>
          <p:cNvPr id="2" name="淘宝网chenying0907出品 2"/>
          <p:cNvGrpSpPr/>
          <p:nvPr/>
        </p:nvGrpSpPr>
        <p:grpSpPr>
          <a:xfrm>
            <a:off x="6713855" y="1805940"/>
            <a:ext cx="4060825" cy="695960"/>
            <a:chOff x="10633" y="2704"/>
            <a:chExt cx="6395" cy="1096"/>
          </a:xfrm>
        </p:grpSpPr>
        <p:cxnSp>
          <p:nvCxnSpPr>
            <p:cNvPr id="22" name="直接连接符 21"/>
            <p:cNvCxnSpPr/>
            <p:nvPr/>
          </p:nvCxnSpPr>
          <p:spPr>
            <a:xfrm flipV="1">
              <a:off x="10718" y="2713"/>
              <a:ext cx="699" cy="1003"/>
            </a:xfrm>
            <a:prstGeom prst="line">
              <a:avLst/>
            </a:prstGeom>
            <a:ln w="158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7" name="淘宝网chenying0907出品 16"/>
            <p:cNvSpPr/>
            <p:nvPr/>
          </p:nvSpPr>
          <p:spPr>
            <a:xfrm>
              <a:off x="10633" y="3630"/>
              <a:ext cx="170" cy="1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直接连接符 22"/>
            <p:cNvCxnSpPr/>
            <p:nvPr/>
          </p:nvCxnSpPr>
          <p:spPr>
            <a:xfrm flipV="1">
              <a:off x="11418" y="2704"/>
              <a:ext cx="5610" cy="20"/>
            </a:xfrm>
            <a:prstGeom prst="line">
              <a:avLst/>
            </a:prstGeom>
            <a:ln w="158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 name="淘宝网chenying0907出品 7"/>
          <p:cNvGrpSpPr/>
          <p:nvPr/>
        </p:nvGrpSpPr>
        <p:grpSpPr>
          <a:xfrm>
            <a:off x="7289800" y="3715385"/>
            <a:ext cx="3331845" cy="107950"/>
            <a:chOff x="11780" y="5631"/>
            <a:chExt cx="5247" cy="170"/>
          </a:xfrm>
        </p:grpSpPr>
        <p:sp>
          <p:nvSpPr>
            <p:cNvPr id="26" name="淘宝网chenying0907出品 25"/>
            <p:cNvSpPr/>
            <p:nvPr/>
          </p:nvSpPr>
          <p:spPr>
            <a:xfrm>
              <a:off x="11780" y="5631"/>
              <a:ext cx="170" cy="1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7" name="直接连接符 26"/>
            <p:cNvCxnSpPr/>
            <p:nvPr/>
          </p:nvCxnSpPr>
          <p:spPr>
            <a:xfrm flipV="1">
              <a:off x="11951" y="5707"/>
              <a:ext cx="5077" cy="29"/>
            </a:xfrm>
            <a:prstGeom prst="line">
              <a:avLst/>
            </a:prstGeom>
            <a:ln w="158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8" name="淘宝网chenying0907出品 20"/>
          <p:cNvGrpSpPr/>
          <p:nvPr/>
        </p:nvGrpSpPr>
        <p:grpSpPr>
          <a:xfrm>
            <a:off x="6821170" y="4717415"/>
            <a:ext cx="4091305" cy="716280"/>
            <a:chOff x="10702" y="7749"/>
            <a:chExt cx="6443" cy="1128"/>
          </a:xfrm>
        </p:grpSpPr>
        <p:sp>
          <p:nvSpPr>
            <p:cNvPr id="28" name="淘宝网chenying0907出品 27"/>
            <p:cNvSpPr/>
            <p:nvPr/>
          </p:nvSpPr>
          <p:spPr>
            <a:xfrm>
              <a:off x="10702" y="7749"/>
              <a:ext cx="170" cy="1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9" name="直接连接符 28"/>
            <p:cNvCxnSpPr/>
            <p:nvPr/>
          </p:nvCxnSpPr>
          <p:spPr>
            <a:xfrm>
              <a:off x="10787" y="7859"/>
              <a:ext cx="732" cy="1018"/>
            </a:xfrm>
            <a:prstGeom prst="line">
              <a:avLst/>
            </a:prstGeom>
            <a:ln w="158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11519" y="8857"/>
              <a:ext cx="5626" cy="18"/>
            </a:xfrm>
            <a:prstGeom prst="line">
              <a:avLst/>
            </a:prstGeom>
            <a:ln w="158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淘宝网chenying0907出品 11"/>
          <p:cNvGrpSpPr/>
          <p:nvPr/>
        </p:nvGrpSpPr>
        <p:grpSpPr>
          <a:xfrm>
            <a:off x="954405" y="1835150"/>
            <a:ext cx="4105910" cy="679450"/>
            <a:chOff x="1843" y="2730"/>
            <a:chExt cx="6466" cy="1070"/>
          </a:xfrm>
        </p:grpSpPr>
        <p:sp>
          <p:nvSpPr>
            <p:cNvPr id="45" name="淘宝网chenying0907出品 44"/>
            <p:cNvSpPr/>
            <p:nvPr/>
          </p:nvSpPr>
          <p:spPr>
            <a:xfrm>
              <a:off x="8139" y="3630"/>
              <a:ext cx="170" cy="1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6" name="直接连接符 45"/>
            <p:cNvCxnSpPr/>
            <p:nvPr/>
          </p:nvCxnSpPr>
          <p:spPr>
            <a:xfrm flipH="1" flipV="1">
              <a:off x="7195" y="2730"/>
              <a:ext cx="969" cy="945"/>
            </a:xfrm>
            <a:prstGeom prst="line">
              <a:avLst/>
            </a:prstGeom>
            <a:ln w="158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1843" y="2751"/>
              <a:ext cx="5352" cy="12"/>
            </a:xfrm>
            <a:prstGeom prst="line">
              <a:avLst/>
            </a:prstGeom>
            <a:ln w="158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5" name="淘宝网chenying0907出品 14"/>
          <p:cNvGrpSpPr/>
          <p:nvPr/>
        </p:nvGrpSpPr>
        <p:grpSpPr>
          <a:xfrm>
            <a:off x="1157605" y="3566160"/>
            <a:ext cx="3398520" cy="107950"/>
            <a:chOff x="1843" y="5696"/>
            <a:chExt cx="5352" cy="170"/>
          </a:xfrm>
        </p:grpSpPr>
        <p:sp>
          <p:nvSpPr>
            <p:cNvPr id="49" name="淘宝网chenying0907出品 48"/>
            <p:cNvSpPr/>
            <p:nvPr/>
          </p:nvSpPr>
          <p:spPr>
            <a:xfrm>
              <a:off x="7025" y="5696"/>
              <a:ext cx="170" cy="1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0" name="直接连接符 49"/>
            <p:cNvCxnSpPr/>
            <p:nvPr/>
          </p:nvCxnSpPr>
          <p:spPr>
            <a:xfrm>
              <a:off x="1843" y="5773"/>
              <a:ext cx="5267" cy="28"/>
            </a:xfrm>
            <a:prstGeom prst="line">
              <a:avLst/>
            </a:prstGeom>
            <a:ln w="158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8" name="淘宝网chenying0907出品 18"/>
          <p:cNvGrpSpPr/>
          <p:nvPr/>
        </p:nvGrpSpPr>
        <p:grpSpPr>
          <a:xfrm>
            <a:off x="906145" y="4709795"/>
            <a:ext cx="4131945" cy="715010"/>
            <a:chOff x="1827" y="7717"/>
            <a:chExt cx="6507" cy="1126"/>
          </a:xfrm>
        </p:grpSpPr>
        <p:sp>
          <p:nvSpPr>
            <p:cNvPr id="51" name="淘宝网chenying0907出品 50"/>
            <p:cNvSpPr/>
            <p:nvPr/>
          </p:nvSpPr>
          <p:spPr>
            <a:xfrm>
              <a:off x="8164" y="7717"/>
              <a:ext cx="170" cy="1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2" name="直接连接符 51"/>
            <p:cNvCxnSpPr/>
            <p:nvPr/>
          </p:nvCxnSpPr>
          <p:spPr>
            <a:xfrm flipH="1">
              <a:off x="7650" y="7861"/>
              <a:ext cx="544" cy="982"/>
            </a:xfrm>
            <a:prstGeom prst="line">
              <a:avLst/>
            </a:prstGeom>
            <a:ln w="158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V="1">
              <a:off x="1827" y="8831"/>
              <a:ext cx="5836" cy="6"/>
            </a:xfrm>
            <a:prstGeom prst="line">
              <a:avLst/>
            </a:prstGeom>
            <a:ln w="158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9" name="淘宝网chenying0907出品 19"/>
          <p:cNvGrpSpPr/>
          <p:nvPr/>
        </p:nvGrpSpPr>
        <p:grpSpPr>
          <a:xfrm>
            <a:off x="4563110" y="2077085"/>
            <a:ext cx="2729230" cy="3110865"/>
            <a:chOff x="7386" y="3351"/>
            <a:chExt cx="4298" cy="4899"/>
          </a:xfrm>
        </p:grpSpPr>
        <p:grpSp>
          <p:nvGrpSpPr>
            <p:cNvPr id="20" name="淘宝网chenying0907出品 17"/>
            <p:cNvGrpSpPr/>
            <p:nvPr/>
          </p:nvGrpSpPr>
          <p:grpSpPr>
            <a:xfrm rot="5400000">
              <a:off x="7085" y="3652"/>
              <a:ext cx="4899" cy="4298"/>
              <a:chOff x="4225297" y="2300303"/>
              <a:chExt cx="3110956" cy="2729179"/>
            </a:xfrm>
          </p:grpSpPr>
          <p:sp>
            <p:nvSpPr>
              <p:cNvPr id="7" name="六边形 6"/>
              <p:cNvSpPr/>
              <p:nvPr/>
            </p:nvSpPr>
            <p:spPr>
              <a:xfrm>
                <a:off x="4340775" y="2427847"/>
                <a:ext cx="2880000" cy="2474091"/>
              </a:xfrm>
              <a:prstGeom prst="hexagon">
                <a:avLst/>
              </a:prstGeom>
              <a:noFill/>
              <a:ln w="1905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4225297" y="3664892"/>
                <a:ext cx="230956"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7105297" y="3664892"/>
                <a:ext cx="230956"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4833594" y="2300303"/>
                <a:ext cx="230956" cy="255087"/>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494282" y="4774395"/>
                <a:ext cx="230956" cy="255087"/>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6441648" y="2328746"/>
                <a:ext cx="283590" cy="279944"/>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4833594" y="4721095"/>
                <a:ext cx="283590" cy="279944"/>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6" name="淘宝网chenying0907出品 55"/>
            <p:cNvSpPr txBox="1"/>
            <p:nvPr/>
          </p:nvSpPr>
          <p:spPr>
            <a:xfrm>
              <a:off x="8429" y="4575"/>
              <a:ext cx="2494" cy="2278"/>
            </a:xfrm>
            <a:prstGeom prst="rect">
              <a:avLst/>
            </a:prstGeom>
            <a:noFill/>
          </p:spPr>
          <p:txBody>
            <a:bodyPr wrap="square" rtlCol="0">
              <a:spAutoFit/>
            </a:bodyPr>
            <a:lstStyle/>
            <a:p>
              <a:r>
                <a:rPr lang="zh-CN" altLang="en-US" sz="4400" b="1">
                  <a:solidFill>
                    <a:schemeClr val="accent1">
                      <a:lumMod val="50000"/>
                    </a:schemeClr>
                  </a:solidFill>
                  <a:latin typeface="微软雅黑" panose="020B0503020204020204" pitchFamily="34" charset="-122"/>
                  <a:ea typeface="微软雅黑" panose="020B0503020204020204" pitchFamily="34" charset="-122"/>
                </a:rPr>
                <a:t>修订要求</a:t>
              </a:r>
              <a:endParaRPr lang="en-US" altLang="zh-CN" sz="4400" b="1">
                <a:solidFill>
                  <a:schemeClr val="accent1">
                    <a:lumMod val="50000"/>
                  </a:schemeClr>
                </a:solidFill>
                <a:latin typeface="微软雅黑" panose="020B0503020204020204" pitchFamily="34" charset="-122"/>
                <a:ea typeface="微软雅黑" panose="020B0503020204020204" pitchFamily="34" charset="-122"/>
              </a:endParaRPr>
            </a:p>
          </p:txBody>
        </p:sp>
      </p:grpSp>
      <p:sp>
        <p:nvSpPr>
          <p:cNvPr id="57" name="淘宝网chenying0907出品 56"/>
          <p:cNvSpPr txBox="1"/>
          <p:nvPr/>
        </p:nvSpPr>
        <p:spPr>
          <a:xfrm>
            <a:off x="7251700" y="1355543"/>
            <a:ext cx="3708400" cy="400110"/>
          </a:xfrm>
          <a:prstGeom prst="rect">
            <a:avLst/>
          </a:prstGeom>
          <a:noFill/>
        </p:spPr>
        <p:txBody>
          <a:bodyPr wrap="square" rtlCol="0">
            <a:spAutoFit/>
          </a:bodyPr>
          <a:lstStyle/>
          <a:p>
            <a:r>
              <a:rPr lang="en-US" sz="2000" b="1">
                <a:solidFill>
                  <a:schemeClr val="accent1">
                    <a:lumMod val="50000"/>
                  </a:schemeClr>
                </a:solidFill>
                <a:latin typeface="+mn-ea"/>
              </a:rPr>
              <a:t>6</a:t>
            </a:r>
            <a:r>
              <a:rPr lang="zh-CN" altLang="en-US" sz="2000" b="1">
                <a:solidFill>
                  <a:schemeClr val="accent1">
                    <a:lumMod val="50000"/>
                  </a:schemeClr>
                </a:solidFill>
                <a:latin typeface="+mn-ea"/>
              </a:rPr>
              <a:t>）其它需要修订的情况</a:t>
            </a:r>
            <a:endParaRPr lang="zh-CN" altLang="en-US" sz="2000" b="1">
              <a:solidFill>
                <a:schemeClr val="accent1">
                  <a:lumMod val="50000"/>
                </a:schemeClr>
              </a:solidFill>
              <a:latin typeface="+mn-ea"/>
            </a:endParaRPr>
          </a:p>
        </p:txBody>
      </p:sp>
      <p:sp>
        <p:nvSpPr>
          <p:cNvPr id="59" name="淘宝网chenying0907出品 58"/>
          <p:cNvSpPr txBox="1"/>
          <p:nvPr/>
        </p:nvSpPr>
        <p:spPr>
          <a:xfrm>
            <a:off x="7436197" y="2378563"/>
            <a:ext cx="3206403" cy="1323439"/>
          </a:xfrm>
          <a:prstGeom prst="rect">
            <a:avLst/>
          </a:prstGeom>
          <a:noFill/>
        </p:spPr>
        <p:txBody>
          <a:bodyPr wrap="square" rtlCol="0">
            <a:spAutoFit/>
          </a:bodyPr>
          <a:lstStyle/>
          <a:p>
            <a:r>
              <a:rPr lang="en-US" sz="2000" b="1">
                <a:solidFill>
                  <a:schemeClr val="accent1">
                    <a:lumMod val="50000"/>
                  </a:schemeClr>
                </a:solidFill>
                <a:latin typeface="+mn-ea"/>
              </a:rPr>
              <a:t>5</a:t>
            </a:r>
            <a:r>
              <a:rPr lang="zh-CN" altLang="en-US" sz="2000" b="1">
                <a:solidFill>
                  <a:schemeClr val="accent1">
                    <a:lumMod val="50000"/>
                  </a:schemeClr>
                </a:solidFill>
                <a:latin typeface="+mn-ea"/>
              </a:rPr>
              <a:t>）在突发事件实际应对和应急演练中发现问题，需要对环境应急预案作出重大调整的。</a:t>
            </a:r>
            <a:endParaRPr lang="zh-CN" altLang="en-US" sz="2000" b="1">
              <a:solidFill>
                <a:schemeClr val="accent1">
                  <a:lumMod val="50000"/>
                </a:schemeClr>
              </a:solidFill>
              <a:latin typeface="+mn-ea"/>
            </a:endParaRPr>
          </a:p>
        </p:txBody>
      </p:sp>
      <p:sp>
        <p:nvSpPr>
          <p:cNvPr id="61" name="淘宝网chenying0907出品 60"/>
          <p:cNvSpPr txBox="1"/>
          <p:nvPr/>
        </p:nvSpPr>
        <p:spPr>
          <a:xfrm>
            <a:off x="7581612" y="4687662"/>
            <a:ext cx="3378488" cy="707886"/>
          </a:xfrm>
          <a:prstGeom prst="rect">
            <a:avLst/>
          </a:prstGeom>
          <a:noFill/>
        </p:spPr>
        <p:txBody>
          <a:bodyPr wrap="square" rtlCol="0">
            <a:spAutoFit/>
          </a:bodyPr>
          <a:lstStyle/>
          <a:p>
            <a:r>
              <a:rPr lang="en-US" sz="2000" b="1">
                <a:solidFill>
                  <a:schemeClr val="accent1">
                    <a:lumMod val="50000"/>
                  </a:schemeClr>
                </a:solidFill>
                <a:latin typeface="+mn-ea"/>
              </a:rPr>
              <a:t>4</a:t>
            </a:r>
            <a:r>
              <a:rPr lang="zh-CN" altLang="en-US" sz="2000" b="1">
                <a:solidFill>
                  <a:schemeClr val="accent1">
                    <a:lumMod val="50000"/>
                  </a:schemeClr>
                </a:solidFill>
                <a:latin typeface="+mn-ea"/>
              </a:rPr>
              <a:t>）重要应急资源发生重大变化的。</a:t>
            </a:r>
            <a:endParaRPr lang="zh-CN" altLang="en-US" sz="2000" b="1">
              <a:solidFill>
                <a:schemeClr val="accent1">
                  <a:lumMod val="50000"/>
                </a:schemeClr>
              </a:solidFill>
              <a:latin typeface="+mn-ea"/>
            </a:endParaRPr>
          </a:p>
        </p:txBody>
      </p:sp>
      <p:sp>
        <p:nvSpPr>
          <p:cNvPr id="64" name="淘宝网chenying0907出品 63"/>
          <p:cNvSpPr txBox="1"/>
          <p:nvPr/>
        </p:nvSpPr>
        <p:spPr>
          <a:xfrm>
            <a:off x="1187778" y="2861496"/>
            <a:ext cx="3079422" cy="707886"/>
          </a:xfrm>
          <a:prstGeom prst="rect">
            <a:avLst/>
          </a:prstGeom>
          <a:noFill/>
        </p:spPr>
        <p:txBody>
          <a:bodyPr wrap="square" rtlCol="0">
            <a:spAutoFit/>
          </a:bodyPr>
          <a:lstStyle/>
          <a:p>
            <a:r>
              <a:rPr lang="en-US" sz="2000" b="1">
                <a:solidFill>
                  <a:schemeClr val="accent1">
                    <a:lumMod val="50000"/>
                  </a:schemeClr>
                </a:solidFill>
                <a:latin typeface="+mn-ea"/>
              </a:rPr>
              <a:t>2</a:t>
            </a:r>
            <a:r>
              <a:rPr lang="zh-CN" altLang="en-US" sz="2000" b="1">
                <a:solidFill>
                  <a:schemeClr val="accent1">
                    <a:lumMod val="50000"/>
                  </a:schemeClr>
                </a:solidFill>
                <a:latin typeface="+mn-ea"/>
              </a:rPr>
              <a:t>）应急管理组织指挥体系与职责发生重大变化的。</a:t>
            </a:r>
            <a:endParaRPr lang="zh-CN" altLang="en-US" sz="2000" b="1">
              <a:solidFill>
                <a:schemeClr val="accent1">
                  <a:lumMod val="50000"/>
                </a:schemeClr>
              </a:solidFill>
              <a:latin typeface="+mn-ea"/>
            </a:endParaRPr>
          </a:p>
        </p:txBody>
      </p:sp>
      <p:sp>
        <p:nvSpPr>
          <p:cNvPr id="66" name="淘宝网chenying0907出品 65"/>
          <p:cNvSpPr txBox="1"/>
          <p:nvPr/>
        </p:nvSpPr>
        <p:spPr>
          <a:xfrm>
            <a:off x="680980" y="1111995"/>
            <a:ext cx="3967220" cy="707886"/>
          </a:xfrm>
          <a:prstGeom prst="rect">
            <a:avLst/>
          </a:prstGeom>
          <a:noFill/>
        </p:spPr>
        <p:txBody>
          <a:bodyPr wrap="square" rtlCol="0">
            <a:spAutoFit/>
          </a:bodyPr>
          <a:lstStyle/>
          <a:p>
            <a:r>
              <a:rPr lang="en-US" sz="2000" b="1">
                <a:solidFill>
                  <a:schemeClr val="accent1">
                    <a:lumMod val="50000"/>
                  </a:schemeClr>
                </a:solidFill>
                <a:latin typeface="宋体" panose="02010600030101010101" pitchFamily="2" charset="-122"/>
                <a:ea typeface="宋体" panose="02010600030101010101" pitchFamily="2" charset="-122"/>
              </a:rPr>
              <a:t>1</a:t>
            </a:r>
            <a:r>
              <a:rPr lang="zh-CN" altLang="en-US" sz="2000" b="1">
                <a:solidFill>
                  <a:schemeClr val="accent1">
                    <a:lumMod val="50000"/>
                  </a:schemeClr>
                </a:solidFill>
                <a:latin typeface="宋体" panose="02010600030101010101" pitchFamily="2" charset="-122"/>
                <a:ea typeface="宋体" panose="02010600030101010101" pitchFamily="2" charset="-122"/>
              </a:rPr>
              <a:t>）面临的环境风险发生重大变化，需要重新进行环境风险评估的。</a:t>
            </a:r>
            <a:endParaRPr lang="zh-CN" altLang="en-US" sz="2000" b="1">
              <a:solidFill>
                <a:schemeClr val="accent1">
                  <a:lumMod val="50000"/>
                </a:schemeClr>
              </a:solidFill>
              <a:latin typeface="宋体" panose="02010600030101010101" pitchFamily="2" charset="-122"/>
              <a:ea typeface="宋体" panose="02010600030101010101" pitchFamily="2" charset="-122"/>
            </a:endParaRPr>
          </a:p>
        </p:txBody>
      </p:sp>
      <p:sp>
        <p:nvSpPr>
          <p:cNvPr id="68" name="淘宝网chenying0907出品 67"/>
          <p:cNvSpPr txBox="1"/>
          <p:nvPr/>
        </p:nvSpPr>
        <p:spPr>
          <a:xfrm>
            <a:off x="891493" y="4401952"/>
            <a:ext cx="3528107" cy="1015663"/>
          </a:xfrm>
          <a:prstGeom prst="rect">
            <a:avLst/>
          </a:prstGeom>
          <a:noFill/>
        </p:spPr>
        <p:txBody>
          <a:bodyPr wrap="square" rtlCol="0">
            <a:spAutoFit/>
          </a:bodyPr>
          <a:lstStyle/>
          <a:p>
            <a:r>
              <a:rPr lang="en-US" sz="2000" b="1">
                <a:solidFill>
                  <a:schemeClr val="accent1">
                    <a:lumMod val="50000"/>
                  </a:schemeClr>
                </a:solidFill>
                <a:latin typeface="+mn-ea"/>
              </a:rPr>
              <a:t>3</a:t>
            </a:r>
            <a:r>
              <a:rPr lang="zh-CN" altLang="en-US" sz="2000" b="1">
                <a:solidFill>
                  <a:schemeClr val="accent1">
                    <a:lumMod val="50000"/>
                  </a:schemeClr>
                </a:solidFill>
                <a:latin typeface="+mn-ea"/>
              </a:rPr>
              <a:t>）环境应急监测预警及报告机制、应对流程和措施、应急保障措施发生重大变化的。</a:t>
            </a:r>
            <a:endParaRPr lang="zh-CN" altLang="en-US" sz="2000" b="1">
              <a:solidFill>
                <a:schemeClr val="accent1">
                  <a:lumMod val="50000"/>
                </a:schemeClr>
              </a:solidFill>
              <a:latin typeface="+mn-ea"/>
            </a:endParaRPr>
          </a:p>
        </p:txBody>
      </p:sp>
      <p:sp>
        <p:nvSpPr>
          <p:cNvPr id="53" name="MH_SubTitle_2"/>
          <p:cNvSpPr>
            <a:spLocks noChangeArrowheads="1"/>
          </p:cNvSpPr>
          <p:nvPr/>
        </p:nvSpPr>
        <p:spPr bwMode="auto">
          <a:xfrm flipH="1">
            <a:off x="5486400" y="196474"/>
            <a:ext cx="6235698" cy="1060826"/>
          </a:xfrm>
          <a:custGeom>
            <a:avLst/>
            <a:gdLst>
              <a:gd name="T0" fmla="*/ 1177019 w 5009091"/>
              <a:gd name="T1" fmla="*/ 61029 h 1255217"/>
              <a:gd name="T2" fmla="*/ 1159978 w 5009091"/>
              <a:gd name="T3" fmla="*/ 68069 h 1255217"/>
              <a:gd name="T4" fmla="*/ 1159666 w 5009091"/>
              <a:gd name="T5" fmla="*/ 68380 h 1255217"/>
              <a:gd name="T6" fmla="*/ 1155434 w 5009091"/>
              <a:gd name="T7" fmla="*/ 75426 h 1255217"/>
              <a:gd name="T8" fmla="*/ 1227449 w 5009091"/>
              <a:gd name="T9" fmla="*/ 147252 h 1255217"/>
              <a:gd name="T10" fmla="*/ 1234508 w 5009091"/>
              <a:gd name="T11" fmla="*/ 164249 h 1255217"/>
              <a:gd name="T12" fmla="*/ 1234461 w 5009091"/>
              <a:gd name="T13" fmla="*/ 164732 h 1255217"/>
              <a:gd name="T14" fmla="*/ 1227449 w 5009091"/>
              <a:gd name="T15" fmla="*/ 182213 h 1255217"/>
              <a:gd name="T16" fmla="*/ 1155435 w 5009091"/>
              <a:gd name="T17" fmla="*/ 254039 h 1255217"/>
              <a:gd name="T18" fmla="*/ 1159667 w 5009091"/>
              <a:gd name="T19" fmla="*/ 261085 h 1255217"/>
              <a:gd name="T20" fmla="*/ 1159978 w 5009091"/>
              <a:gd name="T21" fmla="*/ 261395 h 1255217"/>
              <a:gd name="T22" fmla="*/ 1194061 w 5009091"/>
              <a:gd name="T23" fmla="*/ 261395 h 1255217"/>
              <a:gd name="T24" fmla="*/ 1273451 w 5009091"/>
              <a:gd name="T25" fmla="*/ 182213 h 1255217"/>
              <a:gd name="T26" fmla="*/ 1280464 w 5009091"/>
              <a:gd name="T27" fmla="*/ 164732 h 1255217"/>
              <a:gd name="T28" fmla="*/ 1280511 w 5009091"/>
              <a:gd name="T29" fmla="*/ 164249 h 1255217"/>
              <a:gd name="T30" fmla="*/ 1273451 w 5009091"/>
              <a:gd name="T31" fmla="*/ 147252 h 1255217"/>
              <a:gd name="T32" fmla="*/ 1194061 w 5009091"/>
              <a:gd name="T33" fmla="*/ 68069 h 1255217"/>
              <a:gd name="T34" fmla="*/ 1177019 w 5009091"/>
              <a:gd name="T35" fmla="*/ 61029 h 1255217"/>
              <a:gd name="T36" fmla="*/ 1153953 w 5009091"/>
              <a:gd name="T37" fmla="*/ 0 h 1255217"/>
              <a:gd name="T38" fmla="*/ 1181023 w 5009091"/>
              <a:gd name="T39" fmla="*/ 11184 h 1255217"/>
              <a:gd name="T40" fmla="*/ 1307135 w 5009091"/>
              <a:gd name="T41" fmla="*/ 136965 h 1255217"/>
              <a:gd name="T42" fmla="*/ 1318347 w 5009091"/>
              <a:gd name="T43" fmla="*/ 163965 h 1255217"/>
              <a:gd name="T44" fmla="*/ 1318274 w 5009091"/>
              <a:gd name="T45" fmla="*/ 164732 h 1255217"/>
              <a:gd name="T46" fmla="*/ 1307135 w 5009091"/>
              <a:gd name="T47" fmla="*/ 192501 h 1255217"/>
              <a:gd name="T48" fmla="*/ 1181023 w 5009091"/>
              <a:gd name="T49" fmla="*/ 318281 h 1255217"/>
              <a:gd name="T50" fmla="*/ 1126882 w 5009091"/>
              <a:gd name="T51" fmla="*/ 318281 h 1255217"/>
              <a:gd name="T52" fmla="*/ 1126443 w 5009091"/>
              <a:gd name="T53" fmla="*/ 317844 h 1255217"/>
              <a:gd name="T54" fmla="*/ 1125315 w 5009091"/>
              <a:gd name="T55" fmla="*/ 318071 h 1255217"/>
              <a:gd name="T56" fmla="*/ 33426 w 5009091"/>
              <a:gd name="T57" fmla="*/ 318071 h 1255217"/>
              <a:gd name="T58" fmla="*/ 0 w 5009091"/>
              <a:gd name="T59" fmla="*/ 284735 h 1255217"/>
              <a:gd name="T60" fmla="*/ 0 w 5009091"/>
              <a:gd name="T61" fmla="*/ 44729 h 1255217"/>
              <a:gd name="T62" fmla="*/ 33426 w 5009091"/>
              <a:gd name="T63" fmla="*/ 11394 h 1255217"/>
              <a:gd name="T64" fmla="*/ 1125315 w 5009091"/>
              <a:gd name="T65" fmla="*/ 11394 h 1255217"/>
              <a:gd name="T66" fmla="*/ 1126443 w 5009091"/>
              <a:gd name="T67" fmla="*/ 11621 h 1255217"/>
              <a:gd name="T68" fmla="*/ 1126881 w 5009091"/>
              <a:gd name="T69" fmla="*/ 11184 h 1255217"/>
              <a:gd name="T70" fmla="*/ 1153953 w 5009091"/>
              <a:gd name="T71" fmla="*/ 0 h 12552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09091"/>
              <a:gd name="T109" fmla="*/ 0 h 1255217"/>
              <a:gd name="T110" fmla="*/ 5009091 w 5009091"/>
              <a:gd name="T111" fmla="*/ 1255217 h 12552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09091" h="1255217">
                <a:moveTo>
                  <a:pt x="4472112" y="232513"/>
                </a:moveTo>
                <a:cubicBezTo>
                  <a:pt x="4448677" y="232513"/>
                  <a:pt x="4425242" y="241454"/>
                  <a:pt x="4407361" y="259336"/>
                </a:cubicBezTo>
                <a:lnTo>
                  <a:pt x="4406178" y="260519"/>
                </a:lnTo>
                <a:lnTo>
                  <a:pt x="4390099" y="287363"/>
                </a:lnTo>
                <a:lnTo>
                  <a:pt x="4663721" y="561011"/>
                </a:lnTo>
                <a:cubicBezTo>
                  <a:pt x="4681601" y="578892"/>
                  <a:pt x="4690542" y="602330"/>
                  <a:pt x="4690542" y="625767"/>
                </a:cubicBezTo>
                <a:cubicBezTo>
                  <a:pt x="4690542" y="626383"/>
                  <a:pt x="4690535" y="626998"/>
                  <a:pt x="4690365" y="627610"/>
                </a:cubicBezTo>
                <a:cubicBezTo>
                  <a:pt x="4691004" y="651655"/>
                  <a:pt x="4682071" y="675856"/>
                  <a:pt x="4663721" y="694208"/>
                </a:cubicBezTo>
                <a:lnTo>
                  <a:pt x="4390100" y="967855"/>
                </a:lnTo>
                <a:lnTo>
                  <a:pt x="4406179" y="994698"/>
                </a:lnTo>
                <a:lnTo>
                  <a:pt x="4407362" y="995881"/>
                </a:lnTo>
                <a:cubicBezTo>
                  <a:pt x="4443122" y="1031646"/>
                  <a:pt x="4501103" y="1031646"/>
                  <a:pt x="4536863" y="995881"/>
                </a:cubicBezTo>
                <a:lnTo>
                  <a:pt x="4838508" y="694208"/>
                </a:lnTo>
                <a:cubicBezTo>
                  <a:pt x="4856858" y="675856"/>
                  <a:pt x="4865792" y="651655"/>
                  <a:pt x="4865152" y="627610"/>
                </a:cubicBezTo>
                <a:cubicBezTo>
                  <a:pt x="4865322" y="626998"/>
                  <a:pt x="4865329" y="626383"/>
                  <a:pt x="4865329" y="625767"/>
                </a:cubicBezTo>
                <a:cubicBezTo>
                  <a:pt x="4865329" y="602330"/>
                  <a:pt x="4856388" y="578892"/>
                  <a:pt x="4838508" y="561011"/>
                </a:cubicBezTo>
                <a:lnTo>
                  <a:pt x="4536862" y="259336"/>
                </a:lnTo>
                <a:cubicBezTo>
                  <a:pt x="4518982" y="241454"/>
                  <a:pt x="4495547" y="232513"/>
                  <a:pt x="4472112" y="232513"/>
                </a:cubicBezTo>
                <a:close/>
                <a:moveTo>
                  <a:pt x="4384468" y="0"/>
                </a:moveTo>
                <a:cubicBezTo>
                  <a:pt x="4421694" y="0"/>
                  <a:pt x="4458920" y="14203"/>
                  <a:pt x="4487323" y="42608"/>
                </a:cubicBezTo>
                <a:lnTo>
                  <a:pt x="4966487" y="521818"/>
                </a:lnTo>
                <a:cubicBezTo>
                  <a:pt x="4994889" y="550223"/>
                  <a:pt x="5009091" y="587454"/>
                  <a:pt x="5009091" y="624683"/>
                </a:cubicBezTo>
                <a:cubicBezTo>
                  <a:pt x="5009091" y="625661"/>
                  <a:pt x="5009080" y="626638"/>
                  <a:pt x="5008811" y="627610"/>
                </a:cubicBezTo>
                <a:cubicBezTo>
                  <a:pt x="5009826" y="665805"/>
                  <a:pt x="4995635" y="704250"/>
                  <a:pt x="4966487" y="733401"/>
                </a:cubicBezTo>
                <a:lnTo>
                  <a:pt x="4487324" y="1212608"/>
                </a:lnTo>
                <a:cubicBezTo>
                  <a:pt x="4430520" y="1269420"/>
                  <a:pt x="4338418" y="1269420"/>
                  <a:pt x="4281613" y="1212608"/>
                </a:cubicBezTo>
                <a:lnTo>
                  <a:pt x="4279948" y="1210943"/>
                </a:lnTo>
                <a:lnTo>
                  <a:pt x="4275661" y="1211808"/>
                </a:lnTo>
                <a:lnTo>
                  <a:pt x="127005" y="1211808"/>
                </a:lnTo>
                <a:cubicBezTo>
                  <a:pt x="56862" y="1211808"/>
                  <a:pt x="0" y="1154946"/>
                  <a:pt x="0" y="1084803"/>
                </a:cubicBezTo>
                <a:lnTo>
                  <a:pt x="0" y="170413"/>
                </a:lnTo>
                <a:cubicBezTo>
                  <a:pt x="0" y="100270"/>
                  <a:pt x="56862" y="43408"/>
                  <a:pt x="127005" y="43408"/>
                </a:cubicBezTo>
                <a:lnTo>
                  <a:pt x="4275661" y="43408"/>
                </a:lnTo>
                <a:lnTo>
                  <a:pt x="4279946" y="44273"/>
                </a:lnTo>
                <a:lnTo>
                  <a:pt x="4281611" y="42608"/>
                </a:lnTo>
                <a:cubicBezTo>
                  <a:pt x="4310014" y="14203"/>
                  <a:pt x="4347241" y="0"/>
                  <a:pt x="4384468" y="0"/>
                </a:cubicBezTo>
                <a:close/>
              </a:path>
            </a:pathLst>
          </a:custGeom>
          <a:solidFill>
            <a:schemeClr val="accent1">
              <a:lumMod val="50000"/>
            </a:schemeClr>
          </a:solidFill>
          <a:ln>
            <a:noFill/>
          </a:ln>
        </p:spPr>
        <p:txBody>
          <a:bodyPr lIns="540000" rIns="9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zh-CN" altLang="en-US" sz="1400" b="1">
                <a:solidFill>
                  <a:schemeClr val="bg1"/>
                </a:solidFill>
              </a:rPr>
              <a:t>    </a:t>
            </a:r>
            <a:r>
              <a:rPr lang="zh-CN" altLang="en-US" sz="1600" b="1">
                <a:solidFill>
                  <a:schemeClr val="bg1"/>
                </a:solidFill>
              </a:rPr>
              <a:t>企业结合环境意见预案实施情况，至少每三年对环境意见预案进行一  次回顾性评估。有下列情形之一的，及时修订。</a:t>
            </a:r>
            <a:endParaRPr lang="zh-CN" altLang="en-US" sz="1600" b="1">
              <a:solidFill>
                <a:schemeClr val="bg1"/>
              </a:solidFill>
            </a:endParaRPr>
          </a:p>
        </p:txBody>
      </p:sp>
      <p:sp>
        <p:nvSpPr>
          <p:cNvPr id="55" name="MH_SubTitle_1"/>
          <p:cNvSpPr>
            <a:spLocks noChangeArrowheads="1"/>
          </p:cNvSpPr>
          <p:nvPr/>
        </p:nvSpPr>
        <p:spPr bwMode="auto">
          <a:xfrm>
            <a:off x="355601" y="5651124"/>
            <a:ext cx="6007099" cy="1041776"/>
          </a:xfrm>
          <a:custGeom>
            <a:avLst/>
            <a:gdLst>
              <a:gd name="T0" fmla="*/ 1177019 w 5009091"/>
              <a:gd name="T1" fmla="*/ 61271 h 1255217"/>
              <a:gd name="T2" fmla="*/ 1159978 w 5009091"/>
              <a:gd name="T3" fmla="*/ 68339 h 1255217"/>
              <a:gd name="T4" fmla="*/ 1159666 w 5009091"/>
              <a:gd name="T5" fmla="*/ 68650 h 1255217"/>
              <a:gd name="T6" fmla="*/ 1155434 w 5009091"/>
              <a:gd name="T7" fmla="*/ 75724 h 1255217"/>
              <a:gd name="T8" fmla="*/ 1227449 w 5009091"/>
              <a:gd name="T9" fmla="*/ 147834 h 1255217"/>
              <a:gd name="T10" fmla="*/ 1234508 w 5009091"/>
              <a:gd name="T11" fmla="*/ 164898 h 1255217"/>
              <a:gd name="T12" fmla="*/ 1234461 w 5009091"/>
              <a:gd name="T13" fmla="*/ 165384 h 1255217"/>
              <a:gd name="T14" fmla="*/ 1227449 w 5009091"/>
              <a:gd name="T15" fmla="*/ 182934 h 1255217"/>
              <a:gd name="T16" fmla="*/ 1155435 w 5009091"/>
              <a:gd name="T17" fmla="*/ 255044 h 1255217"/>
              <a:gd name="T18" fmla="*/ 1159667 w 5009091"/>
              <a:gd name="T19" fmla="*/ 262117 h 1255217"/>
              <a:gd name="T20" fmla="*/ 1159978 w 5009091"/>
              <a:gd name="T21" fmla="*/ 262429 h 1255217"/>
              <a:gd name="T22" fmla="*/ 1194061 w 5009091"/>
              <a:gd name="T23" fmla="*/ 262429 h 1255217"/>
              <a:gd name="T24" fmla="*/ 1273451 w 5009091"/>
              <a:gd name="T25" fmla="*/ 182934 h 1255217"/>
              <a:gd name="T26" fmla="*/ 1280464 w 5009091"/>
              <a:gd name="T27" fmla="*/ 165384 h 1255217"/>
              <a:gd name="T28" fmla="*/ 1280511 w 5009091"/>
              <a:gd name="T29" fmla="*/ 164898 h 1255217"/>
              <a:gd name="T30" fmla="*/ 1273451 w 5009091"/>
              <a:gd name="T31" fmla="*/ 147834 h 1255217"/>
              <a:gd name="T32" fmla="*/ 1194061 w 5009091"/>
              <a:gd name="T33" fmla="*/ 68339 h 1255217"/>
              <a:gd name="T34" fmla="*/ 1177019 w 5009091"/>
              <a:gd name="T35" fmla="*/ 61271 h 1255217"/>
              <a:gd name="T36" fmla="*/ 1153953 w 5009091"/>
              <a:gd name="T37" fmla="*/ 0 h 1255217"/>
              <a:gd name="T38" fmla="*/ 1181023 w 5009091"/>
              <a:gd name="T39" fmla="*/ 11228 h 1255217"/>
              <a:gd name="T40" fmla="*/ 1307135 w 5009091"/>
              <a:gd name="T41" fmla="*/ 137506 h 1255217"/>
              <a:gd name="T42" fmla="*/ 1318347 w 5009091"/>
              <a:gd name="T43" fmla="*/ 164613 h 1255217"/>
              <a:gd name="T44" fmla="*/ 1318274 w 5009091"/>
              <a:gd name="T45" fmla="*/ 165384 h 1255217"/>
              <a:gd name="T46" fmla="*/ 1307135 w 5009091"/>
              <a:gd name="T47" fmla="*/ 193262 h 1255217"/>
              <a:gd name="T48" fmla="*/ 1181023 w 5009091"/>
              <a:gd name="T49" fmla="*/ 319540 h 1255217"/>
              <a:gd name="T50" fmla="*/ 1126882 w 5009091"/>
              <a:gd name="T51" fmla="*/ 319540 h 1255217"/>
              <a:gd name="T52" fmla="*/ 1126443 w 5009091"/>
              <a:gd name="T53" fmla="*/ 319101 h 1255217"/>
              <a:gd name="T54" fmla="*/ 1125315 w 5009091"/>
              <a:gd name="T55" fmla="*/ 319329 h 1255217"/>
              <a:gd name="T56" fmla="*/ 33426 w 5009091"/>
              <a:gd name="T57" fmla="*/ 319329 h 1255217"/>
              <a:gd name="T58" fmla="*/ 0 w 5009091"/>
              <a:gd name="T59" fmla="*/ 285861 h 1255217"/>
              <a:gd name="T60" fmla="*/ 0 w 5009091"/>
              <a:gd name="T61" fmla="*/ 44906 h 1255217"/>
              <a:gd name="T62" fmla="*/ 33426 w 5009091"/>
              <a:gd name="T63" fmla="*/ 11439 h 1255217"/>
              <a:gd name="T64" fmla="*/ 1125315 w 5009091"/>
              <a:gd name="T65" fmla="*/ 11439 h 1255217"/>
              <a:gd name="T66" fmla="*/ 1126443 w 5009091"/>
              <a:gd name="T67" fmla="*/ 11666 h 1255217"/>
              <a:gd name="T68" fmla="*/ 1126881 w 5009091"/>
              <a:gd name="T69" fmla="*/ 11228 h 1255217"/>
              <a:gd name="T70" fmla="*/ 1153953 w 5009091"/>
              <a:gd name="T71" fmla="*/ 0 h 12552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09091"/>
              <a:gd name="T109" fmla="*/ 0 h 1255217"/>
              <a:gd name="T110" fmla="*/ 5009091 w 5009091"/>
              <a:gd name="T111" fmla="*/ 1255217 h 12552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09091" h="1255217">
                <a:moveTo>
                  <a:pt x="4472112" y="232513"/>
                </a:moveTo>
                <a:cubicBezTo>
                  <a:pt x="4448677" y="232513"/>
                  <a:pt x="4425242" y="241454"/>
                  <a:pt x="4407361" y="259336"/>
                </a:cubicBezTo>
                <a:lnTo>
                  <a:pt x="4406178" y="260519"/>
                </a:lnTo>
                <a:lnTo>
                  <a:pt x="4390099" y="287363"/>
                </a:lnTo>
                <a:lnTo>
                  <a:pt x="4663721" y="561011"/>
                </a:lnTo>
                <a:cubicBezTo>
                  <a:pt x="4681601" y="578892"/>
                  <a:pt x="4690542" y="602330"/>
                  <a:pt x="4690542" y="625767"/>
                </a:cubicBezTo>
                <a:cubicBezTo>
                  <a:pt x="4690542" y="626383"/>
                  <a:pt x="4690535" y="626998"/>
                  <a:pt x="4690365" y="627610"/>
                </a:cubicBezTo>
                <a:cubicBezTo>
                  <a:pt x="4691004" y="651655"/>
                  <a:pt x="4682071" y="675856"/>
                  <a:pt x="4663721" y="694208"/>
                </a:cubicBezTo>
                <a:lnTo>
                  <a:pt x="4390100" y="967855"/>
                </a:lnTo>
                <a:lnTo>
                  <a:pt x="4406179" y="994698"/>
                </a:lnTo>
                <a:lnTo>
                  <a:pt x="4407362" y="995881"/>
                </a:lnTo>
                <a:cubicBezTo>
                  <a:pt x="4443122" y="1031646"/>
                  <a:pt x="4501103" y="1031646"/>
                  <a:pt x="4536863" y="995881"/>
                </a:cubicBezTo>
                <a:lnTo>
                  <a:pt x="4838508" y="694208"/>
                </a:lnTo>
                <a:cubicBezTo>
                  <a:pt x="4856858" y="675856"/>
                  <a:pt x="4865792" y="651655"/>
                  <a:pt x="4865152" y="627610"/>
                </a:cubicBezTo>
                <a:cubicBezTo>
                  <a:pt x="4865322" y="626998"/>
                  <a:pt x="4865329" y="626383"/>
                  <a:pt x="4865329" y="625767"/>
                </a:cubicBezTo>
                <a:cubicBezTo>
                  <a:pt x="4865329" y="602330"/>
                  <a:pt x="4856388" y="578892"/>
                  <a:pt x="4838508" y="561011"/>
                </a:cubicBezTo>
                <a:lnTo>
                  <a:pt x="4536862" y="259336"/>
                </a:lnTo>
                <a:cubicBezTo>
                  <a:pt x="4518982" y="241454"/>
                  <a:pt x="4495547" y="232513"/>
                  <a:pt x="4472112" y="232513"/>
                </a:cubicBezTo>
                <a:close/>
                <a:moveTo>
                  <a:pt x="4384468" y="0"/>
                </a:moveTo>
                <a:cubicBezTo>
                  <a:pt x="4421694" y="0"/>
                  <a:pt x="4458920" y="14203"/>
                  <a:pt x="4487323" y="42608"/>
                </a:cubicBezTo>
                <a:lnTo>
                  <a:pt x="4966487" y="521818"/>
                </a:lnTo>
                <a:cubicBezTo>
                  <a:pt x="4994889" y="550223"/>
                  <a:pt x="5009091" y="587454"/>
                  <a:pt x="5009091" y="624683"/>
                </a:cubicBezTo>
                <a:cubicBezTo>
                  <a:pt x="5009091" y="625661"/>
                  <a:pt x="5009080" y="626638"/>
                  <a:pt x="5008811" y="627610"/>
                </a:cubicBezTo>
                <a:cubicBezTo>
                  <a:pt x="5009826" y="665805"/>
                  <a:pt x="4995635" y="704250"/>
                  <a:pt x="4966487" y="733401"/>
                </a:cubicBezTo>
                <a:lnTo>
                  <a:pt x="4487324" y="1212608"/>
                </a:lnTo>
                <a:cubicBezTo>
                  <a:pt x="4430520" y="1269420"/>
                  <a:pt x="4338418" y="1269420"/>
                  <a:pt x="4281613" y="1212608"/>
                </a:cubicBezTo>
                <a:lnTo>
                  <a:pt x="4279948" y="1210943"/>
                </a:lnTo>
                <a:lnTo>
                  <a:pt x="4275661" y="1211808"/>
                </a:lnTo>
                <a:lnTo>
                  <a:pt x="127005" y="1211808"/>
                </a:lnTo>
                <a:cubicBezTo>
                  <a:pt x="56862" y="1211808"/>
                  <a:pt x="0" y="1154946"/>
                  <a:pt x="0" y="1084803"/>
                </a:cubicBezTo>
                <a:lnTo>
                  <a:pt x="0" y="170413"/>
                </a:lnTo>
                <a:cubicBezTo>
                  <a:pt x="0" y="100270"/>
                  <a:pt x="56862" y="43408"/>
                  <a:pt x="127005" y="43408"/>
                </a:cubicBezTo>
                <a:lnTo>
                  <a:pt x="4275661" y="43408"/>
                </a:lnTo>
                <a:lnTo>
                  <a:pt x="4279946" y="44273"/>
                </a:lnTo>
                <a:lnTo>
                  <a:pt x="4281611" y="42608"/>
                </a:lnTo>
                <a:cubicBezTo>
                  <a:pt x="4310014" y="14203"/>
                  <a:pt x="4347241" y="0"/>
                  <a:pt x="4384468" y="0"/>
                </a:cubicBezTo>
                <a:close/>
              </a:path>
            </a:pathLst>
          </a:custGeom>
          <a:solidFill>
            <a:schemeClr val="accent1">
              <a:lumMod val="50000"/>
              <a:alpha val="50000"/>
            </a:schemeClr>
          </a:solidFill>
          <a:ln>
            <a:noFill/>
          </a:ln>
        </p:spPr>
        <p:txBody>
          <a:bodyPr rIns="54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zh-CN" altLang="en-US" sz="1600" b="1">
                <a:solidFill>
                  <a:schemeClr val="bg1"/>
                </a:solidFill>
              </a:rPr>
              <a:t>环境应急预案需重大修订的，修订步骤按照制定步骤进行。只需个别内容调整的，修订工作可适当简化。</a:t>
            </a:r>
            <a:endParaRPr lang="zh-CN" altLang="en-US" sz="1600" b="1">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932495" y="806587"/>
            <a:ext cx="10259505" cy="0"/>
          </a:xfrm>
          <a:prstGeom prst="line">
            <a:avLst/>
          </a:prstGeom>
          <a:ln w="158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 name="淘宝网chenying0907出品 4"/>
          <p:cNvSpPr txBox="1"/>
          <p:nvPr/>
        </p:nvSpPr>
        <p:spPr>
          <a:xfrm>
            <a:off x="2168165" y="264321"/>
            <a:ext cx="2780907" cy="523220"/>
          </a:xfrm>
          <a:prstGeom prst="rect">
            <a:avLst/>
          </a:prstGeom>
          <a:noFill/>
        </p:spPr>
        <p:txBody>
          <a:bodyPr wrap="square" rtlCol="0">
            <a:spAutoFit/>
          </a:bodyPr>
          <a:lstStyle/>
          <a:p>
            <a:r>
              <a:rPr lang="zh-CN" altLang="en-US" sz="2800" b="1">
                <a:solidFill>
                  <a:schemeClr val="accent5">
                    <a:lumMod val="75000"/>
                  </a:schemeClr>
                </a:solidFill>
                <a:latin typeface="微软雅黑" panose="020B0503020204020204" pitchFamily="34" charset="-122"/>
                <a:ea typeface="微软雅黑" panose="020B0503020204020204" pitchFamily="34" charset="-122"/>
              </a:rPr>
              <a:t>序                 言</a:t>
            </a:r>
            <a:endParaRPr lang="zh-CN" altLang="en-US" sz="2800" b="1">
              <a:solidFill>
                <a:schemeClr val="accent5">
                  <a:lumMod val="75000"/>
                </a:schemeClr>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1"/>
          <a:stretch>
            <a:fillRect/>
          </a:stretch>
        </p:blipFill>
        <p:spPr>
          <a:xfrm>
            <a:off x="143244" y="0"/>
            <a:ext cx="1789251" cy="1051863"/>
          </a:xfrm>
          <a:prstGeom prst="rect">
            <a:avLst/>
          </a:prstGeom>
        </p:spPr>
      </p:pic>
      <p:grpSp>
        <p:nvGrpSpPr>
          <p:cNvPr id="2" name="淘宝网chenying0907出品 1"/>
          <p:cNvGrpSpPr/>
          <p:nvPr/>
        </p:nvGrpSpPr>
        <p:grpSpPr>
          <a:xfrm>
            <a:off x="838200" y="1193800"/>
            <a:ext cx="10680065" cy="4610736"/>
            <a:chOff x="7569" y="2817"/>
            <a:chExt cx="10570" cy="6324"/>
          </a:xfrm>
        </p:grpSpPr>
        <p:sp>
          <p:nvSpPr>
            <p:cNvPr id="11" name="圆角淘宝网chenying0907出品 10"/>
            <p:cNvSpPr/>
            <p:nvPr/>
          </p:nvSpPr>
          <p:spPr>
            <a:xfrm>
              <a:off x="7569" y="2817"/>
              <a:ext cx="10570" cy="6324"/>
            </a:xfrm>
            <a:prstGeom prst="roundRect">
              <a:avLst/>
            </a:prstGeom>
            <a:no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淘宝网chenying0907出品 11"/>
            <p:cNvSpPr txBox="1"/>
            <p:nvPr/>
          </p:nvSpPr>
          <p:spPr>
            <a:xfrm>
              <a:off x="8059" y="3100"/>
              <a:ext cx="9292" cy="5814"/>
            </a:xfrm>
            <a:prstGeom prst="rect">
              <a:avLst/>
            </a:prstGeom>
            <a:noFill/>
          </p:spPr>
          <p:txBody>
            <a:bodyPr wrap="square" rtlCol="0">
              <a:spAutoFit/>
            </a:bodyPr>
            <a:lstStyle/>
            <a:p>
              <a:pPr>
                <a:lnSpc>
                  <a:spcPts val="2600"/>
                </a:lnSpc>
              </a:pPr>
              <a:r>
                <a:rPr lang="zh-CN" altLang="en-US" b="1"/>
                <a:t>          </a:t>
              </a:r>
              <a:r>
                <a:rPr lang="zh-CN" altLang="en-US" b="1">
                  <a:solidFill>
                    <a:schemeClr val="accent1">
                      <a:lumMod val="50000"/>
                    </a:schemeClr>
                  </a:solidFill>
                  <a:latin typeface="微软雅黑" panose="020B0503020204020204" pitchFamily="34" charset="-122"/>
                  <a:ea typeface="微软雅黑" panose="020B0503020204020204" pitchFamily="34" charset="-122"/>
                </a:rPr>
                <a:t>企业如何依法履行环境安全主体责任。当前我国正处于工业化、城镇化加速发展阶段，客观上存在经济增长方式比较粗放和工业布局不够合理的问题，加之自然灾害和安全生产事故濒发，次生突发环境事件越来越多。青海西宁地处西部欠发达地区，相比较而言，环境安全风险防控面临的形势更加严峻、任务更加艰巨。据不完全统计，</a:t>
              </a:r>
              <a:r>
                <a:rPr lang="en-US" b="1">
                  <a:solidFill>
                    <a:schemeClr val="accent1">
                      <a:lumMod val="50000"/>
                    </a:schemeClr>
                  </a:solidFill>
                  <a:latin typeface="微软雅黑" panose="020B0503020204020204" pitchFamily="34" charset="-122"/>
                  <a:ea typeface="微软雅黑" panose="020B0503020204020204" pitchFamily="34" charset="-122"/>
                </a:rPr>
                <a:t>2015</a:t>
              </a:r>
              <a:r>
                <a:rPr lang="zh-CN" altLang="en-US" b="1">
                  <a:solidFill>
                    <a:schemeClr val="accent1">
                      <a:lumMod val="50000"/>
                    </a:schemeClr>
                  </a:solidFill>
                  <a:latin typeface="微软雅黑" panose="020B0503020204020204" pitchFamily="34" charset="-122"/>
                  <a:ea typeface="微软雅黑" panose="020B0503020204020204" pitchFamily="34" charset="-122"/>
                </a:rPr>
                <a:t>年全市发生</a:t>
              </a:r>
              <a:r>
                <a:rPr lang="en-US" b="1">
                  <a:solidFill>
                    <a:schemeClr val="accent1">
                      <a:lumMod val="50000"/>
                    </a:schemeClr>
                  </a:solidFill>
                  <a:latin typeface="微软雅黑" panose="020B0503020204020204" pitchFamily="34" charset="-122"/>
                  <a:ea typeface="微软雅黑" panose="020B0503020204020204" pitchFamily="34" charset="-122"/>
                </a:rPr>
                <a:t>5</a:t>
              </a:r>
              <a:r>
                <a:rPr lang="zh-CN" altLang="en-US" b="1">
                  <a:solidFill>
                    <a:schemeClr val="accent1">
                      <a:lumMod val="50000"/>
                    </a:schemeClr>
                  </a:solidFill>
                  <a:latin typeface="微软雅黑" panose="020B0503020204020204" pitchFamily="34" charset="-122"/>
                  <a:ea typeface="微软雅黑" panose="020B0503020204020204" pitchFamily="34" charset="-122"/>
                </a:rPr>
                <a:t>起次生突发环境事件，</a:t>
              </a:r>
              <a:r>
                <a:rPr lang="en-US" b="1">
                  <a:solidFill>
                    <a:schemeClr val="accent1">
                      <a:lumMod val="50000"/>
                    </a:schemeClr>
                  </a:solidFill>
                  <a:latin typeface="微软雅黑" panose="020B0503020204020204" pitchFamily="34" charset="-122"/>
                  <a:ea typeface="微软雅黑" panose="020B0503020204020204" pitchFamily="34" charset="-122"/>
                </a:rPr>
                <a:t>2016</a:t>
              </a:r>
              <a:r>
                <a:rPr lang="zh-CN" altLang="en-US" b="1">
                  <a:solidFill>
                    <a:schemeClr val="accent1">
                      <a:lumMod val="50000"/>
                    </a:schemeClr>
                  </a:solidFill>
                  <a:latin typeface="微软雅黑" panose="020B0503020204020204" pitchFamily="34" charset="-122"/>
                  <a:ea typeface="微软雅黑" panose="020B0503020204020204" pitchFamily="34" charset="-122"/>
                </a:rPr>
                <a:t>年</a:t>
              </a:r>
              <a:r>
                <a:rPr lang="en-US" b="1">
                  <a:solidFill>
                    <a:schemeClr val="accent1">
                      <a:lumMod val="50000"/>
                    </a:schemeClr>
                  </a:solidFill>
                  <a:latin typeface="微软雅黑" panose="020B0503020204020204" pitchFamily="34" charset="-122"/>
                  <a:ea typeface="微软雅黑" panose="020B0503020204020204" pitchFamily="34" charset="-122"/>
                </a:rPr>
                <a:t>6</a:t>
              </a:r>
              <a:r>
                <a:rPr lang="zh-CN" altLang="en-US" b="1">
                  <a:solidFill>
                    <a:schemeClr val="accent1">
                      <a:lumMod val="50000"/>
                    </a:schemeClr>
                  </a:solidFill>
                  <a:latin typeface="微软雅黑" panose="020B0503020204020204" pitchFamily="34" charset="-122"/>
                  <a:ea typeface="微软雅黑" panose="020B0503020204020204" pitchFamily="34" charset="-122"/>
                </a:rPr>
                <a:t>起，</a:t>
              </a:r>
              <a:r>
                <a:rPr lang="en-US" b="1">
                  <a:solidFill>
                    <a:schemeClr val="accent1">
                      <a:lumMod val="50000"/>
                    </a:schemeClr>
                  </a:solidFill>
                  <a:latin typeface="微软雅黑" panose="020B0503020204020204" pitchFamily="34" charset="-122"/>
                  <a:ea typeface="微软雅黑" panose="020B0503020204020204" pitchFamily="34" charset="-122"/>
                </a:rPr>
                <a:t>2017</a:t>
              </a:r>
              <a:r>
                <a:rPr lang="zh-CN" altLang="en-US" b="1">
                  <a:solidFill>
                    <a:schemeClr val="accent1">
                      <a:lumMod val="50000"/>
                    </a:schemeClr>
                  </a:solidFill>
                  <a:latin typeface="微软雅黑" panose="020B0503020204020204" pitchFamily="34" charset="-122"/>
                  <a:ea typeface="微软雅黑" panose="020B0503020204020204" pitchFamily="34" charset="-122"/>
                </a:rPr>
                <a:t>年</a:t>
              </a:r>
              <a:r>
                <a:rPr lang="en-US" b="1">
                  <a:solidFill>
                    <a:schemeClr val="accent1">
                      <a:lumMod val="50000"/>
                    </a:schemeClr>
                  </a:solidFill>
                  <a:latin typeface="微软雅黑" panose="020B0503020204020204" pitchFamily="34" charset="-122"/>
                  <a:ea typeface="微软雅黑" panose="020B0503020204020204" pitchFamily="34" charset="-122"/>
                </a:rPr>
                <a:t>9</a:t>
              </a:r>
              <a:r>
                <a:rPr lang="zh-CN" altLang="en-US" b="1">
                  <a:solidFill>
                    <a:schemeClr val="accent1">
                      <a:lumMod val="50000"/>
                    </a:schemeClr>
                  </a:solidFill>
                  <a:latin typeface="微软雅黑" panose="020B0503020204020204" pitchFamily="34" charset="-122"/>
                  <a:ea typeface="微软雅黑" panose="020B0503020204020204" pitchFamily="34" charset="-122"/>
                </a:rPr>
                <a:t>起，逐年上升。其中盐湖海纳在</a:t>
              </a:r>
              <a:r>
                <a:rPr lang="en-US" b="1">
                  <a:solidFill>
                    <a:schemeClr val="accent1">
                      <a:lumMod val="50000"/>
                    </a:schemeClr>
                  </a:solidFill>
                  <a:latin typeface="微软雅黑" panose="020B0503020204020204" pitchFamily="34" charset="-122"/>
                  <a:ea typeface="微软雅黑" panose="020B0503020204020204" pitchFamily="34" charset="-122"/>
                </a:rPr>
                <a:t>2017</a:t>
              </a:r>
              <a:r>
                <a:rPr lang="zh-CN" altLang="en-US" b="1">
                  <a:solidFill>
                    <a:schemeClr val="accent1">
                      <a:lumMod val="50000"/>
                    </a:schemeClr>
                  </a:solidFill>
                  <a:latin typeface="微软雅黑" panose="020B0503020204020204" pitchFamily="34" charset="-122"/>
                  <a:ea typeface="微软雅黑" panose="020B0503020204020204" pitchFamily="34" charset="-122"/>
                </a:rPr>
                <a:t>年年初</a:t>
              </a:r>
              <a:r>
                <a:rPr lang="en-US" b="1">
                  <a:solidFill>
                    <a:schemeClr val="accent1">
                      <a:lumMod val="50000"/>
                    </a:schemeClr>
                  </a:solidFill>
                  <a:latin typeface="微软雅黑" panose="020B0503020204020204" pitchFamily="34" charset="-122"/>
                  <a:ea typeface="微软雅黑" panose="020B0503020204020204" pitchFamily="34" charset="-122"/>
                </a:rPr>
                <a:t>5</a:t>
              </a:r>
              <a:r>
                <a:rPr lang="zh-CN" altLang="en-US" b="1">
                  <a:solidFill>
                    <a:schemeClr val="accent1">
                      <a:lumMod val="50000"/>
                    </a:schemeClr>
                  </a:solidFill>
                  <a:latin typeface="微软雅黑" panose="020B0503020204020204" pitchFamily="34" charset="-122"/>
                  <a:ea typeface="微软雅黑" panose="020B0503020204020204" pitchFamily="34" charset="-122"/>
                </a:rPr>
                <a:t>个月时间内发生了</a:t>
              </a:r>
              <a:r>
                <a:rPr lang="en-US" b="1">
                  <a:solidFill>
                    <a:schemeClr val="accent1">
                      <a:lumMod val="50000"/>
                    </a:schemeClr>
                  </a:solidFill>
                  <a:latin typeface="微软雅黑" panose="020B0503020204020204" pitchFamily="34" charset="-122"/>
                  <a:ea typeface="微软雅黑" panose="020B0503020204020204" pitchFamily="34" charset="-122"/>
                </a:rPr>
                <a:t>3</a:t>
              </a:r>
              <a:r>
                <a:rPr lang="zh-CN" altLang="en-US" b="1">
                  <a:solidFill>
                    <a:schemeClr val="accent1">
                      <a:lumMod val="50000"/>
                    </a:schemeClr>
                  </a:solidFill>
                  <a:latin typeface="微软雅黑" panose="020B0503020204020204" pitchFamily="34" charset="-122"/>
                  <a:ea typeface="微软雅黑" panose="020B0503020204020204" pitchFamily="34" charset="-122"/>
                </a:rPr>
                <a:t>起，都是因为安全生产事故次生了突发环境事件的发生，教训十分深刻。</a:t>
              </a:r>
              <a:endParaRPr lang="zh-CN" altLang="en-US" b="1">
                <a:solidFill>
                  <a:schemeClr val="accent1">
                    <a:lumMod val="50000"/>
                  </a:schemeClr>
                </a:solidFill>
                <a:latin typeface="微软雅黑" panose="020B0503020204020204" pitchFamily="34" charset="-122"/>
                <a:ea typeface="微软雅黑" panose="020B0503020204020204" pitchFamily="34" charset="-122"/>
              </a:endParaRPr>
            </a:p>
            <a:p>
              <a:pPr>
                <a:lnSpc>
                  <a:spcPts val="2600"/>
                </a:lnSpc>
              </a:pPr>
              <a:r>
                <a:rPr lang="en-US" b="1">
                  <a:solidFill>
                    <a:schemeClr val="accent1">
                      <a:lumMod val="50000"/>
                    </a:schemeClr>
                  </a:solidFill>
                  <a:latin typeface="微软雅黑" panose="020B0503020204020204" pitchFamily="34" charset="-122"/>
                  <a:ea typeface="微软雅黑" panose="020B0503020204020204" pitchFamily="34" charset="-122"/>
                </a:rPr>
                <a:t>       </a:t>
              </a:r>
              <a:r>
                <a:rPr lang="zh-CN" altLang="en-US" b="1">
                  <a:solidFill>
                    <a:schemeClr val="accent1">
                      <a:lumMod val="50000"/>
                    </a:schemeClr>
                  </a:solidFill>
                  <a:latin typeface="微软雅黑" panose="020B0503020204020204" pitchFamily="34" charset="-122"/>
                  <a:ea typeface="微软雅黑" panose="020B0503020204020204" pitchFamily="34" charset="-122"/>
                </a:rPr>
                <a:t>环境安全关系到人民群众的生命健康，关系到改革发展的大局。企业只有做好环境保护工作，切实履行环境安全主体责任，才能真真打牢国家环境安全的基础，并为企业发展创造良好的条件。今天，我主要结合国家</a:t>
              </a:r>
              <a:r>
                <a:rPr lang="en-US" altLang="zh-CN" b="1">
                  <a:solidFill>
                    <a:schemeClr val="accent1">
                      <a:lumMod val="50000"/>
                    </a:schemeClr>
                  </a:solidFill>
                  <a:latin typeface="微软雅黑" panose="020B0503020204020204" pitchFamily="34" charset="-122"/>
                  <a:ea typeface="微软雅黑" panose="020B0503020204020204" pitchFamily="34" charset="-122"/>
                </a:rPr>
                <a:t>《</a:t>
              </a:r>
              <a:r>
                <a:rPr lang="zh-CN" altLang="en-US" b="1">
                  <a:solidFill>
                    <a:schemeClr val="accent1">
                      <a:lumMod val="50000"/>
                    </a:schemeClr>
                  </a:solidFill>
                  <a:latin typeface="微软雅黑" panose="020B0503020204020204" pitchFamily="34" charset="-122"/>
                  <a:ea typeface="微软雅黑" panose="020B0503020204020204" pitchFamily="34" charset="-122"/>
                </a:rPr>
                <a:t>突发事件应对法</a:t>
              </a:r>
              <a:r>
                <a:rPr lang="en-US" altLang="zh-CN" b="1">
                  <a:solidFill>
                    <a:schemeClr val="accent1">
                      <a:lumMod val="50000"/>
                    </a:schemeClr>
                  </a:solidFill>
                  <a:latin typeface="微软雅黑" panose="020B0503020204020204" pitchFamily="34" charset="-122"/>
                  <a:ea typeface="微软雅黑" panose="020B0503020204020204" pitchFamily="34" charset="-122"/>
                </a:rPr>
                <a:t>》</a:t>
              </a:r>
              <a:r>
                <a:rPr lang="zh-CN" altLang="en-US" b="1">
                  <a:solidFill>
                    <a:schemeClr val="accent1">
                      <a:lumMod val="50000"/>
                    </a:schemeClr>
                  </a:solidFill>
                  <a:latin typeface="微软雅黑" panose="020B0503020204020204" pitchFamily="34" charset="-122"/>
                  <a:ea typeface="微软雅黑" panose="020B0503020204020204" pitchFamily="34" charset="-122"/>
                </a:rPr>
                <a:t>、</a:t>
              </a:r>
              <a:r>
                <a:rPr lang="en-US" altLang="zh-CN" b="1">
                  <a:solidFill>
                    <a:schemeClr val="accent1">
                      <a:lumMod val="50000"/>
                    </a:schemeClr>
                  </a:solidFill>
                  <a:latin typeface="微软雅黑" panose="020B0503020204020204" pitchFamily="34" charset="-122"/>
                  <a:ea typeface="微软雅黑" panose="020B0503020204020204" pitchFamily="34" charset="-122"/>
                </a:rPr>
                <a:t>《</a:t>
              </a:r>
              <a:r>
                <a:rPr lang="zh-CN" altLang="en-US" b="1">
                  <a:solidFill>
                    <a:schemeClr val="accent1">
                      <a:lumMod val="50000"/>
                    </a:schemeClr>
                  </a:solidFill>
                  <a:latin typeface="微软雅黑" panose="020B0503020204020204" pitchFamily="34" charset="-122"/>
                  <a:ea typeface="微软雅黑" panose="020B0503020204020204" pitchFamily="34" charset="-122"/>
                </a:rPr>
                <a:t>环境保护法</a:t>
              </a:r>
              <a:r>
                <a:rPr lang="en-US" altLang="zh-CN" b="1">
                  <a:solidFill>
                    <a:schemeClr val="accent1">
                      <a:lumMod val="50000"/>
                    </a:schemeClr>
                  </a:solidFill>
                  <a:latin typeface="微软雅黑" panose="020B0503020204020204" pitchFamily="34" charset="-122"/>
                  <a:ea typeface="微软雅黑" panose="020B0503020204020204" pitchFamily="34" charset="-122"/>
                </a:rPr>
                <a:t>》</a:t>
              </a:r>
              <a:r>
                <a:rPr lang="zh-CN" altLang="en-US" b="1">
                  <a:solidFill>
                    <a:schemeClr val="accent1">
                      <a:lumMod val="50000"/>
                    </a:schemeClr>
                  </a:solidFill>
                  <a:latin typeface="微软雅黑" panose="020B0503020204020204" pitchFamily="34" charset="-122"/>
                  <a:ea typeface="微软雅黑" panose="020B0503020204020204" pitchFamily="34" charset="-122"/>
                </a:rPr>
                <a:t>和环保部</a:t>
              </a:r>
              <a:r>
                <a:rPr lang="en-US" altLang="zh-CN" b="1">
                  <a:solidFill>
                    <a:schemeClr val="accent1">
                      <a:lumMod val="50000"/>
                    </a:schemeClr>
                  </a:solidFill>
                  <a:latin typeface="微软雅黑" panose="020B0503020204020204" pitchFamily="34" charset="-122"/>
                  <a:ea typeface="微软雅黑" panose="020B0503020204020204" pitchFamily="34" charset="-122"/>
                </a:rPr>
                <a:t>《</a:t>
              </a:r>
              <a:r>
                <a:rPr lang="zh-CN" altLang="en-US" b="1">
                  <a:solidFill>
                    <a:schemeClr val="accent1">
                      <a:lumMod val="50000"/>
                    </a:schemeClr>
                  </a:solidFill>
                  <a:latin typeface="微软雅黑" panose="020B0503020204020204" pitchFamily="34" charset="-122"/>
                  <a:ea typeface="微软雅黑" panose="020B0503020204020204" pitchFamily="34" charset="-122"/>
                </a:rPr>
                <a:t>突发环境事件应急管理办法</a:t>
              </a:r>
              <a:r>
                <a:rPr lang="en-US" altLang="zh-CN" b="1">
                  <a:solidFill>
                    <a:schemeClr val="accent1">
                      <a:lumMod val="50000"/>
                    </a:schemeClr>
                  </a:solidFill>
                  <a:latin typeface="微软雅黑" panose="020B0503020204020204" pitchFamily="34" charset="-122"/>
                  <a:ea typeface="微软雅黑" panose="020B0503020204020204" pitchFamily="34" charset="-122"/>
                </a:rPr>
                <a:t>》</a:t>
              </a:r>
              <a:r>
                <a:rPr lang="zh-CN" altLang="en-US" b="1">
                  <a:solidFill>
                    <a:schemeClr val="accent1">
                      <a:lumMod val="50000"/>
                    </a:schemeClr>
                  </a:solidFill>
                  <a:latin typeface="微软雅黑" panose="020B0503020204020204" pitchFamily="34" charset="-122"/>
                  <a:ea typeface="微软雅黑" panose="020B0503020204020204" pitchFamily="34" charset="-122"/>
                </a:rPr>
                <a:t>、</a:t>
              </a:r>
              <a:r>
                <a:rPr lang="en-US" altLang="zh-CN" b="1">
                  <a:solidFill>
                    <a:schemeClr val="accent1">
                      <a:lumMod val="50000"/>
                    </a:schemeClr>
                  </a:solidFill>
                  <a:latin typeface="微软雅黑" panose="020B0503020204020204" pitchFamily="34" charset="-122"/>
                  <a:ea typeface="微软雅黑" panose="020B0503020204020204" pitchFamily="34" charset="-122"/>
                </a:rPr>
                <a:t>《</a:t>
              </a:r>
              <a:r>
                <a:rPr lang="zh-CN" altLang="en-US" b="1">
                  <a:solidFill>
                    <a:schemeClr val="accent1">
                      <a:lumMod val="50000"/>
                    </a:schemeClr>
                  </a:solidFill>
                  <a:latin typeface="微软雅黑" panose="020B0503020204020204" pitchFamily="34" charset="-122"/>
                  <a:ea typeface="微软雅黑" panose="020B0503020204020204" pitchFamily="34" charset="-122"/>
                </a:rPr>
                <a:t>企业事业单位突发环境事件应急预案备案管理办法</a:t>
              </a:r>
              <a:r>
                <a:rPr lang="en-US" altLang="zh-CN" b="1">
                  <a:solidFill>
                    <a:schemeClr val="accent1">
                      <a:lumMod val="50000"/>
                    </a:schemeClr>
                  </a:solidFill>
                  <a:latin typeface="微软雅黑" panose="020B0503020204020204" pitchFamily="34" charset="-122"/>
                  <a:ea typeface="微软雅黑" panose="020B0503020204020204" pitchFamily="34" charset="-122"/>
                </a:rPr>
                <a:t>》</a:t>
              </a:r>
              <a:r>
                <a:rPr lang="zh-CN" altLang="en-US" b="1">
                  <a:solidFill>
                    <a:schemeClr val="accent1">
                      <a:lumMod val="50000"/>
                    </a:schemeClr>
                  </a:solidFill>
                  <a:latin typeface="微软雅黑" panose="020B0503020204020204" pitchFamily="34" charset="-122"/>
                  <a:ea typeface="微软雅黑" panose="020B0503020204020204" pitchFamily="34" charset="-122"/>
                </a:rPr>
                <a:t>、</a:t>
              </a:r>
              <a:r>
                <a:rPr lang="en-US" altLang="zh-CN" b="1">
                  <a:solidFill>
                    <a:schemeClr val="accent1">
                      <a:lumMod val="50000"/>
                    </a:schemeClr>
                  </a:solidFill>
                  <a:latin typeface="微软雅黑" panose="020B0503020204020204" pitchFamily="34" charset="-122"/>
                  <a:ea typeface="微软雅黑" panose="020B0503020204020204" pitchFamily="34" charset="-122"/>
                </a:rPr>
                <a:t>《</a:t>
              </a:r>
              <a:r>
                <a:rPr lang="zh-CN" altLang="en-US" b="1">
                  <a:solidFill>
                    <a:schemeClr val="accent1">
                      <a:lumMod val="50000"/>
                    </a:schemeClr>
                  </a:solidFill>
                  <a:latin typeface="微软雅黑" panose="020B0503020204020204" pitchFamily="34" charset="-122"/>
                  <a:ea typeface="微软雅黑" panose="020B0503020204020204" pitchFamily="34" charset="-122"/>
                </a:rPr>
                <a:t>企业突发环境事件风险评估指南</a:t>
              </a:r>
              <a:r>
                <a:rPr lang="en-US" altLang="zh-CN" b="1">
                  <a:solidFill>
                    <a:schemeClr val="accent1">
                      <a:lumMod val="50000"/>
                    </a:schemeClr>
                  </a:solidFill>
                  <a:latin typeface="微软雅黑" panose="020B0503020204020204" pitchFamily="34" charset="-122"/>
                  <a:ea typeface="微软雅黑" panose="020B0503020204020204" pitchFamily="34" charset="-122"/>
                </a:rPr>
                <a:t>》</a:t>
              </a:r>
              <a:r>
                <a:rPr lang="zh-CN" altLang="en-US" b="1">
                  <a:solidFill>
                    <a:schemeClr val="accent1">
                      <a:lumMod val="50000"/>
                    </a:schemeClr>
                  </a:solidFill>
                  <a:latin typeface="微软雅黑" panose="020B0503020204020204" pitchFamily="34" charset="-122"/>
                  <a:ea typeface="微软雅黑" panose="020B0503020204020204" pitchFamily="34" charset="-122"/>
                </a:rPr>
                <a:t>、</a:t>
              </a:r>
              <a:r>
                <a:rPr lang="en-US" altLang="zh-CN" b="1">
                  <a:solidFill>
                    <a:schemeClr val="accent1">
                      <a:lumMod val="50000"/>
                    </a:schemeClr>
                  </a:solidFill>
                  <a:latin typeface="微软雅黑" panose="020B0503020204020204" pitchFamily="34" charset="-122"/>
                  <a:ea typeface="微软雅黑" panose="020B0503020204020204" pitchFamily="34" charset="-122"/>
                </a:rPr>
                <a:t>《</a:t>
              </a:r>
              <a:r>
                <a:rPr lang="zh-CN" altLang="en-US" b="1">
                  <a:solidFill>
                    <a:schemeClr val="accent1">
                      <a:lumMod val="50000"/>
                    </a:schemeClr>
                  </a:solidFill>
                  <a:latin typeface="微软雅黑" panose="020B0503020204020204" pitchFamily="34" charset="-122"/>
                  <a:ea typeface="微软雅黑" panose="020B0503020204020204" pitchFamily="34" charset="-122"/>
                </a:rPr>
                <a:t>企业突发环境事件风险分级办法</a:t>
              </a:r>
              <a:r>
                <a:rPr lang="en-US" altLang="zh-CN" b="1">
                  <a:solidFill>
                    <a:schemeClr val="accent1">
                      <a:lumMod val="50000"/>
                    </a:schemeClr>
                  </a:solidFill>
                  <a:latin typeface="微软雅黑" panose="020B0503020204020204" pitchFamily="34" charset="-122"/>
                  <a:ea typeface="微软雅黑" panose="020B0503020204020204" pitchFamily="34" charset="-122"/>
                </a:rPr>
                <a:t>》</a:t>
              </a:r>
              <a:r>
                <a:rPr lang="zh-CN" altLang="en-US" b="1">
                  <a:solidFill>
                    <a:schemeClr val="accent1">
                      <a:lumMod val="50000"/>
                    </a:schemeClr>
                  </a:solidFill>
                  <a:latin typeface="微软雅黑" panose="020B0503020204020204" pitchFamily="34" charset="-122"/>
                  <a:ea typeface="微软雅黑" panose="020B0503020204020204" pitchFamily="34" charset="-122"/>
                </a:rPr>
                <a:t>等法律、法规和办法的要求，针对企业应该如何依法履行环境风险主体责任，从以下五个方面进行介绍。</a:t>
              </a:r>
              <a:endParaRPr lang="zh-CN" altLang="en-US" b="1">
                <a:solidFill>
                  <a:schemeClr val="accent1">
                    <a:lumMod val="50000"/>
                  </a:schemeClr>
                </a:solidFill>
                <a:latin typeface="微软雅黑" panose="020B0503020204020204" pitchFamily="34" charset="-122"/>
                <a:ea typeface="微软雅黑" panose="020B0503020204020204" pitchFamily="34" charset="-122"/>
              </a:endParaRPr>
            </a:p>
          </p:txBody>
        </p:sp>
        <p:sp>
          <p:nvSpPr>
            <p:cNvPr id="13" name="淘宝网chenying0907出品 12"/>
            <p:cNvSpPr txBox="1"/>
            <p:nvPr/>
          </p:nvSpPr>
          <p:spPr>
            <a:xfrm>
              <a:off x="8845" y="3731"/>
              <a:ext cx="3398" cy="633"/>
            </a:xfrm>
            <a:prstGeom prst="rect">
              <a:avLst/>
            </a:prstGeom>
            <a:noFill/>
          </p:spPr>
          <p:txBody>
            <a:bodyPr wrap="square" rtlCol="0">
              <a:spAutoFit/>
            </a:bodyPr>
            <a:lstStyle/>
            <a:p>
              <a:endParaRPr lang="zh-CN" altLang="en-US" sz="2400" b="1">
                <a:solidFill>
                  <a:schemeClr val="accent1">
                    <a:lumMod val="7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par>
                          <p:cTn id="12" fill="hold">
                            <p:stCondLst>
                              <p:cond delay="1399"/>
                            </p:stCondLst>
                            <p:childTnLst>
                              <p:par>
                                <p:cTn id="13" presetID="3" presetClass="entr" presetSubtype="10" fill="hold" nodeType="afterEffec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淘宝网chenying0907出品 11"/>
          <p:cNvSpPr/>
          <p:nvPr/>
        </p:nvSpPr>
        <p:spPr>
          <a:xfrm>
            <a:off x="6070601" y="0"/>
            <a:ext cx="6121400"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淘宝网chenying0907出品 10"/>
          <p:cNvSpPr txBox="1"/>
          <p:nvPr/>
        </p:nvSpPr>
        <p:spPr>
          <a:xfrm>
            <a:off x="3706828" y="241300"/>
            <a:ext cx="5754672" cy="707886"/>
          </a:xfrm>
          <a:prstGeom prst="rect">
            <a:avLst/>
          </a:prstGeom>
          <a:noFill/>
        </p:spPr>
        <p:txBody>
          <a:bodyPr wrap="square" rtlCol="0">
            <a:spAutoFit/>
          </a:bodyPr>
          <a:lstStyle/>
          <a:p>
            <a:r>
              <a:rPr lang="en-US" altLang="zh-CN" sz="4000" b="1">
                <a:solidFill>
                  <a:schemeClr val="accent1">
                    <a:lumMod val="50000"/>
                  </a:schemeClr>
                </a:solidFill>
                <a:latin typeface="微软雅黑" panose="020B0503020204020204" pitchFamily="34" charset="-122"/>
                <a:ea typeface="微软雅黑" panose="020B0503020204020204" pitchFamily="34" charset="-122"/>
              </a:rPr>
              <a:t>4</a:t>
            </a:r>
            <a:r>
              <a:rPr lang="zh-CN" altLang="en-US" sz="4000" b="1">
                <a:solidFill>
                  <a:schemeClr val="accent1">
                    <a:lumMod val="50000"/>
                  </a:schemeClr>
                </a:solidFill>
                <a:latin typeface="微软雅黑" panose="020B0503020204020204" pitchFamily="34" charset="-122"/>
                <a:ea typeface="微软雅黑" panose="020B0503020204020204" pitchFamily="34" charset="-122"/>
              </a:rPr>
              <a:t>、备  案  </a:t>
            </a:r>
            <a:r>
              <a:rPr lang="zh-CN" altLang="en-US" sz="4000" b="1">
                <a:solidFill>
                  <a:schemeClr val="bg1"/>
                </a:solidFill>
                <a:latin typeface="微软雅黑" panose="020B0503020204020204" pitchFamily="34" charset="-122"/>
                <a:ea typeface="微软雅黑" panose="020B0503020204020204" pitchFamily="34" charset="-122"/>
              </a:rPr>
              <a:t>要  求</a:t>
            </a:r>
            <a:endParaRPr lang="zh-CN" altLang="en-US">
              <a:solidFill>
                <a:schemeClr val="bg1"/>
              </a:solidFill>
            </a:endParaRPr>
          </a:p>
        </p:txBody>
      </p:sp>
      <p:cxnSp>
        <p:nvCxnSpPr>
          <p:cNvPr id="23" name="直接连接符 22"/>
          <p:cNvCxnSpPr/>
          <p:nvPr/>
        </p:nvCxnSpPr>
        <p:spPr>
          <a:xfrm rot="10800000" flipV="1">
            <a:off x="6065913" y="1365250"/>
            <a:ext cx="2998713" cy="8296"/>
          </a:xfrm>
          <a:prstGeom prst="line">
            <a:avLst/>
          </a:prstGeom>
          <a:ln w="63500" cmpd="sng">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淘宝网chenying0907出品 25"/>
          <p:cNvSpPr txBox="1"/>
          <p:nvPr/>
        </p:nvSpPr>
        <p:spPr>
          <a:xfrm>
            <a:off x="6934199" y="2835619"/>
            <a:ext cx="4752975" cy="1938992"/>
          </a:xfrm>
          <a:prstGeom prst="rect">
            <a:avLst/>
          </a:prstGeom>
          <a:noFill/>
        </p:spPr>
        <p:txBody>
          <a:bodyPr wrap="square" rtlCol="0">
            <a:spAutoFit/>
          </a:bodyPr>
          <a:lstStyle/>
          <a:p>
            <a:r>
              <a:rPr lang="en-US" sz="2000">
                <a:solidFill>
                  <a:schemeClr val="bg1"/>
                </a:solidFill>
                <a:latin typeface="宋体" panose="02010600030101010101" pitchFamily="2" charset="-122"/>
                <a:ea typeface="宋体" panose="02010600030101010101" pitchFamily="2" charset="-122"/>
              </a:rPr>
              <a:t>2</a:t>
            </a:r>
            <a:r>
              <a:rPr lang="zh-CN" altLang="en-US" sz="2000">
                <a:solidFill>
                  <a:schemeClr val="bg1"/>
                </a:solidFill>
                <a:latin typeface="宋体" panose="02010600030101010101" pitchFamily="2" charset="-122"/>
                <a:ea typeface="宋体" panose="02010600030101010101" pitchFamily="2" charset="-122"/>
              </a:rPr>
              <a:t>）企业首次备案，应提交下列文件：</a:t>
            </a:r>
            <a:endParaRPr lang="zh-CN" altLang="en-US" sz="2000">
              <a:solidFill>
                <a:schemeClr val="bg1"/>
              </a:solidFill>
              <a:latin typeface="宋体" panose="02010600030101010101" pitchFamily="2" charset="-122"/>
              <a:ea typeface="宋体" panose="02010600030101010101" pitchFamily="2" charset="-122"/>
            </a:endParaRPr>
          </a:p>
          <a:p>
            <a:r>
              <a:rPr lang="zh-CN" altLang="en-US" sz="2000">
                <a:solidFill>
                  <a:schemeClr val="bg1"/>
                </a:solidFill>
                <a:latin typeface="宋体" panose="02010600030101010101" pitchFamily="2" charset="-122"/>
                <a:ea typeface="宋体" panose="02010600030101010101" pitchFamily="2" charset="-122"/>
              </a:rPr>
              <a:t>（</a:t>
            </a:r>
            <a:r>
              <a:rPr lang="en-US" sz="2000">
                <a:solidFill>
                  <a:schemeClr val="bg1"/>
                </a:solidFill>
                <a:latin typeface="宋体" panose="02010600030101010101" pitchFamily="2" charset="-122"/>
                <a:ea typeface="宋体" panose="02010600030101010101" pitchFamily="2" charset="-122"/>
              </a:rPr>
              <a:t>1</a:t>
            </a:r>
            <a:r>
              <a:rPr lang="zh-CN" altLang="en-US" sz="2000">
                <a:solidFill>
                  <a:schemeClr val="bg1"/>
                </a:solidFill>
                <a:latin typeface="宋体" panose="02010600030101010101" pitchFamily="2" charset="-122"/>
                <a:ea typeface="宋体" panose="02010600030101010101" pitchFamily="2" charset="-122"/>
              </a:rPr>
              <a:t>）突发环境应急预案备案表</a:t>
            </a:r>
            <a:endParaRPr lang="zh-CN" altLang="en-US" sz="2000">
              <a:solidFill>
                <a:schemeClr val="bg1"/>
              </a:solidFill>
              <a:latin typeface="宋体" panose="02010600030101010101" pitchFamily="2" charset="-122"/>
              <a:ea typeface="宋体" panose="02010600030101010101" pitchFamily="2" charset="-122"/>
            </a:endParaRPr>
          </a:p>
          <a:p>
            <a:r>
              <a:rPr lang="zh-CN" altLang="en-US" sz="2000">
                <a:solidFill>
                  <a:schemeClr val="bg1"/>
                </a:solidFill>
                <a:latin typeface="宋体" panose="02010600030101010101" pitchFamily="2" charset="-122"/>
                <a:ea typeface="宋体" panose="02010600030101010101" pitchFamily="2" charset="-122"/>
              </a:rPr>
              <a:t>（</a:t>
            </a:r>
            <a:r>
              <a:rPr lang="en-US" sz="2000">
                <a:solidFill>
                  <a:schemeClr val="bg1"/>
                </a:solidFill>
                <a:latin typeface="宋体" panose="02010600030101010101" pitchFamily="2" charset="-122"/>
                <a:ea typeface="宋体" panose="02010600030101010101" pitchFamily="2" charset="-122"/>
              </a:rPr>
              <a:t>2</a:t>
            </a:r>
            <a:r>
              <a:rPr lang="zh-CN" altLang="en-US" sz="2000">
                <a:solidFill>
                  <a:schemeClr val="bg1"/>
                </a:solidFill>
                <a:latin typeface="宋体" panose="02010600030101010101" pitchFamily="2" charset="-122"/>
                <a:ea typeface="宋体" panose="02010600030101010101" pitchFamily="2" charset="-122"/>
              </a:rPr>
              <a:t>）应急预案及编制说明</a:t>
            </a:r>
            <a:endParaRPr lang="zh-CN" altLang="en-US" sz="2000">
              <a:solidFill>
                <a:schemeClr val="bg1"/>
              </a:solidFill>
              <a:latin typeface="宋体" panose="02010600030101010101" pitchFamily="2" charset="-122"/>
              <a:ea typeface="宋体" panose="02010600030101010101" pitchFamily="2" charset="-122"/>
            </a:endParaRPr>
          </a:p>
          <a:p>
            <a:r>
              <a:rPr lang="zh-CN" altLang="en-US" sz="2000">
                <a:solidFill>
                  <a:schemeClr val="bg1"/>
                </a:solidFill>
                <a:latin typeface="宋体" panose="02010600030101010101" pitchFamily="2" charset="-122"/>
                <a:ea typeface="宋体" panose="02010600030101010101" pitchFamily="2" charset="-122"/>
              </a:rPr>
              <a:t>（</a:t>
            </a:r>
            <a:r>
              <a:rPr lang="en-US" sz="2000">
                <a:solidFill>
                  <a:schemeClr val="bg1"/>
                </a:solidFill>
                <a:latin typeface="宋体" panose="02010600030101010101" pitchFamily="2" charset="-122"/>
                <a:ea typeface="宋体" panose="02010600030101010101" pitchFamily="2" charset="-122"/>
              </a:rPr>
              <a:t>3</a:t>
            </a:r>
            <a:r>
              <a:rPr lang="zh-CN" altLang="en-US" sz="2000">
                <a:solidFill>
                  <a:schemeClr val="bg1"/>
                </a:solidFill>
                <a:latin typeface="宋体" panose="02010600030101010101" pitchFamily="2" charset="-122"/>
                <a:ea typeface="宋体" panose="02010600030101010101" pitchFamily="2" charset="-122"/>
              </a:rPr>
              <a:t>）环境风险评估报告</a:t>
            </a:r>
            <a:endParaRPr lang="zh-CN" altLang="en-US" sz="2000">
              <a:solidFill>
                <a:schemeClr val="bg1"/>
              </a:solidFill>
              <a:latin typeface="宋体" panose="02010600030101010101" pitchFamily="2" charset="-122"/>
              <a:ea typeface="宋体" panose="02010600030101010101" pitchFamily="2" charset="-122"/>
            </a:endParaRPr>
          </a:p>
          <a:p>
            <a:r>
              <a:rPr lang="zh-CN" altLang="en-US" sz="2000">
                <a:solidFill>
                  <a:schemeClr val="bg1"/>
                </a:solidFill>
                <a:latin typeface="宋体" panose="02010600030101010101" pitchFamily="2" charset="-122"/>
                <a:ea typeface="宋体" panose="02010600030101010101" pitchFamily="2" charset="-122"/>
              </a:rPr>
              <a:t>（</a:t>
            </a:r>
            <a:r>
              <a:rPr lang="en-US" sz="2000">
                <a:solidFill>
                  <a:schemeClr val="bg1"/>
                </a:solidFill>
                <a:latin typeface="宋体" panose="02010600030101010101" pitchFamily="2" charset="-122"/>
                <a:ea typeface="宋体" panose="02010600030101010101" pitchFamily="2" charset="-122"/>
              </a:rPr>
              <a:t>4</a:t>
            </a:r>
            <a:r>
              <a:rPr lang="zh-CN" altLang="en-US" sz="2000">
                <a:solidFill>
                  <a:schemeClr val="bg1"/>
                </a:solidFill>
                <a:latin typeface="宋体" panose="02010600030101010101" pitchFamily="2" charset="-122"/>
                <a:ea typeface="宋体" panose="02010600030101010101" pitchFamily="2" charset="-122"/>
              </a:rPr>
              <a:t>）应急资源调查报告</a:t>
            </a:r>
            <a:endParaRPr lang="zh-CN" altLang="en-US" sz="2000">
              <a:solidFill>
                <a:schemeClr val="bg1"/>
              </a:solidFill>
              <a:latin typeface="宋体" panose="02010600030101010101" pitchFamily="2" charset="-122"/>
              <a:ea typeface="宋体" panose="02010600030101010101" pitchFamily="2" charset="-122"/>
            </a:endParaRPr>
          </a:p>
          <a:p>
            <a:r>
              <a:rPr lang="zh-CN" altLang="en-US" sz="2000">
                <a:solidFill>
                  <a:schemeClr val="bg1"/>
                </a:solidFill>
                <a:latin typeface="宋体" panose="02010600030101010101" pitchFamily="2" charset="-122"/>
                <a:ea typeface="宋体" panose="02010600030101010101" pitchFamily="2" charset="-122"/>
              </a:rPr>
              <a:t>（</a:t>
            </a:r>
            <a:r>
              <a:rPr lang="en-US" sz="2000">
                <a:solidFill>
                  <a:schemeClr val="bg1"/>
                </a:solidFill>
                <a:latin typeface="宋体" panose="02010600030101010101" pitchFamily="2" charset="-122"/>
                <a:ea typeface="宋体" panose="02010600030101010101" pitchFamily="2" charset="-122"/>
              </a:rPr>
              <a:t>5</a:t>
            </a:r>
            <a:r>
              <a:rPr lang="zh-CN" altLang="en-US" sz="2000">
                <a:solidFill>
                  <a:schemeClr val="bg1"/>
                </a:solidFill>
                <a:latin typeface="宋体" panose="02010600030101010101" pitchFamily="2" charset="-122"/>
                <a:ea typeface="宋体" panose="02010600030101010101" pitchFamily="2" charset="-122"/>
              </a:rPr>
              <a:t>）环境应急预案评审意见</a:t>
            </a:r>
            <a:endParaRPr lang="zh-CN" altLang="en-US" sz="2000">
              <a:solidFill>
                <a:schemeClr val="bg1"/>
              </a:solidFill>
              <a:latin typeface="宋体" panose="02010600030101010101" pitchFamily="2" charset="-122"/>
              <a:ea typeface="宋体" panose="02010600030101010101" pitchFamily="2" charset="-122"/>
            </a:endParaRPr>
          </a:p>
        </p:txBody>
      </p:sp>
      <p:cxnSp>
        <p:nvCxnSpPr>
          <p:cNvPr id="31" name="直接连接符 30"/>
          <p:cNvCxnSpPr/>
          <p:nvPr/>
        </p:nvCxnSpPr>
        <p:spPr>
          <a:xfrm rot="16200000" flipH="1">
            <a:off x="8576877" y="1795076"/>
            <a:ext cx="923177" cy="1519"/>
          </a:xfrm>
          <a:prstGeom prst="line">
            <a:avLst/>
          </a:prstGeom>
          <a:ln w="63500" cmpd="sng">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淘宝网chenying0907出品 31"/>
          <p:cNvSpPr/>
          <p:nvPr/>
        </p:nvSpPr>
        <p:spPr>
          <a:xfrm>
            <a:off x="8888455" y="2241996"/>
            <a:ext cx="331745" cy="3392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985" name="Rectangle 1"/>
          <p:cNvSpPr>
            <a:spLocks noChangeArrowheads="1"/>
          </p:cNvSpPr>
          <p:nvPr/>
        </p:nvSpPr>
        <p:spPr bwMode="auto">
          <a:xfrm>
            <a:off x="0" y="0"/>
            <a:ext cx="492443" cy="369332"/>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304800" algn="l" defTabSz="914400" rtl="0" eaLnBrk="1" fontAlgn="base" latinLnBrk="0" hangingPunct="1">
              <a:lnSpc>
                <a:spcPct val="100000"/>
              </a:lnSpc>
              <a:spcBef>
                <a:spcPct val="0"/>
              </a:spcBef>
              <a:spcAft>
                <a:spcPct val="0"/>
              </a:spcAft>
              <a:buClrTx/>
              <a:buSzTx/>
              <a:buFontTx/>
              <a:buNone/>
            </a:pPr>
            <a:endParaRPr kumimoji="0" 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cxnSp>
        <p:nvCxnSpPr>
          <p:cNvPr id="35" name="直接连接符 34"/>
          <p:cNvCxnSpPr/>
          <p:nvPr/>
        </p:nvCxnSpPr>
        <p:spPr>
          <a:xfrm rot="10800000" flipV="1">
            <a:off x="3046488" y="1374775"/>
            <a:ext cx="2998713" cy="8296"/>
          </a:xfrm>
          <a:prstGeom prst="line">
            <a:avLst/>
          </a:prstGeom>
          <a:ln w="63500" cmpd="sng">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rot="16200000" flipH="1">
            <a:off x="2595177" y="1814126"/>
            <a:ext cx="923177" cy="1519"/>
          </a:xfrm>
          <a:prstGeom prst="line">
            <a:avLst/>
          </a:prstGeom>
          <a:ln w="63500" cmpd="sng">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8" name="淘宝网chenying0907出品 31"/>
          <p:cNvSpPr/>
          <p:nvPr/>
        </p:nvSpPr>
        <p:spPr>
          <a:xfrm>
            <a:off x="2897230" y="2261046"/>
            <a:ext cx="331745" cy="33928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淘宝网chenying0907出品 20"/>
          <p:cNvSpPr txBox="1"/>
          <p:nvPr/>
        </p:nvSpPr>
        <p:spPr>
          <a:xfrm>
            <a:off x="428625" y="2819229"/>
            <a:ext cx="5238750" cy="2246769"/>
          </a:xfrm>
          <a:prstGeom prst="rect">
            <a:avLst/>
          </a:prstGeom>
          <a:solidFill>
            <a:schemeClr val="accent1">
              <a:lumMod val="50000"/>
              <a:alpha val="0"/>
            </a:schemeClr>
          </a:solidFill>
        </p:spPr>
        <p:txBody>
          <a:bodyPr wrap="square" rtlCol="0">
            <a:spAutoFit/>
          </a:bodyPr>
          <a:lstStyle/>
          <a:p>
            <a:r>
              <a:rPr lang="en-US" sz="2000" b="1">
                <a:solidFill>
                  <a:schemeClr val="accent1">
                    <a:lumMod val="50000"/>
                  </a:schemeClr>
                </a:solidFill>
              </a:rPr>
              <a:t>1</a:t>
            </a:r>
            <a:r>
              <a:rPr lang="zh-CN" altLang="en-US" sz="2000" b="1">
                <a:solidFill>
                  <a:schemeClr val="accent1">
                    <a:lumMod val="50000"/>
                  </a:schemeClr>
                </a:solidFill>
              </a:rPr>
              <a:t>）企业环境应急预案应当在签署发布之日起</a:t>
            </a:r>
            <a:r>
              <a:rPr lang="en-US" sz="2000" b="1">
                <a:solidFill>
                  <a:schemeClr val="accent1">
                    <a:lumMod val="50000"/>
                  </a:schemeClr>
                </a:solidFill>
              </a:rPr>
              <a:t>20</a:t>
            </a:r>
            <a:r>
              <a:rPr lang="zh-CN" altLang="en-US" sz="2000" b="1">
                <a:solidFill>
                  <a:schemeClr val="accent1">
                    <a:lumMod val="50000"/>
                  </a:schemeClr>
                </a:solidFill>
              </a:rPr>
              <a:t>个工作日内，向所在地县级环境保护主管部门备案。县级环境保护主管部门在备案之日起</a:t>
            </a:r>
            <a:r>
              <a:rPr lang="en-US" sz="2000" b="1">
                <a:solidFill>
                  <a:schemeClr val="accent1">
                    <a:lumMod val="50000"/>
                  </a:schemeClr>
                </a:solidFill>
              </a:rPr>
              <a:t>5</a:t>
            </a:r>
            <a:r>
              <a:rPr lang="zh-CN" altLang="en-US" sz="2000" b="1">
                <a:solidFill>
                  <a:schemeClr val="accent1">
                    <a:lumMod val="50000"/>
                  </a:schemeClr>
                </a:solidFill>
              </a:rPr>
              <a:t>个工作日内将较大和重大环境风险企业的应急预案备案文件报送市级环保部门，重大的同时报送省级环境保护主管部门。（西钢特例说明）</a:t>
            </a:r>
            <a:endParaRPr lang="zh-CN" altLang="en-US" sz="2000" b="1">
              <a:solidFill>
                <a:schemeClr val="accent1">
                  <a:lumMod val="50000"/>
                </a:schemeClr>
              </a:solidFill>
            </a:endParaRPr>
          </a:p>
        </p:txBody>
      </p:sp>
      <p:sp>
        <p:nvSpPr>
          <p:cNvPr id="40" name="圆角淘宝网chenying0907出品 37"/>
          <p:cNvSpPr/>
          <p:nvPr/>
        </p:nvSpPr>
        <p:spPr>
          <a:xfrm>
            <a:off x="419099" y="2727325"/>
            <a:ext cx="5276851" cy="2444750"/>
          </a:xfrm>
          <a:prstGeom prst="roundRect">
            <a:avLst/>
          </a:prstGeom>
          <a:no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b="1">
              <a:solidFill>
                <a:schemeClr val="accent1">
                  <a:lumMod val="50000"/>
                </a:schemeClr>
              </a:solidFill>
            </a:endParaRPr>
          </a:p>
        </p:txBody>
      </p:sp>
      <p:sp>
        <p:nvSpPr>
          <p:cNvPr id="42" name="圆角淘宝网chenying0907出品 37"/>
          <p:cNvSpPr/>
          <p:nvPr/>
        </p:nvSpPr>
        <p:spPr>
          <a:xfrm>
            <a:off x="6448424" y="2689225"/>
            <a:ext cx="5334001" cy="2444750"/>
          </a:xfrm>
          <a:prstGeom prst="round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b="1">
              <a:solidFill>
                <a:schemeClr val="accent1">
                  <a:lumMod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gtEl>
                                      </p:cBhvr>
                                    </p:animEffect>
                                  </p:childTnLst>
                                </p:cTn>
                              </p:par>
                            </p:childTnLst>
                          </p:cTn>
                        </p:par>
                        <p:par>
                          <p:cTn id="12" fill="hold">
                            <p:stCondLst>
                              <p:cond delay="1049"/>
                            </p:stCondLst>
                            <p:childTnLst>
                              <p:par>
                                <p:cTn id="13" presetID="22" presetClass="entr" presetSubtype="1" fill="hold" nodeType="afterEffec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49"/>
                            </p:stCondLst>
                            <p:childTnLst>
                              <p:par>
                                <p:cTn id="17" presetID="22" presetClass="entr" presetSubtype="1" fill="hold" nodeType="afterEffect">
                                  <p:childTnLst>
                                    <p:set>
                                      <p:cBhvr>
                                        <p:cTn id="18" dur="1" fill="hold">
                                          <p:stCondLst>
                                            <p:cond delay="0"/>
                                          </p:stCondLst>
                                        </p:cTn>
                                        <p:tgtEl>
                                          <p:spTgt spid="37"/>
                                        </p:tgtEl>
                                        <p:attrNameLst>
                                          <p:attrName>style.visibility</p:attrName>
                                        </p:attrNameLst>
                                      </p:cBhvr>
                                      <p:to>
                                        <p:strVal val="visible"/>
                                      </p:to>
                                    </p:set>
                                    <p:animEffect transition="in" filter="wipe(up)">
                                      <p:cBhvr>
                                        <p:cTn id="19" dur="500"/>
                                        <p:tgtEl>
                                          <p:spTgt spid="37"/>
                                        </p:tgtEl>
                                      </p:cBhvr>
                                    </p:animEffect>
                                  </p:childTnLst>
                                </p:cTn>
                              </p:par>
                            </p:childTnLst>
                          </p:cTn>
                        </p:par>
                        <p:par>
                          <p:cTn id="20" fill="hold">
                            <p:stCondLst>
                              <p:cond delay="2049"/>
                            </p:stCondLst>
                            <p:childTnLst>
                              <p:par>
                                <p:cTn id="21" presetID="23" presetClass="entr" presetSubtype="16" fill="hold" grpId="4" nodeType="afterEffec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childTnLst>
                                </p:cTn>
                              </p:par>
                            </p:childTnLst>
                          </p:cTn>
                        </p:par>
                        <p:par>
                          <p:cTn id="25" fill="hold">
                            <p:stCondLst>
                              <p:cond delay="2549"/>
                            </p:stCondLst>
                            <p:childTnLst>
                              <p:par>
                                <p:cTn id="26" presetID="3" presetClass="entr" presetSubtype="10" fill="hold" grpId="6" nodeType="afterEffect">
                                  <p:childTnLst>
                                    <p:set>
                                      <p:cBhvr>
                                        <p:cTn id="27" dur="1" fill="hold">
                                          <p:stCondLst>
                                            <p:cond delay="0"/>
                                          </p:stCondLst>
                                        </p:cTn>
                                        <p:tgtEl>
                                          <p:spTgt spid="40"/>
                                        </p:tgtEl>
                                        <p:attrNameLst>
                                          <p:attrName>style.visibility</p:attrName>
                                        </p:attrNameLst>
                                      </p:cBhvr>
                                      <p:to>
                                        <p:strVal val="visible"/>
                                      </p:to>
                                    </p:set>
                                    <p:animEffect transition="in" filter="blinds(horizontal)">
                                      <p:cBhvr>
                                        <p:cTn id="28" dur="500"/>
                                        <p:tgtEl>
                                          <p:spTgt spid="40"/>
                                        </p:tgtEl>
                                      </p:cBhvr>
                                    </p:animEffect>
                                  </p:childTnLst>
                                </p:cTn>
                              </p:par>
                            </p:childTnLst>
                          </p:cTn>
                        </p:par>
                        <p:par>
                          <p:cTn id="29" fill="hold">
                            <p:stCondLst>
                              <p:cond delay="3049"/>
                            </p:stCondLst>
                            <p:childTnLst>
                              <p:par>
                                <p:cTn id="30" presetID="3" presetClass="entr" presetSubtype="10" fill="hold" grpId="5" nodeType="afterEffect">
                                  <p:childTnLst>
                                    <p:set>
                                      <p:cBhvr>
                                        <p:cTn id="31" dur="1" fill="hold">
                                          <p:stCondLst>
                                            <p:cond delay="0"/>
                                          </p:stCondLst>
                                        </p:cTn>
                                        <p:tgtEl>
                                          <p:spTgt spid="39"/>
                                        </p:tgtEl>
                                        <p:attrNameLst>
                                          <p:attrName>style.visibility</p:attrName>
                                        </p:attrNameLst>
                                      </p:cBhvr>
                                      <p:to>
                                        <p:strVal val="visible"/>
                                      </p:to>
                                    </p:set>
                                    <p:animEffect transition="in" filter="blinds(horizontal)">
                                      <p:cBhvr>
                                        <p:cTn id="32" dur="500"/>
                                        <p:tgtEl>
                                          <p:spTgt spid="39"/>
                                        </p:tgtEl>
                                      </p:cBhvr>
                                    </p:animEffect>
                                  </p:childTnLst>
                                </p:cTn>
                              </p:par>
                            </p:childTnLst>
                          </p:cTn>
                        </p:par>
                        <p:par>
                          <p:cTn id="33" fill="hold">
                            <p:stCondLst>
                              <p:cond delay="3549"/>
                            </p:stCondLst>
                            <p:childTnLst>
                              <p:par>
                                <p:cTn id="34" presetID="22" presetClass="entr" presetSubtype="1" fill="hold" nodeType="afterEffect">
                                  <p:childTnLst>
                                    <p:set>
                                      <p:cBhvr>
                                        <p:cTn id="35" dur="1" fill="hold">
                                          <p:stCondLst>
                                            <p:cond delay="0"/>
                                          </p:stCondLst>
                                        </p:cTn>
                                        <p:tgtEl>
                                          <p:spTgt spid="23"/>
                                        </p:tgtEl>
                                        <p:attrNameLst>
                                          <p:attrName>style.visibility</p:attrName>
                                        </p:attrNameLst>
                                      </p:cBhvr>
                                      <p:to>
                                        <p:strVal val="visible"/>
                                      </p:to>
                                    </p:set>
                                    <p:animEffect transition="in" filter="wipe(up)">
                                      <p:cBhvr>
                                        <p:cTn id="36" dur="500"/>
                                        <p:tgtEl>
                                          <p:spTgt spid="23"/>
                                        </p:tgtEl>
                                      </p:cBhvr>
                                    </p:animEffect>
                                  </p:childTnLst>
                                </p:cTn>
                              </p:par>
                            </p:childTnLst>
                          </p:cTn>
                        </p:par>
                        <p:par>
                          <p:cTn id="37" fill="hold">
                            <p:stCondLst>
                              <p:cond delay="4049"/>
                            </p:stCondLst>
                            <p:childTnLst>
                              <p:par>
                                <p:cTn id="38" presetID="22" presetClass="entr" presetSubtype="1" fill="hold" nodeType="afterEffect">
                                  <p:childTnLst>
                                    <p:set>
                                      <p:cBhvr>
                                        <p:cTn id="39" dur="1" fill="hold">
                                          <p:stCondLst>
                                            <p:cond delay="0"/>
                                          </p:stCondLst>
                                        </p:cTn>
                                        <p:tgtEl>
                                          <p:spTgt spid="31"/>
                                        </p:tgtEl>
                                        <p:attrNameLst>
                                          <p:attrName>style.visibility</p:attrName>
                                        </p:attrNameLst>
                                      </p:cBhvr>
                                      <p:to>
                                        <p:strVal val="visible"/>
                                      </p:to>
                                    </p:set>
                                    <p:animEffect transition="in" filter="wipe(up)">
                                      <p:cBhvr>
                                        <p:cTn id="40" dur="500"/>
                                        <p:tgtEl>
                                          <p:spTgt spid="31"/>
                                        </p:tgtEl>
                                      </p:cBhvr>
                                    </p:animEffect>
                                  </p:childTnLst>
                                </p:cTn>
                              </p:par>
                            </p:childTnLst>
                          </p:cTn>
                        </p:par>
                        <p:par>
                          <p:cTn id="41" fill="hold">
                            <p:stCondLst>
                              <p:cond delay="4549"/>
                            </p:stCondLst>
                            <p:childTnLst>
                              <p:par>
                                <p:cTn id="42" presetID="23" presetClass="entr" presetSubtype="16" fill="hold" grpId="3" nodeType="afterEffec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childTnLst>
                                </p:cTn>
                              </p:par>
                            </p:childTnLst>
                          </p:cTn>
                        </p:par>
                        <p:par>
                          <p:cTn id="46" fill="hold">
                            <p:stCondLst>
                              <p:cond delay="5049"/>
                            </p:stCondLst>
                            <p:childTnLst>
                              <p:par>
                                <p:cTn id="47" presetID="3" presetClass="entr" presetSubtype="10" fill="hold" grpId="7" nodeType="afterEffect">
                                  <p:childTnLst>
                                    <p:set>
                                      <p:cBhvr>
                                        <p:cTn id="48" dur="1" fill="hold">
                                          <p:stCondLst>
                                            <p:cond delay="0"/>
                                          </p:stCondLst>
                                        </p:cTn>
                                        <p:tgtEl>
                                          <p:spTgt spid="42"/>
                                        </p:tgtEl>
                                        <p:attrNameLst>
                                          <p:attrName>style.visibility</p:attrName>
                                        </p:attrNameLst>
                                      </p:cBhvr>
                                      <p:to>
                                        <p:strVal val="visible"/>
                                      </p:to>
                                    </p:set>
                                    <p:animEffect transition="in" filter="blinds(horizontal)">
                                      <p:cBhvr>
                                        <p:cTn id="49" dur="500"/>
                                        <p:tgtEl>
                                          <p:spTgt spid="42"/>
                                        </p:tgtEl>
                                      </p:cBhvr>
                                    </p:animEffect>
                                  </p:childTnLst>
                                </p:cTn>
                              </p:par>
                            </p:childTnLst>
                          </p:cTn>
                        </p:par>
                        <p:par>
                          <p:cTn id="50" fill="hold">
                            <p:stCondLst>
                              <p:cond delay="5549"/>
                            </p:stCondLst>
                            <p:childTnLst>
                              <p:par>
                                <p:cTn id="51" presetID="3" presetClass="entr" presetSubtype="10" fill="hold" grpId="2" nodeType="afterEffect">
                                  <p:childTnLst>
                                    <p:set>
                                      <p:cBhvr>
                                        <p:cTn id="52" dur="1" fill="hold">
                                          <p:stCondLst>
                                            <p:cond delay="0"/>
                                          </p:stCondLst>
                                        </p:cTn>
                                        <p:tgtEl>
                                          <p:spTgt spid="26"/>
                                        </p:tgtEl>
                                        <p:attrNameLst>
                                          <p:attrName>style.visibility</p:attrName>
                                        </p:attrNameLst>
                                      </p:cBhvr>
                                      <p:to>
                                        <p:strVal val="visible"/>
                                      </p:to>
                                    </p:set>
                                    <p:animEffect transition="in" filter="blinds(horizontal)">
                                      <p:cBhvr>
                                        <p:cTn id="5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26" grpId="2"/>
      <p:bldP spid="32" grpId="3" animBg="1"/>
      <p:bldP spid="38" grpId="4" animBg="1"/>
      <p:bldP spid="39" grpId="5" animBg="1"/>
      <p:bldP spid="40" grpId="6" animBg="1"/>
      <p:bldP spid="42" grpId="7"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淘宝网chenying0907出品 4"/>
          <p:cNvSpPr txBox="1"/>
          <p:nvPr/>
        </p:nvSpPr>
        <p:spPr>
          <a:xfrm>
            <a:off x="2168164" y="264321"/>
            <a:ext cx="7775935" cy="584775"/>
          </a:xfrm>
          <a:prstGeom prst="rect">
            <a:avLst/>
          </a:prstGeom>
          <a:noFill/>
        </p:spPr>
        <p:txBody>
          <a:bodyPr wrap="square" rtlCol="0">
            <a:spAutoFit/>
          </a:bodyPr>
          <a:lstStyle/>
          <a:p>
            <a:r>
              <a:rPr lang="zh-CN" altLang="en-US" sz="3200" b="1">
                <a:solidFill>
                  <a:schemeClr val="accent1">
                    <a:lumMod val="50000"/>
                  </a:schemeClr>
                </a:solidFill>
              </a:rPr>
              <a:t>五、加强企业环境应急能力保障建设</a:t>
            </a:r>
            <a:endParaRPr lang="zh-CN" altLang="en-US" sz="3200" b="1">
              <a:solidFill>
                <a:schemeClr val="accent1">
                  <a:lumMod val="50000"/>
                </a:schemeClr>
              </a:solidFill>
            </a:endParaRPr>
          </a:p>
        </p:txBody>
      </p:sp>
      <p:pic>
        <p:nvPicPr>
          <p:cNvPr id="6" name="图片 5"/>
          <p:cNvPicPr>
            <a:picLocks noChangeAspect="1"/>
          </p:cNvPicPr>
          <p:nvPr/>
        </p:nvPicPr>
        <p:blipFill>
          <a:blip r:embed="rId1"/>
          <a:stretch>
            <a:fillRect/>
          </a:stretch>
        </p:blipFill>
        <p:spPr>
          <a:xfrm>
            <a:off x="143244" y="0"/>
            <a:ext cx="1789251" cy="1051863"/>
          </a:xfrm>
          <a:prstGeom prst="rect">
            <a:avLst/>
          </a:prstGeom>
        </p:spPr>
      </p:pic>
      <p:sp>
        <p:nvSpPr>
          <p:cNvPr id="7" name="淘宝网chenying0907出品 6"/>
          <p:cNvSpPr/>
          <p:nvPr/>
        </p:nvSpPr>
        <p:spPr>
          <a:xfrm>
            <a:off x="4455147" y="3058310"/>
            <a:ext cx="2880000" cy="2880000"/>
          </a:xfrm>
          <a:prstGeom prst="ellipse">
            <a:avLst/>
          </a:prstGeom>
          <a:noFill/>
          <a:ln w="1016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淘宝网chenying0907出品 1"/>
          <p:cNvGrpSpPr/>
          <p:nvPr/>
        </p:nvGrpSpPr>
        <p:grpSpPr>
          <a:xfrm>
            <a:off x="5489575" y="2413000"/>
            <a:ext cx="899160" cy="899160"/>
            <a:chOff x="4235" y="3680"/>
            <a:chExt cx="1416" cy="1416"/>
          </a:xfrm>
        </p:grpSpPr>
        <p:sp>
          <p:nvSpPr>
            <p:cNvPr id="11" name="淘宝网chenying0907出品 10"/>
            <p:cNvSpPr/>
            <p:nvPr/>
          </p:nvSpPr>
          <p:spPr>
            <a:xfrm>
              <a:off x="4235" y="3680"/>
              <a:ext cx="1417" cy="1417"/>
            </a:xfrm>
            <a:prstGeom prst="ellipse">
              <a:avLst/>
            </a:prstGeom>
            <a:solidFill>
              <a:schemeClr val="accent1"/>
            </a:solidFill>
            <a:ln w="1016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淘宝网chenying0907出品 222"/>
            <p:cNvSpPr>
              <a:spLocks noEditPoints="1"/>
            </p:cNvSpPr>
            <p:nvPr/>
          </p:nvSpPr>
          <p:spPr bwMode="auto">
            <a:xfrm>
              <a:off x="4598" y="3962"/>
              <a:ext cx="692" cy="792"/>
            </a:xfrm>
            <a:custGeom>
              <a:avLst/>
              <a:gdLst>
                <a:gd name="T0" fmla="*/ 157 w 195"/>
                <a:gd name="T1" fmla="*/ 173 h 223"/>
                <a:gd name="T2" fmla="*/ 136 w 195"/>
                <a:gd name="T3" fmla="*/ 148 h 223"/>
                <a:gd name="T4" fmla="*/ 148 w 195"/>
                <a:gd name="T5" fmla="*/ 111 h 223"/>
                <a:gd name="T6" fmla="*/ 101 w 195"/>
                <a:gd name="T7" fmla="*/ 107 h 223"/>
                <a:gd name="T8" fmla="*/ 90 w 195"/>
                <a:gd name="T9" fmla="*/ 79 h 223"/>
                <a:gd name="T10" fmla="*/ 117 w 195"/>
                <a:gd name="T11" fmla="*/ 68 h 223"/>
                <a:gd name="T12" fmla="*/ 154 w 195"/>
                <a:gd name="T13" fmla="*/ 61 h 223"/>
                <a:gd name="T14" fmla="*/ 143 w 195"/>
                <a:gd name="T15" fmla="*/ 55 h 223"/>
                <a:gd name="T16" fmla="*/ 147 w 195"/>
                <a:gd name="T17" fmla="*/ 46 h 223"/>
                <a:gd name="T18" fmla="*/ 135 w 195"/>
                <a:gd name="T19" fmla="*/ 39 h 223"/>
                <a:gd name="T20" fmla="*/ 121 w 195"/>
                <a:gd name="T21" fmla="*/ 41 h 223"/>
                <a:gd name="T22" fmla="*/ 133 w 195"/>
                <a:gd name="T23" fmla="*/ 23 h 223"/>
                <a:gd name="T24" fmla="*/ 107 w 195"/>
                <a:gd name="T25" fmla="*/ 46 h 223"/>
                <a:gd name="T26" fmla="*/ 109 w 195"/>
                <a:gd name="T27" fmla="*/ 27 h 223"/>
                <a:gd name="T28" fmla="*/ 97 w 195"/>
                <a:gd name="T29" fmla="*/ 34 h 223"/>
                <a:gd name="T30" fmla="*/ 113 w 195"/>
                <a:gd name="T31" fmla="*/ 12 h 223"/>
                <a:gd name="T32" fmla="*/ 89 w 195"/>
                <a:gd name="T33" fmla="*/ 33 h 223"/>
                <a:gd name="T34" fmla="*/ 94 w 195"/>
                <a:gd name="T35" fmla="*/ 5 h 223"/>
                <a:gd name="T36" fmla="*/ 84 w 195"/>
                <a:gd name="T37" fmla="*/ 42 h 223"/>
                <a:gd name="T38" fmla="*/ 71 w 195"/>
                <a:gd name="T39" fmla="*/ 50 h 223"/>
                <a:gd name="T40" fmla="*/ 67 w 195"/>
                <a:gd name="T41" fmla="*/ 45 h 223"/>
                <a:gd name="T42" fmla="*/ 54 w 195"/>
                <a:gd name="T43" fmla="*/ 45 h 223"/>
                <a:gd name="T44" fmla="*/ 63 w 195"/>
                <a:gd name="T45" fmla="*/ 51 h 223"/>
                <a:gd name="T46" fmla="*/ 70 w 195"/>
                <a:gd name="T47" fmla="*/ 63 h 223"/>
                <a:gd name="T48" fmla="*/ 48 w 195"/>
                <a:gd name="T49" fmla="*/ 85 h 223"/>
                <a:gd name="T50" fmla="*/ 32 w 195"/>
                <a:gd name="T51" fmla="*/ 102 h 223"/>
                <a:gd name="T52" fmla="*/ 10 w 195"/>
                <a:gd name="T53" fmla="*/ 97 h 223"/>
                <a:gd name="T54" fmla="*/ 2 w 195"/>
                <a:gd name="T55" fmla="*/ 111 h 223"/>
                <a:gd name="T56" fmla="*/ 30 w 195"/>
                <a:gd name="T57" fmla="*/ 162 h 223"/>
                <a:gd name="T58" fmla="*/ 33 w 195"/>
                <a:gd name="T59" fmla="*/ 144 h 223"/>
                <a:gd name="T60" fmla="*/ 15 w 195"/>
                <a:gd name="T61" fmla="*/ 117 h 223"/>
                <a:gd name="T62" fmla="*/ 97 w 195"/>
                <a:gd name="T63" fmla="*/ 149 h 223"/>
                <a:gd name="T64" fmla="*/ 146 w 195"/>
                <a:gd name="T65" fmla="*/ 181 h 223"/>
                <a:gd name="T66" fmla="*/ 191 w 195"/>
                <a:gd name="T67" fmla="*/ 223 h 223"/>
                <a:gd name="T68" fmla="*/ 120 w 195"/>
                <a:gd name="T69" fmla="*/ 51 h 223"/>
                <a:gd name="T70" fmla="*/ 130 w 195"/>
                <a:gd name="T71" fmla="*/ 48 h 223"/>
                <a:gd name="T72" fmla="*/ 128 w 195"/>
                <a:gd name="T73" fmla="*/ 62 h 223"/>
                <a:gd name="T74" fmla="*/ 120 w 195"/>
                <a:gd name="T75" fmla="*/ 51 h 223"/>
                <a:gd name="T76" fmla="*/ 114 w 195"/>
                <a:gd name="T77" fmla="*/ 53 h 223"/>
                <a:gd name="T78" fmla="*/ 106 w 195"/>
                <a:gd name="T79" fmla="*/ 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5" h="223">
                  <a:moveTo>
                    <a:pt x="192" y="212"/>
                  </a:moveTo>
                  <a:cubicBezTo>
                    <a:pt x="192" y="212"/>
                    <a:pt x="164" y="194"/>
                    <a:pt x="157" y="173"/>
                  </a:cubicBezTo>
                  <a:cubicBezTo>
                    <a:pt x="157" y="173"/>
                    <a:pt x="155" y="166"/>
                    <a:pt x="148" y="165"/>
                  </a:cubicBezTo>
                  <a:cubicBezTo>
                    <a:pt x="142" y="163"/>
                    <a:pt x="135" y="154"/>
                    <a:pt x="136" y="148"/>
                  </a:cubicBezTo>
                  <a:cubicBezTo>
                    <a:pt x="137" y="141"/>
                    <a:pt x="144" y="139"/>
                    <a:pt x="141" y="127"/>
                  </a:cubicBezTo>
                  <a:cubicBezTo>
                    <a:pt x="141" y="127"/>
                    <a:pt x="154" y="119"/>
                    <a:pt x="148" y="111"/>
                  </a:cubicBezTo>
                  <a:cubicBezTo>
                    <a:pt x="148" y="111"/>
                    <a:pt x="139" y="119"/>
                    <a:pt x="132" y="114"/>
                  </a:cubicBezTo>
                  <a:cubicBezTo>
                    <a:pt x="125" y="110"/>
                    <a:pt x="115" y="106"/>
                    <a:pt x="101" y="107"/>
                  </a:cubicBezTo>
                  <a:cubicBezTo>
                    <a:pt x="86" y="108"/>
                    <a:pt x="72" y="102"/>
                    <a:pt x="77" y="93"/>
                  </a:cubicBezTo>
                  <a:cubicBezTo>
                    <a:pt x="83" y="84"/>
                    <a:pt x="90" y="79"/>
                    <a:pt x="90" y="79"/>
                  </a:cubicBezTo>
                  <a:cubicBezTo>
                    <a:pt x="90" y="79"/>
                    <a:pt x="97" y="73"/>
                    <a:pt x="99" y="71"/>
                  </a:cubicBezTo>
                  <a:cubicBezTo>
                    <a:pt x="101" y="69"/>
                    <a:pt x="112" y="74"/>
                    <a:pt x="117" y="68"/>
                  </a:cubicBezTo>
                  <a:cubicBezTo>
                    <a:pt x="117" y="68"/>
                    <a:pt x="118" y="66"/>
                    <a:pt x="121" y="67"/>
                  </a:cubicBezTo>
                  <a:cubicBezTo>
                    <a:pt x="124" y="68"/>
                    <a:pt x="141" y="68"/>
                    <a:pt x="154" y="61"/>
                  </a:cubicBezTo>
                  <a:cubicBezTo>
                    <a:pt x="154" y="61"/>
                    <a:pt x="155" y="56"/>
                    <a:pt x="152" y="57"/>
                  </a:cubicBezTo>
                  <a:cubicBezTo>
                    <a:pt x="149" y="58"/>
                    <a:pt x="138" y="61"/>
                    <a:pt x="143" y="55"/>
                  </a:cubicBezTo>
                  <a:cubicBezTo>
                    <a:pt x="148" y="49"/>
                    <a:pt x="150" y="49"/>
                    <a:pt x="150" y="49"/>
                  </a:cubicBezTo>
                  <a:cubicBezTo>
                    <a:pt x="150" y="49"/>
                    <a:pt x="150" y="44"/>
                    <a:pt x="147" y="46"/>
                  </a:cubicBezTo>
                  <a:cubicBezTo>
                    <a:pt x="144" y="49"/>
                    <a:pt x="134" y="56"/>
                    <a:pt x="134" y="51"/>
                  </a:cubicBezTo>
                  <a:cubicBezTo>
                    <a:pt x="134" y="46"/>
                    <a:pt x="135" y="39"/>
                    <a:pt x="135" y="39"/>
                  </a:cubicBezTo>
                  <a:cubicBezTo>
                    <a:pt x="135" y="39"/>
                    <a:pt x="133" y="39"/>
                    <a:pt x="130" y="40"/>
                  </a:cubicBezTo>
                  <a:cubicBezTo>
                    <a:pt x="127" y="42"/>
                    <a:pt x="117" y="47"/>
                    <a:pt x="121" y="41"/>
                  </a:cubicBezTo>
                  <a:cubicBezTo>
                    <a:pt x="124" y="35"/>
                    <a:pt x="126" y="28"/>
                    <a:pt x="135" y="26"/>
                  </a:cubicBezTo>
                  <a:cubicBezTo>
                    <a:pt x="135" y="26"/>
                    <a:pt x="138" y="21"/>
                    <a:pt x="133" y="23"/>
                  </a:cubicBezTo>
                  <a:cubicBezTo>
                    <a:pt x="127" y="25"/>
                    <a:pt x="116" y="31"/>
                    <a:pt x="114" y="41"/>
                  </a:cubicBezTo>
                  <a:cubicBezTo>
                    <a:pt x="112" y="51"/>
                    <a:pt x="109" y="46"/>
                    <a:pt x="107" y="46"/>
                  </a:cubicBezTo>
                  <a:cubicBezTo>
                    <a:pt x="105" y="47"/>
                    <a:pt x="97" y="45"/>
                    <a:pt x="101" y="36"/>
                  </a:cubicBezTo>
                  <a:cubicBezTo>
                    <a:pt x="106" y="28"/>
                    <a:pt x="109" y="27"/>
                    <a:pt x="109" y="27"/>
                  </a:cubicBezTo>
                  <a:cubicBezTo>
                    <a:pt x="109" y="27"/>
                    <a:pt x="113" y="23"/>
                    <a:pt x="109" y="24"/>
                  </a:cubicBezTo>
                  <a:cubicBezTo>
                    <a:pt x="106" y="24"/>
                    <a:pt x="99" y="29"/>
                    <a:pt x="97" y="34"/>
                  </a:cubicBezTo>
                  <a:cubicBezTo>
                    <a:pt x="97" y="34"/>
                    <a:pt x="93" y="38"/>
                    <a:pt x="94" y="32"/>
                  </a:cubicBezTo>
                  <a:cubicBezTo>
                    <a:pt x="95" y="27"/>
                    <a:pt x="97" y="16"/>
                    <a:pt x="113" y="12"/>
                  </a:cubicBezTo>
                  <a:cubicBezTo>
                    <a:pt x="113" y="12"/>
                    <a:pt x="114" y="8"/>
                    <a:pt x="111" y="9"/>
                  </a:cubicBezTo>
                  <a:cubicBezTo>
                    <a:pt x="109" y="10"/>
                    <a:pt x="93" y="12"/>
                    <a:pt x="89" y="33"/>
                  </a:cubicBezTo>
                  <a:cubicBezTo>
                    <a:pt x="89" y="33"/>
                    <a:pt x="87" y="38"/>
                    <a:pt x="85" y="32"/>
                  </a:cubicBezTo>
                  <a:cubicBezTo>
                    <a:pt x="83" y="26"/>
                    <a:pt x="80" y="13"/>
                    <a:pt x="94" y="5"/>
                  </a:cubicBezTo>
                  <a:cubicBezTo>
                    <a:pt x="94" y="5"/>
                    <a:pt x="96" y="0"/>
                    <a:pt x="93" y="1"/>
                  </a:cubicBezTo>
                  <a:cubicBezTo>
                    <a:pt x="90" y="2"/>
                    <a:pt x="69" y="13"/>
                    <a:pt x="84" y="42"/>
                  </a:cubicBezTo>
                  <a:cubicBezTo>
                    <a:pt x="84" y="42"/>
                    <a:pt x="88" y="48"/>
                    <a:pt x="85" y="48"/>
                  </a:cubicBezTo>
                  <a:cubicBezTo>
                    <a:pt x="85" y="48"/>
                    <a:pt x="77" y="50"/>
                    <a:pt x="71" y="50"/>
                  </a:cubicBezTo>
                  <a:cubicBezTo>
                    <a:pt x="71" y="50"/>
                    <a:pt x="67" y="49"/>
                    <a:pt x="64" y="50"/>
                  </a:cubicBezTo>
                  <a:cubicBezTo>
                    <a:pt x="66" y="49"/>
                    <a:pt x="67" y="47"/>
                    <a:pt x="67" y="45"/>
                  </a:cubicBezTo>
                  <a:cubicBezTo>
                    <a:pt x="67" y="42"/>
                    <a:pt x="64" y="39"/>
                    <a:pt x="60" y="39"/>
                  </a:cubicBezTo>
                  <a:cubicBezTo>
                    <a:pt x="56" y="39"/>
                    <a:pt x="54" y="42"/>
                    <a:pt x="54" y="45"/>
                  </a:cubicBezTo>
                  <a:cubicBezTo>
                    <a:pt x="54" y="49"/>
                    <a:pt x="56" y="52"/>
                    <a:pt x="60" y="52"/>
                  </a:cubicBezTo>
                  <a:cubicBezTo>
                    <a:pt x="61" y="52"/>
                    <a:pt x="62" y="52"/>
                    <a:pt x="63" y="51"/>
                  </a:cubicBezTo>
                  <a:cubicBezTo>
                    <a:pt x="62" y="52"/>
                    <a:pt x="62" y="53"/>
                    <a:pt x="62" y="54"/>
                  </a:cubicBezTo>
                  <a:cubicBezTo>
                    <a:pt x="62" y="54"/>
                    <a:pt x="64" y="59"/>
                    <a:pt x="70" y="63"/>
                  </a:cubicBezTo>
                  <a:cubicBezTo>
                    <a:pt x="75" y="67"/>
                    <a:pt x="76" y="68"/>
                    <a:pt x="72" y="71"/>
                  </a:cubicBezTo>
                  <a:cubicBezTo>
                    <a:pt x="67" y="74"/>
                    <a:pt x="48" y="85"/>
                    <a:pt x="48" y="85"/>
                  </a:cubicBezTo>
                  <a:cubicBezTo>
                    <a:pt x="48" y="85"/>
                    <a:pt x="37" y="91"/>
                    <a:pt x="40" y="104"/>
                  </a:cubicBezTo>
                  <a:cubicBezTo>
                    <a:pt x="40" y="104"/>
                    <a:pt x="41" y="107"/>
                    <a:pt x="32" y="102"/>
                  </a:cubicBezTo>
                  <a:cubicBezTo>
                    <a:pt x="18" y="97"/>
                    <a:pt x="18" y="97"/>
                    <a:pt x="18" y="97"/>
                  </a:cubicBezTo>
                  <a:cubicBezTo>
                    <a:pt x="18" y="97"/>
                    <a:pt x="13" y="93"/>
                    <a:pt x="10" y="97"/>
                  </a:cubicBezTo>
                  <a:cubicBezTo>
                    <a:pt x="7" y="101"/>
                    <a:pt x="4" y="103"/>
                    <a:pt x="4" y="103"/>
                  </a:cubicBezTo>
                  <a:cubicBezTo>
                    <a:pt x="4" y="103"/>
                    <a:pt x="0" y="105"/>
                    <a:pt x="2" y="111"/>
                  </a:cubicBezTo>
                  <a:cubicBezTo>
                    <a:pt x="3" y="117"/>
                    <a:pt x="7" y="136"/>
                    <a:pt x="21" y="151"/>
                  </a:cubicBezTo>
                  <a:cubicBezTo>
                    <a:pt x="21" y="151"/>
                    <a:pt x="24" y="158"/>
                    <a:pt x="30" y="162"/>
                  </a:cubicBezTo>
                  <a:cubicBezTo>
                    <a:pt x="30" y="162"/>
                    <a:pt x="33" y="156"/>
                    <a:pt x="32" y="151"/>
                  </a:cubicBezTo>
                  <a:cubicBezTo>
                    <a:pt x="32" y="151"/>
                    <a:pt x="36" y="149"/>
                    <a:pt x="33" y="144"/>
                  </a:cubicBezTo>
                  <a:cubicBezTo>
                    <a:pt x="28" y="140"/>
                    <a:pt x="28" y="140"/>
                    <a:pt x="28" y="140"/>
                  </a:cubicBezTo>
                  <a:cubicBezTo>
                    <a:pt x="28" y="140"/>
                    <a:pt x="15" y="125"/>
                    <a:pt x="15" y="117"/>
                  </a:cubicBezTo>
                  <a:cubicBezTo>
                    <a:pt x="15" y="117"/>
                    <a:pt x="20" y="114"/>
                    <a:pt x="37" y="131"/>
                  </a:cubicBezTo>
                  <a:cubicBezTo>
                    <a:pt x="54" y="147"/>
                    <a:pt x="71" y="154"/>
                    <a:pt x="97" y="149"/>
                  </a:cubicBezTo>
                  <a:cubicBezTo>
                    <a:pt x="97" y="149"/>
                    <a:pt x="111" y="166"/>
                    <a:pt x="140" y="177"/>
                  </a:cubicBezTo>
                  <a:cubicBezTo>
                    <a:pt x="140" y="177"/>
                    <a:pt x="143" y="178"/>
                    <a:pt x="146" y="181"/>
                  </a:cubicBezTo>
                  <a:cubicBezTo>
                    <a:pt x="148" y="184"/>
                    <a:pt x="167" y="206"/>
                    <a:pt x="183" y="215"/>
                  </a:cubicBezTo>
                  <a:cubicBezTo>
                    <a:pt x="183" y="215"/>
                    <a:pt x="187" y="221"/>
                    <a:pt x="191" y="223"/>
                  </a:cubicBezTo>
                  <a:cubicBezTo>
                    <a:pt x="191" y="223"/>
                    <a:pt x="195" y="216"/>
                    <a:pt x="192" y="212"/>
                  </a:cubicBezTo>
                  <a:close/>
                  <a:moveTo>
                    <a:pt x="120" y="51"/>
                  </a:moveTo>
                  <a:cubicBezTo>
                    <a:pt x="120" y="51"/>
                    <a:pt x="126" y="47"/>
                    <a:pt x="128" y="46"/>
                  </a:cubicBezTo>
                  <a:cubicBezTo>
                    <a:pt x="130" y="46"/>
                    <a:pt x="130" y="48"/>
                    <a:pt x="130" y="48"/>
                  </a:cubicBezTo>
                  <a:cubicBezTo>
                    <a:pt x="132" y="58"/>
                    <a:pt x="132" y="58"/>
                    <a:pt x="132" y="58"/>
                  </a:cubicBezTo>
                  <a:cubicBezTo>
                    <a:pt x="132" y="58"/>
                    <a:pt x="134" y="62"/>
                    <a:pt x="128" y="62"/>
                  </a:cubicBezTo>
                  <a:cubicBezTo>
                    <a:pt x="122" y="62"/>
                    <a:pt x="120" y="57"/>
                    <a:pt x="119" y="54"/>
                  </a:cubicBezTo>
                  <a:cubicBezTo>
                    <a:pt x="118" y="51"/>
                    <a:pt x="120" y="51"/>
                    <a:pt x="120" y="51"/>
                  </a:cubicBezTo>
                  <a:close/>
                  <a:moveTo>
                    <a:pt x="111" y="51"/>
                  </a:moveTo>
                  <a:cubicBezTo>
                    <a:pt x="114" y="51"/>
                    <a:pt x="114" y="53"/>
                    <a:pt x="114" y="53"/>
                  </a:cubicBezTo>
                  <a:cubicBezTo>
                    <a:pt x="114" y="53"/>
                    <a:pt x="114" y="55"/>
                    <a:pt x="116" y="58"/>
                  </a:cubicBezTo>
                  <a:cubicBezTo>
                    <a:pt x="117" y="61"/>
                    <a:pt x="111" y="60"/>
                    <a:pt x="106" y="56"/>
                  </a:cubicBezTo>
                  <a:cubicBezTo>
                    <a:pt x="101" y="53"/>
                    <a:pt x="109" y="51"/>
                    <a:pt x="111" y="51"/>
                  </a:cubicBezTo>
                  <a:close/>
                </a:path>
              </a:pathLst>
            </a:custGeom>
            <a:solidFill>
              <a:schemeClr val="bg1"/>
            </a:solid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grpSp>
      <p:grpSp>
        <p:nvGrpSpPr>
          <p:cNvPr id="3" name="淘宝网chenying0907出品 2"/>
          <p:cNvGrpSpPr/>
          <p:nvPr/>
        </p:nvGrpSpPr>
        <p:grpSpPr>
          <a:xfrm>
            <a:off x="4177665" y="5114290"/>
            <a:ext cx="899160" cy="899160"/>
            <a:chOff x="4944" y="7319"/>
            <a:chExt cx="1416" cy="1416"/>
          </a:xfrm>
        </p:grpSpPr>
        <p:sp>
          <p:nvSpPr>
            <p:cNvPr id="10" name="淘宝网chenying0907出品 9"/>
            <p:cNvSpPr/>
            <p:nvPr/>
          </p:nvSpPr>
          <p:spPr>
            <a:xfrm>
              <a:off x="4944" y="7319"/>
              <a:ext cx="1417" cy="1417"/>
            </a:xfrm>
            <a:prstGeom prst="ellipse">
              <a:avLst/>
            </a:prstGeom>
            <a:solidFill>
              <a:schemeClr val="accent1"/>
            </a:solidFill>
            <a:ln w="1016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淘宝网chenying0907出品 32"/>
            <p:cNvSpPr>
              <a:spLocks noEditPoints="1"/>
            </p:cNvSpPr>
            <p:nvPr/>
          </p:nvSpPr>
          <p:spPr bwMode="auto">
            <a:xfrm>
              <a:off x="5524" y="7749"/>
              <a:ext cx="258" cy="557"/>
            </a:xfrm>
            <a:custGeom>
              <a:avLst/>
              <a:gdLst>
                <a:gd name="T0" fmla="*/ 72 w 72"/>
                <a:gd name="T1" fmla="*/ 108 h 156"/>
                <a:gd name="T2" fmla="*/ 72 w 72"/>
                <a:gd name="T3" fmla="*/ 96 h 156"/>
                <a:gd name="T4" fmla="*/ 54 w 72"/>
                <a:gd name="T5" fmla="*/ 96 h 156"/>
                <a:gd name="T6" fmla="*/ 48 w 72"/>
                <a:gd name="T7" fmla="*/ 102 h 156"/>
                <a:gd name="T8" fmla="*/ 36 w 72"/>
                <a:gd name="T9" fmla="*/ 102 h 156"/>
                <a:gd name="T10" fmla="*/ 36 w 72"/>
                <a:gd name="T11" fmla="*/ 52 h 156"/>
                <a:gd name="T12" fmla="*/ 54 w 72"/>
                <a:gd name="T13" fmla="*/ 27 h 156"/>
                <a:gd name="T14" fmla="*/ 27 w 72"/>
                <a:gd name="T15" fmla="*/ 0 h 156"/>
                <a:gd name="T16" fmla="*/ 0 w 72"/>
                <a:gd name="T17" fmla="*/ 27 h 156"/>
                <a:gd name="T18" fmla="*/ 18 w 72"/>
                <a:gd name="T19" fmla="*/ 52 h 156"/>
                <a:gd name="T20" fmla="*/ 18 w 72"/>
                <a:gd name="T21" fmla="*/ 147 h 156"/>
                <a:gd name="T22" fmla="*/ 27 w 72"/>
                <a:gd name="T23" fmla="*/ 156 h 156"/>
                <a:gd name="T24" fmla="*/ 36 w 72"/>
                <a:gd name="T25" fmla="*/ 147 h 156"/>
                <a:gd name="T26" fmla="*/ 36 w 72"/>
                <a:gd name="T27" fmla="*/ 132 h 156"/>
                <a:gd name="T28" fmla="*/ 48 w 72"/>
                <a:gd name="T29" fmla="*/ 132 h 156"/>
                <a:gd name="T30" fmla="*/ 54 w 72"/>
                <a:gd name="T31" fmla="*/ 138 h 156"/>
                <a:gd name="T32" fmla="*/ 72 w 72"/>
                <a:gd name="T33" fmla="*/ 138 h 156"/>
                <a:gd name="T34" fmla="*/ 72 w 72"/>
                <a:gd name="T35" fmla="*/ 126 h 156"/>
                <a:gd name="T36" fmla="*/ 60 w 72"/>
                <a:gd name="T37" fmla="*/ 126 h 156"/>
                <a:gd name="T38" fmla="*/ 60 w 72"/>
                <a:gd name="T39" fmla="*/ 108 h 156"/>
                <a:gd name="T40" fmla="*/ 72 w 72"/>
                <a:gd name="T41" fmla="*/ 108 h 156"/>
                <a:gd name="T42" fmla="*/ 27 w 72"/>
                <a:gd name="T43" fmla="*/ 18 h 156"/>
                <a:gd name="T44" fmla="*/ 36 w 72"/>
                <a:gd name="T45" fmla="*/ 27 h 156"/>
                <a:gd name="T46" fmla="*/ 27 w 72"/>
                <a:gd name="T47" fmla="*/ 36 h 156"/>
                <a:gd name="T48" fmla="*/ 18 w 72"/>
                <a:gd name="T49" fmla="*/ 27 h 156"/>
                <a:gd name="T50" fmla="*/ 27 w 72"/>
                <a:gd name="T51"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2" h="156">
                  <a:moveTo>
                    <a:pt x="72" y="108"/>
                  </a:moveTo>
                  <a:cubicBezTo>
                    <a:pt x="72" y="96"/>
                    <a:pt x="72" y="96"/>
                    <a:pt x="72" y="96"/>
                  </a:cubicBezTo>
                  <a:cubicBezTo>
                    <a:pt x="54" y="96"/>
                    <a:pt x="54" y="96"/>
                    <a:pt x="54" y="96"/>
                  </a:cubicBezTo>
                  <a:cubicBezTo>
                    <a:pt x="48" y="96"/>
                    <a:pt x="48" y="102"/>
                    <a:pt x="48" y="102"/>
                  </a:cubicBezTo>
                  <a:cubicBezTo>
                    <a:pt x="36" y="102"/>
                    <a:pt x="36" y="102"/>
                    <a:pt x="36" y="102"/>
                  </a:cubicBezTo>
                  <a:cubicBezTo>
                    <a:pt x="36" y="52"/>
                    <a:pt x="36" y="52"/>
                    <a:pt x="36" y="52"/>
                  </a:cubicBezTo>
                  <a:cubicBezTo>
                    <a:pt x="46" y="49"/>
                    <a:pt x="54" y="39"/>
                    <a:pt x="54" y="27"/>
                  </a:cubicBezTo>
                  <a:cubicBezTo>
                    <a:pt x="54" y="12"/>
                    <a:pt x="42" y="0"/>
                    <a:pt x="27" y="0"/>
                  </a:cubicBezTo>
                  <a:cubicBezTo>
                    <a:pt x="12" y="0"/>
                    <a:pt x="0" y="12"/>
                    <a:pt x="0" y="27"/>
                  </a:cubicBezTo>
                  <a:cubicBezTo>
                    <a:pt x="0" y="39"/>
                    <a:pt x="8" y="49"/>
                    <a:pt x="18" y="52"/>
                  </a:cubicBezTo>
                  <a:cubicBezTo>
                    <a:pt x="18" y="147"/>
                    <a:pt x="18" y="147"/>
                    <a:pt x="18" y="147"/>
                  </a:cubicBezTo>
                  <a:cubicBezTo>
                    <a:pt x="18" y="152"/>
                    <a:pt x="22" y="156"/>
                    <a:pt x="27" y="156"/>
                  </a:cubicBezTo>
                  <a:cubicBezTo>
                    <a:pt x="32" y="156"/>
                    <a:pt x="36" y="152"/>
                    <a:pt x="36" y="147"/>
                  </a:cubicBezTo>
                  <a:cubicBezTo>
                    <a:pt x="36" y="132"/>
                    <a:pt x="36" y="132"/>
                    <a:pt x="36" y="132"/>
                  </a:cubicBezTo>
                  <a:cubicBezTo>
                    <a:pt x="48" y="132"/>
                    <a:pt x="48" y="132"/>
                    <a:pt x="48" y="132"/>
                  </a:cubicBezTo>
                  <a:cubicBezTo>
                    <a:pt x="48" y="132"/>
                    <a:pt x="48" y="138"/>
                    <a:pt x="54" y="138"/>
                  </a:cubicBezTo>
                  <a:cubicBezTo>
                    <a:pt x="72" y="138"/>
                    <a:pt x="72" y="138"/>
                    <a:pt x="72" y="138"/>
                  </a:cubicBezTo>
                  <a:cubicBezTo>
                    <a:pt x="72" y="126"/>
                    <a:pt x="72" y="126"/>
                    <a:pt x="72" y="126"/>
                  </a:cubicBezTo>
                  <a:cubicBezTo>
                    <a:pt x="60" y="126"/>
                    <a:pt x="60" y="126"/>
                    <a:pt x="60" y="126"/>
                  </a:cubicBezTo>
                  <a:cubicBezTo>
                    <a:pt x="60" y="108"/>
                    <a:pt x="60" y="108"/>
                    <a:pt x="60" y="108"/>
                  </a:cubicBezTo>
                  <a:lnTo>
                    <a:pt x="72" y="108"/>
                  </a:lnTo>
                  <a:close/>
                  <a:moveTo>
                    <a:pt x="27" y="18"/>
                  </a:moveTo>
                  <a:cubicBezTo>
                    <a:pt x="32" y="18"/>
                    <a:pt x="36" y="22"/>
                    <a:pt x="36" y="27"/>
                  </a:cubicBezTo>
                  <a:cubicBezTo>
                    <a:pt x="36" y="32"/>
                    <a:pt x="32" y="36"/>
                    <a:pt x="27" y="36"/>
                  </a:cubicBezTo>
                  <a:cubicBezTo>
                    <a:pt x="22" y="36"/>
                    <a:pt x="18" y="32"/>
                    <a:pt x="18" y="27"/>
                  </a:cubicBezTo>
                  <a:cubicBezTo>
                    <a:pt x="18" y="22"/>
                    <a:pt x="22" y="18"/>
                    <a:pt x="27" y="18"/>
                  </a:cubicBezTo>
                </a:path>
              </a:pathLst>
            </a:custGeom>
            <a:solidFill>
              <a:schemeClr val="bg1"/>
            </a:solid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grpSp>
      <p:grpSp>
        <p:nvGrpSpPr>
          <p:cNvPr id="9" name="淘宝网chenying0907出品 8"/>
          <p:cNvGrpSpPr/>
          <p:nvPr/>
        </p:nvGrpSpPr>
        <p:grpSpPr>
          <a:xfrm>
            <a:off x="6855460" y="5004435"/>
            <a:ext cx="899160" cy="899160"/>
            <a:chOff x="926" y="6276"/>
            <a:chExt cx="1416" cy="1416"/>
          </a:xfrm>
        </p:grpSpPr>
        <p:sp>
          <p:nvSpPr>
            <p:cNvPr id="8" name="淘宝网chenying0907出品 7"/>
            <p:cNvSpPr/>
            <p:nvPr/>
          </p:nvSpPr>
          <p:spPr>
            <a:xfrm>
              <a:off x="926" y="6276"/>
              <a:ext cx="1417" cy="1417"/>
            </a:xfrm>
            <a:prstGeom prst="ellipse">
              <a:avLst/>
            </a:prstGeom>
            <a:solidFill>
              <a:schemeClr val="accent1"/>
            </a:solidFill>
            <a:ln w="1016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淘宝网chenying0907出品 19"/>
            <p:cNvGrpSpPr/>
            <p:nvPr/>
          </p:nvGrpSpPr>
          <p:grpSpPr>
            <a:xfrm>
              <a:off x="1278" y="6693"/>
              <a:ext cx="712" cy="582"/>
              <a:chOff x="5913438" y="1760538"/>
              <a:chExt cx="452437" cy="369887"/>
            </a:xfrm>
          </p:grpSpPr>
          <p:sp>
            <p:nvSpPr>
              <p:cNvPr id="14" name="淘宝网chenying0907出品 117"/>
              <p:cNvSpPr>
                <a:spLocks noEditPoints="1"/>
              </p:cNvSpPr>
              <p:nvPr/>
            </p:nvSpPr>
            <p:spPr bwMode="auto">
              <a:xfrm>
                <a:off x="6108700" y="2025650"/>
                <a:ext cx="257175" cy="101600"/>
              </a:xfrm>
              <a:custGeom>
                <a:avLst/>
                <a:gdLst>
                  <a:gd name="T0" fmla="*/ 105 w 114"/>
                  <a:gd name="T1" fmla="*/ 4 h 45"/>
                  <a:gd name="T2" fmla="*/ 85 w 114"/>
                  <a:gd name="T3" fmla="*/ 4 h 45"/>
                  <a:gd name="T4" fmla="*/ 69 w 114"/>
                  <a:gd name="T5" fmla="*/ 11 h 45"/>
                  <a:gd name="T6" fmla="*/ 64 w 114"/>
                  <a:gd name="T7" fmla="*/ 12 h 45"/>
                  <a:gd name="T8" fmla="*/ 69 w 114"/>
                  <a:gd name="T9" fmla="*/ 20 h 45"/>
                  <a:gd name="T10" fmla="*/ 65 w 114"/>
                  <a:gd name="T11" fmla="*/ 27 h 45"/>
                  <a:gd name="T12" fmla="*/ 58 w 114"/>
                  <a:gd name="T13" fmla="*/ 8 h 45"/>
                  <a:gd name="T14" fmla="*/ 63 w 114"/>
                  <a:gd name="T15" fmla="*/ 15 h 45"/>
                  <a:gd name="T16" fmla="*/ 58 w 114"/>
                  <a:gd name="T17" fmla="*/ 16 h 45"/>
                  <a:gd name="T18" fmla="*/ 63 w 114"/>
                  <a:gd name="T19" fmla="*/ 24 h 45"/>
                  <a:gd name="T20" fmla="*/ 58 w 114"/>
                  <a:gd name="T21" fmla="*/ 30 h 45"/>
                  <a:gd name="T22" fmla="*/ 52 w 114"/>
                  <a:gd name="T23" fmla="*/ 12 h 45"/>
                  <a:gd name="T24" fmla="*/ 56 w 114"/>
                  <a:gd name="T25" fmla="*/ 19 h 45"/>
                  <a:gd name="T26" fmla="*/ 52 w 114"/>
                  <a:gd name="T27" fmla="*/ 20 h 45"/>
                  <a:gd name="T28" fmla="*/ 56 w 114"/>
                  <a:gd name="T29" fmla="*/ 28 h 45"/>
                  <a:gd name="T30" fmla="*/ 46 w 114"/>
                  <a:gd name="T31" fmla="*/ 11 h 45"/>
                  <a:gd name="T32" fmla="*/ 45 w 114"/>
                  <a:gd name="T33" fmla="*/ 16 h 45"/>
                  <a:gd name="T34" fmla="*/ 50 w 114"/>
                  <a:gd name="T35" fmla="*/ 23 h 45"/>
                  <a:gd name="T36" fmla="*/ 45 w 114"/>
                  <a:gd name="T37" fmla="*/ 24 h 45"/>
                  <a:gd name="T38" fmla="*/ 17 w 114"/>
                  <a:gd name="T39" fmla="*/ 30 h 45"/>
                  <a:gd name="T40" fmla="*/ 23 w 114"/>
                  <a:gd name="T41" fmla="*/ 24 h 45"/>
                  <a:gd name="T42" fmla="*/ 24 w 114"/>
                  <a:gd name="T43" fmla="*/ 19 h 45"/>
                  <a:gd name="T44" fmla="*/ 21 w 114"/>
                  <a:gd name="T45" fmla="*/ 12 h 45"/>
                  <a:gd name="T46" fmla="*/ 25 w 114"/>
                  <a:gd name="T47" fmla="*/ 11 h 45"/>
                  <a:gd name="T48" fmla="*/ 25 w 114"/>
                  <a:gd name="T49" fmla="*/ 26 h 45"/>
                  <a:gd name="T50" fmla="*/ 30 w 114"/>
                  <a:gd name="T51" fmla="*/ 20 h 45"/>
                  <a:gd name="T52" fmla="*/ 31 w 114"/>
                  <a:gd name="T53" fmla="*/ 15 h 45"/>
                  <a:gd name="T54" fmla="*/ 28 w 114"/>
                  <a:gd name="T55" fmla="*/ 8 h 45"/>
                  <a:gd name="T56" fmla="*/ 36 w 114"/>
                  <a:gd name="T57" fmla="*/ 30 h 45"/>
                  <a:gd name="T58" fmla="*/ 32 w 114"/>
                  <a:gd name="T59" fmla="*/ 22 h 45"/>
                  <a:gd name="T60" fmla="*/ 37 w 114"/>
                  <a:gd name="T61" fmla="*/ 16 h 45"/>
                  <a:gd name="T62" fmla="*/ 38 w 114"/>
                  <a:gd name="T63" fmla="*/ 11 h 45"/>
                  <a:gd name="T64" fmla="*/ 38 w 114"/>
                  <a:gd name="T65" fmla="*/ 28 h 45"/>
                  <a:gd name="T66" fmla="*/ 43 w 114"/>
                  <a:gd name="T67" fmla="*/ 26 h 45"/>
                  <a:gd name="T68" fmla="*/ 39 w 114"/>
                  <a:gd name="T69" fmla="*/ 19 h 45"/>
                  <a:gd name="T70" fmla="*/ 44 w 114"/>
                  <a:gd name="T71" fmla="*/ 12 h 45"/>
                  <a:gd name="T72" fmla="*/ 71 w 114"/>
                  <a:gd name="T73" fmla="*/ 43 h 45"/>
                  <a:gd name="T74" fmla="*/ 71 w 114"/>
                  <a:gd name="T75" fmla="*/ 33 h 45"/>
                  <a:gd name="T76" fmla="*/ 76 w 114"/>
                  <a:gd name="T77" fmla="*/ 27 h 45"/>
                  <a:gd name="T78" fmla="*/ 71 w 114"/>
                  <a:gd name="T79" fmla="*/ 20 h 45"/>
                  <a:gd name="T80" fmla="*/ 76 w 114"/>
                  <a:gd name="T81" fmla="*/ 19 h 45"/>
                  <a:gd name="T82" fmla="*/ 71 w 114"/>
                  <a:gd name="T83" fmla="*/ 11 h 45"/>
                  <a:gd name="T84" fmla="*/ 71 w 114"/>
                  <a:gd name="T85" fmla="*/ 3 h 45"/>
                  <a:gd name="T86" fmla="*/ 79 w 114"/>
                  <a:gd name="T87" fmla="*/ 31 h 45"/>
                  <a:gd name="T88" fmla="*/ 83 w 114"/>
                  <a:gd name="T89" fmla="*/ 24 h 45"/>
                  <a:gd name="T90" fmla="*/ 82 w 114"/>
                  <a:gd name="T91" fmla="*/ 19 h 45"/>
                  <a:gd name="T92" fmla="*/ 77 w 114"/>
                  <a:gd name="T93" fmla="*/ 12 h 45"/>
                  <a:gd name="T94" fmla="*/ 81 w 114"/>
                  <a:gd name="T95" fmla="*/ 11 h 45"/>
                  <a:gd name="T96" fmla="*/ 85 w 114"/>
                  <a:gd name="T97" fmla="*/ 27 h 45"/>
                  <a:gd name="T98" fmla="*/ 89 w 114"/>
                  <a:gd name="T99" fmla="*/ 20 h 45"/>
                  <a:gd name="T100" fmla="*/ 88 w 114"/>
                  <a:gd name="T101" fmla="*/ 15 h 45"/>
                  <a:gd name="T102" fmla="*/ 83 w 114"/>
                  <a:gd name="T103" fmla="*/ 8 h 45"/>
                  <a:gd name="T104" fmla="*/ 97 w 114"/>
                  <a:gd name="T105" fmla="*/ 31 h 45"/>
                  <a:gd name="T106" fmla="*/ 91 w 114"/>
                  <a:gd name="T107" fmla="*/ 23 h 45"/>
                  <a:gd name="T108" fmla="*/ 95 w 114"/>
                  <a:gd name="T109" fmla="*/ 16 h 45"/>
                  <a:gd name="T110" fmla="*/ 94 w 114"/>
                  <a:gd name="T111" fmla="*/ 11 h 45"/>
                  <a:gd name="T112" fmla="*/ 89 w 114"/>
                  <a:gd name="T113" fmla="*/ 5 h 45"/>
                  <a:gd name="T114" fmla="*/ 101 w 114"/>
                  <a:gd name="T115" fmla="*/ 4 h 45"/>
                  <a:gd name="T116" fmla="*/ 101 w 114"/>
                  <a:gd name="T1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 h="45">
                    <a:moveTo>
                      <a:pt x="16" y="0"/>
                    </a:moveTo>
                    <a:cubicBezTo>
                      <a:pt x="13" y="0"/>
                      <a:pt x="11" y="2"/>
                      <a:pt x="10" y="4"/>
                    </a:cubicBezTo>
                    <a:cubicBezTo>
                      <a:pt x="1" y="41"/>
                      <a:pt x="1" y="41"/>
                      <a:pt x="1" y="41"/>
                    </a:cubicBezTo>
                    <a:cubicBezTo>
                      <a:pt x="0" y="43"/>
                      <a:pt x="3" y="45"/>
                      <a:pt x="6" y="45"/>
                    </a:cubicBezTo>
                    <a:cubicBezTo>
                      <a:pt x="108" y="45"/>
                      <a:pt x="108" y="45"/>
                      <a:pt x="108" y="45"/>
                    </a:cubicBezTo>
                    <a:cubicBezTo>
                      <a:pt x="112" y="45"/>
                      <a:pt x="114" y="43"/>
                      <a:pt x="113" y="41"/>
                    </a:cubicBezTo>
                    <a:cubicBezTo>
                      <a:pt x="105" y="4"/>
                      <a:pt x="105" y="4"/>
                      <a:pt x="105" y="4"/>
                    </a:cubicBezTo>
                    <a:cubicBezTo>
                      <a:pt x="104" y="2"/>
                      <a:pt x="101" y="0"/>
                      <a:pt x="99" y="0"/>
                    </a:cubicBezTo>
                    <a:lnTo>
                      <a:pt x="16" y="0"/>
                    </a:lnTo>
                    <a:close/>
                    <a:moveTo>
                      <a:pt x="79" y="3"/>
                    </a:moveTo>
                    <a:cubicBezTo>
                      <a:pt x="79" y="3"/>
                      <a:pt x="79" y="2"/>
                      <a:pt x="80" y="2"/>
                    </a:cubicBezTo>
                    <a:cubicBezTo>
                      <a:pt x="83" y="2"/>
                      <a:pt x="83" y="2"/>
                      <a:pt x="83" y="2"/>
                    </a:cubicBezTo>
                    <a:cubicBezTo>
                      <a:pt x="84" y="2"/>
                      <a:pt x="84" y="3"/>
                      <a:pt x="85" y="3"/>
                    </a:cubicBezTo>
                    <a:cubicBezTo>
                      <a:pt x="85" y="4"/>
                      <a:pt x="85" y="4"/>
                      <a:pt x="85" y="4"/>
                    </a:cubicBezTo>
                    <a:cubicBezTo>
                      <a:pt x="85" y="5"/>
                      <a:pt x="84" y="5"/>
                      <a:pt x="83" y="5"/>
                    </a:cubicBezTo>
                    <a:cubicBezTo>
                      <a:pt x="81" y="5"/>
                      <a:pt x="81" y="5"/>
                      <a:pt x="81" y="5"/>
                    </a:cubicBezTo>
                    <a:cubicBezTo>
                      <a:pt x="80" y="5"/>
                      <a:pt x="79" y="5"/>
                      <a:pt x="79" y="4"/>
                    </a:cubicBezTo>
                    <a:lnTo>
                      <a:pt x="79" y="3"/>
                    </a:lnTo>
                    <a:close/>
                    <a:moveTo>
                      <a:pt x="64" y="8"/>
                    </a:moveTo>
                    <a:cubicBezTo>
                      <a:pt x="69" y="8"/>
                      <a:pt x="69" y="8"/>
                      <a:pt x="69" y="8"/>
                    </a:cubicBezTo>
                    <a:cubicBezTo>
                      <a:pt x="69" y="11"/>
                      <a:pt x="69" y="11"/>
                      <a:pt x="69" y="11"/>
                    </a:cubicBezTo>
                    <a:cubicBezTo>
                      <a:pt x="64" y="11"/>
                      <a:pt x="64" y="11"/>
                      <a:pt x="64" y="11"/>
                    </a:cubicBezTo>
                    <a:lnTo>
                      <a:pt x="64" y="8"/>
                    </a:lnTo>
                    <a:close/>
                    <a:moveTo>
                      <a:pt x="64" y="12"/>
                    </a:moveTo>
                    <a:cubicBezTo>
                      <a:pt x="69" y="12"/>
                      <a:pt x="69" y="12"/>
                      <a:pt x="69" y="12"/>
                    </a:cubicBezTo>
                    <a:cubicBezTo>
                      <a:pt x="69" y="15"/>
                      <a:pt x="69" y="15"/>
                      <a:pt x="69" y="15"/>
                    </a:cubicBezTo>
                    <a:cubicBezTo>
                      <a:pt x="65" y="15"/>
                      <a:pt x="65" y="15"/>
                      <a:pt x="65" y="15"/>
                    </a:cubicBezTo>
                    <a:lnTo>
                      <a:pt x="64" y="12"/>
                    </a:lnTo>
                    <a:close/>
                    <a:moveTo>
                      <a:pt x="65" y="16"/>
                    </a:moveTo>
                    <a:cubicBezTo>
                      <a:pt x="69" y="16"/>
                      <a:pt x="69" y="16"/>
                      <a:pt x="69" y="16"/>
                    </a:cubicBezTo>
                    <a:cubicBezTo>
                      <a:pt x="69" y="19"/>
                      <a:pt x="69" y="19"/>
                      <a:pt x="69" y="19"/>
                    </a:cubicBezTo>
                    <a:cubicBezTo>
                      <a:pt x="65" y="19"/>
                      <a:pt x="65" y="19"/>
                      <a:pt x="65" y="19"/>
                    </a:cubicBezTo>
                    <a:lnTo>
                      <a:pt x="65" y="16"/>
                    </a:lnTo>
                    <a:close/>
                    <a:moveTo>
                      <a:pt x="65" y="20"/>
                    </a:moveTo>
                    <a:cubicBezTo>
                      <a:pt x="69" y="20"/>
                      <a:pt x="69" y="20"/>
                      <a:pt x="69" y="20"/>
                    </a:cubicBezTo>
                    <a:cubicBezTo>
                      <a:pt x="70" y="23"/>
                      <a:pt x="70" y="23"/>
                      <a:pt x="70" y="23"/>
                    </a:cubicBezTo>
                    <a:cubicBezTo>
                      <a:pt x="65" y="23"/>
                      <a:pt x="65" y="23"/>
                      <a:pt x="65" y="23"/>
                    </a:cubicBezTo>
                    <a:lnTo>
                      <a:pt x="65" y="20"/>
                    </a:lnTo>
                    <a:close/>
                    <a:moveTo>
                      <a:pt x="65" y="24"/>
                    </a:moveTo>
                    <a:cubicBezTo>
                      <a:pt x="70" y="24"/>
                      <a:pt x="70" y="24"/>
                      <a:pt x="70" y="24"/>
                    </a:cubicBezTo>
                    <a:cubicBezTo>
                      <a:pt x="70" y="27"/>
                      <a:pt x="70" y="27"/>
                      <a:pt x="70" y="27"/>
                    </a:cubicBezTo>
                    <a:cubicBezTo>
                      <a:pt x="65" y="27"/>
                      <a:pt x="65" y="27"/>
                      <a:pt x="65" y="27"/>
                    </a:cubicBezTo>
                    <a:lnTo>
                      <a:pt x="65" y="24"/>
                    </a:lnTo>
                    <a:close/>
                    <a:moveTo>
                      <a:pt x="65" y="28"/>
                    </a:moveTo>
                    <a:cubicBezTo>
                      <a:pt x="70" y="28"/>
                      <a:pt x="70" y="28"/>
                      <a:pt x="70" y="28"/>
                    </a:cubicBezTo>
                    <a:cubicBezTo>
                      <a:pt x="70" y="31"/>
                      <a:pt x="70" y="31"/>
                      <a:pt x="70" y="31"/>
                    </a:cubicBezTo>
                    <a:cubicBezTo>
                      <a:pt x="65" y="31"/>
                      <a:pt x="65" y="31"/>
                      <a:pt x="65" y="31"/>
                    </a:cubicBezTo>
                    <a:lnTo>
                      <a:pt x="65" y="28"/>
                    </a:lnTo>
                    <a:close/>
                    <a:moveTo>
                      <a:pt x="58" y="8"/>
                    </a:moveTo>
                    <a:cubicBezTo>
                      <a:pt x="63" y="8"/>
                      <a:pt x="63" y="8"/>
                      <a:pt x="63" y="8"/>
                    </a:cubicBezTo>
                    <a:cubicBezTo>
                      <a:pt x="63" y="11"/>
                      <a:pt x="63" y="11"/>
                      <a:pt x="63" y="11"/>
                    </a:cubicBezTo>
                    <a:cubicBezTo>
                      <a:pt x="58" y="11"/>
                      <a:pt x="58" y="11"/>
                      <a:pt x="58" y="11"/>
                    </a:cubicBezTo>
                    <a:lnTo>
                      <a:pt x="58" y="8"/>
                    </a:lnTo>
                    <a:close/>
                    <a:moveTo>
                      <a:pt x="58" y="12"/>
                    </a:moveTo>
                    <a:cubicBezTo>
                      <a:pt x="63" y="12"/>
                      <a:pt x="63" y="12"/>
                      <a:pt x="63" y="12"/>
                    </a:cubicBezTo>
                    <a:cubicBezTo>
                      <a:pt x="63" y="15"/>
                      <a:pt x="63" y="15"/>
                      <a:pt x="63" y="15"/>
                    </a:cubicBezTo>
                    <a:cubicBezTo>
                      <a:pt x="58" y="15"/>
                      <a:pt x="58" y="15"/>
                      <a:pt x="58" y="15"/>
                    </a:cubicBezTo>
                    <a:lnTo>
                      <a:pt x="58" y="12"/>
                    </a:lnTo>
                    <a:close/>
                    <a:moveTo>
                      <a:pt x="58" y="16"/>
                    </a:moveTo>
                    <a:cubicBezTo>
                      <a:pt x="63" y="16"/>
                      <a:pt x="63" y="16"/>
                      <a:pt x="63" y="16"/>
                    </a:cubicBezTo>
                    <a:cubicBezTo>
                      <a:pt x="63" y="19"/>
                      <a:pt x="63" y="19"/>
                      <a:pt x="63" y="19"/>
                    </a:cubicBezTo>
                    <a:cubicBezTo>
                      <a:pt x="58" y="19"/>
                      <a:pt x="58" y="19"/>
                      <a:pt x="58" y="19"/>
                    </a:cubicBezTo>
                    <a:lnTo>
                      <a:pt x="58" y="16"/>
                    </a:lnTo>
                    <a:close/>
                    <a:moveTo>
                      <a:pt x="58" y="20"/>
                    </a:moveTo>
                    <a:cubicBezTo>
                      <a:pt x="63" y="20"/>
                      <a:pt x="63" y="20"/>
                      <a:pt x="63" y="20"/>
                    </a:cubicBezTo>
                    <a:cubicBezTo>
                      <a:pt x="63" y="23"/>
                      <a:pt x="63" y="23"/>
                      <a:pt x="63" y="23"/>
                    </a:cubicBezTo>
                    <a:cubicBezTo>
                      <a:pt x="58" y="23"/>
                      <a:pt x="58" y="23"/>
                      <a:pt x="58" y="23"/>
                    </a:cubicBezTo>
                    <a:lnTo>
                      <a:pt x="58" y="20"/>
                    </a:lnTo>
                    <a:close/>
                    <a:moveTo>
                      <a:pt x="58" y="24"/>
                    </a:moveTo>
                    <a:cubicBezTo>
                      <a:pt x="63" y="24"/>
                      <a:pt x="63" y="24"/>
                      <a:pt x="63" y="24"/>
                    </a:cubicBezTo>
                    <a:cubicBezTo>
                      <a:pt x="63" y="27"/>
                      <a:pt x="63" y="27"/>
                      <a:pt x="63" y="27"/>
                    </a:cubicBezTo>
                    <a:cubicBezTo>
                      <a:pt x="58" y="27"/>
                      <a:pt x="58" y="27"/>
                      <a:pt x="58" y="27"/>
                    </a:cubicBezTo>
                    <a:lnTo>
                      <a:pt x="58" y="24"/>
                    </a:lnTo>
                    <a:close/>
                    <a:moveTo>
                      <a:pt x="58" y="28"/>
                    </a:moveTo>
                    <a:cubicBezTo>
                      <a:pt x="63" y="28"/>
                      <a:pt x="63" y="28"/>
                      <a:pt x="63" y="28"/>
                    </a:cubicBezTo>
                    <a:cubicBezTo>
                      <a:pt x="63" y="31"/>
                      <a:pt x="63" y="31"/>
                      <a:pt x="63" y="31"/>
                    </a:cubicBezTo>
                    <a:cubicBezTo>
                      <a:pt x="58" y="30"/>
                      <a:pt x="58" y="30"/>
                      <a:pt x="58" y="30"/>
                    </a:cubicBezTo>
                    <a:lnTo>
                      <a:pt x="58" y="28"/>
                    </a:lnTo>
                    <a:close/>
                    <a:moveTo>
                      <a:pt x="52" y="8"/>
                    </a:moveTo>
                    <a:cubicBezTo>
                      <a:pt x="57" y="8"/>
                      <a:pt x="57" y="8"/>
                      <a:pt x="57" y="8"/>
                    </a:cubicBezTo>
                    <a:cubicBezTo>
                      <a:pt x="57" y="11"/>
                      <a:pt x="57" y="11"/>
                      <a:pt x="57" y="11"/>
                    </a:cubicBezTo>
                    <a:cubicBezTo>
                      <a:pt x="52" y="11"/>
                      <a:pt x="52" y="11"/>
                      <a:pt x="52" y="11"/>
                    </a:cubicBezTo>
                    <a:lnTo>
                      <a:pt x="52" y="8"/>
                    </a:lnTo>
                    <a:close/>
                    <a:moveTo>
                      <a:pt x="52" y="12"/>
                    </a:moveTo>
                    <a:cubicBezTo>
                      <a:pt x="56" y="12"/>
                      <a:pt x="56" y="12"/>
                      <a:pt x="56" y="12"/>
                    </a:cubicBezTo>
                    <a:cubicBezTo>
                      <a:pt x="56" y="15"/>
                      <a:pt x="56" y="15"/>
                      <a:pt x="56" y="15"/>
                    </a:cubicBezTo>
                    <a:cubicBezTo>
                      <a:pt x="52" y="15"/>
                      <a:pt x="52" y="15"/>
                      <a:pt x="52" y="15"/>
                    </a:cubicBezTo>
                    <a:lnTo>
                      <a:pt x="52" y="12"/>
                    </a:lnTo>
                    <a:close/>
                    <a:moveTo>
                      <a:pt x="52" y="16"/>
                    </a:moveTo>
                    <a:cubicBezTo>
                      <a:pt x="56" y="16"/>
                      <a:pt x="56" y="16"/>
                      <a:pt x="56" y="16"/>
                    </a:cubicBezTo>
                    <a:cubicBezTo>
                      <a:pt x="56" y="19"/>
                      <a:pt x="56" y="19"/>
                      <a:pt x="56" y="19"/>
                    </a:cubicBezTo>
                    <a:cubicBezTo>
                      <a:pt x="52" y="19"/>
                      <a:pt x="52" y="19"/>
                      <a:pt x="52" y="19"/>
                    </a:cubicBezTo>
                    <a:lnTo>
                      <a:pt x="52" y="16"/>
                    </a:lnTo>
                    <a:close/>
                    <a:moveTo>
                      <a:pt x="52" y="20"/>
                    </a:moveTo>
                    <a:cubicBezTo>
                      <a:pt x="56" y="20"/>
                      <a:pt x="56" y="20"/>
                      <a:pt x="56" y="20"/>
                    </a:cubicBezTo>
                    <a:cubicBezTo>
                      <a:pt x="56" y="23"/>
                      <a:pt x="56" y="23"/>
                      <a:pt x="56" y="23"/>
                    </a:cubicBezTo>
                    <a:cubicBezTo>
                      <a:pt x="52" y="23"/>
                      <a:pt x="52" y="23"/>
                      <a:pt x="52" y="23"/>
                    </a:cubicBezTo>
                    <a:lnTo>
                      <a:pt x="52" y="20"/>
                    </a:lnTo>
                    <a:close/>
                    <a:moveTo>
                      <a:pt x="52" y="24"/>
                    </a:moveTo>
                    <a:cubicBezTo>
                      <a:pt x="56" y="24"/>
                      <a:pt x="56" y="24"/>
                      <a:pt x="56" y="24"/>
                    </a:cubicBezTo>
                    <a:cubicBezTo>
                      <a:pt x="56" y="27"/>
                      <a:pt x="56" y="27"/>
                      <a:pt x="56" y="27"/>
                    </a:cubicBezTo>
                    <a:cubicBezTo>
                      <a:pt x="51" y="26"/>
                      <a:pt x="51" y="26"/>
                      <a:pt x="51" y="26"/>
                    </a:cubicBezTo>
                    <a:lnTo>
                      <a:pt x="52" y="24"/>
                    </a:lnTo>
                    <a:close/>
                    <a:moveTo>
                      <a:pt x="51" y="28"/>
                    </a:moveTo>
                    <a:cubicBezTo>
                      <a:pt x="56" y="28"/>
                      <a:pt x="56" y="28"/>
                      <a:pt x="56" y="28"/>
                    </a:cubicBezTo>
                    <a:cubicBezTo>
                      <a:pt x="56" y="30"/>
                      <a:pt x="56" y="30"/>
                      <a:pt x="56" y="30"/>
                    </a:cubicBezTo>
                    <a:cubicBezTo>
                      <a:pt x="51" y="30"/>
                      <a:pt x="51" y="30"/>
                      <a:pt x="51" y="30"/>
                    </a:cubicBezTo>
                    <a:lnTo>
                      <a:pt x="51" y="28"/>
                    </a:lnTo>
                    <a:close/>
                    <a:moveTo>
                      <a:pt x="46" y="8"/>
                    </a:moveTo>
                    <a:cubicBezTo>
                      <a:pt x="50" y="8"/>
                      <a:pt x="50" y="8"/>
                      <a:pt x="50" y="8"/>
                    </a:cubicBezTo>
                    <a:cubicBezTo>
                      <a:pt x="50" y="11"/>
                      <a:pt x="50" y="11"/>
                      <a:pt x="50" y="11"/>
                    </a:cubicBezTo>
                    <a:cubicBezTo>
                      <a:pt x="46" y="11"/>
                      <a:pt x="46" y="11"/>
                      <a:pt x="46" y="11"/>
                    </a:cubicBezTo>
                    <a:lnTo>
                      <a:pt x="46" y="8"/>
                    </a:lnTo>
                    <a:close/>
                    <a:moveTo>
                      <a:pt x="46" y="12"/>
                    </a:moveTo>
                    <a:cubicBezTo>
                      <a:pt x="50" y="12"/>
                      <a:pt x="50" y="12"/>
                      <a:pt x="50" y="12"/>
                    </a:cubicBezTo>
                    <a:cubicBezTo>
                      <a:pt x="50" y="15"/>
                      <a:pt x="50" y="15"/>
                      <a:pt x="50" y="15"/>
                    </a:cubicBezTo>
                    <a:cubicBezTo>
                      <a:pt x="46" y="15"/>
                      <a:pt x="46" y="15"/>
                      <a:pt x="46" y="15"/>
                    </a:cubicBezTo>
                    <a:lnTo>
                      <a:pt x="46" y="12"/>
                    </a:lnTo>
                    <a:close/>
                    <a:moveTo>
                      <a:pt x="45" y="16"/>
                    </a:moveTo>
                    <a:cubicBezTo>
                      <a:pt x="50" y="16"/>
                      <a:pt x="50" y="16"/>
                      <a:pt x="50" y="16"/>
                    </a:cubicBezTo>
                    <a:cubicBezTo>
                      <a:pt x="50" y="19"/>
                      <a:pt x="50" y="19"/>
                      <a:pt x="50" y="19"/>
                    </a:cubicBezTo>
                    <a:cubicBezTo>
                      <a:pt x="45" y="19"/>
                      <a:pt x="45" y="19"/>
                      <a:pt x="45" y="19"/>
                    </a:cubicBezTo>
                    <a:lnTo>
                      <a:pt x="45" y="16"/>
                    </a:lnTo>
                    <a:close/>
                    <a:moveTo>
                      <a:pt x="45" y="20"/>
                    </a:moveTo>
                    <a:cubicBezTo>
                      <a:pt x="50" y="20"/>
                      <a:pt x="50" y="20"/>
                      <a:pt x="50" y="20"/>
                    </a:cubicBezTo>
                    <a:cubicBezTo>
                      <a:pt x="50" y="23"/>
                      <a:pt x="50" y="23"/>
                      <a:pt x="50" y="23"/>
                    </a:cubicBezTo>
                    <a:cubicBezTo>
                      <a:pt x="45" y="23"/>
                      <a:pt x="45" y="23"/>
                      <a:pt x="45" y="23"/>
                    </a:cubicBezTo>
                    <a:lnTo>
                      <a:pt x="45" y="20"/>
                    </a:lnTo>
                    <a:close/>
                    <a:moveTo>
                      <a:pt x="45" y="24"/>
                    </a:moveTo>
                    <a:cubicBezTo>
                      <a:pt x="50" y="24"/>
                      <a:pt x="50" y="24"/>
                      <a:pt x="50" y="24"/>
                    </a:cubicBezTo>
                    <a:cubicBezTo>
                      <a:pt x="50" y="26"/>
                      <a:pt x="50" y="26"/>
                      <a:pt x="50" y="26"/>
                    </a:cubicBezTo>
                    <a:cubicBezTo>
                      <a:pt x="45" y="26"/>
                      <a:pt x="45" y="26"/>
                      <a:pt x="45" y="26"/>
                    </a:cubicBezTo>
                    <a:lnTo>
                      <a:pt x="45" y="24"/>
                    </a:lnTo>
                    <a:close/>
                    <a:moveTo>
                      <a:pt x="45" y="28"/>
                    </a:moveTo>
                    <a:cubicBezTo>
                      <a:pt x="50" y="28"/>
                      <a:pt x="50" y="28"/>
                      <a:pt x="50" y="28"/>
                    </a:cubicBezTo>
                    <a:cubicBezTo>
                      <a:pt x="49" y="30"/>
                      <a:pt x="49" y="30"/>
                      <a:pt x="49" y="30"/>
                    </a:cubicBezTo>
                    <a:cubicBezTo>
                      <a:pt x="44" y="30"/>
                      <a:pt x="44" y="30"/>
                      <a:pt x="44" y="30"/>
                    </a:cubicBezTo>
                    <a:lnTo>
                      <a:pt x="45" y="28"/>
                    </a:lnTo>
                    <a:close/>
                    <a:moveTo>
                      <a:pt x="22" y="30"/>
                    </a:moveTo>
                    <a:cubicBezTo>
                      <a:pt x="17" y="30"/>
                      <a:pt x="17" y="30"/>
                      <a:pt x="17" y="30"/>
                    </a:cubicBezTo>
                    <a:cubicBezTo>
                      <a:pt x="18" y="27"/>
                      <a:pt x="18" y="27"/>
                      <a:pt x="18" y="27"/>
                    </a:cubicBezTo>
                    <a:cubicBezTo>
                      <a:pt x="23" y="27"/>
                      <a:pt x="23" y="27"/>
                      <a:pt x="23" y="27"/>
                    </a:cubicBezTo>
                    <a:lnTo>
                      <a:pt x="22" y="30"/>
                    </a:lnTo>
                    <a:close/>
                    <a:moveTo>
                      <a:pt x="23" y="26"/>
                    </a:moveTo>
                    <a:cubicBezTo>
                      <a:pt x="18" y="26"/>
                      <a:pt x="18" y="26"/>
                      <a:pt x="18" y="26"/>
                    </a:cubicBezTo>
                    <a:cubicBezTo>
                      <a:pt x="18" y="24"/>
                      <a:pt x="18" y="24"/>
                      <a:pt x="18" y="24"/>
                    </a:cubicBezTo>
                    <a:cubicBezTo>
                      <a:pt x="23" y="24"/>
                      <a:pt x="23" y="24"/>
                      <a:pt x="23" y="24"/>
                    </a:cubicBezTo>
                    <a:lnTo>
                      <a:pt x="23" y="26"/>
                    </a:lnTo>
                    <a:close/>
                    <a:moveTo>
                      <a:pt x="23" y="22"/>
                    </a:moveTo>
                    <a:cubicBezTo>
                      <a:pt x="19" y="22"/>
                      <a:pt x="19" y="22"/>
                      <a:pt x="19" y="22"/>
                    </a:cubicBezTo>
                    <a:cubicBezTo>
                      <a:pt x="19" y="20"/>
                      <a:pt x="19" y="20"/>
                      <a:pt x="19" y="20"/>
                    </a:cubicBezTo>
                    <a:cubicBezTo>
                      <a:pt x="24" y="20"/>
                      <a:pt x="24" y="20"/>
                      <a:pt x="24" y="20"/>
                    </a:cubicBezTo>
                    <a:lnTo>
                      <a:pt x="23" y="22"/>
                    </a:lnTo>
                    <a:close/>
                    <a:moveTo>
                      <a:pt x="24" y="19"/>
                    </a:moveTo>
                    <a:cubicBezTo>
                      <a:pt x="19" y="18"/>
                      <a:pt x="19" y="18"/>
                      <a:pt x="19" y="18"/>
                    </a:cubicBezTo>
                    <a:cubicBezTo>
                      <a:pt x="20" y="16"/>
                      <a:pt x="20" y="16"/>
                      <a:pt x="20" y="16"/>
                    </a:cubicBezTo>
                    <a:cubicBezTo>
                      <a:pt x="25" y="16"/>
                      <a:pt x="25" y="16"/>
                      <a:pt x="25" y="16"/>
                    </a:cubicBezTo>
                    <a:lnTo>
                      <a:pt x="24" y="19"/>
                    </a:lnTo>
                    <a:close/>
                    <a:moveTo>
                      <a:pt x="25" y="15"/>
                    </a:moveTo>
                    <a:cubicBezTo>
                      <a:pt x="20" y="15"/>
                      <a:pt x="20" y="15"/>
                      <a:pt x="20" y="15"/>
                    </a:cubicBezTo>
                    <a:cubicBezTo>
                      <a:pt x="21" y="12"/>
                      <a:pt x="21" y="12"/>
                      <a:pt x="21" y="12"/>
                    </a:cubicBezTo>
                    <a:cubicBezTo>
                      <a:pt x="25" y="12"/>
                      <a:pt x="25" y="12"/>
                      <a:pt x="25" y="12"/>
                    </a:cubicBezTo>
                    <a:lnTo>
                      <a:pt x="25" y="15"/>
                    </a:lnTo>
                    <a:close/>
                    <a:moveTo>
                      <a:pt x="25" y="11"/>
                    </a:moveTo>
                    <a:cubicBezTo>
                      <a:pt x="21" y="11"/>
                      <a:pt x="21" y="11"/>
                      <a:pt x="21" y="11"/>
                    </a:cubicBezTo>
                    <a:cubicBezTo>
                      <a:pt x="21" y="8"/>
                      <a:pt x="21" y="8"/>
                      <a:pt x="21" y="8"/>
                    </a:cubicBezTo>
                    <a:cubicBezTo>
                      <a:pt x="26" y="8"/>
                      <a:pt x="26" y="8"/>
                      <a:pt x="26" y="8"/>
                    </a:cubicBezTo>
                    <a:lnTo>
                      <a:pt x="25" y="11"/>
                    </a:lnTo>
                    <a:close/>
                    <a:moveTo>
                      <a:pt x="29" y="30"/>
                    </a:moveTo>
                    <a:cubicBezTo>
                      <a:pt x="24" y="30"/>
                      <a:pt x="24" y="30"/>
                      <a:pt x="24" y="30"/>
                    </a:cubicBezTo>
                    <a:cubicBezTo>
                      <a:pt x="24" y="27"/>
                      <a:pt x="24" y="27"/>
                      <a:pt x="24" y="27"/>
                    </a:cubicBezTo>
                    <a:cubicBezTo>
                      <a:pt x="29" y="28"/>
                      <a:pt x="29" y="28"/>
                      <a:pt x="29" y="28"/>
                    </a:cubicBezTo>
                    <a:lnTo>
                      <a:pt x="29" y="30"/>
                    </a:lnTo>
                    <a:close/>
                    <a:moveTo>
                      <a:pt x="29" y="26"/>
                    </a:moveTo>
                    <a:cubicBezTo>
                      <a:pt x="25" y="26"/>
                      <a:pt x="25" y="26"/>
                      <a:pt x="25" y="26"/>
                    </a:cubicBezTo>
                    <a:cubicBezTo>
                      <a:pt x="25" y="24"/>
                      <a:pt x="25" y="24"/>
                      <a:pt x="25" y="24"/>
                    </a:cubicBezTo>
                    <a:cubicBezTo>
                      <a:pt x="30" y="24"/>
                      <a:pt x="30" y="24"/>
                      <a:pt x="30" y="24"/>
                    </a:cubicBezTo>
                    <a:lnTo>
                      <a:pt x="29" y="26"/>
                    </a:lnTo>
                    <a:close/>
                    <a:moveTo>
                      <a:pt x="30" y="22"/>
                    </a:moveTo>
                    <a:cubicBezTo>
                      <a:pt x="25" y="22"/>
                      <a:pt x="25" y="22"/>
                      <a:pt x="25" y="22"/>
                    </a:cubicBezTo>
                    <a:cubicBezTo>
                      <a:pt x="26" y="20"/>
                      <a:pt x="26" y="20"/>
                      <a:pt x="26" y="20"/>
                    </a:cubicBezTo>
                    <a:cubicBezTo>
                      <a:pt x="30" y="20"/>
                      <a:pt x="30" y="20"/>
                      <a:pt x="30" y="20"/>
                    </a:cubicBezTo>
                    <a:lnTo>
                      <a:pt x="30" y="22"/>
                    </a:lnTo>
                    <a:close/>
                    <a:moveTo>
                      <a:pt x="31" y="19"/>
                    </a:moveTo>
                    <a:cubicBezTo>
                      <a:pt x="26" y="19"/>
                      <a:pt x="26" y="19"/>
                      <a:pt x="26" y="19"/>
                    </a:cubicBezTo>
                    <a:cubicBezTo>
                      <a:pt x="26" y="16"/>
                      <a:pt x="26" y="16"/>
                      <a:pt x="26" y="16"/>
                    </a:cubicBezTo>
                    <a:cubicBezTo>
                      <a:pt x="31" y="16"/>
                      <a:pt x="31" y="16"/>
                      <a:pt x="31" y="16"/>
                    </a:cubicBezTo>
                    <a:lnTo>
                      <a:pt x="31" y="19"/>
                    </a:lnTo>
                    <a:close/>
                    <a:moveTo>
                      <a:pt x="31" y="15"/>
                    </a:moveTo>
                    <a:cubicBezTo>
                      <a:pt x="26" y="15"/>
                      <a:pt x="26" y="15"/>
                      <a:pt x="26" y="15"/>
                    </a:cubicBezTo>
                    <a:cubicBezTo>
                      <a:pt x="27" y="12"/>
                      <a:pt x="27" y="12"/>
                      <a:pt x="27" y="12"/>
                    </a:cubicBezTo>
                    <a:cubicBezTo>
                      <a:pt x="31" y="12"/>
                      <a:pt x="31" y="12"/>
                      <a:pt x="31" y="12"/>
                    </a:cubicBezTo>
                    <a:lnTo>
                      <a:pt x="31" y="15"/>
                    </a:lnTo>
                    <a:close/>
                    <a:moveTo>
                      <a:pt x="32" y="11"/>
                    </a:moveTo>
                    <a:cubicBezTo>
                      <a:pt x="27" y="11"/>
                      <a:pt x="27" y="11"/>
                      <a:pt x="27" y="11"/>
                    </a:cubicBezTo>
                    <a:cubicBezTo>
                      <a:pt x="28" y="8"/>
                      <a:pt x="28" y="8"/>
                      <a:pt x="28" y="8"/>
                    </a:cubicBezTo>
                    <a:cubicBezTo>
                      <a:pt x="32" y="8"/>
                      <a:pt x="32" y="8"/>
                      <a:pt x="32" y="8"/>
                    </a:cubicBezTo>
                    <a:lnTo>
                      <a:pt x="32" y="11"/>
                    </a:lnTo>
                    <a:close/>
                    <a:moveTo>
                      <a:pt x="36" y="30"/>
                    </a:moveTo>
                    <a:cubicBezTo>
                      <a:pt x="31" y="30"/>
                      <a:pt x="31" y="30"/>
                      <a:pt x="31" y="30"/>
                    </a:cubicBezTo>
                    <a:cubicBezTo>
                      <a:pt x="31" y="28"/>
                      <a:pt x="31" y="28"/>
                      <a:pt x="31" y="28"/>
                    </a:cubicBezTo>
                    <a:cubicBezTo>
                      <a:pt x="36" y="28"/>
                      <a:pt x="36" y="28"/>
                      <a:pt x="36" y="28"/>
                    </a:cubicBezTo>
                    <a:lnTo>
                      <a:pt x="36" y="30"/>
                    </a:lnTo>
                    <a:close/>
                    <a:moveTo>
                      <a:pt x="36" y="26"/>
                    </a:moveTo>
                    <a:cubicBezTo>
                      <a:pt x="31" y="26"/>
                      <a:pt x="31" y="26"/>
                      <a:pt x="31" y="26"/>
                    </a:cubicBezTo>
                    <a:cubicBezTo>
                      <a:pt x="32" y="24"/>
                      <a:pt x="32" y="24"/>
                      <a:pt x="32" y="24"/>
                    </a:cubicBezTo>
                    <a:cubicBezTo>
                      <a:pt x="36" y="24"/>
                      <a:pt x="36" y="24"/>
                      <a:pt x="36" y="24"/>
                    </a:cubicBezTo>
                    <a:lnTo>
                      <a:pt x="36" y="26"/>
                    </a:lnTo>
                    <a:close/>
                    <a:moveTo>
                      <a:pt x="37" y="22"/>
                    </a:moveTo>
                    <a:cubicBezTo>
                      <a:pt x="32" y="22"/>
                      <a:pt x="32" y="22"/>
                      <a:pt x="32" y="22"/>
                    </a:cubicBezTo>
                    <a:cubicBezTo>
                      <a:pt x="32" y="20"/>
                      <a:pt x="32" y="20"/>
                      <a:pt x="32" y="20"/>
                    </a:cubicBezTo>
                    <a:cubicBezTo>
                      <a:pt x="37" y="20"/>
                      <a:pt x="37" y="20"/>
                      <a:pt x="37" y="20"/>
                    </a:cubicBezTo>
                    <a:lnTo>
                      <a:pt x="37" y="22"/>
                    </a:lnTo>
                    <a:close/>
                    <a:moveTo>
                      <a:pt x="37" y="19"/>
                    </a:moveTo>
                    <a:cubicBezTo>
                      <a:pt x="32" y="19"/>
                      <a:pt x="32" y="19"/>
                      <a:pt x="32" y="19"/>
                    </a:cubicBezTo>
                    <a:cubicBezTo>
                      <a:pt x="33" y="16"/>
                      <a:pt x="33" y="16"/>
                      <a:pt x="33" y="16"/>
                    </a:cubicBezTo>
                    <a:cubicBezTo>
                      <a:pt x="37" y="16"/>
                      <a:pt x="37" y="16"/>
                      <a:pt x="37" y="16"/>
                    </a:cubicBezTo>
                    <a:lnTo>
                      <a:pt x="37" y="19"/>
                    </a:lnTo>
                    <a:close/>
                    <a:moveTo>
                      <a:pt x="37" y="15"/>
                    </a:moveTo>
                    <a:cubicBezTo>
                      <a:pt x="33" y="15"/>
                      <a:pt x="33" y="15"/>
                      <a:pt x="33" y="15"/>
                    </a:cubicBezTo>
                    <a:cubicBezTo>
                      <a:pt x="33" y="12"/>
                      <a:pt x="33" y="12"/>
                      <a:pt x="33" y="12"/>
                    </a:cubicBezTo>
                    <a:cubicBezTo>
                      <a:pt x="38" y="12"/>
                      <a:pt x="38" y="12"/>
                      <a:pt x="38" y="12"/>
                    </a:cubicBezTo>
                    <a:lnTo>
                      <a:pt x="37" y="15"/>
                    </a:lnTo>
                    <a:close/>
                    <a:moveTo>
                      <a:pt x="38" y="11"/>
                    </a:moveTo>
                    <a:cubicBezTo>
                      <a:pt x="33" y="11"/>
                      <a:pt x="33" y="11"/>
                      <a:pt x="33" y="11"/>
                    </a:cubicBezTo>
                    <a:cubicBezTo>
                      <a:pt x="34" y="8"/>
                      <a:pt x="34" y="8"/>
                      <a:pt x="34" y="8"/>
                    </a:cubicBezTo>
                    <a:cubicBezTo>
                      <a:pt x="38" y="8"/>
                      <a:pt x="38" y="8"/>
                      <a:pt x="38" y="8"/>
                    </a:cubicBezTo>
                    <a:lnTo>
                      <a:pt x="38" y="11"/>
                    </a:lnTo>
                    <a:close/>
                    <a:moveTo>
                      <a:pt x="43" y="30"/>
                    </a:moveTo>
                    <a:cubicBezTo>
                      <a:pt x="38" y="30"/>
                      <a:pt x="38" y="30"/>
                      <a:pt x="38" y="30"/>
                    </a:cubicBezTo>
                    <a:cubicBezTo>
                      <a:pt x="38" y="28"/>
                      <a:pt x="38" y="28"/>
                      <a:pt x="38" y="28"/>
                    </a:cubicBezTo>
                    <a:cubicBezTo>
                      <a:pt x="43" y="28"/>
                      <a:pt x="43" y="28"/>
                      <a:pt x="43" y="28"/>
                    </a:cubicBezTo>
                    <a:lnTo>
                      <a:pt x="43" y="30"/>
                    </a:lnTo>
                    <a:close/>
                    <a:moveTo>
                      <a:pt x="43" y="26"/>
                    </a:moveTo>
                    <a:cubicBezTo>
                      <a:pt x="38" y="26"/>
                      <a:pt x="38" y="26"/>
                      <a:pt x="38" y="26"/>
                    </a:cubicBezTo>
                    <a:cubicBezTo>
                      <a:pt x="38" y="24"/>
                      <a:pt x="38" y="24"/>
                      <a:pt x="38" y="24"/>
                    </a:cubicBezTo>
                    <a:cubicBezTo>
                      <a:pt x="43" y="24"/>
                      <a:pt x="43" y="24"/>
                      <a:pt x="43" y="24"/>
                    </a:cubicBezTo>
                    <a:lnTo>
                      <a:pt x="43" y="26"/>
                    </a:lnTo>
                    <a:close/>
                    <a:moveTo>
                      <a:pt x="43" y="23"/>
                    </a:moveTo>
                    <a:cubicBezTo>
                      <a:pt x="38" y="22"/>
                      <a:pt x="38" y="22"/>
                      <a:pt x="38" y="22"/>
                    </a:cubicBezTo>
                    <a:cubicBezTo>
                      <a:pt x="39" y="20"/>
                      <a:pt x="39" y="20"/>
                      <a:pt x="39" y="20"/>
                    </a:cubicBezTo>
                    <a:cubicBezTo>
                      <a:pt x="43" y="20"/>
                      <a:pt x="43" y="20"/>
                      <a:pt x="43" y="20"/>
                    </a:cubicBezTo>
                    <a:lnTo>
                      <a:pt x="43" y="23"/>
                    </a:lnTo>
                    <a:close/>
                    <a:moveTo>
                      <a:pt x="43" y="19"/>
                    </a:moveTo>
                    <a:cubicBezTo>
                      <a:pt x="39" y="19"/>
                      <a:pt x="39" y="19"/>
                      <a:pt x="39" y="19"/>
                    </a:cubicBezTo>
                    <a:cubicBezTo>
                      <a:pt x="39" y="16"/>
                      <a:pt x="39" y="16"/>
                      <a:pt x="39" y="16"/>
                    </a:cubicBezTo>
                    <a:cubicBezTo>
                      <a:pt x="44" y="16"/>
                      <a:pt x="44" y="16"/>
                      <a:pt x="44" y="16"/>
                    </a:cubicBezTo>
                    <a:lnTo>
                      <a:pt x="43" y="19"/>
                    </a:lnTo>
                    <a:close/>
                    <a:moveTo>
                      <a:pt x="44" y="15"/>
                    </a:moveTo>
                    <a:cubicBezTo>
                      <a:pt x="39" y="15"/>
                      <a:pt x="39" y="15"/>
                      <a:pt x="39" y="15"/>
                    </a:cubicBezTo>
                    <a:cubicBezTo>
                      <a:pt x="39" y="12"/>
                      <a:pt x="39" y="12"/>
                      <a:pt x="39" y="12"/>
                    </a:cubicBezTo>
                    <a:cubicBezTo>
                      <a:pt x="44" y="12"/>
                      <a:pt x="44" y="12"/>
                      <a:pt x="44" y="12"/>
                    </a:cubicBezTo>
                    <a:lnTo>
                      <a:pt x="44" y="15"/>
                    </a:lnTo>
                    <a:close/>
                    <a:moveTo>
                      <a:pt x="44" y="11"/>
                    </a:moveTo>
                    <a:cubicBezTo>
                      <a:pt x="40" y="11"/>
                      <a:pt x="40" y="11"/>
                      <a:pt x="40" y="11"/>
                    </a:cubicBezTo>
                    <a:cubicBezTo>
                      <a:pt x="40" y="8"/>
                      <a:pt x="40" y="8"/>
                      <a:pt x="40" y="8"/>
                    </a:cubicBezTo>
                    <a:cubicBezTo>
                      <a:pt x="44" y="8"/>
                      <a:pt x="44" y="8"/>
                      <a:pt x="44" y="8"/>
                    </a:cubicBezTo>
                    <a:lnTo>
                      <a:pt x="44" y="11"/>
                    </a:lnTo>
                    <a:close/>
                    <a:moveTo>
                      <a:pt x="71" y="43"/>
                    </a:moveTo>
                    <a:cubicBezTo>
                      <a:pt x="71" y="44"/>
                      <a:pt x="71" y="44"/>
                      <a:pt x="70" y="44"/>
                    </a:cubicBezTo>
                    <a:cubicBezTo>
                      <a:pt x="45" y="44"/>
                      <a:pt x="45" y="44"/>
                      <a:pt x="45" y="44"/>
                    </a:cubicBezTo>
                    <a:cubicBezTo>
                      <a:pt x="44" y="44"/>
                      <a:pt x="43" y="44"/>
                      <a:pt x="43" y="43"/>
                    </a:cubicBezTo>
                    <a:cubicBezTo>
                      <a:pt x="44" y="33"/>
                      <a:pt x="44" y="33"/>
                      <a:pt x="44" y="33"/>
                    </a:cubicBezTo>
                    <a:cubicBezTo>
                      <a:pt x="44" y="32"/>
                      <a:pt x="44" y="32"/>
                      <a:pt x="45" y="32"/>
                    </a:cubicBezTo>
                    <a:cubicBezTo>
                      <a:pt x="69" y="32"/>
                      <a:pt x="69" y="32"/>
                      <a:pt x="69" y="32"/>
                    </a:cubicBezTo>
                    <a:cubicBezTo>
                      <a:pt x="70" y="32"/>
                      <a:pt x="71" y="32"/>
                      <a:pt x="71" y="33"/>
                    </a:cubicBezTo>
                    <a:lnTo>
                      <a:pt x="71" y="43"/>
                    </a:lnTo>
                    <a:close/>
                    <a:moveTo>
                      <a:pt x="77" y="31"/>
                    </a:moveTo>
                    <a:cubicBezTo>
                      <a:pt x="72" y="31"/>
                      <a:pt x="72" y="31"/>
                      <a:pt x="72" y="31"/>
                    </a:cubicBezTo>
                    <a:cubicBezTo>
                      <a:pt x="72" y="28"/>
                      <a:pt x="72" y="28"/>
                      <a:pt x="72" y="28"/>
                    </a:cubicBezTo>
                    <a:cubicBezTo>
                      <a:pt x="77" y="28"/>
                      <a:pt x="77" y="28"/>
                      <a:pt x="77" y="28"/>
                    </a:cubicBezTo>
                    <a:lnTo>
                      <a:pt x="77" y="31"/>
                    </a:lnTo>
                    <a:close/>
                    <a:moveTo>
                      <a:pt x="76" y="27"/>
                    </a:moveTo>
                    <a:cubicBezTo>
                      <a:pt x="72" y="27"/>
                      <a:pt x="72" y="27"/>
                      <a:pt x="72" y="27"/>
                    </a:cubicBezTo>
                    <a:cubicBezTo>
                      <a:pt x="71" y="24"/>
                      <a:pt x="71" y="24"/>
                      <a:pt x="71" y="24"/>
                    </a:cubicBezTo>
                    <a:cubicBezTo>
                      <a:pt x="76" y="24"/>
                      <a:pt x="76" y="24"/>
                      <a:pt x="76" y="24"/>
                    </a:cubicBezTo>
                    <a:lnTo>
                      <a:pt x="76" y="27"/>
                    </a:lnTo>
                    <a:close/>
                    <a:moveTo>
                      <a:pt x="76" y="23"/>
                    </a:moveTo>
                    <a:cubicBezTo>
                      <a:pt x="71" y="23"/>
                      <a:pt x="71" y="23"/>
                      <a:pt x="71" y="23"/>
                    </a:cubicBezTo>
                    <a:cubicBezTo>
                      <a:pt x="71" y="20"/>
                      <a:pt x="71" y="20"/>
                      <a:pt x="71" y="20"/>
                    </a:cubicBezTo>
                    <a:cubicBezTo>
                      <a:pt x="76" y="20"/>
                      <a:pt x="76" y="20"/>
                      <a:pt x="76" y="20"/>
                    </a:cubicBezTo>
                    <a:lnTo>
                      <a:pt x="76" y="23"/>
                    </a:lnTo>
                    <a:close/>
                    <a:moveTo>
                      <a:pt x="76" y="19"/>
                    </a:moveTo>
                    <a:cubicBezTo>
                      <a:pt x="71" y="19"/>
                      <a:pt x="71" y="19"/>
                      <a:pt x="71" y="19"/>
                    </a:cubicBezTo>
                    <a:cubicBezTo>
                      <a:pt x="71" y="16"/>
                      <a:pt x="71" y="16"/>
                      <a:pt x="71" y="16"/>
                    </a:cubicBezTo>
                    <a:cubicBezTo>
                      <a:pt x="76" y="16"/>
                      <a:pt x="76" y="16"/>
                      <a:pt x="76" y="16"/>
                    </a:cubicBezTo>
                    <a:lnTo>
                      <a:pt x="76" y="19"/>
                    </a:lnTo>
                    <a:close/>
                    <a:moveTo>
                      <a:pt x="75" y="15"/>
                    </a:moveTo>
                    <a:cubicBezTo>
                      <a:pt x="71" y="15"/>
                      <a:pt x="71" y="15"/>
                      <a:pt x="71" y="15"/>
                    </a:cubicBezTo>
                    <a:cubicBezTo>
                      <a:pt x="71" y="12"/>
                      <a:pt x="71" y="12"/>
                      <a:pt x="71" y="12"/>
                    </a:cubicBezTo>
                    <a:cubicBezTo>
                      <a:pt x="75" y="12"/>
                      <a:pt x="75" y="12"/>
                      <a:pt x="75" y="12"/>
                    </a:cubicBezTo>
                    <a:lnTo>
                      <a:pt x="75" y="15"/>
                    </a:lnTo>
                    <a:close/>
                    <a:moveTo>
                      <a:pt x="75" y="11"/>
                    </a:moveTo>
                    <a:cubicBezTo>
                      <a:pt x="71" y="11"/>
                      <a:pt x="71" y="11"/>
                      <a:pt x="71" y="11"/>
                    </a:cubicBezTo>
                    <a:cubicBezTo>
                      <a:pt x="70" y="8"/>
                      <a:pt x="70" y="8"/>
                      <a:pt x="70" y="8"/>
                    </a:cubicBezTo>
                    <a:cubicBezTo>
                      <a:pt x="75" y="8"/>
                      <a:pt x="75" y="8"/>
                      <a:pt x="75" y="8"/>
                    </a:cubicBezTo>
                    <a:lnTo>
                      <a:pt x="75" y="11"/>
                    </a:lnTo>
                    <a:close/>
                    <a:moveTo>
                      <a:pt x="75" y="5"/>
                    </a:moveTo>
                    <a:cubicBezTo>
                      <a:pt x="72" y="5"/>
                      <a:pt x="72" y="5"/>
                      <a:pt x="72" y="5"/>
                    </a:cubicBezTo>
                    <a:cubicBezTo>
                      <a:pt x="72" y="5"/>
                      <a:pt x="71" y="5"/>
                      <a:pt x="71" y="4"/>
                    </a:cubicBezTo>
                    <a:cubicBezTo>
                      <a:pt x="71" y="3"/>
                      <a:pt x="71" y="3"/>
                      <a:pt x="71" y="3"/>
                    </a:cubicBezTo>
                    <a:cubicBezTo>
                      <a:pt x="71" y="3"/>
                      <a:pt x="71" y="2"/>
                      <a:pt x="72" y="2"/>
                    </a:cubicBezTo>
                    <a:cubicBezTo>
                      <a:pt x="75" y="2"/>
                      <a:pt x="75" y="2"/>
                      <a:pt x="75" y="2"/>
                    </a:cubicBezTo>
                    <a:cubicBezTo>
                      <a:pt x="76" y="2"/>
                      <a:pt x="76" y="3"/>
                      <a:pt x="76" y="3"/>
                    </a:cubicBezTo>
                    <a:cubicBezTo>
                      <a:pt x="77" y="4"/>
                      <a:pt x="77" y="4"/>
                      <a:pt x="77" y="4"/>
                    </a:cubicBezTo>
                    <a:cubicBezTo>
                      <a:pt x="77" y="5"/>
                      <a:pt x="76" y="5"/>
                      <a:pt x="75" y="5"/>
                    </a:cubicBezTo>
                    <a:close/>
                    <a:moveTo>
                      <a:pt x="84" y="31"/>
                    </a:moveTo>
                    <a:cubicBezTo>
                      <a:pt x="79" y="31"/>
                      <a:pt x="79" y="31"/>
                      <a:pt x="79" y="31"/>
                    </a:cubicBezTo>
                    <a:cubicBezTo>
                      <a:pt x="78" y="28"/>
                      <a:pt x="78" y="28"/>
                      <a:pt x="78" y="28"/>
                    </a:cubicBezTo>
                    <a:cubicBezTo>
                      <a:pt x="83" y="28"/>
                      <a:pt x="83" y="28"/>
                      <a:pt x="83" y="28"/>
                    </a:cubicBezTo>
                    <a:lnTo>
                      <a:pt x="84" y="31"/>
                    </a:lnTo>
                    <a:close/>
                    <a:moveTo>
                      <a:pt x="83" y="27"/>
                    </a:moveTo>
                    <a:cubicBezTo>
                      <a:pt x="78" y="27"/>
                      <a:pt x="78" y="27"/>
                      <a:pt x="78" y="27"/>
                    </a:cubicBezTo>
                    <a:cubicBezTo>
                      <a:pt x="78" y="24"/>
                      <a:pt x="78" y="24"/>
                      <a:pt x="78" y="24"/>
                    </a:cubicBezTo>
                    <a:cubicBezTo>
                      <a:pt x="83" y="24"/>
                      <a:pt x="83" y="24"/>
                      <a:pt x="83" y="24"/>
                    </a:cubicBezTo>
                    <a:lnTo>
                      <a:pt x="83" y="27"/>
                    </a:lnTo>
                    <a:close/>
                    <a:moveTo>
                      <a:pt x="83" y="23"/>
                    </a:moveTo>
                    <a:cubicBezTo>
                      <a:pt x="78" y="23"/>
                      <a:pt x="78" y="23"/>
                      <a:pt x="78" y="23"/>
                    </a:cubicBezTo>
                    <a:cubicBezTo>
                      <a:pt x="78" y="20"/>
                      <a:pt x="78" y="20"/>
                      <a:pt x="78" y="20"/>
                    </a:cubicBezTo>
                    <a:cubicBezTo>
                      <a:pt x="82" y="20"/>
                      <a:pt x="82" y="20"/>
                      <a:pt x="82" y="20"/>
                    </a:cubicBezTo>
                    <a:lnTo>
                      <a:pt x="83" y="23"/>
                    </a:lnTo>
                    <a:close/>
                    <a:moveTo>
                      <a:pt x="82" y="19"/>
                    </a:moveTo>
                    <a:cubicBezTo>
                      <a:pt x="78" y="19"/>
                      <a:pt x="78" y="19"/>
                      <a:pt x="78" y="19"/>
                    </a:cubicBezTo>
                    <a:cubicBezTo>
                      <a:pt x="77" y="16"/>
                      <a:pt x="77" y="16"/>
                      <a:pt x="77" y="16"/>
                    </a:cubicBezTo>
                    <a:cubicBezTo>
                      <a:pt x="82" y="16"/>
                      <a:pt x="82" y="16"/>
                      <a:pt x="82" y="16"/>
                    </a:cubicBezTo>
                    <a:lnTo>
                      <a:pt x="82" y="19"/>
                    </a:lnTo>
                    <a:close/>
                    <a:moveTo>
                      <a:pt x="82" y="15"/>
                    </a:moveTo>
                    <a:cubicBezTo>
                      <a:pt x="77" y="15"/>
                      <a:pt x="77" y="15"/>
                      <a:pt x="77" y="15"/>
                    </a:cubicBezTo>
                    <a:cubicBezTo>
                      <a:pt x="77" y="12"/>
                      <a:pt x="77" y="12"/>
                      <a:pt x="77" y="12"/>
                    </a:cubicBezTo>
                    <a:cubicBezTo>
                      <a:pt x="81" y="12"/>
                      <a:pt x="81" y="12"/>
                      <a:pt x="81" y="12"/>
                    </a:cubicBezTo>
                    <a:lnTo>
                      <a:pt x="82" y="15"/>
                    </a:lnTo>
                    <a:close/>
                    <a:moveTo>
                      <a:pt x="81" y="11"/>
                    </a:moveTo>
                    <a:cubicBezTo>
                      <a:pt x="77" y="11"/>
                      <a:pt x="77" y="11"/>
                      <a:pt x="77" y="11"/>
                    </a:cubicBezTo>
                    <a:cubicBezTo>
                      <a:pt x="77" y="8"/>
                      <a:pt x="77" y="8"/>
                      <a:pt x="77" y="8"/>
                    </a:cubicBezTo>
                    <a:cubicBezTo>
                      <a:pt x="81" y="8"/>
                      <a:pt x="81" y="8"/>
                      <a:pt x="81" y="8"/>
                    </a:cubicBezTo>
                    <a:lnTo>
                      <a:pt x="81" y="11"/>
                    </a:lnTo>
                    <a:close/>
                    <a:moveTo>
                      <a:pt x="90" y="31"/>
                    </a:moveTo>
                    <a:cubicBezTo>
                      <a:pt x="85" y="31"/>
                      <a:pt x="85" y="31"/>
                      <a:pt x="85" y="31"/>
                    </a:cubicBezTo>
                    <a:cubicBezTo>
                      <a:pt x="85" y="28"/>
                      <a:pt x="85" y="28"/>
                      <a:pt x="85" y="28"/>
                    </a:cubicBezTo>
                    <a:cubicBezTo>
                      <a:pt x="90" y="28"/>
                      <a:pt x="90" y="28"/>
                      <a:pt x="90" y="28"/>
                    </a:cubicBezTo>
                    <a:lnTo>
                      <a:pt x="90" y="31"/>
                    </a:lnTo>
                    <a:close/>
                    <a:moveTo>
                      <a:pt x="90" y="27"/>
                    </a:moveTo>
                    <a:cubicBezTo>
                      <a:pt x="85" y="27"/>
                      <a:pt x="85" y="27"/>
                      <a:pt x="85" y="27"/>
                    </a:cubicBezTo>
                    <a:cubicBezTo>
                      <a:pt x="85" y="24"/>
                      <a:pt x="85" y="24"/>
                      <a:pt x="85" y="24"/>
                    </a:cubicBezTo>
                    <a:cubicBezTo>
                      <a:pt x="89" y="24"/>
                      <a:pt x="89" y="24"/>
                      <a:pt x="89" y="24"/>
                    </a:cubicBezTo>
                    <a:lnTo>
                      <a:pt x="90" y="27"/>
                    </a:lnTo>
                    <a:close/>
                    <a:moveTo>
                      <a:pt x="89" y="23"/>
                    </a:moveTo>
                    <a:cubicBezTo>
                      <a:pt x="84" y="23"/>
                      <a:pt x="84" y="23"/>
                      <a:pt x="84" y="23"/>
                    </a:cubicBezTo>
                    <a:cubicBezTo>
                      <a:pt x="84" y="20"/>
                      <a:pt x="84" y="20"/>
                      <a:pt x="84" y="20"/>
                    </a:cubicBezTo>
                    <a:cubicBezTo>
                      <a:pt x="89" y="20"/>
                      <a:pt x="89" y="20"/>
                      <a:pt x="89" y="20"/>
                    </a:cubicBezTo>
                    <a:lnTo>
                      <a:pt x="89" y="23"/>
                    </a:lnTo>
                    <a:close/>
                    <a:moveTo>
                      <a:pt x="89" y="19"/>
                    </a:moveTo>
                    <a:cubicBezTo>
                      <a:pt x="84" y="19"/>
                      <a:pt x="84" y="19"/>
                      <a:pt x="84" y="19"/>
                    </a:cubicBezTo>
                    <a:cubicBezTo>
                      <a:pt x="84" y="16"/>
                      <a:pt x="84" y="16"/>
                      <a:pt x="84" y="16"/>
                    </a:cubicBezTo>
                    <a:cubicBezTo>
                      <a:pt x="88" y="16"/>
                      <a:pt x="88" y="16"/>
                      <a:pt x="88" y="16"/>
                    </a:cubicBezTo>
                    <a:lnTo>
                      <a:pt x="89" y="19"/>
                    </a:lnTo>
                    <a:close/>
                    <a:moveTo>
                      <a:pt x="88" y="15"/>
                    </a:moveTo>
                    <a:cubicBezTo>
                      <a:pt x="84" y="15"/>
                      <a:pt x="84" y="15"/>
                      <a:pt x="84" y="15"/>
                    </a:cubicBezTo>
                    <a:cubicBezTo>
                      <a:pt x="83" y="12"/>
                      <a:pt x="83" y="12"/>
                      <a:pt x="83" y="12"/>
                    </a:cubicBezTo>
                    <a:cubicBezTo>
                      <a:pt x="88" y="12"/>
                      <a:pt x="88" y="12"/>
                      <a:pt x="88" y="12"/>
                    </a:cubicBezTo>
                    <a:lnTo>
                      <a:pt x="88" y="15"/>
                    </a:lnTo>
                    <a:close/>
                    <a:moveTo>
                      <a:pt x="88" y="11"/>
                    </a:moveTo>
                    <a:cubicBezTo>
                      <a:pt x="83" y="11"/>
                      <a:pt x="83" y="11"/>
                      <a:pt x="83" y="11"/>
                    </a:cubicBezTo>
                    <a:cubicBezTo>
                      <a:pt x="83" y="8"/>
                      <a:pt x="83" y="8"/>
                      <a:pt x="83" y="8"/>
                    </a:cubicBezTo>
                    <a:cubicBezTo>
                      <a:pt x="87" y="8"/>
                      <a:pt x="87" y="8"/>
                      <a:pt x="87" y="8"/>
                    </a:cubicBezTo>
                    <a:lnTo>
                      <a:pt x="88" y="11"/>
                    </a:lnTo>
                    <a:close/>
                    <a:moveTo>
                      <a:pt x="97" y="31"/>
                    </a:moveTo>
                    <a:cubicBezTo>
                      <a:pt x="92" y="31"/>
                      <a:pt x="92" y="31"/>
                      <a:pt x="92" y="31"/>
                    </a:cubicBezTo>
                    <a:cubicBezTo>
                      <a:pt x="92" y="28"/>
                      <a:pt x="92" y="28"/>
                      <a:pt x="92" y="28"/>
                    </a:cubicBezTo>
                    <a:cubicBezTo>
                      <a:pt x="97" y="28"/>
                      <a:pt x="97" y="28"/>
                      <a:pt x="97" y="28"/>
                    </a:cubicBezTo>
                    <a:lnTo>
                      <a:pt x="97" y="31"/>
                    </a:lnTo>
                    <a:close/>
                    <a:moveTo>
                      <a:pt x="97" y="27"/>
                    </a:moveTo>
                    <a:cubicBezTo>
                      <a:pt x="92" y="27"/>
                      <a:pt x="92" y="27"/>
                      <a:pt x="92" y="27"/>
                    </a:cubicBezTo>
                    <a:cubicBezTo>
                      <a:pt x="91" y="24"/>
                      <a:pt x="91" y="24"/>
                      <a:pt x="91" y="24"/>
                    </a:cubicBezTo>
                    <a:cubicBezTo>
                      <a:pt x="96" y="24"/>
                      <a:pt x="96" y="24"/>
                      <a:pt x="96" y="24"/>
                    </a:cubicBezTo>
                    <a:lnTo>
                      <a:pt x="97" y="27"/>
                    </a:lnTo>
                    <a:close/>
                    <a:moveTo>
                      <a:pt x="96" y="23"/>
                    </a:moveTo>
                    <a:cubicBezTo>
                      <a:pt x="91" y="23"/>
                      <a:pt x="91" y="23"/>
                      <a:pt x="91" y="23"/>
                    </a:cubicBezTo>
                    <a:cubicBezTo>
                      <a:pt x="91" y="20"/>
                      <a:pt x="91" y="20"/>
                      <a:pt x="91" y="20"/>
                    </a:cubicBezTo>
                    <a:cubicBezTo>
                      <a:pt x="95" y="20"/>
                      <a:pt x="95" y="20"/>
                      <a:pt x="95" y="20"/>
                    </a:cubicBezTo>
                    <a:lnTo>
                      <a:pt x="96" y="23"/>
                    </a:lnTo>
                    <a:close/>
                    <a:moveTo>
                      <a:pt x="95" y="19"/>
                    </a:moveTo>
                    <a:cubicBezTo>
                      <a:pt x="90" y="19"/>
                      <a:pt x="90" y="19"/>
                      <a:pt x="90" y="19"/>
                    </a:cubicBezTo>
                    <a:cubicBezTo>
                      <a:pt x="90" y="16"/>
                      <a:pt x="90" y="16"/>
                      <a:pt x="90" y="16"/>
                    </a:cubicBezTo>
                    <a:cubicBezTo>
                      <a:pt x="95" y="16"/>
                      <a:pt x="95" y="16"/>
                      <a:pt x="95" y="16"/>
                    </a:cubicBezTo>
                    <a:lnTo>
                      <a:pt x="95" y="19"/>
                    </a:lnTo>
                    <a:close/>
                    <a:moveTo>
                      <a:pt x="94" y="15"/>
                    </a:moveTo>
                    <a:cubicBezTo>
                      <a:pt x="90" y="15"/>
                      <a:pt x="90" y="15"/>
                      <a:pt x="90" y="15"/>
                    </a:cubicBezTo>
                    <a:cubicBezTo>
                      <a:pt x="89" y="12"/>
                      <a:pt x="89" y="12"/>
                      <a:pt x="89" y="12"/>
                    </a:cubicBezTo>
                    <a:cubicBezTo>
                      <a:pt x="94" y="12"/>
                      <a:pt x="94" y="12"/>
                      <a:pt x="94" y="12"/>
                    </a:cubicBezTo>
                    <a:lnTo>
                      <a:pt x="94" y="15"/>
                    </a:lnTo>
                    <a:close/>
                    <a:moveTo>
                      <a:pt x="94" y="11"/>
                    </a:moveTo>
                    <a:cubicBezTo>
                      <a:pt x="89" y="11"/>
                      <a:pt x="89" y="11"/>
                      <a:pt x="89" y="11"/>
                    </a:cubicBezTo>
                    <a:cubicBezTo>
                      <a:pt x="89" y="8"/>
                      <a:pt x="89" y="8"/>
                      <a:pt x="89" y="8"/>
                    </a:cubicBezTo>
                    <a:cubicBezTo>
                      <a:pt x="93" y="8"/>
                      <a:pt x="93" y="8"/>
                      <a:pt x="93" y="8"/>
                    </a:cubicBezTo>
                    <a:lnTo>
                      <a:pt x="94" y="11"/>
                    </a:lnTo>
                    <a:close/>
                    <a:moveTo>
                      <a:pt x="93" y="4"/>
                    </a:moveTo>
                    <a:cubicBezTo>
                      <a:pt x="93" y="5"/>
                      <a:pt x="92" y="5"/>
                      <a:pt x="91" y="5"/>
                    </a:cubicBezTo>
                    <a:cubicBezTo>
                      <a:pt x="89" y="5"/>
                      <a:pt x="89" y="5"/>
                      <a:pt x="89" y="5"/>
                    </a:cubicBezTo>
                    <a:cubicBezTo>
                      <a:pt x="88" y="5"/>
                      <a:pt x="87" y="5"/>
                      <a:pt x="87" y="4"/>
                    </a:cubicBezTo>
                    <a:cubicBezTo>
                      <a:pt x="87" y="3"/>
                      <a:pt x="87" y="3"/>
                      <a:pt x="87" y="3"/>
                    </a:cubicBezTo>
                    <a:cubicBezTo>
                      <a:pt x="87" y="3"/>
                      <a:pt x="87" y="2"/>
                      <a:pt x="88" y="2"/>
                    </a:cubicBezTo>
                    <a:cubicBezTo>
                      <a:pt x="91" y="2"/>
                      <a:pt x="91" y="2"/>
                      <a:pt x="91" y="2"/>
                    </a:cubicBezTo>
                    <a:cubicBezTo>
                      <a:pt x="92" y="2"/>
                      <a:pt x="92" y="3"/>
                      <a:pt x="92" y="3"/>
                    </a:cubicBezTo>
                    <a:lnTo>
                      <a:pt x="93" y="4"/>
                    </a:lnTo>
                    <a:close/>
                    <a:moveTo>
                      <a:pt x="101" y="4"/>
                    </a:moveTo>
                    <a:cubicBezTo>
                      <a:pt x="101" y="5"/>
                      <a:pt x="100" y="5"/>
                      <a:pt x="100" y="5"/>
                    </a:cubicBezTo>
                    <a:cubicBezTo>
                      <a:pt x="97" y="5"/>
                      <a:pt x="97" y="5"/>
                      <a:pt x="97" y="5"/>
                    </a:cubicBezTo>
                    <a:cubicBezTo>
                      <a:pt x="96" y="5"/>
                      <a:pt x="95" y="5"/>
                      <a:pt x="95" y="4"/>
                    </a:cubicBezTo>
                    <a:cubicBezTo>
                      <a:pt x="95" y="3"/>
                      <a:pt x="95" y="3"/>
                      <a:pt x="95" y="3"/>
                    </a:cubicBezTo>
                    <a:cubicBezTo>
                      <a:pt x="95" y="3"/>
                      <a:pt x="95" y="2"/>
                      <a:pt x="96" y="2"/>
                    </a:cubicBezTo>
                    <a:cubicBezTo>
                      <a:pt x="99" y="2"/>
                      <a:pt x="99" y="2"/>
                      <a:pt x="99" y="2"/>
                    </a:cubicBezTo>
                    <a:cubicBezTo>
                      <a:pt x="100" y="2"/>
                      <a:pt x="100" y="3"/>
                      <a:pt x="101" y="3"/>
                    </a:cubicBezTo>
                    <a:lnTo>
                      <a:pt x="101" y="4"/>
                    </a:lnTo>
                    <a:close/>
                  </a:path>
                </a:pathLst>
              </a:custGeom>
              <a:solidFill>
                <a:schemeClr val="bg1"/>
              </a:solid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5" name="淘宝网chenying0907出品 118"/>
              <p:cNvSpPr>
                <a:spLocks noEditPoints="1"/>
              </p:cNvSpPr>
              <p:nvPr/>
            </p:nvSpPr>
            <p:spPr bwMode="auto">
              <a:xfrm>
                <a:off x="6135688" y="1873250"/>
                <a:ext cx="204787" cy="147638"/>
              </a:xfrm>
              <a:custGeom>
                <a:avLst/>
                <a:gdLst>
                  <a:gd name="T0" fmla="*/ 89 w 91"/>
                  <a:gd name="T1" fmla="*/ 0 h 65"/>
                  <a:gd name="T2" fmla="*/ 2 w 91"/>
                  <a:gd name="T3" fmla="*/ 0 h 65"/>
                  <a:gd name="T4" fmla="*/ 0 w 91"/>
                  <a:gd name="T5" fmla="*/ 2 h 65"/>
                  <a:gd name="T6" fmla="*/ 0 w 91"/>
                  <a:gd name="T7" fmla="*/ 63 h 65"/>
                  <a:gd name="T8" fmla="*/ 2 w 91"/>
                  <a:gd name="T9" fmla="*/ 65 h 65"/>
                  <a:gd name="T10" fmla="*/ 89 w 91"/>
                  <a:gd name="T11" fmla="*/ 65 h 65"/>
                  <a:gd name="T12" fmla="*/ 91 w 91"/>
                  <a:gd name="T13" fmla="*/ 63 h 65"/>
                  <a:gd name="T14" fmla="*/ 91 w 91"/>
                  <a:gd name="T15" fmla="*/ 2 h 65"/>
                  <a:gd name="T16" fmla="*/ 89 w 91"/>
                  <a:gd name="T17" fmla="*/ 0 h 65"/>
                  <a:gd name="T18" fmla="*/ 87 w 91"/>
                  <a:gd name="T19" fmla="*/ 59 h 65"/>
                  <a:gd name="T20" fmla="*/ 85 w 91"/>
                  <a:gd name="T21" fmla="*/ 61 h 65"/>
                  <a:gd name="T22" fmla="*/ 6 w 91"/>
                  <a:gd name="T23" fmla="*/ 61 h 65"/>
                  <a:gd name="T24" fmla="*/ 4 w 91"/>
                  <a:gd name="T25" fmla="*/ 59 h 65"/>
                  <a:gd name="T26" fmla="*/ 4 w 91"/>
                  <a:gd name="T27" fmla="*/ 6 h 65"/>
                  <a:gd name="T28" fmla="*/ 6 w 91"/>
                  <a:gd name="T29" fmla="*/ 4 h 65"/>
                  <a:gd name="T30" fmla="*/ 85 w 91"/>
                  <a:gd name="T31" fmla="*/ 4 h 65"/>
                  <a:gd name="T32" fmla="*/ 87 w 91"/>
                  <a:gd name="T33" fmla="*/ 6 h 65"/>
                  <a:gd name="T34" fmla="*/ 87 w 91"/>
                  <a:gd name="T35" fmla="*/ 5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65">
                    <a:moveTo>
                      <a:pt x="89" y="0"/>
                    </a:moveTo>
                    <a:cubicBezTo>
                      <a:pt x="2" y="0"/>
                      <a:pt x="2" y="0"/>
                      <a:pt x="2" y="0"/>
                    </a:cubicBezTo>
                    <a:cubicBezTo>
                      <a:pt x="1" y="0"/>
                      <a:pt x="0" y="1"/>
                      <a:pt x="0" y="2"/>
                    </a:cubicBezTo>
                    <a:cubicBezTo>
                      <a:pt x="0" y="63"/>
                      <a:pt x="0" y="63"/>
                      <a:pt x="0" y="63"/>
                    </a:cubicBezTo>
                    <a:cubicBezTo>
                      <a:pt x="0" y="64"/>
                      <a:pt x="1" y="65"/>
                      <a:pt x="2" y="65"/>
                    </a:cubicBezTo>
                    <a:cubicBezTo>
                      <a:pt x="89" y="65"/>
                      <a:pt x="89" y="65"/>
                      <a:pt x="89" y="65"/>
                    </a:cubicBezTo>
                    <a:cubicBezTo>
                      <a:pt x="90" y="65"/>
                      <a:pt x="91" y="64"/>
                      <a:pt x="91" y="63"/>
                    </a:cubicBezTo>
                    <a:cubicBezTo>
                      <a:pt x="91" y="2"/>
                      <a:pt x="91" y="2"/>
                      <a:pt x="91" y="2"/>
                    </a:cubicBezTo>
                    <a:cubicBezTo>
                      <a:pt x="91" y="1"/>
                      <a:pt x="90" y="0"/>
                      <a:pt x="89" y="0"/>
                    </a:cubicBezTo>
                    <a:close/>
                    <a:moveTo>
                      <a:pt x="87" y="59"/>
                    </a:moveTo>
                    <a:cubicBezTo>
                      <a:pt x="87" y="60"/>
                      <a:pt x="86" y="61"/>
                      <a:pt x="85" y="61"/>
                    </a:cubicBezTo>
                    <a:cubicBezTo>
                      <a:pt x="6" y="61"/>
                      <a:pt x="6" y="61"/>
                      <a:pt x="6" y="61"/>
                    </a:cubicBezTo>
                    <a:cubicBezTo>
                      <a:pt x="5" y="61"/>
                      <a:pt x="4" y="60"/>
                      <a:pt x="4" y="59"/>
                    </a:cubicBezTo>
                    <a:cubicBezTo>
                      <a:pt x="4" y="6"/>
                      <a:pt x="4" y="6"/>
                      <a:pt x="4" y="6"/>
                    </a:cubicBezTo>
                    <a:cubicBezTo>
                      <a:pt x="4" y="5"/>
                      <a:pt x="5" y="4"/>
                      <a:pt x="6" y="4"/>
                    </a:cubicBezTo>
                    <a:cubicBezTo>
                      <a:pt x="85" y="4"/>
                      <a:pt x="85" y="4"/>
                      <a:pt x="85" y="4"/>
                    </a:cubicBezTo>
                    <a:cubicBezTo>
                      <a:pt x="86" y="4"/>
                      <a:pt x="87" y="5"/>
                      <a:pt x="87" y="6"/>
                    </a:cubicBezTo>
                    <a:lnTo>
                      <a:pt x="87" y="59"/>
                    </a:lnTo>
                    <a:close/>
                  </a:path>
                </a:pathLst>
              </a:custGeom>
              <a:solidFill>
                <a:schemeClr val="bg1"/>
              </a:solid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6" name="淘宝网chenying0907出品 119"/>
              <p:cNvSpPr/>
              <p:nvPr/>
            </p:nvSpPr>
            <p:spPr bwMode="auto">
              <a:xfrm>
                <a:off x="6115050" y="2127250"/>
                <a:ext cx="241300" cy="3175"/>
              </a:xfrm>
              <a:custGeom>
                <a:avLst/>
                <a:gdLst>
                  <a:gd name="T0" fmla="*/ 107 w 107"/>
                  <a:gd name="T1" fmla="*/ 2 h 2"/>
                  <a:gd name="T2" fmla="*/ 106 w 107"/>
                  <a:gd name="T3" fmla="*/ 2 h 2"/>
                  <a:gd name="T4" fmla="*/ 2 w 107"/>
                  <a:gd name="T5" fmla="*/ 2 h 2"/>
                  <a:gd name="T6" fmla="*/ 0 w 107"/>
                  <a:gd name="T7" fmla="*/ 2 h 2"/>
                  <a:gd name="T8" fmla="*/ 0 w 107"/>
                  <a:gd name="T9" fmla="*/ 1 h 2"/>
                  <a:gd name="T10" fmla="*/ 2 w 107"/>
                  <a:gd name="T11" fmla="*/ 0 h 2"/>
                  <a:gd name="T12" fmla="*/ 106 w 107"/>
                  <a:gd name="T13" fmla="*/ 0 h 2"/>
                  <a:gd name="T14" fmla="*/ 107 w 107"/>
                  <a:gd name="T15" fmla="*/ 1 h 2"/>
                  <a:gd name="T16" fmla="*/ 107 w 107"/>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2">
                    <a:moveTo>
                      <a:pt x="107" y="2"/>
                    </a:moveTo>
                    <a:cubicBezTo>
                      <a:pt x="107" y="2"/>
                      <a:pt x="107" y="2"/>
                      <a:pt x="106" y="2"/>
                    </a:cubicBezTo>
                    <a:cubicBezTo>
                      <a:pt x="2" y="2"/>
                      <a:pt x="2" y="2"/>
                      <a:pt x="2" y="2"/>
                    </a:cubicBezTo>
                    <a:cubicBezTo>
                      <a:pt x="1" y="2"/>
                      <a:pt x="0" y="2"/>
                      <a:pt x="0" y="2"/>
                    </a:cubicBezTo>
                    <a:cubicBezTo>
                      <a:pt x="0" y="1"/>
                      <a:pt x="0" y="1"/>
                      <a:pt x="0" y="1"/>
                    </a:cubicBezTo>
                    <a:cubicBezTo>
                      <a:pt x="0" y="1"/>
                      <a:pt x="1" y="0"/>
                      <a:pt x="2" y="0"/>
                    </a:cubicBezTo>
                    <a:cubicBezTo>
                      <a:pt x="106" y="0"/>
                      <a:pt x="106" y="0"/>
                      <a:pt x="106" y="0"/>
                    </a:cubicBezTo>
                    <a:cubicBezTo>
                      <a:pt x="107" y="0"/>
                      <a:pt x="107" y="1"/>
                      <a:pt x="107" y="1"/>
                    </a:cubicBezTo>
                    <a:lnTo>
                      <a:pt x="107" y="2"/>
                    </a:lnTo>
                    <a:close/>
                  </a:path>
                </a:pathLst>
              </a:custGeom>
              <a:solidFill>
                <a:schemeClr val="bg1"/>
              </a:solid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7" name="淘宝网chenying0907出品 120"/>
              <p:cNvSpPr/>
              <p:nvPr/>
            </p:nvSpPr>
            <p:spPr bwMode="auto">
              <a:xfrm>
                <a:off x="6153150" y="1889125"/>
                <a:ext cx="82550" cy="73025"/>
              </a:xfrm>
              <a:custGeom>
                <a:avLst/>
                <a:gdLst>
                  <a:gd name="T0" fmla="*/ 0 w 36"/>
                  <a:gd name="T1" fmla="*/ 32 h 32"/>
                  <a:gd name="T2" fmla="*/ 0 w 36"/>
                  <a:gd name="T3" fmla="*/ 1 h 32"/>
                  <a:gd name="T4" fmla="*/ 36 w 36"/>
                  <a:gd name="T5" fmla="*/ 2 h 32"/>
                  <a:gd name="T6" fmla="*/ 3 w 36"/>
                  <a:gd name="T7" fmla="*/ 5 h 32"/>
                  <a:gd name="T8" fmla="*/ 0 w 36"/>
                  <a:gd name="T9" fmla="*/ 32 h 32"/>
                </a:gdLst>
                <a:ahLst/>
                <a:cxnLst>
                  <a:cxn ang="0">
                    <a:pos x="T0" y="T1"/>
                  </a:cxn>
                  <a:cxn ang="0">
                    <a:pos x="T2" y="T3"/>
                  </a:cxn>
                  <a:cxn ang="0">
                    <a:pos x="T4" y="T5"/>
                  </a:cxn>
                  <a:cxn ang="0">
                    <a:pos x="T6" y="T7"/>
                  </a:cxn>
                  <a:cxn ang="0">
                    <a:pos x="T8" y="T9"/>
                  </a:cxn>
                </a:cxnLst>
                <a:rect l="0" t="0" r="r" b="b"/>
                <a:pathLst>
                  <a:path w="36" h="32">
                    <a:moveTo>
                      <a:pt x="0" y="32"/>
                    </a:moveTo>
                    <a:cubicBezTo>
                      <a:pt x="0" y="32"/>
                      <a:pt x="0" y="3"/>
                      <a:pt x="0" y="1"/>
                    </a:cubicBezTo>
                    <a:cubicBezTo>
                      <a:pt x="1" y="0"/>
                      <a:pt x="36" y="2"/>
                      <a:pt x="36" y="2"/>
                    </a:cubicBezTo>
                    <a:cubicBezTo>
                      <a:pt x="36" y="2"/>
                      <a:pt x="4" y="3"/>
                      <a:pt x="3" y="5"/>
                    </a:cubicBezTo>
                    <a:cubicBezTo>
                      <a:pt x="2" y="7"/>
                      <a:pt x="0" y="32"/>
                      <a:pt x="0" y="32"/>
                    </a:cubicBezTo>
                    <a:close/>
                  </a:path>
                </a:pathLst>
              </a:custGeom>
              <a:solidFill>
                <a:schemeClr val="bg1"/>
              </a:solid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8" name="淘宝网chenying0907出品 121"/>
              <p:cNvSpPr/>
              <p:nvPr/>
            </p:nvSpPr>
            <p:spPr bwMode="auto">
              <a:xfrm>
                <a:off x="6242050" y="1931988"/>
                <a:ext cx="82550" cy="73025"/>
              </a:xfrm>
              <a:custGeom>
                <a:avLst/>
                <a:gdLst>
                  <a:gd name="T0" fmla="*/ 37 w 37"/>
                  <a:gd name="T1" fmla="*/ 0 h 32"/>
                  <a:gd name="T2" fmla="*/ 36 w 37"/>
                  <a:gd name="T3" fmla="*/ 30 h 32"/>
                  <a:gd name="T4" fmla="*/ 0 w 37"/>
                  <a:gd name="T5" fmla="*/ 30 h 32"/>
                  <a:gd name="T6" fmla="*/ 33 w 37"/>
                  <a:gd name="T7" fmla="*/ 27 h 32"/>
                  <a:gd name="T8" fmla="*/ 37 w 37"/>
                  <a:gd name="T9" fmla="*/ 0 h 32"/>
                </a:gdLst>
                <a:ahLst/>
                <a:cxnLst>
                  <a:cxn ang="0">
                    <a:pos x="T0" y="T1"/>
                  </a:cxn>
                  <a:cxn ang="0">
                    <a:pos x="T2" y="T3"/>
                  </a:cxn>
                  <a:cxn ang="0">
                    <a:pos x="T4" y="T5"/>
                  </a:cxn>
                  <a:cxn ang="0">
                    <a:pos x="T6" y="T7"/>
                  </a:cxn>
                  <a:cxn ang="0">
                    <a:pos x="T8" y="T9"/>
                  </a:cxn>
                </a:cxnLst>
                <a:rect l="0" t="0" r="r" b="b"/>
                <a:pathLst>
                  <a:path w="37" h="32">
                    <a:moveTo>
                      <a:pt x="37" y="0"/>
                    </a:moveTo>
                    <a:cubicBezTo>
                      <a:pt x="37" y="0"/>
                      <a:pt x="37" y="29"/>
                      <a:pt x="36" y="30"/>
                    </a:cubicBezTo>
                    <a:cubicBezTo>
                      <a:pt x="36" y="32"/>
                      <a:pt x="0" y="30"/>
                      <a:pt x="0" y="30"/>
                    </a:cubicBezTo>
                    <a:cubicBezTo>
                      <a:pt x="0" y="30"/>
                      <a:pt x="32" y="29"/>
                      <a:pt x="33" y="27"/>
                    </a:cubicBezTo>
                    <a:cubicBezTo>
                      <a:pt x="34" y="25"/>
                      <a:pt x="37" y="0"/>
                      <a:pt x="37" y="0"/>
                    </a:cubicBezTo>
                    <a:close/>
                  </a:path>
                </a:pathLst>
              </a:custGeom>
              <a:solidFill>
                <a:schemeClr val="bg1"/>
              </a:solid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9" name="淘宝网chenying0907出品 122"/>
              <p:cNvSpPr>
                <a:spLocks noEditPoints="1"/>
              </p:cNvSpPr>
              <p:nvPr/>
            </p:nvSpPr>
            <p:spPr bwMode="auto">
              <a:xfrm>
                <a:off x="5913438" y="1760538"/>
                <a:ext cx="346075" cy="366712"/>
              </a:xfrm>
              <a:custGeom>
                <a:avLst/>
                <a:gdLst>
                  <a:gd name="T0" fmla="*/ 84 w 154"/>
                  <a:gd name="T1" fmla="*/ 137 h 162"/>
                  <a:gd name="T2" fmla="*/ 84 w 154"/>
                  <a:gd name="T3" fmla="*/ 130 h 162"/>
                  <a:gd name="T4" fmla="*/ 93 w 154"/>
                  <a:gd name="T5" fmla="*/ 102 h 162"/>
                  <a:gd name="T6" fmla="*/ 93 w 154"/>
                  <a:gd name="T7" fmla="*/ 84 h 162"/>
                  <a:gd name="T8" fmla="*/ 84 w 154"/>
                  <a:gd name="T9" fmla="*/ 61 h 162"/>
                  <a:gd name="T10" fmla="*/ 84 w 154"/>
                  <a:gd name="T11" fmla="*/ 54 h 162"/>
                  <a:gd name="T12" fmla="*/ 104 w 154"/>
                  <a:gd name="T13" fmla="*/ 38 h 162"/>
                  <a:gd name="T14" fmla="*/ 108 w 154"/>
                  <a:gd name="T15" fmla="*/ 30 h 162"/>
                  <a:gd name="T16" fmla="*/ 134 w 154"/>
                  <a:gd name="T17" fmla="*/ 45 h 162"/>
                  <a:gd name="T18" fmla="*/ 134 w 154"/>
                  <a:gd name="T19" fmla="*/ 28 h 162"/>
                  <a:gd name="T20" fmla="*/ 154 w 154"/>
                  <a:gd name="T21" fmla="*/ 45 h 162"/>
                  <a:gd name="T22" fmla="*/ 137 w 154"/>
                  <a:gd name="T23" fmla="*/ 22 h 162"/>
                  <a:gd name="T24" fmla="*/ 30 w 154"/>
                  <a:gd name="T25" fmla="*/ 18 h 162"/>
                  <a:gd name="T26" fmla="*/ 9 w 154"/>
                  <a:gd name="T27" fmla="*/ 43 h 162"/>
                  <a:gd name="T28" fmla="*/ 12 w 154"/>
                  <a:gd name="T29" fmla="*/ 125 h 162"/>
                  <a:gd name="T30" fmla="*/ 81 w 154"/>
                  <a:gd name="T31" fmla="*/ 162 h 162"/>
                  <a:gd name="T32" fmla="*/ 124 w 154"/>
                  <a:gd name="T33" fmla="*/ 20 h 162"/>
                  <a:gd name="T34" fmla="*/ 125 w 154"/>
                  <a:gd name="T35" fmla="*/ 20 h 162"/>
                  <a:gd name="T36" fmla="*/ 98 w 154"/>
                  <a:gd name="T37" fmla="*/ 10 h 162"/>
                  <a:gd name="T38" fmla="*/ 91 w 154"/>
                  <a:gd name="T39" fmla="*/ 11 h 162"/>
                  <a:gd name="T40" fmla="*/ 84 w 154"/>
                  <a:gd name="T41" fmla="*/ 6 h 162"/>
                  <a:gd name="T42" fmla="*/ 48 w 154"/>
                  <a:gd name="T43" fmla="*/ 22 h 162"/>
                  <a:gd name="T44" fmla="*/ 48 w 154"/>
                  <a:gd name="T45" fmla="*/ 104 h 162"/>
                  <a:gd name="T46" fmla="*/ 47 w 154"/>
                  <a:gd name="T47" fmla="*/ 84 h 162"/>
                  <a:gd name="T48" fmla="*/ 36 w 154"/>
                  <a:gd name="T49" fmla="*/ 55 h 162"/>
                  <a:gd name="T50" fmla="*/ 29 w 154"/>
                  <a:gd name="T51" fmla="*/ 78 h 162"/>
                  <a:gd name="T52" fmla="*/ 54 w 154"/>
                  <a:gd name="T53" fmla="*/ 132 h 162"/>
                  <a:gd name="T54" fmla="*/ 38 w 154"/>
                  <a:gd name="T55" fmla="*/ 113 h 162"/>
                  <a:gd name="T56" fmla="*/ 44 w 154"/>
                  <a:gd name="T57" fmla="*/ 28 h 162"/>
                  <a:gd name="T58" fmla="*/ 49 w 154"/>
                  <a:gd name="T59" fmla="*/ 52 h 162"/>
                  <a:gd name="T60" fmla="*/ 37 w 154"/>
                  <a:gd name="T61" fmla="*/ 20 h 162"/>
                  <a:gd name="T62" fmla="*/ 31 w 154"/>
                  <a:gd name="T63" fmla="*/ 25 h 162"/>
                  <a:gd name="T64" fmla="*/ 28 w 154"/>
                  <a:gd name="T65" fmla="*/ 46 h 162"/>
                  <a:gd name="T66" fmla="*/ 28 w 154"/>
                  <a:gd name="T67" fmla="*/ 28 h 162"/>
                  <a:gd name="T68" fmla="*/ 22 w 154"/>
                  <a:gd name="T69" fmla="*/ 78 h 162"/>
                  <a:gd name="T70" fmla="*/ 6 w 154"/>
                  <a:gd name="T71" fmla="*/ 84 h 162"/>
                  <a:gd name="T72" fmla="*/ 25 w 154"/>
                  <a:gd name="T73" fmla="*/ 111 h 162"/>
                  <a:gd name="T74" fmla="*/ 28 w 154"/>
                  <a:gd name="T75" fmla="*/ 134 h 162"/>
                  <a:gd name="T76" fmla="*/ 37 w 154"/>
                  <a:gd name="T77" fmla="*/ 135 h 162"/>
                  <a:gd name="T78" fmla="*/ 37 w 154"/>
                  <a:gd name="T79" fmla="*/ 142 h 162"/>
                  <a:gd name="T80" fmla="*/ 48 w 154"/>
                  <a:gd name="T81" fmla="*/ 149 h 162"/>
                  <a:gd name="T82" fmla="*/ 56 w 154"/>
                  <a:gd name="T83" fmla="*/ 138 h 162"/>
                  <a:gd name="T84" fmla="*/ 78 w 154"/>
                  <a:gd name="T85" fmla="*/ 156 h 162"/>
                  <a:gd name="T86" fmla="*/ 78 w 154"/>
                  <a:gd name="T87" fmla="*/ 137 h 162"/>
                  <a:gd name="T88" fmla="*/ 61 w 154"/>
                  <a:gd name="T89" fmla="*/ 131 h 162"/>
                  <a:gd name="T90" fmla="*/ 78 w 154"/>
                  <a:gd name="T91" fmla="*/ 108 h 162"/>
                  <a:gd name="T92" fmla="*/ 54 w 154"/>
                  <a:gd name="T93" fmla="*/ 103 h 162"/>
                  <a:gd name="T94" fmla="*/ 78 w 154"/>
                  <a:gd name="T95" fmla="*/ 101 h 162"/>
                  <a:gd name="T96" fmla="*/ 54 w 154"/>
                  <a:gd name="T97" fmla="*/ 59 h 162"/>
                  <a:gd name="T98" fmla="*/ 78 w 154"/>
                  <a:gd name="T99" fmla="*/ 54 h 162"/>
                  <a:gd name="T100" fmla="*/ 78 w 154"/>
                  <a:gd name="T101" fmla="*/ 32 h 162"/>
                  <a:gd name="T102" fmla="*/ 71 w 154"/>
                  <a:gd name="T103" fmla="*/ 11 h 162"/>
                  <a:gd name="T104" fmla="*/ 63 w 154"/>
                  <a:gd name="T105" fmla="*/ 2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4" h="162">
                    <a:moveTo>
                      <a:pt x="81" y="162"/>
                    </a:moveTo>
                    <a:cubicBezTo>
                      <a:pt x="84" y="150"/>
                      <a:pt x="84" y="150"/>
                      <a:pt x="84" y="150"/>
                    </a:cubicBezTo>
                    <a:cubicBezTo>
                      <a:pt x="84" y="137"/>
                      <a:pt x="84" y="137"/>
                      <a:pt x="84" y="137"/>
                    </a:cubicBezTo>
                    <a:cubicBezTo>
                      <a:pt x="85" y="137"/>
                      <a:pt x="86" y="137"/>
                      <a:pt x="87" y="137"/>
                    </a:cubicBezTo>
                    <a:cubicBezTo>
                      <a:pt x="89" y="130"/>
                      <a:pt x="89" y="130"/>
                      <a:pt x="89" y="130"/>
                    </a:cubicBezTo>
                    <a:cubicBezTo>
                      <a:pt x="87" y="130"/>
                      <a:pt x="86" y="130"/>
                      <a:pt x="84" y="130"/>
                    </a:cubicBezTo>
                    <a:cubicBezTo>
                      <a:pt x="84" y="108"/>
                      <a:pt x="84" y="108"/>
                      <a:pt x="84" y="108"/>
                    </a:cubicBezTo>
                    <a:cubicBezTo>
                      <a:pt x="87" y="108"/>
                      <a:pt x="90" y="108"/>
                      <a:pt x="93" y="108"/>
                    </a:cubicBezTo>
                    <a:cubicBezTo>
                      <a:pt x="93" y="102"/>
                      <a:pt x="93" y="102"/>
                      <a:pt x="93" y="102"/>
                    </a:cubicBezTo>
                    <a:cubicBezTo>
                      <a:pt x="90" y="102"/>
                      <a:pt x="87" y="101"/>
                      <a:pt x="84" y="101"/>
                    </a:cubicBezTo>
                    <a:cubicBezTo>
                      <a:pt x="84" y="84"/>
                      <a:pt x="84" y="84"/>
                      <a:pt x="84" y="84"/>
                    </a:cubicBezTo>
                    <a:cubicBezTo>
                      <a:pt x="93" y="84"/>
                      <a:pt x="93" y="84"/>
                      <a:pt x="93" y="84"/>
                    </a:cubicBezTo>
                    <a:cubicBezTo>
                      <a:pt x="93" y="78"/>
                      <a:pt x="93" y="78"/>
                      <a:pt x="93" y="78"/>
                    </a:cubicBezTo>
                    <a:cubicBezTo>
                      <a:pt x="84" y="78"/>
                      <a:pt x="84" y="78"/>
                      <a:pt x="84" y="78"/>
                    </a:cubicBezTo>
                    <a:cubicBezTo>
                      <a:pt x="84" y="61"/>
                      <a:pt x="84" y="61"/>
                      <a:pt x="84" y="61"/>
                    </a:cubicBezTo>
                    <a:cubicBezTo>
                      <a:pt x="87" y="60"/>
                      <a:pt x="90" y="60"/>
                      <a:pt x="93" y="60"/>
                    </a:cubicBezTo>
                    <a:cubicBezTo>
                      <a:pt x="93" y="54"/>
                      <a:pt x="93" y="54"/>
                      <a:pt x="93" y="54"/>
                    </a:cubicBezTo>
                    <a:cubicBezTo>
                      <a:pt x="90" y="54"/>
                      <a:pt x="87" y="54"/>
                      <a:pt x="84" y="54"/>
                    </a:cubicBezTo>
                    <a:cubicBezTo>
                      <a:pt x="84" y="32"/>
                      <a:pt x="84" y="32"/>
                      <a:pt x="84" y="32"/>
                    </a:cubicBezTo>
                    <a:cubicBezTo>
                      <a:pt x="90" y="32"/>
                      <a:pt x="96" y="31"/>
                      <a:pt x="101" y="31"/>
                    </a:cubicBezTo>
                    <a:cubicBezTo>
                      <a:pt x="102" y="33"/>
                      <a:pt x="103" y="35"/>
                      <a:pt x="104" y="38"/>
                    </a:cubicBezTo>
                    <a:cubicBezTo>
                      <a:pt x="104" y="40"/>
                      <a:pt x="105" y="42"/>
                      <a:pt x="105" y="45"/>
                    </a:cubicBezTo>
                    <a:cubicBezTo>
                      <a:pt x="112" y="45"/>
                      <a:pt x="112" y="45"/>
                      <a:pt x="112" y="45"/>
                    </a:cubicBezTo>
                    <a:cubicBezTo>
                      <a:pt x="111" y="39"/>
                      <a:pt x="109" y="34"/>
                      <a:pt x="108" y="30"/>
                    </a:cubicBezTo>
                    <a:cubicBezTo>
                      <a:pt x="111" y="29"/>
                      <a:pt x="115" y="29"/>
                      <a:pt x="118" y="28"/>
                    </a:cubicBezTo>
                    <a:cubicBezTo>
                      <a:pt x="122" y="33"/>
                      <a:pt x="125" y="39"/>
                      <a:pt x="127" y="45"/>
                    </a:cubicBezTo>
                    <a:cubicBezTo>
                      <a:pt x="134" y="45"/>
                      <a:pt x="134" y="45"/>
                      <a:pt x="134" y="45"/>
                    </a:cubicBezTo>
                    <a:cubicBezTo>
                      <a:pt x="131" y="38"/>
                      <a:pt x="128" y="32"/>
                      <a:pt x="125" y="26"/>
                    </a:cubicBezTo>
                    <a:cubicBezTo>
                      <a:pt x="127" y="26"/>
                      <a:pt x="129" y="25"/>
                      <a:pt x="131" y="25"/>
                    </a:cubicBezTo>
                    <a:cubicBezTo>
                      <a:pt x="132" y="26"/>
                      <a:pt x="133" y="27"/>
                      <a:pt x="134" y="28"/>
                    </a:cubicBezTo>
                    <a:cubicBezTo>
                      <a:pt x="138" y="32"/>
                      <a:pt x="142" y="36"/>
                      <a:pt x="145" y="41"/>
                    </a:cubicBezTo>
                    <a:cubicBezTo>
                      <a:pt x="142" y="42"/>
                      <a:pt x="140" y="44"/>
                      <a:pt x="137" y="45"/>
                    </a:cubicBezTo>
                    <a:cubicBezTo>
                      <a:pt x="154" y="45"/>
                      <a:pt x="154" y="45"/>
                      <a:pt x="154" y="45"/>
                    </a:cubicBezTo>
                    <a:cubicBezTo>
                      <a:pt x="154" y="44"/>
                      <a:pt x="153" y="43"/>
                      <a:pt x="153" y="43"/>
                    </a:cubicBezTo>
                    <a:cubicBezTo>
                      <a:pt x="152" y="41"/>
                      <a:pt x="151" y="39"/>
                      <a:pt x="150" y="37"/>
                    </a:cubicBezTo>
                    <a:cubicBezTo>
                      <a:pt x="146" y="32"/>
                      <a:pt x="142" y="27"/>
                      <a:pt x="137" y="22"/>
                    </a:cubicBezTo>
                    <a:cubicBezTo>
                      <a:pt x="136" y="21"/>
                      <a:pt x="134" y="19"/>
                      <a:pt x="132" y="18"/>
                    </a:cubicBezTo>
                    <a:cubicBezTo>
                      <a:pt x="118" y="6"/>
                      <a:pt x="100" y="0"/>
                      <a:pt x="81" y="0"/>
                    </a:cubicBezTo>
                    <a:cubicBezTo>
                      <a:pt x="62" y="0"/>
                      <a:pt x="44" y="6"/>
                      <a:pt x="30" y="18"/>
                    </a:cubicBezTo>
                    <a:cubicBezTo>
                      <a:pt x="28" y="19"/>
                      <a:pt x="26" y="21"/>
                      <a:pt x="25" y="22"/>
                    </a:cubicBezTo>
                    <a:cubicBezTo>
                      <a:pt x="20" y="27"/>
                      <a:pt x="16" y="32"/>
                      <a:pt x="12" y="37"/>
                    </a:cubicBezTo>
                    <a:cubicBezTo>
                      <a:pt x="11" y="39"/>
                      <a:pt x="10" y="41"/>
                      <a:pt x="9" y="43"/>
                    </a:cubicBezTo>
                    <a:cubicBezTo>
                      <a:pt x="3" y="54"/>
                      <a:pt x="0" y="67"/>
                      <a:pt x="0" y="81"/>
                    </a:cubicBezTo>
                    <a:cubicBezTo>
                      <a:pt x="0" y="95"/>
                      <a:pt x="3" y="108"/>
                      <a:pt x="9" y="119"/>
                    </a:cubicBezTo>
                    <a:cubicBezTo>
                      <a:pt x="10" y="121"/>
                      <a:pt x="11" y="123"/>
                      <a:pt x="12" y="125"/>
                    </a:cubicBezTo>
                    <a:cubicBezTo>
                      <a:pt x="16" y="130"/>
                      <a:pt x="20" y="135"/>
                      <a:pt x="25" y="140"/>
                    </a:cubicBezTo>
                    <a:cubicBezTo>
                      <a:pt x="26" y="141"/>
                      <a:pt x="28" y="143"/>
                      <a:pt x="30" y="144"/>
                    </a:cubicBezTo>
                    <a:cubicBezTo>
                      <a:pt x="44" y="156"/>
                      <a:pt x="62" y="162"/>
                      <a:pt x="81" y="162"/>
                    </a:cubicBezTo>
                    <a:cubicBezTo>
                      <a:pt x="81" y="162"/>
                      <a:pt x="81" y="162"/>
                      <a:pt x="81" y="162"/>
                    </a:cubicBezTo>
                    <a:close/>
                    <a:moveTo>
                      <a:pt x="125" y="20"/>
                    </a:moveTo>
                    <a:cubicBezTo>
                      <a:pt x="125" y="20"/>
                      <a:pt x="124" y="20"/>
                      <a:pt x="124" y="20"/>
                    </a:cubicBezTo>
                    <a:cubicBezTo>
                      <a:pt x="123" y="21"/>
                      <a:pt x="122" y="21"/>
                      <a:pt x="121" y="21"/>
                    </a:cubicBezTo>
                    <a:cubicBezTo>
                      <a:pt x="119" y="18"/>
                      <a:pt x="116" y="16"/>
                      <a:pt x="114" y="13"/>
                    </a:cubicBezTo>
                    <a:cubicBezTo>
                      <a:pt x="118" y="15"/>
                      <a:pt x="121" y="17"/>
                      <a:pt x="125" y="20"/>
                    </a:cubicBezTo>
                    <a:close/>
                    <a:moveTo>
                      <a:pt x="114" y="22"/>
                    </a:moveTo>
                    <a:cubicBezTo>
                      <a:pt x="111" y="23"/>
                      <a:pt x="108" y="23"/>
                      <a:pt x="106" y="24"/>
                    </a:cubicBezTo>
                    <a:cubicBezTo>
                      <a:pt x="103" y="18"/>
                      <a:pt x="101" y="14"/>
                      <a:pt x="98" y="10"/>
                    </a:cubicBezTo>
                    <a:cubicBezTo>
                      <a:pt x="104" y="13"/>
                      <a:pt x="109" y="17"/>
                      <a:pt x="114" y="22"/>
                    </a:cubicBezTo>
                    <a:close/>
                    <a:moveTo>
                      <a:pt x="84" y="6"/>
                    </a:moveTo>
                    <a:cubicBezTo>
                      <a:pt x="86" y="7"/>
                      <a:pt x="89" y="9"/>
                      <a:pt x="91" y="11"/>
                    </a:cubicBezTo>
                    <a:cubicBezTo>
                      <a:pt x="94" y="14"/>
                      <a:pt x="97" y="19"/>
                      <a:pt x="99" y="25"/>
                    </a:cubicBezTo>
                    <a:cubicBezTo>
                      <a:pt x="94" y="25"/>
                      <a:pt x="89" y="25"/>
                      <a:pt x="84" y="25"/>
                    </a:cubicBezTo>
                    <a:lnTo>
                      <a:pt x="84" y="6"/>
                    </a:lnTo>
                    <a:close/>
                    <a:moveTo>
                      <a:pt x="64" y="10"/>
                    </a:moveTo>
                    <a:cubicBezTo>
                      <a:pt x="61" y="14"/>
                      <a:pt x="59" y="18"/>
                      <a:pt x="56" y="24"/>
                    </a:cubicBezTo>
                    <a:cubicBezTo>
                      <a:pt x="54" y="23"/>
                      <a:pt x="51" y="23"/>
                      <a:pt x="48" y="22"/>
                    </a:cubicBezTo>
                    <a:cubicBezTo>
                      <a:pt x="53" y="17"/>
                      <a:pt x="58" y="13"/>
                      <a:pt x="64" y="10"/>
                    </a:cubicBezTo>
                    <a:close/>
                    <a:moveTo>
                      <a:pt x="47" y="84"/>
                    </a:moveTo>
                    <a:cubicBezTo>
                      <a:pt x="47" y="91"/>
                      <a:pt x="48" y="98"/>
                      <a:pt x="48" y="104"/>
                    </a:cubicBezTo>
                    <a:cubicBezTo>
                      <a:pt x="42" y="105"/>
                      <a:pt x="37" y="107"/>
                      <a:pt x="32" y="108"/>
                    </a:cubicBezTo>
                    <a:cubicBezTo>
                      <a:pt x="30" y="101"/>
                      <a:pt x="29" y="92"/>
                      <a:pt x="29" y="84"/>
                    </a:cubicBezTo>
                    <a:lnTo>
                      <a:pt x="47" y="84"/>
                    </a:lnTo>
                    <a:close/>
                    <a:moveTo>
                      <a:pt x="29" y="78"/>
                    </a:moveTo>
                    <a:cubicBezTo>
                      <a:pt x="29" y="69"/>
                      <a:pt x="30" y="61"/>
                      <a:pt x="32" y="54"/>
                    </a:cubicBezTo>
                    <a:cubicBezTo>
                      <a:pt x="33" y="54"/>
                      <a:pt x="35" y="55"/>
                      <a:pt x="36" y="55"/>
                    </a:cubicBezTo>
                    <a:cubicBezTo>
                      <a:pt x="40" y="56"/>
                      <a:pt x="44" y="57"/>
                      <a:pt x="48" y="58"/>
                    </a:cubicBezTo>
                    <a:cubicBezTo>
                      <a:pt x="48" y="64"/>
                      <a:pt x="47" y="71"/>
                      <a:pt x="47" y="78"/>
                    </a:cubicBezTo>
                    <a:lnTo>
                      <a:pt x="29" y="78"/>
                    </a:lnTo>
                    <a:close/>
                    <a:moveTo>
                      <a:pt x="38" y="113"/>
                    </a:moveTo>
                    <a:cubicBezTo>
                      <a:pt x="42" y="112"/>
                      <a:pt x="45" y="111"/>
                      <a:pt x="49" y="110"/>
                    </a:cubicBezTo>
                    <a:cubicBezTo>
                      <a:pt x="50" y="118"/>
                      <a:pt x="52" y="126"/>
                      <a:pt x="54" y="132"/>
                    </a:cubicBezTo>
                    <a:cubicBezTo>
                      <a:pt x="51" y="133"/>
                      <a:pt x="47" y="133"/>
                      <a:pt x="44" y="134"/>
                    </a:cubicBezTo>
                    <a:cubicBezTo>
                      <a:pt x="40" y="128"/>
                      <a:pt x="36" y="121"/>
                      <a:pt x="34" y="114"/>
                    </a:cubicBezTo>
                    <a:cubicBezTo>
                      <a:pt x="35" y="114"/>
                      <a:pt x="37" y="113"/>
                      <a:pt x="38" y="113"/>
                    </a:cubicBezTo>
                    <a:close/>
                    <a:moveTo>
                      <a:pt x="49" y="52"/>
                    </a:moveTo>
                    <a:cubicBezTo>
                      <a:pt x="44" y="51"/>
                      <a:pt x="38" y="49"/>
                      <a:pt x="34" y="48"/>
                    </a:cubicBezTo>
                    <a:cubicBezTo>
                      <a:pt x="36" y="40"/>
                      <a:pt x="40" y="34"/>
                      <a:pt x="44" y="28"/>
                    </a:cubicBezTo>
                    <a:cubicBezTo>
                      <a:pt x="47" y="29"/>
                      <a:pt x="51" y="29"/>
                      <a:pt x="54" y="30"/>
                    </a:cubicBezTo>
                    <a:cubicBezTo>
                      <a:pt x="54" y="32"/>
                      <a:pt x="53" y="34"/>
                      <a:pt x="52" y="36"/>
                    </a:cubicBezTo>
                    <a:cubicBezTo>
                      <a:pt x="51" y="41"/>
                      <a:pt x="50" y="46"/>
                      <a:pt x="49" y="52"/>
                    </a:cubicBezTo>
                    <a:close/>
                    <a:moveTo>
                      <a:pt x="48" y="13"/>
                    </a:moveTo>
                    <a:cubicBezTo>
                      <a:pt x="46" y="16"/>
                      <a:pt x="43" y="18"/>
                      <a:pt x="41" y="21"/>
                    </a:cubicBezTo>
                    <a:cubicBezTo>
                      <a:pt x="40" y="21"/>
                      <a:pt x="38" y="20"/>
                      <a:pt x="37" y="20"/>
                    </a:cubicBezTo>
                    <a:cubicBezTo>
                      <a:pt x="41" y="17"/>
                      <a:pt x="44" y="15"/>
                      <a:pt x="48" y="13"/>
                    </a:cubicBezTo>
                    <a:close/>
                    <a:moveTo>
                      <a:pt x="28" y="28"/>
                    </a:moveTo>
                    <a:cubicBezTo>
                      <a:pt x="29" y="27"/>
                      <a:pt x="30" y="26"/>
                      <a:pt x="31" y="25"/>
                    </a:cubicBezTo>
                    <a:cubicBezTo>
                      <a:pt x="33" y="25"/>
                      <a:pt x="35" y="26"/>
                      <a:pt x="36" y="26"/>
                    </a:cubicBezTo>
                    <a:cubicBezTo>
                      <a:pt x="37" y="26"/>
                      <a:pt x="37" y="26"/>
                      <a:pt x="37" y="26"/>
                    </a:cubicBezTo>
                    <a:cubicBezTo>
                      <a:pt x="34" y="32"/>
                      <a:pt x="30" y="39"/>
                      <a:pt x="28" y="46"/>
                    </a:cubicBezTo>
                    <a:cubicBezTo>
                      <a:pt x="28" y="46"/>
                      <a:pt x="27" y="46"/>
                      <a:pt x="27" y="46"/>
                    </a:cubicBezTo>
                    <a:cubicBezTo>
                      <a:pt x="23" y="44"/>
                      <a:pt x="20" y="43"/>
                      <a:pt x="17" y="41"/>
                    </a:cubicBezTo>
                    <a:cubicBezTo>
                      <a:pt x="20" y="36"/>
                      <a:pt x="24" y="32"/>
                      <a:pt x="28" y="28"/>
                    </a:cubicBezTo>
                    <a:close/>
                    <a:moveTo>
                      <a:pt x="14" y="46"/>
                    </a:moveTo>
                    <a:cubicBezTo>
                      <a:pt x="18" y="48"/>
                      <a:pt x="22" y="50"/>
                      <a:pt x="26" y="52"/>
                    </a:cubicBezTo>
                    <a:cubicBezTo>
                      <a:pt x="24" y="60"/>
                      <a:pt x="23" y="69"/>
                      <a:pt x="22" y="78"/>
                    </a:cubicBezTo>
                    <a:cubicBezTo>
                      <a:pt x="6" y="78"/>
                      <a:pt x="6" y="78"/>
                      <a:pt x="6" y="78"/>
                    </a:cubicBezTo>
                    <a:cubicBezTo>
                      <a:pt x="6" y="67"/>
                      <a:pt x="9" y="56"/>
                      <a:pt x="14" y="46"/>
                    </a:cubicBezTo>
                    <a:close/>
                    <a:moveTo>
                      <a:pt x="6" y="84"/>
                    </a:moveTo>
                    <a:cubicBezTo>
                      <a:pt x="22" y="84"/>
                      <a:pt x="22" y="84"/>
                      <a:pt x="22" y="84"/>
                    </a:cubicBezTo>
                    <a:cubicBezTo>
                      <a:pt x="23" y="93"/>
                      <a:pt x="24" y="102"/>
                      <a:pt x="26" y="110"/>
                    </a:cubicBezTo>
                    <a:cubicBezTo>
                      <a:pt x="26" y="110"/>
                      <a:pt x="25" y="110"/>
                      <a:pt x="25" y="111"/>
                    </a:cubicBezTo>
                    <a:cubicBezTo>
                      <a:pt x="21" y="112"/>
                      <a:pt x="17" y="114"/>
                      <a:pt x="14" y="116"/>
                    </a:cubicBezTo>
                    <a:cubicBezTo>
                      <a:pt x="9" y="106"/>
                      <a:pt x="6" y="95"/>
                      <a:pt x="6" y="84"/>
                    </a:cubicBezTo>
                    <a:close/>
                    <a:moveTo>
                      <a:pt x="28" y="134"/>
                    </a:moveTo>
                    <a:cubicBezTo>
                      <a:pt x="24" y="130"/>
                      <a:pt x="20" y="126"/>
                      <a:pt x="17" y="121"/>
                    </a:cubicBezTo>
                    <a:cubicBezTo>
                      <a:pt x="20" y="119"/>
                      <a:pt x="24" y="118"/>
                      <a:pt x="28" y="116"/>
                    </a:cubicBezTo>
                    <a:cubicBezTo>
                      <a:pt x="30" y="123"/>
                      <a:pt x="34" y="130"/>
                      <a:pt x="37" y="135"/>
                    </a:cubicBezTo>
                    <a:cubicBezTo>
                      <a:pt x="35" y="136"/>
                      <a:pt x="33" y="137"/>
                      <a:pt x="31" y="137"/>
                    </a:cubicBezTo>
                    <a:cubicBezTo>
                      <a:pt x="30" y="136"/>
                      <a:pt x="29" y="135"/>
                      <a:pt x="28" y="134"/>
                    </a:cubicBezTo>
                    <a:close/>
                    <a:moveTo>
                      <a:pt x="37" y="142"/>
                    </a:moveTo>
                    <a:cubicBezTo>
                      <a:pt x="37" y="142"/>
                      <a:pt x="38" y="142"/>
                      <a:pt x="38" y="142"/>
                    </a:cubicBezTo>
                    <a:cubicBezTo>
                      <a:pt x="39" y="141"/>
                      <a:pt x="40" y="141"/>
                      <a:pt x="41" y="141"/>
                    </a:cubicBezTo>
                    <a:cubicBezTo>
                      <a:pt x="43" y="144"/>
                      <a:pt x="46" y="146"/>
                      <a:pt x="48" y="149"/>
                    </a:cubicBezTo>
                    <a:cubicBezTo>
                      <a:pt x="44" y="147"/>
                      <a:pt x="41" y="145"/>
                      <a:pt x="37" y="142"/>
                    </a:cubicBezTo>
                    <a:close/>
                    <a:moveTo>
                      <a:pt x="48" y="139"/>
                    </a:moveTo>
                    <a:cubicBezTo>
                      <a:pt x="51" y="139"/>
                      <a:pt x="54" y="138"/>
                      <a:pt x="56" y="138"/>
                    </a:cubicBezTo>
                    <a:cubicBezTo>
                      <a:pt x="59" y="144"/>
                      <a:pt x="61" y="148"/>
                      <a:pt x="64" y="152"/>
                    </a:cubicBezTo>
                    <a:cubicBezTo>
                      <a:pt x="58" y="149"/>
                      <a:pt x="53" y="145"/>
                      <a:pt x="48" y="139"/>
                    </a:cubicBezTo>
                    <a:close/>
                    <a:moveTo>
                      <a:pt x="78" y="156"/>
                    </a:moveTo>
                    <a:cubicBezTo>
                      <a:pt x="76" y="155"/>
                      <a:pt x="73" y="153"/>
                      <a:pt x="71" y="151"/>
                    </a:cubicBezTo>
                    <a:cubicBezTo>
                      <a:pt x="68" y="148"/>
                      <a:pt x="65" y="143"/>
                      <a:pt x="63" y="137"/>
                    </a:cubicBezTo>
                    <a:cubicBezTo>
                      <a:pt x="68" y="137"/>
                      <a:pt x="73" y="137"/>
                      <a:pt x="78" y="137"/>
                    </a:cubicBezTo>
                    <a:lnTo>
                      <a:pt x="78" y="156"/>
                    </a:lnTo>
                    <a:close/>
                    <a:moveTo>
                      <a:pt x="78" y="130"/>
                    </a:moveTo>
                    <a:cubicBezTo>
                      <a:pt x="72" y="130"/>
                      <a:pt x="66" y="131"/>
                      <a:pt x="61" y="131"/>
                    </a:cubicBezTo>
                    <a:cubicBezTo>
                      <a:pt x="60" y="129"/>
                      <a:pt x="59" y="127"/>
                      <a:pt x="58" y="124"/>
                    </a:cubicBezTo>
                    <a:cubicBezTo>
                      <a:pt x="57" y="119"/>
                      <a:pt x="56" y="114"/>
                      <a:pt x="55" y="109"/>
                    </a:cubicBezTo>
                    <a:cubicBezTo>
                      <a:pt x="62" y="108"/>
                      <a:pt x="70" y="108"/>
                      <a:pt x="78" y="108"/>
                    </a:cubicBezTo>
                    <a:lnTo>
                      <a:pt x="78" y="130"/>
                    </a:lnTo>
                    <a:close/>
                    <a:moveTo>
                      <a:pt x="78" y="101"/>
                    </a:moveTo>
                    <a:cubicBezTo>
                      <a:pt x="70" y="102"/>
                      <a:pt x="62" y="102"/>
                      <a:pt x="54" y="103"/>
                    </a:cubicBezTo>
                    <a:cubicBezTo>
                      <a:pt x="54" y="97"/>
                      <a:pt x="53" y="91"/>
                      <a:pt x="53" y="84"/>
                    </a:cubicBezTo>
                    <a:cubicBezTo>
                      <a:pt x="78" y="84"/>
                      <a:pt x="78" y="84"/>
                      <a:pt x="78" y="84"/>
                    </a:cubicBezTo>
                    <a:lnTo>
                      <a:pt x="78" y="101"/>
                    </a:lnTo>
                    <a:close/>
                    <a:moveTo>
                      <a:pt x="78" y="78"/>
                    </a:moveTo>
                    <a:cubicBezTo>
                      <a:pt x="53" y="78"/>
                      <a:pt x="53" y="78"/>
                      <a:pt x="53" y="78"/>
                    </a:cubicBezTo>
                    <a:cubicBezTo>
                      <a:pt x="53" y="71"/>
                      <a:pt x="54" y="65"/>
                      <a:pt x="54" y="59"/>
                    </a:cubicBezTo>
                    <a:cubicBezTo>
                      <a:pt x="62" y="60"/>
                      <a:pt x="70" y="60"/>
                      <a:pt x="78" y="61"/>
                    </a:cubicBezTo>
                    <a:lnTo>
                      <a:pt x="78" y="78"/>
                    </a:lnTo>
                    <a:close/>
                    <a:moveTo>
                      <a:pt x="78" y="54"/>
                    </a:moveTo>
                    <a:cubicBezTo>
                      <a:pt x="70" y="54"/>
                      <a:pt x="62" y="54"/>
                      <a:pt x="55" y="53"/>
                    </a:cubicBezTo>
                    <a:cubicBezTo>
                      <a:pt x="57" y="44"/>
                      <a:pt x="58" y="37"/>
                      <a:pt x="61" y="31"/>
                    </a:cubicBezTo>
                    <a:cubicBezTo>
                      <a:pt x="66" y="31"/>
                      <a:pt x="72" y="32"/>
                      <a:pt x="78" y="32"/>
                    </a:cubicBezTo>
                    <a:lnTo>
                      <a:pt x="78" y="54"/>
                    </a:lnTo>
                    <a:close/>
                    <a:moveTo>
                      <a:pt x="63" y="25"/>
                    </a:moveTo>
                    <a:cubicBezTo>
                      <a:pt x="65" y="19"/>
                      <a:pt x="68" y="14"/>
                      <a:pt x="71" y="11"/>
                    </a:cubicBezTo>
                    <a:cubicBezTo>
                      <a:pt x="73" y="9"/>
                      <a:pt x="76" y="7"/>
                      <a:pt x="78" y="6"/>
                    </a:cubicBezTo>
                    <a:cubicBezTo>
                      <a:pt x="78" y="25"/>
                      <a:pt x="78" y="25"/>
                      <a:pt x="78" y="25"/>
                    </a:cubicBezTo>
                    <a:cubicBezTo>
                      <a:pt x="73" y="25"/>
                      <a:pt x="68" y="25"/>
                      <a:pt x="63" y="25"/>
                    </a:cubicBezTo>
                    <a:close/>
                  </a:path>
                </a:pathLst>
              </a:custGeom>
              <a:solidFill>
                <a:schemeClr val="bg1"/>
              </a:solid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grpSp>
      </p:grpSp>
      <p:sp>
        <p:nvSpPr>
          <p:cNvPr id="21" name="淘宝网chenying0907出品 20"/>
          <p:cNvSpPr/>
          <p:nvPr/>
        </p:nvSpPr>
        <p:spPr>
          <a:xfrm>
            <a:off x="5327547" y="3854072"/>
            <a:ext cx="1225653" cy="1146553"/>
          </a:xfrm>
          <a:prstGeom prst="ellipse">
            <a:avLst/>
          </a:prstGeom>
          <a:solidFill>
            <a:schemeClr val="accent1"/>
          </a:solidFill>
          <a:ln w="1016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latin typeface="微软雅黑" panose="020B0503020204020204" pitchFamily="34" charset="-122"/>
                <a:ea typeface="微软雅黑" panose="020B0503020204020204" pitchFamily="34" charset="-122"/>
              </a:rPr>
              <a:t>应急能力</a:t>
            </a:r>
            <a:endParaRPr lang="zh-CN" altLang="en-US" sz="2000" b="1">
              <a:latin typeface="微软雅黑" panose="020B0503020204020204" pitchFamily="34" charset="-122"/>
              <a:ea typeface="微软雅黑" panose="020B0503020204020204" pitchFamily="34" charset="-122"/>
            </a:endParaRPr>
          </a:p>
        </p:txBody>
      </p:sp>
      <p:sp>
        <p:nvSpPr>
          <p:cNvPr id="26" name="平行四边形 25"/>
          <p:cNvSpPr/>
          <p:nvPr/>
        </p:nvSpPr>
        <p:spPr>
          <a:xfrm>
            <a:off x="4333875" y="1184275"/>
            <a:ext cx="3114675" cy="965200"/>
          </a:xfrm>
          <a:prstGeom prst="parallelogram">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t>1</a:t>
            </a:r>
            <a:r>
              <a:rPr lang="zh-CN" altLang="en-US" sz="2000" b="1"/>
              <a:t>、应急能力培训</a:t>
            </a:r>
            <a:endParaRPr lang="zh-CN" altLang="en-US" sz="2000" b="1"/>
          </a:p>
        </p:txBody>
      </p:sp>
      <p:sp>
        <p:nvSpPr>
          <p:cNvPr id="27" name="平行四边形 26"/>
          <p:cNvSpPr/>
          <p:nvPr/>
        </p:nvSpPr>
        <p:spPr>
          <a:xfrm>
            <a:off x="7896225" y="5003800"/>
            <a:ext cx="3114675" cy="965200"/>
          </a:xfrm>
          <a:prstGeom prst="parallelogram">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t>3</a:t>
            </a:r>
            <a:r>
              <a:rPr lang="zh-CN" altLang="en-US" sz="2000" b="1"/>
              <a:t>、应急物资储备</a:t>
            </a:r>
            <a:endParaRPr lang="zh-CN" altLang="en-US" sz="2000" b="1"/>
          </a:p>
        </p:txBody>
      </p:sp>
      <p:sp>
        <p:nvSpPr>
          <p:cNvPr id="28" name="平行四边形 27"/>
          <p:cNvSpPr/>
          <p:nvPr/>
        </p:nvSpPr>
        <p:spPr>
          <a:xfrm>
            <a:off x="990600" y="5032375"/>
            <a:ext cx="3114675" cy="965200"/>
          </a:xfrm>
          <a:prstGeom prst="parallelogram">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t>2</a:t>
            </a:r>
            <a:r>
              <a:rPr lang="zh-CN" altLang="en-US" sz="2000" b="1"/>
              <a:t>、应急队伍建设</a:t>
            </a:r>
            <a:endParaRPr lang="zh-CN" altLang="en-US" sz="2000" b="1"/>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par>
                          <p:cTn id="12" fill="hold">
                            <p:stCondLst>
                              <p:cond delay="1250"/>
                            </p:stCondLst>
                            <p:childTnLst>
                              <p:par>
                                <p:cTn id="13" presetID="22" presetClass="entr" presetSubtype="8" fill="hold" grpId="1" nodeType="afterEffect">
                                  <p:childTnLst>
                                    <p:set>
                                      <p:cBhvr>
                                        <p:cTn id="14" dur="1" fill="hold">
                                          <p:stCondLst>
                                            <p:cond delay="0"/>
                                          </p:stCondLst>
                                        </p:cTn>
                                        <p:tgtEl>
                                          <p:spTgt spid="26"/>
                                        </p:tgtEl>
                                        <p:attrNameLst>
                                          <p:attrName>style.visibility</p:attrName>
                                        </p:attrNameLst>
                                      </p:cBhvr>
                                      <p:to>
                                        <p:strVal val="visible"/>
                                      </p:to>
                                    </p:set>
                                    <p:animEffect transition="in" filter="wipe(left)">
                                      <p:cBhvr>
                                        <p:cTn id="15" dur="500"/>
                                        <p:tgtEl>
                                          <p:spTgt spid="26"/>
                                        </p:tgtEl>
                                      </p:cBhvr>
                                    </p:animEffect>
                                  </p:childTnLst>
                                </p:cTn>
                              </p:par>
                            </p:childTnLst>
                          </p:cTn>
                        </p:par>
                        <p:par>
                          <p:cTn id="16" fill="hold">
                            <p:stCondLst>
                              <p:cond delay="1750"/>
                            </p:stCondLst>
                            <p:childTnLst>
                              <p:par>
                                <p:cTn id="17" presetID="22" presetClass="entr" presetSubtype="8" fill="hold" grpId="3" nodeType="afterEffect">
                                  <p:childTnLst>
                                    <p:set>
                                      <p:cBhvr>
                                        <p:cTn id="18" dur="1" fill="hold">
                                          <p:stCondLst>
                                            <p:cond delay="0"/>
                                          </p:stCondLst>
                                        </p:cTn>
                                        <p:tgtEl>
                                          <p:spTgt spid="28"/>
                                        </p:tgtEl>
                                        <p:attrNameLst>
                                          <p:attrName>style.visibility</p:attrName>
                                        </p:attrNameLst>
                                      </p:cBhvr>
                                      <p:to>
                                        <p:strVal val="visible"/>
                                      </p:to>
                                    </p:set>
                                    <p:animEffect transition="in" filter="wipe(left)">
                                      <p:cBhvr>
                                        <p:cTn id="19" dur="500"/>
                                        <p:tgtEl>
                                          <p:spTgt spid="28"/>
                                        </p:tgtEl>
                                      </p:cBhvr>
                                    </p:animEffect>
                                  </p:childTnLst>
                                </p:cTn>
                              </p:par>
                            </p:childTnLst>
                          </p:cTn>
                        </p:par>
                        <p:par>
                          <p:cTn id="20" fill="hold">
                            <p:stCondLst>
                              <p:cond delay="2250"/>
                            </p:stCondLst>
                            <p:childTnLst>
                              <p:par>
                                <p:cTn id="21" presetID="22" presetClass="entr" presetSubtype="8" fill="hold" grpId="2" nodeType="afterEffect">
                                  <p:childTnLst>
                                    <p:set>
                                      <p:cBhvr>
                                        <p:cTn id="22" dur="1" fill="hold">
                                          <p:stCondLst>
                                            <p:cond delay="0"/>
                                          </p:stCondLst>
                                        </p:cTn>
                                        <p:tgtEl>
                                          <p:spTgt spid="27"/>
                                        </p:tgtEl>
                                        <p:attrNameLst>
                                          <p:attrName>style.visibility</p:attrName>
                                        </p:attrNameLst>
                                      </p:cBhvr>
                                      <p:to>
                                        <p:strVal val="visible"/>
                                      </p:to>
                                    </p:set>
                                    <p:animEffect transition="in" filter="wipe(left)">
                                      <p:cBhvr>
                                        <p:cTn id="2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6" grpId="1" animBg="1"/>
      <p:bldP spid="27" grpId="2" animBg="1"/>
      <p:bldP spid="28" grpId="3"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淘宝网chenying0907出品 4"/>
          <p:cNvSpPr txBox="1"/>
          <p:nvPr/>
        </p:nvSpPr>
        <p:spPr>
          <a:xfrm>
            <a:off x="2168165" y="264321"/>
            <a:ext cx="4508860" cy="523220"/>
          </a:xfrm>
          <a:prstGeom prst="rect">
            <a:avLst/>
          </a:prstGeom>
          <a:noFill/>
        </p:spPr>
        <p:txBody>
          <a:bodyPr wrap="square" rtlCol="0">
            <a:spAutoFit/>
          </a:bodyPr>
          <a:lstStyle/>
          <a:p>
            <a:r>
              <a:rPr lang="en-US" altLang="zh-CN" sz="2800" b="1">
                <a:solidFill>
                  <a:schemeClr val="accent5">
                    <a:lumMod val="75000"/>
                  </a:schemeClr>
                </a:solidFill>
                <a:latin typeface="微软雅黑" panose="020B0503020204020204" pitchFamily="34" charset="-122"/>
                <a:ea typeface="微软雅黑" panose="020B0503020204020204" pitchFamily="34" charset="-122"/>
              </a:rPr>
              <a:t>1</a:t>
            </a:r>
            <a:r>
              <a:rPr lang="zh-CN" altLang="en-US" sz="2800" b="1">
                <a:solidFill>
                  <a:schemeClr val="accent5">
                    <a:lumMod val="75000"/>
                  </a:schemeClr>
                </a:solidFill>
                <a:latin typeface="微软雅黑" panose="020B0503020204020204" pitchFamily="34" charset="-122"/>
                <a:ea typeface="微软雅黑" panose="020B0503020204020204" pitchFamily="34" charset="-122"/>
              </a:rPr>
              <a:t>、应急能力培训</a:t>
            </a:r>
            <a:endParaRPr lang="zh-CN" altLang="en-US" sz="2800" b="1">
              <a:solidFill>
                <a:schemeClr val="accent5">
                  <a:lumMod val="75000"/>
                </a:schemeClr>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1"/>
          <a:stretch>
            <a:fillRect/>
          </a:stretch>
        </p:blipFill>
        <p:spPr>
          <a:xfrm>
            <a:off x="143244" y="0"/>
            <a:ext cx="1789251" cy="1051863"/>
          </a:xfrm>
          <a:prstGeom prst="rect">
            <a:avLst/>
          </a:prstGeom>
        </p:spPr>
      </p:pic>
      <p:grpSp>
        <p:nvGrpSpPr>
          <p:cNvPr id="2" name="淘宝网chenying0907出品 1"/>
          <p:cNvGrpSpPr/>
          <p:nvPr/>
        </p:nvGrpSpPr>
        <p:grpSpPr>
          <a:xfrm>
            <a:off x="687071" y="2722245"/>
            <a:ext cx="4551680" cy="2726055"/>
            <a:chOff x="857" y="3117"/>
            <a:chExt cx="7539" cy="6220"/>
          </a:xfrm>
        </p:grpSpPr>
        <p:grpSp>
          <p:nvGrpSpPr>
            <p:cNvPr id="3" name="淘宝网chenying0907出品 6"/>
            <p:cNvGrpSpPr>
              <a:grpSpLocks noChangeAspect="1"/>
            </p:cNvGrpSpPr>
            <p:nvPr/>
          </p:nvGrpSpPr>
          <p:grpSpPr>
            <a:xfrm>
              <a:off x="857" y="3117"/>
              <a:ext cx="1341" cy="2268"/>
              <a:chOff x="1736725" y="2222500"/>
              <a:chExt cx="1816100" cy="3070225"/>
            </a:xfrm>
          </p:grpSpPr>
          <p:sp>
            <p:nvSpPr>
              <p:cNvPr id="8" name="MH_Other_6"/>
              <p:cNvSpPr>
                <a:spLocks noChangeArrowheads="1"/>
              </p:cNvSpPr>
              <p:nvPr/>
            </p:nvSpPr>
            <p:spPr bwMode="auto">
              <a:xfrm rot="1538538" flipH="1">
                <a:off x="1736725" y="4733925"/>
                <a:ext cx="762000" cy="307975"/>
              </a:xfrm>
              <a:prstGeom prst="roundRect">
                <a:avLst>
                  <a:gd name="adj" fmla="val 50000"/>
                </a:avLst>
              </a:prstGeom>
              <a:gradFill rotWithShape="1">
                <a:gsLst>
                  <a:gs pos="0">
                    <a:schemeClr val="accent1">
                      <a:lumMod val="50000"/>
                    </a:schemeClr>
                  </a:gs>
                  <a:gs pos="50000">
                    <a:schemeClr val="accent1">
                      <a:lumMod val="75000"/>
                    </a:schemeClr>
                  </a:gs>
                  <a:gs pos="100000">
                    <a:schemeClr val="accent1">
                      <a:lumMod val="50000"/>
                    </a:schemeClr>
                  </a:gs>
                </a:gsLst>
                <a:lin ang="0" scaled="1"/>
              </a:gradFill>
              <a:ln>
                <a:noFill/>
              </a:ln>
            </p:spPr>
            <p:txBody>
              <a:bodyPr anchor="ctr"/>
              <a:lstStyle>
                <a:lvl1pPr latinLnBrk="1">
                  <a:lnSpc>
                    <a:spcPct val="90000"/>
                  </a:lnSpc>
                  <a:spcBef>
                    <a:spcPts val="1000"/>
                  </a:spcBef>
                  <a:buChar char="•"/>
                  <a:defRPr sz="2800">
                    <a:solidFill>
                      <a:schemeClr val="tx1"/>
                    </a:solidFill>
                    <a:latin typeface="나눔고딕" charset="-127"/>
                    <a:ea typeface="나눔고딕" charset="-127"/>
                    <a:sym typeface="나눔고딕" charset="-127"/>
                  </a:defRPr>
                </a:lvl1pPr>
                <a:lvl2pPr marL="742950" indent="-285750" latinLnBrk="1">
                  <a:lnSpc>
                    <a:spcPct val="90000"/>
                  </a:lnSpc>
                  <a:spcBef>
                    <a:spcPts val="500"/>
                  </a:spcBef>
                  <a:buChar char="•"/>
                  <a:defRPr sz="2400">
                    <a:solidFill>
                      <a:schemeClr val="tx1"/>
                    </a:solidFill>
                    <a:latin typeface="나눔고딕" charset="-127"/>
                    <a:ea typeface="나눔고딕" charset="-127"/>
                    <a:sym typeface="나눔고딕" charset="-127"/>
                  </a:defRPr>
                </a:lvl2pPr>
                <a:lvl3pPr marL="1143000" indent="-228600" latinLnBrk="1">
                  <a:lnSpc>
                    <a:spcPct val="90000"/>
                  </a:lnSpc>
                  <a:spcBef>
                    <a:spcPts val="500"/>
                  </a:spcBef>
                  <a:buChar char="•"/>
                  <a:defRPr sz="2000">
                    <a:solidFill>
                      <a:schemeClr val="tx1"/>
                    </a:solidFill>
                    <a:latin typeface="나눔고딕" charset="-127"/>
                    <a:ea typeface="나눔고딕" charset="-127"/>
                    <a:sym typeface="나눔고딕" charset="-127"/>
                  </a:defRPr>
                </a:lvl3pPr>
                <a:lvl4pPr marL="1600200" indent="-228600" latinLnBrk="1">
                  <a:lnSpc>
                    <a:spcPct val="90000"/>
                  </a:lnSpc>
                  <a:spcBef>
                    <a:spcPts val="500"/>
                  </a:spcBef>
                  <a:buChar char="•"/>
                  <a:defRPr>
                    <a:solidFill>
                      <a:schemeClr val="tx1"/>
                    </a:solidFill>
                    <a:latin typeface="나눔고딕" charset="-127"/>
                    <a:ea typeface="나눔고딕" charset="-127"/>
                    <a:sym typeface="나눔고딕" charset="-127"/>
                  </a:defRPr>
                </a:lvl4pPr>
                <a:lvl5pPr marL="2057400" indent="-228600" latinLnBrk="1">
                  <a:lnSpc>
                    <a:spcPct val="90000"/>
                  </a:lnSpc>
                  <a:spcBef>
                    <a:spcPts val="500"/>
                  </a:spcBef>
                  <a:buChar char="•"/>
                  <a:defRPr>
                    <a:solidFill>
                      <a:schemeClr val="tx1"/>
                    </a:solidFill>
                    <a:latin typeface="나눔고딕" charset="-127"/>
                    <a:ea typeface="나눔고딕" charset="-127"/>
                    <a:sym typeface="나눔고딕" charset="-127"/>
                  </a:defRPr>
                </a:lvl5pPr>
                <a:lvl6pPr marL="25146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6pPr>
                <a:lvl7pPr marL="29718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7pPr>
                <a:lvl8pPr marL="34290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8pPr>
                <a:lvl9pPr marL="38862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9pPr>
              </a:lstStyle>
              <a:p>
                <a:pPr algn="r" eaLnBrk="1" hangingPunct="1">
                  <a:lnSpc>
                    <a:spcPct val="100000"/>
                  </a:lnSpc>
                  <a:spcBef>
                    <a:spcPct val="0"/>
                  </a:spcBef>
                  <a:buFont typeface="Arial" panose="020B0604020202020204" pitchFamily="34" charset="0"/>
                  <a:buNone/>
                </a:pPr>
                <a:endParaRPr lang="zh-CN" altLang="en-US" sz="2000">
                  <a:solidFill>
                    <a:srgbClr val="FFFFFF"/>
                  </a:solidFill>
                  <a:latin typeface="Arial Narrow" pitchFamily="34" charset="0"/>
                  <a:ea typeface="微软雅黑" panose="020B0503020204020204" pitchFamily="34" charset="-122"/>
                </a:endParaRPr>
              </a:p>
            </p:txBody>
          </p:sp>
          <p:sp>
            <p:nvSpPr>
              <p:cNvPr id="9" name="MH_Other_7"/>
              <p:cNvSpPr>
                <a:spLocks noChangeArrowheads="1"/>
              </p:cNvSpPr>
              <p:nvPr/>
            </p:nvSpPr>
            <p:spPr bwMode="auto">
              <a:xfrm rot="1538538" flipH="1">
                <a:off x="1946275" y="4295775"/>
                <a:ext cx="762000" cy="304800"/>
              </a:xfrm>
              <a:prstGeom prst="roundRect">
                <a:avLst>
                  <a:gd name="adj" fmla="val 50000"/>
                </a:avLst>
              </a:prstGeom>
              <a:gradFill rotWithShape="1">
                <a:gsLst>
                  <a:gs pos="0">
                    <a:schemeClr val="accent1">
                      <a:lumMod val="50000"/>
                    </a:schemeClr>
                  </a:gs>
                  <a:gs pos="50000">
                    <a:schemeClr val="accent1">
                      <a:lumMod val="75000"/>
                    </a:schemeClr>
                  </a:gs>
                  <a:gs pos="100000">
                    <a:schemeClr val="accent1">
                      <a:lumMod val="50000"/>
                    </a:schemeClr>
                  </a:gs>
                </a:gsLst>
                <a:lin ang="0" scaled="1"/>
              </a:gradFill>
              <a:ln>
                <a:noFill/>
              </a:ln>
            </p:spPr>
            <p:txBody>
              <a:bodyPr anchor="ctr"/>
              <a:lstStyle>
                <a:lvl1pPr latinLnBrk="1">
                  <a:lnSpc>
                    <a:spcPct val="90000"/>
                  </a:lnSpc>
                  <a:spcBef>
                    <a:spcPts val="1000"/>
                  </a:spcBef>
                  <a:buChar char="•"/>
                  <a:defRPr sz="2800">
                    <a:solidFill>
                      <a:schemeClr val="tx1"/>
                    </a:solidFill>
                    <a:latin typeface="나눔고딕" charset="-127"/>
                    <a:ea typeface="나눔고딕" charset="-127"/>
                    <a:sym typeface="나눔고딕" charset="-127"/>
                  </a:defRPr>
                </a:lvl1pPr>
                <a:lvl2pPr marL="742950" indent="-285750" latinLnBrk="1">
                  <a:lnSpc>
                    <a:spcPct val="90000"/>
                  </a:lnSpc>
                  <a:spcBef>
                    <a:spcPts val="500"/>
                  </a:spcBef>
                  <a:buChar char="•"/>
                  <a:defRPr sz="2400">
                    <a:solidFill>
                      <a:schemeClr val="tx1"/>
                    </a:solidFill>
                    <a:latin typeface="나눔고딕" charset="-127"/>
                    <a:ea typeface="나눔고딕" charset="-127"/>
                    <a:sym typeface="나눔고딕" charset="-127"/>
                  </a:defRPr>
                </a:lvl2pPr>
                <a:lvl3pPr marL="1143000" indent="-228600" latinLnBrk="1">
                  <a:lnSpc>
                    <a:spcPct val="90000"/>
                  </a:lnSpc>
                  <a:spcBef>
                    <a:spcPts val="500"/>
                  </a:spcBef>
                  <a:buChar char="•"/>
                  <a:defRPr sz="2000">
                    <a:solidFill>
                      <a:schemeClr val="tx1"/>
                    </a:solidFill>
                    <a:latin typeface="나눔고딕" charset="-127"/>
                    <a:ea typeface="나눔고딕" charset="-127"/>
                    <a:sym typeface="나눔고딕" charset="-127"/>
                  </a:defRPr>
                </a:lvl3pPr>
                <a:lvl4pPr marL="1600200" indent="-228600" latinLnBrk="1">
                  <a:lnSpc>
                    <a:spcPct val="90000"/>
                  </a:lnSpc>
                  <a:spcBef>
                    <a:spcPts val="500"/>
                  </a:spcBef>
                  <a:buChar char="•"/>
                  <a:defRPr>
                    <a:solidFill>
                      <a:schemeClr val="tx1"/>
                    </a:solidFill>
                    <a:latin typeface="나눔고딕" charset="-127"/>
                    <a:ea typeface="나눔고딕" charset="-127"/>
                    <a:sym typeface="나눔고딕" charset="-127"/>
                  </a:defRPr>
                </a:lvl4pPr>
                <a:lvl5pPr marL="2057400" indent="-228600" latinLnBrk="1">
                  <a:lnSpc>
                    <a:spcPct val="90000"/>
                  </a:lnSpc>
                  <a:spcBef>
                    <a:spcPts val="500"/>
                  </a:spcBef>
                  <a:buChar char="•"/>
                  <a:defRPr>
                    <a:solidFill>
                      <a:schemeClr val="tx1"/>
                    </a:solidFill>
                    <a:latin typeface="나눔고딕" charset="-127"/>
                    <a:ea typeface="나눔고딕" charset="-127"/>
                    <a:sym typeface="나눔고딕" charset="-127"/>
                  </a:defRPr>
                </a:lvl5pPr>
                <a:lvl6pPr marL="25146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6pPr>
                <a:lvl7pPr marL="29718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7pPr>
                <a:lvl8pPr marL="34290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8pPr>
                <a:lvl9pPr marL="38862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9pPr>
              </a:lstStyle>
              <a:p>
                <a:pPr algn="r" eaLnBrk="1" hangingPunct="1">
                  <a:lnSpc>
                    <a:spcPct val="100000"/>
                  </a:lnSpc>
                  <a:spcBef>
                    <a:spcPct val="0"/>
                  </a:spcBef>
                  <a:buFont typeface="Arial" panose="020B0604020202020204" pitchFamily="34" charset="0"/>
                  <a:buNone/>
                </a:pPr>
                <a:endParaRPr lang="zh-CN" altLang="en-US" sz="2000">
                  <a:solidFill>
                    <a:srgbClr val="FFFFFF"/>
                  </a:solidFill>
                  <a:latin typeface="Arial Narrow" pitchFamily="34" charset="0"/>
                  <a:ea typeface="微软雅黑" panose="020B0503020204020204" pitchFamily="34" charset="-122"/>
                </a:endParaRPr>
              </a:p>
            </p:txBody>
          </p:sp>
          <p:sp>
            <p:nvSpPr>
              <p:cNvPr id="10" name="MH_Other_8"/>
              <p:cNvSpPr>
                <a:spLocks noChangeArrowheads="1"/>
              </p:cNvSpPr>
              <p:nvPr/>
            </p:nvSpPr>
            <p:spPr bwMode="auto">
              <a:xfrm rot="1538538" flipH="1">
                <a:off x="2168525" y="3841750"/>
                <a:ext cx="762000" cy="304800"/>
              </a:xfrm>
              <a:prstGeom prst="roundRect">
                <a:avLst>
                  <a:gd name="adj" fmla="val 50000"/>
                </a:avLst>
              </a:prstGeom>
              <a:gradFill rotWithShape="1">
                <a:gsLst>
                  <a:gs pos="0">
                    <a:schemeClr val="accent1">
                      <a:lumMod val="50000"/>
                    </a:schemeClr>
                  </a:gs>
                  <a:gs pos="50000">
                    <a:schemeClr val="accent1">
                      <a:lumMod val="75000"/>
                    </a:schemeClr>
                  </a:gs>
                  <a:gs pos="100000">
                    <a:schemeClr val="accent1">
                      <a:lumMod val="50000"/>
                    </a:schemeClr>
                  </a:gs>
                </a:gsLst>
                <a:lin ang="0" scaled="1"/>
              </a:gradFill>
              <a:ln>
                <a:noFill/>
              </a:ln>
            </p:spPr>
            <p:txBody>
              <a:bodyPr anchor="ctr"/>
              <a:lstStyle>
                <a:lvl1pPr latinLnBrk="1">
                  <a:lnSpc>
                    <a:spcPct val="90000"/>
                  </a:lnSpc>
                  <a:spcBef>
                    <a:spcPts val="1000"/>
                  </a:spcBef>
                  <a:buChar char="•"/>
                  <a:defRPr sz="2800">
                    <a:solidFill>
                      <a:schemeClr val="tx1"/>
                    </a:solidFill>
                    <a:latin typeface="나눔고딕" charset="-127"/>
                    <a:ea typeface="나눔고딕" charset="-127"/>
                    <a:sym typeface="나눔고딕" charset="-127"/>
                  </a:defRPr>
                </a:lvl1pPr>
                <a:lvl2pPr marL="742950" indent="-285750" latinLnBrk="1">
                  <a:lnSpc>
                    <a:spcPct val="90000"/>
                  </a:lnSpc>
                  <a:spcBef>
                    <a:spcPts val="500"/>
                  </a:spcBef>
                  <a:buChar char="•"/>
                  <a:defRPr sz="2400">
                    <a:solidFill>
                      <a:schemeClr val="tx1"/>
                    </a:solidFill>
                    <a:latin typeface="나눔고딕" charset="-127"/>
                    <a:ea typeface="나눔고딕" charset="-127"/>
                    <a:sym typeface="나눔고딕" charset="-127"/>
                  </a:defRPr>
                </a:lvl2pPr>
                <a:lvl3pPr marL="1143000" indent="-228600" latinLnBrk="1">
                  <a:lnSpc>
                    <a:spcPct val="90000"/>
                  </a:lnSpc>
                  <a:spcBef>
                    <a:spcPts val="500"/>
                  </a:spcBef>
                  <a:buChar char="•"/>
                  <a:defRPr sz="2000">
                    <a:solidFill>
                      <a:schemeClr val="tx1"/>
                    </a:solidFill>
                    <a:latin typeface="나눔고딕" charset="-127"/>
                    <a:ea typeface="나눔고딕" charset="-127"/>
                    <a:sym typeface="나눔고딕" charset="-127"/>
                  </a:defRPr>
                </a:lvl3pPr>
                <a:lvl4pPr marL="1600200" indent="-228600" latinLnBrk="1">
                  <a:lnSpc>
                    <a:spcPct val="90000"/>
                  </a:lnSpc>
                  <a:spcBef>
                    <a:spcPts val="500"/>
                  </a:spcBef>
                  <a:buChar char="•"/>
                  <a:defRPr>
                    <a:solidFill>
                      <a:schemeClr val="tx1"/>
                    </a:solidFill>
                    <a:latin typeface="나눔고딕" charset="-127"/>
                    <a:ea typeface="나눔고딕" charset="-127"/>
                    <a:sym typeface="나눔고딕" charset="-127"/>
                  </a:defRPr>
                </a:lvl4pPr>
                <a:lvl5pPr marL="2057400" indent="-228600" latinLnBrk="1">
                  <a:lnSpc>
                    <a:spcPct val="90000"/>
                  </a:lnSpc>
                  <a:spcBef>
                    <a:spcPts val="500"/>
                  </a:spcBef>
                  <a:buChar char="•"/>
                  <a:defRPr>
                    <a:solidFill>
                      <a:schemeClr val="tx1"/>
                    </a:solidFill>
                    <a:latin typeface="나눔고딕" charset="-127"/>
                    <a:ea typeface="나눔고딕" charset="-127"/>
                    <a:sym typeface="나눔고딕" charset="-127"/>
                  </a:defRPr>
                </a:lvl5pPr>
                <a:lvl6pPr marL="25146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6pPr>
                <a:lvl7pPr marL="29718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7pPr>
                <a:lvl8pPr marL="34290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8pPr>
                <a:lvl9pPr marL="38862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9pPr>
              </a:lstStyle>
              <a:p>
                <a:pPr algn="r" eaLnBrk="1" hangingPunct="1">
                  <a:lnSpc>
                    <a:spcPct val="100000"/>
                  </a:lnSpc>
                  <a:spcBef>
                    <a:spcPct val="0"/>
                  </a:spcBef>
                  <a:buFont typeface="Arial" panose="020B0604020202020204" pitchFamily="34" charset="0"/>
                  <a:buNone/>
                </a:pPr>
                <a:endParaRPr lang="zh-CN" altLang="en-US" sz="2000">
                  <a:solidFill>
                    <a:srgbClr val="FFFFFF"/>
                  </a:solidFill>
                  <a:latin typeface="Arial Narrow" pitchFamily="34" charset="0"/>
                  <a:ea typeface="微软雅黑" panose="020B0503020204020204" pitchFamily="34" charset="-122"/>
                </a:endParaRPr>
              </a:p>
            </p:txBody>
          </p:sp>
          <p:sp>
            <p:nvSpPr>
              <p:cNvPr id="11" name="MH_Other_9"/>
              <p:cNvSpPr>
                <a:spLocks noChangeArrowheads="1"/>
              </p:cNvSpPr>
              <p:nvPr/>
            </p:nvSpPr>
            <p:spPr bwMode="auto">
              <a:xfrm rot="1538538" flipH="1">
                <a:off x="2019300" y="3155950"/>
                <a:ext cx="381000" cy="2136775"/>
              </a:xfrm>
              <a:prstGeom prst="roundRect">
                <a:avLst>
                  <a:gd name="adj" fmla="val 50000"/>
                </a:avLst>
              </a:prstGeom>
              <a:gradFill rotWithShape="1">
                <a:gsLst>
                  <a:gs pos="0">
                    <a:schemeClr val="accent1">
                      <a:lumMod val="50000"/>
                    </a:schemeClr>
                  </a:gs>
                  <a:gs pos="50000">
                    <a:schemeClr val="accent1">
                      <a:lumMod val="75000"/>
                    </a:schemeClr>
                  </a:gs>
                  <a:gs pos="100000">
                    <a:schemeClr val="accent1">
                      <a:lumMod val="50000"/>
                    </a:schemeClr>
                  </a:gs>
                </a:gsLst>
                <a:lin ang="0" scaled="1"/>
              </a:gradFill>
              <a:ln>
                <a:noFill/>
              </a:ln>
            </p:spPr>
            <p:txBody>
              <a:bodyPr anchor="ctr"/>
              <a:lstStyle>
                <a:lvl1pPr latinLnBrk="1">
                  <a:lnSpc>
                    <a:spcPct val="90000"/>
                  </a:lnSpc>
                  <a:spcBef>
                    <a:spcPts val="1000"/>
                  </a:spcBef>
                  <a:buChar char="•"/>
                  <a:defRPr sz="2800">
                    <a:solidFill>
                      <a:schemeClr val="tx1"/>
                    </a:solidFill>
                    <a:latin typeface="나눔고딕" charset="-127"/>
                    <a:ea typeface="나눔고딕" charset="-127"/>
                    <a:sym typeface="나눔고딕" charset="-127"/>
                  </a:defRPr>
                </a:lvl1pPr>
                <a:lvl2pPr marL="742950" indent="-285750" latinLnBrk="1">
                  <a:lnSpc>
                    <a:spcPct val="90000"/>
                  </a:lnSpc>
                  <a:spcBef>
                    <a:spcPts val="500"/>
                  </a:spcBef>
                  <a:buChar char="•"/>
                  <a:defRPr sz="2400">
                    <a:solidFill>
                      <a:schemeClr val="tx1"/>
                    </a:solidFill>
                    <a:latin typeface="나눔고딕" charset="-127"/>
                    <a:ea typeface="나눔고딕" charset="-127"/>
                    <a:sym typeface="나눔고딕" charset="-127"/>
                  </a:defRPr>
                </a:lvl2pPr>
                <a:lvl3pPr marL="1143000" indent="-228600" latinLnBrk="1">
                  <a:lnSpc>
                    <a:spcPct val="90000"/>
                  </a:lnSpc>
                  <a:spcBef>
                    <a:spcPts val="500"/>
                  </a:spcBef>
                  <a:buChar char="•"/>
                  <a:defRPr sz="2000">
                    <a:solidFill>
                      <a:schemeClr val="tx1"/>
                    </a:solidFill>
                    <a:latin typeface="나눔고딕" charset="-127"/>
                    <a:ea typeface="나눔고딕" charset="-127"/>
                    <a:sym typeface="나눔고딕" charset="-127"/>
                  </a:defRPr>
                </a:lvl3pPr>
                <a:lvl4pPr marL="1600200" indent="-228600" latinLnBrk="1">
                  <a:lnSpc>
                    <a:spcPct val="90000"/>
                  </a:lnSpc>
                  <a:spcBef>
                    <a:spcPts val="500"/>
                  </a:spcBef>
                  <a:buChar char="•"/>
                  <a:defRPr>
                    <a:solidFill>
                      <a:schemeClr val="tx1"/>
                    </a:solidFill>
                    <a:latin typeface="나눔고딕" charset="-127"/>
                    <a:ea typeface="나눔고딕" charset="-127"/>
                    <a:sym typeface="나눔고딕" charset="-127"/>
                  </a:defRPr>
                </a:lvl4pPr>
                <a:lvl5pPr marL="2057400" indent="-228600" latinLnBrk="1">
                  <a:lnSpc>
                    <a:spcPct val="90000"/>
                  </a:lnSpc>
                  <a:spcBef>
                    <a:spcPts val="500"/>
                  </a:spcBef>
                  <a:buChar char="•"/>
                  <a:defRPr>
                    <a:solidFill>
                      <a:schemeClr val="tx1"/>
                    </a:solidFill>
                    <a:latin typeface="나눔고딕" charset="-127"/>
                    <a:ea typeface="나눔고딕" charset="-127"/>
                    <a:sym typeface="나눔고딕" charset="-127"/>
                  </a:defRPr>
                </a:lvl5pPr>
                <a:lvl6pPr marL="25146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6pPr>
                <a:lvl7pPr marL="29718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7pPr>
                <a:lvl8pPr marL="34290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8pPr>
                <a:lvl9pPr marL="38862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9pPr>
              </a:lstStyle>
              <a:p>
                <a:pPr eaLnBrk="1" hangingPunct="1">
                  <a:lnSpc>
                    <a:spcPct val="100000"/>
                  </a:lnSpc>
                  <a:spcBef>
                    <a:spcPct val="0"/>
                  </a:spcBef>
                  <a:buFont typeface="Arial" panose="020B0604020202020204" pitchFamily="34" charset="0"/>
                  <a:buNone/>
                </a:pPr>
                <a:endParaRPr lang="zh-CN" altLang="zh-CN" sz="1800">
                  <a:solidFill>
                    <a:srgbClr val="FFFFFF"/>
                  </a:solidFill>
                  <a:latin typeface="Arial Narrow" pitchFamily="34" charset="0"/>
                  <a:ea typeface="微软雅黑" panose="020B0503020204020204" pitchFamily="34" charset="-122"/>
                </a:endParaRPr>
              </a:p>
            </p:txBody>
          </p:sp>
          <p:sp>
            <p:nvSpPr>
              <p:cNvPr id="12" name="MH_Title_1"/>
              <p:cNvSpPr>
                <a:spLocks noChangeAspect="1" noChangeArrowheads="1"/>
              </p:cNvSpPr>
              <p:nvPr/>
            </p:nvSpPr>
            <p:spPr bwMode="auto">
              <a:xfrm flipH="1">
                <a:off x="2260600" y="2222500"/>
                <a:ext cx="1292225" cy="1292225"/>
              </a:xfrm>
              <a:custGeom>
                <a:avLst/>
                <a:gdLst>
                  <a:gd name="T0" fmla="*/ 3392780 w 1147868"/>
                  <a:gd name="T1" fmla="*/ 0 h 1148400"/>
                  <a:gd name="T2" fmla="*/ 993718 w 1147868"/>
                  <a:gd name="T3" fmla="*/ 987296 h 1148400"/>
                  <a:gd name="T4" fmla="*/ 0 w 1147868"/>
                  <a:gd name="T5" fmla="*/ 3370839 h 1148400"/>
                  <a:gd name="T6" fmla="*/ 993718 w 1147868"/>
                  <a:gd name="T7" fmla="*/ 5754374 h 1148400"/>
                  <a:gd name="T8" fmla="*/ 3392780 w 1147868"/>
                  <a:gd name="T9" fmla="*/ 6741671 h 1148400"/>
                  <a:gd name="T10" fmla="*/ 5791824 w 1147868"/>
                  <a:gd name="T11" fmla="*/ 5754374 h 1148400"/>
                  <a:gd name="T12" fmla="*/ 6785545 w 1147868"/>
                  <a:gd name="T13" fmla="*/ 3370839 h 1148400"/>
                  <a:gd name="T14" fmla="*/ 5791824 w 1147868"/>
                  <a:gd name="T15" fmla="*/ 987296 h 1148400"/>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68101 w 1147868"/>
                  <a:gd name="T25" fmla="*/ 168179 h 1148400"/>
                  <a:gd name="T26" fmla="*/ 979767 w 1147868"/>
                  <a:gd name="T27" fmla="*/ 980221 h 11484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47868" h="1148400">
                    <a:moveTo>
                      <a:pt x="0" y="574200"/>
                    </a:moveTo>
                    <a:lnTo>
                      <a:pt x="0" y="574200"/>
                    </a:lnTo>
                    <a:cubicBezTo>
                      <a:pt x="0" y="257078"/>
                      <a:pt x="256959" y="1"/>
                      <a:pt x="573934" y="1"/>
                    </a:cubicBezTo>
                    <a:cubicBezTo>
                      <a:pt x="573934" y="1"/>
                      <a:pt x="573934" y="1"/>
                      <a:pt x="573935" y="1"/>
                    </a:cubicBezTo>
                    <a:cubicBezTo>
                      <a:pt x="890909" y="1"/>
                      <a:pt x="1147868" y="257079"/>
                      <a:pt x="1147868" y="574201"/>
                    </a:cubicBezTo>
                    <a:cubicBezTo>
                      <a:pt x="1147868" y="574201"/>
                      <a:pt x="1147867" y="574201"/>
                      <a:pt x="1147867" y="574202"/>
                    </a:cubicBezTo>
                    <a:lnTo>
                      <a:pt x="1147868" y="574202"/>
                    </a:lnTo>
                    <a:cubicBezTo>
                      <a:pt x="1147868" y="891323"/>
                      <a:pt x="890908" y="1148402"/>
                      <a:pt x="573934" y="1148402"/>
                    </a:cubicBezTo>
                    <a:cubicBezTo>
                      <a:pt x="256959" y="1148402"/>
                      <a:pt x="0" y="891323"/>
                      <a:pt x="0" y="574202"/>
                    </a:cubicBezTo>
                    <a:cubicBezTo>
                      <a:pt x="0" y="574201"/>
                      <a:pt x="0" y="574201"/>
                      <a:pt x="0" y="574201"/>
                    </a:cubicBezTo>
                    <a:lnTo>
                      <a:pt x="0" y="574200"/>
                    </a:lnTo>
                    <a:close/>
                    <a:moveTo>
                      <a:pt x="228139" y="574200"/>
                    </a:moveTo>
                    <a:lnTo>
                      <a:pt x="228139" y="574200"/>
                    </a:lnTo>
                    <a:cubicBezTo>
                      <a:pt x="228139" y="765324"/>
                      <a:pt x="382956" y="920261"/>
                      <a:pt x="573934" y="920261"/>
                    </a:cubicBezTo>
                    <a:cubicBezTo>
                      <a:pt x="764911" y="920261"/>
                      <a:pt x="919729" y="765324"/>
                      <a:pt x="919729" y="574200"/>
                    </a:cubicBezTo>
                    <a:cubicBezTo>
                      <a:pt x="919729" y="383075"/>
                      <a:pt x="764911" y="228139"/>
                      <a:pt x="573934" y="228139"/>
                    </a:cubicBezTo>
                    <a:cubicBezTo>
                      <a:pt x="382956" y="228139"/>
                      <a:pt x="228139" y="383075"/>
                      <a:pt x="228139" y="574200"/>
                    </a:cubicBezTo>
                    <a:close/>
                  </a:path>
                </a:pathLst>
              </a:custGeom>
              <a:gradFill rotWithShape="1">
                <a:gsLst>
                  <a:gs pos="0">
                    <a:schemeClr val="accent1">
                      <a:lumMod val="50000"/>
                    </a:schemeClr>
                  </a:gs>
                  <a:gs pos="100000">
                    <a:schemeClr val="accent1">
                      <a:lumMod val="75000"/>
                    </a:schemeClr>
                  </a:gs>
                </a:gsLst>
                <a:lin ang="18900000" scaled="1"/>
              </a:gradFill>
              <a:ln>
                <a:noFill/>
              </a:ln>
            </p:spPr>
            <p:txBody>
              <a:bodyPr anchor="ctr"/>
              <a:lstStyle>
                <a:lvl1pPr latinLnBrk="1">
                  <a:lnSpc>
                    <a:spcPct val="90000"/>
                  </a:lnSpc>
                  <a:spcBef>
                    <a:spcPts val="1000"/>
                  </a:spcBef>
                  <a:buChar char="•"/>
                  <a:defRPr sz="2800">
                    <a:solidFill>
                      <a:schemeClr val="tx1"/>
                    </a:solidFill>
                    <a:latin typeface="나눔고딕" charset="-127"/>
                    <a:ea typeface="나눔고딕" charset="-127"/>
                    <a:sym typeface="나눔고딕" charset="-127"/>
                  </a:defRPr>
                </a:lvl1pPr>
                <a:lvl2pPr marL="742950" indent="-285750" latinLnBrk="1">
                  <a:lnSpc>
                    <a:spcPct val="90000"/>
                  </a:lnSpc>
                  <a:spcBef>
                    <a:spcPts val="500"/>
                  </a:spcBef>
                  <a:buChar char="•"/>
                  <a:defRPr sz="2400">
                    <a:solidFill>
                      <a:schemeClr val="tx1"/>
                    </a:solidFill>
                    <a:latin typeface="나눔고딕" charset="-127"/>
                    <a:ea typeface="나눔고딕" charset="-127"/>
                    <a:sym typeface="나눔고딕" charset="-127"/>
                  </a:defRPr>
                </a:lvl2pPr>
                <a:lvl3pPr marL="1143000" indent="-228600" latinLnBrk="1">
                  <a:lnSpc>
                    <a:spcPct val="90000"/>
                  </a:lnSpc>
                  <a:spcBef>
                    <a:spcPts val="500"/>
                  </a:spcBef>
                  <a:buChar char="•"/>
                  <a:defRPr sz="2000">
                    <a:solidFill>
                      <a:schemeClr val="tx1"/>
                    </a:solidFill>
                    <a:latin typeface="나눔고딕" charset="-127"/>
                    <a:ea typeface="나눔고딕" charset="-127"/>
                    <a:sym typeface="나눔고딕" charset="-127"/>
                  </a:defRPr>
                </a:lvl3pPr>
                <a:lvl4pPr marL="1600200" indent="-228600" latinLnBrk="1">
                  <a:lnSpc>
                    <a:spcPct val="90000"/>
                  </a:lnSpc>
                  <a:spcBef>
                    <a:spcPts val="500"/>
                  </a:spcBef>
                  <a:buChar char="•"/>
                  <a:defRPr>
                    <a:solidFill>
                      <a:schemeClr val="tx1"/>
                    </a:solidFill>
                    <a:latin typeface="나눔고딕" charset="-127"/>
                    <a:ea typeface="나눔고딕" charset="-127"/>
                    <a:sym typeface="나눔고딕" charset="-127"/>
                  </a:defRPr>
                </a:lvl4pPr>
                <a:lvl5pPr marL="2057400" indent="-228600" latinLnBrk="1">
                  <a:lnSpc>
                    <a:spcPct val="90000"/>
                  </a:lnSpc>
                  <a:spcBef>
                    <a:spcPts val="500"/>
                  </a:spcBef>
                  <a:buChar char="•"/>
                  <a:defRPr>
                    <a:solidFill>
                      <a:schemeClr val="tx1"/>
                    </a:solidFill>
                    <a:latin typeface="나눔고딕" charset="-127"/>
                    <a:ea typeface="나눔고딕" charset="-127"/>
                    <a:sym typeface="나눔고딕" charset="-127"/>
                  </a:defRPr>
                </a:lvl5pPr>
                <a:lvl6pPr marL="25146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6pPr>
                <a:lvl7pPr marL="29718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7pPr>
                <a:lvl8pPr marL="34290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8pPr>
                <a:lvl9pPr marL="38862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9pPr>
              </a:lstStyle>
              <a:p>
                <a:pPr algn="ctr" eaLnBrk="1" hangingPunct="1">
                  <a:lnSpc>
                    <a:spcPct val="100000"/>
                  </a:lnSpc>
                  <a:spcBef>
                    <a:spcPct val="0"/>
                  </a:spcBef>
                  <a:buFont typeface="Arial" panose="020B0604020202020204" pitchFamily="34" charset="0"/>
                  <a:buNone/>
                </a:pPr>
                <a:r>
                  <a:rPr lang="zh-CN" altLang="en-US" sz="1100" b="1">
                    <a:solidFill>
                      <a:schemeClr val="accent1">
                        <a:lumMod val="50000"/>
                      </a:schemeClr>
                    </a:solidFill>
                    <a:latin typeface="微软雅黑" panose="020B0503020204020204" pitchFamily="34" charset="-122"/>
                    <a:ea typeface="微软雅黑" panose="020B0503020204020204" pitchFamily="34" charset="-122"/>
                  </a:rPr>
                  <a:t>解</a:t>
                </a:r>
                <a:r>
                  <a:rPr lang="en-US" altLang="zh-CN" sz="1100" b="1">
                    <a:solidFill>
                      <a:schemeClr val="accent1">
                        <a:lumMod val="50000"/>
                      </a:schemeClr>
                    </a:solidFill>
                    <a:latin typeface="微软雅黑" panose="020B0503020204020204" pitchFamily="34" charset="-122"/>
                    <a:ea typeface="微软雅黑" panose="020B0503020204020204" pitchFamily="34" charset="-122"/>
                  </a:rPr>
                  <a:t>1</a:t>
                </a:r>
                <a:endParaRPr lang="zh-CN" altLang="en-US" sz="1100" b="1">
                  <a:solidFill>
                    <a:schemeClr val="accent1">
                      <a:lumMod val="50000"/>
                    </a:schemeClr>
                  </a:solidFill>
                  <a:latin typeface="微软雅黑" panose="020B0503020204020204" pitchFamily="34" charset="-122"/>
                  <a:ea typeface="微软雅黑" panose="020B0503020204020204" pitchFamily="34" charset="-122"/>
                </a:endParaRPr>
              </a:p>
            </p:txBody>
          </p:sp>
        </p:grpSp>
        <p:sp>
          <p:nvSpPr>
            <p:cNvPr id="20" name="圆角淘宝网chenying0907出品 19"/>
            <p:cNvSpPr/>
            <p:nvPr/>
          </p:nvSpPr>
          <p:spPr>
            <a:xfrm>
              <a:off x="942" y="4169"/>
              <a:ext cx="7454" cy="5168"/>
            </a:xfrm>
            <a:prstGeom prst="roundRect">
              <a:avLst/>
            </a:prstGeom>
            <a:no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淘宝网chenying0907出品 20"/>
            <p:cNvSpPr txBox="1"/>
            <p:nvPr/>
          </p:nvSpPr>
          <p:spPr>
            <a:xfrm>
              <a:off x="1465" y="4499"/>
              <a:ext cx="6604" cy="4003"/>
            </a:xfrm>
            <a:prstGeom prst="rect">
              <a:avLst/>
            </a:prstGeom>
            <a:noFill/>
          </p:spPr>
          <p:txBody>
            <a:bodyPr wrap="square" rtlCol="0">
              <a:spAutoFit/>
            </a:bodyPr>
            <a:lstStyle/>
            <a:p>
              <a:r>
                <a:rPr lang="en-US" altLang="zh-CN" b="1">
                  <a:solidFill>
                    <a:schemeClr val="accent1">
                      <a:lumMod val="50000"/>
                    </a:schemeClr>
                  </a:solidFill>
                </a:rPr>
                <a:t>        </a:t>
              </a:r>
              <a:r>
                <a:rPr lang="en-US" b="1">
                  <a:solidFill>
                    <a:schemeClr val="accent1">
                      <a:lumMod val="50000"/>
                    </a:schemeClr>
                  </a:solidFill>
                </a:rPr>
                <a:t>1</a:t>
              </a:r>
              <a:r>
                <a:rPr lang="zh-CN" altLang="en-US" b="1">
                  <a:solidFill>
                    <a:schemeClr val="accent1">
                      <a:lumMod val="50000"/>
                    </a:schemeClr>
                  </a:solidFill>
                </a:rPr>
                <a:t>）内部培训</a:t>
              </a:r>
              <a:endParaRPr lang="zh-CN" altLang="en-US" b="1">
                <a:solidFill>
                  <a:schemeClr val="accent1">
                    <a:lumMod val="50000"/>
                  </a:schemeClr>
                </a:solidFill>
              </a:endParaRPr>
            </a:p>
            <a:p>
              <a:r>
                <a:rPr lang="zh-CN" altLang="en-US" b="1">
                  <a:solidFill>
                    <a:schemeClr val="accent1">
                      <a:lumMod val="50000"/>
                    </a:schemeClr>
                  </a:solidFill>
                </a:rPr>
                <a:t>企业应当将突发环境事件应急培训纳入单位工作计划，对从业人员定期进行突发环境事件应急知识和技能培训，并建立培训档案，如实记录培训的时间、内容、参加人员等信息。</a:t>
              </a:r>
              <a:endParaRPr lang="zh-CN" altLang="en-US" b="1">
                <a:solidFill>
                  <a:schemeClr val="accent1">
                    <a:lumMod val="50000"/>
                  </a:schemeClr>
                </a:solidFill>
              </a:endParaRPr>
            </a:p>
          </p:txBody>
        </p:sp>
      </p:grpSp>
      <p:grpSp>
        <p:nvGrpSpPr>
          <p:cNvPr id="7" name="淘宝网chenying0907出品 2"/>
          <p:cNvGrpSpPr/>
          <p:nvPr/>
        </p:nvGrpSpPr>
        <p:grpSpPr>
          <a:xfrm>
            <a:off x="6632575" y="2722245"/>
            <a:ext cx="4749800" cy="2783205"/>
            <a:chOff x="10865" y="3117"/>
            <a:chExt cx="7539" cy="6220"/>
          </a:xfrm>
        </p:grpSpPr>
        <p:grpSp>
          <p:nvGrpSpPr>
            <p:cNvPr id="13" name="淘宝网chenying0907出品 22"/>
            <p:cNvGrpSpPr>
              <a:grpSpLocks noChangeAspect="1"/>
            </p:cNvGrpSpPr>
            <p:nvPr/>
          </p:nvGrpSpPr>
          <p:grpSpPr>
            <a:xfrm>
              <a:off x="10865" y="3117"/>
              <a:ext cx="1341" cy="2268"/>
              <a:chOff x="1736725" y="2222500"/>
              <a:chExt cx="1816100" cy="3070225"/>
            </a:xfrm>
          </p:grpSpPr>
          <p:sp>
            <p:nvSpPr>
              <p:cNvPr id="24" name="MH_Other_6"/>
              <p:cNvSpPr>
                <a:spLocks noChangeArrowheads="1"/>
              </p:cNvSpPr>
              <p:nvPr/>
            </p:nvSpPr>
            <p:spPr bwMode="auto">
              <a:xfrm rot="1538538" flipH="1">
                <a:off x="1736725" y="4733925"/>
                <a:ext cx="762000" cy="307975"/>
              </a:xfrm>
              <a:prstGeom prst="roundRect">
                <a:avLst>
                  <a:gd name="adj" fmla="val 50000"/>
                </a:avLst>
              </a:prstGeom>
              <a:gradFill rotWithShape="1">
                <a:gsLst>
                  <a:gs pos="0">
                    <a:schemeClr val="accent1">
                      <a:lumMod val="50000"/>
                    </a:schemeClr>
                  </a:gs>
                  <a:gs pos="50000">
                    <a:schemeClr val="accent1">
                      <a:lumMod val="75000"/>
                    </a:schemeClr>
                  </a:gs>
                  <a:gs pos="100000">
                    <a:schemeClr val="accent1">
                      <a:lumMod val="50000"/>
                    </a:schemeClr>
                  </a:gs>
                </a:gsLst>
                <a:lin ang="0" scaled="1"/>
              </a:gradFill>
              <a:ln>
                <a:noFill/>
              </a:ln>
            </p:spPr>
            <p:txBody>
              <a:bodyPr anchor="ctr"/>
              <a:lstStyle>
                <a:lvl1pPr latinLnBrk="1">
                  <a:lnSpc>
                    <a:spcPct val="90000"/>
                  </a:lnSpc>
                  <a:spcBef>
                    <a:spcPts val="1000"/>
                  </a:spcBef>
                  <a:buChar char="•"/>
                  <a:defRPr sz="2800">
                    <a:solidFill>
                      <a:schemeClr val="tx1"/>
                    </a:solidFill>
                    <a:latin typeface="나눔고딕" charset="-127"/>
                    <a:ea typeface="나눔고딕" charset="-127"/>
                    <a:sym typeface="나눔고딕" charset="-127"/>
                  </a:defRPr>
                </a:lvl1pPr>
                <a:lvl2pPr marL="742950" indent="-285750" latinLnBrk="1">
                  <a:lnSpc>
                    <a:spcPct val="90000"/>
                  </a:lnSpc>
                  <a:spcBef>
                    <a:spcPts val="500"/>
                  </a:spcBef>
                  <a:buChar char="•"/>
                  <a:defRPr sz="2400">
                    <a:solidFill>
                      <a:schemeClr val="tx1"/>
                    </a:solidFill>
                    <a:latin typeface="나눔고딕" charset="-127"/>
                    <a:ea typeface="나눔고딕" charset="-127"/>
                    <a:sym typeface="나눔고딕" charset="-127"/>
                  </a:defRPr>
                </a:lvl2pPr>
                <a:lvl3pPr marL="1143000" indent="-228600" latinLnBrk="1">
                  <a:lnSpc>
                    <a:spcPct val="90000"/>
                  </a:lnSpc>
                  <a:spcBef>
                    <a:spcPts val="500"/>
                  </a:spcBef>
                  <a:buChar char="•"/>
                  <a:defRPr sz="2000">
                    <a:solidFill>
                      <a:schemeClr val="tx1"/>
                    </a:solidFill>
                    <a:latin typeface="나눔고딕" charset="-127"/>
                    <a:ea typeface="나눔고딕" charset="-127"/>
                    <a:sym typeface="나눔고딕" charset="-127"/>
                  </a:defRPr>
                </a:lvl3pPr>
                <a:lvl4pPr marL="1600200" indent="-228600" latinLnBrk="1">
                  <a:lnSpc>
                    <a:spcPct val="90000"/>
                  </a:lnSpc>
                  <a:spcBef>
                    <a:spcPts val="500"/>
                  </a:spcBef>
                  <a:buChar char="•"/>
                  <a:defRPr>
                    <a:solidFill>
                      <a:schemeClr val="tx1"/>
                    </a:solidFill>
                    <a:latin typeface="나눔고딕" charset="-127"/>
                    <a:ea typeface="나눔고딕" charset="-127"/>
                    <a:sym typeface="나눔고딕" charset="-127"/>
                  </a:defRPr>
                </a:lvl4pPr>
                <a:lvl5pPr marL="2057400" indent="-228600" latinLnBrk="1">
                  <a:lnSpc>
                    <a:spcPct val="90000"/>
                  </a:lnSpc>
                  <a:spcBef>
                    <a:spcPts val="500"/>
                  </a:spcBef>
                  <a:buChar char="•"/>
                  <a:defRPr>
                    <a:solidFill>
                      <a:schemeClr val="tx1"/>
                    </a:solidFill>
                    <a:latin typeface="나눔고딕" charset="-127"/>
                    <a:ea typeface="나눔고딕" charset="-127"/>
                    <a:sym typeface="나눔고딕" charset="-127"/>
                  </a:defRPr>
                </a:lvl5pPr>
                <a:lvl6pPr marL="25146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6pPr>
                <a:lvl7pPr marL="29718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7pPr>
                <a:lvl8pPr marL="34290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8pPr>
                <a:lvl9pPr marL="38862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9pPr>
              </a:lstStyle>
              <a:p>
                <a:pPr algn="r" eaLnBrk="1" hangingPunct="1">
                  <a:lnSpc>
                    <a:spcPct val="100000"/>
                  </a:lnSpc>
                  <a:spcBef>
                    <a:spcPct val="0"/>
                  </a:spcBef>
                  <a:buFont typeface="Arial" panose="020B0604020202020204" pitchFamily="34" charset="0"/>
                  <a:buNone/>
                </a:pPr>
                <a:endParaRPr lang="zh-CN" altLang="en-US" sz="2000">
                  <a:solidFill>
                    <a:srgbClr val="FFFFFF"/>
                  </a:solidFill>
                  <a:latin typeface="Arial Narrow" pitchFamily="34" charset="0"/>
                  <a:ea typeface="微软雅黑" panose="020B0503020204020204" pitchFamily="34" charset="-122"/>
                </a:endParaRPr>
              </a:p>
            </p:txBody>
          </p:sp>
          <p:sp>
            <p:nvSpPr>
              <p:cNvPr id="25" name="MH_Other_7"/>
              <p:cNvSpPr>
                <a:spLocks noChangeArrowheads="1"/>
              </p:cNvSpPr>
              <p:nvPr/>
            </p:nvSpPr>
            <p:spPr bwMode="auto">
              <a:xfrm rot="1538538" flipH="1">
                <a:off x="1946275" y="4295775"/>
                <a:ext cx="762000" cy="304800"/>
              </a:xfrm>
              <a:prstGeom prst="roundRect">
                <a:avLst>
                  <a:gd name="adj" fmla="val 50000"/>
                </a:avLst>
              </a:prstGeom>
              <a:gradFill rotWithShape="1">
                <a:gsLst>
                  <a:gs pos="0">
                    <a:schemeClr val="accent1">
                      <a:lumMod val="50000"/>
                    </a:schemeClr>
                  </a:gs>
                  <a:gs pos="50000">
                    <a:schemeClr val="accent1">
                      <a:lumMod val="75000"/>
                    </a:schemeClr>
                  </a:gs>
                  <a:gs pos="100000">
                    <a:schemeClr val="accent1">
                      <a:lumMod val="50000"/>
                    </a:schemeClr>
                  </a:gs>
                </a:gsLst>
                <a:lin ang="0" scaled="1"/>
              </a:gradFill>
              <a:ln>
                <a:noFill/>
              </a:ln>
            </p:spPr>
            <p:txBody>
              <a:bodyPr anchor="ctr"/>
              <a:lstStyle>
                <a:lvl1pPr latinLnBrk="1">
                  <a:lnSpc>
                    <a:spcPct val="90000"/>
                  </a:lnSpc>
                  <a:spcBef>
                    <a:spcPts val="1000"/>
                  </a:spcBef>
                  <a:buChar char="•"/>
                  <a:defRPr sz="2800">
                    <a:solidFill>
                      <a:schemeClr val="tx1"/>
                    </a:solidFill>
                    <a:latin typeface="나눔고딕" charset="-127"/>
                    <a:ea typeface="나눔고딕" charset="-127"/>
                    <a:sym typeface="나눔고딕" charset="-127"/>
                  </a:defRPr>
                </a:lvl1pPr>
                <a:lvl2pPr marL="742950" indent="-285750" latinLnBrk="1">
                  <a:lnSpc>
                    <a:spcPct val="90000"/>
                  </a:lnSpc>
                  <a:spcBef>
                    <a:spcPts val="500"/>
                  </a:spcBef>
                  <a:buChar char="•"/>
                  <a:defRPr sz="2400">
                    <a:solidFill>
                      <a:schemeClr val="tx1"/>
                    </a:solidFill>
                    <a:latin typeface="나눔고딕" charset="-127"/>
                    <a:ea typeface="나눔고딕" charset="-127"/>
                    <a:sym typeface="나눔고딕" charset="-127"/>
                  </a:defRPr>
                </a:lvl2pPr>
                <a:lvl3pPr marL="1143000" indent="-228600" latinLnBrk="1">
                  <a:lnSpc>
                    <a:spcPct val="90000"/>
                  </a:lnSpc>
                  <a:spcBef>
                    <a:spcPts val="500"/>
                  </a:spcBef>
                  <a:buChar char="•"/>
                  <a:defRPr sz="2000">
                    <a:solidFill>
                      <a:schemeClr val="tx1"/>
                    </a:solidFill>
                    <a:latin typeface="나눔고딕" charset="-127"/>
                    <a:ea typeface="나눔고딕" charset="-127"/>
                    <a:sym typeface="나눔고딕" charset="-127"/>
                  </a:defRPr>
                </a:lvl3pPr>
                <a:lvl4pPr marL="1600200" indent="-228600" latinLnBrk="1">
                  <a:lnSpc>
                    <a:spcPct val="90000"/>
                  </a:lnSpc>
                  <a:spcBef>
                    <a:spcPts val="500"/>
                  </a:spcBef>
                  <a:buChar char="•"/>
                  <a:defRPr>
                    <a:solidFill>
                      <a:schemeClr val="tx1"/>
                    </a:solidFill>
                    <a:latin typeface="나눔고딕" charset="-127"/>
                    <a:ea typeface="나눔고딕" charset="-127"/>
                    <a:sym typeface="나눔고딕" charset="-127"/>
                  </a:defRPr>
                </a:lvl4pPr>
                <a:lvl5pPr marL="2057400" indent="-228600" latinLnBrk="1">
                  <a:lnSpc>
                    <a:spcPct val="90000"/>
                  </a:lnSpc>
                  <a:spcBef>
                    <a:spcPts val="500"/>
                  </a:spcBef>
                  <a:buChar char="•"/>
                  <a:defRPr>
                    <a:solidFill>
                      <a:schemeClr val="tx1"/>
                    </a:solidFill>
                    <a:latin typeface="나눔고딕" charset="-127"/>
                    <a:ea typeface="나눔고딕" charset="-127"/>
                    <a:sym typeface="나눔고딕" charset="-127"/>
                  </a:defRPr>
                </a:lvl5pPr>
                <a:lvl6pPr marL="25146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6pPr>
                <a:lvl7pPr marL="29718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7pPr>
                <a:lvl8pPr marL="34290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8pPr>
                <a:lvl9pPr marL="38862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9pPr>
              </a:lstStyle>
              <a:p>
                <a:pPr algn="r" eaLnBrk="1" hangingPunct="1">
                  <a:lnSpc>
                    <a:spcPct val="100000"/>
                  </a:lnSpc>
                  <a:spcBef>
                    <a:spcPct val="0"/>
                  </a:spcBef>
                  <a:buFont typeface="Arial" panose="020B0604020202020204" pitchFamily="34" charset="0"/>
                  <a:buNone/>
                </a:pPr>
                <a:endParaRPr lang="zh-CN" altLang="en-US" sz="2000">
                  <a:solidFill>
                    <a:srgbClr val="FFFFFF"/>
                  </a:solidFill>
                  <a:latin typeface="Arial Narrow" pitchFamily="34" charset="0"/>
                  <a:ea typeface="微软雅黑" panose="020B0503020204020204" pitchFamily="34" charset="-122"/>
                </a:endParaRPr>
              </a:p>
            </p:txBody>
          </p:sp>
          <p:sp>
            <p:nvSpPr>
              <p:cNvPr id="26" name="MH_Other_8"/>
              <p:cNvSpPr>
                <a:spLocks noChangeArrowheads="1"/>
              </p:cNvSpPr>
              <p:nvPr/>
            </p:nvSpPr>
            <p:spPr bwMode="auto">
              <a:xfrm rot="1538538" flipH="1">
                <a:off x="2168525" y="3841750"/>
                <a:ext cx="762000" cy="304800"/>
              </a:xfrm>
              <a:prstGeom prst="roundRect">
                <a:avLst>
                  <a:gd name="adj" fmla="val 50000"/>
                </a:avLst>
              </a:prstGeom>
              <a:gradFill rotWithShape="1">
                <a:gsLst>
                  <a:gs pos="0">
                    <a:schemeClr val="accent1">
                      <a:lumMod val="50000"/>
                    </a:schemeClr>
                  </a:gs>
                  <a:gs pos="50000">
                    <a:schemeClr val="accent1">
                      <a:lumMod val="75000"/>
                    </a:schemeClr>
                  </a:gs>
                  <a:gs pos="100000">
                    <a:schemeClr val="accent1">
                      <a:lumMod val="50000"/>
                    </a:schemeClr>
                  </a:gs>
                </a:gsLst>
                <a:lin ang="0" scaled="1"/>
              </a:gradFill>
              <a:ln>
                <a:noFill/>
              </a:ln>
            </p:spPr>
            <p:txBody>
              <a:bodyPr anchor="ctr"/>
              <a:lstStyle>
                <a:lvl1pPr latinLnBrk="1">
                  <a:lnSpc>
                    <a:spcPct val="90000"/>
                  </a:lnSpc>
                  <a:spcBef>
                    <a:spcPts val="1000"/>
                  </a:spcBef>
                  <a:buChar char="•"/>
                  <a:defRPr sz="2800">
                    <a:solidFill>
                      <a:schemeClr val="tx1"/>
                    </a:solidFill>
                    <a:latin typeface="나눔고딕" charset="-127"/>
                    <a:ea typeface="나눔고딕" charset="-127"/>
                    <a:sym typeface="나눔고딕" charset="-127"/>
                  </a:defRPr>
                </a:lvl1pPr>
                <a:lvl2pPr marL="742950" indent="-285750" latinLnBrk="1">
                  <a:lnSpc>
                    <a:spcPct val="90000"/>
                  </a:lnSpc>
                  <a:spcBef>
                    <a:spcPts val="500"/>
                  </a:spcBef>
                  <a:buChar char="•"/>
                  <a:defRPr sz="2400">
                    <a:solidFill>
                      <a:schemeClr val="tx1"/>
                    </a:solidFill>
                    <a:latin typeface="나눔고딕" charset="-127"/>
                    <a:ea typeface="나눔고딕" charset="-127"/>
                    <a:sym typeface="나눔고딕" charset="-127"/>
                  </a:defRPr>
                </a:lvl2pPr>
                <a:lvl3pPr marL="1143000" indent="-228600" latinLnBrk="1">
                  <a:lnSpc>
                    <a:spcPct val="90000"/>
                  </a:lnSpc>
                  <a:spcBef>
                    <a:spcPts val="500"/>
                  </a:spcBef>
                  <a:buChar char="•"/>
                  <a:defRPr sz="2000">
                    <a:solidFill>
                      <a:schemeClr val="tx1"/>
                    </a:solidFill>
                    <a:latin typeface="나눔고딕" charset="-127"/>
                    <a:ea typeface="나눔고딕" charset="-127"/>
                    <a:sym typeface="나눔고딕" charset="-127"/>
                  </a:defRPr>
                </a:lvl3pPr>
                <a:lvl4pPr marL="1600200" indent="-228600" latinLnBrk="1">
                  <a:lnSpc>
                    <a:spcPct val="90000"/>
                  </a:lnSpc>
                  <a:spcBef>
                    <a:spcPts val="500"/>
                  </a:spcBef>
                  <a:buChar char="•"/>
                  <a:defRPr>
                    <a:solidFill>
                      <a:schemeClr val="tx1"/>
                    </a:solidFill>
                    <a:latin typeface="나눔고딕" charset="-127"/>
                    <a:ea typeface="나눔고딕" charset="-127"/>
                    <a:sym typeface="나눔고딕" charset="-127"/>
                  </a:defRPr>
                </a:lvl4pPr>
                <a:lvl5pPr marL="2057400" indent="-228600" latinLnBrk="1">
                  <a:lnSpc>
                    <a:spcPct val="90000"/>
                  </a:lnSpc>
                  <a:spcBef>
                    <a:spcPts val="500"/>
                  </a:spcBef>
                  <a:buChar char="•"/>
                  <a:defRPr>
                    <a:solidFill>
                      <a:schemeClr val="tx1"/>
                    </a:solidFill>
                    <a:latin typeface="나눔고딕" charset="-127"/>
                    <a:ea typeface="나눔고딕" charset="-127"/>
                    <a:sym typeface="나눔고딕" charset="-127"/>
                  </a:defRPr>
                </a:lvl5pPr>
                <a:lvl6pPr marL="25146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6pPr>
                <a:lvl7pPr marL="29718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7pPr>
                <a:lvl8pPr marL="34290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8pPr>
                <a:lvl9pPr marL="38862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9pPr>
              </a:lstStyle>
              <a:p>
                <a:pPr algn="r" eaLnBrk="1" hangingPunct="1">
                  <a:lnSpc>
                    <a:spcPct val="100000"/>
                  </a:lnSpc>
                  <a:spcBef>
                    <a:spcPct val="0"/>
                  </a:spcBef>
                  <a:buFont typeface="Arial" panose="020B0604020202020204" pitchFamily="34" charset="0"/>
                  <a:buNone/>
                </a:pPr>
                <a:endParaRPr lang="zh-CN" altLang="en-US" sz="2000">
                  <a:solidFill>
                    <a:srgbClr val="FFFFFF"/>
                  </a:solidFill>
                  <a:latin typeface="Arial Narrow" pitchFamily="34" charset="0"/>
                  <a:ea typeface="微软雅黑" panose="020B0503020204020204" pitchFamily="34" charset="-122"/>
                </a:endParaRPr>
              </a:p>
            </p:txBody>
          </p:sp>
          <p:sp>
            <p:nvSpPr>
              <p:cNvPr id="27" name="MH_Other_9"/>
              <p:cNvSpPr>
                <a:spLocks noChangeArrowheads="1"/>
              </p:cNvSpPr>
              <p:nvPr/>
            </p:nvSpPr>
            <p:spPr bwMode="auto">
              <a:xfrm rot="1538538" flipH="1">
                <a:off x="2019300" y="3155950"/>
                <a:ext cx="381000" cy="2136775"/>
              </a:xfrm>
              <a:prstGeom prst="roundRect">
                <a:avLst>
                  <a:gd name="adj" fmla="val 50000"/>
                </a:avLst>
              </a:prstGeom>
              <a:gradFill rotWithShape="1">
                <a:gsLst>
                  <a:gs pos="0">
                    <a:schemeClr val="accent1">
                      <a:lumMod val="50000"/>
                    </a:schemeClr>
                  </a:gs>
                  <a:gs pos="50000">
                    <a:schemeClr val="accent1">
                      <a:lumMod val="75000"/>
                    </a:schemeClr>
                  </a:gs>
                  <a:gs pos="100000">
                    <a:schemeClr val="accent1">
                      <a:lumMod val="50000"/>
                    </a:schemeClr>
                  </a:gs>
                </a:gsLst>
                <a:lin ang="0" scaled="1"/>
              </a:gradFill>
              <a:ln>
                <a:noFill/>
              </a:ln>
            </p:spPr>
            <p:txBody>
              <a:bodyPr anchor="ctr"/>
              <a:lstStyle>
                <a:lvl1pPr latinLnBrk="1">
                  <a:lnSpc>
                    <a:spcPct val="90000"/>
                  </a:lnSpc>
                  <a:spcBef>
                    <a:spcPts val="1000"/>
                  </a:spcBef>
                  <a:buChar char="•"/>
                  <a:defRPr sz="2800">
                    <a:solidFill>
                      <a:schemeClr val="tx1"/>
                    </a:solidFill>
                    <a:latin typeface="나눔고딕" charset="-127"/>
                    <a:ea typeface="나눔고딕" charset="-127"/>
                    <a:sym typeface="나눔고딕" charset="-127"/>
                  </a:defRPr>
                </a:lvl1pPr>
                <a:lvl2pPr marL="742950" indent="-285750" latinLnBrk="1">
                  <a:lnSpc>
                    <a:spcPct val="90000"/>
                  </a:lnSpc>
                  <a:spcBef>
                    <a:spcPts val="500"/>
                  </a:spcBef>
                  <a:buChar char="•"/>
                  <a:defRPr sz="2400">
                    <a:solidFill>
                      <a:schemeClr val="tx1"/>
                    </a:solidFill>
                    <a:latin typeface="나눔고딕" charset="-127"/>
                    <a:ea typeface="나눔고딕" charset="-127"/>
                    <a:sym typeface="나눔고딕" charset="-127"/>
                  </a:defRPr>
                </a:lvl2pPr>
                <a:lvl3pPr marL="1143000" indent="-228600" latinLnBrk="1">
                  <a:lnSpc>
                    <a:spcPct val="90000"/>
                  </a:lnSpc>
                  <a:spcBef>
                    <a:spcPts val="500"/>
                  </a:spcBef>
                  <a:buChar char="•"/>
                  <a:defRPr sz="2000">
                    <a:solidFill>
                      <a:schemeClr val="tx1"/>
                    </a:solidFill>
                    <a:latin typeface="나눔고딕" charset="-127"/>
                    <a:ea typeface="나눔고딕" charset="-127"/>
                    <a:sym typeface="나눔고딕" charset="-127"/>
                  </a:defRPr>
                </a:lvl3pPr>
                <a:lvl4pPr marL="1600200" indent="-228600" latinLnBrk="1">
                  <a:lnSpc>
                    <a:spcPct val="90000"/>
                  </a:lnSpc>
                  <a:spcBef>
                    <a:spcPts val="500"/>
                  </a:spcBef>
                  <a:buChar char="•"/>
                  <a:defRPr>
                    <a:solidFill>
                      <a:schemeClr val="tx1"/>
                    </a:solidFill>
                    <a:latin typeface="나눔고딕" charset="-127"/>
                    <a:ea typeface="나눔고딕" charset="-127"/>
                    <a:sym typeface="나눔고딕" charset="-127"/>
                  </a:defRPr>
                </a:lvl4pPr>
                <a:lvl5pPr marL="2057400" indent="-228600" latinLnBrk="1">
                  <a:lnSpc>
                    <a:spcPct val="90000"/>
                  </a:lnSpc>
                  <a:spcBef>
                    <a:spcPts val="500"/>
                  </a:spcBef>
                  <a:buChar char="•"/>
                  <a:defRPr>
                    <a:solidFill>
                      <a:schemeClr val="tx1"/>
                    </a:solidFill>
                    <a:latin typeface="나눔고딕" charset="-127"/>
                    <a:ea typeface="나눔고딕" charset="-127"/>
                    <a:sym typeface="나눔고딕" charset="-127"/>
                  </a:defRPr>
                </a:lvl5pPr>
                <a:lvl6pPr marL="25146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6pPr>
                <a:lvl7pPr marL="29718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7pPr>
                <a:lvl8pPr marL="34290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8pPr>
                <a:lvl9pPr marL="38862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9pPr>
              </a:lstStyle>
              <a:p>
                <a:pPr eaLnBrk="1" hangingPunct="1">
                  <a:lnSpc>
                    <a:spcPct val="100000"/>
                  </a:lnSpc>
                  <a:spcBef>
                    <a:spcPct val="0"/>
                  </a:spcBef>
                  <a:buFont typeface="Arial" panose="020B0604020202020204" pitchFamily="34" charset="0"/>
                  <a:buNone/>
                </a:pPr>
                <a:endParaRPr lang="zh-CN" altLang="zh-CN" sz="1800">
                  <a:solidFill>
                    <a:srgbClr val="FFFFFF"/>
                  </a:solidFill>
                  <a:latin typeface="Arial Narrow" pitchFamily="34" charset="0"/>
                  <a:ea typeface="微软雅黑" panose="020B0503020204020204" pitchFamily="34" charset="-122"/>
                </a:endParaRPr>
              </a:p>
            </p:txBody>
          </p:sp>
          <p:sp>
            <p:nvSpPr>
              <p:cNvPr id="28" name="MH_Title_1"/>
              <p:cNvSpPr>
                <a:spLocks noChangeAspect="1" noChangeArrowheads="1"/>
              </p:cNvSpPr>
              <p:nvPr/>
            </p:nvSpPr>
            <p:spPr bwMode="auto">
              <a:xfrm flipH="1">
                <a:off x="2260600" y="2222500"/>
                <a:ext cx="1292225" cy="1292225"/>
              </a:xfrm>
              <a:custGeom>
                <a:avLst/>
                <a:gdLst>
                  <a:gd name="T0" fmla="*/ 3392780 w 1147868"/>
                  <a:gd name="T1" fmla="*/ 0 h 1148400"/>
                  <a:gd name="T2" fmla="*/ 993718 w 1147868"/>
                  <a:gd name="T3" fmla="*/ 987296 h 1148400"/>
                  <a:gd name="T4" fmla="*/ 0 w 1147868"/>
                  <a:gd name="T5" fmla="*/ 3370839 h 1148400"/>
                  <a:gd name="T6" fmla="*/ 993718 w 1147868"/>
                  <a:gd name="T7" fmla="*/ 5754374 h 1148400"/>
                  <a:gd name="T8" fmla="*/ 3392780 w 1147868"/>
                  <a:gd name="T9" fmla="*/ 6741671 h 1148400"/>
                  <a:gd name="T10" fmla="*/ 5791824 w 1147868"/>
                  <a:gd name="T11" fmla="*/ 5754374 h 1148400"/>
                  <a:gd name="T12" fmla="*/ 6785545 w 1147868"/>
                  <a:gd name="T13" fmla="*/ 3370839 h 1148400"/>
                  <a:gd name="T14" fmla="*/ 5791824 w 1147868"/>
                  <a:gd name="T15" fmla="*/ 987296 h 1148400"/>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68101 w 1147868"/>
                  <a:gd name="T25" fmla="*/ 168179 h 1148400"/>
                  <a:gd name="T26" fmla="*/ 979767 w 1147868"/>
                  <a:gd name="T27" fmla="*/ 980221 h 11484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47868" h="1148400">
                    <a:moveTo>
                      <a:pt x="0" y="574200"/>
                    </a:moveTo>
                    <a:lnTo>
                      <a:pt x="0" y="574200"/>
                    </a:lnTo>
                    <a:cubicBezTo>
                      <a:pt x="0" y="257078"/>
                      <a:pt x="256959" y="1"/>
                      <a:pt x="573934" y="1"/>
                    </a:cubicBezTo>
                    <a:cubicBezTo>
                      <a:pt x="573934" y="1"/>
                      <a:pt x="573934" y="1"/>
                      <a:pt x="573935" y="1"/>
                    </a:cubicBezTo>
                    <a:cubicBezTo>
                      <a:pt x="890909" y="1"/>
                      <a:pt x="1147868" y="257079"/>
                      <a:pt x="1147868" y="574201"/>
                    </a:cubicBezTo>
                    <a:cubicBezTo>
                      <a:pt x="1147868" y="574201"/>
                      <a:pt x="1147867" y="574201"/>
                      <a:pt x="1147867" y="574202"/>
                    </a:cubicBezTo>
                    <a:lnTo>
                      <a:pt x="1147868" y="574202"/>
                    </a:lnTo>
                    <a:cubicBezTo>
                      <a:pt x="1147868" y="891323"/>
                      <a:pt x="890908" y="1148402"/>
                      <a:pt x="573934" y="1148402"/>
                    </a:cubicBezTo>
                    <a:cubicBezTo>
                      <a:pt x="256959" y="1148402"/>
                      <a:pt x="0" y="891323"/>
                      <a:pt x="0" y="574202"/>
                    </a:cubicBezTo>
                    <a:cubicBezTo>
                      <a:pt x="0" y="574201"/>
                      <a:pt x="0" y="574201"/>
                      <a:pt x="0" y="574201"/>
                    </a:cubicBezTo>
                    <a:lnTo>
                      <a:pt x="0" y="574200"/>
                    </a:lnTo>
                    <a:close/>
                    <a:moveTo>
                      <a:pt x="228139" y="574200"/>
                    </a:moveTo>
                    <a:lnTo>
                      <a:pt x="228139" y="574200"/>
                    </a:lnTo>
                    <a:cubicBezTo>
                      <a:pt x="228139" y="765324"/>
                      <a:pt x="382956" y="920261"/>
                      <a:pt x="573934" y="920261"/>
                    </a:cubicBezTo>
                    <a:cubicBezTo>
                      <a:pt x="764911" y="920261"/>
                      <a:pt x="919729" y="765324"/>
                      <a:pt x="919729" y="574200"/>
                    </a:cubicBezTo>
                    <a:cubicBezTo>
                      <a:pt x="919729" y="383075"/>
                      <a:pt x="764911" y="228139"/>
                      <a:pt x="573934" y="228139"/>
                    </a:cubicBezTo>
                    <a:cubicBezTo>
                      <a:pt x="382956" y="228139"/>
                      <a:pt x="228139" y="383075"/>
                      <a:pt x="228139" y="574200"/>
                    </a:cubicBezTo>
                    <a:close/>
                  </a:path>
                </a:pathLst>
              </a:custGeom>
              <a:gradFill rotWithShape="1">
                <a:gsLst>
                  <a:gs pos="0">
                    <a:schemeClr val="accent1">
                      <a:lumMod val="50000"/>
                    </a:schemeClr>
                  </a:gs>
                  <a:gs pos="100000">
                    <a:schemeClr val="accent1">
                      <a:lumMod val="75000"/>
                    </a:schemeClr>
                  </a:gs>
                </a:gsLst>
                <a:lin ang="18900000" scaled="1"/>
              </a:gradFill>
              <a:ln>
                <a:noFill/>
              </a:ln>
            </p:spPr>
            <p:txBody>
              <a:bodyPr anchor="ctr"/>
              <a:lstStyle>
                <a:lvl1pPr latinLnBrk="1">
                  <a:lnSpc>
                    <a:spcPct val="90000"/>
                  </a:lnSpc>
                  <a:spcBef>
                    <a:spcPts val="1000"/>
                  </a:spcBef>
                  <a:buChar char="•"/>
                  <a:defRPr sz="2800">
                    <a:solidFill>
                      <a:schemeClr val="tx1"/>
                    </a:solidFill>
                    <a:latin typeface="나눔고딕" charset="-127"/>
                    <a:ea typeface="나눔고딕" charset="-127"/>
                    <a:sym typeface="나눔고딕" charset="-127"/>
                  </a:defRPr>
                </a:lvl1pPr>
                <a:lvl2pPr marL="742950" indent="-285750" latinLnBrk="1">
                  <a:lnSpc>
                    <a:spcPct val="90000"/>
                  </a:lnSpc>
                  <a:spcBef>
                    <a:spcPts val="500"/>
                  </a:spcBef>
                  <a:buChar char="•"/>
                  <a:defRPr sz="2400">
                    <a:solidFill>
                      <a:schemeClr val="tx1"/>
                    </a:solidFill>
                    <a:latin typeface="나눔고딕" charset="-127"/>
                    <a:ea typeface="나눔고딕" charset="-127"/>
                    <a:sym typeface="나눔고딕" charset="-127"/>
                  </a:defRPr>
                </a:lvl2pPr>
                <a:lvl3pPr marL="1143000" indent="-228600" latinLnBrk="1">
                  <a:lnSpc>
                    <a:spcPct val="90000"/>
                  </a:lnSpc>
                  <a:spcBef>
                    <a:spcPts val="500"/>
                  </a:spcBef>
                  <a:buChar char="•"/>
                  <a:defRPr sz="2000">
                    <a:solidFill>
                      <a:schemeClr val="tx1"/>
                    </a:solidFill>
                    <a:latin typeface="나눔고딕" charset="-127"/>
                    <a:ea typeface="나눔고딕" charset="-127"/>
                    <a:sym typeface="나눔고딕" charset="-127"/>
                  </a:defRPr>
                </a:lvl3pPr>
                <a:lvl4pPr marL="1600200" indent="-228600" latinLnBrk="1">
                  <a:lnSpc>
                    <a:spcPct val="90000"/>
                  </a:lnSpc>
                  <a:spcBef>
                    <a:spcPts val="500"/>
                  </a:spcBef>
                  <a:buChar char="•"/>
                  <a:defRPr>
                    <a:solidFill>
                      <a:schemeClr val="tx1"/>
                    </a:solidFill>
                    <a:latin typeface="나눔고딕" charset="-127"/>
                    <a:ea typeface="나눔고딕" charset="-127"/>
                    <a:sym typeface="나눔고딕" charset="-127"/>
                  </a:defRPr>
                </a:lvl4pPr>
                <a:lvl5pPr marL="2057400" indent="-228600" latinLnBrk="1">
                  <a:lnSpc>
                    <a:spcPct val="90000"/>
                  </a:lnSpc>
                  <a:spcBef>
                    <a:spcPts val="500"/>
                  </a:spcBef>
                  <a:buChar char="•"/>
                  <a:defRPr>
                    <a:solidFill>
                      <a:schemeClr val="tx1"/>
                    </a:solidFill>
                    <a:latin typeface="나눔고딕" charset="-127"/>
                    <a:ea typeface="나눔고딕" charset="-127"/>
                    <a:sym typeface="나눔고딕" charset="-127"/>
                  </a:defRPr>
                </a:lvl5pPr>
                <a:lvl6pPr marL="25146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6pPr>
                <a:lvl7pPr marL="29718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7pPr>
                <a:lvl8pPr marL="34290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8pPr>
                <a:lvl9pPr marL="38862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9pPr>
              </a:lstStyle>
              <a:p>
                <a:pPr algn="ctr" eaLnBrk="1" hangingPunct="1">
                  <a:lnSpc>
                    <a:spcPct val="100000"/>
                  </a:lnSpc>
                  <a:spcBef>
                    <a:spcPct val="0"/>
                  </a:spcBef>
                  <a:buFont typeface="Arial" panose="020B0604020202020204" pitchFamily="34" charset="0"/>
                  <a:buNone/>
                </a:pPr>
                <a:r>
                  <a:rPr lang="zh-CN" altLang="en-US" sz="1100" b="1">
                    <a:solidFill>
                      <a:schemeClr val="accent1">
                        <a:lumMod val="50000"/>
                      </a:schemeClr>
                    </a:solidFill>
                    <a:latin typeface="微软雅黑" panose="020B0503020204020204" pitchFamily="34" charset="-122"/>
                    <a:ea typeface="微软雅黑" panose="020B0503020204020204" pitchFamily="34" charset="-122"/>
                  </a:rPr>
                  <a:t>解</a:t>
                </a:r>
                <a:r>
                  <a:rPr lang="en-US" altLang="zh-CN" sz="1100" b="1">
                    <a:solidFill>
                      <a:schemeClr val="accent1">
                        <a:lumMod val="50000"/>
                      </a:schemeClr>
                    </a:solidFill>
                    <a:latin typeface="微软雅黑" panose="020B0503020204020204" pitchFamily="34" charset="-122"/>
                    <a:ea typeface="微软雅黑" panose="020B0503020204020204" pitchFamily="34" charset="-122"/>
                  </a:rPr>
                  <a:t>2</a:t>
                </a:r>
                <a:endParaRPr lang="zh-CN" altLang="en-US" sz="1100" b="1">
                  <a:solidFill>
                    <a:schemeClr val="accent1">
                      <a:lumMod val="50000"/>
                    </a:schemeClr>
                  </a:solidFill>
                  <a:latin typeface="微软雅黑" panose="020B0503020204020204" pitchFamily="34" charset="-122"/>
                  <a:ea typeface="微软雅黑" panose="020B0503020204020204" pitchFamily="34" charset="-122"/>
                </a:endParaRPr>
              </a:p>
            </p:txBody>
          </p:sp>
        </p:grpSp>
        <p:sp>
          <p:nvSpPr>
            <p:cNvPr id="29" name="圆角淘宝网chenying0907出品 28"/>
            <p:cNvSpPr/>
            <p:nvPr/>
          </p:nvSpPr>
          <p:spPr>
            <a:xfrm>
              <a:off x="10950" y="4169"/>
              <a:ext cx="7454" cy="5168"/>
            </a:xfrm>
            <a:prstGeom prst="roundRect">
              <a:avLst/>
            </a:prstGeom>
            <a:no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淘宝网chenying0907出品 29"/>
            <p:cNvSpPr txBox="1"/>
            <p:nvPr/>
          </p:nvSpPr>
          <p:spPr>
            <a:xfrm>
              <a:off x="11474" y="4499"/>
              <a:ext cx="6604" cy="4540"/>
            </a:xfrm>
            <a:prstGeom prst="rect">
              <a:avLst/>
            </a:prstGeom>
            <a:noFill/>
          </p:spPr>
          <p:txBody>
            <a:bodyPr wrap="square" rtlCol="0">
              <a:spAutoFit/>
            </a:bodyPr>
            <a:lstStyle/>
            <a:p>
              <a:r>
                <a:rPr lang="en-US" altLang="zh-CN"/>
                <a:t>        </a:t>
              </a:r>
              <a:r>
                <a:rPr lang="en-US" b="1">
                  <a:solidFill>
                    <a:schemeClr val="accent1">
                      <a:lumMod val="50000"/>
                    </a:schemeClr>
                  </a:solidFill>
                </a:rPr>
                <a:t>2</a:t>
              </a:r>
              <a:r>
                <a:rPr lang="zh-CN" altLang="en-US" b="1">
                  <a:solidFill>
                    <a:schemeClr val="accent1">
                      <a:lumMod val="50000"/>
                    </a:schemeClr>
                  </a:solidFill>
                </a:rPr>
                <a:t>）外部培训</a:t>
              </a:r>
              <a:endParaRPr lang="zh-CN" altLang="en-US" b="1">
                <a:solidFill>
                  <a:schemeClr val="accent1">
                    <a:lumMod val="50000"/>
                  </a:schemeClr>
                </a:solidFill>
              </a:endParaRPr>
            </a:p>
            <a:p>
              <a:r>
                <a:rPr lang="zh-CN" altLang="en-US" b="1">
                  <a:solidFill>
                    <a:schemeClr val="accent1">
                      <a:lumMod val="50000"/>
                    </a:schemeClr>
                  </a:solidFill>
                </a:rPr>
                <a:t>（</a:t>
              </a:r>
              <a:r>
                <a:rPr lang="en-US" b="1">
                  <a:solidFill>
                    <a:schemeClr val="accent1">
                      <a:lumMod val="50000"/>
                    </a:schemeClr>
                  </a:solidFill>
                </a:rPr>
                <a:t>1</a:t>
              </a:r>
              <a:r>
                <a:rPr lang="zh-CN" altLang="en-US" b="1">
                  <a:solidFill>
                    <a:schemeClr val="accent1">
                      <a:lumMod val="50000"/>
                    </a:schemeClr>
                  </a:solidFill>
                </a:rPr>
                <a:t>）有计划安排从业人员参加相关专业服务机构组织的技术培训班。</a:t>
              </a:r>
              <a:endParaRPr lang="zh-CN" altLang="en-US" b="1">
                <a:solidFill>
                  <a:schemeClr val="accent1">
                    <a:lumMod val="50000"/>
                  </a:schemeClr>
                </a:solidFill>
              </a:endParaRPr>
            </a:p>
            <a:p>
              <a:r>
                <a:rPr lang="zh-CN" altLang="en-US" b="1">
                  <a:solidFill>
                    <a:schemeClr val="accent1">
                      <a:lumMod val="50000"/>
                    </a:schemeClr>
                  </a:solidFill>
                </a:rPr>
                <a:t>（</a:t>
              </a:r>
              <a:r>
                <a:rPr lang="en-US" b="1">
                  <a:solidFill>
                    <a:schemeClr val="accent1">
                      <a:lumMod val="50000"/>
                    </a:schemeClr>
                  </a:solidFill>
                </a:rPr>
                <a:t>2</a:t>
              </a:r>
              <a:r>
                <a:rPr lang="zh-CN" altLang="en-US" b="1">
                  <a:solidFill>
                    <a:schemeClr val="accent1">
                      <a:lumMod val="50000"/>
                    </a:schemeClr>
                  </a:solidFill>
                </a:rPr>
                <a:t>）主动要求参加政府相关职能部门组织的技术培训班，如环保、安监、消防等。</a:t>
              </a:r>
              <a:endParaRPr lang="zh-CN" altLang="en-US" b="1">
                <a:solidFill>
                  <a:schemeClr val="accent1">
                    <a:lumMod val="50000"/>
                  </a:schemeClr>
                </a:solidFill>
              </a:endParaRPr>
            </a:p>
            <a:p>
              <a:endParaRPr lang="zh-CN" altLang="en-US"/>
            </a:p>
          </p:txBody>
        </p:sp>
      </p:grpSp>
      <p:sp>
        <p:nvSpPr>
          <p:cNvPr id="32" name="淘宝网chenying0907出品 5"/>
          <p:cNvSpPr/>
          <p:nvPr/>
        </p:nvSpPr>
        <p:spPr>
          <a:xfrm>
            <a:off x="1289332" y="1206867"/>
            <a:ext cx="9652258" cy="1317257"/>
          </a:xfrm>
          <a:prstGeom prst="ellipse">
            <a:avLst/>
          </a:prstGeom>
          <a:solidFill>
            <a:schemeClr val="accent1">
              <a:lumMod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b="1"/>
              <a:t>          企业组织开展突发环境事件应急培训，有助于提升职工队伍的环境安全意识和对环境应急重要性的认识，增强做好环境应急工作的责任感，提高广大职工遵守规章制度的自觉性，提高广大职工的环境应急技术知识水平，熟练掌握操作技术要求和预防、处理突发环境事件的能力。</a:t>
            </a:r>
            <a:endParaRPr lang="zh-CN" altLang="en-US" sz="1400" b="1"/>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par>
                          <p:cTn id="12" fill="hold">
                            <p:stCondLst>
                              <p:cond delay="850"/>
                            </p:stCondLst>
                            <p:childTnLst>
                              <p:par>
                                <p:cTn id="13" presetID="53" presetClass="entr" presetSubtype="16" fill="hold" grpId="1" nodeType="afterEffect">
                                  <p:childTnLst>
                                    <p:set>
                                      <p:cBhvr>
                                        <p:cTn id="14" dur="1" fill="hold">
                                          <p:stCondLst>
                                            <p:cond delay="0"/>
                                          </p:stCondLst>
                                        </p:cTn>
                                        <p:tgtEl>
                                          <p:spTgt spid="32"/>
                                        </p:tgtEl>
                                        <p:attrNameLst>
                                          <p:attrName>style.visibility</p:attrName>
                                        </p:attrNameLst>
                                      </p:cBhvr>
                                      <p:to>
                                        <p:strVal val="visible"/>
                                      </p:to>
                                    </p:set>
                                    <p:anim calcmode="lin" valueType="num">
                                      <p:cBhvr>
                                        <p:cTn id="15" dur="500" fill="hold"/>
                                        <p:tgtEl>
                                          <p:spTgt spid="32"/>
                                        </p:tgtEl>
                                        <p:attrNameLst>
                                          <p:attrName>ppt_w</p:attrName>
                                        </p:attrNameLst>
                                      </p:cBhvr>
                                      <p:tavLst>
                                        <p:tav tm="0">
                                          <p:val>
                                            <p:fltVal val="0"/>
                                          </p:val>
                                        </p:tav>
                                        <p:tav tm="100000">
                                          <p:val>
                                            <p:strVal val="#ppt_w"/>
                                          </p:val>
                                        </p:tav>
                                      </p:tavLst>
                                    </p:anim>
                                    <p:anim calcmode="lin" valueType="num">
                                      <p:cBhvr>
                                        <p:cTn id="16" dur="500" fill="hold"/>
                                        <p:tgtEl>
                                          <p:spTgt spid="32"/>
                                        </p:tgtEl>
                                        <p:attrNameLst>
                                          <p:attrName>ppt_h</p:attrName>
                                        </p:attrNameLst>
                                      </p:cBhvr>
                                      <p:tavLst>
                                        <p:tav tm="0">
                                          <p:val>
                                            <p:fltVal val="0"/>
                                          </p:val>
                                        </p:tav>
                                        <p:tav tm="100000">
                                          <p:val>
                                            <p:strVal val="#ppt_h"/>
                                          </p:val>
                                        </p:tav>
                                      </p:tavLst>
                                    </p:anim>
                                    <p:animEffect transition="in" filter="fade">
                                      <p:cBhvr>
                                        <p:cTn id="17" dur="500"/>
                                        <p:tgtEl>
                                          <p:spTgt spid="32"/>
                                        </p:tgtEl>
                                      </p:cBhvr>
                                    </p:animEffect>
                                  </p:childTnLst>
                                </p:cTn>
                              </p:par>
                            </p:childTnLst>
                          </p:cTn>
                        </p:par>
                        <p:par>
                          <p:cTn id="18" fill="hold">
                            <p:stCondLst>
                              <p:cond delay="1350"/>
                            </p:stCondLst>
                            <p:childTnLst>
                              <p:par>
                                <p:cTn id="19" presetID="3" presetClass="entr" presetSubtype="10" fill="hold" nodeType="afterEffect">
                                  <p:childTnLst>
                                    <p:set>
                                      <p:cBhvr>
                                        <p:cTn id="20" dur="1" fill="hold">
                                          <p:stCondLst>
                                            <p:cond delay="0"/>
                                          </p:stCondLst>
                                        </p:cTn>
                                        <p:tgtEl>
                                          <p:spTgt spid="2"/>
                                        </p:tgtEl>
                                        <p:attrNameLst>
                                          <p:attrName>style.visibility</p:attrName>
                                        </p:attrNameLst>
                                      </p:cBhvr>
                                      <p:to>
                                        <p:strVal val="visible"/>
                                      </p:to>
                                    </p:set>
                                    <p:animEffect transition="in" filter="blinds(horizontal)">
                                      <p:cBhvr>
                                        <p:cTn id="21" dur="500"/>
                                        <p:tgtEl>
                                          <p:spTgt spid="2"/>
                                        </p:tgtEl>
                                      </p:cBhvr>
                                    </p:animEffect>
                                  </p:childTnLst>
                                </p:cTn>
                              </p:par>
                            </p:childTnLst>
                          </p:cTn>
                        </p:par>
                        <p:par>
                          <p:cTn id="22" fill="hold">
                            <p:stCondLst>
                              <p:cond delay="1850"/>
                            </p:stCondLst>
                            <p:childTnLst>
                              <p:par>
                                <p:cTn id="23" presetID="3" presetClass="entr" presetSubtype="10" fill="hold" nodeType="afterEffect">
                                  <p:childTnLst>
                                    <p:set>
                                      <p:cBhvr>
                                        <p:cTn id="24" dur="1" fill="hold">
                                          <p:stCondLst>
                                            <p:cond delay="0"/>
                                          </p:stCondLst>
                                        </p:cTn>
                                        <p:tgtEl>
                                          <p:spTgt spid="7"/>
                                        </p:tgtEl>
                                        <p:attrNameLst>
                                          <p:attrName>style.visibility</p:attrName>
                                        </p:attrNameLst>
                                      </p:cBhvr>
                                      <p:to>
                                        <p:strVal val="visible"/>
                                      </p:to>
                                    </p:set>
                                    <p:animEffect transition="in" filter="blinds(horizont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2"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淘宝网chenying0907出品 4"/>
          <p:cNvSpPr txBox="1"/>
          <p:nvPr/>
        </p:nvSpPr>
        <p:spPr>
          <a:xfrm>
            <a:off x="2168165" y="264321"/>
            <a:ext cx="4451710" cy="584775"/>
          </a:xfrm>
          <a:prstGeom prst="rect">
            <a:avLst/>
          </a:prstGeom>
          <a:noFill/>
        </p:spPr>
        <p:txBody>
          <a:bodyPr wrap="square" rtlCol="0">
            <a:spAutoFit/>
          </a:bodyPr>
          <a:lstStyle/>
          <a:p>
            <a:r>
              <a:rPr lang="en-US" altLang="zh-CN" sz="3200" b="1">
                <a:solidFill>
                  <a:schemeClr val="accent5">
                    <a:lumMod val="75000"/>
                  </a:schemeClr>
                </a:solidFill>
                <a:latin typeface="微软雅黑" panose="020B0503020204020204" pitchFamily="34" charset="-122"/>
                <a:ea typeface="微软雅黑" panose="020B0503020204020204" pitchFamily="34" charset="-122"/>
              </a:rPr>
              <a:t>2</a:t>
            </a:r>
            <a:r>
              <a:rPr lang="zh-CN" altLang="en-US" sz="3200" b="1">
                <a:solidFill>
                  <a:schemeClr val="accent5">
                    <a:lumMod val="75000"/>
                  </a:schemeClr>
                </a:solidFill>
                <a:latin typeface="微软雅黑" panose="020B0503020204020204" pitchFamily="34" charset="-122"/>
                <a:ea typeface="微软雅黑" panose="020B0503020204020204" pitchFamily="34" charset="-122"/>
              </a:rPr>
              <a:t>、应急队伍建设</a:t>
            </a:r>
            <a:endParaRPr lang="zh-CN" altLang="en-US" sz="3200" b="1">
              <a:solidFill>
                <a:schemeClr val="accent5">
                  <a:lumMod val="75000"/>
                </a:schemeClr>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1"/>
          <a:stretch>
            <a:fillRect/>
          </a:stretch>
        </p:blipFill>
        <p:spPr>
          <a:xfrm>
            <a:off x="143244" y="0"/>
            <a:ext cx="1789251" cy="1051863"/>
          </a:xfrm>
          <a:prstGeom prst="rect">
            <a:avLst/>
          </a:prstGeom>
        </p:spPr>
      </p:pic>
      <p:grpSp>
        <p:nvGrpSpPr>
          <p:cNvPr id="2" name="淘宝网chenying0907出品 21"/>
          <p:cNvGrpSpPr/>
          <p:nvPr/>
        </p:nvGrpSpPr>
        <p:grpSpPr>
          <a:xfrm>
            <a:off x="1715135" y="1889124"/>
            <a:ext cx="8974455" cy="3322308"/>
            <a:chOff x="2761" y="3185"/>
            <a:chExt cx="14133" cy="3521"/>
          </a:xfrm>
        </p:grpSpPr>
        <p:sp>
          <p:nvSpPr>
            <p:cNvPr id="14" name="淘宝网chenying0907出品 13"/>
            <p:cNvSpPr/>
            <p:nvPr/>
          </p:nvSpPr>
          <p:spPr>
            <a:xfrm>
              <a:off x="2820" y="3185"/>
              <a:ext cx="14074" cy="345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半闭框 14"/>
            <p:cNvSpPr/>
            <p:nvPr/>
          </p:nvSpPr>
          <p:spPr>
            <a:xfrm>
              <a:off x="2761" y="3185"/>
              <a:ext cx="1752" cy="1009"/>
            </a:xfrm>
            <a:prstGeom prst="halfFrame">
              <a:avLst>
                <a:gd name="adj1" fmla="val 9804"/>
                <a:gd name="adj2" fmla="val 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半闭框 15"/>
            <p:cNvSpPr/>
            <p:nvPr/>
          </p:nvSpPr>
          <p:spPr>
            <a:xfrm>
              <a:off x="15112" y="5624"/>
              <a:ext cx="1752" cy="1009"/>
            </a:xfrm>
            <a:prstGeom prst="halfFrame">
              <a:avLst>
                <a:gd name="adj1" fmla="val 9804"/>
                <a:gd name="adj2" fmla="val 8333"/>
              </a:avLst>
            </a:prstGeom>
            <a:scene3d>
              <a:camera prst="orthographicFront">
                <a:rot lat="1080000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淘宝网chenying0907出品 16"/>
            <p:cNvSpPr txBox="1"/>
            <p:nvPr/>
          </p:nvSpPr>
          <p:spPr>
            <a:xfrm>
              <a:off x="3341" y="3412"/>
              <a:ext cx="13357" cy="3294"/>
            </a:xfrm>
            <a:prstGeom prst="rect">
              <a:avLst/>
            </a:prstGeom>
            <a:noFill/>
          </p:spPr>
          <p:txBody>
            <a:bodyPr wrap="square" rtlCol="0">
              <a:spAutoFit/>
            </a:bodyPr>
            <a:lstStyle/>
            <a:p>
              <a:r>
                <a:rPr lang="zh-CN" altLang="en-US" sz="2800" b="1">
                  <a:solidFill>
                    <a:schemeClr val="accent1">
                      <a:lumMod val="50000"/>
                    </a:schemeClr>
                  </a:solidFill>
                </a:rPr>
                <a:t>          应急队伍建设是环境应急管理工作最重要的内容之一，是有效预防和处置突发环境事件的根本力量，主要包括管理队伍、专家队伍和救援队伍。企业法人要提高思想认识，强化工作措施，加大投入力度，具备条件的一定要建设一支相对稳定、专业技术熟练的环境应急队伍，以增强预防和应对突发环境事件的能力。</a:t>
              </a:r>
              <a:endParaRPr lang="zh-CN" altLang="en-US" sz="2800" b="1">
                <a:solidFill>
                  <a:schemeClr val="accent1">
                    <a:lumMod val="50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par>
                          <p:cTn id="12" fill="hold">
                            <p:stCondLst>
                              <p:cond delay="850"/>
                            </p:stCondLst>
                            <p:childTnLst>
                              <p:par>
                                <p:cTn id="13" presetID="42" presetClass="entr" presetSubtype="0" fill="hold" nodeType="afterEffec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淘宝网chenying0907出品 4"/>
          <p:cNvSpPr txBox="1"/>
          <p:nvPr/>
        </p:nvSpPr>
        <p:spPr>
          <a:xfrm>
            <a:off x="2168165" y="264321"/>
            <a:ext cx="3869778" cy="584775"/>
          </a:xfrm>
          <a:prstGeom prst="rect">
            <a:avLst/>
          </a:prstGeom>
          <a:noFill/>
        </p:spPr>
        <p:txBody>
          <a:bodyPr wrap="square" rtlCol="0">
            <a:spAutoFit/>
          </a:bodyPr>
          <a:lstStyle/>
          <a:p>
            <a:r>
              <a:rPr lang="en-US" altLang="zh-CN" sz="3200" b="1">
                <a:solidFill>
                  <a:schemeClr val="accent1">
                    <a:lumMod val="50000"/>
                  </a:schemeClr>
                </a:solidFill>
              </a:rPr>
              <a:t>3</a:t>
            </a:r>
            <a:r>
              <a:rPr lang="zh-CN" altLang="en-US" sz="3200" b="1">
                <a:solidFill>
                  <a:schemeClr val="accent1">
                    <a:lumMod val="50000"/>
                  </a:schemeClr>
                </a:solidFill>
              </a:rPr>
              <a:t>、应急物资储备</a:t>
            </a:r>
            <a:endParaRPr lang="zh-CN" altLang="en-US" sz="3200">
              <a:solidFill>
                <a:schemeClr val="accent1">
                  <a:lumMod val="50000"/>
                </a:schemeClr>
              </a:solidFill>
            </a:endParaRPr>
          </a:p>
        </p:txBody>
      </p:sp>
      <p:pic>
        <p:nvPicPr>
          <p:cNvPr id="6" name="图片 5"/>
          <p:cNvPicPr>
            <a:picLocks noChangeAspect="1"/>
          </p:cNvPicPr>
          <p:nvPr/>
        </p:nvPicPr>
        <p:blipFill>
          <a:blip r:embed="rId1"/>
          <a:stretch>
            <a:fillRect/>
          </a:stretch>
        </p:blipFill>
        <p:spPr>
          <a:xfrm>
            <a:off x="143244" y="0"/>
            <a:ext cx="1789251" cy="1051863"/>
          </a:xfrm>
          <a:prstGeom prst="rect">
            <a:avLst/>
          </a:prstGeom>
        </p:spPr>
      </p:pic>
      <p:sp>
        <p:nvSpPr>
          <p:cNvPr id="3" name="左大括号 2"/>
          <p:cNvSpPr/>
          <p:nvPr/>
        </p:nvSpPr>
        <p:spPr>
          <a:xfrm>
            <a:off x="2586964" y="3315215"/>
            <a:ext cx="439948" cy="2475985"/>
          </a:xfrm>
          <a:prstGeom prst="leftBrace">
            <a:avLst>
              <a:gd name="adj1" fmla="val 64418"/>
              <a:gd name="adj2" fmla="val 50000"/>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圆角淘宝网chenying0907出品 7"/>
          <p:cNvSpPr/>
          <p:nvPr/>
        </p:nvSpPr>
        <p:spPr>
          <a:xfrm>
            <a:off x="3507801" y="2842915"/>
            <a:ext cx="6202393" cy="1548110"/>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accent1">
                    <a:lumMod val="50000"/>
                  </a:schemeClr>
                </a:solidFill>
              </a:rPr>
              <a:t>1</a:t>
            </a:r>
            <a:r>
              <a:rPr lang="zh-CN" altLang="en-US" b="1">
                <a:solidFill>
                  <a:schemeClr val="accent1">
                    <a:lumMod val="50000"/>
                  </a:schemeClr>
                </a:solidFill>
              </a:rPr>
              <a:t>）企业内部要将储备应急物质的经费列入本单位财政预算，每年都要安排适当的应急物质专项资金，并根据企业环境风险隐患评估情况和可能发生突发环境事件的情景分析，建立必要的环境应急物质储备库，并逐年增补和更换环境应急物质。</a:t>
            </a:r>
            <a:endParaRPr lang="zh-CN" altLang="en-US" b="1">
              <a:solidFill>
                <a:schemeClr val="accent1">
                  <a:lumMod val="50000"/>
                </a:schemeClr>
              </a:solidFill>
            </a:endParaRPr>
          </a:p>
        </p:txBody>
      </p:sp>
      <p:sp>
        <p:nvSpPr>
          <p:cNvPr id="9" name="圆角淘宝网chenying0907出品 8"/>
          <p:cNvSpPr/>
          <p:nvPr/>
        </p:nvSpPr>
        <p:spPr>
          <a:xfrm>
            <a:off x="3517778" y="4764114"/>
            <a:ext cx="6202393" cy="1541436"/>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accent1">
                    <a:lumMod val="50000"/>
                  </a:schemeClr>
                </a:solidFill>
              </a:rPr>
              <a:t>2</a:t>
            </a:r>
            <a:r>
              <a:rPr lang="zh-CN" altLang="en-US" b="1">
                <a:solidFill>
                  <a:schemeClr val="accent1">
                    <a:lumMod val="50000"/>
                  </a:schemeClr>
                </a:solidFill>
              </a:rPr>
              <a:t>）企业要主动与相邻、相关单位签定环境应急物质使用的友好协议，实现资源共享。</a:t>
            </a:r>
            <a:endParaRPr lang="zh-CN" altLang="en-US" b="1">
              <a:solidFill>
                <a:schemeClr val="accent1">
                  <a:lumMod val="50000"/>
                </a:schemeClr>
              </a:solidFill>
            </a:endParaRPr>
          </a:p>
        </p:txBody>
      </p:sp>
      <p:grpSp>
        <p:nvGrpSpPr>
          <p:cNvPr id="2" name="淘宝网chenying0907出品 1"/>
          <p:cNvGrpSpPr/>
          <p:nvPr/>
        </p:nvGrpSpPr>
        <p:grpSpPr>
          <a:xfrm>
            <a:off x="990871" y="1104082"/>
            <a:ext cx="9972404" cy="1210493"/>
            <a:chOff x="5834" y="3118"/>
            <a:chExt cx="11342" cy="1506"/>
          </a:xfrm>
        </p:grpSpPr>
        <p:sp>
          <p:nvSpPr>
            <p:cNvPr id="11" name="淘宝网chenying0907出品 7"/>
            <p:cNvSpPr/>
            <p:nvPr/>
          </p:nvSpPr>
          <p:spPr>
            <a:xfrm>
              <a:off x="5834" y="3118"/>
              <a:ext cx="11342" cy="1408"/>
            </a:xfrm>
            <a:prstGeom prst="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淘宝网chenying0907出品 8"/>
            <p:cNvSpPr txBox="1"/>
            <p:nvPr/>
          </p:nvSpPr>
          <p:spPr>
            <a:xfrm>
              <a:off x="6209" y="3170"/>
              <a:ext cx="10632" cy="1454"/>
            </a:xfrm>
            <a:prstGeom prst="rect">
              <a:avLst/>
            </a:prstGeom>
            <a:noFill/>
          </p:spPr>
          <p:txBody>
            <a:bodyPr wrap="square" rtlCol="0">
              <a:spAutoFit/>
            </a:bodyPr>
            <a:lstStyle/>
            <a:p>
              <a:r>
                <a:rPr lang="zh-CN" altLang="en-US" b="1">
                  <a:solidFill>
                    <a:schemeClr val="bg1"/>
                  </a:solidFill>
                </a:rPr>
                <a:t>         环境应急物质储备是环境应急保障的有机组成部分，是做好环境应急管理工作，成功处置突发环境事件的重要保障和物质基础。企业要从提高减灾、备灾、救灾能力和保障环境安全的高度，充分认识强化环境应急物质储备的重要意义，切实抓紧抓好。</a:t>
              </a:r>
              <a:endParaRPr lang="zh-CN" altLang="en-US" b="1">
                <a:solidFill>
                  <a:schemeClr val="bg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par>
                          <p:cTn id="12" fill="hold">
                            <p:stCondLst>
                              <p:cond delay="850"/>
                            </p:stCondLst>
                            <p:childTnLst>
                              <p:par>
                                <p:cTn id="13" presetID="22" presetClass="entr" presetSubtype="8" fill="hold" nodeType="afterEffec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350"/>
                            </p:stCondLst>
                            <p:childTnLst>
                              <p:par>
                                <p:cTn id="17" presetID="22" presetClass="entr" presetSubtype="8" fill="hold" grpId="1" nodeType="afterEffect">
                                  <p:childTnLst>
                                    <p:set>
                                      <p:cBhvr>
                                        <p:cTn id="18" dur="1" fill="hold">
                                          <p:stCondLst>
                                            <p:cond delay="0"/>
                                          </p:stCondLst>
                                        </p:cTn>
                                        <p:tgtEl>
                                          <p:spTgt spid="3"/>
                                        </p:tgtEl>
                                        <p:attrNameLst>
                                          <p:attrName>style.visibility</p:attrName>
                                        </p:attrNameLst>
                                      </p:cBhvr>
                                      <p:to>
                                        <p:strVal val="visible"/>
                                      </p:to>
                                    </p:set>
                                    <p:animEffect transition="in" filter="wipe(left)">
                                      <p:cBhvr>
                                        <p:cTn id="19" dur="1000"/>
                                        <p:tgtEl>
                                          <p:spTgt spid="3"/>
                                        </p:tgtEl>
                                      </p:cBhvr>
                                    </p:animEffect>
                                  </p:childTnLst>
                                </p:cTn>
                              </p:par>
                            </p:childTnLst>
                          </p:cTn>
                        </p:par>
                        <p:par>
                          <p:cTn id="20" fill="hold">
                            <p:stCondLst>
                              <p:cond delay="2350"/>
                            </p:stCondLst>
                            <p:childTnLst>
                              <p:par>
                                <p:cTn id="21" presetID="2" presetClass="entr" presetSubtype="2" fill="hold" grpId="2" nodeType="afterEffec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1+#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childTnLst>
                          </p:cTn>
                        </p:par>
                        <p:par>
                          <p:cTn id="25" fill="hold">
                            <p:stCondLst>
                              <p:cond delay="2850"/>
                            </p:stCondLst>
                            <p:childTnLst>
                              <p:par>
                                <p:cTn id="26" presetID="2" presetClass="entr" presetSubtype="2" fill="hold" grpId="3" nodeType="afterEffec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1+#ppt_w/2"/>
                                          </p:val>
                                        </p:tav>
                                        <p:tav tm="100000">
                                          <p:val>
                                            <p:strVal val="#ppt_x"/>
                                          </p:val>
                                        </p:tav>
                                      </p:tavLst>
                                    </p:anim>
                                    <p:anim calcmode="lin" valueType="num">
                                      <p:cBhvr additive="base">
                                        <p:cTn id="29"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1" animBg="1"/>
      <p:bldP spid="8" grpId="2" animBg="1"/>
      <p:bldP spid="9" grpId="3"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5279" y="1484741"/>
            <a:ext cx="5284399" cy="1179607"/>
          </a:xfrm>
        </p:spPr>
        <p:txBody>
          <a:bodyPr>
            <a:noAutofit/>
          </a:bodyPr>
          <a:lstStyle/>
          <a:p>
            <a:r>
              <a:rPr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7878445" y="4149090"/>
            <a:ext cx="3893185" cy="158432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1795" y="4213215"/>
            <a:ext cx="1188000" cy="1188000"/>
          </a:xfrm>
          <a:prstGeom prst="rect">
            <a:avLst/>
          </a:prstGeom>
        </p:spPr>
      </p:pic>
      <p:sp>
        <p:nvSpPr>
          <p:cNvPr id="2" name="文本框 1"/>
          <p:cNvSpPr txBox="1"/>
          <p:nvPr>
            <p:custDataLst>
              <p:tags r:id="rId4"/>
            </p:custDataLst>
          </p:nvPr>
        </p:nvSpPr>
        <p:spPr>
          <a:xfrm>
            <a:off x="8023718" y="449858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6"/>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4711"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8368"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9999"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淘宝网chenying0907出品 10"/>
          <p:cNvSpPr txBox="1"/>
          <p:nvPr/>
        </p:nvSpPr>
        <p:spPr>
          <a:xfrm>
            <a:off x="444500" y="3114452"/>
            <a:ext cx="3962400" cy="461665"/>
          </a:xfrm>
          <a:prstGeom prst="rect">
            <a:avLst/>
          </a:prstGeom>
          <a:noFill/>
        </p:spPr>
        <p:txBody>
          <a:bodyPr wrap="square" rtlCol="0">
            <a:spAutoFit/>
          </a:bodyPr>
          <a:lstStyle/>
          <a:p>
            <a:r>
              <a:rPr lang="zh-CN" altLang="en-US" sz="2400" b="1">
                <a:solidFill>
                  <a:schemeClr val="accent1">
                    <a:lumMod val="50000"/>
                  </a:schemeClr>
                </a:solidFill>
              </a:rPr>
              <a:t>           目      录</a:t>
            </a:r>
            <a:endParaRPr lang="zh-CN" altLang="en-US" sz="2400" b="1">
              <a:solidFill>
                <a:schemeClr val="accent1">
                  <a:lumMod val="50000"/>
                </a:schemeClr>
              </a:solidFill>
            </a:endParaRPr>
          </a:p>
        </p:txBody>
      </p:sp>
      <p:sp>
        <p:nvSpPr>
          <p:cNvPr id="12" name="淘宝网chenying0907出品 11"/>
          <p:cNvSpPr/>
          <p:nvPr/>
        </p:nvSpPr>
        <p:spPr>
          <a:xfrm>
            <a:off x="3314700" y="0"/>
            <a:ext cx="8877300"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直接连接符 22"/>
          <p:cNvCxnSpPr/>
          <p:nvPr/>
        </p:nvCxnSpPr>
        <p:spPr>
          <a:xfrm rot="16200000" flipH="1">
            <a:off x="2230759" y="3745234"/>
            <a:ext cx="4869179" cy="380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淘宝网chenying0907出品 32"/>
          <p:cNvSpPr txBox="1"/>
          <p:nvPr/>
        </p:nvSpPr>
        <p:spPr>
          <a:xfrm>
            <a:off x="5256983" y="1335402"/>
            <a:ext cx="4959532" cy="400110"/>
          </a:xfrm>
          <a:prstGeom prst="rect">
            <a:avLst/>
          </a:prstGeom>
          <a:noFill/>
        </p:spPr>
        <p:txBody>
          <a:bodyPr wrap="square" rtlCol="0">
            <a:spAutoFit/>
          </a:bodyPr>
          <a:lstStyle/>
          <a:p>
            <a:r>
              <a:rPr lang="zh-CN" altLang="en-US" sz="2000" b="1">
                <a:solidFill>
                  <a:schemeClr val="bg1"/>
                </a:solidFill>
              </a:rPr>
              <a:t>序言</a:t>
            </a:r>
            <a:endParaRPr lang="zh-CN" altLang="en-US" sz="2000">
              <a:solidFill>
                <a:schemeClr val="bg1"/>
              </a:solidFill>
            </a:endParaRPr>
          </a:p>
        </p:txBody>
      </p:sp>
      <p:sp>
        <p:nvSpPr>
          <p:cNvPr id="24" name="淘宝网chenying0907出品 32"/>
          <p:cNvSpPr txBox="1"/>
          <p:nvPr/>
        </p:nvSpPr>
        <p:spPr>
          <a:xfrm>
            <a:off x="5443673" y="4663437"/>
            <a:ext cx="5296082" cy="769441"/>
          </a:xfrm>
          <a:prstGeom prst="rect">
            <a:avLst/>
          </a:prstGeom>
          <a:noFill/>
        </p:spPr>
        <p:txBody>
          <a:bodyPr wrap="square" rtlCol="0">
            <a:spAutoFit/>
          </a:bodyPr>
          <a:lstStyle/>
          <a:p>
            <a:r>
              <a:rPr lang="zh-CN" altLang="en-US" sz="2000" b="1">
                <a:solidFill>
                  <a:schemeClr val="bg1"/>
                </a:solidFill>
              </a:rPr>
              <a:t>四、制定突发环境事件应急预案并备案、演练</a:t>
            </a:r>
            <a:endParaRPr lang="zh-CN" altLang="en-US" sz="2000" b="1">
              <a:solidFill>
                <a:schemeClr val="bg1"/>
              </a:solidFill>
            </a:endParaRPr>
          </a:p>
          <a:p>
            <a:endParaRPr lang="zh-CN" altLang="en-US" sz="2400">
              <a:solidFill>
                <a:schemeClr val="bg1"/>
              </a:solidFill>
            </a:endParaRPr>
          </a:p>
        </p:txBody>
      </p:sp>
      <p:sp>
        <p:nvSpPr>
          <p:cNvPr id="14" name="淘宝网chenying0907出品 32"/>
          <p:cNvSpPr txBox="1"/>
          <p:nvPr/>
        </p:nvSpPr>
        <p:spPr>
          <a:xfrm>
            <a:off x="5374457" y="2110102"/>
            <a:ext cx="5318308" cy="400110"/>
          </a:xfrm>
          <a:prstGeom prst="rect">
            <a:avLst/>
          </a:prstGeom>
          <a:noFill/>
        </p:spPr>
        <p:txBody>
          <a:bodyPr wrap="square" rtlCol="0">
            <a:spAutoFit/>
          </a:bodyPr>
          <a:lstStyle/>
          <a:p>
            <a:r>
              <a:rPr lang="zh-CN" altLang="en-US" sz="2000" b="1">
                <a:solidFill>
                  <a:schemeClr val="bg1"/>
                </a:solidFill>
                <a:latin typeface="宋体" panose="02010600030101010101" pitchFamily="2" charset="-122"/>
                <a:ea typeface="宋体" panose="02010600030101010101" pitchFamily="2" charset="-122"/>
              </a:rPr>
              <a:t>一、积极开展企业突发环境事件风险评估工作</a:t>
            </a:r>
            <a:endParaRPr lang="zh-CN" altLang="en-US" sz="2000" b="1">
              <a:solidFill>
                <a:schemeClr val="bg1"/>
              </a:solidFill>
              <a:latin typeface="宋体" panose="02010600030101010101" pitchFamily="2" charset="-122"/>
              <a:ea typeface="宋体" panose="02010600030101010101" pitchFamily="2" charset="-122"/>
            </a:endParaRPr>
          </a:p>
        </p:txBody>
      </p:sp>
      <p:sp>
        <p:nvSpPr>
          <p:cNvPr id="15" name="淘宝网chenying0907出品 32"/>
          <p:cNvSpPr txBox="1"/>
          <p:nvPr/>
        </p:nvSpPr>
        <p:spPr>
          <a:xfrm>
            <a:off x="5399857" y="2973702"/>
            <a:ext cx="5292907" cy="400110"/>
          </a:xfrm>
          <a:prstGeom prst="rect">
            <a:avLst/>
          </a:prstGeom>
          <a:noFill/>
        </p:spPr>
        <p:txBody>
          <a:bodyPr wrap="square" rtlCol="0">
            <a:spAutoFit/>
          </a:bodyPr>
          <a:lstStyle/>
          <a:p>
            <a:r>
              <a:rPr lang="zh-CN" altLang="en-US" sz="2000" b="1">
                <a:solidFill>
                  <a:schemeClr val="bg1"/>
                </a:solidFill>
                <a:latin typeface="宋体" panose="02010600030101010101" pitchFamily="2" charset="-122"/>
                <a:ea typeface="宋体" panose="02010600030101010101" pitchFamily="2" charset="-122"/>
              </a:rPr>
              <a:t>二、</a:t>
            </a:r>
            <a:r>
              <a:rPr lang="zh-CN" altLang="en-US" sz="2000" b="1">
                <a:solidFill>
                  <a:schemeClr val="bg1"/>
                </a:solidFill>
              </a:rPr>
              <a:t>完善、落实突发环境事件风险防控措施</a:t>
            </a:r>
            <a:endParaRPr lang="zh-CN" altLang="en-US" sz="2000" b="1">
              <a:solidFill>
                <a:schemeClr val="bg1"/>
              </a:solidFill>
            </a:endParaRPr>
          </a:p>
        </p:txBody>
      </p:sp>
      <p:sp>
        <p:nvSpPr>
          <p:cNvPr id="16" name="淘宝网chenying0907出品 32"/>
          <p:cNvSpPr txBox="1"/>
          <p:nvPr/>
        </p:nvSpPr>
        <p:spPr>
          <a:xfrm>
            <a:off x="5449388" y="3878577"/>
            <a:ext cx="4959532" cy="400110"/>
          </a:xfrm>
          <a:prstGeom prst="rect">
            <a:avLst/>
          </a:prstGeom>
          <a:noFill/>
        </p:spPr>
        <p:txBody>
          <a:bodyPr wrap="square" rtlCol="0">
            <a:spAutoFit/>
          </a:bodyPr>
          <a:lstStyle/>
          <a:p>
            <a:r>
              <a:rPr lang="zh-CN" altLang="en-US" sz="2000" b="1">
                <a:solidFill>
                  <a:schemeClr val="bg1"/>
                </a:solidFill>
              </a:rPr>
              <a:t>三、排查治理环境安全隐患</a:t>
            </a:r>
            <a:endParaRPr lang="zh-CN" altLang="en-US" sz="2000" b="1">
              <a:solidFill>
                <a:schemeClr val="bg1"/>
              </a:solidFill>
              <a:latin typeface="宋体" panose="02010600030101010101" pitchFamily="2" charset="-122"/>
              <a:ea typeface="宋体" panose="02010600030101010101" pitchFamily="2" charset="-122"/>
            </a:endParaRPr>
          </a:p>
        </p:txBody>
      </p:sp>
      <p:sp>
        <p:nvSpPr>
          <p:cNvPr id="20" name="淘宝网chenying0907出品 32"/>
          <p:cNvSpPr txBox="1"/>
          <p:nvPr/>
        </p:nvSpPr>
        <p:spPr>
          <a:xfrm>
            <a:off x="5441768" y="5520687"/>
            <a:ext cx="5296082" cy="400110"/>
          </a:xfrm>
          <a:prstGeom prst="rect">
            <a:avLst/>
          </a:prstGeom>
          <a:noFill/>
        </p:spPr>
        <p:txBody>
          <a:bodyPr wrap="square" rtlCol="0">
            <a:spAutoFit/>
          </a:bodyPr>
          <a:lstStyle/>
          <a:p>
            <a:r>
              <a:rPr lang="zh-CN" altLang="en-US" sz="2000" b="1">
                <a:solidFill>
                  <a:schemeClr val="bg1"/>
                </a:solidFill>
              </a:rPr>
              <a:t>五、加强企业环境应急能力保障建设</a:t>
            </a:r>
            <a:endParaRPr lang="zh-CN" altLang="en-US" sz="2000" b="1">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gtEl>
                                      </p:cBhvr>
                                    </p:animEffect>
                                  </p:childTnLst>
                                </p:cTn>
                              </p:par>
                            </p:childTnLst>
                          </p:cTn>
                        </p:par>
                        <p:par>
                          <p:cTn id="12" fill="hold">
                            <p:stCondLst>
                              <p:cond delay="1399"/>
                            </p:stCondLst>
                            <p:childTnLst>
                              <p:par>
                                <p:cTn id="13" presetID="22" presetClass="entr" presetSubtype="1" fill="hold" nodeType="afterEffect">
                                  <p:childTnLst>
                                    <p:set>
                                      <p:cBhvr>
                                        <p:cTn id="14" dur="1" fill="hold">
                                          <p:stCondLst>
                                            <p:cond delay="0"/>
                                          </p:stCondLst>
                                        </p:cTn>
                                        <p:tgtEl>
                                          <p:spTgt spid="23"/>
                                        </p:tgtEl>
                                        <p:attrNameLst>
                                          <p:attrName>style.visibility</p:attrName>
                                        </p:attrNameLst>
                                      </p:cBhvr>
                                      <p:to>
                                        <p:strVal val="visible"/>
                                      </p:to>
                                    </p:set>
                                    <p:animEffect transition="in" filter="wipe(up)">
                                      <p:cBhvr>
                                        <p:cTn id="15" dur="500"/>
                                        <p:tgtEl>
                                          <p:spTgt spid="23"/>
                                        </p:tgtEl>
                                      </p:cBhvr>
                                    </p:animEffect>
                                  </p:childTnLst>
                                </p:cTn>
                              </p:par>
                            </p:childTnLst>
                          </p:cTn>
                        </p:par>
                        <p:par>
                          <p:cTn id="16" fill="hold">
                            <p:stCondLst>
                              <p:cond delay="1899"/>
                            </p:stCondLst>
                            <p:childTnLst>
                              <p:par>
                                <p:cTn id="17" presetID="3" presetClass="entr" presetSubtype="10" fill="hold" grpId="1" nodeType="afterEffect">
                                  <p:childTnLst>
                                    <p:set>
                                      <p:cBhvr>
                                        <p:cTn id="18" dur="1" fill="hold">
                                          <p:stCondLst>
                                            <p:cond delay="0"/>
                                          </p:stCondLst>
                                        </p:cTn>
                                        <p:tgtEl>
                                          <p:spTgt spid="33"/>
                                        </p:tgtEl>
                                        <p:attrNameLst>
                                          <p:attrName>style.visibility</p:attrName>
                                        </p:attrNameLst>
                                      </p:cBhvr>
                                      <p:to>
                                        <p:strVal val="visible"/>
                                      </p:to>
                                    </p:set>
                                    <p:animEffect transition="in" filter="blinds(horizontal)">
                                      <p:cBhvr>
                                        <p:cTn id="19" dur="500"/>
                                        <p:tgtEl>
                                          <p:spTgt spid="33"/>
                                        </p:tgtEl>
                                      </p:cBhvr>
                                    </p:animEffect>
                                  </p:childTnLst>
                                </p:cTn>
                              </p:par>
                            </p:childTnLst>
                          </p:cTn>
                        </p:par>
                        <p:par>
                          <p:cTn id="20" fill="hold">
                            <p:stCondLst>
                              <p:cond delay="2399"/>
                            </p:stCondLst>
                            <p:childTnLst>
                              <p:par>
                                <p:cTn id="21" presetID="3" presetClass="entr" presetSubtype="10" fill="hold" grpId="3" nodeType="afterEffect">
                                  <p:childTnLst>
                                    <p:set>
                                      <p:cBhvr>
                                        <p:cTn id="22" dur="1" fill="hold">
                                          <p:stCondLst>
                                            <p:cond delay="0"/>
                                          </p:stCondLst>
                                        </p:cTn>
                                        <p:tgtEl>
                                          <p:spTgt spid="14"/>
                                        </p:tgtEl>
                                        <p:attrNameLst>
                                          <p:attrName>style.visibility</p:attrName>
                                        </p:attrNameLst>
                                      </p:cBhvr>
                                      <p:to>
                                        <p:strVal val="visible"/>
                                      </p:to>
                                    </p:set>
                                    <p:animEffect transition="in" filter="blinds(horizontal)">
                                      <p:cBhvr>
                                        <p:cTn id="23" dur="500"/>
                                        <p:tgtEl>
                                          <p:spTgt spid="14"/>
                                        </p:tgtEl>
                                      </p:cBhvr>
                                    </p:animEffect>
                                  </p:childTnLst>
                                </p:cTn>
                              </p:par>
                            </p:childTnLst>
                          </p:cTn>
                        </p:par>
                        <p:par>
                          <p:cTn id="24" fill="hold">
                            <p:stCondLst>
                              <p:cond delay="2899"/>
                            </p:stCondLst>
                            <p:childTnLst>
                              <p:par>
                                <p:cTn id="25" presetID="3" presetClass="entr" presetSubtype="10" fill="hold" grpId="4" nodeType="afterEffec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childTnLst>
                          </p:cTn>
                        </p:par>
                        <p:par>
                          <p:cTn id="28" fill="hold">
                            <p:stCondLst>
                              <p:cond delay="3399"/>
                            </p:stCondLst>
                            <p:childTnLst>
                              <p:par>
                                <p:cTn id="29" presetID="3" presetClass="entr" presetSubtype="10" fill="hold" grpId="5" nodeType="afterEffect">
                                  <p:childTnLst>
                                    <p:set>
                                      <p:cBhvr>
                                        <p:cTn id="30" dur="1" fill="hold">
                                          <p:stCondLst>
                                            <p:cond delay="0"/>
                                          </p:stCondLst>
                                        </p:cTn>
                                        <p:tgtEl>
                                          <p:spTgt spid="16"/>
                                        </p:tgtEl>
                                        <p:attrNameLst>
                                          <p:attrName>style.visibility</p:attrName>
                                        </p:attrNameLst>
                                      </p:cBhvr>
                                      <p:to>
                                        <p:strVal val="visible"/>
                                      </p:to>
                                    </p:set>
                                    <p:animEffect transition="in" filter="blinds(horizontal)">
                                      <p:cBhvr>
                                        <p:cTn id="31" dur="500"/>
                                        <p:tgtEl>
                                          <p:spTgt spid="16"/>
                                        </p:tgtEl>
                                      </p:cBhvr>
                                    </p:animEffect>
                                  </p:childTnLst>
                                </p:cTn>
                              </p:par>
                            </p:childTnLst>
                          </p:cTn>
                        </p:par>
                        <p:par>
                          <p:cTn id="32" fill="hold">
                            <p:stCondLst>
                              <p:cond delay="3899"/>
                            </p:stCondLst>
                            <p:childTnLst>
                              <p:par>
                                <p:cTn id="33" presetID="3" presetClass="entr" presetSubtype="10" fill="hold" grpId="2" nodeType="afterEffect">
                                  <p:childTnLst>
                                    <p:set>
                                      <p:cBhvr>
                                        <p:cTn id="34" dur="1" fill="hold">
                                          <p:stCondLst>
                                            <p:cond delay="0"/>
                                          </p:stCondLst>
                                        </p:cTn>
                                        <p:tgtEl>
                                          <p:spTgt spid="24"/>
                                        </p:tgtEl>
                                        <p:attrNameLst>
                                          <p:attrName>style.visibility</p:attrName>
                                        </p:attrNameLst>
                                      </p:cBhvr>
                                      <p:to>
                                        <p:strVal val="visible"/>
                                      </p:to>
                                    </p:set>
                                    <p:animEffect transition="in" filter="blinds(horizontal)">
                                      <p:cBhvr>
                                        <p:cTn id="35" dur="500"/>
                                        <p:tgtEl>
                                          <p:spTgt spid="24"/>
                                        </p:tgtEl>
                                      </p:cBhvr>
                                    </p:animEffect>
                                  </p:childTnLst>
                                </p:cTn>
                              </p:par>
                            </p:childTnLst>
                          </p:cTn>
                        </p:par>
                        <p:par>
                          <p:cTn id="36" fill="hold">
                            <p:stCondLst>
                              <p:cond delay="4399"/>
                            </p:stCondLst>
                            <p:childTnLst>
                              <p:par>
                                <p:cTn id="37" presetID="3" presetClass="entr" presetSubtype="10" fill="hold" grpId="6" nodeType="afterEffect">
                                  <p:childTnLst>
                                    <p:set>
                                      <p:cBhvr>
                                        <p:cTn id="38" dur="1" fill="hold">
                                          <p:stCondLst>
                                            <p:cond delay="0"/>
                                          </p:stCondLst>
                                        </p:cTn>
                                        <p:tgtEl>
                                          <p:spTgt spid="20"/>
                                        </p:tgtEl>
                                        <p:attrNameLst>
                                          <p:attrName>style.visibility</p:attrName>
                                        </p:attrNameLst>
                                      </p:cBhvr>
                                      <p:to>
                                        <p:strVal val="visible"/>
                                      </p:to>
                                    </p:set>
                                    <p:animEffect transition="in" filter="blinds(horizontal)">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3" grpId="1"/>
      <p:bldP spid="24" grpId="2"/>
      <p:bldP spid="14" grpId="3"/>
      <p:bldP spid="15" grpId="4"/>
      <p:bldP spid="16" grpId="5"/>
      <p:bldP spid="20" grpId="6"/>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淘宝网chenying0907出品 6"/>
          <p:cNvSpPr txBox="1"/>
          <p:nvPr/>
        </p:nvSpPr>
        <p:spPr>
          <a:xfrm>
            <a:off x="2168165" y="950120"/>
            <a:ext cx="8741135" cy="523220"/>
          </a:xfrm>
          <a:prstGeom prst="rect">
            <a:avLst/>
          </a:prstGeom>
          <a:noFill/>
        </p:spPr>
        <p:txBody>
          <a:bodyPr wrap="square" rtlCol="0">
            <a:spAutoFit/>
          </a:bodyPr>
          <a:lstStyle/>
          <a:p>
            <a:r>
              <a:rPr lang="zh-CN" altLang="en-US" sz="2800">
                <a:solidFill>
                  <a:schemeClr val="accent1">
                    <a:lumMod val="50000"/>
                  </a:schemeClr>
                </a:solidFill>
                <a:latin typeface="微软雅黑" panose="020B0503020204020204" pitchFamily="34" charset="-122"/>
                <a:ea typeface="微软雅黑" panose="020B0503020204020204" pitchFamily="34" charset="-122"/>
              </a:rPr>
              <a:t>一、积极开展企业突发环境事件风险评估工作</a:t>
            </a:r>
            <a:endParaRPr lang="zh-CN" altLang="en-US" sz="2800" b="1">
              <a:solidFill>
                <a:schemeClr val="accent1">
                  <a:lumMod val="50000"/>
                </a:schemeClr>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1"/>
          <a:stretch>
            <a:fillRect/>
          </a:stretch>
        </p:blipFill>
        <p:spPr>
          <a:xfrm>
            <a:off x="143244" y="0"/>
            <a:ext cx="1789251" cy="1051863"/>
          </a:xfrm>
          <a:prstGeom prst="rect">
            <a:avLst/>
          </a:prstGeom>
        </p:spPr>
      </p:pic>
      <p:grpSp>
        <p:nvGrpSpPr>
          <p:cNvPr id="2" name="淘宝网chenying0907出品 1"/>
          <p:cNvGrpSpPr/>
          <p:nvPr/>
        </p:nvGrpSpPr>
        <p:grpSpPr>
          <a:xfrm>
            <a:off x="3481705" y="1914525"/>
            <a:ext cx="5165725" cy="688340"/>
            <a:chOff x="5483" y="3015"/>
            <a:chExt cx="8135" cy="1084"/>
          </a:xfrm>
        </p:grpSpPr>
        <p:sp>
          <p:nvSpPr>
            <p:cNvPr id="9" name="圆角淘宝网chenying0907出品 8"/>
            <p:cNvSpPr/>
            <p:nvPr/>
          </p:nvSpPr>
          <p:spPr>
            <a:xfrm>
              <a:off x="5483" y="3015"/>
              <a:ext cx="8135" cy="1084"/>
            </a:xfrm>
            <a:prstGeom prst="roundRect">
              <a:avLst/>
            </a:prstGeom>
            <a:gradFill flip="none" rotWithShape="1">
              <a:gsLst>
                <a:gs pos="0">
                  <a:schemeClr val="bg1">
                    <a:lumMod val="95000"/>
                  </a:schemeClr>
                </a:gs>
                <a:gs pos="100000">
                  <a:schemeClr val="bg1"/>
                </a:gs>
              </a:gsLst>
              <a:lin ang="2700000" scaled="1"/>
            </a:gradFill>
            <a:ln w="44450">
              <a:gradFill>
                <a:gsLst>
                  <a:gs pos="0">
                    <a:schemeClr val="accent1">
                      <a:lumMod val="5000"/>
                      <a:lumOff val="95000"/>
                    </a:schemeClr>
                  </a:gs>
                  <a:gs pos="100000">
                    <a:schemeClr val="accent1">
                      <a:lumMod val="30000"/>
                      <a:lumOff val="70000"/>
                    </a:schemeClr>
                  </a:gs>
                </a:gsLst>
                <a:lin ang="135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accent1">
                      <a:lumMod val="50000"/>
                    </a:schemeClr>
                  </a:solidFill>
                </a:rPr>
                <a:t>术        语</a:t>
              </a:r>
              <a:endParaRPr lang="zh-CN" altLang="en-US" sz="2800" b="1">
                <a:solidFill>
                  <a:schemeClr val="accent1">
                    <a:lumMod val="50000"/>
                  </a:schemeClr>
                </a:solidFill>
                <a:latin typeface="微软雅黑" panose="020B0503020204020204" pitchFamily="34" charset="-122"/>
                <a:ea typeface="微软雅黑" panose="020B0503020204020204" pitchFamily="34" charset="-122"/>
              </a:endParaRPr>
            </a:p>
          </p:txBody>
        </p:sp>
        <p:sp>
          <p:nvSpPr>
            <p:cNvPr id="10" name="淘宝网chenying0907出品 9"/>
            <p:cNvSpPr/>
            <p:nvPr/>
          </p:nvSpPr>
          <p:spPr>
            <a:xfrm>
              <a:off x="5775" y="3223"/>
              <a:ext cx="787" cy="787"/>
            </a:xfrm>
            <a:prstGeom prst="ellipse">
              <a:avLst/>
            </a:prstGeom>
            <a:solidFill>
              <a:schemeClr val="bg1"/>
            </a:solidFill>
            <a:ln w="15875" cmpd="db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solidFill>
                    <a:schemeClr val="accent1">
                      <a:lumMod val="50000"/>
                    </a:schemeClr>
                  </a:solidFill>
                </a:rPr>
                <a:t>1</a:t>
              </a:r>
              <a:endParaRPr lang="zh-CN" altLang="en-US" sz="2800" b="1">
                <a:solidFill>
                  <a:schemeClr val="accent1">
                    <a:lumMod val="50000"/>
                  </a:schemeClr>
                </a:solidFill>
              </a:endParaRPr>
            </a:p>
          </p:txBody>
        </p:sp>
      </p:grpSp>
      <p:grpSp>
        <p:nvGrpSpPr>
          <p:cNvPr id="3" name="淘宝网chenying0907出品 2"/>
          <p:cNvGrpSpPr/>
          <p:nvPr/>
        </p:nvGrpSpPr>
        <p:grpSpPr>
          <a:xfrm>
            <a:off x="3469005" y="3009900"/>
            <a:ext cx="5165090" cy="688340"/>
            <a:chOff x="5463" y="4740"/>
            <a:chExt cx="8134" cy="1084"/>
          </a:xfrm>
        </p:grpSpPr>
        <p:sp>
          <p:nvSpPr>
            <p:cNvPr id="17" name="圆角淘宝网chenying0907出品 16"/>
            <p:cNvSpPr/>
            <p:nvPr/>
          </p:nvSpPr>
          <p:spPr>
            <a:xfrm>
              <a:off x="5463" y="4740"/>
              <a:ext cx="8135" cy="1084"/>
            </a:xfrm>
            <a:prstGeom prst="roundRect">
              <a:avLst/>
            </a:prstGeom>
            <a:gradFill flip="none" rotWithShape="1">
              <a:gsLst>
                <a:gs pos="0">
                  <a:schemeClr val="bg1">
                    <a:lumMod val="95000"/>
                  </a:schemeClr>
                </a:gs>
                <a:gs pos="100000">
                  <a:schemeClr val="bg1"/>
                </a:gs>
              </a:gsLst>
              <a:lin ang="2700000" scaled="1"/>
            </a:gradFill>
            <a:ln w="44450">
              <a:gradFill>
                <a:gsLst>
                  <a:gs pos="0">
                    <a:schemeClr val="accent1">
                      <a:lumMod val="5000"/>
                      <a:lumOff val="95000"/>
                    </a:schemeClr>
                  </a:gs>
                  <a:gs pos="100000">
                    <a:schemeClr val="accent1">
                      <a:lumMod val="30000"/>
                      <a:lumOff val="70000"/>
                    </a:schemeClr>
                  </a:gs>
                </a:gsLst>
                <a:lin ang="135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accent1">
                      <a:lumMod val="50000"/>
                    </a:schemeClr>
                  </a:solidFill>
                </a:rPr>
                <a:t>        环境风险评估的一般要求</a:t>
              </a:r>
              <a:endParaRPr lang="zh-CN" altLang="en-US" sz="2800" b="1">
                <a:solidFill>
                  <a:schemeClr val="accent1">
                    <a:lumMod val="50000"/>
                  </a:schemeClr>
                </a:solidFill>
                <a:latin typeface="微软雅黑" panose="020B0503020204020204" pitchFamily="34" charset="-122"/>
                <a:ea typeface="微软雅黑" panose="020B0503020204020204" pitchFamily="34" charset="-122"/>
              </a:endParaRPr>
            </a:p>
          </p:txBody>
        </p:sp>
        <p:sp>
          <p:nvSpPr>
            <p:cNvPr id="18" name="淘宝网chenying0907出品 17"/>
            <p:cNvSpPr/>
            <p:nvPr/>
          </p:nvSpPr>
          <p:spPr>
            <a:xfrm>
              <a:off x="5775" y="4888"/>
              <a:ext cx="787" cy="787"/>
            </a:xfrm>
            <a:prstGeom prst="ellipse">
              <a:avLst/>
            </a:prstGeom>
            <a:solidFill>
              <a:schemeClr val="bg1"/>
            </a:solidFill>
            <a:ln w="15875" cmpd="db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solidFill>
                    <a:schemeClr val="accent1">
                      <a:lumMod val="50000"/>
                    </a:schemeClr>
                  </a:solidFill>
                </a:rPr>
                <a:t>2</a:t>
              </a:r>
              <a:endParaRPr lang="zh-CN" altLang="en-US" sz="2800" b="1">
                <a:solidFill>
                  <a:schemeClr val="accent1">
                    <a:lumMod val="50000"/>
                  </a:schemeClr>
                </a:solidFill>
              </a:endParaRPr>
            </a:p>
          </p:txBody>
        </p:sp>
      </p:grpSp>
      <p:grpSp>
        <p:nvGrpSpPr>
          <p:cNvPr id="4" name="淘宝网chenying0907出品 3"/>
          <p:cNvGrpSpPr/>
          <p:nvPr/>
        </p:nvGrpSpPr>
        <p:grpSpPr>
          <a:xfrm>
            <a:off x="3469005" y="4067175"/>
            <a:ext cx="5165725" cy="688340"/>
            <a:chOff x="5463" y="6405"/>
            <a:chExt cx="8135" cy="1084"/>
          </a:xfrm>
        </p:grpSpPr>
        <p:sp>
          <p:nvSpPr>
            <p:cNvPr id="19" name="圆角淘宝网chenying0907出品 18"/>
            <p:cNvSpPr/>
            <p:nvPr/>
          </p:nvSpPr>
          <p:spPr>
            <a:xfrm>
              <a:off x="5463" y="6405"/>
              <a:ext cx="8135" cy="1084"/>
            </a:xfrm>
            <a:prstGeom prst="roundRect">
              <a:avLst/>
            </a:prstGeom>
            <a:gradFill flip="none" rotWithShape="1">
              <a:gsLst>
                <a:gs pos="0">
                  <a:schemeClr val="bg1">
                    <a:lumMod val="95000"/>
                  </a:schemeClr>
                </a:gs>
                <a:gs pos="100000">
                  <a:schemeClr val="bg1"/>
                </a:gs>
              </a:gsLst>
              <a:lin ang="2700000" scaled="1"/>
            </a:gradFill>
            <a:ln w="44450">
              <a:gradFill>
                <a:gsLst>
                  <a:gs pos="0">
                    <a:schemeClr val="accent1">
                      <a:lumMod val="5000"/>
                      <a:lumOff val="95000"/>
                    </a:schemeClr>
                  </a:gs>
                  <a:gs pos="100000">
                    <a:schemeClr val="accent1">
                      <a:lumMod val="30000"/>
                      <a:lumOff val="70000"/>
                    </a:schemeClr>
                  </a:gs>
                </a:gsLst>
                <a:lin ang="135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accent1">
                      <a:lumMod val="50000"/>
                    </a:schemeClr>
                  </a:solidFill>
                </a:rPr>
                <a:t>环境风险评估的程序</a:t>
              </a:r>
              <a:endParaRPr lang="zh-CN" altLang="en-US" sz="2800" b="1">
                <a:solidFill>
                  <a:schemeClr val="accent1">
                    <a:lumMod val="50000"/>
                  </a:schemeClr>
                </a:solidFill>
                <a:latin typeface="微软雅黑" panose="020B0503020204020204" pitchFamily="34" charset="-122"/>
                <a:ea typeface="微软雅黑" panose="020B0503020204020204" pitchFamily="34" charset="-122"/>
              </a:endParaRPr>
            </a:p>
          </p:txBody>
        </p:sp>
        <p:sp>
          <p:nvSpPr>
            <p:cNvPr id="20" name="淘宝网chenying0907出品 19"/>
            <p:cNvSpPr/>
            <p:nvPr/>
          </p:nvSpPr>
          <p:spPr>
            <a:xfrm>
              <a:off x="5775" y="6554"/>
              <a:ext cx="787" cy="787"/>
            </a:xfrm>
            <a:prstGeom prst="ellipse">
              <a:avLst/>
            </a:prstGeom>
            <a:solidFill>
              <a:schemeClr val="bg1"/>
            </a:solidFill>
            <a:ln w="15875" cmpd="db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solidFill>
                    <a:schemeClr val="accent1">
                      <a:lumMod val="50000"/>
                    </a:schemeClr>
                  </a:solidFill>
                </a:rPr>
                <a:t>3</a:t>
              </a:r>
              <a:endParaRPr lang="zh-CN" altLang="en-US" sz="2800" b="1">
                <a:solidFill>
                  <a:schemeClr val="accent1">
                    <a:lumMod val="50000"/>
                  </a:schemeClr>
                </a:solidFill>
              </a:endParaRPr>
            </a:p>
          </p:txBody>
        </p:sp>
      </p:grpSp>
      <p:grpSp>
        <p:nvGrpSpPr>
          <p:cNvPr id="5" name="淘宝网chenying0907出品 4"/>
          <p:cNvGrpSpPr/>
          <p:nvPr/>
        </p:nvGrpSpPr>
        <p:grpSpPr>
          <a:xfrm>
            <a:off x="3469005" y="5124450"/>
            <a:ext cx="5165090" cy="688340"/>
            <a:chOff x="5463" y="8070"/>
            <a:chExt cx="8134" cy="1084"/>
          </a:xfrm>
        </p:grpSpPr>
        <p:sp>
          <p:nvSpPr>
            <p:cNvPr id="21" name="圆角淘宝网chenying0907出品 20"/>
            <p:cNvSpPr/>
            <p:nvPr/>
          </p:nvSpPr>
          <p:spPr>
            <a:xfrm>
              <a:off x="5463" y="8070"/>
              <a:ext cx="8135" cy="1084"/>
            </a:xfrm>
            <a:prstGeom prst="roundRect">
              <a:avLst/>
            </a:prstGeom>
            <a:gradFill flip="none" rotWithShape="1">
              <a:gsLst>
                <a:gs pos="0">
                  <a:schemeClr val="bg1">
                    <a:lumMod val="95000"/>
                  </a:schemeClr>
                </a:gs>
                <a:gs pos="100000">
                  <a:schemeClr val="bg1"/>
                </a:gs>
              </a:gsLst>
              <a:lin ang="2700000" scaled="1"/>
            </a:gradFill>
            <a:ln w="44450">
              <a:gradFill>
                <a:gsLst>
                  <a:gs pos="0">
                    <a:schemeClr val="accent1">
                      <a:lumMod val="5000"/>
                      <a:lumOff val="95000"/>
                    </a:schemeClr>
                  </a:gs>
                  <a:gs pos="100000">
                    <a:schemeClr val="accent1">
                      <a:lumMod val="30000"/>
                      <a:lumOff val="70000"/>
                    </a:schemeClr>
                  </a:gs>
                </a:gsLst>
                <a:lin ang="135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accent1">
                      <a:lumMod val="50000"/>
                    </a:schemeClr>
                  </a:solidFill>
                </a:rPr>
                <a:t>需要重点说明的问题</a:t>
              </a:r>
              <a:endParaRPr lang="zh-CN" altLang="en-US" sz="2800" b="1">
                <a:solidFill>
                  <a:schemeClr val="accent1">
                    <a:lumMod val="50000"/>
                  </a:schemeClr>
                </a:solidFill>
                <a:latin typeface="微软雅黑" panose="020B0503020204020204" pitchFamily="34" charset="-122"/>
                <a:ea typeface="微软雅黑" panose="020B0503020204020204" pitchFamily="34" charset="-122"/>
              </a:endParaRPr>
            </a:p>
          </p:txBody>
        </p:sp>
        <p:sp>
          <p:nvSpPr>
            <p:cNvPr id="22" name="淘宝网chenying0907出品 21"/>
            <p:cNvSpPr/>
            <p:nvPr/>
          </p:nvSpPr>
          <p:spPr>
            <a:xfrm>
              <a:off x="5775" y="8219"/>
              <a:ext cx="787" cy="787"/>
            </a:xfrm>
            <a:prstGeom prst="ellipse">
              <a:avLst/>
            </a:prstGeom>
            <a:solidFill>
              <a:schemeClr val="bg1"/>
            </a:solidFill>
            <a:ln w="15875" cmpd="db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solidFill>
                    <a:schemeClr val="accent1">
                      <a:lumMod val="50000"/>
                    </a:schemeClr>
                  </a:solidFill>
                </a:rPr>
                <a:t>4</a:t>
              </a:r>
              <a:endParaRPr lang="zh-CN" altLang="en-US" sz="2800" b="1">
                <a:solidFill>
                  <a:schemeClr val="accent1">
                    <a:lumMod val="50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par>
                          <p:cTn id="12" fill="hold">
                            <p:stCondLst>
                              <p:cond delay="1450"/>
                            </p:stCondLst>
                            <p:childTnLst>
                              <p:par>
                                <p:cTn id="13" presetID="42" presetClass="entr" presetSubtype="0" fill="hold" nodeType="afterEffec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450"/>
                            </p:stCondLst>
                            <p:childTnLst>
                              <p:par>
                                <p:cTn id="19" presetID="42" presetClass="entr" presetSubtype="0" fill="hold" nodeType="afterEffec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par>
                          <p:cTn id="24" fill="hold">
                            <p:stCondLst>
                              <p:cond delay="3450"/>
                            </p:stCondLst>
                            <p:childTnLst>
                              <p:par>
                                <p:cTn id="25" presetID="42" presetClass="entr" presetSubtype="0" fill="hold" nodeType="afterEffec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par>
                          <p:cTn id="30" fill="hold">
                            <p:stCondLst>
                              <p:cond delay="4450"/>
                            </p:stCondLst>
                            <p:childTnLst>
                              <p:par>
                                <p:cTn id="31" presetID="42" presetClass="entr" presetSubtype="0" fill="hold" nodeType="afterEffec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stretch>
            <a:fillRect/>
          </a:stretch>
        </p:blipFill>
        <p:spPr>
          <a:xfrm>
            <a:off x="143244" y="0"/>
            <a:ext cx="1789251" cy="1051863"/>
          </a:xfrm>
          <a:prstGeom prst="rect">
            <a:avLst/>
          </a:prstGeom>
        </p:spPr>
      </p:pic>
      <p:sp>
        <p:nvSpPr>
          <p:cNvPr id="2" name="圆角淘宝网chenying0907出品 1"/>
          <p:cNvSpPr/>
          <p:nvPr/>
        </p:nvSpPr>
        <p:spPr>
          <a:xfrm>
            <a:off x="217578" y="2780342"/>
            <a:ext cx="2449902" cy="1319841"/>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latin typeface="微软雅黑" panose="020B0503020204020204" pitchFamily="34" charset="-122"/>
                <a:ea typeface="微软雅黑" panose="020B0503020204020204" pitchFamily="34" charset="-122"/>
              </a:rPr>
              <a:t>1</a:t>
            </a:r>
            <a:r>
              <a:rPr lang="zh-CN" altLang="en-US" sz="2400" b="1">
                <a:latin typeface="微软雅黑" panose="020B0503020204020204" pitchFamily="34" charset="-122"/>
                <a:ea typeface="微软雅黑" panose="020B0503020204020204" pitchFamily="34" charset="-122"/>
              </a:rPr>
              <a:t>、术      语</a:t>
            </a:r>
            <a:endParaRPr lang="zh-CN" altLang="en-US" sz="2400" b="1">
              <a:latin typeface="微软雅黑" panose="020B0503020204020204" pitchFamily="34" charset="-122"/>
              <a:ea typeface="微软雅黑" panose="020B0503020204020204" pitchFamily="34" charset="-122"/>
            </a:endParaRPr>
          </a:p>
        </p:txBody>
      </p:sp>
      <p:sp>
        <p:nvSpPr>
          <p:cNvPr id="3" name="左大括号 2"/>
          <p:cNvSpPr/>
          <p:nvPr/>
        </p:nvSpPr>
        <p:spPr>
          <a:xfrm>
            <a:off x="2637765" y="824199"/>
            <a:ext cx="439948" cy="5271801"/>
          </a:xfrm>
          <a:prstGeom prst="leftBrac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圆角淘宝网chenying0907出品 6"/>
          <p:cNvSpPr/>
          <p:nvPr/>
        </p:nvSpPr>
        <p:spPr>
          <a:xfrm>
            <a:off x="3200400" y="190501"/>
            <a:ext cx="8572500" cy="1333499"/>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a:solidFill>
                  <a:srgbClr val="FF0000"/>
                </a:solidFill>
              </a:rPr>
              <a:t>1</a:t>
            </a:r>
            <a:r>
              <a:rPr lang="zh-CN" altLang="en-US" sz="1600">
                <a:solidFill>
                  <a:srgbClr val="FF0000"/>
                </a:solidFill>
              </a:rPr>
              <a:t>）突发环境事件：</a:t>
            </a:r>
            <a:r>
              <a:rPr lang="zh-CN" altLang="en-US" sz="1600">
                <a:solidFill>
                  <a:schemeClr val="accent1">
                    <a:lumMod val="50000"/>
                  </a:schemeClr>
                </a:solidFill>
              </a:rPr>
              <a:t>是指由于污染物排放或者自然灾害、生产安全事故等因素，导致污染物或者放射性物质等有毒有害物质进入大气、水体、土壤等环境介质，突然造成或可能造成环境质量下降，危及公众身体健康和财产安全，或者造成生态环境破坏，或者造成重大社会影响，需要采取紧急措施予以应对的事件。主要包括大气污染、水体污染、土壤污染等突发性环境污染事件和辐射污染事件，按照事件严重程度分为特别重大、重大、较大和一般四级。</a:t>
            </a:r>
            <a:endParaRPr lang="zh-CN" altLang="en-US" sz="1400">
              <a:solidFill>
                <a:schemeClr val="accent1">
                  <a:lumMod val="50000"/>
                </a:schemeClr>
              </a:solidFill>
            </a:endParaRPr>
          </a:p>
        </p:txBody>
      </p:sp>
      <p:sp>
        <p:nvSpPr>
          <p:cNvPr id="8" name="圆角淘宝网chenying0907出品 7"/>
          <p:cNvSpPr/>
          <p:nvPr/>
        </p:nvSpPr>
        <p:spPr>
          <a:xfrm>
            <a:off x="3263900" y="1703545"/>
            <a:ext cx="8572500" cy="874555"/>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a:solidFill>
                  <a:srgbClr val="FF0000"/>
                </a:solidFill>
              </a:rPr>
              <a:t>2</a:t>
            </a:r>
            <a:r>
              <a:rPr lang="zh-CN" altLang="en-US" sz="1600">
                <a:solidFill>
                  <a:srgbClr val="FF0000"/>
                </a:solidFill>
              </a:rPr>
              <a:t>）环境应急预案：</a:t>
            </a:r>
            <a:r>
              <a:rPr lang="zh-CN" altLang="en-US" sz="1600">
                <a:solidFill>
                  <a:schemeClr val="accent1">
                    <a:lumMod val="50000"/>
                  </a:schemeClr>
                </a:solidFill>
              </a:rPr>
              <a:t>是指企业为了在应对各类事故、自然灾害时，采取紧急措施，避免或最大限度减少污染物或其它有毒有害物质进入厂界外大气、水体、土壤等环境介质，而预先制定的工作方案。</a:t>
            </a:r>
            <a:endParaRPr lang="zh-CN" altLang="en-US" sz="1600">
              <a:solidFill>
                <a:schemeClr val="accent1">
                  <a:lumMod val="50000"/>
                </a:schemeClr>
              </a:solidFill>
            </a:endParaRPr>
          </a:p>
        </p:txBody>
      </p:sp>
      <p:sp>
        <p:nvSpPr>
          <p:cNvPr id="9" name="圆角淘宝网chenying0907出品 8"/>
          <p:cNvSpPr/>
          <p:nvPr/>
        </p:nvSpPr>
        <p:spPr>
          <a:xfrm>
            <a:off x="3302000" y="2747989"/>
            <a:ext cx="8572500" cy="477811"/>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a:solidFill>
                  <a:srgbClr val="FF0000"/>
                </a:solidFill>
              </a:rPr>
              <a:t>3</a:t>
            </a:r>
            <a:r>
              <a:rPr lang="zh-CN" altLang="en-US" sz="1600">
                <a:solidFill>
                  <a:srgbClr val="FF0000"/>
                </a:solidFill>
              </a:rPr>
              <a:t>）环境风险：</a:t>
            </a:r>
            <a:r>
              <a:rPr lang="zh-CN" altLang="en-US" sz="1600">
                <a:solidFill>
                  <a:schemeClr val="accent1">
                    <a:lumMod val="50000"/>
                  </a:schemeClr>
                </a:solidFill>
              </a:rPr>
              <a:t>是指发生突发环境事件的可能性及突发环境事件造成的危害程度。</a:t>
            </a:r>
            <a:endParaRPr lang="zh-CN" altLang="en-US" sz="1600">
              <a:solidFill>
                <a:schemeClr val="accent1">
                  <a:lumMod val="50000"/>
                </a:schemeClr>
              </a:solidFill>
            </a:endParaRPr>
          </a:p>
        </p:txBody>
      </p:sp>
      <p:sp>
        <p:nvSpPr>
          <p:cNvPr id="10" name="圆角淘宝网chenying0907出品 8"/>
          <p:cNvSpPr/>
          <p:nvPr/>
        </p:nvSpPr>
        <p:spPr>
          <a:xfrm>
            <a:off x="3320929" y="3395689"/>
            <a:ext cx="8578971" cy="782611"/>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a:solidFill>
                  <a:srgbClr val="FF0000"/>
                </a:solidFill>
              </a:rPr>
              <a:t>4</a:t>
            </a:r>
            <a:r>
              <a:rPr lang="zh-CN" altLang="en-US" sz="1600">
                <a:solidFill>
                  <a:srgbClr val="FF0000"/>
                </a:solidFill>
              </a:rPr>
              <a:t>）环境风险单元：</a:t>
            </a:r>
            <a:r>
              <a:rPr lang="en-US" sz="1600">
                <a:solidFill>
                  <a:srgbClr val="FF0000"/>
                </a:solidFill>
              </a:rPr>
              <a:t> </a:t>
            </a:r>
            <a:r>
              <a:rPr lang="zh-CN" altLang="en-US" sz="1600">
                <a:solidFill>
                  <a:schemeClr val="accent1">
                    <a:lumMod val="50000"/>
                  </a:schemeClr>
                </a:solidFill>
              </a:rPr>
              <a:t>指长期或临时生产、加工、使用或储存环境风险物质的一个（套）生产装置、设施或场所，或者同属一个企业且边缘距离小于</a:t>
            </a:r>
            <a:r>
              <a:rPr lang="en-US" sz="1600">
                <a:solidFill>
                  <a:schemeClr val="accent1">
                    <a:lumMod val="50000"/>
                  </a:schemeClr>
                </a:solidFill>
              </a:rPr>
              <a:t>500</a:t>
            </a:r>
            <a:r>
              <a:rPr lang="zh-CN" altLang="en-US" sz="1600">
                <a:solidFill>
                  <a:schemeClr val="accent1">
                    <a:lumMod val="50000"/>
                  </a:schemeClr>
                </a:solidFill>
              </a:rPr>
              <a:t>米的几个（套）生产装置、设施或场所。</a:t>
            </a:r>
            <a:endParaRPr lang="zh-CN" altLang="en-US" sz="1600">
              <a:solidFill>
                <a:schemeClr val="accent1">
                  <a:lumMod val="50000"/>
                </a:schemeClr>
              </a:solidFill>
            </a:endParaRPr>
          </a:p>
        </p:txBody>
      </p:sp>
      <p:sp>
        <p:nvSpPr>
          <p:cNvPr id="11" name="圆角淘宝网chenying0907出品 8"/>
          <p:cNvSpPr/>
          <p:nvPr/>
        </p:nvSpPr>
        <p:spPr>
          <a:xfrm>
            <a:off x="3320929" y="4348189"/>
            <a:ext cx="8578971" cy="490511"/>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a:solidFill>
                  <a:srgbClr val="FF0000"/>
                </a:solidFill>
              </a:rPr>
              <a:t>5</a:t>
            </a:r>
            <a:r>
              <a:rPr lang="zh-CN" altLang="en-US" sz="1600">
                <a:solidFill>
                  <a:srgbClr val="FF0000"/>
                </a:solidFill>
              </a:rPr>
              <a:t>）环境风险受体</a:t>
            </a:r>
            <a:r>
              <a:rPr lang="en-US" sz="1600">
                <a:solidFill>
                  <a:srgbClr val="FF0000"/>
                </a:solidFill>
              </a:rPr>
              <a:t> </a:t>
            </a:r>
            <a:r>
              <a:rPr lang="zh-CN" altLang="en-US" sz="1600">
                <a:solidFill>
                  <a:srgbClr val="FF0000"/>
                </a:solidFill>
              </a:rPr>
              <a:t>：</a:t>
            </a:r>
            <a:r>
              <a:rPr lang="en-US" sz="1600">
                <a:solidFill>
                  <a:srgbClr val="FF0000"/>
                </a:solidFill>
              </a:rPr>
              <a:t> </a:t>
            </a:r>
            <a:r>
              <a:rPr lang="zh-CN" altLang="en-US" sz="1600">
                <a:solidFill>
                  <a:schemeClr val="accent1">
                    <a:lumMod val="50000"/>
                  </a:schemeClr>
                </a:solidFill>
              </a:rPr>
              <a:t>指在突发环境事件中可能受到危害的企业外部人群、具有一定社会价值或生态功能的单位或区域等。</a:t>
            </a:r>
            <a:endParaRPr lang="zh-CN" altLang="en-US" sz="1600">
              <a:solidFill>
                <a:schemeClr val="accent1">
                  <a:lumMod val="50000"/>
                </a:schemeClr>
              </a:solidFill>
            </a:endParaRPr>
          </a:p>
        </p:txBody>
      </p:sp>
      <p:sp>
        <p:nvSpPr>
          <p:cNvPr id="12" name="圆角淘宝网chenying0907出品 8"/>
          <p:cNvSpPr/>
          <p:nvPr/>
        </p:nvSpPr>
        <p:spPr>
          <a:xfrm>
            <a:off x="3320929" y="5008589"/>
            <a:ext cx="8578971" cy="490511"/>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a:solidFill>
                  <a:srgbClr val="FF0000"/>
                </a:solidFill>
              </a:rPr>
              <a:t>6</a:t>
            </a:r>
            <a:r>
              <a:rPr lang="zh-CN" altLang="en-US" sz="1600">
                <a:solidFill>
                  <a:srgbClr val="FF0000"/>
                </a:solidFill>
              </a:rPr>
              <a:t>）风险物质：</a:t>
            </a:r>
            <a:r>
              <a:rPr lang="zh-CN" altLang="en-US" sz="1600">
                <a:solidFill>
                  <a:schemeClr val="accent1">
                    <a:lumMod val="50000"/>
                  </a:schemeClr>
                </a:solidFill>
              </a:rPr>
              <a:t>指具有有毒、有害、易燃易爆、易扩散等特性，在意外释放条件下可能对企业外部人群和环境造成伤害、污染的化学物质。</a:t>
            </a:r>
            <a:endParaRPr lang="zh-CN" altLang="en-US" sz="1600">
              <a:solidFill>
                <a:schemeClr val="accent1">
                  <a:lumMod val="50000"/>
                </a:schemeClr>
              </a:solidFill>
            </a:endParaRPr>
          </a:p>
        </p:txBody>
      </p:sp>
      <p:sp>
        <p:nvSpPr>
          <p:cNvPr id="13" name="圆角淘宝网chenying0907出品 8"/>
          <p:cNvSpPr/>
          <p:nvPr/>
        </p:nvSpPr>
        <p:spPr>
          <a:xfrm>
            <a:off x="3346329" y="5618189"/>
            <a:ext cx="8642471" cy="795311"/>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a:solidFill>
                  <a:srgbClr val="FF0000"/>
                </a:solidFill>
              </a:rPr>
              <a:t>7</a:t>
            </a:r>
            <a:r>
              <a:rPr lang="zh-CN" altLang="en-US" sz="1600">
                <a:solidFill>
                  <a:srgbClr val="FF0000"/>
                </a:solidFill>
              </a:rPr>
              <a:t>）事故排水：</a:t>
            </a:r>
            <a:r>
              <a:rPr lang="en-US" sz="1600">
                <a:solidFill>
                  <a:srgbClr val="FF0000"/>
                </a:solidFill>
              </a:rPr>
              <a:t> </a:t>
            </a:r>
            <a:r>
              <a:rPr lang="zh-CN" altLang="en-US" sz="1600">
                <a:solidFill>
                  <a:schemeClr val="accent1">
                    <a:lumMod val="50000"/>
                  </a:schemeClr>
                </a:solidFill>
              </a:rPr>
              <a:t>指事故状态下排出的含有泄漏物，以及施救过程中产生其它物质的生产废水、清净下水、雨水或消防水等。</a:t>
            </a:r>
            <a:endParaRPr lang="zh-CN" altLang="en-US" sz="1600">
              <a:solidFill>
                <a:schemeClr val="accent1">
                  <a:lumMod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22" presetClass="entr" presetSubtype="8" fill="hold" grpId="1" nodeType="afterEffect">
                                  <p:childTnLst>
                                    <p:set>
                                      <p:cBhvr>
                                        <p:cTn id="12" dur="1" fill="hold">
                                          <p:stCondLst>
                                            <p:cond delay="0"/>
                                          </p:stCondLst>
                                        </p:cTn>
                                        <p:tgtEl>
                                          <p:spTgt spid="3"/>
                                        </p:tgtEl>
                                        <p:attrNameLst>
                                          <p:attrName>style.visibility</p:attrName>
                                        </p:attrNameLst>
                                      </p:cBhvr>
                                      <p:to>
                                        <p:strVal val="visible"/>
                                      </p:to>
                                    </p:set>
                                    <p:animEffect transition="in" filter="wipe(left)">
                                      <p:cBhvr>
                                        <p:cTn id="13" dur="1000"/>
                                        <p:tgtEl>
                                          <p:spTgt spid="3"/>
                                        </p:tgtEl>
                                      </p:cBhvr>
                                    </p:animEffect>
                                  </p:childTnLst>
                                </p:cTn>
                              </p:par>
                            </p:childTnLst>
                          </p:cTn>
                        </p:par>
                        <p:par>
                          <p:cTn id="14" fill="hold">
                            <p:stCondLst>
                              <p:cond delay="2000"/>
                            </p:stCondLst>
                            <p:childTnLst>
                              <p:par>
                                <p:cTn id="15" presetID="2" presetClass="entr" presetSubtype="2" fill="hold" grpId="4" nodeType="afterEffec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2" fill="hold" grpId="5" nodeType="afterEffec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1+#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childTnLst>
                          </p:cTn>
                        </p:par>
                        <p:par>
                          <p:cTn id="24" fill="hold">
                            <p:stCondLst>
                              <p:cond delay="3000"/>
                            </p:stCondLst>
                            <p:childTnLst>
                              <p:par>
                                <p:cTn id="25" presetID="2" presetClass="entr" presetSubtype="2" fill="hold" grpId="6" nodeType="afterEffec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1+#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2" presetClass="entr" presetSubtype="2" fill="hold" grpId="7" nodeType="afterEffec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1+#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childTnLst>
                          </p:cTn>
                        </p:par>
                        <p:par>
                          <p:cTn id="34" fill="hold">
                            <p:stCondLst>
                              <p:cond delay="4000"/>
                            </p:stCondLst>
                            <p:childTnLst>
                              <p:par>
                                <p:cTn id="35" presetID="2" presetClass="entr" presetSubtype="2" fill="hold" grpId="8" nodeType="afterEffec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1+#ppt_w/2"/>
                                          </p:val>
                                        </p:tav>
                                        <p:tav tm="100000">
                                          <p:val>
                                            <p:strVal val="#ppt_x"/>
                                          </p:val>
                                        </p:tav>
                                      </p:tavLst>
                                    </p:anim>
                                    <p:anim calcmode="lin" valueType="num">
                                      <p:cBhvr additive="base">
                                        <p:cTn id="38" dur="500" fill="hold"/>
                                        <p:tgtEl>
                                          <p:spTgt spid="11"/>
                                        </p:tgtEl>
                                        <p:attrNameLst>
                                          <p:attrName>ppt_y</p:attrName>
                                        </p:attrNameLst>
                                      </p:cBhvr>
                                      <p:tavLst>
                                        <p:tav tm="0">
                                          <p:val>
                                            <p:strVal val="#ppt_y"/>
                                          </p:val>
                                        </p:tav>
                                        <p:tav tm="100000">
                                          <p:val>
                                            <p:strVal val="#ppt_y"/>
                                          </p:val>
                                        </p:tav>
                                      </p:tavLst>
                                    </p:anim>
                                  </p:childTnLst>
                                </p:cTn>
                              </p:par>
                            </p:childTnLst>
                          </p:cTn>
                        </p:par>
                        <p:par>
                          <p:cTn id="39" fill="hold">
                            <p:stCondLst>
                              <p:cond delay="4500"/>
                            </p:stCondLst>
                            <p:childTnLst>
                              <p:par>
                                <p:cTn id="40" presetID="2" presetClass="entr" presetSubtype="2" fill="hold" grpId="9" nodeType="afterEffec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1+#ppt_w/2"/>
                                          </p:val>
                                        </p:tav>
                                        <p:tav tm="100000">
                                          <p:val>
                                            <p:strVal val="#ppt_x"/>
                                          </p:val>
                                        </p:tav>
                                      </p:tavLst>
                                    </p:anim>
                                    <p:anim calcmode="lin" valueType="num">
                                      <p:cBhvr additive="base">
                                        <p:cTn id="43" dur="500" fill="hold"/>
                                        <p:tgtEl>
                                          <p:spTgt spid="12"/>
                                        </p:tgtEl>
                                        <p:attrNameLst>
                                          <p:attrName>ppt_y</p:attrName>
                                        </p:attrNameLst>
                                      </p:cBhvr>
                                      <p:tavLst>
                                        <p:tav tm="0">
                                          <p:val>
                                            <p:strVal val="#ppt_y"/>
                                          </p:val>
                                        </p:tav>
                                        <p:tav tm="100000">
                                          <p:val>
                                            <p:strVal val="#ppt_y"/>
                                          </p:val>
                                        </p:tav>
                                      </p:tavLst>
                                    </p:anim>
                                  </p:childTnLst>
                                </p:cTn>
                              </p:par>
                            </p:childTnLst>
                          </p:cTn>
                        </p:par>
                        <p:par>
                          <p:cTn id="44" fill="hold">
                            <p:stCondLst>
                              <p:cond delay="5000"/>
                            </p:stCondLst>
                            <p:childTnLst>
                              <p:par>
                                <p:cTn id="45" presetID="2" presetClass="entr" presetSubtype="2" fill="hold" grpId="10" nodeType="afterEffec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1" animBg="1"/>
      <p:bldP spid="7" grpId="2"/>
      <p:bldP spid="7" grpId="3"/>
      <p:bldP spid="7" grpId="4" animBg="1"/>
      <p:bldP spid="8" grpId="5" animBg="1"/>
      <p:bldP spid="9" grpId="6" animBg="1"/>
      <p:bldP spid="10" grpId="7" animBg="1"/>
      <p:bldP spid="11" grpId="8" animBg="1"/>
      <p:bldP spid="12" grpId="9" animBg="1"/>
      <p:bldP spid="13" grpId="1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淘宝网chenying0907出品 4"/>
          <p:cNvSpPr txBox="1"/>
          <p:nvPr/>
        </p:nvSpPr>
        <p:spPr>
          <a:xfrm>
            <a:off x="2168165" y="264321"/>
            <a:ext cx="5782035" cy="523220"/>
          </a:xfrm>
          <a:prstGeom prst="rect">
            <a:avLst/>
          </a:prstGeom>
          <a:noFill/>
        </p:spPr>
        <p:txBody>
          <a:bodyPr wrap="square" rtlCol="0">
            <a:spAutoFit/>
          </a:bodyPr>
          <a:lstStyle/>
          <a:p>
            <a:r>
              <a:rPr lang="en-US" sz="2800" b="1">
                <a:solidFill>
                  <a:schemeClr val="accent1">
                    <a:lumMod val="50000"/>
                  </a:schemeClr>
                </a:solidFill>
              </a:rPr>
              <a:t>2</a:t>
            </a:r>
            <a:r>
              <a:rPr lang="zh-CN" altLang="en-US" sz="2800" b="1">
                <a:solidFill>
                  <a:schemeClr val="accent1">
                    <a:lumMod val="50000"/>
                  </a:schemeClr>
                </a:solidFill>
              </a:rPr>
              <a:t>、环境风险评估的一般要求</a:t>
            </a:r>
            <a:endParaRPr lang="zh-CN" altLang="en-US" sz="2800">
              <a:solidFill>
                <a:schemeClr val="accent1">
                  <a:lumMod val="50000"/>
                </a:schemeClr>
              </a:solidFill>
            </a:endParaRPr>
          </a:p>
        </p:txBody>
      </p:sp>
      <p:pic>
        <p:nvPicPr>
          <p:cNvPr id="6" name="图片 5"/>
          <p:cNvPicPr>
            <a:picLocks noChangeAspect="1"/>
          </p:cNvPicPr>
          <p:nvPr/>
        </p:nvPicPr>
        <p:blipFill>
          <a:blip r:embed="rId1"/>
          <a:stretch>
            <a:fillRect/>
          </a:stretch>
        </p:blipFill>
        <p:spPr>
          <a:xfrm>
            <a:off x="143244" y="0"/>
            <a:ext cx="1789251" cy="1051863"/>
          </a:xfrm>
          <a:prstGeom prst="rect">
            <a:avLst/>
          </a:prstGeom>
        </p:spPr>
      </p:pic>
      <p:sp>
        <p:nvSpPr>
          <p:cNvPr id="7" name="平行四边形 6"/>
          <p:cNvSpPr/>
          <p:nvPr/>
        </p:nvSpPr>
        <p:spPr>
          <a:xfrm>
            <a:off x="797157" y="6060334"/>
            <a:ext cx="1935991" cy="457200"/>
          </a:xfrm>
          <a:prstGeom prst="parallelogram">
            <a:avLst/>
          </a:prstGeom>
          <a:gradFill>
            <a:gsLst>
              <a:gs pos="0">
                <a:schemeClr val="accent5">
                  <a:lumMod val="75000"/>
                </a:schemeClr>
              </a:gs>
              <a:gs pos="100000">
                <a:schemeClr val="accent5">
                  <a:lumMod val="60000"/>
                  <a:lumOff val="40000"/>
                </a:schemeClr>
              </a:gs>
            </a:gsLst>
            <a:lin ang="2700000" scaled="0"/>
          </a:gradFill>
          <a:ln w="31750">
            <a:gradFill>
              <a:gsLst>
                <a:gs pos="0">
                  <a:schemeClr val="accent5">
                    <a:lumMod val="75000"/>
                  </a:schemeClr>
                </a:gs>
                <a:gs pos="100000">
                  <a:schemeClr val="accent5">
                    <a:lumMod val="60000"/>
                    <a:lumOff val="40000"/>
                  </a:schemeClr>
                </a:gs>
              </a:gsLst>
              <a:lin ang="135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bg1"/>
                </a:solidFill>
                <a:latin typeface="微软雅黑" panose="020B0503020204020204" pitchFamily="34" charset="-122"/>
                <a:ea typeface="微软雅黑" panose="020B0503020204020204" pitchFamily="34" charset="-122"/>
              </a:rPr>
              <a:t>④</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8" name="淘宝网chenying0907出品 7"/>
          <p:cNvSpPr>
            <a:spLocks noChangeArrowheads="1"/>
          </p:cNvSpPr>
          <p:nvPr/>
        </p:nvSpPr>
        <p:spPr bwMode="auto">
          <a:xfrm>
            <a:off x="3288698" y="3202834"/>
            <a:ext cx="8382601" cy="1015663"/>
          </a:xfrm>
          <a:prstGeom prst="rect">
            <a:avLst/>
          </a:prstGeom>
          <a:noFill/>
          <a:ln>
            <a:solidFill>
              <a:schemeClr val="accent1">
                <a:lumMod val="75000"/>
              </a:schemeClr>
            </a:solidFill>
          </a:ln>
          <a:extLst>
            <a:ext uri="{909E8E84-426E-40DD-AFC4-6F175D3DCCD1}">
              <a14:hiddenFill xmlns:a14="http://schemas.microsoft.com/office/drawing/2010/main">
                <a:solidFill>
                  <a:srgbClr val="FFFFFF"/>
                </a:solidFill>
              </a14:hiddenFill>
            </a:ext>
          </a:extLst>
        </p:spPr>
        <p:txBody>
          <a:bodyPr wrap="squar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sz="2000" b="1">
                <a:solidFill>
                  <a:schemeClr val="accent1">
                    <a:lumMod val="50000"/>
                  </a:schemeClr>
                </a:solidFill>
              </a:rPr>
              <a:t>涉及环境风险物质的种类或者数量、生产工艺过程与环境风险防范措施、或者周边可能受影响的环境风险受体发生变化，导致企业环境风险等级变化的；</a:t>
            </a:r>
            <a:endParaRPr lang="en-US" altLang="zh-CN" sz="2000" b="1">
              <a:solidFill>
                <a:schemeClr val="accent1">
                  <a:lumMod val="50000"/>
                </a:schemeClr>
              </a:solidFill>
            </a:endParaRPr>
          </a:p>
        </p:txBody>
      </p:sp>
      <p:sp>
        <p:nvSpPr>
          <p:cNvPr id="9" name="淘宝网chenying0907出品 8"/>
          <p:cNvSpPr>
            <a:spLocks noChangeArrowheads="1"/>
          </p:cNvSpPr>
          <p:nvPr/>
        </p:nvSpPr>
        <p:spPr bwMode="auto">
          <a:xfrm>
            <a:off x="3258116" y="4876800"/>
            <a:ext cx="8349684" cy="400110"/>
          </a:xfrm>
          <a:prstGeom prst="rect">
            <a:avLst/>
          </a:prstGeom>
          <a:noFill/>
          <a:ln>
            <a:solidFill>
              <a:schemeClr val="accent1">
                <a:lumMod val="75000"/>
              </a:schemeClr>
            </a:solidFill>
          </a:ln>
          <a:extLst>
            <a:ext uri="{909E8E84-426E-40DD-AFC4-6F175D3DCCD1}">
              <a14:hiddenFill xmlns:a14="http://schemas.microsoft.com/office/drawing/2010/main">
                <a:solidFill>
                  <a:srgbClr val="FFFFFF"/>
                </a:solidFill>
              </a14:hiddenFill>
            </a:ext>
          </a:extLst>
        </p:spPr>
        <p:txBody>
          <a:bodyPr wrap="squar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sz="2000" b="1">
                <a:solidFill>
                  <a:schemeClr val="accent1">
                    <a:lumMod val="50000"/>
                  </a:schemeClr>
                </a:solidFill>
              </a:rPr>
              <a:t>发生突发环境事件并造成环境污染的；</a:t>
            </a:r>
            <a:endParaRPr lang="en-US" altLang="zh-CN" sz="2000"/>
          </a:p>
        </p:txBody>
      </p:sp>
      <p:sp>
        <p:nvSpPr>
          <p:cNvPr id="10" name="淘宝网chenying0907出品 9"/>
          <p:cNvSpPr>
            <a:spLocks noChangeArrowheads="1"/>
          </p:cNvSpPr>
          <p:nvPr/>
        </p:nvSpPr>
        <p:spPr bwMode="auto">
          <a:xfrm>
            <a:off x="3352800" y="6085734"/>
            <a:ext cx="6582131" cy="400110"/>
          </a:xfrm>
          <a:prstGeom prst="rect">
            <a:avLst/>
          </a:prstGeom>
          <a:noFill/>
          <a:ln>
            <a:solidFill>
              <a:schemeClr val="accent1">
                <a:lumMod val="75000"/>
              </a:schemeClr>
            </a:solidFill>
          </a:ln>
          <a:extLst>
            <a:ext uri="{909E8E84-426E-40DD-AFC4-6F175D3DCCD1}">
              <a14:hiddenFill xmlns:a14="http://schemas.microsoft.com/office/drawing/2010/main">
                <a:solidFill>
                  <a:srgbClr val="FFFFFF"/>
                </a:solidFill>
              </a14:hiddenFill>
            </a:ext>
          </a:extLst>
        </p:spPr>
        <p:txBody>
          <a:bodyPr wrap="squar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sz="2000" b="1">
                <a:solidFill>
                  <a:schemeClr val="accent1">
                    <a:lumMod val="50000"/>
                  </a:schemeClr>
                </a:solidFill>
              </a:rPr>
              <a:t>有关企业环境风险评估标准或者规范性文件发生变化的。</a:t>
            </a:r>
            <a:endParaRPr lang="en-US" altLang="zh-CN" sz="2000" b="1">
              <a:solidFill>
                <a:schemeClr val="accent1">
                  <a:lumMod val="50000"/>
                </a:schemeClr>
              </a:solidFill>
            </a:endParaRPr>
          </a:p>
        </p:txBody>
      </p:sp>
      <p:sp>
        <p:nvSpPr>
          <p:cNvPr id="11" name="平行四边形 10"/>
          <p:cNvSpPr/>
          <p:nvPr/>
        </p:nvSpPr>
        <p:spPr>
          <a:xfrm>
            <a:off x="870716" y="4841134"/>
            <a:ext cx="1935991" cy="457200"/>
          </a:xfrm>
          <a:prstGeom prst="parallelogram">
            <a:avLst/>
          </a:prstGeom>
          <a:gradFill>
            <a:gsLst>
              <a:gs pos="0">
                <a:schemeClr val="accent5">
                  <a:lumMod val="75000"/>
                </a:schemeClr>
              </a:gs>
              <a:gs pos="100000">
                <a:schemeClr val="accent5">
                  <a:lumMod val="60000"/>
                  <a:lumOff val="40000"/>
                </a:schemeClr>
              </a:gs>
            </a:gsLst>
            <a:lin ang="2700000" scaled="0"/>
          </a:gradFill>
          <a:ln w="31750">
            <a:gradFill>
              <a:gsLst>
                <a:gs pos="0">
                  <a:schemeClr val="accent5">
                    <a:lumMod val="75000"/>
                  </a:schemeClr>
                </a:gs>
                <a:gs pos="100000">
                  <a:schemeClr val="accent5">
                    <a:lumMod val="60000"/>
                    <a:lumOff val="40000"/>
                  </a:schemeClr>
                </a:gs>
              </a:gsLst>
              <a:lin ang="135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bg1"/>
                </a:solidFill>
                <a:latin typeface="微软雅黑" panose="020B0503020204020204" pitchFamily="34" charset="-122"/>
                <a:ea typeface="微软雅黑" panose="020B0503020204020204" pitchFamily="34" charset="-122"/>
              </a:rPr>
              <a:t>③</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12" name="平行四边形 11"/>
          <p:cNvSpPr/>
          <p:nvPr/>
        </p:nvSpPr>
        <p:spPr>
          <a:xfrm>
            <a:off x="931575" y="3571134"/>
            <a:ext cx="1935991" cy="457200"/>
          </a:xfrm>
          <a:prstGeom prst="parallelogram">
            <a:avLst/>
          </a:prstGeom>
          <a:gradFill>
            <a:gsLst>
              <a:gs pos="0">
                <a:schemeClr val="accent5">
                  <a:lumMod val="75000"/>
                </a:schemeClr>
              </a:gs>
              <a:gs pos="100000">
                <a:schemeClr val="accent5">
                  <a:lumMod val="60000"/>
                  <a:lumOff val="40000"/>
                </a:schemeClr>
              </a:gs>
            </a:gsLst>
            <a:lin ang="2700000" scaled="0"/>
          </a:gradFill>
          <a:ln w="31750">
            <a:gradFill>
              <a:gsLst>
                <a:gs pos="0">
                  <a:schemeClr val="accent5">
                    <a:lumMod val="75000"/>
                  </a:schemeClr>
                </a:gs>
                <a:gs pos="100000">
                  <a:schemeClr val="accent5">
                    <a:lumMod val="60000"/>
                    <a:lumOff val="40000"/>
                  </a:schemeClr>
                </a:gs>
              </a:gsLst>
              <a:lin ang="135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bg1"/>
                </a:solidFill>
                <a:latin typeface="微软雅黑" panose="020B0503020204020204" pitchFamily="34" charset="-122"/>
                <a:ea typeface="微软雅黑" panose="020B0503020204020204" pitchFamily="34" charset="-122"/>
              </a:rPr>
              <a:t>②</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14" name="平行四边形 13"/>
          <p:cNvSpPr/>
          <p:nvPr/>
        </p:nvSpPr>
        <p:spPr>
          <a:xfrm>
            <a:off x="1016787" y="2415434"/>
            <a:ext cx="1935991" cy="457200"/>
          </a:xfrm>
          <a:prstGeom prst="parallelogram">
            <a:avLst/>
          </a:prstGeom>
          <a:gradFill>
            <a:gsLst>
              <a:gs pos="0">
                <a:schemeClr val="accent5">
                  <a:lumMod val="75000"/>
                </a:schemeClr>
              </a:gs>
              <a:gs pos="100000">
                <a:schemeClr val="accent5">
                  <a:lumMod val="60000"/>
                  <a:lumOff val="40000"/>
                </a:schemeClr>
              </a:gs>
            </a:gsLst>
            <a:lin ang="2700000" scaled="0"/>
          </a:gradFill>
          <a:ln w="31750">
            <a:gradFill>
              <a:gsLst>
                <a:gs pos="0">
                  <a:schemeClr val="accent5">
                    <a:lumMod val="75000"/>
                  </a:schemeClr>
                </a:gs>
                <a:gs pos="100000">
                  <a:schemeClr val="accent5">
                    <a:lumMod val="60000"/>
                    <a:lumOff val="40000"/>
                  </a:schemeClr>
                </a:gs>
              </a:gsLst>
              <a:lin ang="135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bg1"/>
                </a:solidFill>
                <a:latin typeface="微软雅黑" panose="020B0503020204020204" pitchFamily="34" charset="-122"/>
                <a:ea typeface="微软雅黑" panose="020B0503020204020204" pitchFamily="34" charset="-122"/>
              </a:rPr>
              <a:t>①</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15" name="淘宝网chenying0907出品 14"/>
          <p:cNvSpPr>
            <a:spLocks noChangeArrowheads="1"/>
          </p:cNvSpPr>
          <p:nvPr/>
        </p:nvSpPr>
        <p:spPr bwMode="auto">
          <a:xfrm>
            <a:off x="3276600" y="2465608"/>
            <a:ext cx="8305800" cy="400110"/>
          </a:xfrm>
          <a:prstGeom prst="rect">
            <a:avLst/>
          </a:prstGeom>
          <a:noFill/>
          <a:ln>
            <a:solidFill>
              <a:schemeClr val="accent1">
                <a:lumMod val="75000"/>
                <a:alpha val="91000"/>
              </a:schemeClr>
            </a:solidFill>
          </a:ln>
          <a:extLst>
            <a:ext uri="{909E8E84-426E-40DD-AFC4-6F175D3DCCD1}">
              <a14:hiddenFill xmlns:a14="http://schemas.microsoft.com/office/drawing/2010/main">
                <a:solidFill>
                  <a:srgbClr val="FFFFFF"/>
                </a:solidFill>
              </a14:hiddenFill>
            </a:ext>
          </a:extLst>
        </p:spPr>
        <p:txBody>
          <a:bodyPr wrap="squar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sz="2000" b="1">
                <a:solidFill>
                  <a:schemeClr val="accent1">
                    <a:lumMod val="50000"/>
                  </a:schemeClr>
                </a:solidFill>
              </a:rPr>
              <a:t>未划定环境风险等级或者划定环境风险等级已满三年的；</a:t>
            </a:r>
            <a:endParaRPr lang="en-US" altLang="zh-CN" sz="2000">
              <a:solidFill>
                <a:schemeClr val="accent1">
                  <a:lumMod val="50000"/>
                </a:schemeClr>
              </a:solidFill>
            </a:endParaRPr>
          </a:p>
        </p:txBody>
      </p:sp>
      <p:sp>
        <p:nvSpPr>
          <p:cNvPr id="16" name="圆角淘宝网chenying0907出品 8"/>
          <p:cNvSpPr/>
          <p:nvPr/>
        </p:nvSpPr>
        <p:spPr>
          <a:xfrm>
            <a:off x="952500" y="1000124"/>
            <a:ext cx="10464800" cy="1133475"/>
          </a:xfrm>
          <a:prstGeom prst="roundRect">
            <a:avLst/>
          </a:prstGeom>
          <a:gradFill flip="none" rotWithShape="1">
            <a:gsLst>
              <a:gs pos="0">
                <a:schemeClr val="bg1">
                  <a:lumMod val="95000"/>
                </a:schemeClr>
              </a:gs>
              <a:gs pos="100000">
                <a:schemeClr val="bg1"/>
              </a:gs>
            </a:gsLst>
            <a:lin ang="2700000" scaled="1"/>
          </a:gradFill>
          <a:ln w="44450">
            <a:gradFill>
              <a:gsLst>
                <a:gs pos="0">
                  <a:schemeClr val="accent1">
                    <a:lumMod val="5000"/>
                    <a:lumOff val="95000"/>
                  </a:schemeClr>
                </a:gs>
                <a:gs pos="100000">
                  <a:schemeClr val="accent1">
                    <a:lumMod val="30000"/>
                    <a:lumOff val="70000"/>
                  </a:schemeClr>
                </a:gs>
              </a:gsLst>
              <a:lin ang="135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a:solidFill>
                  <a:schemeClr val="accent1">
                    <a:lumMod val="50000"/>
                  </a:schemeClr>
                </a:solidFill>
              </a:rPr>
              <a:t>         </a:t>
            </a:r>
            <a:r>
              <a:rPr lang="zh-CN" altLang="en-US" sz="2400">
                <a:solidFill>
                  <a:schemeClr val="accent1">
                    <a:lumMod val="50000"/>
                  </a:schemeClr>
                </a:solidFill>
              </a:rPr>
              <a:t>有下列情形之一的，企业应当及时划定或重新划定本企业环境环境风险等级，编制或修订本企业的环境风险评估报告：</a:t>
            </a:r>
            <a:endParaRPr lang="zh-CN" altLang="en-US" sz="2400" b="1">
              <a:solidFill>
                <a:schemeClr val="accent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6" nodeType="afterEffect">
                                  <p:iterate type="lt">
                                    <p:tmPct val="10000"/>
                                  </p:iterate>
                                  <p:childTnLst>
                                    <p:set>
                                      <p:cBhvr>
                                        <p:cTn id="6" dur="1" fill="hold">
                                          <p:stCondLst>
                                            <p:cond delay="0"/>
                                          </p:stCondLst>
                                        </p:cTn>
                                        <p:tgtEl>
                                          <p:spTgt spid="14"/>
                                        </p:tgtEl>
                                        <p:attrNameLst>
                                          <p:attrName>style.visibility</p:attrName>
                                        </p:attrNameLst>
                                      </p:cBhvr>
                                      <p:to>
                                        <p:strVal val="visible"/>
                                      </p:to>
                                    </p:set>
                                    <p:anim by="(-#ppt_w*2)" calcmode="lin" valueType="num">
                                      <p:cBhvr rctx="PPT">
                                        <p:cTn id="7" dur="500" autoRev="1" fill="hold">
                                          <p:stCondLst>
                                            <p:cond delay="0"/>
                                          </p:stCondLst>
                                        </p:cTn>
                                        <p:tgtEl>
                                          <p:spTgt spid="14"/>
                                        </p:tgtEl>
                                        <p:attrNameLst>
                                          <p:attrName>ppt_w</p:attrName>
                                        </p:attrNameLst>
                                      </p:cBhvr>
                                    </p:anim>
                                    <p:anim by="(#ppt_w*0.50)" calcmode="lin" valueType="num">
                                      <p:cBhvr>
                                        <p:cTn id="8" dur="500" decel="50000" autoRev="1" fill="hold">
                                          <p:stCondLst>
                                            <p:cond delay="0"/>
                                          </p:stCondLst>
                                        </p:cTn>
                                        <p:tgtEl>
                                          <p:spTgt spid="14"/>
                                        </p:tgtEl>
                                        <p:attrNameLst>
                                          <p:attrName>ppt_x</p:attrName>
                                        </p:attrNameLst>
                                      </p:cBhvr>
                                    </p:anim>
                                    <p:anim from="(-#ppt_h/2)" to="(#ppt_y)" calcmode="lin" valueType="num">
                                      <p:cBhvr>
                                        <p:cTn id="9" dur="1000" fill="hold">
                                          <p:stCondLst>
                                            <p:cond delay="0"/>
                                          </p:stCondLst>
                                        </p:cTn>
                                        <p:tgtEl>
                                          <p:spTgt spid="14"/>
                                        </p:tgtEl>
                                        <p:attrNameLst>
                                          <p:attrName>ppt_y</p:attrName>
                                        </p:attrNameLst>
                                      </p:cBhvr>
                                    </p:anim>
                                    <p:animRot by="21600000">
                                      <p:cBhvr>
                                        <p:cTn id="10" dur="1000" fill="hold">
                                          <p:stCondLst>
                                            <p:cond delay="0"/>
                                          </p:stCondLst>
                                        </p:cTn>
                                        <p:tgtEl>
                                          <p:spTgt spid="14"/>
                                        </p:tgtEl>
                                        <p:attrNameLst>
                                          <p:attrName>r</p:attrName>
                                        </p:attrNameLst>
                                      </p:cBhvr>
                                    </p:animRot>
                                  </p:childTnLst>
                                </p:cTn>
                              </p:par>
                            </p:childTnLst>
                          </p:cTn>
                        </p:par>
                        <p:par>
                          <p:cTn id="11" fill="hold">
                            <p:stCondLst>
                              <p:cond delay="1000"/>
                            </p:stCondLst>
                            <p:childTnLst>
                              <p:par>
                                <p:cTn id="12" presetID="3" presetClass="entr" presetSubtype="10" fill="hold" grpId="7" nodeType="afterEffect">
                                  <p:childTnLst>
                                    <p:set>
                                      <p:cBhvr>
                                        <p:cTn id="13" dur="1" fill="hold">
                                          <p:stCondLst>
                                            <p:cond delay="0"/>
                                          </p:stCondLst>
                                        </p:cTn>
                                        <p:tgtEl>
                                          <p:spTgt spid="15"/>
                                        </p:tgtEl>
                                        <p:attrNameLst>
                                          <p:attrName>style.visibility</p:attrName>
                                        </p:attrNameLst>
                                      </p:cBhvr>
                                      <p:to>
                                        <p:strVal val="visible"/>
                                      </p:to>
                                    </p:set>
                                    <p:animEffect transition="in" filter="blinds(horizontal)">
                                      <p:cBhvr>
                                        <p:cTn id="14" dur="500"/>
                                        <p:tgtEl>
                                          <p:spTgt spid="15"/>
                                        </p:tgtEl>
                                      </p:cBhvr>
                                    </p:animEffect>
                                  </p:childTnLst>
                                </p:cTn>
                              </p:par>
                            </p:childTnLst>
                          </p:cTn>
                        </p:par>
                        <p:par>
                          <p:cTn id="15" fill="hold">
                            <p:stCondLst>
                              <p:cond delay="1500"/>
                            </p:stCondLst>
                            <p:childTnLst>
                              <p:par>
                                <p:cTn id="16" presetID="56" presetClass="entr" presetSubtype="0" fill="hold" grpId="5" nodeType="afterEffect">
                                  <p:iterate type="lt">
                                    <p:tmPct val="10000"/>
                                  </p:iterate>
                                  <p:childTnLst>
                                    <p:set>
                                      <p:cBhvr>
                                        <p:cTn id="17" dur="1" fill="hold">
                                          <p:stCondLst>
                                            <p:cond delay="0"/>
                                          </p:stCondLst>
                                        </p:cTn>
                                        <p:tgtEl>
                                          <p:spTgt spid="12"/>
                                        </p:tgtEl>
                                        <p:attrNameLst>
                                          <p:attrName>style.visibility</p:attrName>
                                        </p:attrNameLst>
                                      </p:cBhvr>
                                      <p:to>
                                        <p:strVal val="visible"/>
                                      </p:to>
                                    </p:set>
                                    <p:anim by="(-#ppt_w*2)" calcmode="lin" valueType="num">
                                      <p:cBhvr rctx="PPT">
                                        <p:cTn id="18" dur="500" autoRev="1" fill="hold">
                                          <p:stCondLst>
                                            <p:cond delay="0"/>
                                          </p:stCondLst>
                                        </p:cTn>
                                        <p:tgtEl>
                                          <p:spTgt spid="12"/>
                                        </p:tgtEl>
                                        <p:attrNameLst>
                                          <p:attrName>ppt_w</p:attrName>
                                        </p:attrNameLst>
                                      </p:cBhvr>
                                    </p:anim>
                                    <p:anim by="(#ppt_w*0.50)" calcmode="lin" valueType="num">
                                      <p:cBhvr>
                                        <p:cTn id="19" dur="500" decel="50000" autoRev="1" fill="hold">
                                          <p:stCondLst>
                                            <p:cond delay="0"/>
                                          </p:stCondLst>
                                        </p:cTn>
                                        <p:tgtEl>
                                          <p:spTgt spid="12"/>
                                        </p:tgtEl>
                                        <p:attrNameLst>
                                          <p:attrName>ppt_x</p:attrName>
                                        </p:attrNameLst>
                                      </p:cBhvr>
                                    </p:anim>
                                    <p:anim from="(-#ppt_h/2)" to="(#ppt_y)" calcmode="lin" valueType="num">
                                      <p:cBhvr>
                                        <p:cTn id="20" dur="1000" fill="hold">
                                          <p:stCondLst>
                                            <p:cond delay="0"/>
                                          </p:stCondLst>
                                        </p:cTn>
                                        <p:tgtEl>
                                          <p:spTgt spid="12"/>
                                        </p:tgtEl>
                                        <p:attrNameLst>
                                          <p:attrName>ppt_y</p:attrName>
                                        </p:attrNameLst>
                                      </p:cBhvr>
                                    </p:anim>
                                    <p:animRot by="21600000">
                                      <p:cBhvr>
                                        <p:cTn id="21" dur="1000" fill="hold">
                                          <p:stCondLst>
                                            <p:cond delay="0"/>
                                          </p:stCondLst>
                                        </p:cTn>
                                        <p:tgtEl>
                                          <p:spTgt spid="12"/>
                                        </p:tgtEl>
                                        <p:attrNameLst>
                                          <p:attrName>r</p:attrName>
                                        </p:attrNameLst>
                                      </p:cBhvr>
                                    </p:animRot>
                                  </p:childTnLst>
                                </p:cTn>
                              </p:par>
                            </p:childTnLst>
                          </p:cTn>
                        </p:par>
                        <p:par>
                          <p:cTn id="22" fill="hold">
                            <p:stCondLst>
                              <p:cond delay="2500"/>
                            </p:stCondLst>
                            <p:childTnLst>
                              <p:par>
                                <p:cTn id="23" presetID="3" presetClass="entr" presetSubtype="10" fill="hold" grpId="1" nodeType="afterEffect">
                                  <p:childTnLst>
                                    <p:set>
                                      <p:cBhvr>
                                        <p:cTn id="24" dur="1" fill="hold">
                                          <p:stCondLst>
                                            <p:cond delay="0"/>
                                          </p:stCondLst>
                                        </p:cTn>
                                        <p:tgtEl>
                                          <p:spTgt spid="8"/>
                                        </p:tgtEl>
                                        <p:attrNameLst>
                                          <p:attrName>style.visibility</p:attrName>
                                        </p:attrNameLst>
                                      </p:cBhvr>
                                      <p:to>
                                        <p:strVal val="visible"/>
                                      </p:to>
                                    </p:set>
                                    <p:animEffect transition="in" filter="blinds(horizontal)">
                                      <p:cBhvr>
                                        <p:cTn id="25" dur="500"/>
                                        <p:tgtEl>
                                          <p:spTgt spid="8"/>
                                        </p:tgtEl>
                                      </p:cBhvr>
                                    </p:animEffect>
                                  </p:childTnLst>
                                </p:cTn>
                              </p:par>
                            </p:childTnLst>
                          </p:cTn>
                        </p:par>
                        <p:par>
                          <p:cTn id="26" fill="hold">
                            <p:stCondLst>
                              <p:cond delay="3000"/>
                            </p:stCondLst>
                            <p:childTnLst>
                              <p:par>
                                <p:cTn id="27" presetID="56" presetClass="entr" presetSubtype="0" fill="hold" grpId="4" nodeType="afterEffect">
                                  <p:iterate type="lt">
                                    <p:tmPct val="10000"/>
                                  </p:iterate>
                                  <p:childTnLst>
                                    <p:set>
                                      <p:cBhvr>
                                        <p:cTn id="28" dur="1" fill="hold">
                                          <p:stCondLst>
                                            <p:cond delay="0"/>
                                          </p:stCondLst>
                                        </p:cTn>
                                        <p:tgtEl>
                                          <p:spTgt spid="11"/>
                                        </p:tgtEl>
                                        <p:attrNameLst>
                                          <p:attrName>style.visibility</p:attrName>
                                        </p:attrNameLst>
                                      </p:cBhvr>
                                      <p:to>
                                        <p:strVal val="visible"/>
                                      </p:to>
                                    </p:set>
                                    <p:anim by="(-#ppt_w*2)" calcmode="lin" valueType="num">
                                      <p:cBhvr rctx="PPT">
                                        <p:cTn id="29" dur="500" autoRev="1" fill="hold">
                                          <p:stCondLst>
                                            <p:cond delay="0"/>
                                          </p:stCondLst>
                                        </p:cTn>
                                        <p:tgtEl>
                                          <p:spTgt spid="11"/>
                                        </p:tgtEl>
                                        <p:attrNameLst>
                                          <p:attrName>ppt_w</p:attrName>
                                        </p:attrNameLst>
                                      </p:cBhvr>
                                    </p:anim>
                                    <p:anim by="(#ppt_w*0.50)" calcmode="lin" valueType="num">
                                      <p:cBhvr>
                                        <p:cTn id="30" dur="500" decel="50000" autoRev="1" fill="hold">
                                          <p:stCondLst>
                                            <p:cond delay="0"/>
                                          </p:stCondLst>
                                        </p:cTn>
                                        <p:tgtEl>
                                          <p:spTgt spid="11"/>
                                        </p:tgtEl>
                                        <p:attrNameLst>
                                          <p:attrName>ppt_x</p:attrName>
                                        </p:attrNameLst>
                                      </p:cBhvr>
                                    </p:anim>
                                    <p:anim from="(-#ppt_h/2)" to="(#ppt_y)" calcmode="lin" valueType="num">
                                      <p:cBhvr>
                                        <p:cTn id="31" dur="1000" fill="hold">
                                          <p:stCondLst>
                                            <p:cond delay="0"/>
                                          </p:stCondLst>
                                        </p:cTn>
                                        <p:tgtEl>
                                          <p:spTgt spid="11"/>
                                        </p:tgtEl>
                                        <p:attrNameLst>
                                          <p:attrName>ppt_y</p:attrName>
                                        </p:attrNameLst>
                                      </p:cBhvr>
                                    </p:anim>
                                    <p:animRot by="21600000">
                                      <p:cBhvr>
                                        <p:cTn id="32" dur="1000" fill="hold">
                                          <p:stCondLst>
                                            <p:cond delay="0"/>
                                          </p:stCondLst>
                                        </p:cTn>
                                        <p:tgtEl>
                                          <p:spTgt spid="11"/>
                                        </p:tgtEl>
                                        <p:attrNameLst>
                                          <p:attrName>r</p:attrName>
                                        </p:attrNameLst>
                                      </p:cBhvr>
                                    </p:animRot>
                                  </p:childTnLst>
                                </p:cTn>
                              </p:par>
                            </p:childTnLst>
                          </p:cTn>
                        </p:par>
                        <p:par>
                          <p:cTn id="33" fill="hold">
                            <p:stCondLst>
                              <p:cond delay="4000"/>
                            </p:stCondLst>
                            <p:childTnLst>
                              <p:par>
                                <p:cTn id="34" presetID="3" presetClass="entr" presetSubtype="10" fill="hold" grpId="2" nodeType="afterEffect">
                                  <p:childTnLst>
                                    <p:set>
                                      <p:cBhvr>
                                        <p:cTn id="35" dur="1" fill="hold">
                                          <p:stCondLst>
                                            <p:cond delay="0"/>
                                          </p:stCondLst>
                                        </p:cTn>
                                        <p:tgtEl>
                                          <p:spTgt spid="9"/>
                                        </p:tgtEl>
                                        <p:attrNameLst>
                                          <p:attrName>style.visibility</p:attrName>
                                        </p:attrNameLst>
                                      </p:cBhvr>
                                      <p:to>
                                        <p:strVal val="visible"/>
                                      </p:to>
                                    </p:set>
                                    <p:animEffect transition="in" filter="blinds(horizontal)">
                                      <p:cBhvr>
                                        <p:cTn id="36" dur="500"/>
                                        <p:tgtEl>
                                          <p:spTgt spid="9"/>
                                        </p:tgtEl>
                                      </p:cBhvr>
                                    </p:animEffect>
                                  </p:childTnLst>
                                </p:cTn>
                              </p:par>
                            </p:childTnLst>
                          </p:cTn>
                        </p:par>
                        <p:par>
                          <p:cTn id="37" fill="hold">
                            <p:stCondLst>
                              <p:cond delay="4500"/>
                            </p:stCondLst>
                            <p:childTnLst>
                              <p:par>
                                <p:cTn id="38" presetID="56" presetClass="entr" presetSubtype="0" fill="hold" grpId="0" nodeType="afterEffect">
                                  <p:iterate type="lt">
                                    <p:tmPct val="10000"/>
                                  </p:iterate>
                                  <p:childTnLst>
                                    <p:set>
                                      <p:cBhvr>
                                        <p:cTn id="39" dur="1" fill="hold">
                                          <p:stCondLst>
                                            <p:cond delay="0"/>
                                          </p:stCondLst>
                                        </p:cTn>
                                        <p:tgtEl>
                                          <p:spTgt spid="7"/>
                                        </p:tgtEl>
                                        <p:attrNameLst>
                                          <p:attrName>style.visibility</p:attrName>
                                        </p:attrNameLst>
                                      </p:cBhvr>
                                      <p:to>
                                        <p:strVal val="visible"/>
                                      </p:to>
                                    </p:set>
                                    <p:anim by="(-#ppt_w*2)" calcmode="lin" valueType="num">
                                      <p:cBhvr rctx="PPT">
                                        <p:cTn id="40" dur="500" autoRev="1" fill="hold">
                                          <p:stCondLst>
                                            <p:cond delay="0"/>
                                          </p:stCondLst>
                                        </p:cTn>
                                        <p:tgtEl>
                                          <p:spTgt spid="7"/>
                                        </p:tgtEl>
                                        <p:attrNameLst>
                                          <p:attrName>ppt_w</p:attrName>
                                        </p:attrNameLst>
                                      </p:cBhvr>
                                    </p:anim>
                                    <p:anim by="(#ppt_w*0.50)" calcmode="lin" valueType="num">
                                      <p:cBhvr>
                                        <p:cTn id="41" dur="500" decel="50000" autoRev="1" fill="hold">
                                          <p:stCondLst>
                                            <p:cond delay="0"/>
                                          </p:stCondLst>
                                        </p:cTn>
                                        <p:tgtEl>
                                          <p:spTgt spid="7"/>
                                        </p:tgtEl>
                                        <p:attrNameLst>
                                          <p:attrName>ppt_x</p:attrName>
                                        </p:attrNameLst>
                                      </p:cBhvr>
                                    </p:anim>
                                    <p:anim from="(-#ppt_h/2)" to="(#ppt_y)" calcmode="lin" valueType="num">
                                      <p:cBhvr>
                                        <p:cTn id="42" dur="1000" fill="hold">
                                          <p:stCondLst>
                                            <p:cond delay="0"/>
                                          </p:stCondLst>
                                        </p:cTn>
                                        <p:tgtEl>
                                          <p:spTgt spid="7"/>
                                        </p:tgtEl>
                                        <p:attrNameLst>
                                          <p:attrName>ppt_y</p:attrName>
                                        </p:attrNameLst>
                                      </p:cBhvr>
                                    </p:anim>
                                    <p:animRot by="21600000">
                                      <p:cBhvr>
                                        <p:cTn id="43" dur="1000" fill="hold">
                                          <p:stCondLst>
                                            <p:cond delay="0"/>
                                          </p:stCondLst>
                                        </p:cTn>
                                        <p:tgtEl>
                                          <p:spTgt spid="7"/>
                                        </p:tgtEl>
                                        <p:attrNameLst>
                                          <p:attrName>r</p:attrName>
                                        </p:attrNameLst>
                                      </p:cBhvr>
                                    </p:animRot>
                                  </p:childTnLst>
                                </p:cTn>
                              </p:par>
                            </p:childTnLst>
                          </p:cTn>
                        </p:par>
                        <p:par>
                          <p:cTn id="44" fill="hold">
                            <p:stCondLst>
                              <p:cond delay="5500"/>
                            </p:stCondLst>
                            <p:childTnLst>
                              <p:par>
                                <p:cTn id="45" presetID="3" presetClass="entr" presetSubtype="10" fill="hold" grpId="3" nodeType="afterEffect">
                                  <p:childTnLst>
                                    <p:set>
                                      <p:cBhvr>
                                        <p:cTn id="46" dur="1" fill="hold">
                                          <p:stCondLst>
                                            <p:cond delay="0"/>
                                          </p:stCondLst>
                                        </p:cTn>
                                        <p:tgtEl>
                                          <p:spTgt spid="10"/>
                                        </p:tgtEl>
                                        <p:attrNameLst>
                                          <p:attrName>style.visibility</p:attrName>
                                        </p:attrNameLst>
                                      </p:cBhvr>
                                      <p:to>
                                        <p:strVal val="visible"/>
                                      </p:to>
                                    </p:set>
                                    <p:animEffect transition="in" filter="blinds(horizontal)">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1" animBg="1"/>
      <p:bldP spid="9" grpId="2" animBg="1"/>
      <p:bldP spid="10" grpId="3" animBg="1"/>
      <p:bldP spid="11" grpId="4" animBg="1"/>
      <p:bldP spid="12" grpId="5" animBg="1"/>
      <p:bldP spid="14" grpId="6" animBg="1"/>
      <p:bldP spid="15" grpId="7"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淘宝网chenying0907出品 4"/>
          <p:cNvSpPr txBox="1"/>
          <p:nvPr/>
        </p:nvSpPr>
        <p:spPr>
          <a:xfrm>
            <a:off x="2168165" y="340521"/>
            <a:ext cx="5909035" cy="523220"/>
          </a:xfrm>
          <a:prstGeom prst="rect">
            <a:avLst/>
          </a:prstGeom>
          <a:noFill/>
        </p:spPr>
        <p:txBody>
          <a:bodyPr wrap="square" rtlCol="0">
            <a:spAutoFit/>
          </a:bodyPr>
          <a:lstStyle/>
          <a:p>
            <a:r>
              <a:rPr lang="en-US" sz="2800" b="1">
                <a:solidFill>
                  <a:schemeClr val="accent1">
                    <a:lumMod val="50000"/>
                  </a:schemeClr>
                </a:solidFill>
              </a:rPr>
              <a:t>3</a:t>
            </a:r>
            <a:r>
              <a:rPr lang="zh-CN" altLang="en-US" sz="2800" b="1">
                <a:solidFill>
                  <a:schemeClr val="accent1">
                    <a:lumMod val="50000"/>
                  </a:schemeClr>
                </a:solidFill>
              </a:rPr>
              <a:t>、环境风险评估的程序</a:t>
            </a:r>
            <a:endParaRPr lang="zh-CN" altLang="en-US" sz="2800">
              <a:solidFill>
                <a:schemeClr val="accent1">
                  <a:lumMod val="50000"/>
                </a:schemeClr>
              </a:solidFill>
            </a:endParaRPr>
          </a:p>
        </p:txBody>
      </p:sp>
      <p:pic>
        <p:nvPicPr>
          <p:cNvPr id="6" name="图片 5"/>
          <p:cNvPicPr>
            <a:picLocks noChangeAspect="1"/>
          </p:cNvPicPr>
          <p:nvPr/>
        </p:nvPicPr>
        <p:blipFill>
          <a:blip r:embed="rId1"/>
          <a:stretch>
            <a:fillRect/>
          </a:stretch>
        </p:blipFill>
        <p:spPr>
          <a:xfrm>
            <a:off x="143244" y="0"/>
            <a:ext cx="1789251" cy="1051863"/>
          </a:xfrm>
          <a:prstGeom prst="rect">
            <a:avLst/>
          </a:prstGeom>
        </p:spPr>
      </p:pic>
      <p:cxnSp>
        <p:nvCxnSpPr>
          <p:cNvPr id="26" name="直接连接符 25"/>
          <p:cNvCxnSpPr/>
          <p:nvPr/>
        </p:nvCxnSpPr>
        <p:spPr>
          <a:xfrm>
            <a:off x="3176651" y="1619439"/>
            <a:ext cx="720000"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3022051" y="1207933"/>
            <a:ext cx="900000"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2829351" y="1430380"/>
            <a:ext cx="1080000"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7643305" y="1165761"/>
            <a:ext cx="720000"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7656005" y="1412167"/>
            <a:ext cx="900000"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7630605" y="1616808"/>
            <a:ext cx="1080000"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2" name="淘宝网chenying0907出品 31"/>
          <p:cNvSpPr txBox="1"/>
          <p:nvPr/>
        </p:nvSpPr>
        <p:spPr>
          <a:xfrm>
            <a:off x="3991610" y="1169035"/>
            <a:ext cx="3729990" cy="400110"/>
          </a:xfrm>
          <a:prstGeom prst="rect">
            <a:avLst/>
          </a:prstGeom>
          <a:noFill/>
        </p:spPr>
        <p:txBody>
          <a:bodyPr wrap="square" rtlCol="0">
            <a:spAutoFit/>
          </a:bodyPr>
          <a:lstStyle/>
          <a:p>
            <a:r>
              <a:rPr lang="zh-CN" altLang="en-US" sz="2000" b="1">
                <a:solidFill>
                  <a:schemeClr val="accent1">
                    <a:lumMod val="50000"/>
                  </a:schemeClr>
                </a:solidFill>
              </a:rPr>
              <a:t>企业环境风险评估分五步实施</a:t>
            </a:r>
            <a:endParaRPr lang="zh-CN" altLang="en-US" sz="2000" b="1">
              <a:solidFill>
                <a:schemeClr val="accent1">
                  <a:lumMod val="50000"/>
                </a:schemeClr>
              </a:solidFill>
            </a:endParaRPr>
          </a:p>
        </p:txBody>
      </p:sp>
      <p:grpSp>
        <p:nvGrpSpPr>
          <p:cNvPr id="2" name="淘宝网chenying0907出品 1"/>
          <p:cNvGrpSpPr/>
          <p:nvPr/>
        </p:nvGrpSpPr>
        <p:grpSpPr>
          <a:xfrm>
            <a:off x="1536700" y="5639138"/>
            <a:ext cx="8153400" cy="799762"/>
            <a:chOff x="2413" y="2735"/>
            <a:chExt cx="14481" cy="3151"/>
          </a:xfrm>
        </p:grpSpPr>
        <p:sp>
          <p:nvSpPr>
            <p:cNvPr id="33" name="淘宝网chenying0907出品 32"/>
            <p:cNvSpPr/>
            <p:nvPr/>
          </p:nvSpPr>
          <p:spPr>
            <a:xfrm>
              <a:off x="2413" y="2735"/>
              <a:ext cx="14133" cy="270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半闭框 33"/>
            <p:cNvSpPr/>
            <p:nvPr/>
          </p:nvSpPr>
          <p:spPr>
            <a:xfrm>
              <a:off x="2761" y="3185"/>
              <a:ext cx="1752" cy="1009"/>
            </a:xfrm>
            <a:prstGeom prst="halfFrame">
              <a:avLst>
                <a:gd name="adj1" fmla="val 9804"/>
                <a:gd name="adj2" fmla="val 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5" name="半闭框 34"/>
            <p:cNvSpPr/>
            <p:nvPr/>
          </p:nvSpPr>
          <p:spPr>
            <a:xfrm>
              <a:off x="15142" y="4877"/>
              <a:ext cx="1752" cy="1009"/>
            </a:xfrm>
            <a:prstGeom prst="halfFrame">
              <a:avLst>
                <a:gd name="adj1" fmla="val 9804"/>
                <a:gd name="adj2" fmla="val 8333"/>
              </a:avLst>
            </a:prstGeom>
            <a:scene3d>
              <a:camera prst="orthographicFront">
                <a:rot lat="1080000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6" name="淘宝网chenying0907出品 35"/>
            <p:cNvSpPr txBox="1"/>
            <p:nvPr/>
          </p:nvSpPr>
          <p:spPr>
            <a:xfrm>
              <a:off x="3326" y="3422"/>
              <a:ext cx="13357" cy="582"/>
            </a:xfrm>
            <a:prstGeom prst="rect">
              <a:avLst/>
            </a:prstGeom>
            <a:noFill/>
          </p:spPr>
          <p:txBody>
            <a:bodyPr wrap="square" rtlCol="0">
              <a:spAutoFit/>
            </a:bodyPr>
            <a:lstStyle/>
            <a:p>
              <a:endParaRPr lang="zh-CN" altLang="en-US"/>
            </a:p>
          </p:txBody>
        </p:sp>
      </p:grpSp>
      <p:sp>
        <p:nvSpPr>
          <p:cNvPr id="37" name="淘宝网chenying0907出品 36"/>
          <p:cNvSpPr/>
          <p:nvPr/>
        </p:nvSpPr>
        <p:spPr>
          <a:xfrm>
            <a:off x="177906" y="1930400"/>
            <a:ext cx="2527194" cy="34417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a:t>⑴资料准备与环境风险识别</a:t>
            </a:r>
            <a:r>
              <a:rPr lang="en-US" sz="2000"/>
              <a:t>  </a:t>
            </a:r>
            <a:r>
              <a:rPr lang="zh-CN" altLang="en-US" sz="2000"/>
              <a:t>是对企业涉及环境风险物质及其数量、环境风险单元及现有环境风险防控与应急措施、周边环境风险受体、现有应急资源等环境风险要素的全面梳理，是风险评估的基础。</a:t>
            </a:r>
            <a:endParaRPr lang="zh-CN" altLang="en-US" sz="2000"/>
          </a:p>
        </p:txBody>
      </p:sp>
      <p:sp>
        <p:nvSpPr>
          <p:cNvPr id="39" name="淘宝网chenying0907出品 38"/>
          <p:cNvSpPr/>
          <p:nvPr/>
        </p:nvSpPr>
        <p:spPr>
          <a:xfrm>
            <a:off x="2856194" y="1930400"/>
            <a:ext cx="2465106" cy="337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a:t>⑵可能发生突发环境事件及其后果分析</a:t>
            </a:r>
            <a:r>
              <a:rPr lang="en-US" sz="2000"/>
              <a:t>   </a:t>
            </a:r>
            <a:r>
              <a:rPr lang="zh-CN" altLang="en-US" sz="2000"/>
              <a:t>是将前一步识别的潜在风险与所有可能的突发环境事件情景及后果联系起来，这是风险评估的核心，也是解决预案针对性和实用性的关键。</a:t>
            </a:r>
            <a:endParaRPr lang="zh-CN" altLang="en-US" sz="2000"/>
          </a:p>
        </p:txBody>
      </p:sp>
      <p:sp>
        <p:nvSpPr>
          <p:cNvPr id="41" name="淘宝网chenying0907出品 40"/>
          <p:cNvSpPr/>
          <p:nvPr/>
        </p:nvSpPr>
        <p:spPr>
          <a:xfrm>
            <a:off x="5481558" y="1930400"/>
            <a:ext cx="2125742" cy="3352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a:t>⑶结合风险因素和可能事件，分析现有环境风险防控与环境应急措施。这是风险评估的重要环节，也是排查企业环境安全隐患、提高预案可操作性的前提。</a:t>
            </a:r>
            <a:endParaRPr lang="zh-CN" altLang="en-US" sz="2000"/>
          </a:p>
        </p:txBody>
      </p:sp>
      <p:sp>
        <p:nvSpPr>
          <p:cNvPr id="43" name="淘宝网chenying0907出品 42"/>
          <p:cNvSpPr/>
          <p:nvPr/>
        </p:nvSpPr>
        <p:spPr>
          <a:xfrm>
            <a:off x="7776946" y="1917700"/>
            <a:ext cx="2313204" cy="3340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a:t>⑷针对上述问题，制定完善环境风险防控和应急措施的实施计划。这是风险评估的主要目的，也是提高企业环境风险防控及应急响应水平、降低突发环境事件发生概率和危害程度的实现途径。</a:t>
            </a:r>
            <a:endParaRPr lang="zh-CN" altLang="en-US" sz="2000"/>
          </a:p>
        </p:txBody>
      </p:sp>
      <p:sp>
        <p:nvSpPr>
          <p:cNvPr id="45" name="淘宝网chenying0907出品 42"/>
          <p:cNvSpPr/>
          <p:nvPr/>
        </p:nvSpPr>
        <p:spPr>
          <a:xfrm>
            <a:off x="10222419" y="1907702"/>
            <a:ext cx="1575881" cy="3340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a:t>5</a:t>
            </a:r>
            <a:r>
              <a:rPr lang="zh-CN" altLang="en-US" sz="2000"/>
              <a:t>）划定突发环境事件风险等级。</a:t>
            </a:r>
            <a:endParaRPr lang="zh-CN" altLang="en-US" sz="2000"/>
          </a:p>
        </p:txBody>
      </p:sp>
      <p:sp>
        <p:nvSpPr>
          <p:cNvPr id="46" name="矩形 45"/>
          <p:cNvSpPr/>
          <p:nvPr/>
        </p:nvSpPr>
        <p:spPr>
          <a:xfrm>
            <a:off x="2995974" y="5797034"/>
            <a:ext cx="5468164" cy="400110"/>
          </a:xfrm>
          <a:prstGeom prst="rect">
            <a:avLst/>
          </a:prstGeom>
        </p:spPr>
        <p:txBody>
          <a:bodyPr wrap="none">
            <a:spAutoFit/>
          </a:bodyPr>
          <a:lstStyle/>
          <a:p>
            <a:pPr lvl="0" indent="406400" fontAlgn="base">
              <a:spcBef>
                <a:spcPct val="0"/>
              </a:spcBef>
              <a:spcAft>
                <a:spcPct val="0"/>
              </a:spcAft>
            </a:pPr>
            <a:r>
              <a:rPr lang="zh-CN" altLang="en-US" sz="2000" b="1">
                <a:solidFill>
                  <a:schemeClr val="accent1">
                    <a:lumMod val="50000"/>
                  </a:schemeClr>
                </a:solidFill>
                <a:latin typeface="Times New Roman" panose="02020603050405020304" pitchFamily="18" charset="0"/>
                <a:ea typeface="仿宋_GB2312" charset="-122"/>
                <a:cs typeface="Times New Roman" panose="02020603050405020304" pitchFamily="18" charset="0"/>
              </a:rPr>
              <a:t>以上五步相互关联，紧密衔接，缺一不可。</a:t>
            </a:r>
            <a:endParaRPr lang="zh-CN" altLang="en-US" sz="2000" b="1">
              <a:solidFill>
                <a:schemeClr val="accent1">
                  <a:lumMod val="50000"/>
                </a:schemeClr>
              </a:solidFill>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par>
                          <p:cTn id="12" fill="hold">
                            <p:stCondLst>
                              <p:cond delay="1000"/>
                            </p:stCondLst>
                            <p:childTnLst>
                              <p:par>
                                <p:cTn id="13" presetID="42" presetClass="entr" presetSubtype="0" fill="hold" grpId="1" nodeType="afterEffect">
                                  <p:childTnLst>
                                    <p:set>
                                      <p:cBhvr>
                                        <p:cTn id="14" dur="1" fill="hold">
                                          <p:stCondLst>
                                            <p:cond delay="0"/>
                                          </p:stCondLst>
                                        </p:cTn>
                                        <p:tgtEl>
                                          <p:spTgt spid="32"/>
                                        </p:tgtEl>
                                        <p:attrNameLst>
                                          <p:attrName>style.visibility</p:attrName>
                                        </p:attrNameLst>
                                      </p:cBhvr>
                                      <p:to>
                                        <p:strVal val="visible"/>
                                      </p:to>
                                    </p:set>
                                    <p:animEffect transition="in" filter="fade">
                                      <p:cBhvr>
                                        <p:cTn id="15" dur="1000"/>
                                        <p:tgtEl>
                                          <p:spTgt spid="32"/>
                                        </p:tgtEl>
                                      </p:cBhvr>
                                    </p:animEffect>
                                    <p:anim calcmode="lin" valueType="num">
                                      <p:cBhvr>
                                        <p:cTn id="16" dur="1000" fill="hold"/>
                                        <p:tgtEl>
                                          <p:spTgt spid="32"/>
                                        </p:tgtEl>
                                        <p:attrNameLst>
                                          <p:attrName>ppt_x</p:attrName>
                                        </p:attrNameLst>
                                      </p:cBhvr>
                                      <p:tavLst>
                                        <p:tav tm="0">
                                          <p:val>
                                            <p:strVal val="#ppt_x"/>
                                          </p:val>
                                        </p:tav>
                                        <p:tav tm="100000">
                                          <p:val>
                                            <p:strVal val="#ppt_x"/>
                                          </p:val>
                                        </p:tav>
                                      </p:tavLst>
                                    </p:anim>
                                    <p:anim calcmode="lin" valueType="num">
                                      <p:cBhvr>
                                        <p:cTn id="17" dur="1000" fill="hold"/>
                                        <p:tgtEl>
                                          <p:spTgt spid="32"/>
                                        </p:tgtEl>
                                        <p:attrNameLst>
                                          <p:attrName>ppt_y</p:attrName>
                                        </p:attrNameLst>
                                      </p:cBhvr>
                                      <p:tavLst>
                                        <p:tav tm="0">
                                          <p:val>
                                            <p:strVal val="#ppt_y+.1"/>
                                          </p:val>
                                        </p:tav>
                                        <p:tav tm="100000">
                                          <p:val>
                                            <p:strVal val="#ppt_y"/>
                                          </p:val>
                                        </p:tav>
                                      </p:tavLst>
                                    </p:anim>
                                  </p:childTnLst>
                                </p:cTn>
                              </p:par>
                              <p:par>
                                <p:cTn id="18" presetID="10" presetClass="entr" presetSubtype="0" fill="hold" nodeType="withEffec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10" presetClass="entr" presetSubtype="0" fill="hold" nodeType="withEffec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par>
                                <p:cTn id="24" presetID="10" presetClass="entr" presetSubtype="0" fill="hold" nodeType="withEffec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par>
                                <p:cTn id="27" presetID="10" presetClass="entr" presetSubtype="0" fill="hold" nodeType="withEffec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par>
                                <p:cTn id="30" presetID="10" presetClass="entr" presetSubtype="0" fill="hold" nodeType="withEffec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par>
                                <p:cTn id="33" presetID="10" presetClass="entr" presetSubtype="0" fill="hold" nodeType="withEffec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par>
                          <p:cTn id="36" fill="hold">
                            <p:stCondLst>
                              <p:cond delay="2000"/>
                            </p:stCondLst>
                            <p:childTnLst>
                              <p:par>
                                <p:cTn id="37" presetID="3" presetClass="entr" presetSubtype="10" fill="hold" grpId="2" nodeType="afterEffect">
                                  <p:childTnLst>
                                    <p:set>
                                      <p:cBhvr>
                                        <p:cTn id="38" dur="1" fill="hold">
                                          <p:stCondLst>
                                            <p:cond delay="0"/>
                                          </p:stCondLst>
                                        </p:cTn>
                                        <p:tgtEl>
                                          <p:spTgt spid="37"/>
                                        </p:tgtEl>
                                        <p:attrNameLst>
                                          <p:attrName>style.visibility</p:attrName>
                                        </p:attrNameLst>
                                      </p:cBhvr>
                                      <p:to>
                                        <p:strVal val="visible"/>
                                      </p:to>
                                    </p:set>
                                    <p:animEffect transition="in" filter="blinds(horizontal)">
                                      <p:cBhvr>
                                        <p:cTn id="39" dur="500"/>
                                        <p:tgtEl>
                                          <p:spTgt spid="37"/>
                                        </p:tgtEl>
                                      </p:cBhvr>
                                    </p:animEffect>
                                  </p:childTnLst>
                                </p:cTn>
                              </p:par>
                            </p:childTnLst>
                          </p:cTn>
                        </p:par>
                        <p:par>
                          <p:cTn id="40" fill="hold">
                            <p:stCondLst>
                              <p:cond delay="2500"/>
                            </p:stCondLst>
                            <p:childTnLst>
                              <p:par>
                                <p:cTn id="41" presetID="3" presetClass="entr" presetSubtype="10" fill="hold" grpId="3" nodeType="afterEffect">
                                  <p:childTnLst>
                                    <p:set>
                                      <p:cBhvr>
                                        <p:cTn id="42" dur="1" fill="hold">
                                          <p:stCondLst>
                                            <p:cond delay="0"/>
                                          </p:stCondLst>
                                        </p:cTn>
                                        <p:tgtEl>
                                          <p:spTgt spid="39"/>
                                        </p:tgtEl>
                                        <p:attrNameLst>
                                          <p:attrName>style.visibility</p:attrName>
                                        </p:attrNameLst>
                                      </p:cBhvr>
                                      <p:to>
                                        <p:strVal val="visible"/>
                                      </p:to>
                                    </p:set>
                                    <p:animEffect transition="in" filter="blinds(horizontal)">
                                      <p:cBhvr>
                                        <p:cTn id="43" dur="500"/>
                                        <p:tgtEl>
                                          <p:spTgt spid="39"/>
                                        </p:tgtEl>
                                      </p:cBhvr>
                                    </p:animEffect>
                                  </p:childTnLst>
                                </p:cTn>
                              </p:par>
                            </p:childTnLst>
                          </p:cTn>
                        </p:par>
                        <p:par>
                          <p:cTn id="44" fill="hold">
                            <p:stCondLst>
                              <p:cond delay="3000"/>
                            </p:stCondLst>
                            <p:childTnLst>
                              <p:par>
                                <p:cTn id="45" presetID="3" presetClass="entr" presetSubtype="10" fill="hold" grpId="4" nodeType="afterEffect">
                                  <p:childTnLst>
                                    <p:set>
                                      <p:cBhvr>
                                        <p:cTn id="46" dur="1" fill="hold">
                                          <p:stCondLst>
                                            <p:cond delay="0"/>
                                          </p:stCondLst>
                                        </p:cTn>
                                        <p:tgtEl>
                                          <p:spTgt spid="41"/>
                                        </p:tgtEl>
                                        <p:attrNameLst>
                                          <p:attrName>style.visibility</p:attrName>
                                        </p:attrNameLst>
                                      </p:cBhvr>
                                      <p:to>
                                        <p:strVal val="visible"/>
                                      </p:to>
                                    </p:set>
                                    <p:animEffect transition="in" filter="blinds(horizontal)">
                                      <p:cBhvr>
                                        <p:cTn id="47" dur="500"/>
                                        <p:tgtEl>
                                          <p:spTgt spid="41"/>
                                        </p:tgtEl>
                                      </p:cBhvr>
                                    </p:animEffect>
                                  </p:childTnLst>
                                </p:cTn>
                              </p:par>
                            </p:childTnLst>
                          </p:cTn>
                        </p:par>
                        <p:par>
                          <p:cTn id="48" fill="hold">
                            <p:stCondLst>
                              <p:cond delay="3500"/>
                            </p:stCondLst>
                            <p:childTnLst>
                              <p:par>
                                <p:cTn id="49" presetID="3" presetClass="entr" presetSubtype="10" fill="hold" grpId="5" nodeType="afterEffect">
                                  <p:childTnLst>
                                    <p:set>
                                      <p:cBhvr>
                                        <p:cTn id="50" dur="1" fill="hold">
                                          <p:stCondLst>
                                            <p:cond delay="0"/>
                                          </p:stCondLst>
                                        </p:cTn>
                                        <p:tgtEl>
                                          <p:spTgt spid="43"/>
                                        </p:tgtEl>
                                        <p:attrNameLst>
                                          <p:attrName>style.visibility</p:attrName>
                                        </p:attrNameLst>
                                      </p:cBhvr>
                                      <p:to>
                                        <p:strVal val="visible"/>
                                      </p:to>
                                    </p:set>
                                    <p:animEffect transition="in" filter="blinds(horizontal)">
                                      <p:cBhvr>
                                        <p:cTn id="51" dur="500"/>
                                        <p:tgtEl>
                                          <p:spTgt spid="43"/>
                                        </p:tgtEl>
                                      </p:cBhvr>
                                    </p:animEffect>
                                  </p:childTnLst>
                                </p:cTn>
                              </p:par>
                            </p:childTnLst>
                          </p:cTn>
                        </p:par>
                        <p:par>
                          <p:cTn id="52" fill="hold">
                            <p:stCondLst>
                              <p:cond delay="4000"/>
                            </p:stCondLst>
                            <p:childTnLst>
                              <p:par>
                                <p:cTn id="53" presetID="3" presetClass="entr" presetSubtype="10" fill="hold" grpId="6" nodeType="afterEffect">
                                  <p:childTnLst>
                                    <p:set>
                                      <p:cBhvr>
                                        <p:cTn id="54" dur="1" fill="hold">
                                          <p:stCondLst>
                                            <p:cond delay="0"/>
                                          </p:stCondLst>
                                        </p:cTn>
                                        <p:tgtEl>
                                          <p:spTgt spid="45"/>
                                        </p:tgtEl>
                                        <p:attrNameLst>
                                          <p:attrName>style.visibility</p:attrName>
                                        </p:attrNameLst>
                                      </p:cBhvr>
                                      <p:to>
                                        <p:strVal val="visible"/>
                                      </p:to>
                                    </p:set>
                                    <p:animEffect transition="in" filter="blinds(horizontal)">
                                      <p:cBhvr>
                                        <p:cTn id="55" dur="500"/>
                                        <p:tgtEl>
                                          <p:spTgt spid="45"/>
                                        </p:tgtEl>
                                      </p:cBhvr>
                                    </p:animEffect>
                                  </p:childTnLst>
                                </p:cTn>
                              </p:par>
                            </p:childTnLst>
                          </p:cTn>
                        </p:par>
                        <p:par>
                          <p:cTn id="56" fill="hold">
                            <p:stCondLst>
                              <p:cond delay="4500"/>
                            </p:stCondLst>
                            <p:childTnLst>
                              <p:par>
                                <p:cTn id="57" presetID="5" presetClass="entr" presetSubtype="10" fill="hold" nodeType="afterEffect">
                                  <p:childTnLst>
                                    <p:set>
                                      <p:cBhvr>
                                        <p:cTn id="58" dur="1" fill="hold">
                                          <p:stCondLst>
                                            <p:cond delay="0"/>
                                          </p:stCondLst>
                                        </p:cTn>
                                        <p:tgtEl>
                                          <p:spTgt spid="2"/>
                                        </p:tgtEl>
                                        <p:attrNameLst>
                                          <p:attrName>style.visibility</p:attrName>
                                        </p:attrNameLst>
                                      </p:cBhvr>
                                      <p:to>
                                        <p:strVal val="visible"/>
                                      </p:to>
                                    </p:set>
                                    <p:animEffect transition="in" filter="checkerboard(across)">
                                      <p:cBhvr>
                                        <p:cTn id="59" dur="500"/>
                                        <p:tgtEl>
                                          <p:spTgt spid="2"/>
                                        </p:tgtEl>
                                      </p:cBhvr>
                                    </p:animEffect>
                                  </p:childTnLst>
                                </p:cTn>
                              </p:par>
                            </p:childTnLst>
                          </p:cTn>
                        </p:par>
                        <p:par>
                          <p:cTn id="60" fill="hold">
                            <p:stCondLst>
                              <p:cond delay="5000"/>
                            </p:stCondLst>
                            <p:childTnLst>
                              <p:par>
                                <p:cTn id="61" presetID="3" presetClass="entr" presetSubtype="10" fill="hold" grpId="7" nodeType="afterEffect">
                                  <p:childTnLst>
                                    <p:set>
                                      <p:cBhvr>
                                        <p:cTn id="62" dur="1" fill="hold">
                                          <p:stCondLst>
                                            <p:cond delay="0"/>
                                          </p:stCondLst>
                                        </p:cTn>
                                        <p:tgtEl>
                                          <p:spTgt spid="46"/>
                                        </p:tgtEl>
                                        <p:attrNameLst>
                                          <p:attrName>style.visibility</p:attrName>
                                        </p:attrNameLst>
                                      </p:cBhvr>
                                      <p:to>
                                        <p:strVal val="visible"/>
                                      </p:to>
                                    </p:set>
                                    <p:animEffect transition="in" filter="blinds(horizontal)">
                                      <p:cBhvr>
                                        <p:cTn id="6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2" grpId="1"/>
      <p:bldP spid="37" grpId="2" animBg="1"/>
      <p:bldP spid="39" grpId="3" animBg="1"/>
      <p:bldP spid="41" grpId="4" animBg="1"/>
      <p:bldP spid="43" grpId="5" animBg="1"/>
      <p:bldP spid="45" grpId="6" animBg="1"/>
      <p:bldP spid="46" grpId="7"/>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淘宝网chenying0907出品 8"/>
          <p:cNvGrpSpPr/>
          <p:nvPr/>
        </p:nvGrpSpPr>
        <p:grpSpPr>
          <a:xfrm>
            <a:off x="1637897" y="4549775"/>
            <a:ext cx="10553777" cy="2308225"/>
            <a:chOff x="5270" y="7551"/>
            <a:chExt cx="11659" cy="3635"/>
          </a:xfrm>
        </p:grpSpPr>
        <p:sp>
          <p:nvSpPr>
            <p:cNvPr id="11" name="平行四边形 10"/>
            <p:cNvSpPr/>
            <p:nvPr/>
          </p:nvSpPr>
          <p:spPr>
            <a:xfrm>
              <a:off x="5270" y="7586"/>
              <a:ext cx="11659" cy="3600"/>
            </a:xfrm>
            <a:prstGeom prst="parallelogram">
              <a:avLst/>
            </a:pr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淘宝网chenying0907出品 16"/>
            <p:cNvSpPr txBox="1"/>
            <p:nvPr/>
          </p:nvSpPr>
          <p:spPr>
            <a:xfrm>
              <a:off x="5792" y="7551"/>
              <a:ext cx="10688" cy="3635"/>
            </a:xfrm>
            <a:prstGeom prst="rect">
              <a:avLst/>
            </a:prstGeom>
            <a:noFill/>
          </p:spPr>
          <p:txBody>
            <a:bodyPr wrap="square" rtlCol="0">
              <a:spAutoFit/>
            </a:bodyPr>
            <a:lstStyle/>
            <a:p>
              <a:r>
                <a:rPr lang="zh-CN" altLang="en-US" b="1">
                  <a:solidFill>
                    <a:schemeClr val="accent1">
                      <a:lumMod val="50000"/>
                    </a:schemeClr>
                  </a:solidFill>
                </a:rPr>
                <a:t>关于企业环境风险等级划分</a:t>
              </a:r>
              <a:endParaRPr lang="zh-CN" altLang="en-US" b="1">
                <a:solidFill>
                  <a:schemeClr val="accent1">
                    <a:lumMod val="50000"/>
                  </a:schemeClr>
                </a:solidFill>
              </a:endParaRPr>
            </a:p>
            <a:p>
              <a:r>
                <a:rPr lang="zh-CN" altLang="en-US" b="1">
                  <a:solidFill>
                    <a:schemeClr val="accent1">
                      <a:lumMod val="50000"/>
                    </a:schemeClr>
                  </a:solidFill>
                </a:rPr>
                <a:t>风险等级划分为一般环境风险、较大环境风险和重大环境风险三级，分别用蓝色、黄色和红色进行表示。等级高低主要取决于三个因素：一是企业涉及的环境风险物质的种类及其数量（</a:t>
              </a:r>
              <a:r>
                <a:rPr lang="en-US" b="1">
                  <a:solidFill>
                    <a:schemeClr val="accent1">
                      <a:lumMod val="50000"/>
                    </a:schemeClr>
                  </a:solidFill>
                </a:rPr>
                <a:t>Q</a:t>
              </a:r>
              <a:r>
                <a:rPr lang="zh-CN" altLang="en-US" b="1">
                  <a:solidFill>
                    <a:schemeClr val="accent1">
                      <a:lumMod val="50000"/>
                    </a:schemeClr>
                  </a:solidFill>
                </a:rPr>
                <a:t>），二是企业生产工艺过程与风险控制技术水平（</a:t>
              </a:r>
              <a:r>
                <a:rPr lang="en-US" b="1">
                  <a:solidFill>
                    <a:schemeClr val="accent1">
                      <a:lumMod val="50000"/>
                    </a:schemeClr>
                  </a:solidFill>
                </a:rPr>
                <a:t>M</a:t>
              </a:r>
              <a:r>
                <a:rPr lang="zh-CN" altLang="en-US" b="1">
                  <a:solidFill>
                    <a:schemeClr val="accent1">
                      <a:lumMod val="50000"/>
                    </a:schemeClr>
                  </a:solidFill>
                </a:rPr>
                <a:t>）</a:t>
              </a:r>
              <a:r>
                <a:rPr lang="en-US" b="1">
                  <a:solidFill>
                    <a:schemeClr val="accent1">
                      <a:lumMod val="50000"/>
                    </a:schemeClr>
                  </a:solidFill>
                </a:rPr>
                <a:t>,</a:t>
              </a:r>
              <a:r>
                <a:rPr lang="zh-CN" altLang="en-US" b="1">
                  <a:solidFill>
                    <a:schemeClr val="accent1">
                      <a:lumMod val="50000"/>
                    </a:schemeClr>
                  </a:solidFill>
                </a:rPr>
                <a:t>三是企业周边环境风险受体的敏感性（</a:t>
              </a:r>
              <a:r>
                <a:rPr lang="en-US" b="1">
                  <a:solidFill>
                    <a:schemeClr val="accent1">
                      <a:lumMod val="50000"/>
                    </a:schemeClr>
                  </a:solidFill>
                </a:rPr>
                <a:t>E</a:t>
              </a:r>
              <a:r>
                <a:rPr lang="zh-CN" altLang="en-US" b="1">
                  <a:solidFill>
                    <a:schemeClr val="accent1">
                      <a:lumMod val="50000"/>
                    </a:schemeClr>
                  </a:solidFill>
                </a:rPr>
                <a:t>）。通过风险矩阵确定企业环境风险等级，一般划分三个等级，既一般环境风险、较大环境风险、重大环境风险，分别用蓝色、黄色、红色标识。由于时间关系，具体不展开讲了，下来你们可以登陆环保部网站下载</a:t>
              </a:r>
              <a:r>
                <a:rPr lang="en-US" altLang="zh-CN" b="1">
                  <a:solidFill>
                    <a:schemeClr val="accent1">
                      <a:lumMod val="50000"/>
                    </a:schemeClr>
                  </a:solidFill>
                </a:rPr>
                <a:t>《</a:t>
              </a:r>
              <a:r>
                <a:rPr lang="zh-CN" altLang="en-US" b="1">
                  <a:solidFill>
                    <a:schemeClr val="accent1">
                      <a:lumMod val="50000"/>
                    </a:schemeClr>
                  </a:solidFill>
                </a:rPr>
                <a:t>企业突发环境事件风险分级方法</a:t>
              </a:r>
              <a:r>
                <a:rPr lang="en-US" altLang="zh-CN" b="1">
                  <a:solidFill>
                    <a:schemeClr val="accent1">
                      <a:lumMod val="50000"/>
                    </a:schemeClr>
                  </a:solidFill>
                </a:rPr>
                <a:t>》</a:t>
              </a:r>
              <a:r>
                <a:rPr lang="zh-CN" altLang="en-US" b="1">
                  <a:solidFill>
                    <a:schemeClr val="accent1">
                      <a:lumMod val="50000"/>
                    </a:schemeClr>
                  </a:solidFill>
                </a:rPr>
                <a:t>，这是一个</a:t>
              </a:r>
              <a:r>
                <a:rPr lang="en-US" b="1">
                  <a:solidFill>
                    <a:schemeClr val="accent1">
                      <a:lumMod val="50000"/>
                    </a:schemeClr>
                  </a:solidFill>
                </a:rPr>
                <a:t>2018</a:t>
              </a:r>
              <a:r>
                <a:rPr lang="zh-CN" altLang="en-US" b="1">
                  <a:solidFill>
                    <a:schemeClr val="accent1">
                      <a:lumMod val="50000"/>
                    </a:schemeClr>
                  </a:solidFill>
                </a:rPr>
                <a:t>年</a:t>
              </a:r>
              <a:r>
                <a:rPr lang="en-US" b="1">
                  <a:solidFill>
                    <a:schemeClr val="accent1">
                      <a:lumMod val="50000"/>
                    </a:schemeClr>
                  </a:solidFill>
                </a:rPr>
                <a:t>3</a:t>
              </a:r>
              <a:r>
                <a:rPr lang="zh-CN" altLang="en-US" b="1">
                  <a:solidFill>
                    <a:schemeClr val="accent1">
                      <a:lumMod val="50000"/>
                    </a:schemeClr>
                  </a:solidFill>
                </a:rPr>
                <a:t>月</a:t>
              </a:r>
              <a:r>
                <a:rPr lang="en-US" b="1">
                  <a:solidFill>
                    <a:schemeClr val="accent1">
                      <a:lumMod val="50000"/>
                    </a:schemeClr>
                  </a:solidFill>
                </a:rPr>
                <a:t>1</a:t>
              </a:r>
              <a:r>
                <a:rPr lang="zh-CN" altLang="en-US" b="1">
                  <a:solidFill>
                    <a:schemeClr val="accent1">
                      <a:lumMod val="50000"/>
                    </a:schemeClr>
                  </a:solidFill>
                </a:rPr>
                <a:t>日开始执行的新标准。</a:t>
              </a:r>
              <a:endParaRPr lang="zh-CN" altLang="en-US" b="1">
                <a:solidFill>
                  <a:schemeClr val="accent1">
                    <a:lumMod val="50000"/>
                  </a:schemeClr>
                </a:solidFill>
              </a:endParaRPr>
            </a:p>
          </p:txBody>
        </p:sp>
      </p:grpSp>
      <p:grpSp>
        <p:nvGrpSpPr>
          <p:cNvPr id="8" name="淘宝网chenying0907出品 7"/>
          <p:cNvGrpSpPr/>
          <p:nvPr/>
        </p:nvGrpSpPr>
        <p:grpSpPr>
          <a:xfrm>
            <a:off x="154304" y="2506345"/>
            <a:ext cx="10043796" cy="1875155"/>
            <a:chOff x="3043" y="5167"/>
            <a:chExt cx="11613" cy="2953"/>
          </a:xfrm>
        </p:grpSpPr>
        <p:sp>
          <p:nvSpPr>
            <p:cNvPr id="13" name="平行四边形 12"/>
            <p:cNvSpPr/>
            <p:nvPr/>
          </p:nvSpPr>
          <p:spPr>
            <a:xfrm>
              <a:off x="3043" y="5167"/>
              <a:ext cx="11613" cy="2953"/>
            </a:xfrm>
            <a:prstGeom prst="parallelogram">
              <a:avLst/>
            </a:pr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淘宝网chenying0907出品 15"/>
            <p:cNvSpPr txBox="1"/>
            <p:nvPr/>
          </p:nvSpPr>
          <p:spPr>
            <a:xfrm>
              <a:off x="3414" y="5351"/>
              <a:ext cx="10764" cy="2763"/>
            </a:xfrm>
            <a:prstGeom prst="rect">
              <a:avLst/>
            </a:prstGeom>
            <a:noFill/>
          </p:spPr>
          <p:txBody>
            <a:bodyPr wrap="square" rtlCol="0">
              <a:spAutoFit/>
            </a:bodyPr>
            <a:lstStyle/>
            <a:p>
              <a:r>
                <a:rPr lang="zh-CN" altLang="en-US" b="1">
                  <a:solidFill>
                    <a:schemeClr val="accent1">
                      <a:lumMod val="50000"/>
                    </a:schemeClr>
                  </a:solidFill>
                </a:rPr>
                <a:t>关于突发环境事件极其后果分析</a:t>
              </a:r>
              <a:endParaRPr lang="zh-CN" altLang="en-US" b="1">
                <a:solidFill>
                  <a:schemeClr val="accent1">
                    <a:lumMod val="50000"/>
                  </a:schemeClr>
                </a:solidFill>
              </a:endParaRPr>
            </a:p>
            <a:p>
              <a:r>
                <a:rPr lang="zh-CN" altLang="en-US" b="1">
                  <a:solidFill>
                    <a:schemeClr val="accent1">
                      <a:lumMod val="50000"/>
                    </a:schemeClr>
                  </a:solidFill>
                </a:rPr>
                <a:t>企业应当在资料准备及风险识别的基础上，查阅分析国内外同类企业突发环境事件资料，设置本企业所有可能发生的突发环境事件情景，比如：生产安全事故、环境风险防控设施失灵或非正常操作、非正常工况、污染治理设施非正常运行、违法排污、停电断水停气、通讯及运输系统故障以及自然灾害与极端天气等</a:t>
              </a:r>
              <a:r>
                <a:rPr lang="en-US" b="1">
                  <a:solidFill>
                    <a:schemeClr val="accent1">
                      <a:lumMod val="50000"/>
                    </a:schemeClr>
                  </a:solidFill>
                </a:rPr>
                <a:t>8</a:t>
              </a:r>
              <a:r>
                <a:rPr lang="zh-CN" altLang="en-US" b="1">
                  <a:solidFill>
                    <a:schemeClr val="accent1">
                      <a:lumMod val="50000"/>
                    </a:schemeClr>
                  </a:solidFill>
                </a:rPr>
                <a:t>种可能引发突发环境事件的情景。企业可以结合自身现状参考细化或补充完善。</a:t>
              </a:r>
              <a:endParaRPr lang="zh-CN" altLang="en-US" b="1">
                <a:solidFill>
                  <a:schemeClr val="accent1">
                    <a:lumMod val="50000"/>
                  </a:schemeClr>
                </a:solidFill>
              </a:endParaRPr>
            </a:p>
          </p:txBody>
        </p:sp>
      </p:grpSp>
      <p:grpSp>
        <p:nvGrpSpPr>
          <p:cNvPr id="9" name="淘宝网chenying0907出品 6"/>
          <p:cNvGrpSpPr/>
          <p:nvPr/>
        </p:nvGrpSpPr>
        <p:grpSpPr>
          <a:xfrm>
            <a:off x="1899285" y="965200"/>
            <a:ext cx="10102215" cy="1219200"/>
            <a:chOff x="5671" y="2969"/>
            <a:chExt cx="11089" cy="2431"/>
          </a:xfrm>
        </p:grpSpPr>
        <p:sp>
          <p:nvSpPr>
            <p:cNvPr id="3" name="平行四边形 2"/>
            <p:cNvSpPr/>
            <p:nvPr/>
          </p:nvSpPr>
          <p:spPr>
            <a:xfrm>
              <a:off x="5671" y="2969"/>
              <a:ext cx="11089" cy="2431"/>
            </a:xfrm>
            <a:prstGeom prst="parallelogram">
              <a:avLst/>
            </a:pr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淘宝网chenying0907出品 14"/>
            <p:cNvSpPr txBox="1"/>
            <p:nvPr/>
          </p:nvSpPr>
          <p:spPr>
            <a:xfrm>
              <a:off x="6260" y="3056"/>
              <a:ext cx="10041" cy="2327"/>
            </a:xfrm>
            <a:prstGeom prst="rect">
              <a:avLst/>
            </a:prstGeom>
            <a:noFill/>
          </p:spPr>
          <p:txBody>
            <a:bodyPr wrap="square" rtlCol="0">
              <a:spAutoFit/>
            </a:bodyPr>
            <a:lstStyle/>
            <a:p>
              <a:r>
                <a:rPr lang="zh-CN" altLang="en-US" b="1">
                  <a:solidFill>
                    <a:schemeClr val="accent1">
                      <a:lumMod val="50000"/>
                    </a:schemeClr>
                  </a:solidFill>
                </a:rPr>
                <a:t>企业可以自行编制环境风险评估报告，也可以委托相关专业技术服务机构编制。新、改、扩建相关项目的环境影响评价报告中的环境风险评价内容，可以作为所属企业编制环境风险评估报告的重要内容。评估报告可以参照</a:t>
              </a:r>
              <a:r>
                <a:rPr lang="en-US" altLang="zh-CN" b="1">
                  <a:solidFill>
                    <a:schemeClr val="accent1">
                      <a:lumMod val="50000"/>
                    </a:schemeClr>
                  </a:solidFill>
                </a:rPr>
                <a:t>《</a:t>
              </a:r>
              <a:r>
                <a:rPr lang="zh-CN" altLang="en-US" b="1">
                  <a:solidFill>
                    <a:schemeClr val="accent1">
                      <a:lumMod val="50000"/>
                    </a:schemeClr>
                  </a:solidFill>
                </a:rPr>
                <a:t>企业突发环境事件风险评估报告编制大纲</a:t>
              </a:r>
              <a:r>
                <a:rPr lang="en-US" altLang="zh-CN" b="1">
                  <a:solidFill>
                    <a:schemeClr val="accent1">
                      <a:lumMod val="50000"/>
                    </a:schemeClr>
                  </a:solidFill>
                </a:rPr>
                <a:t>》</a:t>
              </a:r>
              <a:r>
                <a:rPr lang="zh-CN" altLang="en-US" b="1">
                  <a:solidFill>
                    <a:schemeClr val="accent1">
                      <a:lumMod val="50000"/>
                    </a:schemeClr>
                  </a:solidFill>
                </a:rPr>
                <a:t>的要求编写。</a:t>
              </a:r>
              <a:endParaRPr lang="zh-CN" altLang="en-US" b="1">
                <a:solidFill>
                  <a:schemeClr val="accent1">
                    <a:lumMod val="50000"/>
                  </a:schemeClr>
                </a:solidFill>
              </a:endParaRPr>
            </a:p>
          </p:txBody>
        </p:sp>
      </p:grpSp>
      <p:sp>
        <p:nvSpPr>
          <p:cNvPr id="5" name="淘宝网chenying0907出品 4"/>
          <p:cNvSpPr txBox="1"/>
          <p:nvPr/>
        </p:nvSpPr>
        <p:spPr>
          <a:xfrm>
            <a:off x="2168165" y="264321"/>
            <a:ext cx="5566135" cy="523220"/>
          </a:xfrm>
          <a:prstGeom prst="rect">
            <a:avLst/>
          </a:prstGeom>
          <a:noFill/>
        </p:spPr>
        <p:txBody>
          <a:bodyPr wrap="square" rtlCol="0">
            <a:spAutoFit/>
          </a:bodyPr>
          <a:lstStyle/>
          <a:p>
            <a:r>
              <a:rPr lang="en-US" sz="2800" b="1">
                <a:solidFill>
                  <a:schemeClr val="accent1">
                    <a:lumMod val="50000"/>
                  </a:schemeClr>
                </a:solidFill>
              </a:rPr>
              <a:t>4</a:t>
            </a:r>
            <a:r>
              <a:rPr lang="zh-CN" altLang="en-US" sz="2800" b="1">
                <a:solidFill>
                  <a:schemeClr val="accent1">
                    <a:lumMod val="50000"/>
                  </a:schemeClr>
                </a:solidFill>
              </a:rPr>
              <a:t>、需要重点说明的问题</a:t>
            </a:r>
            <a:endParaRPr lang="zh-CN" altLang="en-US" sz="2800">
              <a:solidFill>
                <a:schemeClr val="accent1">
                  <a:lumMod val="50000"/>
                </a:schemeClr>
              </a:solidFill>
            </a:endParaRPr>
          </a:p>
        </p:txBody>
      </p:sp>
      <p:pic>
        <p:nvPicPr>
          <p:cNvPr id="6" name="图片 5"/>
          <p:cNvPicPr>
            <a:picLocks noChangeAspect="1"/>
          </p:cNvPicPr>
          <p:nvPr/>
        </p:nvPicPr>
        <p:blipFill>
          <a:blip r:embed="rId1"/>
          <a:stretch>
            <a:fillRect/>
          </a:stretch>
        </p:blipFill>
        <p:spPr>
          <a:xfrm>
            <a:off x="143244" y="0"/>
            <a:ext cx="1789251" cy="1051863"/>
          </a:xfrm>
          <a:prstGeom prst="rect">
            <a:avLst/>
          </a:prstGeom>
        </p:spPr>
      </p:pic>
      <p:sp>
        <p:nvSpPr>
          <p:cNvPr id="2" name="平行四边形 1"/>
          <p:cNvSpPr/>
          <p:nvPr/>
        </p:nvSpPr>
        <p:spPr>
          <a:xfrm>
            <a:off x="0" y="914552"/>
            <a:ext cx="2036190" cy="1475473"/>
          </a:xfrm>
          <a:prstGeom prst="parallelogram">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bg1"/>
                </a:solidFill>
                <a:latin typeface="微软雅黑" panose="020B0503020204020204" pitchFamily="34" charset="-122"/>
                <a:ea typeface="微软雅黑" panose="020B0503020204020204" pitchFamily="34" charset="-122"/>
              </a:rPr>
              <a:t>①</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12" name="平行四边形 11"/>
          <p:cNvSpPr/>
          <p:nvPr/>
        </p:nvSpPr>
        <p:spPr>
          <a:xfrm>
            <a:off x="0" y="4582364"/>
            <a:ext cx="2036190" cy="1475473"/>
          </a:xfrm>
          <a:prstGeom prst="parallelogram">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bg1"/>
                </a:solidFill>
                <a:latin typeface="微软雅黑" panose="020B0503020204020204" pitchFamily="34" charset="-122"/>
                <a:ea typeface="微软雅黑" panose="020B0503020204020204" pitchFamily="34" charset="-122"/>
              </a:rPr>
              <a:t>③</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14" name="平行四边形 13"/>
          <p:cNvSpPr/>
          <p:nvPr/>
        </p:nvSpPr>
        <p:spPr>
          <a:xfrm>
            <a:off x="10003410" y="2554285"/>
            <a:ext cx="2036190" cy="1475473"/>
          </a:xfrm>
          <a:prstGeom prst="parallelogram">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bg1"/>
                </a:solidFill>
                <a:latin typeface="微软雅黑" panose="020B0503020204020204" pitchFamily="34" charset="-122"/>
                <a:ea typeface="微软雅黑" panose="020B0503020204020204" pitchFamily="34" charset="-122"/>
              </a:rPr>
              <a:t>②</a:t>
            </a:r>
            <a:endParaRPr lang="zh-CN" altLang="en-US" sz="24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par>
                          <p:cTn id="12" fill="hold">
                            <p:stCondLst>
                              <p:cond delay="1000"/>
                            </p:stCondLst>
                            <p:childTnLst>
                              <p:par>
                                <p:cTn id="13" presetID="22" presetClass="entr" presetSubtype="8" fill="hold" grpId="1" nodeType="afterEffec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500"/>
                            </p:stCondLst>
                            <p:childTnLst>
                              <p:par>
                                <p:cTn id="17" presetID="22" presetClass="entr" presetSubtype="8" fill="hold" nodeType="afterEffec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000"/>
                            </p:stCondLst>
                            <p:childTnLst>
                              <p:par>
                                <p:cTn id="21" presetID="22" presetClass="entr" presetSubtype="2" fill="hold" grpId="3" nodeType="afterEffect">
                                  <p:childTnLst>
                                    <p:set>
                                      <p:cBhvr>
                                        <p:cTn id="22" dur="1" fill="hold">
                                          <p:stCondLst>
                                            <p:cond delay="0"/>
                                          </p:stCondLst>
                                        </p:cTn>
                                        <p:tgtEl>
                                          <p:spTgt spid="14"/>
                                        </p:tgtEl>
                                        <p:attrNameLst>
                                          <p:attrName>style.visibility</p:attrName>
                                        </p:attrNameLst>
                                      </p:cBhvr>
                                      <p:to>
                                        <p:strVal val="visible"/>
                                      </p:to>
                                    </p:set>
                                    <p:animEffect transition="in" filter="wipe(right)">
                                      <p:cBhvr>
                                        <p:cTn id="23" dur="500"/>
                                        <p:tgtEl>
                                          <p:spTgt spid="14"/>
                                        </p:tgtEl>
                                      </p:cBhvr>
                                    </p:animEffect>
                                  </p:childTnLst>
                                </p:cTn>
                              </p:par>
                            </p:childTnLst>
                          </p:cTn>
                        </p:par>
                        <p:par>
                          <p:cTn id="24" fill="hold">
                            <p:stCondLst>
                              <p:cond delay="2500"/>
                            </p:stCondLst>
                            <p:childTnLst>
                              <p:par>
                                <p:cTn id="25" presetID="22" presetClass="entr" presetSubtype="2" fill="hold" nodeType="afterEffect">
                                  <p:childTnLst>
                                    <p:set>
                                      <p:cBhvr>
                                        <p:cTn id="26" dur="1" fill="hold">
                                          <p:stCondLst>
                                            <p:cond delay="0"/>
                                          </p:stCondLst>
                                        </p:cTn>
                                        <p:tgtEl>
                                          <p:spTgt spid="8"/>
                                        </p:tgtEl>
                                        <p:attrNameLst>
                                          <p:attrName>style.visibility</p:attrName>
                                        </p:attrNameLst>
                                      </p:cBhvr>
                                      <p:to>
                                        <p:strVal val="visible"/>
                                      </p:to>
                                    </p:set>
                                    <p:animEffect transition="in" filter="wipe(right)">
                                      <p:cBhvr>
                                        <p:cTn id="27" dur="500"/>
                                        <p:tgtEl>
                                          <p:spTgt spid="8"/>
                                        </p:tgtEl>
                                      </p:cBhvr>
                                    </p:animEffect>
                                  </p:childTnLst>
                                </p:cTn>
                              </p:par>
                            </p:childTnLst>
                          </p:cTn>
                        </p:par>
                        <p:par>
                          <p:cTn id="28" fill="hold">
                            <p:stCondLst>
                              <p:cond delay="3000"/>
                            </p:stCondLst>
                            <p:childTnLst>
                              <p:par>
                                <p:cTn id="29" presetID="22" presetClass="entr" presetSubtype="8" fill="hold" grpId="2" nodeType="afterEffec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childTnLst>
                          </p:cTn>
                        </p:par>
                        <p:par>
                          <p:cTn id="32" fill="hold">
                            <p:stCondLst>
                              <p:cond delay="3500"/>
                            </p:stCondLst>
                            <p:childTnLst>
                              <p:par>
                                <p:cTn id="33" presetID="22" presetClass="entr" presetSubtype="8" fill="hold" nodeType="afterEffec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1" animBg="1"/>
      <p:bldP spid="12" grpId="2" animBg="1"/>
      <p:bldP spid="14" grpId="3"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PA" val="v3.0.1"/>
</p:tagLst>
</file>

<file path=ppt/tags/tag11.xml><?xml version="1.0" encoding="utf-8"?>
<p:tagLst xmlns:p="http://schemas.openxmlformats.org/presentationml/2006/main">
  <p:tag name="PA" val="v3.0.1"/>
</p:tagLst>
</file>

<file path=ppt/tags/tag12.xml><?xml version="1.0" encoding="utf-8"?>
<p:tagLst xmlns:p="http://schemas.openxmlformats.org/presentationml/2006/main">
  <p:tag name="PA" val="v3.0.1"/>
</p:tagLst>
</file>

<file path=ppt/tags/tag13.xml><?xml version="1.0" encoding="utf-8"?>
<p:tagLst xmlns:p="http://schemas.openxmlformats.org/presentationml/2006/main">
  <p:tag name="PA" val="v3.0.1"/>
</p:tagLst>
</file>

<file path=ppt/tags/tag14.xml><?xml version="1.0" encoding="utf-8"?>
<p:tagLst xmlns:p="http://schemas.openxmlformats.org/presentationml/2006/main">
  <p:tag name="PA" val="v3.0.1"/>
</p:tagLst>
</file>

<file path=ppt/tags/tag15.xml><?xml version="1.0" encoding="utf-8"?>
<p:tagLst xmlns:p="http://schemas.openxmlformats.org/presentationml/2006/main">
  <p:tag name="PA" val="v3.0.1"/>
</p:tagLst>
</file>

<file path=ppt/tags/tag16.xml><?xml version="1.0" encoding="utf-8"?>
<p:tagLst xmlns:p="http://schemas.openxmlformats.org/presentationml/2006/main">
  <p:tag name="PA" val="v3.0.1"/>
</p:tagLst>
</file>

<file path=ppt/tags/tag17.xml><?xml version="1.0" encoding="utf-8"?>
<p:tagLst xmlns:p="http://schemas.openxmlformats.org/presentationml/2006/main">
  <p:tag name="PA" val="v3.0.1"/>
</p:tagLst>
</file>

<file path=ppt/tags/tag18.xml><?xml version="1.0" encoding="utf-8"?>
<p:tagLst xmlns:p="http://schemas.openxmlformats.org/presentationml/2006/main">
  <p:tag name="PA" val="v3.0.1"/>
</p:tagLst>
</file>

<file path=ppt/tags/tag19.xml><?xml version="1.0" encoding="utf-8"?>
<p:tagLst xmlns:p="http://schemas.openxmlformats.org/presentationml/2006/main">
  <p:tag name="PA" val="v3.0.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PA" val="v3.0.1"/>
</p:tagLst>
</file>

<file path=ppt/tags/tag21.xml><?xml version="1.0" encoding="utf-8"?>
<p:tagLst xmlns:p="http://schemas.openxmlformats.org/presentationml/2006/main">
  <p:tag name="PA" val="v3.0.1"/>
</p:tagLst>
</file>

<file path=ppt/tags/tag22.xml><?xml version="1.0" encoding="utf-8"?>
<p:tagLst xmlns:p="http://schemas.openxmlformats.org/presentationml/2006/main">
  <p:tag name="PA" val="v3.0.1"/>
</p:tagLst>
</file>

<file path=ppt/tags/tag23.xml><?xml version="1.0" encoding="utf-8"?>
<p:tagLst xmlns:p="http://schemas.openxmlformats.org/presentationml/2006/main">
  <p:tag name="PA" val="v3.0.1"/>
</p:tagLst>
</file>

<file path=ppt/tags/tag24.xml><?xml version="1.0" encoding="utf-8"?>
<p:tagLst xmlns:p="http://schemas.openxmlformats.org/presentationml/2006/main">
  <p:tag name="PA" val="v3.0.1"/>
</p:tagLst>
</file>

<file path=ppt/tags/tag25.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26.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27.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28.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2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xml><?xml version="1.0" encoding="utf-8"?>
<p:tagLst xmlns:p="http://schemas.openxmlformats.org/presentationml/2006/main">
  <p:tag name="KSO_WM_SPECIAL_SOURCE" val="bdnull"/>
</p:tagLst>
</file>

<file path=ppt/tags/tag31.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32.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33.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34.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35.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36.xml><?xml version="1.0" encoding="utf-8"?>
<p:tagLst xmlns:p="http://schemas.openxmlformats.org/presentationml/2006/main">
  <p:tag name="AS_NET" val="4.0.30319.42000"/>
  <p:tag name="AS_OS" val="Microsoft Windows NT 6.1.7601 Service Pack 1"/>
  <p:tag name="AS_RELEASE_DATE" val="2016.11.28"/>
  <p:tag name="AS_TITLE" val="Aspose.Slides for .NET 4.0"/>
  <p:tag name="AS_VERSION" val="16.11.0.0"/>
  <p:tag name="ISPRING_PRESENTATION_TITLE" val="PowerPoint 演示文稿3"/>
  <p:tag name="commondata" val="eyJoZGlkIjoiZTVlNmE2ZmI1ZjYwNzY0MzcxMzc3ZmQ0YThkN2JhMWYifQ=="/>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PA" val="v3.0.1"/>
</p:tagLst>
</file>

<file path=ppt/tags/tag9.xml><?xml version="1.0" encoding="utf-8"?>
<p:tagLst xmlns:p="http://schemas.openxmlformats.org/presentationml/2006/main">
  <p:tag name="PA" val="v3.0.1"/>
</p:tagLst>
</file>

<file path=ppt/theme/theme1.xml><?xml version="1.0" encoding="utf-8"?>
<a:theme xmlns:a="http://schemas.openxmlformats.org/drawingml/2006/main" name="bofety">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8996</Words>
  <Application>WPS 演示</Application>
  <PresentationFormat>宽屏</PresentationFormat>
  <Paragraphs>547</Paragraphs>
  <Slides>35</Slides>
  <Notes>34</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35</vt:i4>
      </vt:variant>
    </vt:vector>
  </HeadingPairs>
  <TitlesOfParts>
    <vt:vector size="53" baseType="lpstr">
      <vt:lpstr>Arial</vt:lpstr>
      <vt:lpstr>宋体</vt:lpstr>
      <vt:lpstr>Wingdings</vt:lpstr>
      <vt:lpstr>微软雅黑</vt:lpstr>
      <vt:lpstr>华文行楷</vt:lpstr>
      <vt:lpstr>Calibri</vt:lpstr>
      <vt:lpstr>Times New Roman</vt:lpstr>
      <vt:lpstr>仿宋_GB2312</vt:lpstr>
      <vt:lpstr>仿宋</vt:lpstr>
      <vt:lpstr>Arial Unicode MS</vt:lpstr>
      <vt:lpstr>Calibri Light</vt:lpstr>
      <vt:lpstr>나눔고딕</vt:lpstr>
      <vt:lpstr>Malgun Gothic</vt:lpstr>
      <vt:lpstr>Arial Narrow</vt:lpstr>
      <vt:lpstr>楷体</vt:lpstr>
      <vt:lpstr>汉仪旗黑-85S</vt:lpstr>
      <vt:lpstr>黑体</vt:lpstr>
      <vt:lpstr>bofety</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公开课开题报告</dc:title>
  <dc:creator>第一PPT模板网-WWW.1PPT.COM</dc:creator>
  <cp:keywords>第一PPT模板网-WWW.1PPT.COM</cp:keywords>
  <cp:lastModifiedBy>little fairy</cp:lastModifiedBy>
  <cp:revision>129</cp:revision>
  <dcterms:created xsi:type="dcterms:W3CDTF">2016-04-09T13:02:00Z</dcterms:created>
  <dcterms:modified xsi:type="dcterms:W3CDTF">2024-05-16T06:59:49Z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843D274B2F994A929382CEC3A9365532_13</vt:lpwstr>
  </property>
</Properties>
</file>