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9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  <p:sldId id="271" r:id="rId21"/>
    <p:sldId id="293" r:id="rId22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61" y="28305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61" y="28305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tags" Target="../tags/tag16.xml"/><Relationship Id="rId3" Type="http://schemas.openxmlformats.org/officeDocument/2006/relationships/image" Target="../media/image23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812" y="1137138"/>
            <a:ext cx="7839809" cy="132080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>
                <a:solidFill>
                  <a:srgbClr val="002060"/>
                </a:solidFill>
                <a:latin typeface="+mn-ea"/>
                <a:ea typeface="+mn-ea"/>
              </a:rPr>
              <a:t>排污</a:t>
            </a:r>
            <a:r>
              <a:rPr lang="zh-CN" altLang="en-US" sz="5400" smtClean="0">
                <a:solidFill>
                  <a:srgbClr val="002060"/>
                </a:solidFill>
                <a:latin typeface="+mn-ea"/>
                <a:ea typeface="+mn-ea"/>
              </a:rPr>
              <a:t>许可</a:t>
            </a:r>
            <a:r>
              <a:rPr lang="en-US" altLang="zh-CN" sz="5400" smtClean="0">
                <a:solidFill>
                  <a:srgbClr val="002060"/>
                </a:solidFill>
                <a:latin typeface="+mn-ea"/>
                <a:ea typeface="+mn-ea"/>
              </a:rPr>
              <a:t>-</a:t>
            </a:r>
            <a:r>
              <a:rPr lang="zh-CN" altLang="en-US" sz="5400" smtClean="0">
                <a:solidFill>
                  <a:srgbClr val="002060"/>
                </a:solidFill>
                <a:latin typeface="+mn-ea"/>
                <a:ea typeface="+mn-ea"/>
              </a:rPr>
              <a:t>工业</a:t>
            </a:r>
            <a:r>
              <a:rPr lang="zh-CN" altLang="en-US" sz="5400">
                <a:solidFill>
                  <a:srgbClr val="002060"/>
                </a:solidFill>
                <a:latin typeface="+mn-ea"/>
                <a:ea typeface="+mn-ea"/>
              </a:rPr>
              <a:t>噪声模块</a:t>
            </a:r>
            <a:r>
              <a:rPr lang="zh-CN" altLang="en-US" sz="5400">
                <a:solidFill>
                  <a:srgbClr val="002060"/>
                </a:solidFill>
                <a:latin typeface="+mn-ea"/>
                <a:ea typeface="+mn-ea"/>
              </a:rPr>
              <a:t>填报</a:t>
            </a:r>
            <a:r>
              <a:rPr lang="zh-CN" altLang="en-US" sz="5400" smtClean="0">
                <a:solidFill>
                  <a:srgbClr val="002060"/>
                </a:solidFill>
                <a:latin typeface="+mn-ea"/>
                <a:ea typeface="+mn-ea"/>
              </a:rPr>
              <a:t>指南</a:t>
            </a:r>
            <a:endParaRPr lang="zh-CN" altLang="en-US" sz="540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30189"/>
            <a:ext cx="9169435" cy="3148580"/>
          </a:xfrm>
          <a:prstGeom prst="rect">
            <a:avLst/>
          </a:pr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674519" y="31410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337019" y="407703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269355" y="40774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201691" y="40770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2156395"/>
            <a:ext cx="8009792" cy="45092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1354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" y="2235005"/>
            <a:ext cx="7895492" cy="44448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393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" y="2294921"/>
            <a:ext cx="7851531" cy="44201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354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2261903"/>
            <a:ext cx="7957038" cy="44795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1354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2180036"/>
            <a:ext cx="7930662" cy="4464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1354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3" y="2013439"/>
            <a:ext cx="7402804" cy="47594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739" y="887996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6.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登记表填报、变更流程</a:t>
            </a:r>
            <a:endParaRPr lang="zh-CN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" y="2372780"/>
            <a:ext cx="8220808" cy="40634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739" y="887996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6.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登记表填报、变更流程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233"/>
            <a:ext cx="9144000" cy="30903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739" y="887996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6.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登记表填报、变更流程</a:t>
            </a:r>
            <a:endParaRPr lang="zh-CN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586"/>
            <a:ext cx="9144000" cy="28176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739" y="887996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6.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登记表填报、变更流程</a:t>
            </a:r>
            <a:endParaRPr lang="zh-CN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510"/>
            <a:ext cx="9144000" cy="22521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739" y="887996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6.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登记表填报、变更流程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3405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61" y="28305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4690" y="3968750"/>
            <a:ext cx="305435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2640" y="4231005"/>
            <a:ext cx="10109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7878" y="1971609"/>
            <a:ext cx="7192108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18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  </a:t>
            </a:r>
            <a:r>
              <a:rPr kumimoji="0" lang="zh-CN" altLang="zh-CN" sz="18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                                                                                     </a:t>
            </a:r>
            <a:endParaRPr kumimoji="0" lang="zh-CN" altLang="zh-CN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填报依据</a:t>
            </a:r>
            <a:endParaRPr kumimoji="0" lang="zh-CN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1.《中华人民共和国噪声污染防治法》（中华人民共和国主席令第104号）</a:t>
            </a: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2.《排污许可管理条例》（中华人民共和国国务院令第736号）</a:t>
            </a: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3.《排污许可证申请与核发技术规范工业噪声》(HJ 1301-2023)</a:t>
            </a: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4.《关于开展工业噪声排污许可管理工作的通知》（环办环评 [2023] 14号）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rgbClr val="407600"/>
              </a:solidFill>
              <a:effectLst/>
              <a:latin typeface="Arial" panose="020B0604020202020204" pitchFamily="34" charset="0"/>
              <a:ea typeface="Optima-Regular"/>
            </a:endParaRPr>
          </a:p>
        </p:txBody>
      </p:sp>
      <p:pic>
        <p:nvPicPr>
          <p:cNvPr id="1026" name="Picture 2" descr="图片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" y="394909"/>
            <a:ext cx="1158999" cy="11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78070" y="2302024"/>
            <a:ext cx="7728437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                                                                                </a:t>
            </a:r>
            <a:endParaRPr kumimoji="0" lang="zh-CN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实施范围</a:t>
            </a:r>
            <a:endParaRPr kumimoji="0" lang="zh-CN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Optima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</a:b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  <a:ea typeface="Optima-Regular"/>
              </a:rPr>
              <a:t>按照《国民经济行业分类》(GB/T 4754) 属于工业行业（行业门类为B、C、D）的，且依据《固定污染源排污许可分类管理名录（2019年版）》（以下简称《名录》）属于第3至99类应当纳入排污许可管理的排污单位。</a:t>
            </a: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rgbClr val="4076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rgbClr val="407600"/>
              </a:solidFill>
              <a:effectLst/>
              <a:latin typeface="Arial" panose="020B0604020202020204" pitchFamily="34" charset="0"/>
              <a:ea typeface="Optima-Regular"/>
            </a:endParaRPr>
          </a:p>
        </p:txBody>
      </p:sp>
      <p:pic>
        <p:nvPicPr>
          <p:cNvPr id="2050" name="Picture 2" descr="图片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2" y="398978"/>
            <a:ext cx="1218453" cy="12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768" y="1894427"/>
            <a:ext cx="80801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407600"/>
                </a:solidFill>
                <a:latin typeface="Optima-Regular"/>
              </a:rPr>
              <a:t>实施时间</a:t>
            </a:r>
            <a:br>
              <a:rPr lang="zh-CN" altLang="en-US"/>
            </a:b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排污单位应于</a:t>
            </a:r>
            <a:r>
              <a:rPr lang="en-US" altLang="zh-CN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2025</a:t>
            </a: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年前完成工业噪声纳入排污许可证管理相关工作。</a:t>
            </a: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对于实施范围内首次申请排污登记或排污许可证的单位，应在排污登记表或排污申请表中填报工业噪声管理相关内容。</a:t>
            </a: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已持有排污许可证的排污单位可在</a:t>
            </a:r>
            <a:r>
              <a:rPr lang="en-US" altLang="zh-CN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2025</a:t>
            </a: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年前通过延续（现有排污许可证届满的）、重新申请、变更排污许可证，增加工业噪声排污许可管理事项。</a:t>
            </a: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b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</a:br>
            <a:r>
              <a:rPr lang="zh-CN" altLang="en-US" sz="2000" b="1">
                <a:solidFill>
                  <a:srgbClr val="407600"/>
                </a:solidFill>
                <a:latin typeface="Arial" panose="020B0604020202020204" pitchFamily="34" charset="0"/>
                <a:ea typeface="Optima-Regular"/>
              </a:rPr>
              <a:t>已纳入排污登记的排污单位，可在排污登记表延续或变更时增加工业噪声管理要求。</a:t>
            </a:r>
            <a:endParaRPr lang="zh-CN" altLang="en-US" sz="2000" b="1">
              <a:solidFill>
                <a:srgbClr val="407600"/>
              </a:solidFill>
              <a:latin typeface="Arial" panose="020B0604020202020204" pitchFamily="34" charset="0"/>
              <a:ea typeface="Optima-Regular"/>
            </a:endParaRPr>
          </a:p>
        </p:txBody>
      </p:sp>
      <p:pic>
        <p:nvPicPr>
          <p:cNvPr id="3074" name="Picture 2" descr="图片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" y="290146"/>
            <a:ext cx="1296799" cy="13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731" y="1562100"/>
            <a:ext cx="742070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407600"/>
                </a:solidFill>
                <a:latin typeface="Optima-Regular"/>
              </a:rPr>
              <a:t>填报程序</a:t>
            </a:r>
            <a:br>
              <a:rPr lang="zh-CN" altLang="en-US"/>
            </a:br>
            <a:r>
              <a:rPr lang="en-US" altLang="zh-CN" sz="2000" b="1">
                <a:solidFill>
                  <a:srgbClr val="407600"/>
                </a:solidFill>
                <a:latin typeface="Optima-Regular"/>
              </a:rPr>
              <a:t>1.</a:t>
            </a:r>
            <a:r>
              <a:rPr lang="zh-CN" altLang="en-US" sz="2000" b="1">
                <a:solidFill>
                  <a:srgbClr val="407600"/>
                </a:solidFill>
                <a:latin typeface="Optima-Regular"/>
              </a:rPr>
              <a:t>进入平台输入</a:t>
            </a:r>
            <a:br>
              <a:rPr lang="zh-CN" altLang="en-US" b="1">
                <a:solidFill>
                  <a:srgbClr val="407600"/>
                </a:solidFill>
                <a:latin typeface="Optima-Regular"/>
              </a:rPr>
            </a:br>
            <a:r>
              <a:rPr lang="en-US" altLang="zh-CN">
                <a:latin typeface="Optima-Regular"/>
              </a:rPr>
              <a:t>http://permit.mee.gov.cn/permitExt/defaults/default-index!getInformation.action </a:t>
            </a:r>
            <a:r>
              <a:rPr lang="zh-CN" altLang="en-US">
                <a:latin typeface="Optima-Regular"/>
              </a:rPr>
              <a:t>网址进入全国排污许可证管理信息平台。</a:t>
            </a:r>
            <a:endParaRPr lang="zh-CN" altLang="en-US"/>
          </a:p>
        </p:txBody>
      </p:sp>
      <p:pic>
        <p:nvPicPr>
          <p:cNvPr id="4098" name="Picture 2" descr="图片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5" y="158261"/>
            <a:ext cx="1344847" cy="1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5" y="3539051"/>
            <a:ext cx="8317523" cy="32114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8579" y="2966074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407600"/>
                </a:solidFill>
                <a:latin typeface="Optima-Regular"/>
              </a:rPr>
              <a:t>2.</a:t>
            </a:r>
            <a:r>
              <a:rPr lang="zh-CN" altLang="en-US" sz="2000" b="1">
                <a:solidFill>
                  <a:srgbClr val="407600"/>
                </a:solidFill>
                <a:latin typeface="Optima-Regular"/>
              </a:rPr>
              <a:t>点击“网上申报”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638" y="940751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3.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输入账号和密码，进入填报模块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" y="1754798"/>
            <a:ext cx="7649308" cy="4270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386" y="1011088"/>
            <a:ext cx="326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4.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选择许可证业务类别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27707"/>
            <a:ext cx="7411916" cy="46862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354" y="4241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7600"/>
                </a:solidFill>
                <a:latin typeface="Optima-Regular"/>
              </a:rPr>
              <a:t>5.</a:t>
            </a:r>
            <a:r>
              <a:rPr lang="zh-CN" altLang="en-US" sz="2400" b="1">
                <a:solidFill>
                  <a:srgbClr val="407600"/>
                </a:solidFill>
                <a:latin typeface="Optima-Regular"/>
              </a:rPr>
              <a:t>选择工业噪声排放信息模块，点击右上角“添加”按钮，逐项填写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68287"/>
            <a:ext cx="8220808" cy="46280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1401</Words>
  <Application>WPS 演示</Application>
  <PresentationFormat>全屏显示(4:3)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Wingdings 3</vt:lpstr>
      <vt:lpstr>Symbol</vt:lpstr>
      <vt:lpstr>Arial</vt:lpstr>
      <vt:lpstr>Optima-Regular</vt:lpstr>
      <vt:lpstr>Segoe Print</vt:lpstr>
      <vt:lpstr>华文新魏</vt:lpstr>
      <vt:lpstr>微软雅黑</vt:lpstr>
      <vt:lpstr>Arial Unicode MS</vt:lpstr>
      <vt:lpstr>方正姚体</vt:lpstr>
      <vt:lpstr>Trebuchet MS</vt:lpstr>
      <vt:lpstr>Calibri</vt:lpstr>
      <vt:lpstr>楷体</vt:lpstr>
      <vt:lpstr>汉仪旗黑-85S</vt:lpstr>
      <vt:lpstr>黑体</vt:lpstr>
      <vt:lpstr>平面</vt:lpstr>
      <vt:lpstr>排污许可-工业噪声模块填报指南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GuoDengKui</dc:creator>
  <cp:lastModifiedBy>little fairy</cp:lastModifiedBy>
  <cp:revision>8</cp:revision>
  <dcterms:created xsi:type="dcterms:W3CDTF">2023-11-13T06:05:00Z</dcterms:created>
  <dcterms:modified xsi:type="dcterms:W3CDTF">2024-05-17T03:09:11Z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1962B199ADBB48939C96C1455FCCB795_13</vt:lpwstr>
  </property>
  <property fmtid="{D5CDD505-2E9C-101B-9397-08002B2CF9AE}" pid="3" name="KSOProductBuildVer">
    <vt:lpwstr>2052-12.1.0.16929</vt:lpwstr>
  </property>
</Properties>
</file>