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9"/>
  </p:notesMasterIdLst>
  <p:sldIdLst>
    <p:sldId id="367" r:id="rId4"/>
    <p:sldId id="428" r:id="rId5"/>
    <p:sldId id="342" r:id="rId6"/>
    <p:sldId id="343" r:id="rId7"/>
    <p:sldId id="344" r:id="rId8"/>
    <p:sldId id="345"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256" r:id="rId27"/>
    <p:sldId id="258" r:id="rId28"/>
    <p:sldId id="259" r:id="rId30"/>
    <p:sldId id="260" r:id="rId31"/>
    <p:sldId id="261" r:id="rId32"/>
    <p:sldId id="262" r:id="rId33"/>
    <p:sldId id="263" r:id="rId34"/>
    <p:sldId id="264" r:id="rId35"/>
    <p:sldId id="265" r:id="rId36"/>
    <p:sldId id="266" r:id="rId37"/>
    <p:sldId id="267" r:id="rId38"/>
    <p:sldId id="268" r:id="rId39"/>
    <p:sldId id="269" r:id="rId40"/>
    <p:sldId id="271" r:id="rId41"/>
    <p:sldId id="272" r:id="rId42"/>
    <p:sldId id="257" r:id="rId43"/>
    <p:sldId id="273" r:id="rId44"/>
    <p:sldId id="274" r:id="rId45"/>
    <p:sldId id="284" r:id="rId46"/>
    <p:sldId id="289" r:id="rId47"/>
    <p:sldId id="291" r:id="rId48"/>
    <p:sldId id="293" r:id="rId49"/>
    <p:sldId id="294" r:id="rId50"/>
    <p:sldId id="297" r:id="rId51"/>
    <p:sldId id="298" r:id="rId52"/>
    <p:sldId id="299" r:id="rId53"/>
    <p:sldId id="300" r:id="rId54"/>
    <p:sldId id="304" r:id="rId55"/>
    <p:sldId id="305" r:id="rId56"/>
    <p:sldId id="306" r:id="rId57"/>
    <p:sldId id="307" r:id="rId58"/>
    <p:sldId id="308" r:id="rId59"/>
    <p:sldId id="310" r:id="rId60"/>
    <p:sldId id="311" r:id="rId61"/>
    <p:sldId id="312" r:id="rId62"/>
    <p:sldId id="313" r:id="rId63"/>
    <p:sldId id="314" r:id="rId64"/>
    <p:sldId id="315" r:id="rId65"/>
    <p:sldId id="317" r:id="rId66"/>
    <p:sldId id="430" r:id="rId67"/>
  </p:sldIdLst>
  <p:sldSz cx="12192000" cy="6858000"/>
  <p:notesSz cx="6858000" cy="9144000"/>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6" userDrawn="1">
          <p15:clr>
            <a:srgbClr val="A4A3A4"/>
          </p15:clr>
        </p15:guide>
        <p15:guide id="2" pos="3926" userDrawn="1">
          <p15:clr>
            <a:srgbClr val="A4A3A4"/>
          </p15:clr>
        </p15:guide>
        <p15:guide id="3" orient="horz" pos="4100" userDrawn="1">
          <p15:clr>
            <a:srgbClr val="A4A3A4"/>
          </p15:clr>
        </p15:guide>
        <p15:guide id="4" orient="horz" pos="816" userDrawn="1">
          <p15:clr>
            <a:srgbClr val="A4A3A4"/>
          </p15:clr>
        </p15:guide>
        <p15:guide id="5" pos="359" userDrawn="1">
          <p15:clr>
            <a:srgbClr val="A4A3A4"/>
          </p15:clr>
        </p15:guide>
        <p15:guide id="6" pos="3668" userDrawn="1">
          <p15:clr>
            <a:srgbClr val="A4A3A4"/>
          </p15:clr>
        </p15:guide>
        <p15:guide id="7" pos="2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97D3"/>
    <a:srgbClr val="ACC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1194" y="804"/>
      </p:cViewPr>
      <p:guideLst>
        <p:guide orient="horz" pos="2236"/>
        <p:guide pos="3926"/>
        <p:guide orient="horz" pos="4100"/>
        <p:guide orient="horz" pos="816"/>
        <p:guide pos="359"/>
        <p:guide pos="3668"/>
        <p:guide pos="26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gs" Target="tags/tag110.xml"/><Relationship Id="rId71" Type="http://schemas.openxmlformats.org/officeDocument/2006/relationships/commentAuthors" Target="commentAuthors.xml"/><Relationship Id="rId70" Type="http://schemas.openxmlformats.org/officeDocument/2006/relationships/tableStyles" Target="tableStyles.xml"/><Relationship Id="rId7" Type="http://schemas.openxmlformats.org/officeDocument/2006/relationships/slide" Target="slides/slide4.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免费资料关注公众号:安全生产管理</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554798" y="332740"/>
            <a:ext cx="9081770" cy="60483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554798" y="332740"/>
            <a:ext cx="9081770" cy="604837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CEE1EF"/>
            </a:gs>
            <a:gs pos="11000">
              <a:schemeClr val="accent1">
                <a:lumMod val="5000"/>
                <a:lumOff val="95000"/>
              </a:schemeClr>
            </a:gs>
            <a:gs pos="100000">
              <a:srgbClr val="ACCDE4"/>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AB970-DAD8-4186-9719-7FB057EF248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0045E-45F8-4F58-B150-FEA5CCB3B5E7}"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4" Type="http://schemas.openxmlformats.org/officeDocument/2006/relationships/slideLayout" Target="../slideLayouts/slideLayout2.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7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7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tags" Target="../tags/tag81.xml"/><Relationship Id="rId2" Type="http://schemas.openxmlformats.org/officeDocument/2006/relationships/image" Target="../media/image4.png"/><Relationship Id="rId1" Type="http://schemas.openxmlformats.org/officeDocument/2006/relationships/tags" Target="../tags/tag8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8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8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tags" Target="../tags/tag8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2.xml"/><Relationship Id="rId4" Type="http://schemas.openxmlformats.org/officeDocument/2006/relationships/image" Target="../media/image1.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tags" Target="../tags/tag8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tags" Target="../tags/tag8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2.jpeg"/><Relationship Id="rId7" Type="http://schemas.openxmlformats.org/officeDocument/2006/relationships/image" Target="../media/image18.png"/><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15.png"/><Relationship Id="rId10" Type="http://schemas.openxmlformats.org/officeDocument/2006/relationships/slideLayout" Target="../slideLayouts/slideLayout1.xml"/><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jpeg"/><Relationship Id="rId3" Type="http://schemas.openxmlformats.org/officeDocument/2006/relationships/image" Target="../media/image10.png"/><Relationship Id="rId2" Type="http://schemas.openxmlformats.org/officeDocument/2006/relationships/image" Target="../media/image8.png"/><Relationship Id="rId10" Type="http://schemas.openxmlformats.org/officeDocument/2006/relationships/notesSlide" Target="../notesSlides/notesSlide1.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7.png"/><Relationship Id="rId7" Type="http://schemas.openxmlformats.org/officeDocument/2006/relationships/image" Target="../media/image18.png"/><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17.jpeg"/><Relationship Id="rId10" Type="http://schemas.openxmlformats.org/officeDocument/2006/relationships/slideLayout" Target="../slideLayouts/slideLayout1.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7.png"/><Relationship Id="rId7" Type="http://schemas.openxmlformats.org/officeDocument/2006/relationships/image" Target="../media/image18.png"/><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17.jpeg"/><Relationship Id="rId10" Type="http://schemas.openxmlformats.org/officeDocument/2006/relationships/slideLayout" Target="../slideLayouts/slideLayout1.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image" Target="../media/image20.jpeg"/><Relationship Id="rId7" Type="http://schemas.openxmlformats.org/officeDocument/2006/relationships/image" Target="../media/image21.png"/><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1.png"/><Relationship Id="rId3" Type="http://schemas.openxmlformats.org/officeDocument/2006/relationships/image" Target="../media/image15.png"/><Relationship Id="rId2" Type="http://schemas.openxmlformats.org/officeDocument/2006/relationships/image" Target="../media/image10.png"/><Relationship Id="rId10" Type="http://schemas.openxmlformats.org/officeDocument/2006/relationships/slideLayout" Target="../slideLayouts/slideLayout1.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1.png"/><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1.png"/><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tags" Target="../tags/tag8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tags" Target="../tags/tag7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9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9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9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9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94.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tags" Target="../tags/tag9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9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4.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tags" Target="../tags/tag9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9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99.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tags" Target="../tags/tag100.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0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0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4.pn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tags" Target="../tags/tag103.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tags" Target="../tags/tag104.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09.xml"/><Relationship Id="rId7" Type="http://schemas.openxmlformats.org/officeDocument/2006/relationships/hyperlink" Target="http://www.bofety.com/" TargetMode="External"/><Relationship Id="rId6" Type="http://schemas.openxmlformats.org/officeDocument/2006/relationships/tags" Target="../tags/tag108.xml"/><Relationship Id="rId5" Type="http://schemas.openxmlformats.org/officeDocument/2006/relationships/image" Target="../media/image27.jpeg"/><Relationship Id="rId4" Type="http://schemas.openxmlformats.org/officeDocument/2006/relationships/tags" Target="../tags/tag107.xml"/><Relationship Id="rId3" Type="http://schemas.openxmlformats.org/officeDocument/2006/relationships/image" Target="../media/image26.jpeg"/><Relationship Id="rId2" Type="http://schemas.openxmlformats.org/officeDocument/2006/relationships/tags" Target="../tags/tag106.xml"/><Relationship Id="rId1" Type="http://schemas.openxmlformats.org/officeDocument/2006/relationships/tags" Target="../tags/tag10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0375" y="1552575"/>
            <a:ext cx="9006840" cy="1322070"/>
          </a:xfrm>
          <a:prstGeom prst="rect">
            <a:avLst/>
          </a:prstGeom>
          <a:noFill/>
        </p:spPr>
        <p:txBody>
          <a:bodyPr wrap="square" rtlCol="0">
            <a:spAutoFit/>
          </a:bodyPr>
          <a:lstStyle/>
          <a:p>
            <a:pPr algn="ctr"/>
            <a:r>
              <a:rPr lang="zh-CN" altLang="zh-CN" sz="8000" b="1" spc="600" dirty="0">
                <a:solidFill>
                  <a:srgbClr val="C00000"/>
                </a:solidFill>
                <a:latin typeface="方正小标宋_GBK" panose="03000509000000000000" charset="-122"/>
                <a:ea typeface="方正小标宋_GBK" panose="03000509000000000000" charset="-122"/>
              </a:rPr>
              <a:t>风险点告知卡汇编</a:t>
            </a:r>
            <a:endParaRPr lang="zh-CN" altLang="zh-CN" sz="8000" b="1" spc="600" dirty="0">
              <a:solidFill>
                <a:srgbClr val="C00000"/>
              </a:solidFill>
              <a:latin typeface="方正小标宋_GBK" panose="03000509000000000000" charset="-122"/>
              <a:ea typeface="方正小标宋_GBK" panose="03000509000000000000" charset="-122"/>
            </a:endParaRPr>
          </a:p>
        </p:txBody>
      </p:sp>
      <p:grpSp>
        <p:nvGrpSpPr>
          <p:cNvPr id="8" name="组合 7"/>
          <p:cNvGrpSpPr/>
          <p:nvPr/>
        </p:nvGrpSpPr>
        <p:grpSpPr>
          <a:xfrm>
            <a:off x="3896360" y="3572510"/>
            <a:ext cx="725170" cy="770255"/>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Group 70"/>
          <p:cNvGrpSpPr>
            <a:grpSpLocks noChangeAspect="1"/>
          </p:cNvGrpSpPr>
          <p:nvPr/>
        </p:nvGrpSpPr>
        <p:grpSpPr bwMode="auto">
          <a:xfrm>
            <a:off x="637807" y="3558624"/>
            <a:ext cx="725700" cy="788362"/>
            <a:chOff x="2378" y="2565"/>
            <a:chExt cx="1355" cy="1472"/>
          </a:xfrm>
        </p:grpSpPr>
        <p:sp>
          <p:nvSpPr>
            <p:cNvPr id="40"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41"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44" name="Group 15"/>
          <p:cNvGrpSpPr>
            <a:grpSpLocks noChangeAspect="1"/>
          </p:cNvGrpSpPr>
          <p:nvPr/>
        </p:nvGrpSpPr>
        <p:grpSpPr bwMode="auto">
          <a:xfrm>
            <a:off x="1494332" y="3565657"/>
            <a:ext cx="712332" cy="773840"/>
            <a:chOff x="1779" y="591"/>
            <a:chExt cx="1355" cy="1472"/>
          </a:xfrm>
        </p:grpSpPr>
        <p:sp>
          <p:nvSpPr>
            <p:cNvPr id="45"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54" name="Group 90"/>
          <p:cNvGrpSpPr>
            <a:grpSpLocks noChangeAspect="1"/>
          </p:cNvGrpSpPr>
          <p:nvPr/>
        </p:nvGrpSpPr>
        <p:grpSpPr bwMode="auto">
          <a:xfrm>
            <a:off x="2266303" y="3565656"/>
            <a:ext cx="718164" cy="781329"/>
            <a:chOff x="4883" y="2370"/>
            <a:chExt cx="1353" cy="1472"/>
          </a:xfrm>
        </p:grpSpPr>
        <p:sp>
          <p:nvSpPr>
            <p:cNvPr id="5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6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61" name="组合 60"/>
          <p:cNvGrpSpPr/>
          <p:nvPr/>
        </p:nvGrpSpPr>
        <p:grpSpPr>
          <a:xfrm>
            <a:off x="3067762" y="3564160"/>
            <a:ext cx="712331" cy="772698"/>
            <a:chOff x="9837610" y="3577222"/>
            <a:chExt cx="2154237" cy="2336801"/>
          </a:xfrm>
        </p:grpSpPr>
        <p:sp>
          <p:nvSpPr>
            <p:cNvPr id="62"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3"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4"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5"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6"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81397" y="3507774"/>
            <a:ext cx="690867" cy="913637"/>
          </a:xfrm>
          <a:prstGeom prst="rect">
            <a:avLst/>
          </a:prstGeom>
        </p:spPr>
      </p:pic>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501" y="3539621"/>
            <a:ext cx="627481" cy="881790"/>
          </a:xfrm>
          <a:prstGeom prst="rect">
            <a:avLst/>
          </a:prstGeom>
        </p:spPr>
      </p:pic>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219" y="3514045"/>
            <a:ext cx="617628" cy="900593"/>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264" y="3550243"/>
            <a:ext cx="574162" cy="871262"/>
          </a:xfrm>
          <a:prstGeom prst="rect">
            <a:avLst/>
          </a:prstGeom>
        </p:spPr>
      </p:pic>
      <p:sp>
        <p:nvSpPr>
          <p:cNvPr id="20" name="文本框 19"/>
          <p:cNvSpPr txBox="1"/>
          <p:nvPr/>
        </p:nvSpPr>
        <p:spPr>
          <a:xfrm>
            <a:off x="4963795" y="5187315"/>
            <a:ext cx="2540000" cy="368300"/>
          </a:xfrm>
          <a:prstGeom prst="rect">
            <a:avLst/>
          </a:prstGeom>
          <a:noFill/>
        </p:spPr>
        <p:txBody>
          <a:bodyPr wrap="square" rtlCol="0" anchor="t">
            <a:spAutoFit/>
          </a:bodyPr>
          <a:p>
            <a:r>
              <a:rPr lang="zh-CN" altLang="en-US">
                <a:solidFill>
                  <a:schemeClr val="accent1">
                    <a:lumMod val="20000"/>
                    <a:lumOff val="80000"/>
                  </a:schemeClr>
                </a:solidFill>
              </a:rPr>
              <a:t>[公众号：安全生产管理]</a:t>
            </a:r>
            <a:endParaRPr lang="zh-CN" altLang="en-US">
              <a:solidFill>
                <a:schemeClr val="accent1">
                  <a:lumMod val="20000"/>
                  <a:lumOff val="80000"/>
                </a:schemeClr>
              </a:solidFill>
            </a:endParaRPr>
          </a:p>
        </p:txBody>
      </p:sp>
      <p:pic>
        <p:nvPicPr>
          <p:cNvPr id="125" name="图片 124"/>
          <p:cNvPicPr>
            <a:picLocks noChangeAspect="1"/>
          </p:cNvPicPr>
          <p:nvPr/>
        </p:nvPicPr>
        <p:blipFill rotWithShape="1">
          <a:blip r:embed="rId5">
            <a:extLst>
              <a:ext uri="{28A0092B-C50C-407E-A947-70E740481C1C}">
                <a14:useLocalDpi xmlns:a14="http://schemas.microsoft.com/office/drawing/2010/main" val="0"/>
              </a:ext>
            </a:extLst>
          </a:blip>
          <a:srcRect l="11551" t="10118" r="6896" b="5700"/>
          <a:stretch>
            <a:fillRect/>
          </a:stretch>
        </p:blipFill>
        <p:spPr>
          <a:xfrm>
            <a:off x="8039734" y="3594797"/>
            <a:ext cx="569595" cy="810198"/>
          </a:xfrm>
          <a:prstGeom prst="rect">
            <a:avLst/>
          </a:prstGeom>
        </p:spPr>
      </p:pic>
      <p:pic>
        <p:nvPicPr>
          <p:cNvPr id="126" name="图片 125"/>
          <p:cNvPicPr>
            <a:picLocks noChangeAspect="1"/>
          </p:cNvPicPr>
          <p:nvPr/>
        </p:nvPicPr>
        <p:blipFill rotWithShape="1">
          <a:blip r:embed="rId6">
            <a:extLst>
              <a:ext uri="{28A0092B-C50C-407E-A947-70E740481C1C}">
                <a14:useLocalDpi xmlns:a14="http://schemas.microsoft.com/office/drawing/2010/main" val="0"/>
              </a:ext>
            </a:extLst>
          </a:blip>
          <a:srcRect l="1190"/>
          <a:stretch>
            <a:fillRect/>
          </a:stretch>
        </p:blipFill>
        <p:spPr>
          <a:xfrm>
            <a:off x="8742045" y="3505835"/>
            <a:ext cx="565785" cy="899160"/>
          </a:xfrm>
          <a:prstGeom prst="rect">
            <a:avLst/>
          </a:prstGeom>
        </p:spPr>
      </p:pic>
      <p:pic>
        <p:nvPicPr>
          <p:cNvPr id="127" name="图片 126"/>
          <p:cNvPicPr>
            <a:picLocks noChangeAspect="1"/>
          </p:cNvPicPr>
          <p:nvPr/>
        </p:nvPicPr>
        <p:blipFill rotWithShape="1">
          <a:blip r:embed="rId7">
            <a:extLst>
              <a:ext uri="{28A0092B-C50C-407E-A947-70E740481C1C}">
                <a14:useLocalDpi xmlns:a14="http://schemas.microsoft.com/office/drawing/2010/main" val="0"/>
              </a:ext>
            </a:extLst>
          </a:blip>
          <a:srcRect l="5478" t="241" r="2087"/>
          <a:stretch>
            <a:fillRect/>
          </a:stretch>
        </p:blipFill>
        <p:spPr>
          <a:xfrm>
            <a:off x="9471025" y="3550285"/>
            <a:ext cx="610870" cy="854075"/>
          </a:xfrm>
          <a:prstGeom prst="rect">
            <a:avLst/>
          </a:prstGeom>
        </p:spPr>
      </p:pic>
      <p:pic>
        <p:nvPicPr>
          <p:cNvPr id="128" name="图片 1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4770" y="3594735"/>
            <a:ext cx="586740" cy="809625"/>
          </a:xfrm>
          <a:prstGeom prst="rect">
            <a:avLst/>
          </a:prstGeom>
        </p:spPr>
      </p:pic>
      <p:pic>
        <p:nvPicPr>
          <p:cNvPr id="129" name="图片 128"/>
          <p:cNvPicPr>
            <a:picLocks noChangeAspect="1"/>
          </p:cNvPicPr>
          <p:nvPr/>
        </p:nvPicPr>
        <p:blipFill rotWithShape="1">
          <a:blip r:embed="rId9">
            <a:extLst>
              <a:ext uri="{28A0092B-C50C-407E-A947-70E740481C1C}">
                <a14:useLocalDpi xmlns:a14="http://schemas.microsoft.com/office/drawing/2010/main" val="0"/>
              </a:ext>
            </a:extLst>
          </a:blip>
          <a:srcRect l="6931" t="1438" r="3863" b="26801"/>
          <a:stretch>
            <a:fillRect/>
          </a:stretch>
        </p:blipFill>
        <p:spPr>
          <a:xfrm>
            <a:off x="11017885" y="3594735"/>
            <a:ext cx="544195" cy="546100"/>
          </a:xfrm>
          <a:prstGeom prst="rect">
            <a:avLst/>
          </a:prstGeom>
        </p:spPr>
      </p:pic>
      <p:pic>
        <p:nvPicPr>
          <p:cNvPr id="130" name="图片 129"/>
          <p:cNvPicPr>
            <a:picLocks noChangeAspect="1"/>
          </p:cNvPicPr>
          <p:nvPr/>
        </p:nvPicPr>
        <p:blipFill rotWithShape="1">
          <a:blip r:embed="rId9">
            <a:extLst>
              <a:ext uri="{28A0092B-C50C-407E-A947-70E740481C1C}">
                <a14:useLocalDpi xmlns:a14="http://schemas.microsoft.com/office/drawing/2010/main" val="0"/>
              </a:ext>
            </a:extLst>
          </a:blip>
          <a:srcRect t="73996"/>
          <a:stretch>
            <a:fillRect/>
          </a:stretch>
        </p:blipFill>
        <p:spPr>
          <a:xfrm>
            <a:off x="11017885" y="4230370"/>
            <a:ext cx="535305" cy="145415"/>
          </a:xfrm>
          <a:prstGeom prst="rect">
            <a:avLst/>
          </a:prstGeom>
        </p:spPr>
      </p:pic>
      <p:sp>
        <p:nvSpPr>
          <p:cNvPr id="3" name="文本框 2" descr="7b0a2020202022776f7264617274223a20227b5c2269645c223a32353030343531362c5c227469645c223a31333439377d220a7d0a"/>
          <p:cNvSpPr txBox="1"/>
          <p:nvPr>
            <p:custDataLst>
              <p:tags r:id="rId10"/>
            </p:custDataLst>
          </p:nvPr>
        </p:nvSpPr>
        <p:spPr>
          <a:xfrm>
            <a:off x="7968615" y="451535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11"/>
            </p:custDataLst>
          </p:nvPr>
        </p:nvSpPr>
        <p:spPr>
          <a:xfrm>
            <a:off x="7518615" y="576328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5" name="椭圆 4"/>
          <p:cNvSpPr/>
          <p:nvPr>
            <p:custDataLst>
              <p:tags r:id="rId12"/>
            </p:custDataLst>
          </p:nvPr>
        </p:nvSpPr>
        <p:spPr>
          <a:xfrm>
            <a:off x="8761730" y="576389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6" name="椭圆 5"/>
          <p:cNvSpPr/>
          <p:nvPr>
            <p:custDataLst>
              <p:tags r:id="rId13"/>
            </p:custDataLst>
          </p:nvPr>
        </p:nvSpPr>
        <p:spPr>
          <a:xfrm>
            <a:off x="10004845" y="576328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油库区域风险点告知卡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油库房防火防爆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电气设备产生的火花引燃油品导致火灾爆炸，消防设施不合理导致火灾爆炸时危害加剧。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地上固定式顶储罐、内浮顶储罐和地上卧式储罐应设低倍数泡沫灭火系统；地上油罐区必须设置防火堤和水封井。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库房电气设备均应按防爆要求配置和安装。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油库门窗应向外开放，且通风良好。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库区不得有电气线路跨越。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737" y="3461544"/>
            <a:ext cx="806016" cy="1065915"/>
          </a:xfrm>
          <a:prstGeom prst="rect">
            <a:avLst/>
          </a:prstGeom>
        </p:spPr>
      </p:pic>
      <p:grpSp>
        <p:nvGrpSpPr>
          <p:cNvPr id="8" name="组合 7"/>
          <p:cNvGrpSpPr/>
          <p:nvPr/>
        </p:nvGrpSpPr>
        <p:grpSpPr>
          <a:xfrm>
            <a:off x="825644"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消防通道区域风险点告知卡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消防通道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800" b="1" kern="1200" dirty="0">
                          <a:solidFill>
                            <a:schemeClr val="tx1"/>
                          </a:solidFill>
                          <a:effectLst/>
                          <a:latin typeface="+mn-lt"/>
                          <a:ea typeface="+mn-ea"/>
                          <a:cs typeface="+mn-cs"/>
                        </a:rPr>
                        <a:t>发</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生火灾时，因无消防车道或消防车道不符合要求，使火灾爆炸危险扩大。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消防车道的净跨度和净高度不应小于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4.0m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，坡度宜大于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8%</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，转弯半径应满足消防车转弯的要求。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环形消防车道至少应有两处与其他车道连通，尽头式消防车道应设置回车场或回车道。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517" y="3504724"/>
            <a:ext cx="806016" cy="1065915"/>
          </a:xfrm>
          <a:prstGeom prst="rect">
            <a:avLst/>
          </a:prstGeom>
        </p:spPr>
      </p:pic>
      <p:grpSp>
        <p:nvGrpSpPr>
          <p:cNvPr id="8" name="组合 7"/>
          <p:cNvGrpSpPr/>
          <p:nvPr/>
        </p:nvGrpSpPr>
        <p:grpSpPr>
          <a:xfrm>
            <a:off x="868189" y="354195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变配电室区风险点告知卡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变配电室</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雨、雪及小动物进入室内破坏绝缘层或绝缘不良，导致触电事故或火灾。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配电室耐火等级不低于二级；室内地面应采用防滑、不起尘的耐火材料；变压器、高压开关柜、低压开关柜操作地面应敷设绝缘胶垫。</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采光窗、通风窗、门、电缆沟等处应设置防止雨、雪和小动物进入的阻挡设施。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长度大于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的配电室应设两个出口，门应为防火门，且向外开；金属门或包铁皮门应做保护接地。</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167" y="3546634"/>
            <a:ext cx="806016" cy="1065915"/>
          </a:xfrm>
          <a:prstGeom prst="rect">
            <a:avLst/>
          </a:prstGeom>
        </p:spPr>
      </p:pic>
      <p:grpSp>
        <p:nvGrpSpPr>
          <p:cNvPr id="8" name="组合 7"/>
          <p:cNvGrpSpPr/>
          <p:nvPr/>
        </p:nvGrpSpPr>
        <p:grpSpPr>
          <a:xfrm>
            <a:off x="844694" y="3546401"/>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吊索及使用岗位风险点告知卡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吊索具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吊索具选配不当，或变形、破断，导致吊物高处坠落。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自制吊索具的设计、制作、检验均应符合相关标准要求，且有质量保证措施，并经企业主管部门审批。</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购置的吊索具应经安全认可的合格产品。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吊索具应进行日常保养、检查和检验，定置摆放，有明显的载荷标识，相关的资料应存档。</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工业管道区风险点告知卡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63427"/>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787" y="3465989"/>
            <a:ext cx="806016" cy="1065915"/>
          </a:xfrm>
          <a:prstGeom prst="rect">
            <a:avLst/>
          </a:prstGeom>
        </p:spPr>
      </p:pic>
      <p:grpSp>
        <p:nvGrpSpPr>
          <p:cNvPr id="8" name="组合 7"/>
          <p:cNvGrpSpPr/>
          <p:nvPr/>
        </p:nvGrpSpPr>
        <p:grpSpPr>
          <a:xfrm>
            <a:off x="854219" y="346956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6085"/>
        </p:xfrm>
        <a:graphic>
          <a:graphicData uri="http://schemas.openxmlformats.org/drawingml/2006/table">
            <a:tbl>
              <a:tblPr firstRow="1" bandRow="1">
                <a:tableStyleId>{5C22544A-7EE6-4342-B048-85BDC9FD1C3A}</a:tableStyleId>
              </a:tblPr>
              <a:tblGrid>
                <a:gridCol w="1663998"/>
                <a:gridCol w="1687591"/>
                <a:gridCol w="2018242"/>
                <a:gridCol w="5892802"/>
              </a:tblGrid>
              <a:tr h="5116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涂漆作业区域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电气设备不符合防爆要求，火花引燃易爆气体而产生爆炸。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应准确划分危险区域，并严格控制作业区域内有机溶剂浓度。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爆炸危险</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区严格按照电气整体防爆要求设置，并安装报警装置，该装置应与自动灭火系统联锁。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临时喷漆场所周围电气设备应符合防爆要求，与明火和其他电气设备的安全间距不小于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6m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，并设置警戒线和安全标志牌，周边不得存放易燃和可燃物质。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507" y="3378994"/>
            <a:ext cx="806016" cy="1065915"/>
          </a:xfrm>
          <a:prstGeom prst="rect">
            <a:avLst/>
          </a:prstGeom>
        </p:spPr>
      </p:pic>
      <p:grpSp>
        <p:nvGrpSpPr>
          <p:cNvPr id="19" name="组合 18"/>
          <p:cNvGrpSpPr/>
          <p:nvPr/>
        </p:nvGrpSpPr>
        <p:grpSpPr>
          <a:xfrm>
            <a:off x="758334" y="3416861"/>
            <a:ext cx="975851" cy="1062338"/>
            <a:chOff x="7545390" y="1668463"/>
            <a:chExt cx="2149476" cy="2339976"/>
          </a:xfrm>
        </p:grpSpPr>
        <p:sp>
          <p:nvSpPr>
            <p:cNvPr id="20"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43" name="图片 42" descr="图片2"/>
          <p:cNvPicPr>
            <a:picLocks noChangeAspect="1"/>
          </p:cNvPicPr>
          <p:nvPr>
            <p:custDataLst>
              <p:tags r:id="rId3"/>
            </p:custDataLst>
          </p:nvPr>
        </p:nvPicPr>
        <p:blipFill>
          <a:blip r:embed="rId4"/>
          <a:stretch>
            <a:fillRect/>
          </a:stretch>
        </p:blipFill>
        <p:spPr>
          <a:xfrm>
            <a:off x="6912610" y="4360545"/>
            <a:ext cx="3012440" cy="2927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锅炉区域风险点告知卡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50102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202" y="3347881"/>
            <a:ext cx="806016" cy="1065915"/>
          </a:xfrm>
          <a:prstGeom prst="rect">
            <a:avLst/>
          </a:prstGeom>
        </p:spPr>
      </p:pic>
      <p:grpSp>
        <p:nvGrpSpPr>
          <p:cNvPr id="8" name="组合 7"/>
          <p:cNvGrpSpPr/>
          <p:nvPr/>
        </p:nvGrpSpPr>
        <p:grpSpPr>
          <a:xfrm>
            <a:off x="840249" y="344226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涂装作业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657" y="3512979"/>
            <a:ext cx="806016" cy="1065915"/>
          </a:xfrm>
          <a:prstGeom prst="rect">
            <a:avLst/>
          </a:prstGeom>
        </p:spPr>
      </p:pic>
      <p:grpSp>
        <p:nvGrpSpPr>
          <p:cNvPr id="8" name="组合 7"/>
          <p:cNvGrpSpPr/>
          <p:nvPr/>
        </p:nvGrpSpPr>
        <p:grpSpPr>
          <a:xfrm>
            <a:off x="912004" y="355084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焊接（切割）区域风险点告知卡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5945"/>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焊接（切割）作业区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未设置防护屏板，飞溅火花引燃易燃物质发生火灾。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在允许操作的地方和焊接场所，应设置不可燃屏板或屏罩隔开，以形成焊接隔离间。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及时消除周边作业及下方的易燃易爆物质。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定期清扫焊接通风管道中的积碳等杂物。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2772844" y="3522488"/>
            <a:ext cx="748387" cy="1072566"/>
            <a:chOff x="7460120" y="5755406"/>
            <a:chExt cx="486444" cy="697157"/>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631924" y="3565257"/>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电焊设备操作岗位风险点告知卡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电焊设备</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2042" y="3526949"/>
            <a:ext cx="806016" cy="1065915"/>
          </a:xfrm>
          <a:prstGeom prst="rect">
            <a:avLst/>
          </a:prstGeom>
        </p:spPr>
      </p:pic>
      <p:grpSp>
        <p:nvGrpSpPr>
          <p:cNvPr id="8" name="组合 7"/>
          <p:cNvGrpSpPr/>
          <p:nvPr/>
        </p:nvGrpSpPr>
        <p:grpSpPr>
          <a:xfrm>
            <a:off x="901844" y="352671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气瓶风险点告知卡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气瓶</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由于人员误操作、设备缺陷、外力因素等导致液氨泄漏，遇明火或静电火花会发生火灾、爆炸等事故。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2" name="组合 31"/>
          <p:cNvGrpSpPr/>
          <p:nvPr/>
        </p:nvGrpSpPr>
        <p:grpSpPr>
          <a:xfrm>
            <a:off x="2773479" y="3522488"/>
            <a:ext cx="748387" cy="1072566"/>
            <a:chOff x="7460120" y="5755406"/>
            <a:chExt cx="486444" cy="697157"/>
          </a:xfrm>
        </p:grpSpPr>
        <p:pic>
          <p:nvPicPr>
            <p:cNvPr id="33" name="图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4"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43" name="组合 42"/>
          <p:cNvGrpSpPr/>
          <p:nvPr/>
        </p:nvGrpSpPr>
        <p:grpSpPr>
          <a:xfrm>
            <a:off x="590347" y="3566721"/>
            <a:ext cx="953973" cy="1038521"/>
            <a:chOff x="7545390" y="1668463"/>
            <a:chExt cx="2149476" cy="2339976"/>
          </a:xfrm>
        </p:grpSpPr>
        <p:sp>
          <p:nvSpPr>
            <p:cNvPr id="44"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压力容器、压力管道风险点告知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8"/>
          <a:ext cx="11262633" cy="5256769"/>
        </p:xfrm>
        <a:graphic>
          <a:graphicData uri="http://schemas.openxmlformats.org/drawingml/2006/table">
            <a:tbl>
              <a:tblPr firstRow="1" bandRow="1">
                <a:tableStyleId>{5C22544A-7EE6-4342-B048-85BDC9FD1C3A}</a:tableStyleId>
              </a:tblPr>
              <a:tblGrid>
                <a:gridCol w="1663998"/>
                <a:gridCol w="1687591"/>
                <a:gridCol w="2018242"/>
                <a:gridCol w="5892802"/>
              </a:tblGrid>
              <a:tr h="60432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压力容器、压力管道风险点告知</a:t>
                      </a:r>
                      <a:endParaRPr lang="zh-CN" altLang="en-US"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00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171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9331">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106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7329">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3" name="组合 2"/>
          <p:cNvGrpSpPr/>
          <p:nvPr/>
        </p:nvGrpSpPr>
        <p:grpSpPr>
          <a:xfrm>
            <a:off x="2811579" y="3316634"/>
            <a:ext cx="748387" cy="1072566"/>
            <a:chOff x="7460120" y="5755406"/>
            <a:chExt cx="486444" cy="697157"/>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 name="组合 6"/>
          <p:cNvGrpSpPr/>
          <p:nvPr/>
        </p:nvGrpSpPr>
        <p:grpSpPr>
          <a:xfrm>
            <a:off x="594792" y="3364042"/>
            <a:ext cx="953973" cy="1038521"/>
            <a:chOff x="7545390" y="1668463"/>
            <a:chExt cx="2149476" cy="2339976"/>
          </a:xfrm>
        </p:grpSpPr>
        <p:sp>
          <p:nvSpPr>
            <p:cNvPr id="8"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叉车风险点告知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4014"/>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叉车</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由于人员误操作、设备缺陷、外力因素等导致叉车故障，易发生火灾、触电、车辆伤害等事故。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叉车充电区域保证通风；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发生触电，区域急救人员先断电，呼吸、心跳停止进行心肺复苏；</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每月对于叉车进行点检，发现异常及时进行维修；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对于叉车进行限速行驶的速度为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公里以下，货物超出本身视线，要进行倒车行驶。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叉车速度限速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5</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张贴警示标示及操作规程；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严格按照操作规程操作。</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316097"/>
            <a:ext cx="806016" cy="1065915"/>
          </a:xfrm>
          <a:prstGeom prst="rect">
            <a:avLst/>
          </a:prstGeom>
        </p:spPr>
      </p:pic>
      <p:grpSp>
        <p:nvGrpSpPr>
          <p:cNvPr id="3" name="组合 2"/>
          <p:cNvGrpSpPr/>
          <p:nvPr/>
        </p:nvGrpSpPr>
        <p:grpSpPr>
          <a:xfrm>
            <a:off x="2792529" y="3229004"/>
            <a:ext cx="748387" cy="1072566"/>
            <a:chOff x="7460120" y="5755406"/>
            <a:chExt cx="486444" cy="697157"/>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 name="组合 6"/>
          <p:cNvGrpSpPr/>
          <p:nvPr/>
        </p:nvGrpSpPr>
        <p:grpSpPr>
          <a:xfrm>
            <a:off x="575742" y="3276412"/>
            <a:ext cx="953973" cy="1038521"/>
            <a:chOff x="7545390" y="1668463"/>
            <a:chExt cx="2149476" cy="2339976"/>
          </a:xfrm>
        </p:grpSpPr>
        <p:sp>
          <p:nvSpPr>
            <p:cNvPr id="8"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皮带运输机岗位风险点告知卡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皮带运输机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皮带运输机事故开关、紧急拉绳等安全装置缺失、损失或失效。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带式输送机应有防打滑、防跑偏和防纵向撕裂的措施以及能随时停机的事故开关盒事故警铃。</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带式运输机运转期间，不进行清扫和维修作业。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727" y="3249653"/>
            <a:ext cx="806016" cy="1065915"/>
          </a:xfrm>
          <a:prstGeom prst="rect">
            <a:avLst/>
          </a:prstGeom>
        </p:spPr>
      </p:pic>
      <p:grpSp>
        <p:nvGrpSpPr>
          <p:cNvPr id="24" name="Group 90"/>
          <p:cNvGrpSpPr>
            <a:grpSpLocks noChangeAspect="1"/>
          </p:cNvGrpSpPr>
          <p:nvPr/>
        </p:nvGrpSpPr>
        <p:grpSpPr bwMode="auto">
          <a:xfrm>
            <a:off x="635724" y="3232266"/>
            <a:ext cx="889056" cy="967251"/>
            <a:chOff x="4883" y="2370"/>
            <a:chExt cx="1353" cy="1472"/>
          </a:xfrm>
        </p:grpSpPr>
        <p:sp>
          <p:nvSpPr>
            <p:cNvPr id="2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48"/>
          <p:cNvGrpSpPr>
            <a:grpSpLocks noChangeAspect="1"/>
          </p:cNvGrpSpPr>
          <p:nvPr/>
        </p:nvGrpSpPr>
        <p:grpSpPr bwMode="auto">
          <a:xfrm>
            <a:off x="1708813" y="3267964"/>
            <a:ext cx="869353" cy="944253"/>
            <a:chOff x="5940" y="596"/>
            <a:chExt cx="1358" cy="1475"/>
          </a:xfrm>
        </p:grpSpPr>
        <p:sp>
          <p:nvSpPr>
            <p:cNvPr id="32" name="Freeform 49"/>
            <p:cNvSpPr/>
            <p:nvPr/>
          </p:nvSpPr>
          <p:spPr bwMode="auto">
            <a:xfrm>
              <a:off x="5940" y="596"/>
              <a:ext cx="1358" cy="1217"/>
            </a:xfrm>
            <a:custGeom>
              <a:avLst/>
              <a:gdLst>
                <a:gd name="T0" fmla="*/ 116 w 1358"/>
                <a:gd name="T1" fmla="*/ 1215 h 1217"/>
                <a:gd name="T2" fmla="*/ 1240 w 1358"/>
                <a:gd name="T3" fmla="*/ 1217 h 1217"/>
                <a:gd name="T4" fmla="*/ 1250 w 1358"/>
                <a:gd name="T5" fmla="*/ 1217 h 1217"/>
                <a:gd name="T6" fmla="*/ 1264 w 1358"/>
                <a:gd name="T7" fmla="*/ 1215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5 h 1217"/>
                <a:gd name="T18" fmla="*/ 1328 w 1358"/>
                <a:gd name="T19" fmla="*/ 1177 h 1217"/>
                <a:gd name="T20" fmla="*/ 1336 w 1358"/>
                <a:gd name="T21" fmla="*/ 1166 h 1217"/>
                <a:gd name="T22" fmla="*/ 1344 w 1358"/>
                <a:gd name="T23" fmla="*/ 1150 h 1217"/>
                <a:gd name="T24" fmla="*/ 1350 w 1358"/>
                <a:gd name="T25" fmla="*/ 1140 h 1217"/>
                <a:gd name="T26" fmla="*/ 1355 w 1358"/>
                <a:gd name="T27" fmla="*/ 1126 h 1217"/>
                <a:gd name="T28" fmla="*/ 1358 w 1358"/>
                <a:gd name="T29" fmla="*/ 1113 h 1217"/>
                <a:gd name="T30" fmla="*/ 1358 w 1358"/>
                <a:gd name="T31" fmla="*/ 1089 h 1217"/>
                <a:gd name="T32" fmla="*/ 1352 w 1358"/>
                <a:gd name="T33" fmla="*/ 1073 h 1217"/>
                <a:gd name="T34" fmla="*/ 1350 w 1358"/>
                <a:gd name="T35" fmla="*/ 1059 h 1217"/>
                <a:gd name="T36" fmla="*/ 1339 w 1358"/>
                <a:gd name="T37" fmla="*/ 1038 h 1217"/>
                <a:gd name="T38" fmla="*/ 1315 w 1358"/>
                <a:gd name="T39" fmla="*/ 997 h 1217"/>
                <a:gd name="T40" fmla="*/ 784 w 1358"/>
                <a:gd name="T41" fmla="*/ 54 h 1217"/>
                <a:gd name="T42" fmla="*/ 765 w 1358"/>
                <a:gd name="T43" fmla="*/ 35 h 1217"/>
                <a:gd name="T44" fmla="*/ 757 w 1358"/>
                <a:gd name="T45" fmla="*/ 27 h 1217"/>
                <a:gd name="T46" fmla="*/ 746 w 1358"/>
                <a:gd name="T47" fmla="*/ 19 h 1217"/>
                <a:gd name="T48" fmla="*/ 735 w 1358"/>
                <a:gd name="T49" fmla="*/ 14 h 1217"/>
                <a:gd name="T50" fmla="*/ 727 w 1358"/>
                <a:gd name="T51" fmla="*/ 8 h 1217"/>
                <a:gd name="T52" fmla="*/ 719 w 1358"/>
                <a:gd name="T53" fmla="*/ 5 h 1217"/>
                <a:gd name="T54" fmla="*/ 711 w 1358"/>
                <a:gd name="T55" fmla="*/ 3 h 1217"/>
                <a:gd name="T56" fmla="*/ 700 w 1358"/>
                <a:gd name="T57" fmla="*/ 0 h 1217"/>
                <a:gd name="T58" fmla="*/ 690 w 1358"/>
                <a:gd name="T59" fmla="*/ 0 h 1217"/>
                <a:gd name="T60" fmla="*/ 679 w 1358"/>
                <a:gd name="T61" fmla="*/ 3 h 1217"/>
                <a:gd name="T62" fmla="*/ 668 w 1358"/>
                <a:gd name="T63" fmla="*/ 5 h 1217"/>
                <a:gd name="T64" fmla="*/ 655 w 1358"/>
                <a:gd name="T65" fmla="*/ 8 h 1217"/>
                <a:gd name="T66" fmla="*/ 641 w 1358"/>
                <a:gd name="T67" fmla="*/ 16 h 1217"/>
                <a:gd name="T68" fmla="*/ 633 w 1358"/>
                <a:gd name="T69" fmla="*/ 24 h 1217"/>
                <a:gd name="T70" fmla="*/ 620 w 1358"/>
                <a:gd name="T71" fmla="*/ 32 h 1217"/>
                <a:gd name="T72" fmla="*/ 8 w 1358"/>
                <a:gd name="T73" fmla="*/ 1059 h 1217"/>
                <a:gd name="T74" fmla="*/ 0 w 1358"/>
                <a:gd name="T75" fmla="*/ 1097 h 1217"/>
                <a:gd name="T76" fmla="*/ 3 w 1358"/>
                <a:gd name="T77" fmla="*/ 1115 h 1217"/>
                <a:gd name="T78" fmla="*/ 6 w 1358"/>
                <a:gd name="T79" fmla="*/ 1132 h 1217"/>
                <a:gd name="T80" fmla="*/ 11 w 1358"/>
                <a:gd name="T81" fmla="*/ 1142 h 1217"/>
                <a:gd name="T82" fmla="*/ 14 w 1358"/>
                <a:gd name="T83" fmla="*/ 1153 h 1217"/>
                <a:gd name="T84" fmla="*/ 24 w 1358"/>
                <a:gd name="T85" fmla="*/ 1169 h 1217"/>
                <a:gd name="T86" fmla="*/ 38 w 1358"/>
                <a:gd name="T87" fmla="*/ 1182 h 1217"/>
                <a:gd name="T88" fmla="*/ 46 w 1358"/>
                <a:gd name="T89" fmla="*/ 1191 h 1217"/>
                <a:gd name="T90" fmla="*/ 57 w 1358"/>
                <a:gd name="T91" fmla="*/ 1196 h 1217"/>
                <a:gd name="T92" fmla="*/ 67 w 1358"/>
                <a:gd name="T93" fmla="*/ 1201 h 1217"/>
                <a:gd name="T94" fmla="*/ 83 w 1358"/>
                <a:gd name="T95" fmla="*/ 1207 h 1217"/>
                <a:gd name="T96" fmla="*/ 116 w 1358"/>
                <a:gd name="T97" fmla="*/ 121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5"/>
                  </a:moveTo>
                  <a:lnTo>
                    <a:pt x="1240" y="1217"/>
                  </a:lnTo>
                  <a:lnTo>
                    <a:pt x="1250" y="1217"/>
                  </a:lnTo>
                  <a:lnTo>
                    <a:pt x="1264" y="1215"/>
                  </a:lnTo>
                  <a:lnTo>
                    <a:pt x="1274" y="1212"/>
                  </a:lnTo>
                  <a:lnTo>
                    <a:pt x="1285" y="1209"/>
                  </a:lnTo>
                  <a:lnTo>
                    <a:pt x="1299" y="1201"/>
                  </a:lnTo>
                  <a:lnTo>
                    <a:pt x="1307" y="1196"/>
                  </a:lnTo>
                  <a:lnTo>
                    <a:pt x="1320" y="1185"/>
                  </a:lnTo>
                  <a:lnTo>
                    <a:pt x="1328" y="1177"/>
                  </a:lnTo>
                  <a:lnTo>
                    <a:pt x="1336" y="1166"/>
                  </a:lnTo>
                  <a:lnTo>
                    <a:pt x="1344" y="1150"/>
                  </a:lnTo>
                  <a:lnTo>
                    <a:pt x="1350" y="1140"/>
                  </a:lnTo>
                  <a:lnTo>
                    <a:pt x="1355" y="1126"/>
                  </a:lnTo>
                  <a:lnTo>
                    <a:pt x="1358" y="1113"/>
                  </a:lnTo>
                  <a:lnTo>
                    <a:pt x="1358" y="1089"/>
                  </a:lnTo>
                  <a:lnTo>
                    <a:pt x="1352" y="1073"/>
                  </a:lnTo>
                  <a:lnTo>
                    <a:pt x="1350" y="1059"/>
                  </a:lnTo>
                  <a:lnTo>
                    <a:pt x="1339" y="1038"/>
                  </a:lnTo>
                  <a:lnTo>
                    <a:pt x="1315" y="997"/>
                  </a:lnTo>
                  <a:lnTo>
                    <a:pt x="784" y="54"/>
                  </a:lnTo>
                  <a:lnTo>
                    <a:pt x="765" y="35"/>
                  </a:lnTo>
                  <a:lnTo>
                    <a:pt x="757" y="27"/>
                  </a:lnTo>
                  <a:lnTo>
                    <a:pt x="746" y="19"/>
                  </a:lnTo>
                  <a:lnTo>
                    <a:pt x="735" y="14"/>
                  </a:lnTo>
                  <a:lnTo>
                    <a:pt x="727" y="8"/>
                  </a:lnTo>
                  <a:lnTo>
                    <a:pt x="719" y="5"/>
                  </a:lnTo>
                  <a:lnTo>
                    <a:pt x="711" y="3"/>
                  </a:lnTo>
                  <a:lnTo>
                    <a:pt x="700" y="0"/>
                  </a:lnTo>
                  <a:lnTo>
                    <a:pt x="690" y="0"/>
                  </a:lnTo>
                  <a:lnTo>
                    <a:pt x="679" y="3"/>
                  </a:lnTo>
                  <a:lnTo>
                    <a:pt x="668" y="5"/>
                  </a:lnTo>
                  <a:lnTo>
                    <a:pt x="655" y="8"/>
                  </a:lnTo>
                  <a:lnTo>
                    <a:pt x="641" y="16"/>
                  </a:lnTo>
                  <a:lnTo>
                    <a:pt x="633" y="24"/>
                  </a:lnTo>
                  <a:lnTo>
                    <a:pt x="620" y="32"/>
                  </a:lnTo>
                  <a:lnTo>
                    <a:pt x="8" y="1059"/>
                  </a:lnTo>
                  <a:lnTo>
                    <a:pt x="0" y="1097"/>
                  </a:lnTo>
                  <a:lnTo>
                    <a:pt x="3" y="1115"/>
                  </a:lnTo>
                  <a:lnTo>
                    <a:pt x="6" y="1132"/>
                  </a:lnTo>
                  <a:lnTo>
                    <a:pt x="11" y="1142"/>
                  </a:lnTo>
                  <a:lnTo>
                    <a:pt x="14" y="1153"/>
                  </a:lnTo>
                  <a:lnTo>
                    <a:pt x="24" y="1169"/>
                  </a:lnTo>
                  <a:lnTo>
                    <a:pt x="38" y="1182"/>
                  </a:lnTo>
                  <a:lnTo>
                    <a:pt x="46" y="1191"/>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0"/>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1"/>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2"/>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4"/>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5"/>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6"/>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3" y="1842532"/>
            <a:ext cx="1107996"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组对焊接</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624740"/>
          </a:xfrm>
          <a:prstGeom prst="rect">
            <a:avLst/>
          </a:prstGeom>
        </p:spPr>
        <p:txBody>
          <a:bodyPr wrap="square">
            <a:spAutoFit/>
          </a:bodyPr>
          <a:lstStyle/>
          <a:p>
            <a:pPr>
              <a:lnSpc>
                <a:spcPct val="120000"/>
              </a:lnSpc>
            </a:pPr>
            <a:r>
              <a:rPr lang="zh-CN" altLang="zh-CN" sz="1200" b="1" dirty="0">
                <a:latin typeface="微软雅黑" panose="020B0503020204020204" pitchFamily="34" charset="-122"/>
                <a:ea typeface="微软雅黑" panose="020B0503020204020204" pitchFamily="34" charset="-122"/>
              </a:rPr>
              <a:t>1、尘肺</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2、电光性眼炎</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5、噪声 </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6、烫伤</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7、其他伤害</a:t>
            </a:r>
            <a:endParaRPr lang="zh-CN" altLang="en-US"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1、焊接烟尘中含有游离的二氧化硅等物质，无防护长期吸入焊接烟尘，会导致人员得尘肺病；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2、无防护长期直视电焊弧光会导致电光性眼炎；</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3、焊接电源接地不良；电缆、电源线磨损裸露；照明行灯未使用符合要求的安全电压：空间内环境潮湿；劳动防护用品不符合要求等均易引发触电事故；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4、工作过程中钻具、工具、设备操作不当，设备缺陷等易引发绞、碰、割、刺等机械伤害事故。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5、有限空间作业时，长期处于噪音环境下，会导致人员耳鸣、头晕；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821486" cy="151285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3、电焊设备及手持电动工具电源线必须增加防护；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4、作业人员必须按规定穿戴好安全帽、防尘口罩、焊接面罩、防护手套，防砸绝缘鞋、长袖阻燃工作服等劳动防护用品。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5、必须按要求进行安全和设备点检</a:t>
            </a:r>
            <a:endParaRPr lang="zh-CN" altLang="en-US" sz="1200" b="1" dirty="0">
              <a:latin typeface="微软雅黑" panose="020B0503020204020204" pitchFamily="34" charset="-122"/>
              <a:ea typeface="微软雅黑" panose="020B0503020204020204" pitchFamily="34" charset="-122"/>
            </a:endParaRPr>
          </a:p>
        </p:txBody>
      </p:sp>
      <p:sp>
        <p:nvSpPr>
          <p:cNvPr id="30" name="矩形 29"/>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2228850" y="4918575"/>
            <a:ext cx="2362200" cy="646331"/>
          </a:xfrm>
          <a:prstGeom prst="rect">
            <a:avLst/>
          </a:prstGeom>
        </p:spPr>
        <p:txBody>
          <a:bodyPr wrap="square">
            <a:spAutoFit/>
          </a:bodyPr>
          <a:lstStyle/>
          <a:p>
            <a:pPr algn="ctr"/>
            <a:r>
              <a:rPr lang="zh-CN" altLang="zh-CN" b="1" dirty="0"/>
              <a:t>非本岗位人员禁入！</a:t>
            </a:r>
            <a:endParaRPr lang="zh-CN" altLang="zh-CN" b="1" dirty="0"/>
          </a:p>
          <a:p>
            <a:pPr algn="ctr"/>
            <a:r>
              <a:rPr lang="zh-CN" altLang="zh-CN" b="1" dirty="0"/>
              <a:t>必须进行设备点检！</a:t>
            </a:r>
            <a:endParaRPr lang="zh-CN" altLang="zh-CN" b="1" dirty="0"/>
          </a:p>
        </p:txBody>
      </p:sp>
      <p:grpSp>
        <p:nvGrpSpPr>
          <p:cNvPr id="33" name="Group 70"/>
          <p:cNvGrpSpPr>
            <a:grpSpLocks noChangeAspect="1"/>
          </p:cNvGrpSpPr>
          <p:nvPr/>
        </p:nvGrpSpPr>
        <p:grpSpPr bwMode="auto">
          <a:xfrm>
            <a:off x="723120" y="3947737"/>
            <a:ext cx="624482" cy="678404"/>
            <a:chOff x="2378" y="2565"/>
            <a:chExt cx="1355" cy="1472"/>
          </a:xfrm>
        </p:grpSpPr>
        <p:sp>
          <p:nvSpPr>
            <p:cNvPr id="34"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1412891" y="3927323"/>
            <a:ext cx="645392" cy="702073"/>
            <a:chOff x="5300437" y="861933"/>
            <a:chExt cx="2151063" cy="2339976"/>
          </a:xfrm>
        </p:grpSpPr>
        <p:sp>
          <p:nvSpPr>
            <p:cNvPr id="4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2123571" y="3926699"/>
            <a:ext cx="667599" cy="739211"/>
            <a:chOff x="2123376" y="3964969"/>
            <a:chExt cx="545252" cy="603740"/>
          </a:xfrm>
        </p:grpSpPr>
        <p:pic>
          <p:nvPicPr>
            <p:cNvPr id="45" name="图片 44"/>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7" name="文本框 6"/>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47" name="Group 15"/>
          <p:cNvGrpSpPr>
            <a:grpSpLocks noChangeAspect="1"/>
          </p:cNvGrpSpPr>
          <p:nvPr/>
        </p:nvGrpSpPr>
        <p:grpSpPr bwMode="auto">
          <a:xfrm>
            <a:off x="2856458" y="3926699"/>
            <a:ext cx="647728" cy="703658"/>
            <a:chOff x="1779" y="591"/>
            <a:chExt cx="1355" cy="1472"/>
          </a:xfrm>
        </p:grpSpPr>
        <p:sp>
          <p:nvSpPr>
            <p:cNvPr id="48"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6199243" y="5703675"/>
            <a:ext cx="486444" cy="688095"/>
            <a:chOff x="5666496" y="6074423"/>
            <a:chExt cx="486444" cy="688095"/>
          </a:xfrm>
        </p:grpSpPr>
        <p:pic>
          <p:nvPicPr>
            <p:cNvPr id="64" name="图片 63"/>
            <p:cNvPicPr>
              <a:picLocks noChangeAspect="1"/>
            </p:cNvPicPr>
            <p:nvPr/>
          </p:nvPicPr>
          <p:blipFill rotWithShape="1">
            <a:blip r:embed="rId2">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5300009" y="5710161"/>
            <a:ext cx="502291" cy="688095"/>
            <a:chOff x="5048562" y="5751300"/>
            <a:chExt cx="502291" cy="688095"/>
          </a:xfrm>
        </p:grpSpPr>
        <p:pic>
          <p:nvPicPr>
            <p:cNvPr id="68" name="图片 67"/>
            <p:cNvPicPr>
              <a:picLocks noChangeAspect="1"/>
            </p:cNvPicPr>
            <p:nvPr/>
          </p:nvPicPr>
          <p:blipFill rotWithShape="1">
            <a:blip r:embed="rId3">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1"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082630" y="5703675"/>
            <a:ext cx="486444" cy="692201"/>
            <a:chOff x="6231394" y="5751300"/>
            <a:chExt cx="486444" cy="692201"/>
          </a:xfrm>
        </p:grpSpPr>
        <p:pic>
          <p:nvPicPr>
            <p:cNvPr id="74" name="图片 73"/>
            <p:cNvPicPr>
              <a:picLocks noChangeAspect="1"/>
            </p:cNvPicPr>
            <p:nvPr/>
          </p:nvPicPr>
          <p:blipFill rotWithShape="1">
            <a:blip r:embed="rId4">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7966017" y="5705980"/>
            <a:ext cx="486444" cy="689896"/>
            <a:chOff x="6832165" y="5753605"/>
            <a:chExt cx="486444" cy="689896"/>
          </a:xfrm>
        </p:grpSpPr>
        <p:pic>
          <p:nvPicPr>
            <p:cNvPr id="78" name="图片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6" name="组合 85"/>
          <p:cNvGrpSpPr/>
          <p:nvPr/>
        </p:nvGrpSpPr>
        <p:grpSpPr>
          <a:xfrm>
            <a:off x="8849404" y="5707781"/>
            <a:ext cx="486444" cy="697157"/>
            <a:chOff x="7460120" y="5755406"/>
            <a:chExt cx="486444" cy="697157"/>
          </a:xfrm>
        </p:grpSpPr>
        <p:pic>
          <p:nvPicPr>
            <p:cNvPr id="84" name="图片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9" name="组合 98"/>
          <p:cNvGrpSpPr/>
          <p:nvPr/>
        </p:nvGrpSpPr>
        <p:grpSpPr>
          <a:xfrm>
            <a:off x="9732791" y="5704959"/>
            <a:ext cx="486444" cy="688095"/>
            <a:chOff x="8135043" y="5752584"/>
            <a:chExt cx="486444" cy="688095"/>
          </a:xfrm>
        </p:grpSpPr>
        <p:pic>
          <p:nvPicPr>
            <p:cNvPr id="88" name="图片 87"/>
            <p:cNvPicPr>
              <a:picLocks noChangeAspect="1"/>
            </p:cNvPicPr>
            <p:nvPr/>
          </p:nvPicPr>
          <p:blipFill rotWithShape="1">
            <a:blip r:embed="rId7">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91"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8" name="组合 97"/>
          <p:cNvGrpSpPr/>
          <p:nvPr/>
        </p:nvGrpSpPr>
        <p:grpSpPr>
          <a:xfrm>
            <a:off x="10616180" y="5710160"/>
            <a:ext cx="486444" cy="688095"/>
            <a:chOff x="8735814" y="5755986"/>
            <a:chExt cx="486444" cy="688095"/>
          </a:xfrm>
        </p:grpSpPr>
        <p:pic>
          <p:nvPicPr>
            <p:cNvPr id="95" name="图片 94"/>
            <p:cNvPicPr>
              <a:picLocks noChangeAspect="1"/>
            </p:cNvPicPr>
            <p:nvPr/>
          </p:nvPicPr>
          <p:blipFill rotWithShape="1">
            <a:blip r:embed="rId8">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96"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97" name="图片 96"/>
            <p:cNvPicPr>
              <a:picLocks noChangeAspect="1"/>
            </p:cNvPicPr>
            <p:nvPr/>
          </p:nvPicPr>
          <p:blipFill rotWithShape="1">
            <a:blip r:embed="rId8">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100" name="组合 99"/>
          <p:cNvGrpSpPr/>
          <p:nvPr/>
        </p:nvGrpSpPr>
        <p:grpSpPr>
          <a:xfrm>
            <a:off x="3569475" y="3926699"/>
            <a:ext cx="726300" cy="771436"/>
            <a:chOff x="5203311" y="-1527913"/>
            <a:chExt cx="2338263" cy="2483573"/>
          </a:xfrm>
        </p:grpSpPr>
        <p:sp>
          <p:nvSpPr>
            <p:cNvPr id="101" name="文本框 100"/>
            <p:cNvSpPr txBox="1"/>
            <p:nvPr/>
          </p:nvSpPr>
          <p:spPr>
            <a:xfrm>
              <a:off x="5203311" y="311600"/>
              <a:ext cx="2338263" cy="644060"/>
            </a:xfrm>
            <a:prstGeom prst="rect">
              <a:avLst/>
            </a:prstGeom>
            <a:noFill/>
          </p:spPr>
          <p:txBody>
            <a:bodyPr wrap="square" rtlCol="0">
              <a:spAutoFit/>
            </a:bodyPr>
            <a:lstStyle/>
            <a:p>
              <a:pPr algn="ctr"/>
              <a:r>
                <a:rPr lang="zh-CN" altLang="en-US" sz="700" spc="300" dirty="0">
                  <a:latin typeface="黑体" panose="02010609060101010101" pitchFamily="49" charset="-122"/>
                  <a:ea typeface="黑体" panose="02010609060101010101" pitchFamily="49" charset="-122"/>
                </a:rPr>
                <a:t>当心碰头</a:t>
              </a:r>
              <a:endParaRPr lang="zh-CN" altLang="en-US" sz="700" spc="300" dirty="0">
                <a:latin typeface="黑体" panose="02010609060101010101" pitchFamily="49" charset="-122"/>
                <a:ea typeface="黑体" panose="02010609060101010101" pitchFamily="49" charset="-122"/>
              </a:endParaRPr>
            </a:p>
          </p:txBody>
        </p:sp>
        <p:sp>
          <p:nvSpPr>
            <p:cNvPr id="10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 name="图片 104"/>
            <p:cNvPicPr>
              <a:picLocks noChangeAspect="1"/>
            </p:cNvPicPr>
            <p:nvPr/>
          </p:nvPicPr>
          <p:blipFill rotWithShape="1">
            <a:blip r:embed="rId9">
              <a:extLst>
                <a:ext uri="{28A0092B-C50C-407E-A947-70E740481C1C}">
                  <a14:useLocalDpi xmlns:a14="http://schemas.microsoft.com/office/drawing/2010/main" val="0"/>
                </a:ext>
              </a:extLst>
            </a:blip>
            <a:srcRect l="38583" t="33957" r="27050" b="18539"/>
            <a:stretch>
              <a:fillRect/>
            </a:stretch>
          </p:blipFill>
          <p:spPr>
            <a:xfrm>
              <a:off x="6043256" y="-876300"/>
              <a:ext cx="499012" cy="87630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喷漆工位一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2、中毒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5、高压气喷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6、高处坠落</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1、在现场吸烟，携带火种进入喷漆房，电源开关不防爆，易燃垃圾清理不及时均可能引发火灾；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2、油漆中含有甲苯、二甲苯，稀料中含有丙酮，不按规定穿戴劳动防护用品，不戴防毒面具，引发中毒事故；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3、漆房内电源线路破损；绝缘、接地不良引发事故；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4、通风设备不完好，引发高温。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5、处理喷枪堵塞时可能引发高压气喷伤害；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6、登高作业时，可能引发坠落。</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40384"/>
            <a:ext cx="6096000" cy="176974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1、喷漆作业人员应接受喷漆作业专业及安全技术培训后方可上岗；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3、操作人员必须戴防毒面具，穿喷漆服，戴胶手套；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4、严禁烟火，现场易燃垃圾要及时清理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5、加强通风，保证喷漆房内的温度不过高，蒸汽浓度不超标。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6、处理喷枪堵塞时，用钢针通畅后，应对地45°角试喷；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7、免费资料关注公众号:安全生产管理；高处作业时，必须系安全带。</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r>
              <a:rPr lang="zh-CN" altLang="zh-CN" b="1" dirty="0"/>
              <a:t>非喷漆人员禁止操作！</a:t>
            </a:r>
            <a:endParaRPr lang="zh-CN" altLang="zh-CN" b="1" dirty="0"/>
          </a:p>
          <a:p>
            <a:r>
              <a:rPr lang="zh-CN" altLang="zh-CN" b="1" dirty="0"/>
              <a:t>必须进行安全点检！</a:t>
            </a:r>
            <a:endParaRPr lang="zh-CN" altLang="zh-CN" b="1" dirty="0"/>
          </a:p>
        </p:txBody>
      </p:sp>
      <p:grpSp>
        <p:nvGrpSpPr>
          <p:cNvPr id="18" name="组合 17"/>
          <p:cNvGrpSpPr/>
          <p:nvPr/>
        </p:nvGrpSpPr>
        <p:grpSpPr>
          <a:xfrm>
            <a:off x="6914153" y="5823217"/>
            <a:ext cx="487557" cy="688095"/>
            <a:chOff x="6760828" y="5703675"/>
            <a:chExt cx="487557" cy="688095"/>
          </a:xfrm>
        </p:grpSpPr>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l="1190"/>
            <a:stretch>
              <a:fillRect/>
            </a:stretch>
          </p:blipFill>
          <p:spPr>
            <a:xfrm>
              <a:off x="6760828" y="5703675"/>
              <a:ext cx="487557" cy="683872"/>
            </a:xfrm>
            <a:prstGeom prst="rect">
              <a:avLst/>
            </a:prstGeom>
          </p:spPr>
        </p:pic>
        <p:sp>
          <p:nvSpPr>
            <p:cNvPr id="32" name="Rectangle 74"/>
            <p:cNvSpPr>
              <a:spLocks noChangeArrowheads="1"/>
            </p:cNvSpPr>
            <p:nvPr/>
          </p:nvSpPr>
          <p:spPr bwMode="auto">
            <a:xfrm>
              <a:off x="6760829" y="570367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7" name="组合 36"/>
          <p:cNvGrpSpPr/>
          <p:nvPr/>
        </p:nvGrpSpPr>
        <p:grpSpPr>
          <a:xfrm>
            <a:off x="5876027" y="5814567"/>
            <a:ext cx="502291" cy="688095"/>
            <a:chOff x="5048562" y="5751300"/>
            <a:chExt cx="502291" cy="688095"/>
          </a:xfrm>
        </p:grpSpPr>
        <p:pic>
          <p:nvPicPr>
            <p:cNvPr id="38" name="图片 37"/>
            <p:cNvPicPr>
              <a:picLocks noChangeAspect="1"/>
            </p:cNvPicPr>
            <p:nvPr/>
          </p:nvPicPr>
          <p:blipFill rotWithShape="1">
            <a:blip r:embed="rId2">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49"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0" name="组合 49"/>
          <p:cNvGrpSpPr/>
          <p:nvPr/>
        </p:nvGrpSpPr>
        <p:grpSpPr>
          <a:xfrm>
            <a:off x="7937545" y="5824378"/>
            <a:ext cx="486444" cy="692201"/>
            <a:chOff x="6231394" y="5751300"/>
            <a:chExt cx="486444" cy="692201"/>
          </a:xfrm>
        </p:grpSpPr>
        <p:pic>
          <p:nvPicPr>
            <p:cNvPr id="51" name="图片 50"/>
            <p:cNvPicPr>
              <a:picLocks noChangeAspect="1"/>
            </p:cNvPicPr>
            <p:nvPr/>
          </p:nvPicPr>
          <p:blipFill rotWithShape="1">
            <a:blip r:embed="rId3">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2"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9982101" y="5819231"/>
            <a:ext cx="486444" cy="688095"/>
            <a:chOff x="8735814" y="5755986"/>
            <a:chExt cx="486444" cy="688095"/>
          </a:xfrm>
        </p:grpSpPr>
        <p:pic>
          <p:nvPicPr>
            <p:cNvPr id="54" name="图片 53"/>
            <p:cNvPicPr>
              <a:picLocks noChangeAspect="1"/>
            </p:cNvPicPr>
            <p:nvPr/>
          </p:nvPicPr>
          <p:blipFill rotWithShape="1">
            <a:blip r:embed="rId4">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55"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56" name="图片 55"/>
            <p:cNvPicPr>
              <a:picLocks noChangeAspect="1"/>
            </p:cNvPicPr>
            <p:nvPr/>
          </p:nvPicPr>
          <p:blipFill rotWithShape="1">
            <a:blip r:embed="rId4">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57" name="组合 56"/>
          <p:cNvGrpSpPr/>
          <p:nvPr/>
        </p:nvGrpSpPr>
        <p:grpSpPr>
          <a:xfrm>
            <a:off x="8959824" y="5819487"/>
            <a:ext cx="486444" cy="689896"/>
            <a:chOff x="6832165" y="5753605"/>
            <a:chExt cx="486444" cy="689896"/>
          </a:xfrm>
        </p:grpSpPr>
        <p:pic>
          <p:nvPicPr>
            <p:cNvPr id="58" name="图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9"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042" y="3780189"/>
            <a:ext cx="690867" cy="913637"/>
          </a:xfrm>
          <a:prstGeom prst="rect">
            <a:avLst/>
          </a:prstGeom>
        </p:spPr>
      </p:pic>
      <p:grpSp>
        <p:nvGrpSpPr>
          <p:cNvPr id="60" name="组合 59"/>
          <p:cNvGrpSpPr/>
          <p:nvPr/>
        </p:nvGrpSpPr>
        <p:grpSpPr>
          <a:xfrm>
            <a:off x="657449" y="3866959"/>
            <a:ext cx="709763" cy="772097"/>
            <a:chOff x="5300437" y="861933"/>
            <a:chExt cx="2151063" cy="2339976"/>
          </a:xfrm>
        </p:grpSpPr>
        <p:sp>
          <p:nvSpPr>
            <p:cNvPr id="6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1506448" y="3866163"/>
            <a:ext cx="719064" cy="780486"/>
            <a:chOff x="9169401" y="2735263"/>
            <a:chExt cx="2155825" cy="2339975"/>
          </a:xfrm>
        </p:grpSpPr>
        <p:sp>
          <p:nvSpPr>
            <p:cNvPr id="66" name="Freeform 49"/>
            <p:cNvSpPr/>
            <p:nvPr/>
          </p:nvSpPr>
          <p:spPr bwMode="auto">
            <a:xfrm>
              <a:off x="9169401" y="2735263"/>
              <a:ext cx="2155825" cy="1931988"/>
            </a:xfrm>
            <a:custGeom>
              <a:avLst/>
              <a:gdLst>
                <a:gd name="T0" fmla="*/ 116 w 1358"/>
                <a:gd name="T1" fmla="*/ 1217 h 1217"/>
                <a:gd name="T2" fmla="*/ 1240 w 1358"/>
                <a:gd name="T3" fmla="*/ 1217 h 1217"/>
                <a:gd name="T4" fmla="*/ 1250 w 1358"/>
                <a:gd name="T5" fmla="*/ 1217 h 1217"/>
                <a:gd name="T6" fmla="*/ 1264 w 1358"/>
                <a:gd name="T7" fmla="*/ 1214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8 h 1217"/>
                <a:gd name="T18" fmla="*/ 1328 w 1358"/>
                <a:gd name="T19" fmla="*/ 1177 h 1217"/>
                <a:gd name="T20" fmla="*/ 1336 w 1358"/>
                <a:gd name="T21" fmla="*/ 1169 h 1217"/>
                <a:gd name="T22" fmla="*/ 1344 w 1358"/>
                <a:gd name="T23" fmla="*/ 1150 h 1217"/>
                <a:gd name="T24" fmla="*/ 1350 w 1358"/>
                <a:gd name="T25" fmla="*/ 1139 h 1217"/>
                <a:gd name="T26" fmla="*/ 1355 w 1358"/>
                <a:gd name="T27" fmla="*/ 1126 h 1217"/>
                <a:gd name="T28" fmla="*/ 1358 w 1358"/>
                <a:gd name="T29" fmla="*/ 1112 h 1217"/>
                <a:gd name="T30" fmla="*/ 1358 w 1358"/>
                <a:gd name="T31" fmla="*/ 1088 h 1217"/>
                <a:gd name="T32" fmla="*/ 1352 w 1358"/>
                <a:gd name="T33" fmla="*/ 1072 h 1217"/>
                <a:gd name="T34" fmla="*/ 1350 w 1358"/>
                <a:gd name="T35" fmla="*/ 1062 h 1217"/>
                <a:gd name="T36" fmla="*/ 1339 w 1358"/>
                <a:gd name="T37" fmla="*/ 1037 h 1217"/>
                <a:gd name="T38" fmla="*/ 1315 w 1358"/>
                <a:gd name="T39" fmla="*/ 997 h 1217"/>
                <a:gd name="T40" fmla="*/ 784 w 1358"/>
                <a:gd name="T41" fmla="*/ 56 h 1217"/>
                <a:gd name="T42" fmla="*/ 765 w 1358"/>
                <a:gd name="T43" fmla="*/ 35 h 1217"/>
                <a:gd name="T44" fmla="*/ 757 w 1358"/>
                <a:gd name="T45" fmla="*/ 27 h 1217"/>
                <a:gd name="T46" fmla="*/ 746 w 1358"/>
                <a:gd name="T47" fmla="*/ 19 h 1217"/>
                <a:gd name="T48" fmla="*/ 735 w 1358"/>
                <a:gd name="T49" fmla="*/ 13 h 1217"/>
                <a:gd name="T50" fmla="*/ 727 w 1358"/>
                <a:gd name="T51" fmla="*/ 8 h 1217"/>
                <a:gd name="T52" fmla="*/ 719 w 1358"/>
                <a:gd name="T53" fmla="*/ 5 h 1217"/>
                <a:gd name="T54" fmla="*/ 711 w 1358"/>
                <a:gd name="T55" fmla="*/ 2 h 1217"/>
                <a:gd name="T56" fmla="*/ 700 w 1358"/>
                <a:gd name="T57" fmla="*/ 0 h 1217"/>
                <a:gd name="T58" fmla="*/ 690 w 1358"/>
                <a:gd name="T59" fmla="*/ 0 h 1217"/>
                <a:gd name="T60" fmla="*/ 679 w 1358"/>
                <a:gd name="T61" fmla="*/ 2 h 1217"/>
                <a:gd name="T62" fmla="*/ 668 w 1358"/>
                <a:gd name="T63" fmla="*/ 5 h 1217"/>
                <a:gd name="T64" fmla="*/ 655 w 1358"/>
                <a:gd name="T65" fmla="*/ 11 h 1217"/>
                <a:gd name="T66" fmla="*/ 641 w 1358"/>
                <a:gd name="T67" fmla="*/ 16 h 1217"/>
                <a:gd name="T68" fmla="*/ 633 w 1358"/>
                <a:gd name="T69" fmla="*/ 24 h 1217"/>
                <a:gd name="T70" fmla="*/ 620 w 1358"/>
                <a:gd name="T71" fmla="*/ 35 h 1217"/>
                <a:gd name="T72" fmla="*/ 8 w 1358"/>
                <a:gd name="T73" fmla="*/ 1059 h 1217"/>
                <a:gd name="T74" fmla="*/ 0 w 1358"/>
                <a:gd name="T75" fmla="*/ 1099 h 1217"/>
                <a:gd name="T76" fmla="*/ 3 w 1358"/>
                <a:gd name="T77" fmla="*/ 1118 h 1217"/>
                <a:gd name="T78" fmla="*/ 6 w 1358"/>
                <a:gd name="T79" fmla="*/ 1131 h 1217"/>
                <a:gd name="T80" fmla="*/ 11 w 1358"/>
                <a:gd name="T81" fmla="*/ 1142 h 1217"/>
                <a:gd name="T82" fmla="*/ 14 w 1358"/>
                <a:gd name="T83" fmla="*/ 1153 h 1217"/>
                <a:gd name="T84" fmla="*/ 24 w 1358"/>
                <a:gd name="T85" fmla="*/ 1171 h 1217"/>
                <a:gd name="T86" fmla="*/ 38 w 1358"/>
                <a:gd name="T87" fmla="*/ 1182 h 1217"/>
                <a:gd name="T88" fmla="*/ 46 w 1358"/>
                <a:gd name="T89" fmla="*/ 1190 h 1217"/>
                <a:gd name="T90" fmla="*/ 57 w 1358"/>
                <a:gd name="T91" fmla="*/ 1196 h 1217"/>
                <a:gd name="T92" fmla="*/ 67 w 1358"/>
                <a:gd name="T93" fmla="*/ 1201 h 1217"/>
                <a:gd name="T94" fmla="*/ 83 w 1358"/>
                <a:gd name="T95" fmla="*/ 1209 h 1217"/>
                <a:gd name="T96" fmla="*/ 116 w 1358"/>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7"/>
                  </a:moveTo>
                  <a:lnTo>
                    <a:pt x="1240" y="1217"/>
                  </a:lnTo>
                  <a:lnTo>
                    <a:pt x="1250" y="1217"/>
                  </a:lnTo>
                  <a:lnTo>
                    <a:pt x="1264" y="1214"/>
                  </a:lnTo>
                  <a:lnTo>
                    <a:pt x="1274" y="1212"/>
                  </a:lnTo>
                  <a:lnTo>
                    <a:pt x="1285" y="1209"/>
                  </a:lnTo>
                  <a:lnTo>
                    <a:pt x="1299" y="1201"/>
                  </a:lnTo>
                  <a:lnTo>
                    <a:pt x="1307" y="1196"/>
                  </a:lnTo>
                  <a:lnTo>
                    <a:pt x="1320" y="1188"/>
                  </a:lnTo>
                  <a:lnTo>
                    <a:pt x="1328" y="1177"/>
                  </a:lnTo>
                  <a:lnTo>
                    <a:pt x="1336" y="1169"/>
                  </a:lnTo>
                  <a:lnTo>
                    <a:pt x="1344" y="1150"/>
                  </a:lnTo>
                  <a:lnTo>
                    <a:pt x="1350" y="1139"/>
                  </a:lnTo>
                  <a:lnTo>
                    <a:pt x="1355" y="1126"/>
                  </a:lnTo>
                  <a:lnTo>
                    <a:pt x="1358" y="1112"/>
                  </a:lnTo>
                  <a:lnTo>
                    <a:pt x="1358" y="1088"/>
                  </a:lnTo>
                  <a:lnTo>
                    <a:pt x="1352" y="1072"/>
                  </a:lnTo>
                  <a:lnTo>
                    <a:pt x="1350" y="1062"/>
                  </a:lnTo>
                  <a:lnTo>
                    <a:pt x="1339" y="1037"/>
                  </a:lnTo>
                  <a:lnTo>
                    <a:pt x="1315" y="997"/>
                  </a:lnTo>
                  <a:lnTo>
                    <a:pt x="784" y="56"/>
                  </a:lnTo>
                  <a:lnTo>
                    <a:pt x="765" y="35"/>
                  </a:lnTo>
                  <a:lnTo>
                    <a:pt x="757" y="27"/>
                  </a:lnTo>
                  <a:lnTo>
                    <a:pt x="746" y="19"/>
                  </a:lnTo>
                  <a:lnTo>
                    <a:pt x="735" y="13"/>
                  </a:lnTo>
                  <a:lnTo>
                    <a:pt x="727" y="8"/>
                  </a:lnTo>
                  <a:lnTo>
                    <a:pt x="719" y="5"/>
                  </a:lnTo>
                  <a:lnTo>
                    <a:pt x="711" y="2"/>
                  </a:lnTo>
                  <a:lnTo>
                    <a:pt x="700" y="0"/>
                  </a:lnTo>
                  <a:lnTo>
                    <a:pt x="690" y="0"/>
                  </a:lnTo>
                  <a:lnTo>
                    <a:pt x="679" y="2"/>
                  </a:lnTo>
                  <a:lnTo>
                    <a:pt x="668" y="5"/>
                  </a:lnTo>
                  <a:lnTo>
                    <a:pt x="655" y="11"/>
                  </a:lnTo>
                  <a:lnTo>
                    <a:pt x="641" y="16"/>
                  </a:lnTo>
                  <a:lnTo>
                    <a:pt x="633" y="24"/>
                  </a:lnTo>
                  <a:lnTo>
                    <a:pt x="620" y="35"/>
                  </a:lnTo>
                  <a:lnTo>
                    <a:pt x="8" y="1059"/>
                  </a:lnTo>
                  <a:lnTo>
                    <a:pt x="0" y="1099"/>
                  </a:lnTo>
                  <a:lnTo>
                    <a:pt x="3" y="1118"/>
                  </a:lnTo>
                  <a:lnTo>
                    <a:pt x="6" y="1131"/>
                  </a:lnTo>
                  <a:lnTo>
                    <a:pt x="11" y="1142"/>
                  </a:lnTo>
                  <a:lnTo>
                    <a:pt x="14" y="1153"/>
                  </a:lnTo>
                  <a:lnTo>
                    <a:pt x="24" y="1171"/>
                  </a:lnTo>
                  <a:lnTo>
                    <a:pt x="38" y="1182"/>
                  </a:lnTo>
                  <a:lnTo>
                    <a:pt x="46" y="1190"/>
                  </a:lnTo>
                  <a:lnTo>
                    <a:pt x="57" y="1196"/>
                  </a:lnTo>
                  <a:lnTo>
                    <a:pt x="67" y="1201"/>
                  </a:lnTo>
                  <a:lnTo>
                    <a:pt x="83" y="1209"/>
                  </a:lnTo>
                  <a:lnTo>
                    <a:pt x="116"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0"/>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1"/>
            <p:cNvSpPr>
              <a:spLocks noEditPoints="1"/>
            </p:cNvSpPr>
            <p:nvPr/>
          </p:nvSpPr>
          <p:spPr bwMode="auto">
            <a:xfrm>
              <a:off x="9621838" y="4773613"/>
              <a:ext cx="1319213" cy="301625"/>
            </a:xfrm>
            <a:custGeom>
              <a:avLst/>
              <a:gdLst>
                <a:gd name="T0" fmla="*/ 29 w 310"/>
                <a:gd name="T1" fmla="*/ 1 h 71"/>
                <a:gd name="T2" fmla="*/ 12 w 310"/>
                <a:gd name="T3" fmla="*/ 28 h 71"/>
                <a:gd name="T4" fmla="*/ 49 w 310"/>
                <a:gd name="T5" fmla="*/ 34 h 71"/>
                <a:gd name="T6" fmla="*/ 3 w 310"/>
                <a:gd name="T7" fmla="*/ 50 h 71"/>
                <a:gd name="T8" fmla="*/ 10 w 310"/>
                <a:gd name="T9" fmla="*/ 60 h 71"/>
                <a:gd name="T10" fmla="*/ 49 w 310"/>
                <a:gd name="T11" fmla="*/ 65 h 71"/>
                <a:gd name="T12" fmla="*/ 56 w 310"/>
                <a:gd name="T13" fmla="*/ 35 h 71"/>
                <a:gd name="T14" fmla="*/ 33 w 310"/>
                <a:gd name="T15" fmla="*/ 9 h 71"/>
                <a:gd name="T16" fmla="*/ 41 w 310"/>
                <a:gd name="T17" fmla="*/ 21 h 71"/>
                <a:gd name="T18" fmla="*/ 1 w 310"/>
                <a:gd name="T19" fmla="*/ 10 h 71"/>
                <a:gd name="T20" fmla="*/ 110 w 310"/>
                <a:gd name="T21" fmla="*/ 3 h 71"/>
                <a:gd name="T22" fmla="*/ 97 w 310"/>
                <a:gd name="T23" fmla="*/ 21 h 71"/>
                <a:gd name="T24" fmla="*/ 104 w 310"/>
                <a:gd name="T25" fmla="*/ 40 h 71"/>
                <a:gd name="T26" fmla="*/ 107 w 310"/>
                <a:gd name="T27" fmla="*/ 62 h 71"/>
                <a:gd name="T28" fmla="*/ 130 w 310"/>
                <a:gd name="T29" fmla="*/ 55 h 71"/>
                <a:gd name="T30" fmla="*/ 98 w 310"/>
                <a:gd name="T31" fmla="*/ 65 h 71"/>
                <a:gd name="T32" fmla="*/ 146 w 310"/>
                <a:gd name="T33" fmla="*/ 47 h 71"/>
                <a:gd name="T34" fmla="*/ 146 w 310"/>
                <a:gd name="T35" fmla="*/ 47 h 71"/>
                <a:gd name="T36" fmla="*/ 92 w 310"/>
                <a:gd name="T37" fmla="*/ 28 h 71"/>
                <a:gd name="T38" fmla="*/ 197 w 310"/>
                <a:gd name="T39" fmla="*/ 6 h 71"/>
                <a:gd name="T40" fmla="*/ 190 w 310"/>
                <a:gd name="T41" fmla="*/ 16 h 71"/>
                <a:gd name="T42" fmla="*/ 164 w 310"/>
                <a:gd name="T43" fmla="*/ 38 h 71"/>
                <a:gd name="T44" fmla="*/ 190 w 310"/>
                <a:gd name="T45" fmla="*/ 45 h 71"/>
                <a:gd name="T46" fmla="*/ 196 w 310"/>
                <a:gd name="T47" fmla="*/ 59 h 71"/>
                <a:gd name="T48" fmla="*/ 222 w 310"/>
                <a:gd name="T49" fmla="*/ 50 h 71"/>
                <a:gd name="T50" fmla="*/ 206 w 310"/>
                <a:gd name="T51" fmla="*/ 16 h 71"/>
                <a:gd name="T52" fmla="*/ 214 w 310"/>
                <a:gd name="T53" fmla="*/ 21 h 71"/>
                <a:gd name="T54" fmla="*/ 190 w 310"/>
                <a:gd name="T55" fmla="*/ 40 h 71"/>
                <a:gd name="T56" fmla="*/ 278 w 310"/>
                <a:gd name="T57" fmla="*/ 6 h 71"/>
                <a:gd name="T58" fmla="*/ 272 w 310"/>
                <a:gd name="T59" fmla="*/ 0 h 71"/>
                <a:gd name="T60" fmla="*/ 246 w 310"/>
                <a:gd name="T61" fmla="*/ 5 h 71"/>
                <a:gd name="T62" fmla="*/ 272 w 310"/>
                <a:gd name="T63" fmla="*/ 15 h 71"/>
                <a:gd name="T64" fmla="*/ 249 w 310"/>
                <a:gd name="T65" fmla="*/ 20 h 71"/>
                <a:gd name="T66" fmla="*/ 258 w 310"/>
                <a:gd name="T67" fmla="*/ 24 h 71"/>
                <a:gd name="T68" fmla="*/ 258 w 310"/>
                <a:gd name="T69" fmla="*/ 28 h 71"/>
                <a:gd name="T70" fmla="*/ 304 w 310"/>
                <a:gd name="T71" fmla="*/ 24 h 71"/>
                <a:gd name="T72" fmla="*/ 289 w 310"/>
                <a:gd name="T73" fmla="*/ 19 h 71"/>
                <a:gd name="T74" fmla="*/ 298 w 310"/>
                <a:gd name="T75" fmla="*/ 15 h 71"/>
                <a:gd name="T76" fmla="*/ 293 w 310"/>
                <a:gd name="T77" fmla="*/ 11 h 71"/>
                <a:gd name="T78" fmla="*/ 293 w 310"/>
                <a:gd name="T79" fmla="*/ 6 h 71"/>
                <a:gd name="T80" fmla="*/ 252 w 310"/>
                <a:gd name="T81" fmla="*/ 31 h 71"/>
                <a:gd name="T82" fmla="*/ 240 w 310"/>
                <a:gd name="T83" fmla="*/ 49 h 71"/>
                <a:gd name="T84" fmla="*/ 255 w 310"/>
                <a:gd name="T85" fmla="*/ 62 h 71"/>
                <a:gd name="T86" fmla="*/ 282 w 310"/>
                <a:gd name="T87" fmla="*/ 64 h 71"/>
                <a:gd name="T88" fmla="*/ 304 w 310"/>
                <a:gd name="T89" fmla="*/ 63 h 71"/>
                <a:gd name="T90" fmla="*/ 298 w 310"/>
                <a:gd name="T91" fmla="*/ 49 h 71"/>
                <a:gd name="T92" fmla="*/ 298 w 310"/>
                <a:gd name="T93" fmla="*/ 41 h 71"/>
                <a:gd name="T94" fmla="*/ 271 w 310"/>
                <a:gd name="T95" fmla="*/ 32 h 71"/>
                <a:gd name="T96" fmla="*/ 273 w 310"/>
                <a:gd name="T97" fmla="*/ 37 h 71"/>
                <a:gd name="T98" fmla="*/ 291 w 310"/>
                <a:gd name="T99" fmla="*/ 58 h 71"/>
                <a:gd name="T100" fmla="*/ 258 w 310"/>
                <a:gd name="T101" fmla="*/ 45 h 71"/>
                <a:gd name="T102" fmla="*/ 268 w 310"/>
                <a:gd name="T103" fmla="*/ 53 h 71"/>
                <a:gd name="T104" fmla="*/ 268 w 310"/>
                <a:gd name="T105"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0" h="71">
                  <a:moveTo>
                    <a:pt x="33" y="9"/>
                  </a:moveTo>
                  <a:cubicBezTo>
                    <a:pt x="33" y="7"/>
                    <a:pt x="34" y="5"/>
                    <a:pt x="35" y="3"/>
                  </a:cubicBezTo>
                  <a:cubicBezTo>
                    <a:pt x="35" y="2"/>
                    <a:pt x="36" y="2"/>
                    <a:pt x="36" y="2"/>
                  </a:cubicBezTo>
                  <a:cubicBezTo>
                    <a:pt x="36" y="1"/>
                    <a:pt x="34" y="1"/>
                    <a:pt x="29" y="1"/>
                  </a:cubicBezTo>
                  <a:cubicBezTo>
                    <a:pt x="28" y="1"/>
                    <a:pt x="27" y="1"/>
                    <a:pt x="26" y="1"/>
                  </a:cubicBezTo>
                  <a:cubicBezTo>
                    <a:pt x="27" y="3"/>
                    <a:pt x="27" y="5"/>
                    <a:pt x="27" y="9"/>
                  </a:cubicBezTo>
                  <a:cubicBezTo>
                    <a:pt x="27" y="28"/>
                    <a:pt x="27" y="28"/>
                    <a:pt x="27" y="28"/>
                  </a:cubicBezTo>
                  <a:cubicBezTo>
                    <a:pt x="12" y="28"/>
                    <a:pt x="12" y="28"/>
                    <a:pt x="12" y="28"/>
                  </a:cubicBezTo>
                  <a:cubicBezTo>
                    <a:pt x="6" y="28"/>
                    <a:pt x="2" y="28"/>
                    <a:pt x="1" y="28"/>
                  </a:cubicBezTo>
                  <a:cubicBezTo>
                    <a:pt x="1" y="35"/>
                    <a:pt x="1" y="35"/>
                    <a:pt x="1" y="35"/>
                  </a:cubicBezTo>
                  <a:cubicBezTo>
                    <a:pt x="3" y="34"/>
                    <a:pt x="6" y="34"/>
                    <a:pt x="12" y="34"/>
                  </a:cubicBezTo>
                  <a:cubicBezTo>
                    <a:pt x="49" y="34"/>
                    <a:pt x="49" y="34"/>
                    <a:pt x="49" y="34"/>
                  </a:cubicBezTo>
                  <a:cubicBezTo>
                    <a:pt x="49" y="44"/>
                    <a:pt x="49" y="44"/>
                    <a:pt x="49" y="44"/>
                  </a:cubicBezTo>
                  <a:cubicBezTo>
                    <a:pt x="13" y="44"/>
                    <a:pt x="13" y="44"/>
                    <a:pt x="13" y="44"/>
                  </a:cubicBezTo>
                  <a:cubicBezTo>
                    <a:pt x="8" y="44"/>
                    <a:pt x="4" y="44"/>
                    <a:pt x="3" y="43"/>
                  </a:cubicBezTo>
                  <a:cubicBezTo>
                    <a:pt x="3" y="50"/>
                    <a:pt x="3" y="50"/>
                    <a:pt x="3" y="50"/>
                  </a:cubicBezTo>
                  <a:cubicBezTo>
                    <a:pt x="5" y="50"/>
                    <a:pt x="8" y="50"/>
                    <a:pt x="14" y="50"/>
                  </a:cubicBezTo>
                  <a:cubicBezTo>
                    <a:pt x="49" y="50"/>
                    <a:pt x="49" y="50"/>
                    <a:pt x="49" y="50"/>
                  </a:cubicBezTo>
                  <a:cubicBezTo>
                    <a:pt x="49" y="60"/>
                    <a:pt x="49" y="60"/>
                    <a:pt x="49" y="60"/>
                  </a:cubicBezTo>
                  <a:cubicBezTo>
                    <a:pt x="10" y="60"/>
                    <a:pt x="10" y="60"/>
                    <a:pt x="10" y="60"/>
                  </a:cubicBezTo>
                  <a:cubicBezTo>
                    <a:pt x="5" y="60"/>
                    <a:pt x="2" y="59"/>
                    <a:pt x="0" y="59"/>
                  </a:cubicBezTo>
                  <a:cubicBezTo>
                    <a:pt x="0" y="65"/>
                    <a:pt x="0" y="65"/>
                    <a:pt x="0" y="65"/>
                  </a:cubicBezTo>
                  <a:cubicBezTo>
                    <a:pt x="2" y="65"/>
                    <a:pt x="5" y="65"/>
                    <a:pt x="11" y="65"/>
                  </a:cubicBezTo>
                  <a:cubicBezTo>
                    <a:pt x="49" y="65"/>
                    <a:pt x="49" y="65"/>
                    <a:pt x="49" y="65"/>
                  </a:cubicBezTo>
                  <a:cubicBezTo>
                    <a:pt x="49" y="70"/>
                    <a:pt x="49" y="70"/>
                    <a:pt x="49" y="70"/>
                  </a:cubicBezTo>
                  <a:cubicBezTo>
                    <a:pt x="56" y="70"/>
                    <a:pt x="56" y="70"/>
                    <a:pt x="56" y="70"/>
                  </a:cubicBezTo>
                  <a:cubicBezTo>
                    <a:pt x="56" y="69"/>
                    <a:pt x="56" y="67"/>
                    <a:pt x="56" y="63"/>
                  </a:cubicBezTo>
                  <a:cubicBezTo>
                    <a:pt x="56" y="35"/>
                    <a:pt x="56" y="35"/>
                    <a:pt x="56" y="35"/>
                  </a:cubicBezTo>
                  <a:cubicBezTo>
                    <a:pt x="56" y="31"/>
                    <a:pt x="56" y="29"/>
                    <a:pt x="56" y="28"/>
                  </a:cubicBezTo>
                  <a:cubicBezTo>
                    <a:pt x="56" y="28"/>
                    <a:pt x="54" y="28"/>
                    <a:pt x="48" y="28"/>
                  </a:cubicBezTo>
                  <a:cubicBezTo>
                    <a:pt x="33" y="28"/>
                    <a:pt x="33" y="28"/>
                    <a:pt x="33" y="28"/>
                  </a:cubicBezTo>
                  <a:cubicBezTo>
                    <a:pt x="33" y="9"/>
                    <a:pt x="33" y="9"/>
                    <a:pt x="33" y="9"/>
                  </a:cubicBezTo>
                  <a:close/>
                  <a:moveTo>
                    <a:pt x="52" y="5"/>
                  </a:moveTo>
                  <a:cubicBezTo>
                    <a:pt x="58" y="9"/>
                    <a:pt x="58" y="9"/>
                    <a:pt x="58" y="9"/>
                  </a:cubicBezTo>
                  <a:cubicBezTo>
                    <a:pt x="55" y="16"/>
                    <a:pt x="51" y="21"/>
                    <a:pt x="47" y="25"/>
                  </a:cubicBezTo>
                  <a:cubicBezTo>
                    <a:pt x="46" y="24"/>
                    <a:pt x="44" y="22"/>
                    <a:pt x="41" y="21"/>
                  </a:cubicBezTo>
                  <a:cubicBezTo>
                    <a:pt x="46" y="17"/>
                    <a:pt x="49" y="12"/>
                    <a:pt x="52" y="5"/>
                  </a:cubicBezTo>
                  <a:close/>
                  <a:moveTo>
                    <a:pt x="19" y="21"/>
                  </a:moveTo>
                  <a:cubicBezTo>
                    <a:pt x="13" y="24"/>
                    <a:pt x="13" y="24"/>
                    <a:pt x="13" y="24"/>
                  </a:cubicBezTo>
                  <a:cubicBezTo>
                    <a:pt x="10" y="19"/>
                    <a:pt x="6" y="14"/>
                    <a:pt x="1" y="10"/>
                  </a:cubicBezTo>
                  <a:cubicBezTo>
                    <a:pt x="7" y="7"/>
                    <a:pt x="7" y="7"/>
                    <a:pt x="7" y="7"/>
                  </a:cubicBezTo>
                  <a:cubicBezTo>
                    <a:pt x="12" y="11"/>
                    <a:pt x="16" y="16"/>
                    <a:pt x="19" y="21"/>
                  </a:cubicBezTo>
                  <a:close/>
                  <a:moveTo>
                    <a:pt x="121" y="18"/>
                  </a:moveTo>
                  <a:cubicBezTo>
                    <a:pt x="117"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2"/>
                    <a:pt x="106" y="22"/>
                    <a:pt x="106" y="23"/>
                  </a:cubicBezTo>
                  <a:cubicBezTo>
                    <a:pt x="106" y="24"/>
                    <a:pt x="106" y="24"/>
                    <a:pt x="105" y="25"/>
                  </a:cubicBezTo>
                  <a:cubicBezTo>
                    <a:pt x="105" y="25"/>
                    <a:pt x="105" y="26"/>
                    <a:pt x="105" y="27"/>
                  </a:cubicBezTo>
                  <a:cubicBezTo>
                    <a:pt x="104" y="31"/>
                    <a:pt x="104" y="35"/>
                    <a:pt x="104" y="40"/>
                  </a:cubicBezTo>
                  <a:cubicBezTo>
                    <a:pt x="104" y="42"/>
                    <a:pt x="104" y="44"/>
                    <a:pt x="104" y="47"/>
                  </a:cubicBezTo>
                  <a:cubicBezTo>
                    <a:pt x="104" y="49"/>
                    <a:pt x="104" y="53"/>
                    <a:pt x="104" y="57"/>
                  </a:cubicBezTo>
                  <a:cubicBezTo>
                    <a:pt x="104" y="59"/>
                    <a:pt x="104" y="60"/>
                    <a:pt x="105" y="61"/>
                  </a:cubicBezTo>
                  <a:cubicBezTo>
                    <a:pt x="105" y="61"/>
                    <a:pt x="106" y="62"/>
                    <a:pt x="107" y="62"/>
                  </a:cubicBezTo>
                  <a:cubicBezTo>
                    <a:pt x="110" y="62"/>
                    <a:pt x="113" y="62"/>
                    <a:pt x="115" y="62"/>
                  </a:cubicBezTo>
                  <a:cubicBezTo>
                    <a:pt x="117" y="62"/>
                    <a:pt x="119" y="62"/>
                    <a:pt x="119" y="61"/>
                  </a:cubicBezTo>
                  <a:cubicBezTo>
                    <a:pt x="121" y="60"/>
                    <a:pt x="123" y="57"/>
                    <a:pt x="123" y="52"/>
                  </a:cubicBezTo>
                  <a:cubicBezTo>
                    <a:pt x="125" y="54"/>
                    <a:pt x="127" y="55"/>
                    <a:pt x="130" y="55"/>
                  </a:cubicBezTo>
                  <a:cubicBezTo>
                    <a:pt x="129" y="61"/>
                    <a:pt x="128" y="64"/>
                    <a:pt x="126" y="66"/>
                  </a:cubicBezTo>
                  <a:cubicBezTo>
                    <a:pt x="124" y="67"/>
                    <a:pt x="121" y="68"/>
                    <a:pt x="117" y="68"/>
                  </a:cubicBezTo>
                  <a:cubicBezTo>
                    <a:pt x="112" y="68"/>
                    <a:pt x="107" y="68"/>
                    <a:pt x="103" y="67"/>
                  </a:cubicBezTo>
                  <a:cubicBezTo>
                    <a:pt x="100" y="67"/>
                    <a:pt x="99" y="66"/>
                    <a:pt x="98" y="65"/>
                  </a:cubicBezTo>
                  <a:cubicBezTo>
                    <a:pt x="98" y="65"/>
                    <a:pt x="97" y="63"/>
                    <a:pt x="97" y="61"/>
                  </a:cubicBezTo>
                  <a:cubicBezTo>
                    <a:pt x="97" y="60"/>
                    <a:pt x="97" y="59"/>
                    <a:pt x="97" y="60"/>
                  </a:cubicBezTo>
                  <a:cubicBezTo>
                    <a:pt x="98" y="39"/>
                    <a:pt x="98" y="27"/>
                    <a:pt x="97" y="21"/>
                  </a:cubicBezTo>
                  <a:close/>
                  <a:moveTo>
                    <a:pt x="146" y="47"/>
                  </a:moveTo>
                  <a:cubicBezTo>
                    <a:pt x="142" y="40"/>
                    <a:pt x="138" y="33"/>
                    <a:pt x="132" y="25"/>
                  </a:cubicBezTo>
                  <a:cubicBezTo>
                    <a:pt x="126" y="28"/>
                    <a:pt x="126" y="28"/>
                    <a:pt x="126" y="28"/>
                  </a:cubicBezTo>
                  <a:cubicBezTo>
                    <a:pt x="132" y="38"/>
                    <a:pt x="136" y="45"/>
                    <a:pt x="137" y="51"/>
                  </a:cubicBezTo>
                  <a:cubicBezTo>
                    <a:pt x="146" y="47"/>
                    <a:pt x="146" y="47"/>
                    <a:pt x="146" y="47"/>
                  </a:cubicBezTo>
                  <a:close/>
                  <a:moveTo>
                    <a:pt x="83" y="26"/>
                  </a:moveTo>
                  <a:cubicBezTo>
                    <a:pt x="82" y="37"/>
                    <a:pt x="80" y="46"/>
                    <a:pt x="76" y="53"/>
                  </a:cubicBezTo>
                  <a:cubicBezTo>
                    <a:pt x="79" y="54"/>
                    <a:pt x="81" y="54"/>
                    <a:pt x="84" y="55"/>
                  </a:cubicBezTo>
                  <a:cubicBezTo>
                    <a:pt x="87" y="47"/>
                    <a:pt x="90" y="37"/>
                    <a:pt x="92" y="28"/>
                  </a:cubicBezTo>
                  <a:cubicBezTo>
                    <a:pt x="83" y="26"/>
                    <a:pt x="83" y="26"/>
                    <a:pt x="83" y="26"/>
                  </a:cubicBezTo>
                  <a:close/>
                  <a:moveTo>
                    <a:pt x="196" y="16"/>
                  </a:moveTo>
                  <a:cubicBezTo>
                    <a:pt x="196" y="14"/>
                    <a:pt x="196" y="12"/>
                    <a:pt x="196" y="11"/>
                  </a:cubicBezTo>
                  <a:cubicBezTo>
                    <a:pt x="196" y="10"/>
                    <a:pt x="196" y="8"/>
                    <a:pt x="197" y="6"/>
                  </a:cubicBezTo>
                  <a:cubicBezTo>
                    <a:pt x="197" y="5"/>
                    <a:pt x="197" y="4"/>
                    <a:pt x="198" y="3"/>
                  </a:cubicBezTo>
                  <a:cubicBezTo>
                    <a:pt x="198" y="3"/>
                    <a:pt x="198" y="2"/>
                    <a:pt x="198" y="2"/>
                  </a:cubicBezTo>
                  <a:cubicBezTo>
                    <a:pt x="198" y="2"/>
                    <a:pt x="195" y="1"/>
                    <a:pt x="189" y="1"/>
                  </a:cubicBezTo>
                  <a:cubicBezTo>
                    <a:pt x="189" y="3"/>
                    <a:pt x="190" y="8"/>
                    <a:pt x="190" y="16"/>
                  </a:cubicBezTo>
                  <a:cubicBezTo>
                    <a:pt x="179" y="16"/>
                    <a:pt x="179" y="16"/>
                    <a:pt x="179" y="16"/>
                  </a:cubicBezTo>
                  <a:cubicBezTo>
                    <a:pt x="171" y="16"/>
                    <a:pt x="166" y="16"/>
                    <a:pt x="164" y="15"/>
                  </a:cubicBezTo>
                  <a:cubicBezTo>
                    <a:pt x="164" y="19"/>
                    <a:pt x="164" y="23"/>
                    <a:pt x="164" y="29"/>
                  </a:cubicBezTo>
                  <a:cubicBezTo>
                    <a:pt x="164" y="38"/>
                    <a:pt x="164" y="38"/>
                    <a:pt x="164" y="38"/>
                  </a:cubicBezTo>
                  <a:cubicBezTo>
                    <a:pt x="164" y="44"/>
                    <a:pt x="164" y="48"/>
                    <a:pt x="164" y="51"/>
                  </a:cubicBezTo>
                  <a:cubicBezTo>
                    <a:pt x="171" y="51"/>
                    <a:pt x="171" y="51"/>
                    <a:pt x="171" y="51"/>
                  </a:cubicBezTo>
                  <a:cubicBezTo>
                    <a:pt x="171" y="49"/>
                    <a:pt x="171" y="47"/>
                    <a:pt x="171" y="45"/>
                  </a:cubicBezTo>
                  <a:cubicBezTo>
                    <a:pt x="190" y="45"/>
                    <a:pt x="190" y="45"/>
                    <a:pt x="190" y="45"/>
                  </a:cubicBezTo>
                  <a:cubicBezTo>
                    <a:pt x="190" y="59"/>
                    <a:pt x="190" y="59"/>
                    <a:pt x="190" y="59"/>
                  </a:cubicBezTo>
                  <a:cubicBezTo>
                    <a:pt x="190" y="65"/>
                    <a:pt x="190" y="69"/>
                    <a:pt x="189" y="71"/>
                  </a:cubicBezTo>
                  <a:cubicBezTo>
                    <a:pt x="197" y="71"/>
                    <a:pt x="197" y="71"/>
                    <a:pt x="197" y="71"/>
                  </a:cubicBezTo>
                  <a:cubicBezTo>
                    <a:pt x="197" y="69"/>
                    <a:pt x="196" y="65"/>
                    <a:pt x="196" y="59"/>
                  </a:cubicBezTo>
                  <a:cubicBezTo>
                    <a:pt x="196" y="45"/>
                    <a:pt x="196" y="45"/>
                    <a:pt x="196" y="45"/>
                  </a:cubicBezTo>
                  <a:cubicBezTo>
                    <a:pt x="214" y="45"/>
                    <a:pt x="214" y="45"/>
                    <a:pt x="214" y="45"/>
                  </a:cubicBezTo>
                  <a:cubicBezTo>
                    <a:pt x="214" y="47"/>
                    <a:pt x="214" y="48"/>
                    <a:pt x="214" y="50"/>
                  </a:cubicBezTo>
                  <a:cubicBezTo>
                    <a:pt x="222" y="50"/>
                    <a:pt x="222" y="50"/>
                    <a:pt x="222" y="50"/>
                  </a:cubicBezTo>
                  <a:cubicBezTo>
                    <a:pt x="222" y="48"/>
                    <a:pt x="222" y="44"/>
                    <a:pt x="221" y="38"/>
                  </a:cubicBezTo>
                  <a:cubicBezTo>
                    <a:pt x="221" y="30"/>
                    <a:pt x="221" y="30"/>
                    <a:pt x="221" y="30"/>
                  </a:cubicBezTo>
                  <a:cubicBezTo>
                    <a:pt x="222" y="25"/>
                    <a:pt x="222" y="20"/>
                    <a:pt x="222" y="15"/>
                  </a:cubicBezTo>
                  <a:cubicBezTo>
                    <a:pt x="218" y="16"/>
                    <a:pt x="212" y="16"/>
                    <a:pt x="206" y="16"/>
                  </a:cubicBezTo>
                  <a:cubicBezTo>
                    <a:pt x="196" y="16"/>
                    <a:pt x="196" y="16"/>
                    <a:pt x="196" y="16"/>
                  </a:cubicBezTo>
                  <a:close/>
                  <a:moveTo>
                    <a:pt x="196" y="40"/>
                  </a:moveTo>
                  <a:cubicBezTo>
                    <a:pt x="196" y="21"/>
                    <a:pt x="196" y="21"/>
                    <a:pt x="196" y="21"/>
                  </a:cubicBezTo>
                  <a:cubicBezTo>
                    <a:pt x="214" y="21"/>
                    <a:pt x="214" y="21"/>
                    <a:pt x="214" y="21"/>
                  </a:cubicBezTo>
                  <a:cubicBezTo>
                    <a:pt x="214" y="40"/>
                    <a:pt x="214" y="40"/>
                    <a:pt x="214" y="40"/>
                  </a:cubicBezTo>
                  <a:cubicBezTo>
                    <a:pt x="196" y="40"/>
                    <a:pt x="196" y="40"/>
                    <a:pt x="196" y="40"/>
                  </a:cubicBezTo>
                  <a:close/>
                  <a:moveTo>
                    <a:pt x="190" y="21"/>
                  </a:moveTo>
                  <a:cubicBezTo>
                    <a:pt x="190" y="40"/>
                    <a:pt x="190" y="40"/>
                    <a:pt x="190" y="40"/>
                  </a:cubicBezTo>
                  <a:cubicBezTo>
                    <a:pt x="171" y="40"/>
                    <a:pt x="171" y="40"/>
                    <a:pt x="171" y="40"/>
                  </a:cubicBezTo>
                  <a:cubicBezTo>
                    <a:pt x="171" y="21"/>
                    <a:pt x="171" y="21"/>
                    <a:pt x="171" y="21"/>
                  </a:cubicBezTo>
                  <a:cubicBezTo>
                    <a:pt x="190" y="21"/>
                    <a:pt x="190" y="21"/>
                    <a:pt x="190" y="21"/>
                  </a:cubicBezTo>
                  <a:close/>
                  <a:moveTo>
                    <a:pt x="278" y="6"/>
                  </a:moveTo>
                  <a:cubicBezTo>
                    <a:pt x="278" y="4"/>
                    <a:pt x="279" y="2"/>
                    <a:pt x="279" y="1"/>
                  </a:cubicBezTo>
                  <a:cubicBezTo>
                    <a:pt x="280" y="1"/>
                    <a:pt x="280" y="0"/>
                    <a:pt x="280" y="0"/>
                  </a:cubicBezTo>
                  <a:cubicBezTo>
                    <a:pt x="279" y="0"/>
                    <a:pt x="277" y="0"/>
                    <a:pt x="272" y="0"/>
                  </a:cubicBezTo>
                  <a:cubicBezTo>
                    <a:pt x="272" y="0"/>
                    <a:pt x="272" y="0"/>
                    <a:pt x="272" y="0"/>
                  </a:cubicBezTo>
                  <a:cubicBezTo>
                    <a:pt x="272" y="2"/>
                    <a:pt x="272" y="3"/>
                    <a:pt x="272" y="6"/>
                  </a:cubicBezTo>
                  <a:cubicBezTo>
                    <a:pt x="260" y="6"/>
                    <a:pt x="260" y="6"/>
                    <a:pt x="260" y="6"/>
                  </a:cubicBezTo>
                  <a:cubicBezTo>
                    <a:pt x="255" y="6"/>
                    <a:pt x="252" y="6"/>
                    <a:pt x="250" y="6"/>
                  </a:cubicBezTo>
                  <a:cubicBezTo>
                    <a:pt x="248" y="6"/>
                    <a:pt x="247" y="5"/>
                    <a:pt x="246" y="5"/>
                  </a:cubicBezTo>
                  <a:cubicBezTo>
                    <a:pt x="246" y="11"/>
                    <a:pt x="246" y="11"/>
                    <a:pt x="246" y="11"/>
                  </a:cubicBezTo>
                  <a:cubicBezTo>
                    <a:pt x="247" y="11"/>
                    <a:pt x="252" y="11"/>
                    <a:pt x="260" y="11"/>
                  </a:cubicBezTo>
                  <a:cubicBezTo>
                    <a:pt x="272" y="11"/>
                    <a:pt x="272" y="11"/>
                    <a:pt x="272" y="11"/>
                  </a:cubicBezTo>
                  <a:cubicBezTo>
                    <a:pt x="272" y="15"/>
                    <a:pt x="272" y="15"/>
                    <a:pt x="272" y="15"/>
                  </a:cubicBezTo>
                  <a:cubicBezTo>
                    <a:pt x="262" y="15"/>
                    <a:pt x="262" y="15"/>
                    <a:pt x="262" y="15"/>
                  </a:cubicBezTo>
                  <a:cubicBezTo>
                    <a:pt x="258" y="15"/>
                    <a:pt x="255" y="15"/>
                    <a:pt x="253" y="15"/>
                  </a:cubicBezTo>
                  <a:cubicBezTo>
                    <a:pt x="251" y="15"/>
                    <a:pt x="250" y="14"/>
                    <a:pt x="249" y="14"/>
                  </a:cubicBezTo>
                  <a:cubicBezTo>
                    <a:pt x="249" y="20"/>
                    <a:pt x="249" y="20"/>
                    <a:pt x="249" y="20"/>
                  </a:cubicBezTo>
                  <a:cubicBezTo>
                    <a:pt x="252" y="20"/>
                    <a:pt x="256" y="19"/>
                    <a:pt x="263" y="19"/>
                  </a:cubicBezTo>
                  <a:cubicBezTo>
                    <a:pt x="272" y="19"/>
                    <a:pt x="272" y="19"/>
                    <a:pt x="272" y="19"/>
                  </a:cubicBezTo>
                  <a:cubicBezTo>
                    <a:pt x="272" y="24"/>
                    <a:pt x="272" y="24"/>
                    <a:pt x="272" y="24"/>
                  </a:cubicBezTo>
                  <a:cubicBezTo>
                    <a:pt x="258" y="24"/>
                    <a:pt x="258" y="24"/>
                    <a:pt x="258" y="24"/>
                  </a:cubicBezTo>
                  <a:cubicBezTo>
                    <a:pt x="253" y="24"/>
                    <a:pt x="249" y="24"/>
                    <a:pt x="247" y="24"/>
                  </a:cubicBezTo>
                  <a:cubicBezTo>
                    <a:pt x="245" y="23"/>
                    <a:pt x="243" y="23"/>
                    <a:pt x="243" y="23"/>
                  </a:cubicBezTo>
                  <a:cubicBezTo>
                    <a:pt x="243" y="29"/>
                    <a:pt x="243" y="29"/>
                    <a:pt x="243" y="29"/>
                  </a:cubicBezTo>
                  <a:cubicBezTo>
                    <a:pt x="245" y="29"/>
                    <a:pt x="250" y="28"/>
                    <a:pt x="258" y="28"/>
                  </a:cubicBezTo>
                  <a:cubicBezTo>
                    <a:pt x="294" y="28"/>
                    <a:pt x="294" y="28"/>
                    <a:pt x="294" y="28"/>
                  </a:cubicBezTo>
                  <a:cubicBezTo>
                    <a:pt x="302" y="28"/>
                    <a:pt x="307" y="29"/>
                    <a:pt x="308" y="29"/>
                  </a:cubicBezTo>
                  <a:cubicBezTo>
                    <a:pt x="308" y="23"/>
                    <a:pt x="308" y="23"/>
                    <a:pt x="308" y="23"/>
                  </a:cubicBezTo>
                  <a:cubicBezTo>
                    <a:pt x="307" y="23"/>
                    <a:pt x="306" y="23"/>
                    <a:pt x="304" y="24"/>
                  </a:cubicBezTo>
                  <a:cubicBezTo>
                    <a:pt x="303" y="24"/>
                    <a:pt x="299" y="24"/>
                    <a:pt x="293" y="24"/>
                  </a:cubicBezTo>
                  <a:cubicBezTo>
                    <a:pt x="278" y="24"/>
                    <a:pt x="278" y="24"/>
                    <a:pt x="278" y="24"/>
                  </a:cubicBezTo>
                  <a:cubicBezTo>
                    <a:pt x="278" y="19"/>
                    <a:pt x="278" y="19"/>
                    <a:pt x="278" y="19"/>
                  </a:cubicBezTo>
                  <a:cubicBezTo>
                    <a:pt x="289" y="19"/>
                    <a:pt x="289" y="19"/>
                    <a:pt x="289" y="19"/>
                  </a:cubicBezTo>
                  <a:cubicBezTo>
                    <a:pt x="294" y="19"/>
                    <a:pt x="297" y="19"/>
                    <a:pt x="298" y="19"/>
                  </a:cubicBezTo>
                  <a:cubicBezTo>
                    <a:pt x="300" y="20"/>
                    <a:pt x="301" y="20"/>
                    <a:pt x="302" y="20"/>
                  </a:cubicBezTo>
                  <a:cubicBezTo>
                    <a:pt x="302" y="14"/>
                    <a:pt x="302" y="14"/>
                    <a:pt x="302" y="14"/>
                  </a:cubicBezTo>
                  <a:cubicBezTo>
                    <a:pt x="301" y="14"/>
                    <a:pt x="300" y="15"/>
                    <a:pt x="298" y="15"/>
                  </a:cubicBezTo>
                  <a:cubicBezTo>
                    <a:pt x="296" y="15"/>
                    <a:pt x="293" y="15"/>
                    <a:pt x="289" y="15"/>
                  </a:cubicBezTo>
                  <a:cubicBezTo>
                    <a:pt x="278" y="15"/>
                    <a:pt x="278" y="15"/>
                    <a:pt x="278" y="15"/>
                  </a:cubicBezTo>
                  <a:cubicBezTo>
                    <a:pt x="278" y="11"/>
                    <a:pt x="278" y="11"/>
                    <a:pt x="278" y="11"/>
                  </a:cubicBezTo>
                  <a:cubicBezTo>
                    <a:pt x="293" y="11"/>
                    <a:pt x="293" y="11"/>
                    <a:pt x="293" y="11"/>
                  </a:cubicBezTo>
                  <a:cubicBezTo>
                    <a:pt x="299" y="11"/>
                    <a:pt x="304" y="11"/>
                    <a:pt x="305" y="11"/>
                  </a:cubicBezTo>
                  <a:cubicBezTo>
                    <a:pt x="305" y="5"/>
                    <a:pt x="305" y="5"/>
                    <a:pt x="305" y="5"/>
                  </a:cubicBezTo>
                  <a:cubicBezTo>
                    <a:pt x="304" y="5"/>
                    <a:pt x="303" y="6"/>
                    <a:pt x="302" y="6"/>
                  </a:cubicBezTo>
                  <a:cubicBezTo>
                    <a:pt x="300" y="6"/>
                    <a:pt x="297" y="6"/>
                    <a:pt x="293" y="6"/>
                  </a:cubicBezTo>
                  <a:cubicBezTo>
                    <a:pt x="278" y="6"/>
                    <a:pt x="278" y="6"/>
                    <a:pt x="278" y="6"/>
                  </a:cubicBezTo>
                  <a:close/>
                  <a:moveTo>
                    <a:pt x="271" y="32"/>
                  </a:moveTo>
                  <a:cubicBezTo>
                    <a:pt x="265" y="32"/>
                    <a:pt x="261" y="32"/>
                    <a:pt x="259" y="32"/>
                  </a:cubicBezTo>
                  <a:cubicBezTo>
                    <a:pt x="256" y="32"/>
                    <a:pt x="254" y="32"/>
                    <a:pt x="252" y="31"/>
                  </a:cubicBezTo>
                  <a:cubicBezTo>
                    <a:pt x="253" y="33"/>
                    <a:pt x="253" y="36"/>
                    <a:pt x="253" y="39"/>
                  </a:cubicBezTo>
                  <a:cubicBezTo>
                    <a:pt x="252" y="45"/>
                    <a:pt x="252" y="45"/>
                    <a:pt x="252" y="45"/>
                  </a:cubicBezTo>
                  <a:cubicBezTo>
                    <a:pt x="246" y="45"/>
                    <a:pt x="241" y="44"/>
                    <a:pt x="240" y="44"/>
                  </a:cubicBezTo>
                  <a:cubicBezTo>
                    <a:pt x="240" y="49"/>
                    <a:pt x="240" y="49"/>
                    <a:pt x="240" y="49"/>
                  </a:cubicBezTo>
                  <a:cubicBezTo>
                    <a:pt x="241" y="49"/>
                    <a:pt x="242" y="49"/>
                    <a:pt x="244" y="49"/>
                  </a:cubicBezTo>
                  <a:cubicBezTo>
                    <a:pt x="245" y="49"/>
                    <a:pt x="248" y="49"/>
                    <a:pt x="252" y="49"/>
                  </a:cubicBezTo>
                  <a:cubicBezTo>
                    <a:pt x="252" y="56"/>
                    <a:pt x="251" y="61"/>
                    <a:pt x="250" y="63"/>
                  </a:cubicBezTo>
                  <a:cubicBezTo>
                    <a:pt x="251" y="63"/>
                    <a:pt x="253" y="63"/>
                    <a:pt x="255" y="62"/>
                  </a:cubicBezTo>
                  <a:cubicBezTo>
                    <a:pt x="257" y="62"/>
                    <a:pt x="261" y="62"/>
                    <a:pt x="265" y="62"/>
                  </a:cubicBezTo>
                  <a:cubicBezTo>
                    <a:pt x="291" y="62"/>
                    <a:pt x="291" y="62"/>
                    <a:pt x="291" y="62"/>
                  </a:cubicBezTo>
                  <a:cubicBezTo>
                    <a:pt x="291" y="63"/>
                    <a:pt x="291" y="64"/>
                    <a:pt x="289" y="65"/>
                  </a:cubicBezTo>
                  <a:cubicBezTo>
                    <a:pt x="288" y="65"/>
                    <a:pt x="286" y="65"/>
                    <a:pt x="282" y="64"/>
                  </a:cubicBezTo>
                  <a:cubicBezTo>
                    <a:pt x="284" y="66"/>
                    <a:pt x="285" y="69"/>
                    <a:pt x="285" y="71"/>
                  </a:cubicBezTo>
                  <a:cubicBezTo>
                    <a:pt x="290" y="71"/>
                    <a:pt x="294" y="70"/>
                    <a:pt x="295" y="68"/>
                  </a:cubicBezTo>
                  <a:cubicBezTo>
                    <a:pt x="296" y="67"/>
                    <a:pt x="297" y="65"/>
                    <a:pt x="297" y="62"/>
                  </a:cubicBezTo>
                  <a:cubicBezTo>
                    <a:pt x="300" y="62"/>
                    <a:pt x="302" y="62"/>
                    <a:pt x="304" y="63"/>
                  </a:cubicBezTo>
                  <a:cubicBezTo>
                    <a:pt x="304" y="57"/>
                    <a:pt x="304" y="57"/>
                    <a:pt x="304" y="57"/>
                  </a:cubicBezTo>
                  <a:cubicBezTo>
                    <a:pt x="304" y="57"/>
                    <a:pt x="303" y="57"/>
                    <a:pt x="302" y="57"/>
                  </a:cubicBezTo>
                  <a:cubicBezTo>
                    <a:pt x="301" y="57"/>
                    <a:pt x="300" y="57"/>
                    <a:pt x="297" y="57"/>
                  </a:cubicBezTo>
                  <a:cubicBezTo>
                    <a:pt x="298" y="49"/>
                    <a:pt x="298" y="49"/>
                    <a:pt x="298" y="49"/>
                  </a:cubicBezTo>
                  <a:cubicBezTo>
                    <a:pt x="305" y="49"/>
                    <a:pt x="309" y="49"/>
                    <a:pt x="310" y="50"/>
                  </a:cubicBezTo>
                  <a:cubicBezTo>
                    <a:pt x="310" y="43"/>
                    <a:pt x="310" y="43"/>
                    <a:pt x="310" y="43"/>
                  </a:cubicBezTo>
                  <a:cubicBezTo>
                    <a:pt x="308" y="44"/>
                    <a:pt x="304" y="44"/>
                    <a:pt x="298" y="44"/>
                  </a:cubicBezTo>
                  <a:cubicBezTo>
                    <a:pt x="298" y="43"/>
                    <a:pt x="298" y="42"/>
                    <a:pt x="298" y="41"/>
                  </a:cubicBezTo>
                  <a:cubicBezTo>
                    <a:pt x="298" y="36"/>
                    <a:pt x="299" y="33"/>
                    <a:pt x="299" y="31"/>
                  </a:cubicBezTo>
                  <a:cubicBezTo>
                    <a:pt x="298" y="32"/>
                    <a:pt x="296" y="32"/>
                    <a:pt x="293" y="32"/>
                  </a:cubicBezTo>
                  <a:cubicBezTo>
                    <a:pt x="290" y="32"/>
                    <a:pt x="286" y="32"/>
                    <a:pt x="280" y="32"/>
                  </a:cubicBezTo>
                  <a:cubicBezTo>
                    <a:pt x="271" y="32"/>
                    <a:pt x="271" y="32"/>
                    <a:pt x="271" y="32"/>
                  </a:cubicBezTo>
                  <a:close/>
                  <a:moveTo>
                    <a:pt x="280" y="41"/>
                  </a:moveTo>
                  <a:cubicBezTo>
                    <a:pt x="277" y="44"/>
                    <a:pt x="277" y="44"/>
                    <a:pt x="277" y="44"/>
                  </a:cubicBezTo>
                  <a:cubicBezTo>
                    <a:pt x="274" y="42"/>
                    <a:pt x="272" y="41"/>
                    <a:pt x="269" y="40"/>
                  </a:cubicBezTo>
                  <a:cubicBezTo>
                    <a:pt x="273" y="37"/>
                    <a:pt x="273" y="37"/>
                    <a:pt x="273" y="37"/>
                  </a:cubicBezTo>
                  <a:cubicBezTo>
                    <a:pt x="276" y="38"/>
                    <a:pt x="279" y="39"/>
                    <a:pt x="280" y="41"/>
                  </a:cubicBezTo>
                  <a:close/>
                  <a:moveTo>
                    <a:pt x="258" y="49"/>
                  </a:moveTo>
                  <a:cubicBezTo>
                    <a:pt x="292" y="49"/>
                    <a:pt x="292" y="49"/>
                    <a:pt x="292" y="49"/>
                  </a:cubicBezTo>
                  <a:cubicBezTo>
                    <a:pt x="291" y="54"/>
                    <a:pt x="291" y="57"/>
                    <a:pt x="291" y="58"/>
                  </a:cubicBezTo>
                  <a:cubicBezTo>
                    <a:pt x="258" y="58"/>
                    <a:pt x="258" y="58"/>
                    <a:pt x="258" y="58"/>
                  </a:cubicBezTo>
                  <a:cubicBezTo>
                    <a:pt x="258" y="49"/>
                    <a:pt x="258" y="49"/>
                    <a:pt x="258" y="49"/>
                  </a:cubicBezTo>
                  <a:close/>
                  <a:moveTo>
                    <a:pt x="292" y="45"/>
                  </a:moveTo>
                  <a:cubicBezTo>
                    <a:pt x="258" y="45"/>
                    <a:pt x="258" y="45"/>
                    <a:pt x="258" y="45"/>
                  </a:cubicBezTo>
                  <a:cubicBezTo>
                    <a:pt x="259" y="37"/>
                    <a:pt x="259" y="37"/>
                    <a:pt x="259" y="37"/>
                  </a:cubicBezTo>
                  <a:cubicBezTo>
                    <a:pt x="292" y="37"/>
                    <a:pt x="292" y="37"/>
                    <a:pt x="292" y="37"/>
                  </a:cubicBezTo>
                  <a:cubicBezTo>
                    <a:pt x="292" y="45"/>
                    <a:pt x="292" y="45"/>
                    <a:pt x="292" y="45"/>
                  </a:cubicBezTo>
                  <a:close/>
                  <a:moveTo>
                    <a:pt x="268" y="53"/>
                  </a:moveTo>
                  <a:cubicBezTo>
                    <a:pt x="271" y="50"/>
                    <a:pt x="271" y="50"/>
                    <a:pt x="271" y="50"/>
                  </a:cubicBezTo>
                  <a:cubicBezTo>
                    <a:pt x="274" y="50"/>
                    <a:pt x="277" y="52"/>
                    <a:pt x="280" y="53"/>
                  </a:cubicBezTo>
                  <a:cubicBezTo>
                    <a:pt x="276" y="57"/>
                    <a:pt x="276" y="57"/>
                    <a:pt x="276" y="57"/>
                  </a:cubicBezTo>
                  <a:cubicBezTo>
                    <a:pt x="275" y="56"/>
                    <a:pt x="272" y="55"/>
                    <a:pt x="268" y="53"/>
                  </a:cubicBezTo>
                  <a:cubicBezTo>
                    <a:pt x="271" y="55"/>
                    <a:pt x="271" y="54"/>
                    <a:pt x="268"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2"/>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4"/>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6"/>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2146" y="3812036"/>
            <a:ext cx="627481" cy="881790"/>
          </a:xfrm>
          <a:prstGeom prst="rect">
            <a:avLst/>
          </a:prstGeom>
        </p:spPr>
      </p:pic>
      <p:pic>
        <p:nvPicPr>
          <p:cNvPr id="26" name="图片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8864" y="3786460"/>
            <a:ext cx="617628" cy="900593"/>
          </a:xfrm>
          <a:prstGeom prst="rect">
            <a:avLst/>
          </a:prstGeom>
        </p:spPr>
      </p:pic>
      <p:sp>
        <p:nvSpPr>
          <p:cNvPr id="20" name="文本框 19"/>
          <p:cNvSpPr txBox="1"/>
          <p:nvPr/>
        </p:nvSpPr>
        <p:spPr>
          <a:xfrm>
            <a:off x="63500" y="97155"/>
            <a:ext cx="2540000" cy="368300"/>
          </a:xfrm>
          <a:prstGeom prst="rect">
            <a:avLst/>
          </a:prstGeom>
          <a:noFill/>
        </p:spPr>
        <p:txBody>
          <a:bodyPr wrap="square" rtlCol="0" anchor="t">
            <a:spAutoFit/>
          </a:bodyPr>
          <a:p>
            <a:r>
              <a:rPr lang="zh-CN" altLang="en-US">
                <a:solidFill>
                  <a:schemeClr val="bg1">
                    <a:lumMod val="95000"/>
                  </a:schemeClr>
                </a:solidFill>
              </a:rPr>
              <a:t>[公众号：安全生产管理]</a:t>
            </a:r>
            <a:endParaRPr lang="zh-CN" altLang="en-US">
              <a:solidFill>
                <a:schemeClr val="bg1">
                  <a:lumMod val="9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下料组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折弯工位一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5、割伤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5、操作时做好协调，两人以上操作，必须明确主要操作人员，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9" name="Group 70"/>
          <p:cNvGrpSpPr>
            <a:grpSpLocks noChangeAspect="1"/>
          </p:cNvGrpSpPr>
          <p:nvPr/>
        </p:nvGrpSpPr>
        <p:grpSpPr bwMode="auto">
          <a:xfrm>
            <a:off x="620027" y="3827229"/>
            <a:ext cx="725700" cy="788362"/>
            <a:chOff x="2378" y="2565"/>
            <a:chExt cx="1355" cy="1472"/>
          </a:xfrm>
        </p:grpSpPr>
        <p:sp>
          <p:nvSpPr>
            <p:cNvPr id="40"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1"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15"/>
          <p:cNvGrpSpPr>
            <a:grpSpLocks noChangeAspect="1"/>
          </p:cNvGrpSpPr>
          <p:nvPr/>
        </p:nvGrpSpPr>
        <p:grpSpPr bwMode="auto">
          <a:xfrm>
            <a:off x="1476552" y="3834262"/>
            <a:ext cx="712332" cy="773840"/>
            <a:chOff x="1779" y="591"/>
            <a:chExt cx="1355" cy="1472"/>
          </a:xfrm>
        </p:grpSpPr>
        <p:sp>
          <p:nvSpPr>
            <p:cNvPr id="45"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Group 90"/>
          <p:cNvGrpSpPr>
            <a:grpSpLocks noChangeAspect="1"/>
          </p:cNvGrpSpPr>
          <p:nvPr/>
        </p:nvGrpSpPr>
        <p:grpSpPr bwMode="auto">
          <a:xfrm>
            <a:off x="2248523" y="3834261"/>
            <a:ext cx="718164" cy="781329"/>
            <a:chOff x="4883" y="2370"/>
            <a:chExt cx="1353" cy="1472"/>
          </a:xfrm>
        </p:grpSpPr>
        <p:sp>
          <p:nvSpPr>
            <p:cNvPr id="5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6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3049982" y="3832765"/>
            <a:ext cx="712331" cy="772698"/>
            <a:chOff x="9837610" y="3577222"/>
            <a:chExt cx="2154237" cy="2336801"/>
          </a:xfrm>
        </p:grpSpPr>
        <p:sp>
          <p:nvSpPr>
            <p:cNvPr id="62"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3807406" y="3834261"/>
            <a:ext cx="734185" cy="812939"/>
            <a:chOff x="2123376" y="3964969"/>
            <a:chExt cx="545252" cy="603740"/>
          </a:xfrm>
        </p:grpSpPr>
        <p:pic>
          <p:nvPicPr>
            <p:cNvPr id="68" name="图片 67"/>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69" name="文本框 68"/>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70" name="组合 69"/>
          <p:cNvGrpSpPr/>
          <p:nvPr/>
        </p:nvGrpSpPr>
        <p:grpSpPr>
          <a:xfrm>
            <a:off x="5892316" y="5854294"/>
            <a:ext cx="472804" cy="647700"/>
            <a:chOff x="5048562" y="5751300"/>
            <a:chExt cx="502291" cy="688095"/>
          </a:xfrm>
        </p:grpSpPr>
        <p:pic>
          <p:nvPicPr>
            <p:cNvPr id="71" name="图片 70"/>
            <p:cNvPicPr>
              <a:picLocks noChangeAspect="1"/>
            </p:cNvPicPr>
            <p:nvPr/>
          </p:nvPicPr>
          <p:blipFill rotWithShape="1">
            <a:blip r:embed="rId2">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3" name="组合 72"/>
          <p:cNvGrpSpPr/>
          <p:nvPr/>
        </p:nvGrpSpPr>
        <p:grpSpPr>
          <a:xfrm>
            <a:off x="6924096" y="5853049"/>
            <a:ext cx="457887" cy="647700"/>
            <a:chOff x="5666496" y="6074423"/>
            <a:chExt cx="486444" cy="688095"/>
          </a:xfrm>
        </p:grpSpPr>
        <p:pic>
          <p:nvPicPr>
            <p:cNvPr id="74" name="图片 73"/>
            <p:cNvPicPr>
              <a:picLocks noChangeAspect="1"/>
            </p:cNvPicPr>
            <p:nvPr/>
          </p:nvPicPr>
          <p:blipFill rotWithShape="1">
            <a:blip r:embed="rId3">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940959" y="5848284"/>
            <a:ext cx="455171" cy="647700"/>
            <a:chOff x="6231394" y="5751300"/>
            <a:chExt cx="486444" cy="692201"/>
          </a:xfrm>
        </p:grpSpPr>
        <p:pic>
          <p:nvPicPr>
            <p:cNvPr id="77" name="图片 76"/>
            <p:cNvPicPr>
              <a:picLocks noChangeAspect="1"/>
            </p:cNvPicPr>
            <p:nvPr/>
          </p:nvPicPr>
          <p:blipFill rotWithShape="1">
            <a:blip r:embed="rId4">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9" name="组合 78"/>
          <p:cNvGrpSpPr/>
          <p:nvPr/>
        </p:nvGrpSpPr>
        <p:grpSpPr>
          <a:xfrm>
            <a:off x="8955106" y="5847132"/>
            <a:ext cx="456692" cy="647700"/>
            <a:chOff x="6832165" y="5753605"/>
            <a:chExt cx="486444" cy="689896"/>
          </a:xfrm>
        </p:grpSpPr>
        <p:pic>
          <p:nvPicPr>
            <p:cNvPr id="80" name="图片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9970772" y="5844442"/>
            <a:ext cx="457887" cy="647700"/>
            <a:chOff x="8135043" y="5752584"/>
            <a:chExt cx="486444" cy="688095"/>
          </a:xfrm>
        </p:grpSpPr>
        <p:pic>
          <p:nvPicPr>
            <p:cNvPr id="83" name="图片 82"/>
            <p:cNvPicPr>
              <a:picLocks noChangeAspect="1"/>
            </p:cNvPicPr>
            <p:nvPr/>
          </p:nvPicPr>
          <p:blipFill rotWithShape="1">
            <a:blip r:embed="rId6">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84"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机加组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打磨工位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4、打磨片过度使用，不及时更换引发事故；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5、打磨片安装不正确引发事故。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2、操作人员熟知《角磨机安全操作规程》，并按规程要求操作；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0" name="Picture 18" descr="注意防尘，15张"/>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45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70"/>
          <p:cNvGrpSpPr>
            <a:grpSpLocks noChangeAspect="1"/>
          </p:cNvGrpSpPr>
          <p:nvPr/>
        </p:nvGrpSpPr>
        <p:grpSpPr bwMode="auto">
          <a:xfrm>
            <a:off x="749567" y="3827229"/>
            <a:ext cx="725700" cy="788362"/>
            <a:chOff x="2378" y="2565"/>
            <a:chExt cx="1355" cy="1472"/>
          </a:xfrm>
        </p:grpSpPr>
        <p:sp>
          <p:nvSpPr>
            <p:cNvPr id="33"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4"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1677940" y="3824933"/>
            <a:ext cx="712331" cy="772698"/>
            <a:chOff x="9837610" y="3577222"/>
            <a:chExt cx="2154237" cy="2336801"/>
          </a:xfrm>
        </p:grpSpPr>
        <p:sp>
          <p:nvSpPr>
            <p:cNvPr id="40"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3396249" y="3843306"/>
            <a:ext cx="734185" cy="812939"/>
            <a:chOff x="2123376" y="3964969"/>
            <a:chExt cx="545252" cy="603740"/>
          </a:xfrm>
        </p:grpSpPr>
        <p:pic>
          <p:nvPicPr>
            <p:cNvPr id="54" name="图片 53"/>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55" name="文本框 54"/>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56" name="组合 55"/>
          <p:cNvGrpSpPr/>
          <p:nvPr/>
        </p:nvGrpSpPr>
        <p:grpSpPr>
          <a:xfrm>
            <a:off x="5377809" y="5637478"/>
            <a:ext cx="502291" cy="688095"/>
            <a:chOff x="5048562" y="5751300"/>
            <a:chExt cx="502291" cy="688095"/>
          </a:xfrm>
        </p:grpSpPr>
        <p:pic>
          <p:nvPicPr>
            <p:cNvPr id="57" name="图片 56"/>
            <p:cNvPicPr>
              <a:picLocks noChangeAspect="1"/>
            </p:cNvPicPr>
            <p:nvPr/>
          </p:nvPicPr>
          <p:blipFill rotWithShape="1">
            <a:blip r:embed="rId3">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8"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6216044" y="5631063"/>
            <a:ext cx="486444" cy="692201"/>
            <a:chOff x="6231394" y="5751300"/>
            <a:chExt cx="486444" cy="692201"/>
          </a:xfrm>
        </p:grpSpPr>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1"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2" name="组合 61"/>
          <p:cNvGrpSpPr/>
          <p:nvPr/>
        </p:nvGrpSpPr>
        <p:grpSpPr>
          <a:xfrm>
            <a:off x="7038432" y="5631063"/>
            <a:ext cx="486444" cy="688095"/>
            <a:chOff x="5666496" y="6074423"/>
            <a:chExt cx="486444" cy="688095"/>
          </a:xfrm>
        </p:grpSpPr>
        <p:pic>
          <p:nvPicPr>
            <p:cNvPr id="63" name="图片 62"/>
            <p:cNvPicPr>
              <a:picLocks noChangeAspect="1"/>
            </p:cNvPicPr>
            <p:nvPr/>
          </p:nvPicPr>
          <p:blipFill rotWithShape="1">
            <a:blip r:embed="rId5">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4"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5" name="组合 64"/>
          <p:cNvGrpSpPr/>
          <p:nvPr/>
        </p:nvGrpSpPr>
        <p:grpSpPr>
          <a:xfrm>
            <a:off x="7860820" y="5630162"/>
            <a:ext cx="486444" cy="689896"/>
            <a:chOff x="6832165" y="5753605"/>
            <a:chExt cx="486444" cy="689896"/>
          </a:xfrm>
        </p:grpSpPr>
        <p:pic>
          <p:nvPicPr>
            <p:cNvPr id="66" name="图片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7"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9505596" y="5628760"/>
            <a:ext cx="486444" cy="688095"/>
            <a:chOff x="8135043" y="5752584"/>
            <a:chExt cx="486444" cy="688095"/>
          </a:xfrm>
        </p:grpSpPr>
        <p:pic>
          <p:nvPicPr>
            <p:cNvPr id="69" name="图片 68"/>
            <p:cNvPicPr>
              <a:picLocks noChangeAspect="1"/>
            </p:cNvPicPr>
            <p:nvPr/>
          </p:nvPicPr>
          <p:blipFill rotWithShape="1">
            <a:blip r:embed="rId7">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0"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10327986" y="5632946"/>
            <a:ext cx="486444" cy="697157"/>
            <a:chOff x="7460120" y="5755406"/>
            <a:chExt cx="486444" cy="697157"/>
          </a:xfrm>
        </p:grpSpPr>
        <p:pic>
          <p:nvPicPr>
            <p:cNvPr id="72" name="图片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73"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6" name="组合 15"/>
          <p:cNvGrpSpPr/>
          <p:nvPr/>
        </p:nvGrpSpPr>
        <p:grpSpPr>
          <a:xfrm>
            <a:off x="8683208" y="5635169"/>
            <a:ext cx="486444" cy="688095"/>
            <a:chOff x="8609332" y="5635169"/>
            <a:chExt cx="486444" cy="688095"/>
          </a:xfrm>
        </p:grpSpPr>
        <p:pic>
          <p:nvPicPr>
            <p:cNvPr id="15" name="图片 14"/>
            <p:cNvPicPr>
              <a:picLocks noChangeAspect="1"/>
            </p:cNvPicPr>
            <p:nvPr/>
          </p:nvPicPr>
          <p:blipFill rotWithShape="1">
            <a:blip r:embed="rId9">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77"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76200"/>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动火作业风险点告知卡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5" y="787399"/>
          <a:ext cx="11262633" cy="5916441"/>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动火作业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由于人员误操作、设备缺陷、外力因素等存在易燃物质，遇明火易发生火灾、爆炸等事故。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08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依法建立动火作业管理制度；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在动火作业制度中规定选用有资质的单位、人员；</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动火作业许可部门现场确认是否满足动火条件；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严格遵守动火作业管理制度监护人职责，监护人不能擅自离开作业场所，如监护人必须离开时动火作业停止。监护人由经过培训考核合格的员工担任；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作业许可人对劳动防护用品配备情况进行确认，作业监护人监督防护用品使用情况，制止不使用劳动防护用品的行为；</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作业前办理动火作业许可证，对作业人员进行技术交底；</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严格执行动火作业管理制度，作业部门清理现场易燃易爆物质，作业许可人确认现场可燃物清理干净。</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25367" y="2997361"/>
            <a:ext cx="806016" cy="1065915"/>
          </a:xfrm>
          <a:prstGeom prst="rect">
            <a:avLst/>
          </a:prstGeom>
        </p:spPr>
      </p:pic>
      <p:grpSp>
        <p:nvGrpSpPr>
          <p:cNvPr id="8" name="组合 7"/>
          <p:cNvGrpSpPr/>
          <p:nvPr/>
        </p:nvGrpSpPr>
        <p:grpSpPr>
          <a:xfrm>
            <a:off x="1021859" y="303522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切割工位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18560"/>
            <a:ext cx="6821486" cy="1514261"/>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1、火焰切割引致的火警及爆炸危险，主要是由于供气系统故障、或是由于所用火焰或灼热熔渣的高温所引致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3、工作过程中设备操作不当，设备缺陷等易引发碰、割、刺等机械伤害事故。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3、作业人员必须按规定穿戴好安全帽、防尘口罩、防护手套，防砸绝缘鞋、长袖阻燃工作服等劳动防护用品。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4、必须按要求进行安全和设备点检。</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5、遵守《数控切割机安全操作规程》。</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3" name="Picture 28" descr="注意防尘，15张"/>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09056" y="3801684"/>
            <a:ext cx="676435" cy="9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70"/>
          <p:cNvGrpSpPr>
            <a:grpSpLocks noChangeAspect="1"/>
          </p:cNvGrpSpPr>
          <p:nvPr/>
        </p:nvGrpSpPr>
        <p:grpSpPr bwMode="auto">
          <a:xfrm>
            <a:off x="675677" y="3845701"/>
            <a:ext cx="725700" cy="788362"/>
            <a:chOff x="2378" y="2565"/>
            <a:chExt cx="1355" cy="1472"/>
          </a:xfrm>
        </p:grpSpPr>
        <p:sp>
          <p:nvSpPr>
            <p:cNvPr id="3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526381" y="3865272"/>
            <a:ext cx="709763" cy="772097"/>
            <a:chOff x="5300437" y="861933"/>
            <a:chExt cx="2151063" cy="2339976"/>
          </a:xfrm>
        </p:grpSpPr>
        <p:sp>
          <p:nvSpPr>
            <p:cNvPr id="47"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2306120" y="3857586"/>
            <a:ext cx="709763" cy="772667"/>
            <a:chOff x="7545390" y="1668463"/>
            <a:chExt cx="2149476" cy="2339976"/>
          </a:xfrm>
        </p:grpSpPr>
        <p:sp>
          <p:nvSpPr>
            <p:cNvPr id="5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3053870" y="3859262"/>
            <a:ext cx="734185" cy="812939"/>
            <a:chOff x="2123376" y="3964969"/>
            <a:chExt cx="545252" cy="603740"/>
          </a:xfrm>
        </p:grpSpPr>
        <p:pic>
          <p:nvPicPr>
            <p:cNvPr id="61" name="图片 60"/>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62" name="文本框 61"/>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63" name="组合 62"/>
          <p:cNvGrpSpPr/>
          <p:nvPr/>
        </p:nvGrpSpPr>
        <p:grpSpPr>
          <a:xfrm>
            <a:off x="5377809" y="5748314"/>
            <a:ext cx="502291" cy="688095"/>
            <a:chOff x="5048562" y="5751300"/>
            <a:chExt cx="502291" cy="688095"/>
          </a:xfrm>
        </p:grpSpPr>
        <p:pic>
          <p:nvPicPr>
            <p:cNvPr id="64" name="图片 63"/>
            <p:cNvPicPr>
              <a:picLocks noChangeAspect="1"/>
            </p:cNvPicPr>
            <p:nvPr/>
          </p:nvPicPr>
          <p:blipFill rotWithShape="1">
            <a:blip r:embed="rId3">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5"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6" name="组合 65"/>
          <p:cNvGrpSpPr/>
          <p:nvPr/>
        </p:nvGrpSpPr>
        <p:grpSpPr>
          <a:xfrm>
            <a:off x="6216044" y="5741899"/>
            <a:ext cx="486444" cy="692201"/>
            <a:chOff x="6231394" y="5751300"/>
            <a:chExt cx="486444" cy="692201"/>
          </a:xfrm>
        </p:grpSpPr>
        <p:pic>
          <p:nvPicPr>
            <p:cNvPr id="67" name="图片 66"/>
            <p:cNvPicPr>
              <a:picLocks noChangeAspect="1"/>
            </p:cNvPicPr>
            <p:nvPr/>
          </p:nvPicPr>
          <p:blipFill rotWithShape="1">
            <a:blip r:embed="rId4">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9" name="组合 68"/>
          <p:cNvGrpSpPr/>
          <p:nvPr/>
        </p:nvGrpSpPr>
        <p:grpSpPr>
          <a:xfrm>
            <a:off x="7038432" y="5741899"/>
            <a:ext cx="486444" cy="688095"/>
            <a:chOff x="5666496" y="6074423"/>
            <a:chExt cx="486444" cy="688095"/>
          </a:xfrm>
        </p:grpSpPr>
        <p:pic>
          <p:nvPicPr>
            <p:cNvPr id="70" name="图片 69"/>
            <p:cNvPicPr>
              <a:picLocks noChangeAspect="1"/>
            </p:cNvPicPr>
            <p:nvPr/>
          </p:nvPicPr>
          <p:blipFill rotWithShape="1">
            <a:blip r:embed="rId5">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1"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7860820" y="5740998"/>
            <a:ext cx="486444" cy="689896"/>
            <a:chOff x="6832165" y="5753605"/>
            <a:chExt cx="486444" cy="689896"/>
          </a:xfrm>
        </p:grpSpPr>
        <p:pic>
          <p:nvPicPr>
            <p:cNvPr id="73" name="图片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4"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5" name="组合 74"/>
          <p:cNvGrpSpPr/>
          <p:nvPr/>
        </p:nvGrpSpPr>
        <p:grpSpPr>
          <a:xfrm>
            <a:off x="9505596" y="5739596"/>
            <a:ext cx="486444" cy="688095"/>
            <a:chOff x="8135043" y="5752584"/>
            <a:chExt cx="486444" cy="688095"/>
          </a:xfrm>
        </p:grpSpPr>
        <p:pic>
          <p:nvPicPr>
            <p:cNvPr id="76" name="图片 75"/>
            <p:cNvPicPr>
              <a:picLocks noChangeAspect="1"/>
            </p:cNvPicPr>
            <p:nvPr/>
          </p:nvPicPr>
          <p:blipFill rotWithShape="1">
            <a:blip r:embed="rId7">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8" name="组合 77"/>
          <p:cNvGrpSpPr/>
          <p:nvPr/>
        </p:nvGrpSpPr>
        <p:grpSpPr>
          <a:xfrm>
            <a:off x="10327986" y="5743782"/>
            <a:ext cx="486444" cy="697157"/>
            <a:chOff x="7460120" y="5755406"/>
            <a:chExt cx="486444" cy="697157"/>
          </a:xfrm>
        </p:grpSpPr>
        <p:pic>
          <p:nvPicPr>
            <p:cNvPr id="79" name="图片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1" name="组合 80"/>
          <p:cNvGrpSpPr/>
          <p:nvPr/>
        </p:nvGrpSpPr>
        <p:grpSpPr>
          <a:xfrm>
            <a:off x="8683208" y="5746005"/>
            <a:ext cx="486444" cy="688095"/>
            <a:chOff x="8609332" y="5635169"/>
            <a:chExt cx="486444" cy="688095"/>
          </a:xfrm>
        </p:grpSpPr>
        <p:pic>
          <p:nvPicPr>
            <p:cNvPr id="82" name="图片 81"/>
            <p:cNvPicPr>
              <a:picLocks noChangeAspect="1"/>
            </p:cNvPicPr>
            <p:nvPr/>
          </p:nvPicPr>
          <p:blipFill rotWithShape="1">
            <a:blip r:embed="rId9">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8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砂轮机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6、物体打击</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947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3、不按照《砂轮机安全操作规程》操作、违章操作、误操作引发事故；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5、砂轮片不及时更换或安装不正确，引发的物体打击事故。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1、操作人员熟知《砂轮机安全操作规程》，并按规程要求操作；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2" name="组合 31"/>
          <p:cNvGrpSpPr/>
          <p:nvPr/>
        </p:nvGrpSpPr>
        <p:grpSpPr>
          <a:xfrm>
            <a:off x="5377809" y="5748314"/>
            <a:ext cx="502291" cy="688095"/>
            <a:chOff x="5048562" y="5751300"/>
            <a:chExt cx="502291" cy="688095"/>
          </a:xfrm>
        </p:grpSpPr>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34"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5" name="组合 34"/>
          <p:cNvGrpSpPr/>
          <p:nvPr/>
        </p:nvGrpSpPr>
        <p:grpSpPr>
          <a:xfrm>
            <a:off x="6216044" y="5741899"/>
            <a:ext cx="486444" cy="692201"/>
            <a:chOff x="6231394" y="5751300"/>
            <a:chExt cx="486444" cy="692201"/>
          </a:xfrm>
        </p:grpSpPr>
        <p:pic>
          <p:nvPicPr>
            <p:cNvPr id="36" name="图片 35"/>
            <p:cNvPicPr>
              <a:picLocks noChangeAspect="1"/>
            </p:cNvPicPr>
            <p:nvPr/>
          </p:nvPicPr>
          <p:blipFill rotWithShape="1">
            <a:blip r:embed="rId2">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39"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40" name="组合 39"/>
          <p:cNvGrpSpPr/>
          <p:nvPr/>
        </p:nvGrpSpPr>
        <p:grpSpPr>
          <a:xfrm>
            <a:off x="7038432" y="5741899"/>
            <a:ext cx="486444" cy="688095"/>
            <a:chOff x="5666496" y="6074423"/>
            <a:chExt cx="486444" cy="688095"/>
          </a:xfrm>
        </p:grpSpPr>
        <p:pic>
          <p:nvPicPr>
            <p:cNvPr id="41" name="图片 40"/>
            <p:cNvPicPr>
              <a:picLocks noChangeAspect="1"/>
            </p:cNvPicPr>
            <p:nvPr/>
          </p:nvPicPr>
          <p:blipFill rotWithShape="1">
            <a:blip r:embed="rId3">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42"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1" name="组合 50"/>
          <p:cNvGrpSpPr/>
          <p:nvPr/>
        </p:nvGrpSpPr>
        <p:grpSpPr>
          <a:xfrm>
            <a:off x="7860820" y="5740998"/>
            <a:ext cx="486444" cy="689896"/>
            <a:chOff x="6832165" y="5753605"/>
            <a:chExt cx="486444" cy="689896"/>
          </a:xfrm>
        </p:grpSpPr>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3"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5" name="组合 54"/>
          <p:cNvGrpSpPr/>
          <p:nvPr/>
        </p:nvGrpSpPr>
        <p:grpSpPr>
          <a:xfrm>
            <a:off x="9505596" y="5739596"/>
            <a:ext cx="486444" cy="688095"/>
            <a:chOff x="8135043" y="5752584"/>
            <a:chExt cx="486444" cy="688095"/>
          </a:xfrm>
        </p:grpSpPr>
        <p:pic>
          <p:nvPicPr>
            <p:cNvPr id="56" name="图片 55"/>
            <p:cNvPicPr>
              <a:picLocks noChangeAspect="1"/>
            </p:cNvPicPr>
            <p:nvPr/>
          </p:nvPicPr>
          <p:blipFill rotWithShape="1">
            <a:blip r:embed="rId5">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5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8" name="组合 57"/>
          <p:cNvGrpSpPr/>
          <p:nvPr/>
        </p:nvGrpSpPr>
        <p:grpSpPr>
          <a:xfrm>
            <a:off x="10327986" y="5743782"/>
            <a:ext cx="486444" cy="697157"/>
            <a:chOff x="7460120" y="5755406"/>
            <a:chExt cx="486444" cy="697157"/>
          </a:xfrm>
        </p:grpSpPr>
        <p:pic>
          <p:nvPicPr>
            <p:cNvPr id="59" name="图片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6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1" name="组合 60"/>
          <p:cNvGrpSpPr/>
          <p:nvPr/>
        </p:nvGrpSpPr>
        <p:grpSpPr>
          <a:xfrm>
            <a:off x="8683208" y="5746005"/>
            <a:ext cx="486444" cy="688095"/>
            <a:chOff x="8609332" y="5635169"/>
            <a:chExt cx="486444" cy="688095"/>
          </a:xfrm>
        </p:grpSpPr>
        <p:pic>
          <p:nvPicPr>
            <p:cNvPr id="62" name="图片 61"/>
            <p:cNvPicPr>
              <a:picLocks noChangeAspect="1"/>
            </p:cNvPicPr>
            <p:nvPr/>
          </p:nvPicPr>
          <p:blipFill rotWithShape="1">
            <a:blip r:embed="rId7">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6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69" name="Picture 18" descr="注意防尘，15张"/>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88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oup 70"/>
          <p:cNvGrpSpPr>
            <a:grpSpLocks noChangeAspect="1"/>
          </p:cNvGrpSpPr>
          <p:nvPr/>
        </p:nvGrpSpPr>
        <p:grpSpPr bwMode="auto">
          <a:xfrm>
            <a:off x="863867" y="3827229"/>
            <a:ext cx="725700" cy="788362"/>
            <a:chOff x="2378" y="2565"/>
            <a:chExt cx="1355" cy="1472"/>
          </a:xfrm>
        </p:grpSpPr>
        <p:sp>
          <p:nvSpPr>
            <p:cNvPr id="7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1792240" y="3824933"/>
            <a:ext cx="712331" cy="772698"/>
            <a:chOff x="9837610" y="3577222"/>
            <a:chExt cx="2154237" cy="2336801"/>
          </a:xfrm>
        </p:grpSpPr>
        <p:sp>
          <p:nvSpPr>
            <p:cNvPr id="76"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3510549" y="3843306"/>
            <a:ext cx="734185" cy="812939"/>
            <a:chOff x="2123376" y="3964969"/>
            <a:chExt cx="545252" cy="603740"/>
          </a:xfrm>
        </p:grpSpPr>
        <p:pic>
          <p:nvPicPr>
            <p:cNvPr id="82" name="图片 81"/>
            <p:cNvPicPr/>
            <p:nvPr/>
          </p:nvPicPr>
          <p:blipFill rotWithShape="1">
            <a:blip r:embed="rId9" cstate="print"/>
            <a:srcRect b="38182"/>
            <a:stretch>
              <a:fillRect/>
            </a:stretch>
          </p:blipFill>
          <p:spPr bwMode="auto">
            <a:xfrm>
              <a:off x="2123376" y="3964969"/>
              <a:ext cx="543463" cy="481833"/>
            </a:xfrm>
            <a:prstGeom prst="rect">
              <a:avLst/>
            </a:prstGeom>
            <a:noFill/>
            <a:ln w="9525">
              <a:noFill/>
              <a:miter lim="800000"/>
              <a:headEnd/>
              <a:tailEnd/>
            </a:ln>
          </p:spPr>
        </p:pic>
        <p:sp>
          <p:nvSpPr>
            <p:cNvPr id="83" name="文本框 82"/>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升降车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4、砸伤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5、高处作业未系安全带引发事故；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6、高位作业人员工具坠落引发的事故。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1、操作人员熟知《升降车安全操作规程》，并按规程要求操作；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4、操作人员必须按要求穿戴劳动防护用品，系好安全带；</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Group 15"/>
          <p:cNvGrpSpPr>
            <a:grpSpLocks noChangeAspect="1"/>
          </p:cNvGrpSpPr>
          <p:nvPr/>
        </p:nvGrpSpPr>
        <p:grpSpPr bwMode="auto">
          <a:xfrm>
            <a:off x="2315840" y="3812150"/>
            <a:ext cx="729587" cy="792585"/>
            <a:chOff x="1779" y="591"/>
            <a:chExt cx="1355" cy="1472"/>
          </a:xfrm>
        </p:grpSpPr>
        <p:sp>
          <p:nvSpPr>
            <p:cNvPr id="44"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5880100" y="5748324"/>
            <a:ext cx="502291" cy="688095"/>
            <a:chOff x="5048562" y="5751300"/>
            <a:chExt cx="502291" cy="688095"/>
          </a:xfrm>
        </p:grpSpPr>
        <p:pic>
          <p:nvPicPr>
            <p:cNvPr id="51" name="图片 50"/>
            <p:cNvPicPr>
              <a:picLocks noChangeAspect="1"/>
            </p:cNvPicPr>
            <p:nvPr/>
          </p:nvPicPr>
          <p:blipFill rotWithShape="1">
            <a:blip r:embed="rId1">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6900809" y="5741909"/>
            <a:ext cx="486444" cy="692201"/>
            <a:chOff x="6231394" y="5751300"/>
            <a:chExt cx="486444" cy="692201"/>
          </a:xfrm>
        </p:grpSpPr>
        <p:pic>
          <p:nvPicPr>
            <p:cNvPr id="54" name="图片 53"/>
            <p:cNvPicPr>
              <a:picLocks noChangeAspect="1"/>
            </p:cNvPicPr>
            <p:nvPr/>
          </p:nvPicPr>
          <p:blipFill rotWithShape="1">
            <a:blip r:embed="rId2">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6" name="组合 55"/>
          <p:cNvGrpSpPr/>
          <p:nvPr/>
        </p:nvGrpSpPr>
        <p:grpSpPr>
          <a:xfrm>
            <a:off x="7905671" y="5741909"/>
            <a:ext cx="486444" cy="688095"/>
            <a:chOff x="5666496" y="6074423"/>
            <a:chExt cx="486444" cy="688095"/>
          </a:xfrm>
        </p:grpSpPr>
        <p:pic>
          <p:nvPicPr>
            <p:cNvPr id="57" name="图片 56"/>
            <p:cNvPicPr>
              <a:picLocks noChangeAspect="1"/>
            </p:cNvPicPr>
            <p:nvPr/>
          </p:nvPicPr>
          <p:blipFill rotWithShape="1">
            <a:blip r:embed="rId3">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8910533" y="5741008"/>
            <a:ext cx="486444" cy="689896"/>
            <a:chOff x="6832165" y="5753605"/>
            <a:chExt cx="486444" cy="689896"/>
          </a:xfrm>
        </p:grpSpPr>
        <p:pic>
          <p:nvPicPr>
            <p:cNvPr id="60" name="图片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8" name="组合 17"/>
          <p:cNvGrpSpPr/>
          <p:nvPr/>
        </p:nvGrpSpPr>
        <p:grpSpPr>
          <a:xfrm>
            <a:off x="9915394" y="5739606"/>
            <a:ext cx="486444" cy="688095"/>
            <a:chOff x="8790019" y="5738665"/>
            <a:chExt cx="486444" cy="688095"/>
          </a:xfrm>
        </p:grpSpPr>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l="1829" r="4803"/>
            <a:stretch>
              <a:fillRect/>
            </a:stretch>
          </p:blipFill>
          <p:spPr>
            <a:xfrm>
              <a:off x="8790019" y="5767982"/>
              <a:ext cx="486444" cy="658778"/>
            </a:xfrm>
            <a:prstGeom prst="rect">
              <a:avLst/>
            </a:prstGeom>
          </p:spPr>
        </p:pic>
        <p:sp>
          <p:nvSpPr>
            <p:cNvPr id="62" name="Rectangle 74"/>
            <p:cNvSpPr>
              <a:spLocks noChangeArrowheads="1"/>
            </p:cNvSpPr>
            <p:nvPr/>
          </p:nvSpPr>
          <p:spPr bwMode="auto">
            <a:xfrm>
              <a:off x="8790019" y="573866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Group 37"/>
          <p:cNvGrpSpPr>
            <a:grpSpLocks noChangeAspect="1"/>
          </p:cNvGrpSpPr>
          <p:nvPr/>
        </p:nvGrpSpPr>
        <p:grpSpPr bwMode="auto">
          <a:xfrm>
            <a:off x="3336166" y="3844522"/>
            <a:ext cx="695077" cy="755653"/>
            <a:chOff x="4688" y="427"/>
            <a:chExt cx="1354" cy="1472"/>
          </a:xfrm>
        </p:grpSpPr>
        <p:sp>
          <p:nvSpPr>
            <p:cNvPr id="64"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天车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1、安全附件限位器、限速器、操纵、急停按钮、连锁装置等失灵、失控引发事故；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3、无证操作、违章操作、指挥不当、协调不好、误操作引发事故；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4、吊钩损坏、磨损、钢丝绳损伤等引发事故；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5、工件绑扎不牢等引发事故。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98945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1、人员操作吊车必须经专门培训,并持证上岗；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3、操作过程必须遵守“十不吊“及相关操作规程；</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4、每日工作前检查吊索具、电器等是否正常良好，并负重运行升降确定各部位无异常后方可使用；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5、吊车工作完毕后放在指定位置，班后关闭电源；</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8、必须按照安全及设备点检表进行点检。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40" name="Group 70"/>
          <p:cNvGrpSpPr>
            <a:grpSpLocks noChangeAspect="1"/>
          </p:cNvGrpSpPr>
          <p:nvPr/>
        </p:nvGrpSpPr>
        <p:grpSpPr bwMode="auto">
          <a:xfrm>
            <a:off x="1327534" y="3825777"/>
            <a:ext cx="725700" cy="788362"/>
            <a:chOff x="2378" y="2565"/>
            <a:chExt cx="1355" cy="1472"/>
          </a:xfrm>
        </p:grpSpPr>
        <p:sp>
          <p:nvSpPr>
            <p:cNvPr id="4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15"/>
          <p:cNvGrpSpPr>
            <a:grpSpLocks noChangeAspect="1"/>
          </p:cNvGrpSpPr>
          <p:nvPr/>
        </p:nvGrpSpPr>
        <p:grpSpPr bwMode="auto">
          <a:xfrm>
            <a:off x="2315840" y="3812150"/>
            <a:ext cx="729587" cy="792585"/>
            <a:chOff x="1779" y="591"/>
            <a:chExt cx="1355" cy="1472"/>
          </a:xfrm>
        </p:grpSpPr>
        <p:sp>
          <p:nvSpPr>
            <p:cNvPr id="46"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3262023" y="3812151"/>
            <a:ext cx="866780" cy="855094"/>
            <a:chOff x="-2103147" y="-1573349"/>
            <a:chExt cx="2434685" cy="2401859"/>
          </a:xfrm>
        </p:grpSpPr>
        <p:grpSp>
          <p:nvGrpSpPr>
            <p:cNvPr id="59" name="组合 58"/>
            <p:cNvGrpSpPr/>
            <p:nvPr/>
          </p:nvGrpSpPr>
          <p:grpSpPr>
            <a:xfrm>
              <a:off x="-2103147" y="-1573349"/>
              <a:ext cx="2434685" cy="2401859"/>
              <a:chOff x="5304454" y="-1527913"/>
              <a:chExt cx="2434685" cy="2401859"/>
            </a:xfrm>
          </p:grpSpPr>
          <p:sp>
            <p:nvSpPr>
              <p:cNvPr id="61" name="文本框 60"/>
              <p:cNvSpPr txBox="1"/>
              <p:nvPr/>
            </p:nvSpPr>
            <p:spPr>
              <a:xfrm>
                <a:off x="5369929" y="268789"/>
                <a:ext cx="2369210" cy="605157"/>
              </a:xfrm>
              <a:prstGeom prst="rect">
                <a:avLst/>
              </a:prstGeom>
              <a:noFill/>
            </p:spPr>
            <p:txBody>
              <a:bodyPr wrap="square" rtlCol="0">
                <a:spAutoFit/>
              </a:bodyPr>
              <a:lstStyle/>
              <a:p>
                <a:r>
                  <a:rPr lang="zh-CN" altLang="en-US" sz="800" b="1" spc="300" dirty="0">
                    <a:latin typeface="黑体" panose="02010609060101010101" pitchFamily="49" charset="-122"/>
                    <a:ea typeface="黑体" panose="02010609060101010101" pitchFamily="49" charset="-122"/>
                  </a:rPr>
                  <a:t>当心拉断</a:t>
                </a:r>
                <a:endParaRPr lang="zh-CN" altLang="en-US" sz="800" b="1" spc="300" dirty="0">
                  <a:latin typeface="黑体" panose="02010609060101010101" pitchFamily="49" charset="-122"/>
                  <a:ea typeface="黑体" panose="02010609060101010101" pitchFamily="49" charset="-122"/>
                </a:endParaRPr>
              </a:p>
            </p:txBody>
          </p:sp>
          <p:sp>
            <p:nvSpPr>
              <p:cNvPr id="6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0" name="图片 5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02620" y="-944880"/>
              <a:ext cx="544012" cy="876300"/>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空压机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96360"/>
            <a:ext cx="6821486" cy="102919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3、违章操作、指挥不当、误操作引发事故；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4、压力超标，骤然受热等原因引发爆炸事故。。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5"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Group 90"/>
          <p:cNvGrpSpPr>
            <a:grpSpLocks noChangeAspect="1"/>
          </p:cNvGrpSpPr>
          <p:nvPr/>
        </p:nvGrpSpPr>
        <p:grpSpPr bwMode="auto">
          <a:xfrm>
            <a:off x="2317899" y="3817778"/>
            <a:ext cx="718164" cy="781329"/>
            <a:chOff x="4883" y="2370"/>
            <a:chExt cx="1353" cy="1472"/>
          </a:xfrm>
        </p:grpSpPr>
        <p:sp>
          <p:nvSpPr>
            <p:cNvPr id="39"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4"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313114" y="3817778"/>
            <a:ext cx="709763" cy="772667"/>
            <a:chOff x="7545390" y="1668463"/>
            <a:chExt cx="2149476" cy="2339976"/>
          </a:xfrm>
        </p:grpSpPr>
        <p:sp>
          <p:nvSpPr>
            <p:cNvPr id="4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5880100" y="5605449"/>
            <a:ext cx="502291" cy="688095"/>
            <a:chOff x="5048562" y="5751300"/>
            <a:chExt cx="502291" cy="688095"/>
          </a:xfrm>
        </p:grpSpPr>
        <p:pic>
          <p:nvPicPr>
            <p:cNvPr id="52" name="图片 51"/>
            <p:cNvPicPr>
              <a:picLocks noChangeAspect="1"/>
            </p:cNvPicPr>
            <p:nvPr/>
          </p:nvPicPr>
          <p:blipFill rotWithShape="1">
            <a:blip r:embed="rId1">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3"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4" name="组合 53"/>
          <p:cNvGrpSpPr/>
          <p:nvPr/>
        </p:nvGrpSpPr>
        <p:grpSpPr>
          <a:xfrm>
            <a:off x="6900809" y="5599034"/>
            <a:ext cx="486444" cy="692201"/>
            <a:chOff x="6231394" y="5751300"/>
            <a:chExt cx="486444" cy="692201"/>
          </a:xfrm>
        </p:grpSpPr>
        <p:pic>
          <p:nvPicPr>
            <p:cNvPr id="55" name="图片 54"/>
            <p:cNvPicPr>
              <a:picLocks noChangeAspect="1"/>
            </p:cNvPicPr>
            <p:nvPr/>
          </p:nvPicPr>
          <p:blipFill rotWithShape="1">
            <a:blip r:embed="rId2">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6"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7" name="组合 56"/>
          <p:cNvGrpSpPr/>
          <p:nvPr/>
        </p:nvGrpSpPr>
        <p:grpSpPr>
          <a:xfrm>
            <a:off x="7905671" y="5599034"/>
            <a:ext cx="486444" cy="688095"/>
            <a:chOff x="5666496" y="6074423"/>
            <a:chExt cx="486444" cy="688095"/>
          </a:xfrm>
        </p:grpSpPr>
        <p:pic>
          <p:nvPicPr>
            <p:cNvPr id="58" name="图片 57"/>
            <p:cNvPicPr>
              <a:picLocks noChangeAspect="1"/>
            </p:cNvPicPr>
            <p:nvPr/>
          </p:nvPicPr>
          <p:blipFill rotWithShape="1">
            <a:blip r:embed="rId3">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9"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0" name="组合 59"/>
          <p:cNvGrpSpPr/>
          <p:nvPr/>
        </p:nvGrpSpPr>
        <p:grpSpPr>
          <a:xfrm>
            <a:off x="8910533" y="5598133"/>
            <a:ext cx="486444" cy="689896"/>
            <a:chOff x="6832165" y="5753605"/>
            <a:chExt cx="486444" cy="689896"/>
          </a:xfrm>
        </p:grpSpPr>
        <p:pic>
          <p:nvPicPr>
            <p:cNvPr id="61" name="图片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2"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组合 62"/>
          <p:cNvGrpSpPr/>
          <p:nvPr/>
        </p:nvGrpSpPr>
        <p:grpSpPr>
          <a:xfrm>
            <a:off x="9915395" y="5596731"/>
            <a:ext cx="486444" cy="688095"/>
            <a:chOff x="8135043" y="5752584"/>
            <a:chExt cx="486444" cy="688095"/>
          </a:xfrm>
        </p:grpSpPr>
        <p:pic>
          <p:nvPicPr>
            <p:cNvPr id="64" name="图片 63"/>
            <p:cNvPicPr>
              <a:picLocks noChangeAspect="1"/>
            </p:cNvPicPr>
            <p:nvPr/>
          </p:nvPicPr>
          <p:blipFill rotWithShape="1">
            <a:blip r:embed="rId5">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65"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起重机械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zh-CN" sz="1200" b="1" dirty="0">
                <a:latin typeface="微软雅黑" panose="020B0503020204020204" pitchFamily="34" charset="-122"/>
                <a:ea typeface="微软雅黑" panose="020B0503020204020204" pitchFamily="34" charset="-122"/>
              </a:rPr>
              <a:t>、挤压、碰撞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zh-CN" sz="1200" b="1" dirty="0">
                <a:latin typeface="微软雅黑" panose="020B0503020204020204" pitchFamily="34" charset="-122"/>
                <a:ea typeface="微软雅黑" panose="020B0503020204020204" pitchFamily="34" charset="-122"/>
              </a:rPr>
              <a:t>、坠物伤人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a:t>
            </a:r>
            <a:r>
              <a:rPr lang="zh-CN" altLang="zh-CN" sz="1200" b="1" dirty="0">
                <a:latin typeface="微软雅黑" panose="020B0503020204020204" pitchFamily="34" charset="-122"/>
                <a:ea typeface="微软雅黑" panose="020B0503020204020204" pitchFamily="34" charset="-122"/>
              </a:rPr>
              <a:t>、高处坠落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zh-CN" sz="1200" b="1" dirty="0">
                <a:latin typeface="微软雅黑" panose="020B0503020204020204" pitchFamily="34" charset="-122"/>
                <a:ea typeface="微软雅黑" panose="020B0503020204020204" pitchFamily="34" charset="-122"/>
              </a:rPr>
              <a:t>、其他伤害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05860"/>
            <a:ext cx="6821486" cy="149868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1、使用断丝、腐蚀、磨损、变形超标的主钩钢丝绳、吊索具;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2、使用裂纹、磨损、塑性变形、开口度超标等缺陷的吊钩；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4、行车主钩升降制动器失效；</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5、主钩钢丝绳脱槽性磨损；</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6、起重作业违反“十不吊”规定。</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56966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1、按标准定期对主钩钢丝绳、吊索具进行检查,发现每股钢丝绳断裂达到10%、腐蚀或磨损达到原钢丝绳表面的40%、变形超标的立即更换;</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2、操作工每天对吊钩进行点检,发现裂纹、磨损、塑性变形、开口度超标15%等缺陷的立即反馈维修工;</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3、不允许同时起吊两付模具;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 、操作工日点检，维修工定期检查，确保制动器完好；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5、操作工日点检，维修工定期检查钢丝绳定位状态；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6、严格按操作规程操作，做到十不吊。</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1203881" y="3874920"/>
            <a:ext cx="725700" cy="788362"/>
            <a:chOff x="2378" y="2565"/>
            <a:chExt cx="1355" cy="1472"/>
          </a:xfrm>
        </p:grpSpPr>
        <p:sp>
          <p:nvSpPr>
            <p:cNvPr id="32"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Group 15"/>
          <p:cNvGrpSpPr>
            <a:grpSpLocks noChangeAspect="1"/>
          </p:cNvGrpSpPr>
          <p:nvPr/>
        </p:nvGrpSpPr>
        <p:grpSpPr bwMode="auto">
          <a:xfrm>
            <a:off x="2162019" y="3881059"/>
            <a:ext cx="729587" cy="792585"/>
            <a:chOff x="1779" y="591"/>
            <a:chExt cx="1355" cy="1472"/>
          </a:xfrm>
        </p:grpSpPr>
        <p:sp>
          <p:nvSpPr>
            <p:cNvPr id="37"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37"/>
          <p:cNvGrpSpPr>
            <a:grpSpLocks noChangeAspect="1"/>
          </p:cNvGrpSpPr>
          <p:nvPr/>
        </p:nvGrpSpPr>
        <p:grpSpPr bwMode="auto">
          <a:xfrm>
            <a:off x="3336166" y="3844522"/>
            <a:ext cx="695077" cy="755653"/>
            <a:chOff x="4688" y="427"/>
            <a:chExt cx="1354" cy="1472"/>
          </a:xfrm>
        </p:grpSpPr>
        <p:sp>
          <p:nvSpPr>
            <p:cNvPr id="45"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892263"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低压电气柜</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箱</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308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、触电伤害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7270"/>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、配电箱外露带电部分无屏护</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、配电箱内插座接线不正确或电气元件、线路凌乱、蓬松、裸露，接触不良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、配电箱内有纱头或其它杂物、积水等</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、电器柜门随意开启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线连接不可靠</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565256"/>
            <a:ext cx="6937342" cy="1507336"/>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、由专业维修电工对外露部分使用有机玻璃屏护</a:t>
            </a:r>
            <a:r>
              <a:rPr lang="en-US" altLang="zh-CN" sz="1200" b="1" dirty="0">
                <a:latin typeface="微软雅黑" panose="020B0503020204020204" pitchFamily="34" charset="-122"/>
                <a:ea typeface="微软雅黑" panose="020B0503020204020204" pitchFamily="34" charset="-122"/>
              </a:rPr>
              <a:t>; </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、维修电工按要求对配电箱内线路进行连接，并每月检查一次。是否有线路凌乱、蓬松、裸露</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接触不良等现象</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、维修电工每月对电器柜检查清理</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确保电器柜内无杂物</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积水</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、非专业人员严禁打开电器柜门</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、金属外壳应与电网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线可靠连接</a:t>
            </a:r>
            <a:r>
              <a:rPr lang="en-US" altLang="zh-CN" sz="1200" b="1" dirty="0">
                <a:latin typeface="微软雅黑" panose="020B0503020204020204" pitchFamily="34" charset="-122"/>
                <a:ea typeface="微软雅黑" panose="020B0503020204020204" pitchFamily="34" charset="-122"/>
              </a:rPr>
              <a:t>.</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0" name="Group 70"/>
          <p:cNvGrpSpPr>
            <a:grpSpLocks noChangeAspect="1"/>
          </p:cNvGrpSpPr>
          <p:nvPr/>
        </p:nvGrpSpPr>
        <p:grpSpPr bwMode="auto">
          <a:xfrm>
            <a:off x="2240650" y="3840425"/>
            <a:ext cx="725700" cy="788362"/>
            <a:chOff x="2378" y="2565"/>
            <a:chExt cx="1355" cy="1472"/>
          </a:xfrm>
        </p:grpSpPr>
        <p:sp>
          <p:nvSpPr>
            <p:cNvPr id="2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2753794" y="3502168"/>
            <a:ext cx="748387" cy="1072566"/>
            <a:chOff x="7460120" y="5755406"/>
            <a:chExt cx="486444" cy="697157"/>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5" name="Group 90"/>
          <p:cNvGrpSpPr>
            <a:grpSpLocks noChangeAspect="1"/>
          </p:cNvGrpSpPr>
          <p:nvPr/>
        </p:nvGrpSpPr>
        <p:grpSpPr bwMode="auto">
          <a:xfrm>
            <a:off x="603984" y="3666222"/>
            <a:ext cx="930812" cy="1012680"/>
            <a:chOff x="4883" y="2370"/>
            <a:chExt cx="1353" cy="1472"/>
          </a:xfrm>
        </p:grpSpPr>
        <p:sp>
          <p:nvSpPr>
            <p:cNvPr id="1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铣床岗位风险点告知卡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铣床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2821104" y="3522488"/>
            <a:ext cx="748387" cy="1072566"/>
            <a:chOff x="7460120" y="5755406"/>
            <a:chExt cx="486444" cy="697157"/>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657324" y="3534777"/>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起重机操作岗位风险点告知卡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起重机操作</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起吊载荷质量不确定，系挂位置不当，导致被吊物体失稳坠落。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从事起重机械指挥、司机等操作人员必须经过培训，并取得资质证书。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吊运前应确认起吊载荷的质量和质心，并确定起升系挂位置，经起吊后方能正式作业。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吊运载荷时，不得从人员和安全通道上方通过。</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工作结束后，应将被吊载荷放到地面，吊钩起升到规定位置，切断电源或脱开主离合器。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3</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有限空间作业区域风险点告知卡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5945"/>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有限空间作业场所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聚集在有限空间内的易燃易爆气体和有毒气体导致爆炸和人员窒息。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临时作业前必须办理作业审批手续。</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焊接、切割的操作现场必须具备足够的通风条件。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动火作业前应检测低凹处、地坑和容器内的可燃气体含量，超标时严禁作业。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647164" y="352017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2738364" y="3508047"/>
            <a:ext cx="763817" cy="1062270"/>
            <a:chOff x="687314" y="3532177"/>
            <a:chExt cx="763817" cy="1062270"/>
          </a:xfrm>
        </p:grpSpPr>
        <p:sp>
          <p:nvSpPr>
            <p:cNvPr id="9" name="Rectangle 74"/>
            <p:cNvSpPr>
              <a:spLocks noChangeArrowheads="1"/>
            </p:cNvSpPr>
            <p:nvPr/>
          </p:nvSpPr>
          <p:spPr bwMode="auto">
            <a:xfrm>
              <a:off x="702744" y="3535823"/>
              <a:ext cx="748387" cy="105862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14" y="3532177"/>
              <a:ext cx="763817" cy="1058623"/>
            </a:xfrm>
            <a:prstGeom prst="rect">
              <a:avLst/>
            </a:prstGeom>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爆炸危险性厂房风险点告知卡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30049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爆炸危险性厂房的泄压</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爆炸发生时，泄压面积不符合要求，扩大了爆炸的危害性。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有爆炸危险的厂房或厂房内有爆炸危险的部位应设置泄压设施，泄压设施宜采用轻质屋面板、轻质墙体和门窗，门窗应向外开启。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2168">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507" y="3374549"/>
            <a:ext cx="806016" cy="1065915"/>
          </a:xfrm>
          <a:prstGeom prst="rect">
            <a:avLst/>
          </a:prstGeom>
        </p:spPr>
      </p:pic>
      <p:grpSp>
        <p:nvGrpSpPr>
          <p:cNvPr id="8" name="组合 7"/>
          <p:cNvGrpSpPr/>
          <p:nvPr/>
        </p:nvGrpSpPr>
        <p:grpSpPr>
          <a:xfrm>
            <a:off x="854219" y="345559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危险建筑物风险点告知卡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危险建筑物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危险建筑物遇风雨及其他异常情况导致垮塌。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应对建筑物进行危房鉴定。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凡鉴定危险的建筑物，应拆除或大修。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火灾、坍塌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507" y="3461544"/>
            <a:ext cx="806016" cy="1065915"/>
          </a:xfrm>
          <a:prstGeom prst="rect">
            <a:avLst/>
          </a:prstGeom>
        </p:spPr>
      </p:pic>
      <p:grpSp>
        <p:nvGrpSpPr>
          <p:cNvPr id="8" name="组合 7"/>
          <p:cNvGrpSpPr/>
          <p:nvPr/>
        </p:nvGrpSpPr>
        <p:grpSpPr>
          <a:xfrm>
            <a:off x="873269" y="3499411"/>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化学前处理风险点告知卡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化学前处理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507" y="3551714"/>
            <a:ext cx="806016" cy="1065915"/>
          </a:xfrm>
          <a:prstGeom prst="rect">
            <a:avLst/>
          </a:prstGeom>
        </p:spPr>
      </p:pic>
      <p:grpSp>
        <p:nvGrpSpPr>
          <p:cNvPr id="8" name="组合 7"/>
          <p:cNvGrpSpPr/>
          <p:nvPr/>
        </p:nvGrpSpPr>
        <p:grpSpPr>
          <a:xfrm>
            <a:off x="811039" y="3551481"/>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切割机风险点告知卡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切割机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禁止设备之上摆放物品</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按标准佩戴劳保用品；用专用工具及时清理铁屑。</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及时清理地面油污、水渍，保持地面卫生。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严格按加工工艺参数进行加工。</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禁止非专业资质人员操作设备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严格按设备操作规程进行作业。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565547"/>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手持电钻风险点告知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41369"/>
        </p:xfrm>
        <a:graphic>
          <a:graphicData uri="http://schemas.openxmlformats.org/drawingml/2006/table">
            <a:tbl>
              <a:tblPr firstRow="1" bandRow="1">
                <a:tableStyleId>{5C22544A-7EE6-4342-B048-85BDC9FD1C3A}</a:tableStyleId>
              </a:tblPr>
              <a:tblGrid>
                <a:gridCol w="1663998"/>
                <a:gridCol w="1687591"/>
                <a:gridCol w="2018242"/>
                <a:gridCol w="5892802"/>
              </a:tblGrid>
              <a:tr h="5207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手持电钻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793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marR="0" lvl="0" indent="0" algn="l" defTabSz="914400" rtl="0" eaLnBrk="1" fontAlgn="auto" latinLnBrk="0" hangingPunct="1">
                        <a:lnSpc>
                          <a:spcPct val="130000"/>
                        </a:lnSpc>
                        <a:spcBef>
                          <a:spcPts val="0"/>
                        </a:spcBef>
                        <a:spcAft>
                          <a:spcPts val="0"/>
                        </a:spcAft>
                        <a:buClrTx/>
                        <a:buSzTx/>
                        <a:buFont typeface="+mj-lt"/>
                        <a:buAutoNum type="arabicPeriod"/>
                        <a:defRPr/>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冲击钻风险点告知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39000"/>
        </p:xfrm>
        <a:graphic>
          <a:graphicData uri="http://schemas.openxmlformats.org/drawingml/2006/table">
            <a:tbl>
              <a:tblPr firstRow="1" bandRow="1">
                <a:tableStyleId>{5C22544A-7EE6-4342-B048-85BDC9FD1C3A}</a:tableStyleId>
              </a:tblPr>
              <a:tblGrid>
                <a:gridCol w="1663998"/>
                <a:gridCol w="1687591"/>
                <a:gridCol w="2018242"/>
                <a:gridCol w="5892802"/>
              </a:tblGrid>
              <a:tr h="5334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冲击钻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4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0412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贮液器风险点告知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56770"/>
        </p:xfrm>
        <a:graphic>
          <a:graphicData uri="http://schemas.openxmlformats.org/drawingml/2006/table">
            <a:tbl>
              <a:tblPr firstRow="1" bandRow="1">
                <a:tableStyleId>{5C22544A-7EE6-4342-B048-85BDC9FD1C3A}</a:tableStyleId>
              </a:tblPr>
              <a:tblGrid>
                <a:gridCol w="1663998"/>
                <a:gridCol w="1687591"/>
                <a:gridCol w="2018242"/>
                <a:gridCol w="5892802"/>
              </a:tblGrid>
              <a:tr h="56171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贮液器</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由于人员误操作、设备缺陷、外力因素等导致泄露，遇明火或静电火花会发生火灾、爆炸等事故。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751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定期进行放油操作；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定期进行放空气操作；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做好设备运行记录；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117" y="3340261"/>
            <a:ext cx="806016" cy="1065915"/>
          </a:xfrm>
          <a:prstGeom prst="rect">
            <a:avLst/>
          </a:prstGeom>
        </p:spPr>
      </p:pic>
      <p:grpSp>
        <p:nvGrpSpPr>
          <p:cNvPr id="8" name="组合 7"/>
          <p:cNvGrpSpPr/>
          <p:nvPr/>
        </p:nvGrpSpPr>
        <p:grpSpPr>
          <a:xfrm>
            <a:off x="825009" y="337749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消防水泵风险点告知卡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7344"/>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消防水泵</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955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设备维修严格按照操作规程挂牌、上锁</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371586"/>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车间电气线路风险点告知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车间电气线路</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由于人员误操作、设备缺陷、外力因素等导致电气线路故障，易发生火灾、触电等事故。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防爆场所应配用防爆电器；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每层厂房应设独立电源箱，使用断路保护器；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临时线路应安装总开关控制和漏电保护装置；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临时用电设备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（保护接地）连接可靠。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70"/>
          <p:cNvGrpSpPr>
            <a:grpSpLocks noChangeAspect="1"/>
          </p:cNvGrpSpPr>
          <p:nvPr/>
        </p:nvGrpSpPr>
        <p:grpSpPr bwMode="auto">
          <a:xfrm>
            <a:off x="942701" y="3222863"/>
            <a:ext cx="1011788" cy="1099153"/>
            <a:chOff x="2378" y="2565"/>
            <a:chExt cx="1355" cy="1472"/>
          </a:xfrm>
        </p:grpSpPr>
        <p:sp>
          <p:nvSpPr>
            <p:cNvPr id="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9"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74" y="3255348"/>
            <a:ext cx="806016" cy="106591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冷库作业风险点告知卡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冷库作业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由于人员误操作、设备缺陷、外力因素等导致设备故障，易发生火灾等事故。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每个冷库设有一个专用安全疏散通道，并安装应急照明灯及疏散指示标识；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每个冷库门安装有蜂鸣报警装置，紧急情况时按响蜂鸣求救，从外部打开冷库门。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3883" y="3340571"/>
            <a:ext cx="806016" cy="1065915"/>
          </a:xfrm>
          <a:prstGeom prst="rect">
            <a:avLst/>
          </a:prstGeom>
        </p:spPr>
      </p:pic>
      <p:grpSp>
        <p:nvGrpSpPr>
          <p:cNvPr id="14" name="组合 13"/>
          <p:cNvGrpSpPr/>
          <p:nvPr/>
        </p:nvGrpSpPr>
        <p:grpSpPr>
          <a:xfrm>
            <a:off x="2870813" y="3429000"/>
            <a:ext cx="689223" cy="977486"/>
            <a:chOff x="6832165" y="5753605"/>
            <a:chExt cx="486444" cy="689896"/>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1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 name="组合 4"/>
          <p:cNvGrpSpPr/>
          <p:nvPr/>
        </p:nvGrpSpPr>
        <p:grpSpPr>
          <a:xfrm>
            <a:off x="1738704" y="3429000"/>
            <a:ext cx="796267" cy="1015394"/>
            <a:chOff x="1738704" y="3429000"/>
            <a:chExt cx="796267" cy="1015394"/>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704" y="3429000"/>
              <a:ext cx="796267" cy="1015394"/>
            </a:xfrm>
            <a:prstGeom prst="rect">
              <a:avLst/>
            </a:prstGeom>
          </p:spPr>
        </p:pic>
        <p:sp>
          <p:nvSpPr>
            <p:cNvPr id="19" name="Rectangle 74"/>
            <p:cNvSpPr>
              <a:spLocks noChangeArrowheads="1"/>
            </p:cNvSpPr>
            <p:nvPr/>
          </p:nvSpPr>
          <p:spPr bwMode="auto">
            <a:xfrm>
              <a:off x="1808892" y="3429000"/>
              <a:ext cx="689223" cy="97493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临时用电作业风险点告知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155699"/>
          <a:ext cx="11262633" cy="5384565"/>
        </p:xfrm>
        <a:graphic>
          <a:graphicData uri="http://schemas.openxmlformats.org/drawingml/2006/table">
            <a:tbl>
              <a:tblPr firstRow="1" bandRow="1">
                <a:tableStyleId>{5C22544A-7EE6-4342-B048-85BDC9FD1C3A}</a:tableStyleId>
              </a:tblPr>
              <a:tblGrid>
                <a:gridCol w="1663998"/>
                <a:gridCol w="1687591"/>
                <a:gridCol w="2018242"/>
                <a:gridCol w="5892802"/>
              </a:tblGrid>
              <a:tr h="4445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临时用电作业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依法建立临时用电作业管理制度；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严格遵守临时用电管理制度监护人职责；</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电气改造作业选择有资质的单位和个人，临时取电由公司电工在临时取电点进行接线避免私拉乱接，作业许可时对作业人员资质进行审查；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作业许可人对临时用电设施进行检查确认满足作业条件方可进行临时用电作业，临时用电作业必须安装漏电保护器，每次作业前由监护人检查漏电保护器确保性能可靠。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由于人员误操作、设备缺陷、外力因素等产生易燃蒸气，遇明火或静电火花会发生火灾、爆炸等事故；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由于人员误操作、设备缺陷、外力因素等产生硫化氢，易发生中毒窒息事故；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3" name="组合 2"/>
          <p:cNvGrpSpPr/>
          <p:nvPr/>
        </p:nvGrpSpPr>
        <p:grpSpPr>
          <a:xfrm>
            <a:off x="2773479" y="3363624"/>
            <a:ext cx="748387" cy="1072566"/>
            <a:chOff x="7460120" y="5755406"/>
            <a:chExt cx="486444" cy="697157"/>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8" name="组合 17"/>
          <p:cNvGrpSpPr/>
          <p:nvPr/>
        </p:nvGrpSpPr>
        <p:grpSpPr>
          <a:xfrm>
            <a:off x="556692" y="34110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库房风险点告知卡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仓库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由于人员误操作、外力因素等，导致易燃物质遇明火或静电火花会发生火灾、爆炸等事故。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进库人员进行登记，交出火种；</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禁止违章吸烟和动火作业；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禁止运输用机动车辆进入库房；禁止在库房内停放或修理机动车辆；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货物堆放应按照规定存放；</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677" y="3358676"/>
            <a:ext cx="806016" cy="1065915"/>
          </a:xfrm>
          <a:prstGeom prst="rect">
            <a:avLst/>
          </a:prstGeom>
        </p:spPr>
      </p:pic>
      <p:grpSp>
        <p:nvGrpSpPr>
          <p:cNvPr id="8" name="组合 7"/>
          <p:cNvGrpSpPr/>
          <p:nvPr/>
        </p:nvGrpSpPr>
        <p:grpSpPr>
          <a:xfrm>
            <a:off x="931054" y="337812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污水处理池风险点告知卡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污水处理池</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由于人员误操作、设备缺陷、外力因素等，易发生淹溺、中毒窒息等事故。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各功能池设置不锈钢护栏</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配置救生圈，应急物资柜配置救生衣 、救生杆、救生绳；</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设置“当心溺水”警示标示、两人巡视作业；</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定期巡检验证护栏的安全性；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行走路径远离护栏；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各功能池观察口设置不锈钢护栏；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培训教育硫化氢的危害及特性；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采用超声波液位传感器自动上传液位，减少员工观察液位次数。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淹溺、高处坠落、中毒窒息等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3" name="组合 2"/>
          <p:cNvGrpSpPr/>
          <p:nvPr/>
        </p:nvGrpSpPr>
        <p:grpSpPr>
          <a:xfrm>
            <a:off x="2811579" y="3171854"/>
            <a:ext cx="748387" cy="1072566"/>
            <a:chOff x="7460120" y="5755406"/>
            <a:chExt cx="486444" cy="69715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dirty="0"/>
            </a:p>
          </p:txBody>
        </p:sp>
      </p:grpSp>
      <p:grpSp>
        <p:nvGrpSpPr>
          <p:cNvPr id="18" name="组合 17"/>
          <p:cNvGrpSpPr/>
          <p:nvPr/>
        </p:nvGrpSpPr>
        <p:grpSpPr>
          <a:xfrm>
            <a:off x="594792" y="321926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污水处理间风险点告知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污水处理间</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由于人员误操作、设备缺陷、外力因素等导致人员硫化氢中毒，易发生中毒窒息等事故。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3" name="组合 2"/>
          <p:cNvGrpSpPr/>
          <p:nvPr/>
        </p:nvGrpSpPr>
        <p:grpSpPr>
          <a:xfrm>
            <a:off x="2811579" y="3171854"/>
            <a:ext cx="748387" cy="1072566"/>
            <a:chOff x="7460120" y="5755406"/>
            <a:chExt cx="486444" cy="697157"/>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8" name="组合 17"/>
          <p:cNvGrpSpPr/>
          <p:nvPr/>
        </p:nvGrpSpPr>
        <p:grpSpPr>
          <a:xfrm>
            <a:off x="594792" y="321926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餐厅风险点告知卡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餐厅</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由于人员误操作、设备缺陷、外力因素等导致液化气泄漏，遇明火或静电火花发生火灾、爆炸等事故。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设专人负责管理，其他人不得随意乱动；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燃气存放处，除负责管理人员外，其他人禁止入内；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在使用燃气、关闭燃气阀时，必须严格按照先总阀，后分阀的操作规程进行；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工作场所，应定时开启排风设施，确保室内空气流通。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942" y="3243106"/>
            <a:ext cx="806016" cy="1065915"/>
          </a:xfrm>
          <a:prstGeom prst="rect">
            <a:avLst/>
          </a:prstGeom>
        </p:spPr>
      </p:pic>
      <p:grpSp>
        <p:nvGrpSpPr>
          <p:cNvPr id="8" name="组合 7"/>
          <p:cNvGrpSpPr/>
          <p:nvPr/>
        </p:nvGrpSpPr>
        <p:grpSpPr>
          <a:xfrm>
            <a:off x="815484" y="328097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氩弧焊机风险点告知卡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氩弧焊机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942" y="3197386"/>
            <a:ext cx="806016" cy="1065915"/>
          </a:xfrm>
          <a:prstGeom prst="rect">
            <a:avLst/>
          </a:prstGeom>
        </p:spPr>
      </p:pic>
      <p:grpSp>
        <p:nvGrpSpPr>
          <p:cNvPr id="8" name="组合 7"/>
          <p:cNvGrpSpPr/>
          <p:nvPr/>
        </p:nvGrpSpPr>
        <p:grpSpPr>
          <a:xfrm>
            <a:off x="778019" y="323525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燃气调压站区域风险点告知卡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燃气调压站</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燃气泄漏后遇电气和静电火花，导致火灾、爆炸。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站房耐火等级达到一二级要求。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站房内电气设施应按防爆要求配置和安装；并应设可燃气体浓度检测和报警装置。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调压站应在防雷保护范围内。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管道及接口不得泄露，法兰处应接跨接线。</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677" y="3236121"/>
            <a:ext cx="806016" cy="1065915"/>
          </a:xfrm>
          <a:prstGeom prst="rect">
            <a:avLst/>
          </a:prstGeom>
        </p:spPr>
      </p:pic>
      <p:grpSp>
        <p:nvGrpSpPr>
          <p:cNvPr id="8" name="组合 7"/>
          <p:cNvGrpSpPr/>
          <p:nvPr/>
        </p:nvGrpSpPr>
        <p:grpSpPr>
          <a:xfrm>
            <a:off x="834534" y="320921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5" name="图片 24" descr="〔微信公众号：安全生产管理〕二维码（黑白）"/>
          <p:cNvPicPr>
            <a:picLocks noChangeAspect="1"/>
          </p:cNvPicPr>
          <p:nvPr/>
        </p:nvPicPr>
        <p:blipFill>
          <a:blip r:embed="rId3"/>
          <a:stretch>
            <a:fillRect/>
          </a:stretch>
        </p:blipFill>
        <p:spPr>
          <a:xfrm>
            <a:off x="1783715" y="3306445"/>
            <a:ext cx="830580" cy="83058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剩余电流保护装置风险点告知卡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6545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剩余电流保护装置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发生触电、火灾事故时失去保护作用，导致事故危害扩大。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7583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设备和场所必须安装剩余电流保护装置。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剩余电流保护装置投入运行后，必须定期试验。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112" y="3253901"/>
            <a:ext cx="806016" cy="1065915"/>
          </a:xfrm>
          <a:prstGeom prst="rect">
            <a:avLst/>
          </a:prstGeom>
        </p:spPr>
      </p:pic>
      <p:grpSp>
        <p:nvGrpSpPr>
          <p:cNvPr id="14" name="Group 70"/>
          <p:cNvGrpSpPr>
            <a:grpSpLocks noChangeAspect="1"/>
          </p:cNvGrpSpPr>
          <p:nvPr/>
        </p:nvGrpSpPr>
        <p:grpSpPr bwMode="auto">
          <a:xfrm>
            <a:off x="892827" y="3220612"/>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电网接地系统风险点告知卡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电网接地系统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接地系统制式不对，无接地保护或连接方法不对，造成人员触电。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同一电源供电的低压配系统，不应同时采用</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系统或</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IT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系统所有电气装备的外露可导电部分，均应通过保护导体与电源系统的接地点连接。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502" y="3227231"/>
            <a:ext cx="806016" cy="1065915"/>
          </a:xfrm>
          <a:prstGeom prst="rect">
            <a:avLst/>
          </a:prstGeom>
        </p:spPr>
      </p:pic>
      <p:grpSp>
        <p:nvGrpSpPr>
          <p:cNvPr id="8" name="组合 7"/>
          <p:cNvGrpSpPr/>
          <p:nvPr/>
        </p:nvGrpSpPr>
        <p:grpSpPr>
          <a:xfrm>
            <a:off x="901844" y="332161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冲天炉炉体区域风险点告知卡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6768"/>
        </p:xfrm>
        <a:graphic>
          <a:graphicData uri="http://schemas.openxmlformats.org/drawingml/2006/table">
            <a:tbl>
              <a:tblPr firstRow="1" bandRow="1">
                <a:tableStyleId>{5C22544A-7EE6-4342-B048-85BDC9FD1C3A}</a:tableStyleId>
              </a:tblPr>
              <a:tblGrid>
                <a:gridCol w="1663998"/>
                <a:gridCol w="1687591"/>
                <a:gridCol w="2018242"/>
                <a:gridCol w="5892802"/>
              </a:tblGrid>
              <a:tr h="44712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冲天炉炉体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炉体腐蚀严重，连接部位不牢固及泄爆口损坏，导致铁水泄漏和炉体爆炸。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67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4712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169634">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经常定期检查炉底门两套机械闭锁装置是否正常，闭锁是否牢固，炉底板是否有裂纹等。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泄爆口应确保释放压力的速度能保证炉体结构不受损，设置部位不会对操作者造成伤害。</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629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8922">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3" name="组合 2"/>
          <p:cNvGrpSpPr/>
          <p:nvPr/>
        </p:nvGrpSpPr>
        <p:grpSpPr>
          <a:xfrm>
            <a:off x="2859204" y="3174394"/>
            <a:ext cx="748387" cy="1072566"/>
            <a:chOff x="7460120" y="5755406"/>
            <a:chExt cx="486444" cy="69715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 name="组合 6"/>
          <p:cNvGrpSpPr/>
          <p:nvPr/>
        </p:nvGrpSpPr>
        <p:grpSpPr>
          <a:xfrm>
            <a:off x="594792" y="3219262"/>
            <a:ext cx="953973" cy="1038521"/>
            <a:chOff x="7545390" y="1668463"/>
            <a:chExt cx="2149476" cy="2339976"/>
          </a:xfrm>
        </p:grpSpPr>
        <p:sp>
          <p:nvSpPr>
            <p:cNvPr id="8"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高处作业风险点告知卡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401837"/>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高处作业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由于人员误操作、设备缺陷、外力因素等导致设备故障，易发生高处坠落等事故。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依法建立高处作业管理制度；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严格遵守高处作业管理制度监护人职责，求监护人不能擅自离开作业场所，如监护人必须离开时高处作业停止；</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选择有资质的单位和个人，作业许可时对作业人员资质进行审查；</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配备安全带、安全帽等防护用品并每月进行检查，监护人对防护用品使用情况进行监护。</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高处坠落等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26"/>
          <p:cNvGrpSpPr>
            <a:grpSpLocks noChangeAspect="1"/>
          </p:cNvGrpSpPr>
          <p:nvPr/>
        </p:nvGrpSpPr>
        <p:grpSpPr bwMode="auto">
          <a:xfrm>
            <a:off x="1571701" y="3429000"/>
            <a:ext cx="1136301" cy="1235329"/>
            <a:chOff x="3225" y="674"/>
            <a:chExt cx="1354" cy="1472"/>
          </a:xfrm>
        </p:grpSpPr>
        <p:sp>
          <p:nvSpPr>
            <p:cNvPr id="7" name="Freeform 27"/>
            <p:cNvSpPr/>
            <p:nvPr/>
          </p:nvSpPr>
          <p:spPr bwMode="auto">
            <a:xfrm>
              <a:off x="3225" y="674"/>
              <a:ext cx="1354" cy="1215"/>
            </a:xfrm>
            <a:custGeom>
              <a:avLst/>
              <a:gdLst>
                <a:gd name="T0" fmla="*/ 113 w 1354"/>
                <a:gd name="T1" fmla="*/ 1215 h 1215"/>
                <a:gd name="T2" fmla="*/ 1236 w 1354"/>
                <a:gd name="T3" fmla="*/ 1215 h 1215"/>
                <a:gd name="T4" fmla="*/ 1247 w 1354"/>
                <a:gd name="T5" fmla="*/ 1215 h 1215"/>
                <a:gd name="T6" fmla="*/ 1260 w 1354"/>
                <a:gd name="T7" fmla="*/ 1215 h 1215"/>
                <a:gd name="T8" fmla="*/ 1271 w 1354"/>
                <a:gd name="T9" fmla="*/ 1212 h 1215"/>
                <a:gd name="T10" fmla="*/ 1282 w 1354"/>
                <a:gd name="T11" fmla="*/ 1207 h 1215"/>
                <a:gd name="T12" fmla="*/ 1295 w 1354"/>
                <a:gd name="T13" fmla="*/ 1202 h 1215"/>
                <a:gd name="T14" fmla="*/ 1306 w 1354"/>
                <a:gd name="T15" fmla="*/ 1196 h 1215"/>
                <a:gd name="T16" fmla="*/ 1317 w 1354"/>
                <a:gd name="T17" fmla="*/ 1185 h 1215"/>
                <a:gd name="T18" fmla="*/ 1325 w 1354"/>
                <a:gd name="T19" fmla="*/ 1177 h 1215"/>
                <a:gd name="T20" fmla="*/ 1333 w 1354"/>
                <a:gd name="T21" fmla="*/ 1167 h 1215"/>
                <a:gd name="T22" fmla="*/ 1343 w 1354"/>
                <a:gd name="T23" fmla="*/ 1151 h 1215"/>
                <a:gd name="T24" fmla="*/ 1346 w 1354"/>
                <a:gd name="T25" fmla="*/ 1140 h 1215"/>
                <a:gd name="T26" fmla="*/ 1351 w 1354"/>
                <a:gd name="T27" fmla="*/ 1124 h 1215"/>
                <a:gd name="T28" fmla="*/ 1354 w 1354"/>
                <a:gd name="T29" fmla="*/ 1110 h 1215"/>
                <a:gd name="T30" fmla="*/ 1354 w 1354"/>
                <a:gd name="T31" fmla="*/ 1086 h 1215"/>
                <a:gd name="T32" fmla="*/ 1351 w 1354"/>
                <a:gd name="T33" fmla="*/ 1073 h 1215"/>
                <a:gd name="T34" fmla="*/ 1346 w 1354"/>
                <a:gd name="T35" fmla="*/ 1059 h 1215"/>
                <a:gd name="T36" fmla="*/ 1335 w 1354"/>
                <a:gd name="T37" fmla="*/ 1038 h 1215"/>
                <a:gd name="T38" fmla="*/ 1314 w 1354"/>
                <a:gd name="T39" fmla="*/ 998 h 1215"/>
                <a:gd name="T40" fmla="*/ 780 w 1354"/>
                <a:gd name="T41" fmla="*/ 54 h 1215"/>
                <a:gd name="T42" fmla="*/ 764 w 1354"/>
                <a:gd name="T43" fmla="*/ 35 h 1215"/>
                <a:gd name="T44" fmla="*/ 754 w 1354"/>
                <a:gd name="T45" fmla="*/ 25 h 1215"/>
                <a:gd name="T46" fmla="*/ 743 w 1354"/>
                <a:gd name="T47" fmla="*/ 16 h 1215"/>
                <a:gd name="T48" fmla="*/ 732 w 1354"/>
                <a:gd name="T49" fmla="*/ 11 h 1215"/>
                <a:gd name="T50" fmla="*/ 724 w 1354"/>
                <a:gd name="T51" fmla="*/ 8 h 1215"/>
                <a:gd name="T52" fmla="*/ 716 w 1354"/>
                <a:gd name="T53" fmla="*/ 6 h 1215"/>
                <a:gd name="T54" fmla="*/ 708 w 1354"/>
                <a:gd name="T55" fmla="*/ 3 h 1215"/>
                <a:gd name="T56" fmla="*/ 697 w 1354"/>
                <a:gd name="T57" fmla="*/ 0 h 1215"/>
                <a:gd name="T58" fmla="*/ 687 w 1354"/>
                <a:gd name="T59" fmla="*/ 0 h 1215"/>
                <a:gd name="T60" fmla="*/ 679 w 1354"/>
                <a:gd name="T61" fmla="*/ 0 h 1215"/>
                <a:gd name="T62" fmla="*/ 665 w 1354"/>
                <a:gd name="T63" fmla="*/ 3 h 1215"/>
                <a:gd name="T64" fmla="*/ 654 w 1354"/>
                <a:gd name="T65" fmla="*/ 8 h 1215"/>
                <a:gd name="T66" fmla="*/ 638 w 1354"/>
                <a:gd name="T67" fmla="*/ 16 h 1215"/>
                <a:gd name="T68" fmla="*/ 630 w 1354"/>
                <a:gd name="T69" fmla="*/ 25 h 1215"/>
                <a:gd name="T70" fmla="*/ 620 w 1354"/>
                <a:gd name="T71" fmla="*/ 33 h 1215"/>
                <a:gd name="T72" fmla="*/ 6 w 1354"/>
                <a:gd name="T73" fmla="*/ 1057 h 1215"/>
                <a:gd name="T74" fmla="*/ 0 w 1354"/>
                <a:gd name="T75" fmla="*/ 1097 h 1215"/>
                <a:gd name="T76" fmla="*/ 0 w 1354"/>
                <a:gd name="T77" fmla="*/ 1116 h 1215"/>
                <a:gd name="T78" fmla="*/ 3 w 1354"/>
                <a:gd name="T79" fmla="*/ 1132 h 1215"/>
                <a:gd name="T80" fmla="*/ 8 w 1354"/>
                <a:gd name="T81" fmla="*/ 1143 h 1215"/>
                <a:gd name="T82" fmla="*/ 11 w 1354"/>
                <a:gd name="T83" fmla="*/ 1153 h 1215"/>
                <a:gd name="T84" fmla="*/ 25 w 1354"/>
                <a:gd name="T85" fmla="*/ 1169 h 1215"/>
                <a:gd name="T86" fmla="*/ 35 w 1354"/>
                <a:gd name="T87" fmla="*/ 1183 h 1215"/>
                <a:gd name="T88" fmla="*/ 43 w 1354"/>
                <a:gd name="T89" fmla="*/ 1188 h 1215"/>
                <a:gd name="T90" fmla="*/ 54 w 1354"/>
                <a:gd name="T91" fmla="*/ 1196 h 1215"/>
                <a:gd name="T92" fmla="*/ 67 w 1354"/>
                <a:gd name="T93" fmla="*/ 1202 h 1215"/>
                <a:gd name="T94" fmla="*/ 81 w 1354"/>
                <a:gd name="T95" fmla="*/ 1207 h 1215"/>
                <a:gd name="T96" fmla="*/ 113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3" y="1215"/>
                  </a:moveTo>
                  <a:lnTo>
                    <a:pt x="1236" y="1215"/>
                  </a:lnTo>
                  <a:lnTo>
                    <a:pt x="1247" y="1215"/>
                  </a:lnTo>
                  <a:lnTo>
                    <a:pt x="1260" y="1215"/>
                  </a:lnTo>
                  <a:lnTo>
                    <a:pt x="1271" y="1212"/>
                  </a:lnTo>
                  <a:lnTo>
                    <a:pt x="1282" y="1207"/>
                  </a:lnTo>
                  <a:lnTo>
                    <a:pt x="1295" y="1202"/>
                  </a:lnTo>
                  <a:lnTo>
                    <a:pt x="1306" y="1196"/>
                  </a:lnTo>
                  <a:lnTo>
                    <a:pt x="1317" y="1185"/>
                  </a:lnTo>
                  <a:lnTo>
                    <a:pt x="1325" y="1177"/>
                  </a:lnTo>
                  <a:lnTo>
                    <a:pt x="1333" y="1167"/>
                  </a:lnTo>
                  <a:lnTo>
                    <a:pt x="1343" y="1151"/>
                  </a:lnTo>
                  <a:lnTo>
                    <a:pt x="1346" y="1140"/>
                  </a:lnTo>
                  <a:lnTo>
                    <a:pt x="1351" y="1124"/>
                  </a:lnTo>
                  <a:lnTo>
                    <a:pt x="1354" y="1110"/>
                  </a:lnTo>
                  <a:lnTo>
                    <a:pt x="1354" y="1086"/>
                  </a:lnTo>
                  <a:lnTo>
                    <a:pt x="1351" y="1073"/>
                  </a:lnTo>
                  <a:lnTo>
                    <a:pt x="1346" y="1059"/>
                  </a:lnTo>
                  <a:lnTo>
                    <a:pt x="1335" y="1038"/>
                  </a:lnTo>
                  <a:lnTo>
                    <a:pt x="1314" y="998"/>
                  </a:lnTo>
                  <a:lnTo>
                    <a:pt x="780" y="54"/>
                  </a:lnTo>
                  <a:lnTo>
                    <a:pt x="764" y="35"/>
                  </a:lnTo>
                  <a:lnTo>
                    <a:pt x="754" y="25"/>
                  </a:lnTo>
                  <a:lnTo>
                    <a:pt x="743" y="16"/>
                  </a:lnTo>
                  <a:lnTo>
                    <a:pt x="732" y="11"/>
                  </a:lnTo>
                  <a:lnTo>
                    <a:pt x="724" y="8"/>
                  </a:lnTo>
                  <a:lnTo>
                    <a:pt x="716" y="6"/>
                  </a:lnTo>
                  <a:lnTo>
                    <a:pt x="708" y="3"/>
                  </a:lnTo>
                  <a:lnTo>
                    <a:pt x="697" y="0"/>
                  </a:lnTo>
                  <a:lnTo>
                    <a:pt x="687" y="0"/>
                  </a:lnTo>
                  <a:lnTo>
                    <a:pt x="679" y="0"/>
                  </a:lnTo>
                  <a:lnTo>
                    <a:pt x="665" y="3"/>
                  </a:lnTo>
                  <a:lnTo>
                    <a:pt x="654" y="8"/>
                  </a:lnTo>
                  <a:lnTo>
                    <a:pt x="638" y="16"/>
                  </a:lnTo>
                  <a:lnTo>
                    <a:pt x="630" y="25"/>
                  </a:lnTo>
                  <a:lnTo>
                    <a:pt x="620" y="33"/>
                  </a:lnTo>
                  <a:lnTo>
                    <a:pt x="6" y="1057"/>
                  </a:lnTo>
                  <a:lnTo>
                    <a:pt x="0" y="1097"/>
                  </a:lnTo>
                  <a:lnTo>
                    <a:pt x="0" y="1116"/>
                  </a:lnTo>
                  <a:lnTo>
                    <a:pt x="3" y="1132"/>
                  </a:lnTo>
                  <a:lnTo>
                    <a:pt x="8" y="1143"/>
                  </a:lnTo>
                  <a:lnTo>
                    <a:pt x="11" y="1153"/>
                  </a:lnTo>
                  <a:lnTo>
                    <a:pt x="25"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8"/>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9"/>
            <p:cNvSpPr>
              <a:spLocks noEditPoints="1"/>
            </p:cNvSpPr>
            <p:nvPr/>
          </p:nvSpPr>
          <p:spPr bwMode="auto">
            <a:xfrm>
              <a:off x="3510" y="1959"/>
              <a:ext cx="830" cy="187"/>
            </a:xfrm>
            <a:custGeom>
              <a:avLst/>
              <a:gdLst>
                <a:gd name="T0" fmla="*/ 29 w 310"/>
                <a:gd name="T1" fmla="*/ 0 h 70"/>
                <a:gd name="T2" fmla="*/ 11 w 310"/>
                <a:gd name="T3" fmla="*/ 28 h 70"/>
                <a:gd name="T4" fmla="*/ 49 w 310"/>
                <a:gd name="T5" fmla="*/ 34 h 70"/>
                <a:gd name="T6" fmla="*/ 2 w 310"/>
                <a:gd name="T7" fmla="*/ 49 h 70"/>
                <a:gd name="T8" fmla="*/ 10 w 310"/>
                <a:gd name="T9" fmla="*/ 59 h 70"/>
                <a:gd name="T10" fmla="*/ 49 w 310"/>
                <a:gd name="T11" fmla="*/ 65 h 70"/>
                <a:gd name="T12" fmla="*/ 55 w 310"/>
                <a:gd name="T13" fmla="*/ 34 h 70"/>
                <a:gd name="T14" fmla="*/ 32 w 310"/>
                <a:gd name="T15" fmla="*/ 8 h 70"/>
                <a:gd name="T16" fmla="*/ 41 w 310"/>
                <a:gd name="T17" fmla="*/ 21 h 70"/>
                <a:gd name="T18" fmla="*/ 1 w 310"/>
                <a:gd name="T19" fmla="*/ 10 h 70"/>
                <a:gd name="T20" fmla="*/ 109 w 310"/>
                <a:gd name="T21" fmla="*/ 3 h 70"/>
                <a:gd name="T22" fmla="*/ 97 w 310"/>
                <a:gd name="T23" fmla="*/ 21 h 70"/>
                <a:gd name="T24" fmla="*/ 103 w 310"/>
                <a:gd name="T25" fmla="*/ 39 h 70"/>
                <a:gd name="T26" fmla="*/ 107 w 310"/>
                <a:gd name="T27" fmla="*/ 61 h 70"/>
                <a:gd name="T28" fmla="*/ 129 w 310"/>
                <a:gd name="T29" fmla="*/ 55 h 70"/>
                <a:gd name="T30" fmla="*/ 98 w 310"/>
                <a:gd name="T31" fmla="*/ 65 h 70"/>
                <a:gd name="T32" fmla="*/ 145 w 310"/>
                <a:gd name="T33" fmla="*/ 46 h 70"/>
                <a:gd name="T34" fmla="*/ 145 w 310"/>
                <a:gd name="T35" fmla="*/ 46 h 70"/>
                <a:gd name="T36" fmla="*/ 91 w 310"/>
                <a:gd name="T37" fmla="*/ 27 h 70"/>
                <a:gd name="T38" fmla="*/ 197 w 310"/>
                <a:gd name="T39" fmla="*/ 44 h 70"/>
                <a:gd name="T40" fmla="*/ 222 w 310"/>
                <a:gd name="T41" fmla="*/ 45 h 70"/>
                <a:gd name="T42" fmla="*/ 211 w 310"/>
                <a:gd name="T43" fmla="*/ 2 h 70"/>
                <a:gd name="T44" fmla="*/ 186 w 310"/>
                <a:gd name="T45" fmla="*/ 39 h 70"/>
                <a:gd name="T46" fmla="*/ 189 w 310"/>
                <a:gd name="T47" fmla="*/ 48 h 70"/>
                <a:gd name="T48" fmla="*/ 166 w 310"/>
                <a:gd name="T49" fmla="*/ 54 h 70"/>
                <a:gd name="T50" fmla="*/ 168 w 310"/>
                <a:gd name="T51" fmla="*/ 62 h 70"/>
                <a:gd name="T52" fmla="*/ 161 w 310"/>
                <a:gd name="T53" fmla="*/ 67 h 70"/>
                <a:gd name="T54" fmla="*/ 225 w 310"/>
                <a:gd name="T55" fmla="*/ 68 h 70"/>
                <a:gd name="T56" fmla="*/ 195 w 310"/>
                <a:gd name="T57" fmla="*/ 53 h 70"/>
                <a:gd name="T58" fmla="*/ 209 w 310"/>
                <a:gd name="T59" fmla="*/ 48 h 70"/>
                <a:gd name="T60" fmla="*/ 182 w 310"/>
                <a:gd name="T61" fmla="*/ 4 h 70"/>
                <a:gd name="T62" fmla="*/ 177 w 310"/>
                <a:gd name="T63" fmla="*/ 41 h 70"/>
                <a:gd name="T64" fmla="*/ 182 w 310"/>
                <a:gd name="T65" fmla="*/ 9 h 70"/>
                <a:gd name="T66" fmla="*/ 169 w 310"/>
                <a:gd name="T67" fmla="*/ 45 h 70"/>
                <a:gd name="T68" fmla="*/ 163 w 310"/>
                <a:gd name="T69" fmla="*/ 14 h 70"/>
                <a:gd name="T70" fmla="*/ 172 w 310"/>
                <a:gd name="T71" fmla="*/ 4 h 70"/>
                <a:gd name="T72" fmla="*/ 284 w 310"/>
                <a:gd name="T73" fmla="*/ 0 h 70"/>
                <a:gd name="T74" fmla="*/ 266 w 310"/>
                <a:gd name="T75" fmla="*/ 7 h 70"/>
                <a:gd name="T76" fmla="*/ 259 w 310"/>
                <a:gd name="T77" fmla="*/ 0 h 70"/>
                <a:gd name="T78" fmla="*/ 240 w 310"/>
                <a:gd name="T79" fmla="*/ 13 h 70"/>
                <a:gd name="T80" fmla="*/ 266 w 310"/>
                <a:gd name="T81" fmla="*/ 18 h 70"/>
                <a:gd name="T82" fmla="*/ 281 w 310"/>
                <a:gd name="T83" fmla="*/ 18 h 70"/>
                <a:gd name="T84" fmla="*/ 308 w 310"/>
                <a:gd name="T85" fmla="*/ 13 h 70"/>
                <a:gd name="T86" fmla="*/ 276 w 310"/>
                <a:gd name="T87" fmla="*/ 21 h 70"/>
                <a:gd name="T88" fmla="*/ 310 w 310"/>
                <a:gd name="T89" fmla="*/ 41 h 70"/>
                <a:gd name="T90" fmla="*/ 260 w 310"/>
                <a:gd name="T91" fmla="*/ 49 h 70"/>
                <a:gd name="T92" fmla="*/ 270 w 310"/>
                <a:gd name="T93" fmla="*/ 29 h 70"/>
                <a:gd name="T94" fmla="*/ 257 w 310"/>
                <a:gd name="T95" fmla="*/ 35 h 70"/>
                <a:gd name="T96" fmla="*/ 279 w 310"/>
                <a:gd name="T97" fmla="*/ 19 h 70"/>
                <a:gd name="T98" fmla="*/ 244 w 310"/>
                <a:gd name="T99" fmla="*/ 21 h 70"/>
                <a:gd name="T100" fmla="*/ 273 w 310"/>
                <a:gd name="T101" fmla="*/ 26 h 70"/>
                <a:gd name="T102" fmla="*/ 252 w 310"/>
                <a:gd name="T103" fmla="*/ 34 h 70"/>
                <a:gd name="T104" fmla="*/ 254 w 310"/>
                <a:gd name="T105" fmla="*/ 36 h 70"/>
                <a:gd name="T106" fmla="*/ 256 w 310"/>
                <a:gd name="T107" fmla="*/ 49 h 70"/>
                <a:gd name="T108" fmla="*/ 293 w 310"/>
                <a:gd name="T109" fmla="*/ 61 h 70"/>
                <a:gd name="T110" fmla="*/ 266 w 310"/>
                <a:gd name="T111" fmla="*/ 54 h 70"/>
                <a:gd name="T112" fmla="*/ 272 w 310"/>
                <a:gd name="T113" fmla="*/ 65 h 70"/>
                <a:gd name="T114" fmla="*/ 299 w 310"/>
                <a:gd name="T115" fmla="*/ 62 h 70"/>
                <a:gd name="T116" fmla="*/ 272 w 310"/>
                <a:gd name="T11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95" y="47"/>
                  </a:moveTo>
                  <a:cubicBezTo>
                    <a:pt x="195" y="46"/>
                    <a:pt x="195" y="45"/>
                    <a:pt x="196" y="45"/>
                  </a:cubicBezTo>
                  <a:cubicBezTo>
                    <a:pt x="197" y="45"/>
                    <a:pt x="197" y="44"/>
                    <a:pt x="197" y="44"/>
                  </a:cubicBezTo>
                  <a:cubicBezTo>
                    <a:pt x="197" y="44"/>
                    <a:pt x="196" y="44"/>
                    <a:pt x="195" y="44"/>
                  </a:cubicBezTo>
                  <a:cubicBezTo>
                    <a:pt x="195" y="44"/>
                    <a:pt x="194" y="44"/>
                    <a:pt x="194" y="44"/>
                  </a:cubicBezTo>
                  <a:cubicBezTo>
                    <a:pt x="201" y="37"/>
                    <a:pt x="205" y="29"/>
                    <a:pt x="206" y="19"/>
                  </a:cubicBezTo>
                  <a:cubicBezTo>
                    <a:pt x="207" y="30"/>
                    <a:pt x="212" y="39"/>
                    <a:pt x="222" y="45"/>
                  </a:cubicBezTo>
                  <a:cubicBezTo>
                    <a:pt x="223" y="41"/>
                    <a:pt x="225" y="39"/>
                    <a:pt x="228" y="38"/>
                  </a:cubicBezTo>
                  <a:cubicBezTo>
                    <a:pt x="216" y="34"/>
                    <a:pt x="210" y="25"/>
                    <a:pt x="209" y="11"/>
                  </a:cubicBezTo>
                  <a:cubicBezTo>
                    <a:pt x="208" y="7"/>
                    <a:pt x="209" y="4"/>
                    <a:pt x="210" y="3"/>
                  </a:cubicBezTo>
                  <a:cubicBezTo>
                    <a:pt x="211" y="3"/>
                    <a:pt x="211" y="2"/>
                    <a:pt x="211" y="2"/>
                  </a:cubicBezTo>
                  <a:cubicBezTo>
                    <a:pt x="210" y="2"/>
                    <a:pt x="207" y="2"/>
                    <a:pt x="202" y="2"/>
                  </a:cubicBezTo>
                  <a:cubicBezTo>
                    <a:pt x="202" y="4"/>
                    <a:pt x="202" y="6"/>
                    <a:pt x="202" y="7"/>
                  </a:cubicBezTo>
                  <a:cubicBezTo>
                    <a:pt x="202" y="16"/>
                    <a:pt x="201" y="23"/>
                    <a:pt x="199" y="28"/>
                  </a:cubicBezTo>
                  <a:cubicBezTo>
                    <a:pt x="196" y="32"/>
                    <a:pt x="192" y="36"/>
                    <a:pt x="186" y="39"/>
                  </a:cubicBezTo>
                  <a:cubicBezTo>
                    <a:pt x="189" y="40"/>
                    <a:pt x="191" y="42"/>
                    <a:pt x="193" y="43"/>
                  </a:cubicBezTo>
                  <a:cubicBezTo>
                    <a:pt x="189" y="42"/>
                    <a:pt x="189" y="42"/>
                    <a:pt x="189" y="42"/>
                  </a:cubicBezTo>
                  <a:cubicBezTo>
                    <a:pt x="189" y="43"/>
                    <a:pt x="189" y="44"/>
                    <a:pt x="189" y="45"/>
                  </a:cubicBezTo>
                  <a:cubicBezTo>
                    <a:pt x="189" y="46"/>
                    <a:pt x="189" y="47"/>
                    <a:pt x="189" y="48"/>
                  </a:cubicBezTo>
                  <a:cubicBezTo>
                    <a:pt x="174" y="48"/>
                    <a:pt x="174" y="48"/>
                    <a:pt x="174" y="48"/>
                  </a:cubicBezTo>
                  <a:cubicBezTo>
                    <a:pt x="171" y="48"/>
                    <a:pt x="168" y="48"/>
                    <a:pt x="166" y="48"/>
                  </a:cubicBezTo>
                  <a:cubicBezTo>
                    <a:pt x="166" y="54"/>
                    <a:pt x="166" y="54"/>
                    <a:pt x="166" y="54"/>
                  </a:cubicBezTo>
                  <a:cubicBezTo>
                    <a:pt x="166" y="54"/>
                    <a:pt x="167" y="54"/>
                    <a:pt x="166" y="54"/>
                  </a:cubicBezTo>
                  <a:cubicBezTo>
                    <a:pt x="170" y="54"/>
                    <a:pt x="172" y="53"/>
                    <a:pt x="174" y="53"/>
                  </a:cubicBezTo>
                  <a:cubicBezTo>
                    <a:pt x="189" y="53"/>
                    <a:pt x="189" y="53"/>
                    <a:pt x="189" y="53"/>
                  </a:cubicBezTo>
                  <a:cubicBezTo>
                    <a:pt x="189" y="62"/>
                    <a:pt x="189" y="62"/>
                    <a:pt x="189" y="62"/>
                  </a:cubicBezTo>
                  <a:cubicBezTo>
                    <a:pt x="168" y="62"/>
                    <a:pt x="168" y="62"/>
                    <a:pt x="168" y="62"/>
                  </a:cubicBezTo>
                  <a:cubicBezTo>
                    <a:pt x="164" y="62"/>
                    <a:pt x="162" y="62"/>
                    <a:pt x="161" y="62"/>
                  </a:cubicBezTo>
                  <a:cubicBezTo>
                    <a:pt x="160" y="62"/>
                    <a:pt x="158" y="62"/>
                    <a:pt x="157" y="62"/>
                  </a:cubicBezTo>
                  <a:cubicBezTo>
                    <a:pt x="157" y="68"/>
                    <a:pt x="157" y="68"/>
                    <a:pt x="157" y="68"/>
                  </a:cubicBezTo>
                  <a:cubicBezTo>
                    <a:pt x="158" y="67"/>
                    <a:pt x="160" y="67"/>
                    <a:pt x="161" y="67"/>
                  </a:cubicBezTo>
                  <a:cubicBezTo>
                    <a:pt x="162" y="67"/>
                    <a:pt x="164" y="67"/>
                    <a:pt x="168" y="67"/>
                  </a:cubicBezTo>
                  <a:cubicBezTo>
                    <a:pt x="216" y="67"/>
                    <a:pt x="216" y="67"/>
                    <a:pt x="216" y="67"/>
                  </a:cubicBezTo>
                  <a:cubicBezTo>
                    <a:pt x="219" y="67"/>
                    <a:pt x="221" y="67"/>
                    <a:pt x="222" y="67"/>
                  </a:cubicBezTo>
                  <a:cubicBezTo>
                    <a:pt x="223" y="67"/>
                    <a:pt x="224" y="67"/>
                    <a:pt x="225" y="68"/>
                  </a:cubicBezTo>
                  <a:cubicBezTo>
                    <a:pt x="225" y="62"/>
                    <a:pt x="225" y="62"/>
                    <a:pt x="225" y="62"/>
                  </a:cubicBezTo>
                  <a:cubicBezTo>
                    <a:pt x="224" y="62"/>
                    <a:pt x="221" y="62"/>
                    <a:pt x="215" y="62"/>
                  </a:cubicBezTo>
                  <a:cubicBezTo>
                    <a:pt x="195" y="62"/>
                    <a:pt x="195" y="62"/>
                    <a:pt x="195" y="62"/>
                  </a:cubicBezTo>
                  <a:cubicBezTo>
                    <a:pt x="195" y="53"/>
                    <a:pt x="195" y="53"/>
                    <a:pt x="195" y="53"/>
                  </a:cubicBezTo>
                  <a:cubicBezTo>
                    <a:pt x="209" y="53"/>
                    <a:pt x="209" y="53"/>
                    <a:pt x="209" y="53"/>
                  </a:cubicBezTo>
                  <a:cubicBezTo>
                    <a:pt x="214" y="53"/>
                    <a:pt x="217" y="54"/>
                    <a:pt x="218" y="54"/>
                  </a:cubicBezTo>
                  <a:cubicBezTo>
                    <a:pt x="218" y="48"/>
                    <a:pt x="218" y="48"/>
                    <a:pt x="218" y="48"/>
                  </a:cubicBezTo>
                  <a:cubicBezTo>
                    <a:pt x="216" y="48"/>
                    <a:pt x="213" y="48"/>
                    <a:pt x="209" y="48"/>
                  </a:cubicBezTo>
                  <a:cubicBezTo>
                    <a:pt x="195" y="48"/>
                    <a:pt x="195" y="48"/>
                    <a:pt x="195" y="48"/>
                  </a:cubicBezTo>
                  <a:cubicBezTo>
                    <a:pt x="195" y="47"/>
                    <a:pt x="195" y="47"/>
                    <a:pt x="195" y="47"/>
                  </a:cubicBezTo>
                  <a:close/>
                  <a:moveTo>
                    <a:pt x="172" y="4"/>
                  </a:moveTo>
                  <a:cubicBezTo>
                    <a:pt x="182" y="4"/>
                    <a:pt x="182" y="4"/>
                    <a:pt x="182" y="4"/>
                  </a:cubicBezTo>
                  <a:cubicBezTo>
                    <a:pt x="184" y="4"/>
                    <a:pt x="188" y="4"/>
                    <a:pt x="191" y="4"/>
                  </a:cubicBezTo>
                  <a:cubicBezTo>
                    <a:pt x="182" y="21"/>
                    <a:pt x="182" y="21"/>
                    <a:pt x="182" y="21"/>
                  </a:cubicBezTo>
                  <a:cubicBezTo>
                    <a:pt x="188" y="26"/>
                    <a:pt x="190" y="31"/>
                    <a:pt x="188" y="35"/>
                  </a:cubicBezTo>
                  <a:cubicBezTo>
                    <a:pt x="187" y="37"/>
                    <a:pt x="184" y="39"/>
                    <a:pt x="177" y="41"/>
                  </a:cubicBezTo>
                  <a:cubicBezTo>
                    <a:pt x="177" y="38"/>
                    <a:pt x="176" y="36"/>
                    <a:pt x="173" y="34"/>
                  </a:cubicBezTo>
                  <a:cubicBezTo>
                    <a:pt x="178" y="34"/>
                    <a:pt x="182" y="33"/>
                    <a:pt x="182" y="32"/>
                  </a:cubicBezTo>
                  <a:cubicBezTo>
                    <a:pt x="182" y="29"/>
                    <a:pt x="180" y="26"/>
                    <a:pt x="176" y="21"/>
                  </a:cubicBezTo>
                  <a:cubicBezTo>
                    <a:pt x="177" y="19"/>
                    <a:pt x="179" y="15"/>
                    <a:pt x="182" y="9"/>
                  </a:cubicBezTo>
                  <a:cubicBezTo>
                    <a:pt x="169" y="9"/>
                    <a:pt x="169" y="9"/>
                    <a:pt x="169" y="9"/>
                  </a:cubicBezTo>
                  <a:cubicBezTo>
                    <a:pt x="169" y="36"/>
                    <a:pt x="169" y="36"/>
                    <a:pt x="169" y="36"/>
                  </a:cubicBezTo>
                  <a:cubicBezTo>
                    <a:pt x="169" y="38"/>
                    <a:pt x="169" y="41"/>
                    <a:pt x="169" y="43"/>
                  </a:cubicBezTo>
                  <a:cubicBezTo>
                    <a:pt x="169" y="44"/>
                    <a:pt x="169" y="44"/>
                    <a:pt x="169" y="45"/>
                  </a:cubicBezTo>
                  <a:cubicBezTo>
                    <a:pt x="162" y="45"/>
                    <a:pt x="162" y="45"/>
                    <a:pt x="162" y="45"/>
                  </a:cubicBezTo>
                  <a:cubicBezTo>
                    <a:pt x="162" y="44"/>
                    <a:pt x="163" y="42"/>
                    <a:pt x="163" y="41"/>
                  </a:cubicBezTo>
                  <a:cubicBezTo>
                    <a:pt x="163" y="40"/>
                    <a:pt x="163" y="39"/>
                    <a:pt x="163" y="36"/>
                  </a:cubicBezTo>
                  <a:cubicBezTo>
                    <a:pt x="163" y="14"/>
                    <a:pt x="163" y="14"/>
                    <a:pt x="163" y="14"/>
                  </a:cubicBezTo>
                  <a:cubicBezTo>
                    <a:pt x="163" y="10"/>
                    <a:pt x="163" y="7"/>
                    <a:pt x="162" y="4"/>
                  </a:cubicBezTo>
                  <a:cubicBezTo>
                    <a:pt x="162" y="4"/>
                    <a:pt x="162" y="4"/>
                    <a:pt x="162" y="4"/>
                  </a:cubicBezTo>
                  <a:cubicBezTo>
                    <a:pt x="163" y="4"/>
                    <a:pt x="163" y="4"/>
                    <a:pt x="164" y="4"/>
                  </a:cubicBezTo>
                  <a:cubicBezTo>
                    <a:pt x="166" y="4"/>
                    <a:pt x="169" y="4"/>
                    <a:pt x="172" y="4"/>
                  </a:cubicBezTo>
                  <a:close/>
                  <a:moveTo>
                    <a:pt x="287" y="7"/>
                  </a:moveTo>
                  <a:cubicBezTo>
                    <a:pt x="287" y="6"/>
                    <a:pt x="287" y="4"/>
                    <a:pt x="288" y="2"/>
                  </a:cubicBezTo>
                  <a:cubicBezTo>
                    <a:pt x="288" y="2"/>
                    <a:pt x="289" y="1"/>
                    <a:pt x="288" y="1"/>
                  </a:cubicBezTo>
                  <a:cubicBezTo>
                    <a:pt x="288" y="1"/>
                    <a:pt x="287" y="0"/>
                    <a:pt x="284" y="0"/>
                  </a:cubicBezTo>
                  <a:cubicBezTo>
                    <a:pt x="282" y="0"/>
                    <a:pt x="281" y="0"/>
                    <a:pt x="281" y="0"/>
                  </a:cubicBezTo>
                  <a:cubicBezTo>
                    <a:pt x="281" y="0"/>
                    <a:pt x="281" y="0"/>
                    <a:pt x="281" y="1"/>
                  </a:cubicBezTo>
                  <a:cubicBezTo>
                    <a:pt x="281" y="3"/>
                    <a:pt x="281" y="5"/>
                    <a:pt x="281" y="7"/>
                  </a:cubicBezTo>
                  <a:cubicBezTo>
                    <a:pt x="266" y="7"/>
                    <a:pt x="266" y="7"/>
                    <a:pt x="266" y="7"/>
                  </a:cubicBezTo>
                  <a:cubicBezTo>
                    <a:pt x="266" y="6"/>
                    <a:pt x="266" y="4"/>
                    <a:pt x="267" y="2"/>
                  </a:cubicBezTo>
                  <a:cubicBezTo>
                    <a:pt x="267" y="2"/>
                    <a:pt x="267" y="1"/>
                    <a:pt x="267" y="1"/>
                  </a:cubicBezTo>
                  <a:cubicBezTo>
                    <a:pt x="267" y="0"/>
                    <a:pt x="264" y="0"/>
                    <a:pt x="259" y="0"/>
                  </a:cubicBezTo>
                  <a:cubicBezTo>
                    <a:pt x="259" y="0"/>
                    <a:pt x="259" y="0"/>
                    <a:pt x="259" y="0"/>
                  </a:cubicBezTo>
                  <a:cubicBezTo>
                    <a:pt x="260" y="2"/>
                    <a:pt x="260" y="4"/>
                    <a:pt x="260" y="7"/>
                  </a:cubicBezTo>
                  <a:cubicBezTo>
                    <a:pt x="248" y="7"/>
                    <a:pt x="248" y="7"/>
                    <a:pt x="248" y="7"/>
                  </a:cubicBezTo>
                  <a:cubicBezTo>
                    <a:pt x="247" y="7"/>
                    <a:pt x="244" y="7"/>
                    <a:pt x="240" y="7"/>
                  </a:cubicBezTo>
                  <a:cubicBezTo>
                    <a:pt x="240" y="13"/>
                    <a:pt x="240" y="13"/>
                    <a:pt x="240" y="13"/>
                  </a:cubicBezTo>
                  <a:cubicBezTo>
                    <a:pt x="242" y="12"/>
                    <a:pt x="245" y="12"/>
                    <a:pt x="248" y="12"/>
                  </a:cubicBezTo>
                  <a:cubicBezTo>
                    <a:pt x="260" y="12"/>
                    <a:pt x="260" y="12"/>
                    <a:pt x="260" y="12"/>
                  </a:cubicBezTo>
                  <a:cubicBezTo>
                    <a:pt x="260" y="15"/>
                    <a:pt x="260" y="17"/>
                    <a:pt x="259" y="18"/>
                  </a:cubicBezTo>
                  <a:cubicBezTo>
                    <a:pt x="266" y="18"/>
                    <a:pt x="266" y="18"/>
                    <a:pt x="266" y="18"/>
                  </a:cubicBezTo>
                  <a:cubicBezTo>
                    <a:pt x="266" y="18"/>
                    <a:pt x="266" y="18"/>
                    <a:pt x="266" y="18"/>
                  </a:cubicBezTo>
                  <a:cubicBezTo>
                    <a:pt x="266" y="17"/>
                    <a:pt x="266" y="15"/>
                    <a:pt x="266" y="12"/>
                  </a:cubicBezTo>
                  <a:cubicBezTo>
                    <a:pt x="281" y="12"/>
                    <a:pt x="281" y="12"/>
                    <a:pt x="281" y="12"/>
                  </a:cubicBezTo>
                  <a:cubicBezTo>
                    <a:pt x="281" y="15"/>
                    <a:pt x="281" y="17"/>
                    <a:pt x="281" y="18"/>
                  </a:cubicBezTo>
                  <a:cubicBezTo>
                    <a:pt x="287" y="18"/>
                    <a:pt x="287" y="18"/>
                    <a:pt x="287" y="18"/>
                  </a:cubicBezTo>
                  <a:cubicBezTo>
                    <a:pt x="287" y="17"/>
                    <a:pt x="287" y="15"/>
                    <a:pt x="287" y="12"/>
                  </a:cubicBezTo>
                  <a:cubicBezTo>
                    <a:pt x="297" y="12"/>
                    <a:pt x="297" y="12"/>
                    <a:pt x="297" y="12"/>
                  </a:cubicBezTo>
                  <a:cubicBezTo>
                    <a:pt x="300" y="12"/>
                    <a:pt x="304" y="12"/>
                    <a:pt x="308" y="13"/>
                  </a:cubicBezTo>
                  <a:cubicBezTo>
                    <a:pt x="308" y="7"/>
                    <a:pt x="308" y="7"/>
                    <a:pt x="308" y="7"/>
                  </a:cubicBezTo>
                  <a:cubicBezTo>
                    <a:pt x="305" y="7"/>
                    <a:pt x="302" y="7"/>
                    <a:pt x="298" y="7"/>
                  </a:cubicBezTo>
                  <a:cubicBezTo>
                    <a:pt x="287" y="7"/>
                    <a:pt x="287" y="7"/>
                    <a:pt x="287" y="7"/>
                  </a:cubicBezTo>
                  <a:close/>
                  <a:moveTo>
                    <a:pt x="276" y="21"/>
                  </a:moveTo>
                  <a:cubicBezTo>
                    <a:pt x="294" y="21"/>
                    <a:pt x="294" y="21"/>
                    <a:pt x="294" y="21"/>
                  </a:cubicBezTo>
                  <a:cubicBezTo>
                    <a:pt x="298" y="21"/>
                    <a:pt x="300" y="21"/>
                    <a:pt x="302" y="20"/>
                  </a:cubicBezTo>
                  <a:cubicBezTo>
                    <a:pt x="298" y="27"/>
                    <a:pt x="293" y="33"/>
                    <a:pt x="288" y="37"/>
                  </a:cubicBezTo>
                  <a:cubicBezTo>
                    <a:pt x="295" y="39"/>
                    <a:pt x="302" y="41"/>
                    <a:pt x="310" y="41"/>
                  </a:cubicBezTo>
                  <a:cubicBezTo>
                    <a:pt x="308" y="42"/>
                    <a:pt x="307" y="45"/>
                    <a:pt x="306" y="48"/>
                  </a:cubicBezTo>
                  <a:cubicBezTo>
                    <a:pt x="296" y="46"/>
                    <a:pt x="289" y="44"/>
                    <a:pt x="283" y="40"/>
                  </a:cubicBezTo>
                  <a:cubicBezTo>
                    <a:pt x="279" y="42"/>
                    <a:pt x="272" y="45"/>
                    <a:pt x="262" y="49"/>
                  </a:cubicBezTo>
                  <a:cubicBezTo>
                    <a:pt x="260" y="49"/>
                    <a:pt x="260" y="49"/>
                    <a:pt x="260" y="49"/>
                  </a:cubicBezTo>
                  <a:cubicBezTo>
                    <a:pt x="258" y="47"/>
                    <a:pt x="257" y="45"/>
                    <a:pt x="256" y="44"/>
                  </a:cubicBezTo>
                  <a:cubicBezTo>
                    <a:pt x="255" y="44"/>
                    <a:pt x="255" y="44"/>
                    <a:pt x="255" y="44"/>
                  </a:cubicBezTo>
                  <a:cubicBezTo>
                    <a:pt x="262" y="43"/>
                    <a:pt x="269" y="41"/>
                    <a:pt x="278" y="37"/>
                  </a:cubicBezTo>
                  <a:cubicBezTo>
                    <a:pt x="275" y="35"/>
                    <a:pt x="273" y="33"/>
                    <a:pt x="270" y="29"/>
                  </a:cubicBezTo>
                  <a:cubicBezTo>
                    <a:pt x="270" y="30"/>
                    <a:pt x="269" y="31"/>
                    <a:pt x="268" y="32"/>
                  </a:cubicBezTo>
                  <a:cubicBezTo>
                    <a:pt x="266" y="35"/>
                    <a:pt x="265" y="36"/>
                    <a:pt x="264" y="37"/>
                  </a:cubicBezTo>
                  <a:cubicBezTo>
                    <a:pt x="262" y="36"/>
                    <a:pt x="260" y="35"/>
                    <a:pt x="258" y="35"/>
                  </a:cubicBezTo>
                  <a:cubicBezTo>
                    <a:pt x="258" y="35"/>
                    <a:pt x="257" y="35"/>
                    <a:pt x="257" y="35"/>
                  </a:cubicBezTo>
                  <a:cubicBezTo>
                    <a:pt x="263" y="31"/>
                    <a:pt x="268" y="24"/>
                    <a:pt x="273" y="15"/>
                  </a:cubicBezTo>
                  <a:cubicBezTo>
                    <a:pt x="273" y="15"/>
                    <a:pt x="273" y="15"/>
                    <a:pt x="274" y="15"/>
                  </a:cubicBezTo>
                  <a:cubicBezTo>
                    <a:pt x="278" y="16"/>
                    <a:pt x="280" y="17"/>
                    <a:pt x="280" y="18"/>
                  </a:cubicBezTo>
                  <a:cubicBezTo>
                    <a:pt x="280" y="18"/>
                    <a:pt x="279" y="18"/>
                    <a:pt x="279" y="19"/>
                  </a:cubicBezTo>
                  <a:cubicBezTo>
                    <a:pt x="277" y="20"/>
                    <a:pt x="277" y="20"/>
                    <a:pt x="276" y="21"/>
                  </a:cubicBezTo>
                  <a:close/>
                  <a:moveTo>
                    <a:pt x="260" y="24"/>
                  </a:moveTo>
                  <a:cubicBezTo>
                    <a:pt x="255" y="29"/>
                    <a:pt x="255" y="29"/>
                    <a:pt x="255" y="29"/>
                  </a:cubicBezTo>
                  <a:cubicBezTo>
                    <a:pt x="251" y="26"/>
                    <a:pt x="247" y="23"/>
                    <a:pt x="244" y="21"/>
                  </a:cubicBezTo>
                  <a:cubicBezTo>
                    <a:pt x="248" y="16"/>
                    <a:pt x="248" y="16"/>
                    <a:pt x="248" y="16"/>
                  </a:cubicBezTo>
                  <a:cubicBezTo>
                    <a:pt x="250" y="18"/>
                    <a:pt x="254" y="20"/>
                    <a:pt x="260" y="24"/>
                  </a:cubicBezTo>
                  <a:close/>
                  <a:moveTo>
                    <a:pt x="292" y="26"/>
                  </a:moveTo>
                  <a:cubicBezTo>
                    <a:pt x="273" y="26"/>
                    <a:pt x="273" y="26"/>
                    <a:pt x="273" y="26"/>
                  </a:cubicBezTo>
                  <a:cubicBezTo>
                    <a:pt x="277" y="31"/>
                    <a:pt x="280" y="34"/>
                    <a:pt x="283" y="34"/>
                  </a:cubicBezTo>
                  <a:cubicBezTo>
                    <a:pt x="286" y="32"/>
                    <a:pt x="289" y="29"/>
                    <a:pt x="292" y="26"/>
                  </a:cubicBezTo>
                  <a:close/>
                  <a:moveTo>
                    <a:pt x="254" y="36"/>
                  </a:moveTo>
                  <a:cubicBezTo>
                    <a:pt x="254" y="36"/>
                    <a:pt x="253" y="35"/>
                    <a:pt x="252" y="34"/>
                  </a:cubicBezTo>
                  <a:cubicBezTo>
                    <a:pt x="248" y="32"/>
                    <a:pt x="245" y="31"/>
                    <a:pt x="243" y="30"/>
                  </a:cubicBezTo>
                  <a:cubicBezTo>
                    <a:pt x="239" y="35"/>
                    <a:pt x="239" y="35"/>
                    <a:pt x="239" y="35"/>
                  </a:cubicBezTo>
                  <a:cubicBezTo>
                    <a:pt x="243" y="36"/>
                    <a:pt x="247" y="39"/>
                    <a:pt x="250" y="41"/>
                  </a:cubicBezTo>
                  <a:cubicBezTo>
                    <a:pt x="254" y="36"/>
                    <a:pt x="254" y="36"/>
                    <a:pt x="254" y="36"/>
                  </a:cubicBezTo>
                  <a:close/>
                  <a:moveTo>
                    <a:pt x="251" y="45"/>
                  </a:moveTo>
                  <a:cubicBezTo>
                    <a:pt x="248" y="54"/>
                    <a:pt x="245" y="61"/>
                    <a:pt x="241" y="65"/>
                  </a:cubicBezTo>
                  <a:cubicBezTo>
                    <a:pt x="249" y="69"/>
                    <a:pt x="249" y="69"/>
                    <a:pt x="249" y="69"/>
                  </a:cubicBezTo>
                  <a:cubicBezTo>
                    <a:pt x="249" y="66"/>
                    <a:pt x="252" y="59"/>
                    <a:pt x="256" y="49"/>
                  </a:cubicBezTo>
                  <a:cubicBezTo>
                    <a:pt x="251" y="45"/>
                    <a:pt x="251" y="45"/>
                    <a:pt x="251" y="45"/>
                  </a:cubicBezTo>
                  <a:close/>
                  <a:moveTo>
                    <a:pt x="272" y="52"/>
                  </a:moveTo>
                  <a:cubicBezTo>
                    <a:pt x="293" y="52"/>
                    <a:pt x="293" y="52"/>
                    <a:pt x="293" y="52"/>
                  </a:cubicBezTo>
                  <a:cubicBezTo>
                    <a:pt x="293" y="61"/>
                    <a:pt x="293" y="61"/>
                    <a:pt x="293" y="61"/>
                  </a:cubicBezTo>
                  <a:cubicBezTo>
                    <a:pt x="272" y="61"/>
                    <a:pt x="272" y="61"/>
                    <a:pt x="272" y="61"/>
                  </a:cubicBezTo>
                  <a:cubicBezTo>
                    <a:pt x="272" y="52"/>
                    <a:pt x="272" y="52"/>
                    <a:pt x="272" y="52"/>
                  </a:cubicBezTo>
                  <a:close/>
                  <a:moveTo>
                    <a:pt x="266" y="48"/>
                  </a:moveTo>
                  <a:cubicBezTo>
                    <a:pt x="266" y="48"/>
                    <a:pt x="266" y="50"/>
                    <a:pt x="266" y="54"/>
                  </a:cubicBezTo>
                  <a:cubicBezTo>
                    <a:pt x="266" y="63"/>
                    <a:pt x="266" y="63"/>
                    <a:pt x="266" y="63"/>
                  </a:cubicBezTo>
                  <a:cubicBezTo>
                    <a:pt x="266" y="67"/>
                    <a:pt x="266" y="69"/>
                    <a:pt x="266" y="70"/>
                  </a:cubicBezTo>
                  <a:cubicBezTo>
                    <a:pt x="272" y="70"/>
                    <a:pt x="272" y="70"/>
                    <a:pt x="272" y="70"/>
                  </a:cubicBezTo>
                  <a:cubicBezTo>
                    <a:pt x="272" y="68"/>
                    <a:pt x="272" y="67"/>
                    <a:pt x="272" y="65"/>
                  </a:cubicBezTo>
                  <a:cubicBezTo>
                    <a:pt x="293" y="65"/>
                    <a:pt x="293" y="65"/>
                    <a:pt x="293" y="65"/>
                  </a:cubicBezTo>
                  <a:cubicBezTo>
                    <a:pt x="293" y="69"/>
                    <a:pt x="293" y="70"/>
                    <a:pt x="293" y="70"/>
                  </a:cubicBezTo>
                  <a:cubicBezTo>
                    <a:pt x="300" y="70"/>
                    <a:pt x="300" y="70"/>
                    <a:pt x="300" y="70"/>
                  </a:cubicBezTo>
                  <a:cubicBezTo>
                    <a:pt x="299" y="70"/>
                    <a:pt x="299" y="67"/>
                    <a:pt x="299" y="62"/>
                  </a:cubicBezTo>
                  <a:cubicBezTo>
                    <a:pt x="299" y="55"/>
                    <a:pt x="299" y="55"/>
                    <a:pt x="299" y="55"/>
                  </a:cubicBezTo>
                  <a:cubicBezTo>
                    <a:pt x="299" y="47"/>
                    <a:pt x="299" y="47"/>
                    <a:pt x="299" y="47"/>
                  </a:cubicBezTo>
                  <a:cubicBezTo>
                    <a:pt x="292" y="48"/>
                    <a:pt x="292" y="48"/>
                    <a:pt x="292" y="48"/>
                  </a:cubicBezTo>
                  <a:cubicBezTo>
                    <a:pt x="272" y="48"/>
                    <a:pt x="272" y="48"/>
                    <a:pt x="272" y="48"/>
                  </a:cubicBezTo>
                  <a:lnTo>
                    <a:pt x="26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1" name="Freeform 32"/>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浇铸岗位风险点告知卡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浇铸</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浇包未烘干，与高温溶液接触导致爆炸。</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地坑铸型底部有积水或潮湿，与高温溶液接触导致爆炸。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砂型底部距地下水面必须大于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地坑浇铸作业前应检查是否有积水或潮湿，且保持干燥状态。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浇注坑周边必须设有防止水流入的措施。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3" name="组合 2"/>
          <p:cNvGrpSpPr/>
          <p:nvPr/>
        </p:nvGrpSpPr>
        <p:grpSpPr>
          <a:xfrm>
            <a:off x="2859204" y="3174394"/>
            <a:ext cx="748387" cy="1072566"/>
            <a:chOff x="7460120" y="5755406"/>
            <a:chExt cx="486444" cy="69715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 name="组合 6"/>
          <p:cNvGrpSpPr/>
          <p:nvPr/>
        </p:nvGrpSpPr>
        <p:grpSpPr>
          <a:xfrm>
            <a:off x="594792" y="3219262"/>
            <a:ext cx="953973" cy="1038521"/>
            <a:chOff x="7545390" y="1668463"/>
            <a:chExt cx="2149476" cy="2339976"/>
          </a:xfrm>
        </p:grpSpPr>
        <p:sp>
          <p:nvSpPr>
            <p:cNvPr id="8"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槽罐清理岗位风险点告知卡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槽罐清理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槽罐清理操作不当。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进入前应对于有毒有害气体进行检测。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进入前应先观察有无松脱的结疤，耐火砖等。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清理槽壁结疤时，应自上而下进行。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25" name="组合 24"/>
          <p:cNvGrpSpPr/>
          <p:nvPr/>
        </p:nvGrpSpPr>
        <p:grpSpPr>
          <a:xfrm>
            <a:off x="2859204" y="3174394"/>
            <a:ext cx="748387" cy="1072566"/>
            <a:chOff x="7460120" y="5755406"/>
            <a:chExt cx="486444" cy="697157"/>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27"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dirty="0"/>
            </a:p>
          </p:txBody>
        </p:sp>
      </p:grpSp>
      <p:grpSp>
        <p:nvGrpSpPr>
          <p:cNvPr id="28" name="组合 27"/>
          <p:cNvGrpSpPr/>
          <p:nvPr/>
        </p:nvGrpSpPr>
        <p:grpSpPr>
          <a:xfrm>
            <a:off x="594792" y="3219262"/>
            <a:ext cx="953973" cy="1038521"/>
            <a:chOff x="7545390" y="1668463"/>
            <a:chExt cx="2149476" cy="2339976"/>
          </a:xfrm>
        </p:grpSpPr>
        <p:sp>
          <p:nvSpPr>
            <p:cNvPr id="2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鼓风炉岗位风险点告知卡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鼓风炉</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水套漏水或缺水。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未按操作程序停炉或处置突然停电。</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跑渣或冰铜流出。</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与渣、铅流接触的容器、工具有积水或潮湿。</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水套缺水或漏水应及时处理。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停炉或突然停电应严格按照程序操作。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跑渣或有冰铜流出应首先撤到安全位置，在及时采取补救措施减风处理。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容器、工具应经预热处理。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2859204" y="3174394"/>
            <a:ext cx="748387" cy="1072566"/>
            <a:chOff x="7460120" y="5755406"/>
            <a:chExt cx="486444" cy="697157"/>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027" y="3166468"/>
            <a:ext cx="806016" cy="1065915"/>
          </a:xfrm>
          <a:prstGeom prst="rect">
            <a:avLst/>
          </a:prstGeom>
        </p:spPr>
      </p:pic>
      <p:grpSp>
        <p:nvGrpSpPr>
          <p:cNvPr id="18" name="组合 17"/>
          <p:cNvGrpSpPr/>
          <p:nvPr/>
        </p:nvGrpSpPr>
        <p:grpSpPr>
          <a:xfrm>
            <a:off x="594792" y="321926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文本框 2"/>
          <p:cNvSpPr txBox="1"/>
          <p:nvPr/>
        </p:nvSpPr>
        <p:spPr>
          <a:xfrm>
            <a:off x="9201785" y="164465"/>
            <a:ext cx="2540000" cy="368300"/>
          </a:xfrm>
          <a:prstGeom prst="rect">
            <a:avLst/>
          </a:prstGeom>
          <a:noFill/>
        </p:spPr>
        <p:txBody>
          <a:bodyPr wrap="square" rtlCol="0" anchor="t">
            <a:spAutoFit/>
          </a:bodyPr>
          <a:p>
            <a:r>
              <a:rPr lang="zh-CN" altLang="en-US">
                <a:solidFill>
                  <a:schemeClr val="bg1">
                    <a:lumMod val="95000"/>
                  </a:schemeClr>
                </a:solidFill>
              </a:rPr>
              <a:t>[公众号：安全生产管理]</a:t>
            </a:r>
            <a:endParaRPr lang="zh-CN" altLang="en-US">
              <a:solidFill>
                <a:schemeClr val="bg1">
                  <a:lumMod val="95000"/>
                </a:scheme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43520" y="4149090"/>
            <a:ext cx="392811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员工聚集场所风险点告知卡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员工聚集场所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员工聚集在生产区域或危险场所，发生紧急情况时无法逃生。</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员工集体宿舍不得设置在车间或仓库的建筑物内。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员工休息间、会议室等聚集场所应与作业区域隔离，疏散通道应保持通畅。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517" y="3370104"/>
            <a:ext cx="806016" cy="1065915"/>
          </a:xfrm>
          <a:prstGeom prst="rect">
            <a:avLst/>
          </a:prstGeom>
        </p:spPr>
      </p:pic>
      <p:grpSp>
        <p:nvGrpSpPr>
          <p:cNvPr id="8" name="组合 7"/>
          <p:cNvGrpSpPr/>
          <p:nvPr/>
        </p:nvGrpSpPr>
        <p:grpSpPr>
          <a:xfrm>
            <a:off x="901844" y="3407971"/>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生产现场风险点告知卡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生产现场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清洗作业现场时使用稀释剂清洗，遇火发生火灾和爆炸。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生产现场清洗设备、地面时严禁使用易燃易爆的清洗剂。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地面清洗除不得使用易燃、易爆清洗剂外，要加强室内通风。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467" y="3452019"/>
            <a:ext cx="806016" cy="1065915"/>
          </a:xfrm>
          <a:prstGeom prst="rect">
            <a:avLst/>
          </a:prstGeom>
        </p:spPr>
      </p:pic>
      <p:grpSp>
        <p:nvGrpSpPr>
          <p:cNvPr id="8" name="组合 7"/>
          <p:cNvGrpSpPr/>
          <p:nvPr/>
        </p:nvGrpSpPr>
        <p:grpSpPr>
          <a:xfrm>
            <a:off x="882794" y="346448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检维修区域风险点告知卡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049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检维修作业现场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积聚在地沟、罐体、管道等封闭或半封闭空间内的易燃气体未彻底清除，残余气体遇检修作业中明火而引起火灾爆炸。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对于存放易燃易爆物质或因化学作用而产生易燃易爆物质的罐体、管道等应拆卸到地面进行检修，作业前应进行清洗或置换，并经过监测。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作业前必须先通风并监测。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作业现场必须保持良好的通风。</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40302" y="3518059"/>
            <a:ext cx="806016" cy="1065915"/>
          </a:xfrm>
          <a:prstGeom prst="rect">
            <a:avLst/>
          </a:prstGeom>
        </p:spPr>
      </p:pic>
      <p:grpSp>
        <p:nvGrpSpPr>
          <p:cNvPr id="8" name="组合 7"/>
          <p:cNvGrpSpPr/>
          <p:nvPr/>
        </p:nvGrpSpPr>
        <p:grpSpPr>
          <a:xfrm>
            <a:off x="882794"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TABLE_BEAUTIFY" val="smartTable{5bbe442e-4b97-4560-bc32-0a88c942b38c}"/>
</p:tagLst>
</file>

<file path=ppt/tags/tag101.xml><?xml version="1.0" encoding="utf-8"?>
<p:tagLst xmlns:p="http://schemas.openxmlformats.org/presentationml/2006/main">
  <p:tag name="KSO_WM_UNIT_TABLE_BEAUTIFY" val="smartTable{647ac4b6-2f7b-4703-a109-5ff58eccb7bb}"/>
</p:tagLst>
</file>

<file path=ppt/tags/tag102.xml><?xml version="1.0" encoding="utf-8"?>
<p:tagLst xmlns:p="http://schemas.openxmlformats.org/presentationml/2006/main">
  <p:tag name="KSO_WM_UNIT_TABLE_BEAUTIFY" val="smartTable{05dd58c1-44a1-486b-804a-f92ef55304e5}"/>
</p:tagLst>
</file>

<file path=ppt/tags/tag103.xml><?xml version="1.0" encoding="utf-8"?>
<p:tagLst xmlns:p="http://schemas.openxmlformats.org/presentationml/2006/main">
  <p:tag name="KSO_WM_UNIT_TABLE_BEAUTIFY" val="smartTable{177b452d-ad47-4650-9e60-ca3ea3949c62}"/>
</p:tagLst>
</file>

<file path=ppt/tags/tag104.xml><?xml version="1.0" encoding="utf-8"?>
<p:tagLst xmlns:p="http://schemas.openxmlformats.org/presentationml/2006/main">
  <p:tag name="KSO_WM_UNIT_TABLE_BEAUTIFY" val="smartTable{a7540c8b-d661-4578-a700-051467b7bb25}"/>
</p:tagLst>
</file>

<file path=ppt/tags/tag10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0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0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0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0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commondata" val="eyJoZGlkIjoiZTVlNmE2ZmI1ZjYwNzY0MzcxMzc3ZmQ0YThkN2JhMWY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UNIT_TABLE_BEAUTIFY" val="smartTable{a3f86ee3-100c-4e36-8f92-7de78c3300b6}"/>
</p:tagLst>
</file>

<file path=ppt/tags/tag74.xml><?xml version="1.0" encoding="utf-8"?>
<p:tagLst xmlns:p="http://schemas.openxmlformats.org/presentationml/2006/main">
  <p:tag name="KSO_WM_UNIT_TABLE_BEAUTIFY" val="smartTable{3116de4b-89dd-4c74-828a-cb9ff84fc0d7}"/>
</p:tagLst>
</file>

<file path=ppt/tags/tag75.xml><?xml version="1.0" encoding="utf-8"?>
<p:tagLst xmlns:p="http://schemas.openxmlformats.org/presentationml/2006/main">
  <p:tag name="KSO_WM_UNIT_TABLE_BEAUTIFY" val="smartTable{0f70c7df-2725-4fb4-9124-81d6f138169c}"/>
</p:tagLst>
</file>

<file path=ppt/tags/tag76.xml><?xml version="1.0" encoding="utf-8"?>
<p:tagLst xmlns:p="http://schemas.openxmlformats.org/presentationml/2006/main">
  <p:tag name="KSO_WM_UNIT_TABLE_BEAUTIFY" val="smartTable{15af098c-d75f-4dc8-b4ed-f5eef4425485}"/>
</p:tagLst>
</file>

<file path=ppt/tags/tag77.xml><?xml version="1.0" encoding="utf-8"?>
<p:tagLst xmlns:p="http://schemas.openxmlformats.org/presentationml/2006/main">
  <p:tag name="KSO_WM_UNIT_TABLE_BEAUTIFY" val="smartTable{87748e88-0ba4-4af1-851a-56edb5ee269b}"/>
</p:tagLst>
</file>

<file path=ppt/tags/tag78.xml><?xml version="1.0" encoding="utf-8"?>
<p:tagLst xmlns:p="http://schemas.openxmlformats.org/presentationml/2006/main">
  <p:tag name="KSO_WM_UNIT_TABLE_BEAUTIFY" val="smartTable{bbb49e81-7a79-4c9a-bc63-47ee6e2c7f10}"/>
</p:tagLst>
</file>

<file path=ppt/tags/tag79.xml><?xml version="1.0" encoding="utf-8"?>
<p:tagLst xmlns:p="http://schemas.openxmlformats.org/presentationml/2006/main">
  <p:tag name="KSO_WM_UNIT_TABLE_BEAUTIFY" val="smartTable{0ed9cb19-271f-4cb5-930c-fce8c424a96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90823a76-d0ae-4678-8186-ace94b488940}"/>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UNIT_TABLE_BEAUTIFY" val="smartTable{df858ff5-924b-4f4f-888a-cd916c7ee0f0}"/>
</p:tagLst>
</file>

<file path=ppt/tags/tag83.xml><?xml version="1.0" encoding="utf-8"?>
<p:tagLst xmlns:p="http://schemas.openxmlformats.org/presentationml/2006/main">
  <p:tag name="KSO_WM_UNIT_TABLE_BEAUTIFY" val="smartTable{4b0bf5af-53db-42ee-a0f0-44d4a9a2838b}"/>
</p:tagLst>
</file>

<file path=ppt/tags/tag84.xml><?xml version="1.0" encoding="utf-8"?>
<p:tagLst xmlns:p="http://schemas.openxmlformats.org/presentationml/2006/main">
  <p:tag name="KSO_WM_UNIT_TABLE_BEAUTIFY" val="smartTable{5cc02f44-20cc-4ab1-a87b-9d22f694503b}"/>
</p:tagLst>
</file>

<file path=ppt/tags/tag85.xml><?xml version="1.0" encoding="utf-8"?>
<p:tagLst xmlns:p="http://schemas.openxmlformats.org/presentationml/2006/main">
  <p:tag name="KSO_WM_UNIT_TABLE_BEAUTIFY" val="smartTable{c887e680-a477-40f4-8196-70cbae16584b}"/>
</p:tagLst>
</file>

<file path=ppt/tags/tag86.xml><?xml version="1.0" encoding="utf-8"?>
<p:tagLst xmlns:p="http://schemas.openxmlformats.org/presentationml/2006/main">
  <p:tag name="KSO_WM_UNIT_TABLE_BEAUTIFY" val="smartTable{6f0138fd-fe87-4422-9f41-491a3656d3f7}"/>
</p:tagLst>
</file>

<file path=ppt/tags/tag87.xml><?xml version="1.0" encoding="utf-8"?>
<p:tagLst xmlns:p="http://schemas.openxmlformats.org/presentationml/2006/main">
  <p:tag name="KSO_WM_UNIT_TABLE_BEAUTIFY" val="smartTable{62c5b6fa-a5e5-4667-8e1c-662b1cdebe61}"/>
</p:tagLst>
</file>

<file path=ppt/tags/tag88.xml><?xml version="1.0" encoding="utf-8"?>
<p:tagLst xmlns:p="http://schemas.openxmlformats.org/presentationml/2006/main">
  <p:tag name="KSO_WM_UNIT_TABLE_BEAUTIFY" val="smartTable{260f509d-1c14-4e62-816b-73ba8b3d00cf}"/>
</p:tagLst>
</file>

<file path=ppt/tags/tag89.xml><?xml version="1.0" encoding="utf-8"?>
<p:tagLst xmlns:p="http://schemas.openxmlformats.org/presentationml/2006/main">
  <p:tag name="KSO_WM_UNIT_TABLE_BEAUTIFY" val="smartTable{2e2b35c7-0bb3-4011-88d2-86ad4a8e890b}"/>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TABLE_BEAUTIFY" val="smartTable{2bd0564f-c17c-45f3-a982-31504d63cd86}"/>
</p:tagLst>
</file>

<file path=ppt/tags/tag91.xml><?xml version="1.0" encoding="utf-8"?>
<p:tagLst xmlns:p="http://schemas.openxmlformats.org/presentationml/2006/main">
  <p:tag name="KSO_WM_UNIT_TABLE_BEAUTIFY" val="smartTable{fa383592-8ff2-4160-a2fb-f5bf58f5ac30}"/>
</p:tagLst>
</file>

<file path=ppt/tags/tag92.xml><?xml version="1.0" encoding="utf-8"?>
<p:tagLst xmlns:p="http://schemas.openxmlformats.org/presentationml/2006/main">
  <p:tag name="KSO_WM_UNIT_TABLE_BEAUTIFY" val="smartTable{f90c7e1b-015b-424d-96e7-94da48b61e51}"/>
</p:tagLst>
</file>

<file path=ppt/tags/tag93.xml><?xml version="1.0" encoding="utf-8"?>
<p:tagLst xmlns:p="http://schemas.openxmlformats.org/presentationml/2006/main">
  <p:tag name="KSO_WM_UNIT_TABLE_BEAUTIFY" val="smartTable{6a75c0b1-9370-4dc9-8e61-ba0b898bab45}"/>
</p:tagLst>
</file>

<file path=ppt/tags/tag94.xml><?xml version="1.0" encoding="utf-8"?>
<p:tagLst xmlns:p="http://schemas.openxmlformats.org/presentationml/2006/main">
  <p:tag name="KSO_WM_UNIT_TABLE_BEAUTIFY" val="smartTable{68789a6f-d185-4028-9894-6a2d99a8a4d8}"/>
</p:tagLst>
</file>

<file path=ppt/tags/tag95.xml><?xml version="1.0" encoding="utf-8"?>
<p:tagLst xmlns:p="http://schemas.openxmlformats.org/presentationml/2006/main">
  <p:tag name="KSO_WM_UNIT_TABLE_BEAUTIFY" val="smartTable{b532bf90-586e-4bdf-ac6f-49ffe25b8e62}"/>
</p:tagLst>
</file>

<file path=ppt/tags/tag96.xml><?xml version="1.0" encoding="utf-8"?>
<p:tagLst xmlns:p="http://schemas.openxmlformats.org/presentationml/2006/main">
  <p:tag name="KSO_WM_UNIT_TABLE_BEAUTIFY" val="smartTable{58ef879b-62be-443d-baea-9d5934ab25e6}"/>
</p:tagLst>
</file>

<file path=ppt/tags/tag97.xml><?xml version="1.0" encoding="utf-8"?>
<p:tagLst xmlns:p="http://schemas.openxmlformats.org/presentationml/2006/main">
  <p:tag name="KSO_WM_UNIT_TABLE_BEAUTIFY" val="smartTable{a6c61743-5306-47a2-80a2-a6298a556027}"/>
</p:tagLst>
</file>

<file path=ppt/tags/tag98.xml><?xml version="1.0" encoding="utf-8"?>
<p:tagLst xmlns:p="http://schemas.openxmlformats.org/presentationml/2006/main">
  <p:tag name="KSO_WM_UNIT_TABLE_BEAUTIFY" val="smartTable{20d275b7-2bc0-419a-b00e-7df072da4e65}"/>
</p:tagLst>
</file>

<file path=ppt/tags/tag99.xml><?xml version="1.0" encoding="utf-8"?>
<p:tagLst xmlns:p="http://schemas.openxmlformats.org/presentationml/2006/main">
  <p:tag name="KSO_WM_UNIT_TABLE_BEAUTIFY" val="smartTable{20962278-074c-48fc-8a9a-3306dee2d675}"/>
</p:tagLst>
</file>

<file path=ppt/theme/theme1.xml><?xml version="1.0" encoding="utf-8"?>
<a:theme xmlns:a="http://schemas.openxmlformats.org/drawingml/2006/main" name="bofe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25321</Words>
  <Application>WPS 演示</Application>
  <PresentationFormat>宽屏</PresentationFormat>
  <Paragraphs>2986</Paragraphs>
  <Slides>63</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63</vt:i4>
      </vt:variant>
    </vt:vector>
  </HeadingPairs>
  <TitlesOfParts>
    <vt:vector size="78" baseType="lpstr">
      <vt:lpstr>Arial</vt:lpstr>
      <vt:lpstr>宋体</vt:lpstr>
      <vt:lpstr>Wingdings</vt:lpstr>
      <vt:lpstr>微软雅黑</vt:lpstr>
      <vt:lpstr>Wingdings</vt:lpstr>
      <vt:lpstr>方正小标宋_GBK</vt:lpstr>
      <vt:lpstr>等线</vt:lpstr>
      <vt:lpstr>Arial Unicode MS</vt:lpstr>
      <vt:lpstr>等线 Light</vt:lpstr>
      <vt:lpstr>Calibri</vt:lpstr>
      <vt:lpstr>黑体</vt:lpstr>
      <vt:lpstr>楷体</vt:lpstr>
      <vt:lpstr>汉仪旗黑-85S</vt:lpstr>
      <vt:lpstr>bofety</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公众号：安全生产管理</cp:keywords>
  <dc:description>免费资料关注公众号:安全生产管理</dc:description>
  <dc:subject>免费资料关注公众号:安全生产管理</dc:subject>
  <cp:category>免费资料关注公众号:安全生产管理</cp:category>
  <cp:lastModifiedBy>little fairy</cp:lastModifiedBy>
  <cp:revision>93</cp:revision>
  <dcterms:created xsi:type="dcterms:W3CDTF">2019-12-16T07:55:00Z</dcterms:created>
  <dcterms:modified xsi:type="dcterms:W3CDTF">2024-05-09T07:48:17Z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D82F2323E1B44104B6C7654E3AF9B96E_13</vt:lpwstr>
  </property>
</Properties>
</file>