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Lst>
  <p:notesMasterIdLst>
    <p:notesMasterId r:id="rId5"/>
  </p:notesMasterIdLst>
  <p:handoutMasterIdLst>
    <p:handoutMasterId r:id="rId54"/>
  </p:handoutMasterIdLst>
  <p:sldIdLst>
    <p:sldId id="449" r:id="rId4"/>
    <p:sldId id="498"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70" r:id="rId27"/>
    <p:sldId id="471"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500" r:id="rId53"/>
  </p:sldIdLst>
  <p:sldSz cx="12190095" cy="6859270" type="screen4x3"/>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262"/>
    <a:srgbClr val="348DCD"/>
    <a:srgbClr val="7ECBFE"/>
    <a:srgbClr val="0973B7"/>
    <a:srgbClr val="E25E0E"/>
    <a:srgbClr val="4FC34E"/>
    <a:srgbClr val="C2AA03"/>
    <a:srgbClr val="074C73"/>
    <a:srgbClr val="075887"/>
    <a:srgbClr val="054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6" autoAdjust="0"/>
    <p:restoredTop sz="94140" autoAdjust="0"/>
  </p:normalViewPr>
  <p:slideViewPr>
    <p:cSldViewPr snapToGrid="0" showGuides="1">
      <p:cViewPr varScale="1">
        <p:scale>
          <a:sx n="102" d="100"/>
          <a:sy n="102" d="100"/>
        </p:scale>
        <p:origin x="132" y="204"/>
      </p:cViewPr>
      <p:guideLst>
        <p:guide orient="horz" pos="215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426.xml"/><Relationship Id="rId58" Type="http://schemas.openxmlformats.org/officeDocument/2006/relationships/commentAuthors" Target="commentAuthors.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免费资料关注公众号:安全生产管理</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免费资料关注公众号:安全生产管理</a:t>
            </a:r>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56.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1"/>
          <p:cNvPicPr>
            <a:picLocks noChangeAspect="1"/>
          </p:cNvPicPr>
          <p:nvPr userDrawn="1">
            <p:custDataLst>
              <p:tags r:id="rId2"/>
            </p:custDataLst>
          </p:nvPr>
        </p:nvPicPr>
        <p:blipFill>
          <a:blip r:embed="rId3"/>
          <a:stretch>
            <a:fillRect/>
          </a:stretch>
        </p:blipFill>
        <p:spPr>
          <a:xfrm>
            <a:off x="1423448" y="404570"/>
            <a:ext cx="9342565" cy="604949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05" y="1555488"/>
            <a:ext cx="5232259"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803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49409" y="1555488"/>
            <a:ext cx="5226383" cy="4608853"/>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1"/>
          <p:cNvPicPr>
            <a:picLocks noChangeAspect="1"/>
          </p:cNvPicPr>
          <p:nvPr userDrawn="1">
            <p:custDataLst>
              <p:tags r:id="rId5"/>
            </p:custDataLst>
          </p:nvPr>
        </p:nvPicPr>
        <p:blipFill>
          <a:blip r:embed="rId6"/>
          <a:stretch>
            <a:fillRect/>
          </a:stretch>
        </p:blipFill>
        <p:spPr>
          <a:xfrm>
            <a:off x="1423448" y="404570"/>
            <a:ext cx="9342565" cy="604949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305" y="774143"/>
            <a:ext cx="10971086" cy="5483815"/>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8035"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613" y="2484460"/>
            <a:ext cx="9797669" cy="1018989"/>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613" y="3561059"/>
            <a:ext cx="9797669" cy="471687"/>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739" y="379029"/>
            <a:ext cx="6142665" cy="61447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5" tIns="45712" rIns="91425" bIns="45712"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314" y="2089871"/>
            <a:ext cx="5362525" cy="1048025"/>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114" y="3209781"/>
            <a:ext cx="5362525" cy="522778"/>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6901" y="3809768"/>
            <a:ext cx="5361737" cy="821343"/>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138" y="804216"/>
            <a:ext cx="5401423" cy="5403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199951" y="1800702"/>
            <a:ext cx="3576866" cy="3578087"/>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0988" y="2663152"/>
            <a:ext cx="5283573" cy="117982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0988" y="3951105"/>
            <a:ext cx="5283573" cy="819303"/>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613" y="914569"/>
            <a:ext cx="9797669" cy="2570876"/>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613" y="3561059"/>
            <a:ext cx="9797669" cy="1472673"/>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2560492" y="5689383"/>
            <a:ext cx="7062766" cy="4744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305" y="1490676"/>
            <a:ext cx="10967486" cy="4760081"/>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635"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489" y="3849113"/>
            <a:ext cx="7767586" cy="766942"/>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489" y="4616055"/>
            <a:ext cx="7767586" cy="867761"/>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305" y="1501478"/>
            <a:ext cx="5175991" cy="4749279"/>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0598" y="1501478"/>
            <a:ext cx="5175991" cy="4749279"/>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305" y="608513"/>
            <a:ext cx="10967486" cy="705731"/>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305" y="1429465"/>
            <a:ext cx="5341565" cy="381671"/>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305" y="1854343"/>
            <a:ext cx="5341565"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4776" y="1421992"/>
            <a:ext cx="5341565" cy="381671"/>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4776" y="1854343"/>
            <a:ext cx="5341565" cy="4396414"/>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8035"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slideLayout" Target="../slideLayouts/slideLayout12.xml"/><Relationship Id="rId7" Type="http://schemas.openxmlformats.org/officeDocument/2006/relationships/slideLayout" Target="../slideLayouts/slideLayout11.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8" Type="http://schemas.openxmlformats.org/officeDocument/2006/relationships/theme" Target="../theme/theme2.xml"/><Relationship Id="rId17" Type="http://schemas.openxmlformats.org/officeDocument/2006/relationships/tags" Target="../tags/tag75.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slideLayout" Target="../slideLayouts/slideLayout15.xml"/><Relationship Id="rId10" Type="http://schemas.openxmlformats.org/officeDocument/2006/relationships/slideLayout" Target="../slideLayouts/slideLayout14.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fld id="{601EE9E8-4134-49B0-9AA7-3089E6521627}" type="slidenum">
              <a:rPr lang="en-US" smtClean="0">
                <a:solidFill>
                  <a:prstClr val="black">
                    <a:tint val="75000"/>
                  </a:prstClr>
                </a:solidFill>
              </a:rPr>
            </a:fld>
            <a:endParaRPr lang="en-US" dirty="0">
              <a:solidFill>
                <a:prstClr val="black">
                  <a:tint val="75000"/>
                </a:prstClr>
              </a:solidFill>
            </a:endParaRPr>
          </a:p>
        </p:txBody>
      </p:sp>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01507" y="189736"/>
            <a:ext cx="1197274" cy="6046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8035"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56.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1.jpeg"/><Relationship Id="rId10" Type="http://schemas.openxmlformats.org/officeDocument/2006/relationships/notesSlide" Target="../notesSlides/notesSlide9.xml"/><Relationship Id="rId1" Type="http://schemas.openxmlformats.org/officeDocument/2006/relationships/tags" Target="../tags/tag150.xml"/></Relationships>
</file>

<file path=ppt/slides/_rels/slide11.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image" Target="../media/image12.jpeg"/><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2" Type="http://schemas.openxmlformats.org/officeDocument/2006/relationships/notesSlide" Target="../notesSlides/notesSlide10.xml"/><Relationship Id="rId11" Type="http://schemas.openxmlformats.org/officeDocument/2006/relationships/slideLayout" Target="../slideLayouts/slideLayout1.xml"/><Relationship Id="rId10" Type="http://schemas.openxmlformats.org/officeDocument/2006/relationships/tags" Target="../tags/tag165.xml"/><Relationship Id="rId1" Type="http://schemas.openxmlformats.org/officeDocument/2006/relationships/tags" Target="../tags/tag157.xml"/></Relationships>
</file>

<file path=ppt/slides/_rels/slide12.xml.rels><?xml version="1.0" encoding="UTF-8" standalone="yes"?>
<Relationships xmlns="http://schemas.openxmlformats.org/package/2006/relationships"><Relationship Id="rId9" Type="http://schemas.openxmlformats.org/officeDocument/2006/relationships/tags" Target="../tags/tag173.xml"/><Relationship Id="rId8" Type="http://schemas.openxmlformats.org/officeDocument/2006/relationships/tags" Target="../tags/tag172.xml"/><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1" Type="http://schemas.openxmlformats.org/officeDocument/2006/relationships/notesSlide" Target="../notesSlides/notesSlide11.xml"/><Relationship Id="rId10" Type="http://schemas.openxmlformats.org/officeDocument/2006/relationships/slideLayout" Target="../slideLayouts/slideLayout1.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178.xml"/><Relationship Id="rId1" Type="http://schemas.openxmlformats.org/officeDocument/2006/relationships/tags" Target="../tags/tag177.xml"/></Relationships>
</file>

<file path=ppt/slides/_rels/slide15.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media/image15.png"/><Relationship Id="rId3" Type="http://schemas.openxmlformats.org/officeDocument/2006/relationships/tags" Target="../tags/tag181.xml"/><Relationship Id="rId22" Type="http://schemas.openxmlformats.org/officeDocument/2006/relationships/notesSlide" Target="../notesSlides/notesSlide14.xml"/><Relationship Id="rId21" Type="http://schemas.openxmlformats.org/officeDocument/2006/relationships/slideLayout" Target="../slideLayouts/slideLayout1.xml"/><Relationship Id="rId20" Type="http://schemas.openxmlformats.org/officeDocument/2006/relationships/tags" Target="../tags/tag197.xml"/><Relationship Id="rId2" Type="http://schemas.openxmlformats.org/officeDocument/2006/relationships/tags" Target="../tags/tag180.xml"/><Relationship Id="rId19" Type="http://schemas.openxmlformats.org/officeDocument/2006/relationships/tags" Target="../tags/tag196.xml"/><Relationship Id="rId18" Type="http://schemas.openxmlformats.org/officeDocument/2006/relationships/tags" Target="../tags/tag195.xml"/><Relationship Id="rId17" Type="http://schemas.openxmlformats.org/officeDocument/2006/relationships/tags" Target="../tags/tag194.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tags" Target="../tags/tag179.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1.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image" Target="../media/image16.png"/><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s>
</file>

<file path=ppt/slides/_rels/slide17.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image" Target="../media/image18.jpeg"/><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image" Target="../media/image17.jpeg"/><Relationship Id="rId18" Type="http://schemas.openxmlformats.org/officeDocument/2006/relationships/notesSlide" Target="../notesSlides/notesSlide16.xml"/><Relationship Id="rId17" Type="http://schemas.openxmlformats.org/officeDocument/2006/relationships/slideLayout" Target="../slideLayouts/slideLayout1.xml"/><Relationship Id="rId16" Type="http://schemas.openxmlformats.org/officeDocument/2006/relationships/image" Target="../media/image21.jpeg"/><Relationship Id="rId15" Type="http://schemas.openxmlformats.org/officeDocument/2006/relationships/tags" Target="../tags/tag214.xml"/><Relationship Id="rId14" Type="http://schemas.openxmlformats.org/officeDocument/2006/relationships/tags" Target="../tags/tag213.xml"/><Relationship Id="rId13" Type="http://schemas.openxmlformats.org/officeDocument/2006/relationships/tags" Target="../tags/tag212.xml"/><Relationship Id="rId12" Type="http://schemas.openxmlformats.org/officeDocument/2006/relationships/image" Target="../media/image20.jpeg"/><Relationship Id="rId11" Type="http://schemas.openxmlformats.org/officeDocument/2006/relationships/image" Target="../media/image19.jpeg"/><Relationship Id="rId10" Type="http://schemas.openxmlformats.org/officeDocument/2006/relationships/tags" Target="../tags/tag211.xml"/><Relationship Id="rId1" Type="http://schemas.openxmlformats.org/officeDocument/2006/relationships/tags" Target="../tags/tag204.xml"/></Relationships>
</file>

<file path=ppt/slides/_rels/slide18.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image" Target="../media/image22.jpeg"/><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0" Type="http://schemas.openxmlformats.org/officeDocument/2006/relationships/notesSlide" Target="../notesSlides/notesSlide17.xml"/><Relationship Id="rId2" Type="http://schemas.openxmlformats.org/officeDocument/2006/relationships/tags" Target="../tags/tag216.xml"/><Relationship Id="rId19" Type="http://schemas.openxmlformats.org/officeDocument/2006/relationships/slideLayout" Target="../slideLayouts/slideLayout1.xml"/><Relationship Id="rId18" Type="http://schemas.openxmlformats.org/officeDocument/2006/relationships/image" Target="../media/image23.jpeg"/><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5.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232.xml"/><Relationship Id="rId1" Type="http://schemas.openxmlformats.org/officeDocument/2006/relationships/tags" Target="../tags/tag23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image" Target="../media/image1.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81.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xml"/><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s>
</file>

<file path=ppt/slides/_rels/slide23.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7.png"/><Relationship Id="rId7" Type="http://schemas.openxmlformats.org/officeDocument/2006/relationships/tags" Target="../tags/tag258.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image" Target="../media/image24.jpeg"/><Relationship Id="rId10" Type="http://schemas.openxmlformats.org/officeDocument/2006/relationships/notesSlide" Target="../notesSlides/notesSlide23.xml"/><Relationship Id="rId1" Type="http://schemas.openxmlformats.org/officeDocument/2006/relationships/tags" Target="../tags/tag255.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0" Type="http://schemas.openxmlformats.org/officeDocument/2006/relationships/notesSlide" Target="../notesSlides/notesSlide24.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269.xml"/><Relationship Id="rId7" Type="http://schemas.openxmlformats.org/officeDocument/2006/relationships/image" Target="../media/image32.jpeg"/><Relationship Id="rId6" Type="http://schemas.openxmlformats.org/officeDocument/2006/relationships/image" Target="../media/image31.jpeg"/><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0" Type="http://schemas.openxmlformats.org/officeDocument/2006/relationships/notesSlide" Target="../notesSlides/notesSlide25.xml"/><Relationship Id="rId1" Type="http://schemas.openxmlformats.org/officeDocument/2006/relationships/tags" Target="../tags/tag264.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image" Target="../media/image33.jpeg"/><Relationship Id="rId1" Type="http://schemas.openxmlformats.org/officeDocument/2006/relationships/tags" Target="../tags/tag270.xml"/></Relationships>
</file>

<file path=ppt/slides/_rels/slide28.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1.xml"/><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1.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3.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1" Type="http://schemas.openxmlformats.org/officeDocument/2006/relationships/notesSlide" Target="../notesSlides/notesSlide2.xml"/><Relationship Id="rId20" Type="http://schemas.openxmlformats.org/officeDocument/2006/relationships/slideLayout" Target="../slideLayouts/slideLayout1.xml"/><Relationship Id="rId2" Type="http://schemas.openxmlformats.org/officeDocument/2006/relationships/tags" Target="../tags/tag84.xml"/><Relationship Id="rId19" Type="http://schemas.openxmlformats.org/officeDocument/2006/relationships/tags" Target="../tags/tag101.xml"/><Relationship Id="rId18" Type="http://schemas.openxmlformats.org/officeDocument/2006/relationships/tags" Target="../tags/tag100.xml"/><Relationship Id="rId17" Type="http://schemas.openxmlformats.org/officeDocument/2006/relationships/tags" Target="../tags/tag99.xml"/><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tags" Target="../tags/tag93.xml"/><Relationship Id="rId10" Type="http://schemas.openxmlformats.org/officeDocument/2006/relationships/tags" Target="../tags/tag92.xml"/><Relationship Id="rId1" Type="http://schemas.openxmlformats.org/officeDocument/2006/relationships/tags" Target="../tags/tag83.xml"/></Relationships>
</file>

<file path=ppt/slides/_rels/slide30.xml.rels><?xml version="1.0" encoding="UTF-8" standalone="yes"?>
<Relationships xmlns="http://schemas.openxmlformats.org/package/2006/relationships"><Relationship Id="rId9" Type="http://schemas.openxmlformats.org/officeDocument/2006/relationships/tags" Target="../tags/tag290.xml"/><Relationship Id="rId8" Type="http://schemas.openxmlformats.org/officeDocument/2006/relationships/image" Target="../media/image37.png"/><Relationship Id="rId7" Type="http://schemas.openxmlformats.org/officeDocument/2006/relationships/tags" Target="../tags/tag289.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image" Target="../media/image36.jpeg"/><Relationship Id="rId12" Type="http://schemas.openxmlformats.org/officeDocument/2006/relationships/notesSlide" Target="../notesSlides/notesSlide29.xml"/><Relationship Id="rId11" Type="http://schemas.openxmlformats.org/officeDocument/2006/relationships/slideLayout" Target="../slideLayouts/slideLayout1.xml"/><Relationship Id="rId10" Type="http://schemas.openxmlformats.org/officeDocument/2006/relationships/image" Target="../media/image38.jpeg"/><Relationship Id="rId1" Type="http://schemas.openxmlformats.org/officeDocument/2006/relationships/tags" Target="../tags/tag284.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0.xml"/><Relationship Id="rId6" Type="http://schemas.openxmlformats.org/officeDocument/2006/relationships/slideLayout" Target="../slideLayouts/slideLayout1.xml"/><Relationship Id="rId5" Type="http://schemas.openxmlformats.org/officeDocument/2006/relationships/tags" Target="../tags/tag295.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32.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tags" Target="../tags/tag298.xml"/><Relationship Id="rId3" Type="http://schemas.openxmlformats.org/officeDocument/2006/relationships/image" Target="../media/image39.png"/><Relationship Id="rId2" Type="http://schemas.openxmlformats.org/officeDocument/2006/relationships/tags" Target="../tags/tag297.xml"/><Relationship Id="rId1" Type="http://schemas.openxmlformats.org/officeDocument/2006/relationships/tags" Target="../tags/tag296.xml"/></Relationships>
</file>

<file path=ppt/slides/_rels/slide33.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1" Type="http://schemas.openxmlformats.org/officeDocument/2006/relationships/notesSlide" Target="../notesSlides/notesSlide32.xml"/><Relationship Id="rId10" Type="http://schemas.openxmlformats.org/officeDocument/2006/relationships/slideLayout" Target="../slideLayouts/slideLayout1.xml"/><Relationship Id="rId1" Type="http://schemas.openxmlformats.org/officeDocument/2006/relationships/tags" Target="../tags/tag299.xml"/></Relationships>
</file>

<file path=ppt/slides/_rels/slide34.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image" Target="../media/image42.jpeg"/><Relationship Id="rId3" Type="http://schemas.openxmlformats.org/officeDocument/2006/relationships/tags" Target="../tags/tag309.xml"/><Relationship Id="rId2" Type="http://schemas.openxmlformats.org/officeDocument/2006/relationships/tags" Target="../tags/tag308.xml"/><Relationship Id="rId18" Type="http://schemas.openxmlformats.org/officeDocument/2006/relationships/notesSlide" Target="../notesSlides/notesSlide33.xml"/><Relationship Id="rId17" Type="http://schemas.openxmlformats.org/officeDocument/2006/relationships/slideLayout" Target="../slideLayouts/slideLayout1.xml"/><Relationship Id="rId16" Type="http://schemas.openxmlformats.org/officeDocument/2006/relationships/tags" Target="../tags/tag321.xml"/><Relationship Id="rId15" Type="http://schemas.openxmlformats.org/officeDocument/2006/relationships/tags" Target="../tags/tag320.xml"/><Relationship Id="rId14" Type="http://schemas.openxmlformats.org/officeDocument/2006/relationships/tags" Target="../tags/tag319.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7.xml"/></Relationships>
</file>

<file path=ppt/slides/_rels/slide35.xml.rels><?xml version="1.0" encoding="UTF-8" standalone="yes"?>
<Relationships xmlns="http://schemas.openxmlformats.org/package/2006/relationships"><Relationship Id="rId9" Type="http://schemas.openxmlformats.org/officeDocument/2006/relationships/notesSlide" Target="../notesSlides/notesSlide34.xml"/><Relationship Id="rId8" Type="http://schemas.openxmlformats.org/officeDocument/2006/relationships/slideLayout" Target="../slideLayouts/slideLayout1.xml"/><Relationship Id="rId7" Type="http://schemas.openxmlformats.org/officeDocument/2006/relationships/tags" Target="../tags/tag327.xml"/><Relationship Id="rId6" Type="http://schemas.openxmlformats.org/officeDocument/2006/relationships/tags" Target="../tags/tag326.xml"/><Relationship Id="rId5" Type="http://schemas.openxmlformats.org/officeDocument/2006/relationships/tags" Target="../tags/tag325.xml"/><Relationship Id="rId4" Type="http://schemas.openxmlformats.org/officeDocument/2006/relationships/tags" Target="../tags/tag324.xml"/><Relationship Id="rId3" Type="http://schemas.openxmlformats.org/officeDocument/2006/relationships/tags" Target="../tags/tag323.xml"/><Relationship Id="rId2" Type="http://schemas.openxmlformats.org/officeDocument/2006/relationships/image" Target="../media/image43.png"/><Relationship Id="rId1" Type="http://schemas.openxmlformats.org/officeDocument/2006/relationships/tags" Target="../tags/tag322.xml"/></Relationships>
</file>

<file path=ppt/slides/_rels/slide36.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5" Type="http://schemas.openxmlformats.org/officeDocument/2006/relationships/notesSlide" Target="../notesSlides/notesSlide35.xml"/><Relationship Id="rId34" Type="http://schemas.openxmlformats.org/officeDocument/2006/relationships/slideLayout" Target="../slideLayouts/slideLayout1.xml"/><Relationship Id="rId33" Type="http://schemas.openxmlformats.org/officeDocument/2006/relationships/tags" Target="../tags/tag360.xml"/><Relationship Id="rId32" Type="http://schemas.openxmlformats.org/officeDocument/2006/relationships/tags" Target="../tags/tag359.xml"/><Relationship Id="rId31" Type="http://schemas.openxmlformats.org/officeDocument/2006/relationships/tags" Target="../tags/tag358.xml"/><Relationship Id="rId30" Type="http://schemas.openxmlformats.org/officeDocument/2006/relationships/tags" Target="../tags/tag357.xml"/><Relationship Id="rId3" Type="http://schemas.openxmlformats.org/officeDocument/2006/relationships/tags" Target="../tags/tag330.xml"/><Relationship Id="rId29" Type="http://schemas.openxmlformats.org/officeDocument/2006/relationships/tags" Target="../tags/tag356.xml"/><Relationship Id="rId28" Type="http://schemas.openxmlformats.org/officeDocument/2006/relationships/tags" Target="../tags/tag355.xml"/><Relationship Id="rId27" Type="http://schemas.openxmlformats.org/officeDocument/2006/relationships/tags" Target="../tags/tag354.xml"/><Relationship Id="rId26" Type="http://schemas.openxmlformats.org/officeDocument/2006/relationships/tags" Target="../tags/tag353.xml"/><Relationship Id="rId25" Type="http://schemas.openxmlformats.org/officeDocument/2006/relationships/tags" Target="../tags/tag352.xml"/><Relationship Id="rId24" Type="http://schemas.openxmlformats.org/officeDocument/2006/relationships/tags" Target="../tags/tag351.xml"/><Relationship Id="rId23" Type="http://schemas.openxmlformats.org/officeDocument/2006/relationships/tags" Target="../tags/tag350.xml"/><Relationship Id="rId22" Type="http://schemas.openxmlformats.org/officeDocument/2006/relationships/tags" Target="../tags/tag349.xml"/><Relationship Id="rId21" Type="http://schemas.openxmlformats.org/officeDocument/2006/relationships/tags" Target="../tags/tag348.xml"/><Relationship Id="rId20" Type="http://schemas.openxmlformats.org/officeDocument/2006/relationships/tags" Target="../tags/tag347.xml"/><Relationship Id="rId2" Type="http://schemas.openxmlformats.org/officeDocument/2006/relationships/tags" Target="../tags/tag329.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tags" Target="../tags/tag364.xml"/><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tags" Target="../tags/tag368.xml"/><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1.xml"/><Relationship Id="rId4" Type="http://schemas.openxmlformats.org/officeDocument/2006/relationships/tags" Target="../tags/tag372.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4" Type="http://schemas.openxmlformats.org/officeDocument/2006/relationships/notesSlide" Target="../notesSlides/notesSlide3.xml"/><Relationship Id="rId23" Type="http://schemas.openxmlformats.org/officeDocument/2006/relationships/slideLayout" Target="../slideLayouts/slideLayout1.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tags" Target="../tags/tag103.xml"/><Relationship Id="rId19" Type="http://schemas.openxmlformats.org/officeDocument/2006/relationships/tags" Target="../tags/tag120.xml"/><Relationship Id="rId18" Type="http://schemas.openxmlformats.org/officeDocument/2006/relationships/tags" Target="../tags/tag119.xml"/><Relationship Id="rId17" Type="http://schemas.openxmlformats.org/officeDocument/2006/relationships/tags" Target="../tags/tag118.xml"/><Relationship Id="rId16" Type="http://schemas.openxmlformats.org/officeDocument/2006/relationships/tags" Target="../tags/tag117.xml"/><Relationship Id="rId15" Type="http://schemas.openxmlformats.org/officeDocument/2006/relationships/tags" Target="../tags/tag116.xml"/><Relationship Id="rId14" Type="http://schemas.openxmlformats.org/officeDocument/2006/relationships/tags" Target="../tags/tag115.xml"/><Relationship Id="rId13" Type="http://schemas.openxmlformats.org/officeDocument/2006/relationships/tags" Target="../tags/tag114.xml"/><Relationship Id="rId12" Type="http://schemas.openxmlformats.org/officeDocument/2006/relationships/tags" Target="../tags/tag11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tags" Target="../tags/tag10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tags" Target="../tags/tag375.xml"/><Relationship Id="rId2" Type="http://schemas.openxmlformats.org/officeDocument/2006/relationships/tags" Target="../tags/tag374.xml"/><Relationship Id="rId1" Type="http://schemas.openxmlformats.org/officeDocument/2006/relationships/tags" Target="../tags/tag373.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tags" Target="../tags/tag381.xml"/><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s>
</file>

<file path=ppt/slides/_rels/slide42.xml.rels><?xml version="1.0" encoding="UTF-8" standalone="yes"?>
<Relationships xmlns="http://schemas.openxmlformats.org/package/2006/relationships"><Relationship Id="rId8" Type="http://schemas.openxmlformats.org/officeDocument/2006/relationships/notesSlide" Target="../notesSlides/notesSlide41.xml"/><Relationship Id="rId7"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tags" Target="../tags/tag385.xml"/><Relationship Id="rId4" Type="http://schemas.openxmlformats.org/officeDocument/2006/relationships/image" Target="../media/image48.jpeg"/><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xml"/><Relationship Id="rId5" Type="http://schemas.openxmlformats.org/officeDocument/2006/relationships/tags" Target="../tags/tag389.xml"/><Relationship Id="rId4" Type="http://schemas.openxmlformats.org/officeDocument/2006/relationships/tags" Target="../tags/tag388.xml"/><Relationship Id="rId3" Type="http://schemas.openxmlformats.org/officeDocument/2006/relationships/tags" Target="../tags/tag387.xml"/><Relationship Id="rId2" Type="http://schemas.openxmlformats.org/officeDocument/2006/relationships/image" Target="../media/image49.png"/><Relationship Id="rId1" Type="http://schemas.openxmlformats.org/officeDocument/2006/relationships/tags" Target="../tags/tag386.xml"/></Relationships>
</file>

<file path=ppt/slides/_rels/slide44.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4.xml"/><Relationship Id="rId6" Type="http://schemas.openxmlformats.org/officeDocument/2006/relationships/slideLayout" Target="../slideLayouts/slideLayout1.xml"/><Relationship Id="rId5" Type="http://schemas.openxmlformats.org/officeDocument/2006/relationships/tags" Target="../tags/tag397.xml"/><Relationship Id="rId4" Type="http://schemas.openxmlformats.org/officeDocument/2006/relationships/tags" Target="../tags/tag396.xml"/><Relationship Id="rId3" Type="http://schemas.openxmlformats.org/officeDocument/2006/relationships/tags" Target="../tags/tag395.xml"/><Relationship Id="rId2" Type="http://schemas.openxmlformats.org/officeDocument/2006/relationships/image" Target="../media/image49.png"/><Relationship Id="rId1" Type="http://schemas.openxmlformats.org/officeDocument/2006/relationships/tags" Target="../tags/tag394.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xml"/><Relationship Id="rId3" Type="http://schemas.openxmlformats.org/officeDocument/2006/relationships/tags" Target="../tags/tag399.xml"/><Relationship Id="rId2" Type="http://schemas.openxmlformats.org/officeDocument/2006/relationships/image" Target="../media/image50.png"/><Relationship Id="rId1" Type="http://schemas.openxmlformats.org/officeDocument/2006/relationships/tags" Target="../tags/tag398.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1.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48.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9" Type="http://schemas.openxmlformats.org/officeDocument/2006/relationships/notesSlide" Target="../notesSlides/notesSlide47.xml"/><Relationship Id="rId18" Type="http://schemas.openxmlformats.org/officeDocument/2006/relationships/slideLayout" Target="../slideLayouts/slideLayout1.xml"/><Relationship Id="rId17" Type="http://schemas.openxmlformats.org/officeDocument/2006/relationships/tags" Target="../tags/tag420.xml"/><Relationship Id="rId16" Type="http://schemas.openxmlformats.org/officeDocument/2006/relationships/tags" Target="../tags/tag419.xml"/><Relationship Id="rId15" Type="http://schemas.openxmlformats.org/officeDocument/2006/relationships/tags" Target="../tags/tag418.xml"/><Relationship Id="rId14" Type="http://schemas.openxmlformats.org/officeDocument/2006/relationships/tags" Target="../tags/tag417.xml"/><Relationship Id="rId13" Type="http://schemas.openxmlformats.org/officeDocument/2006/relationships/tags" Target="../tags/tag416.xml"/><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tags" Target="../tags/tag404.xml"/></Relationships>
</file>

<file path=ppt/slides/_rels/slide49.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25.xml"/><Relationship Id="rId7" Type="http://schemas.openxmlformats.org/officeDocument/2006/relationships/hyperlink" Target="http://www.bofety.com/" TargetMode="External"/><Relationship Id="rId6" Type="http://schemas.openxmlformats.org/officeDocument/2006/relationships/tags" Target="../tags/tag424.xml"/><Relationship Id="rId5" Type="http://schemas.openxmlformats.org/officeDocument/2006/relationships/image" Target="../media/image52.jpeg"/><Relationship Id="rId4" Type="http://schemas.openxmlformats.org/officeDocument/2006/relationships/tags" Target="../tags/tag423.xml"/><Relationship Id="rId3" Type="http://schemas.openxmlformats.org/officeDocument/2006/relationships/image" Target="../media/image51.jpeg"/><Relationship Id="rId2" Type="http://schemas.openxmlformats.org/officeDocument/2006/relationships/tags" Target="../tags/tag422.xml"/><Relationship Id="rId1" Type="http://schemas.openxmlformats.org/officeDocument/2006/relationships/tags" Target="../tags/tag421.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8.xml.rels><?xml version="1.0" encoding="UTF-8" standalone="yes"?>
<Relationships xmlns="http://schemas.openxmlformats.org/package/2006/relationships"><Relationship Id="rId9" Type="http://schemas.openxmlformats.org/officeDocument/2006/relationships/tags" Target="../tags/tag142.xml"/><Relationship Id="rId8" Type="http://schemas.openxmlformats.org/officeDocument/2006/relationships/tags" Target="../tags/tag141.xml"/><Relationship Id="rId7" Type="http://schemas.openxmlformats.org/officeDocument/2006/relationships/tags" Target="../tags/tag140.xml"/><Relationship Id="rId6" Type="http://schemas.openxmlformats.org/officeDocument/2006/relationships/tags" Target="../tags/tag139.xml"/><Relationship Id="rId5" Type="http://schemas.openxmlformats.org/officeDocument/2006/relationships/image" Target="../media/image8.jpe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5" Type="http://schemas.openxmlformats.org/officeDocument/2006/relationships/notesSlide" Target="../notesSlides/notesSlide7.xml"/><Relationship Id="rId14" Type="http://schemas.openxmlformats.org/officeDocument/2006/relationships/slideLayout" Target="../slideLayouts/slideLayout1.xml"/><Relationship Id="rId13" Type="http://schemas.openxmlformats.org/officeDocument/2006/relationships/tags" Target="../tags/tag145.xml"/><Relationship Id="rId12" Type="http://schemas.openxmlformats.org/officeDocument/2006/relationships/image" Target="../media/image9.jpeg"/><Relationship Id="rId11" Type="http://schemas.openxmlformats.org/officeDocument/2006/relationships/tags" Target="../tags/tag144.xml"/><Relationship Id="rId10" Type="http://schemas.openxmlformats.org/officeDocument/2006/relationships/tags" Target="../tags/tag143.xml"/><Relationship Id="rId1" Type="http://schemas.openxmlformats.org/officeDocument/2006/relationships/tags" Target="../tags/tag135.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image" Target="../media/image10.jpeg"/><Relationship Id="rId1" Type="http://schemas.openxmlformats.org/officeDocument/2006/relationships/tags" Target="../tags/tag1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15594"/>
          <a:stretch>
            <a:fillRect/>
          </a:stretch>
        </p:blipFill>
        <p:spPr bwMode="auto">
          <a:xfrm>
            <a:off x="-13721" y="0"/>
            <a:ext cx="12190413" cy="6859588"/>
          </a:xfrm>
          <a:prstGeom prst="rect">
            <a:avLst/>
          </a:prstGeom>
          <a:noFill/>
          <a:effectLst>
            <a:outerShdw blurRad="50800" dist="50800" dir="5400000" algn="ctr" rotWithShape="0">
              <a:srgbClr val="074C73"/>
            </a:outerShdw>
          </a:effectLst>
          <a:extLst>
            <a:ext uri="{909E8E84-426E-40DD-AFC4-6F175D3DCCD1}">
              <a14:hiddenFill xmlns:a14="http://schemas.microsoft.com/office/drawing/2010/main">
                <a:solidFill>
                  <a:srgbClr val="FFFFFF"/>
                </a:solidFill>
              </a14:hiddenFill>
            </a:ext>
          </a:extLst>
        </p:spPr>
      </p:pic>
      <p:sp>
        <p:nvSpPr>
          <p:cNvPr id="53" name="矩形 52"/>
          <p:cNvSpPr/>
          <p:nvPr>
            <p:custDataLst>
              <p:tags r:id="rId2"/>
            </p:custDataLst>
          </p:nvPr>
        </p:nvSpPr>
        <p:spPr>
          <a:xfrm>
            <a:off x="-635" y="2319020"/>
            <a:ext cx="12178030" cy="1885315"/>
          </a:xfrm>
          <a:prstGeom prst="rect">
            <a:avLst/>
          </a:prstGeom>
          <a:solidFill>
            <a:schemeClr val="accent5">
              <a:alpha val="70000"/>
            </a:schemeClr>
          </a:solidFill>
          <a:ln>
            <a:noFill/>
          </a:ln>
          <a:effectLst>
            <a:outerShdw blurRad="63500" sx="102000" sy="102000" algn="ctr" rotWithShape="0">
              <a:srgbClr val="074C7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54" name="文本框 5"/>
          <p:cNvSpPr txBox="1"/>
          <p:nvPr/>
        </p:nvSpPr>
        <p:spPr>
          <a:xfrm>
            <a:off x="923766" y="2550642"/>
            <a:ext cx="10342880" cy="1322070"/>
          </a:xfrm>
          <a:prstGeom prst="rect">
            <a:avLst/>
          </a:prstGeom>
          <a:noFill/>
        </p:spPr>
        <p:txBody>
          <a:bodyPr wrap="none" rtlCol="0">
            <a:spAutoFit/>
          </a:bodyPr>
          <a:lstStyle/>
          <a:p>
            <a:pPr algn="ctr"/>
            <a:r>
              <a:rPr lang="zh-CN" altLang="en-US" sz="8000" b="1" dirty="0">
                <a:solidFill>
                  <a:schemeClr val="lt1"/>
                </a:solidFill>
                <a:latin typeface="Times New Roman" panose="02020603050405020304" charset="0"/>
                <a:ea typeface="微软雅黑" panose="020B0503020204020204" pitchFamily="34" charset="-122"/>
                <a:cs typeface="+mn-ea"/>
                <a:sym typeface="+mn-lt"/>
              </a:rPr>
              <a:t>机械设备安全操作知识</a:t>
            </a:r>
            <a:endParaRPr lang="zh-CN" altLang="en-US" sz="8000" b="1" dirty="0">
              <a:solidFill>
                <a:schemeClr val="lt1"/>
              </a:solidFill>
              <a:latin typeface="Times New Roman" panose="02020603050405020304" charset="0"/>
              <a:ea typeface="微软雅黑" panose="020B0503020204020204" pitchFamily="34" charset="-122"/>
              <a:cs typeface="+mn-ea"/>
              <a:sym typeface="+mn-lt"/>
            </a:endParaRPr>
          </a:p>
        </p:txBody>
      </p:sp>
      <p:sp>
        <p:nvSpPr>
          <p:cNvPr id="3" name="文本框 2" descr="7b0a2020202022776f7264617274223a20227b5c2269645c223a32353030343531362c5c227469645c223a31333439377d220a7d0a"/>
          <p:cNvSpPr txBox="1"/>
          <p:nvPr>
            <p:custDataLst>
              <p:tags r:id="rId3"/>
            </p:custDataLst>
          </p:nvPr>
        </p:nvSpPr>
        <p:spPr>
          <a:xfrm>
            <a:off x="7921853" y="4204160"/>
            <a:ext cx="2364371" cy="47744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7471924" y="5451896"/>
            <a:ext cx="899859" cy="899859"/>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8714844" y="5452509"/>
            <a:ext cx="899859" cy="899859"/>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9957765" y="5451896"/>
            <a:ext cx="899859" cy="899859"/>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01507" y="189736"/>
            <a:ext cx="1197274" cy="6046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1000">
        <p:blinds dir="vert"/>
      </p:transition>
    </mc:Choice>
    <mc:Fallback>
      <p:transition spd="slow" advClick="0" advTm="1000">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3"/>
          <p:cNvSpPr txBox="1"/>
          <p:nvPr/>
        </p:nvSpPr>
        <p:spPr>
          <a:xfrm>
            <a:off x="2016734" y="588528"/>
            <a:ext cx="2526237" cy="521970"/>
          </a:xfrm>
          <a:prstGeom prst="rect">
            <a:avLst/>
          </a:prstGeom>
          <a:noFill/>
        </p:spPr>
        <p:txBody>
          <a:bodyPr wrap="square" rtlCol="0">
            <a:spAutoFit/>
          </a:bodyPr>
          <a:lstStyle/>
          <a:p>
            <a:r>
              <a:rPr lang="zh-CN" altLang="en-US" sz="2800" spc="300" dirty="0">
                <a:solidFill>
                  <a:schemeClr val="accent1"/>
                </a:solidFill>
                <a:latin typeface="Times New Roman" panose="02020603050405020304" charset="0"/>
                <a:ea typeface="微软雅黑" panose="020B0503020204020204" pitchFamily="34" charset="-122"/>
              </a:rPr>
              <a:t>机床的危险</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9" name="settings_251005"/>
          <p:cNvSpPr>
            <a:spLocks noChangeAspect="1"/>
          </p:cNvSpPr>
          <p:nvPr>
            <p:custDataLst>
              <p:tags r:id="rId1"/>
            </p:custDataLst>
          </p:nvPr>
        </p:nvSpPr>
        <p:spPr bwMode="auto">
          <a:xfrm>
            <a:off x="1203005" y="545295"/>
            <a:ext cx="582345" cy="609685"/>
          </a:xfrm>
          <a:custGeom>
            <a:avLst/>
            <a:gdLst>
              <a:gd name="connsiteX0" fmla="*/ 96118 w 574192"/>
              <a:gd name="connsiteY0" fmla="*/ 342880 h 601149"/>
              <a:gd name="connsiteX1" fmla="*/ 476777 w 574192"/>
              <a:gd name="connsiteY1" fmla="*/ 342880 h 601149"/>
              <a:gd name="connsiteX2" fmla="*/ 476777 w 574192"/>
              <a:gd name="connsiteY2" fmla="*/ 383660 h 601149"/>
              <a:gd name="connsiteX3" fmla="*/ 541315 w 574192"/>
              <a:gd name="connsiteY3" fmla="*/ 348271 h 601149"/>
              <a:gd name="connsiteX4" fmla="*/ 549764 w 574192"/>
              <a:gd name="connsiteY4" fmla="*/ 350614 h 601149"/>
              <a:gd name="connsiteX5" fmla="*/ 547182 w 574192"/>
              <a:gd name="connsiteY5" fmla="*/ 359051 h 601149"/>
              <a:gd name="connsiteX6" fmla="*/ 476777 w 574192"/>
              <a:gd name="connsiteY6" fmla="*/ 397721 h 601149"/>
              <a:gd name="connsiteX7" fmla="*/ 476777 w 574192"/>
              <a:gd name="connsiteY7" fmla="*/ 405221 h 601149"/>
              <a:gd name="connsiteX8" fmla="*/ 541315 w 574192"/>
              <a:gd name="connsiteY8" fmla="*/ 369832 h 601149"/>
              <a:gd name="connsiteX9" fmla="*/ 549764 w 574192"/>
              <a:gd name="connsiteY9" fmla="*/ 372176 h 601149"/>
              <a:gd name="connsiteX10" fmla="*/ 547182 w 574192"/>
              <a:gd name="connsiteY10" fmla="*/ 380613 h 601149"/>
              <a:gd name="connsiteX11" fmla="*/ 476777 w 574192"/>
              <a:gd name="connsiteY11" fmla="*/ 419283 h 601149"/>
              <a:gd name="connsiteX12" fmla="*/ 476777 w 574192"/>
              <a:gd name="connsiteY12" fmla="*/ 426783 h 601149"/>
              <a:gd name="connsiteX13" fmla="*/ 541315 w 574192"/>
              <a:gd name="connsiteY13" fmla="*/ 391394 h 601149"/>
              <a:gd name="connsiteX14" fmla="*/ 549764 w 574192"/>
              <a:gd name="connsiteY14" fmla="*/ 393737 h 601149"/>
              <a:gd name="connsiteX15" fmla="*/ 547182 w 574192"/>
              <a:gd name="connsiteY15" fmla="*/ 402174 h 601149"/>
              <a:gd name="connsiteX16" fmla="*/ 476777 w 574192"/>
              <a:gd name="connsiteY16" fmla="*/ 440844 h 601149"/>
              <a:gd name="connsiteX17" fmla="*/ 476777 w 574192"/>
              <a:gd name="connsiteY17" fmla="*/ 447875 h 601149"/>
              <a:gd name="connsiteX18" fmla="*/ 544601 w 574192"/>
              <a:gd name="connsiteY18" fmla="*/ 411549 h 601149"/>
              <a:gd name="connsiteX19" fmla="*/ 571824 w 574192"/>
              <a:gd name="connsiteY19" fmla="*/ 419752 h 601149"/>
              <a:gd name="connsiteX20" fmla="*/ 563610 w 574192"/>
              <a:gd name="connsiteY20" fmla="*/ 446703 h 601149"/>
              <a:gd name="connsiteX21" fmla="*/ 476777 w 574192"/>
              <a:gd name="connsiteY21" fmla="*/ 493342 h 601149"/>
              <a:gd name="connsiteX22" fmla="*/ 476777 w 574192"/>
              <a:gd name="connsiteY22" fmla="*/ 587791 h 601149"/>
              <a:gd name="connsiteX23" fmla="*/ 463165 w 574192"/>
              <a:gd name="connsiteY23" fmla="*/ 601149 h 601149"/>
              <a:gd name="connsiteX24" fmla="*/ 109730 w 574192"/>
              <a:gd name="connsiteY24" fmla="*/ 601149 h 601149"/>
              <a:gd name="connsiteX25" fmla="*/ 96118 w 574192"/>
              <a:gd name="connsiteY25" fmla="*/ 587791 h 601149"/>
              <a:gd name="connsiteX26" fmla="*/ 96118 w 574192"/>
              <a:gd name="connsiteY26" fmla="*/ 492639 h 601149"/>
              <a:gd name="connsiteX27" fmla="*/ 10458 w 574192"/>
              <a:gd name="connsiteY27" fmla="*/ 446703 h 601149"/>
              <a:gd name="connsiteX28" fmla="*/ 2479 w 574192"/>
              <a:gd name="connsiteY28" fmla="*/ 419752 h 601149"/>
              <a:gd name="connsiteX29" fmla="*/ 29467 w 574192"/>
              <a:gd name="connsiteY29" fmla="*/ 411549 h 601149"/>
              <a:gd name="connsiteX30" fmla="*/ 96118 w 574192"/>
              <a:gd name="connsiteY30" fmla="*/ 447407 h 601149"/>
              <a:gd name="connsiteX31" fmla="*/ 412251 w 574192"/>
              <a:gd name="connsiteY31" fmla="*/ 177908 h 601149"/>
              <a:gd name="connsiteX32" fmla="*/ 412251 w 574192"/>
              <a:gd name="connsiteY32" fmla="*/ 298591 h 601149"/>
              <a:gd name="connsiteX33" fmla="*/ 428678 w 574192"/>
              <a:gd name="connsiteY33" fmla="*/ 298591 h 601149"/>
              <a:gd name="connsiteX34" fmla="*/ 412251 w 574192"/>
              <a:gd name="connsiteY34" fmla="*/ 177908 h 601149"/>
              <a:gd name="connsiteX35" fmla="*/ 353350 w 574192"/>
              <a:gd name="connsiteY35" fmla="*/ 177908 h 601149"/>
              <a:gd name="connsiteX36" fmla="*/ 348422 w 574192"/>
              <a:gd name="connsiteY36" fmla="*/ 181892 h 601149"/>
              <a:gd name="connsiteX37" fmla="*/ 339035 w 574192"/>
              <a:gd name="connsiteY37" fmla="*/ 233914 h 601149"/>
              <a:gd name="connsiteX38" fmla="*/ 342790 w 574192"/>
              <a:gd name="connsiteY38" fmla="*/ 244928 h 601149"/>
              <a:gd name="connsiteX39" fmla="*/ 351707 w 574192"/>
              <a:gd name="connsiteY39" fmla="*/ 252661 h 601149"/>
              <a:gd name="connsiteX40" fmla="*/ 358043 w 574192"/>
              <a:gd name="connsiteY40" fmla="*/ 252661 h 601149"/>
              <a:gd name="connsiteX41" fmla="*/ 366961 w 574192"/>
              <a:gd name="connsiteY41" fmla="*/ 244928 h 601149"/>
              <a:gd name="connsiteX42" fmla="*/ 370950 w 574192"/>
              <a:gd name="connsiteY42" fmla="*/ 234149 h 601149"/>
              <a:gd name="connsiteX43" fmla="*/ 361329 w 574192"/>
              <a:gd name="connsiteY43" fmla="*/ 181892 h 601149"/>
              <a:gd name="connsiteX44" fmla="*/ 356635 w 574192"/>
              <a:gd name="connsiteY44" fmla="*/ 177908 h 601149"/>
              <a:gd name="connsiteX45" fmla="*/ 351003 w 574192"/>
              <a:gd name="connsiteY45" fmla="*/ 149085 h 601149"/>
              <a:gd name="connsiteX46" fmla="*/ 343494 w 574192"/>
              <a:gd name="connsiteY46" fmla="*/ 156818 h 601149"/>
              <a:gd name="connsiteX47" fmla="*/ 343494 w 574192"/>
              <a:gd name="connsiteY47" fmla="*/ 164317 h 601149"/>
              <a:gd name="connsiteX48" fmla="*/ 351003 w 574192"/>
              <a:gd name="connsiteY48" fmla="*/ 171815 h 601149"/>
              <a:gd name="connsiteX49" fmla="*/ 358747 w 574192"/>
              <a:gd name="connsiteY49" fmla="*/ 171815 h 601149"/>
              <a:gd name="connsiteX50" fmla="*/ 366257 w 574192"/>
              <a:gd name="connsiteY50" fmla="*/ 164317 h 601149"/>
              <a:gd name="connsiteX51" fmla="*/ 366257 w 574192"/>
              <a:gd name="connsiteY51" fmla="*/ 156818 h 601149"/>
              <a:gd name="connsiteX52" fmla="*/ 358747 w 574192"/>
              <a:gd name="connsiteY52" fmla="*/ 149085 h 601149"/>
              <a:gd name="connsiteX53" fmla="*/ 354601 w 574192"/>
              <a:gd name="connsiteY53" fmla="*/ 31969 h 601149"/>
              <a:gd name="connsiteX54" fmla="*/ 402833 w 574192"/>
              <a:gd name="connsiteY54" fmla="*/ 79424 h 601149"/>
              <a:gd name="connsiteX55" fmla="*/ 354601 w 574192"/>
              <a:gd name="connsiteY55" fmla="*/ 126879 h 601149"/>
              <a:gd name="connsiteX56" fmla="*/ 306369 w 574192"/>
              <a:gd name="connsiteY56" fmla="*/ 79424 h 601149"/>
              <a:gd name="connsiteX57" fmla="*/ 354601 w 574192"/>
              <a:gd name="connsiteY57" fmla="*/ 31969 h 601149"/>
              <a:gd name="connsiteX58" fmla="*/ 159749 w 574192"/>
              <a:gd name="connsiteY58" fmla="*/ 751 h 601149"/>
              <a:gd name="connsiteX59" fmla="*/ 182747 w 574192"/>
              <a:gd name="connsiteY59" fmla="*/ 9187 h 601149"/>
              <a:gd name="connsiteX60" fmla="*/ 190725 w 574192"/>
              <a:gd name="connsiteY60" fmla="*/ 26528 h 601149"/>
              <a:gd name="connsiteX61" fmla="*/ 164912 w 574192"/>
              <a:gd name="connsiteY61" fmla="*/ 97531 h 601149"/>
              <a:gd name="connsiteX62" fmla="*/ 302427 w 574192"/>
              <a:gd name="connsiteY62" fmla="*/ 133619 h 601149"/>
              <a:gd name="connsiteX63" fmla="*/ 407793 w 574192"/>
              <a:gd name="connsiteY63" fmla="*/ 133619 h 601149"/>
              <a:gd name="connsiteX64" fmla="*/ 407793 w 574192"/>
              <a:gd name="connsiteY64" fmla="*/ 133853 h 601149"/>
              <a:gd name="connsiteX65" fmla="*/ 415067 w 574192"/>
              <a:gd name="connsiteY65" fmla="*/ 136197 h 601149"/>
              <a:gd name="connsiteX66" fmla="*/ 463174 w 574192"/>
              <a:gd name="connsiteY66" fmla="*/ 298591 h 601149"/>
              <a:gd name="connsiteX67" fmla="*/ 476785 w 574192"/>
              <a:gd name="connsiteY67" fmla="*/ 311948 h 601149"/>
              <a:gd name="connsiteX68" fmla="*/ 476785 w 574192"/>
              <a:gd name="connsiteY68" fmla="*/ 330460 h 601149"/>
              <a:gd name="connsiteX69" fmla="*/ 96154 w 574192"/>
              <a:gd name="connsiteY69" fmla="*/ 330460 h 601149"/>
              <a:gd name="connsiteX70" fmla="*/ 96154 w 574192"/>
              <a:gd name="connsiteY70" fmla="*/ 311948 h 601149"/>
              <a:gd name="connsiteX71" fmla="*/ 109765 w 574192"/>
              <a:gd name="connsiteY71" fmla="*/ 298591 h 601149"/>
              <a:gd name="connsiteX72" fmla="*/ 297030 w 574192"/>
              <a:gd name="connsiteY72" fmla="*/ 298591 h 601149"/>
              <a:gd name="connsiteX73" fmla="*/ 297030 w 574192"/>
              <a:gd name="connsiteY73" fmla="*/ 167832 h 601149"/>
              <a:gd name="connsiteX74" fmla="*/ 152944 w 574192"/>
              <a:gd name="connsiteY74" fmla="*/ 129869 h 601149"/>
              <a:gd name="connsiteX75" fmla="*/ 96624 w 574192"/>
              <a:gd name="connsiteY75" fmla="*/ 283828 h 601149"/>
              <a:gd name="connsiteX76" fmla="*/ 89584 w 574192"/>
              <a:gd name="connsiteY76" fmla="*/ 291326 h 601149"/>
              <a:gd name="connsiteX77" fmla="*/ 79258 w 574192"/>
              <a:gd name="connsiteY77" fmla="*/ 291795 h 601149"/>
              <a:gd name="connsiteX78" fmla="*/ 56261 w 574192"/>
              <a:gd name="connsiteY78" fmla="*/ 283359 h 601149"/>
              <a:gd name="connsiteX79" fmla="*/ 48048 w 574192"/>
              <a:gd name="connsiteY79" fmla="*/ 266018 h 601149"/>
              <a:gd name="connsiteX80" fmla="*/ 142384 w 574192"/>
              <a:gd name="connsiteY80" fmla="*/ 8953 h 601149"/>
              <a:gd name="connsiteX81" fmla="*/ 149424 w 574192"/>
              <a:gd name="connsiteY81" fmla="*/ 1220 h 601149"/>
              <a:gd name="connsiteX82" fmla="*/ 159749 w 574192"/>
              <a:gd name="connsiteY82" fmla="*/ 751 h 60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74192" h="601149">
                <a:moveTo>
                  <a:pt x="96118" y="342880"/>
                </a:moveTo>
                <a:lnTo>
                  <a:pt x="476777" y="342880"/>
                </a:lnTo>
                <a:lnTo>
                  <a:pt x="476777" y="383660"/>
                </a:lnTo>
                <a:lnTo>
                  <a:pt x="541315" y="348271"/>
                </a:lnTo>
                <a:cubicBezTo>
                  <a:pt x="544366" y="346630"/>
                  <a:pt x="548121" y="347568"/>
                  <a:pt x="549764" y="350614"/>
                </a:cubicBezTo>
                <a:cubicBezTo>
                  <a:pt x="551406" y="353661"/>
                  <a:pt x="550233" y="357411"/>
                  <a:pt x="547182" y="359051"/>
                </a:cubicBezTo>
                <a:lnTo>
                  <a:pt x="476777" y="397721"/>
                </a:lnTo>
                <a:lnTo>
                  <a:pt x="476777" y="405221"/>
                </a:lnTo>
                <a:lnTo>
                  <a:pt x="541315" y="369832"/>
                </a:lnTo>
                <a:cubicBezTo>
                  <a:pt x="544366" y="368192"/>
                  <a:pt x="548121" y="369129"/>
                  <a:pt x="549764" y="372176"/>
                </a:cubicBezTo>
                <a:cubicBezTo>
                  <a:pt x="551406" y="375222"/>
                  <a:pt x="550233" y="378972"/>
                  <a:pt x="547182" y="380613"/>
                </a:cubicBezTo>
                <a:lnTo>
                  <a:pt x="476777" y="419283"/>
                </a:lnTo>
                <a:lnTo>
                  <a:pt x="476777" y="426783"/>
                </a:lnTo>
                <a:lnTo>
                  <a:pt x="541315" y="391394"/>
                </a:lnTo>
                <a:cubicBezTo>
                  <a:pt x="544366" y="389753"/>
                  <a:pt x="548121" y="390690"/>
                  <a:pt x="549764" y="393737"/>
                </a:cubicBezTo>
                <a:cubicBezTo>
                  <a:pt x="551406" y="396784"/>
                  <a:pt x="550233" y="400534"/>
                  <a:pt x="547182" y="402174"/>
                </a:cubicBezTo>
                <a:lnTo>
                  <a:pt x="476777" y="440844"/>
                </a:lnTo>
                <a:lnTo>
                  <a:pt x="476777" y="447875"/>
                </a:lnTo>
                <a:lnTo>
                  <a:pt x="544601" y="411549"/>
                </a:lnTo>
                <a:cubicBezTo>
                  <a:pt x="554457" y="406393"/>
                  <a:pt x="566661" y="409908"/>
                  <a:pt x="571824" y="419752"/>
                </a:cubicBezTo>
                <a:cubicBezTo>
                  <a:pt x="576987" y="429361"/>
                  <a:pt x="573467" y="441547"/>
                  <a:pt x="563610" y="446703"/>
                </a:cubicBezTo>
                <a:lnTo>
                  <a:pt x="476777" y="493342"/>
                </a:lnTo>
                <a:lnTo>
                  <a:pt x="476777" y="587791"/>
                </a:lnTo>
                <a:cubicBezTo>
                  <a:pt x="476777" y="595290"/>
                  <a:pt x="470675" y="601149"/>
                  <a:pt x="463165" y="601149"/>
                </a:cubicBezTo>
                <a:lnTo>
                  <a:pt x="109730" y="601149"/>
                </a:lnTo>
                <a:cubicBezTo>
                  <a:pt x="102454" y="601149"/>
                  <a:pt x="96118" y="595290"/>
                  <a:pt x="96118" y="587791"/>
                </a:cubicBezTo>
                <a:lnTo>
                  <a:pt x="96118" y="492639"/>
                </a:lnTo>
                <a:lnTo>
                  <a:pt x="10458" y="446703"/>
                </a:lnTo>
                <a:cubicBezTo>
                  <a:pt x="836" y="441547"/>
                  <a:pt x="-2919" y="429361"/>
                  <a:pt x="2479" y="419752"/>
                </a:cubicBezTo>
                <a:cubicBezTo>
                  <a:pt x="7642" y="409908"/>
                  <a:pt x="19845" y="406393"/>
                  <a:pt x="29467" y="411549"/>
                </a:cubicBezTo>
                <a:lnTo>
                  <a:pt x="96118" y="447407"/>
                </a:lnTo>
                <a:close/>
                <a:moveTo>
                  <a:pt x="412251" y="177908"/>
                </a:moveTo>
                <a:lnTo>
                  <a:pt x="412251" y="298591"/>
                </a:lnTo>
                <a:lnTo>
                  <a:pt x="428678" y="298591"/>
                </a:lnTo>
                <a:cubicBezTo>
                  <a:pt x="434310" y="262503"/>
                  <a:pt x="436422" y="206966"/>
                  <a:pt x="412251" y="177908"/>
                </a:cubicBezTo>
                <a:close/>
                <a:moveTo>
                  <a:pt x="353350" y="177908"/>
                </a:moveTo>
                <a:cubicBezTo>
                  <a:pt x="351003" y="177908"/>
                  <a:pt x="348891" y="179549"/>
                  <a:pt x="348422" y="181892"/>
                </a:cubicBezTo>
                <a:lnTo>
                  <a:pt x="339035" y="233914"/>
                </a:lnTo>
                <a:cubicBezTo>
                  <a:pt x="338331" y="238132"/>
                  <a:pt x="339739" y="242350"/>
                  <a:pt x="342790" y="244928"/>
                </a:cubicBezTo>
                <a:lnTo>
                  <a:pt x="351707" y="252661"/>
                </a:lnTo>
                <a:cubicBezTo>
                  <a:pt x="353585" y="254301"/>
                  <a:pt x="356401" y="254301"/>
                  <a:pt x="358043" y="252661"/>
                </a:cubicBezTo>
                <a:lnTo>
                  <a:pt x="366961" y="244928"/>
                </a:lnTo>
                <a:cubicBezTo>
                  <a:pt x="370246" y="242350"/>
                  <a:pt x="371654" y="238132"/>
                  <a:pt x="370950" y="234149"/>
                </a:cubicBezTo>
                <a:lnTo>
                  <a:pt x="361329" y="181892"/>
                </a:lnTo>
                <a:cubicBezTo>
                  <a:pt x="360859" y="179549"/>
                  <a:pt x="358982" y="177908"/>
                  <a:pt x="356635" y="177908"/>
                </a:cubicBezTo>
                <a:close/>
                <a:moveTo>
                  <a:pt x="351003" y="149085"/>
                </a:moveTo>
                <a:cubicBezTo>
                  <a:pt x="346779" y="149085"/>
                  <a:pt x="343494" y="152600"/>
                  <a:pt x="343494" y="156818"/>
                </a:cubicBezTo>
                <a:lnTo>
                  <a:pt x="343494" y="164317"/>
                </a:lnTo>
                <a:cubicBezTo>
                  <a:pt x="343494" y="168535"/>
                  <a:pt x="346779" y="171815"/>
                  <a:pt x="351003" y="171815"/>
                </a:cubicBezTo>
                <a:lnTo>
                  <a:pt x="358747" y="171815"/>
                </a:lnTo>
                <a:cubicBezTo>
                  <a:pt x="362971" y="171815"/>
                  <a:pt x="366257" y="168535"/>
                  <a:pt x="366257" y="164317"/>
                </a:cubicBezTo>
                <a:lnTo>
                  <a:pt x="366257" y="156818"/>
                </a:lnTo>
                <a:cubicBezTo>
                  <a:pt x="366257" y="152600"/>
                  <a:pt x="362971" y="149085"/>
                  <a:pt x="358747" y="149085"/>
                </a:cubicBezTo>
                <a:close/>
                <a:moveTo>
                  <a:pt x="354601" y="31969"/>
                </a:moveTo>
                <a:cubicBezTo>
                  <a:pt x="381239" y="31969"/>
                  <a:pt x="402833" y="53215"/>
                  <a:pt x="402833" y="79424"/>
                </a:cubicBezTo>
                <a:cubicBezTo>
                  <a:pt x="402833" y="105633"/>
                  <a:pt x="381239" y="126879"/>
                  <a:pt x="354601" y="126879"/>
                </a:cubicBezTo>
                <a:cubicBezTo>
                  <a:pt x="327963" y="126879"/>
                  <a:pt x="306369" y="105633"/>
                  <a:pt x="306369" y="79424"/>
                </a:cubicBezTo>
                <a:cubicBezTo>
                  <a:pt x="306369" y="53215"/>
                  <a:pt x="327963" y="31969"/>
                  <a:pt x="354601" y="31969"/>
                </a:cubicBezTo>
                <a:close/>
                <a:moveTo>
                  <a:pt x="159749" y="751"/>
                </a:moveTo>
                <a:lnTo>
                  <a:pt x="182747" y="9187"/>
                </a:lnTo>
                <a:cubicBezTo>
                  <a:pt x="189787" y="11765"/>
                  <a:pt x="193307" y="19498"/>
                  <a:pt x="190725" y="26528"/>
                </a:cubicBezTo>
                <a:lnTo>
                  <a:pt x="164912" y="97531"/>
                </a:lnTo>
                <a:lnTo>
                  <a:pt x="302427" y="133619"/>
                </a:lnTo>
                <a:lnTo>
                  <a:pt x="407793" y="133619"/>
                </a:lnTo>
                <a:lnTo>
                  <a:pt x="407793" y="133853"/>
                </a:lnTo>
                <a:cubicBezTo>
                  <a:pt x="410139" y="134088"/>
                  <a:pt x="412721" y="134791"/>
                  <a:pt x="415067" y="136197"/>
                </a:cubicBezTo>
                <a:cubicBezTo>
                  <a:pt x="473030" y="169003"/>
                  <a:pt x="469745" y="253130"/>
                  <a:pt x="463174" y="298591"/>
                </a:cubicBezTo>
                <a:cubicBezTo>
                  <a:pt x="470684" y="298591"/>
                  <a:pt x="476785" y="304683"/>
                  <a:pt x="476785" y="311948"/>
                </a:cubicBezTo>
                <a:lnTo>
                  <a:pt x="476785" y="330460"/>
                </a:lnTo>
                <a:lnTo>
                  <a:pt x="96154" y="330460"/>
                </a:lnTo>
                <a:lnTo>
                  <a:pt x="96154" y="311948"/>
                </a:lnTo>
                <a:cubicBezTo>
                  <a:pt x="96154" y="304683"/>
                  <a:pt x="102491" y="298591"/>
                  <a:pt x="109765" y="298591"/>
                </a:cubicBezTo>
                <a:lnTo>
                  <a:pt x="297030" y="298591"/>
                </a:lnTo>
                <a:lnTo>
                  <a:pt x="297030" y="167832"/>
                </a:lnTo>
                <a:lnTo>
                  <a:pt x="152944" y="129869"/>
                </a:lnTo>
                <a:lnTo>
                  <a:pt x="96624" y="283828"/>
                </a:lnTo>
                <a:cubicBezTo>
                  <a:pt x="95216" y="287108"/>
                  <a:pt x="92869" y="289920"/>
                  <a:pt x="89584" y="291326"/>
                </a:cubicBezTo>
                <a:cubicBezTo>
                  <a:pt x="86298" y="292967"/>
                  <a:pt x="82544" y="292967"/>
                  <a:pt x="79258" y="291795"/>
                </a:cubicBezTo>
                <a:lnTo>
                  <a:pt x="56261" y="283359"/>
                </a:lnTo>
                <a:cubicBezTo>
                  <a:pt x="49221" y="280781"/>
                  <a:pt x="45701" y="273048"/>
                  <a:pt x="48048" y="266018"/>
                </a:cubicBezTo>
                <a:lnTo>
                  <a:pt x="142384" y="8953"/>
                </a:lnTo>
                <a:cubicBezTo>
                  <a:pt x="143792" y="5438"/>
                  <a:pt x="146139" y="2860"/>
                  <a:pt x="149424" y="1220"/>
                </a:cubicBezTo>
                <a:cubicBezTo>
                  <a:pt x="152709" y="-186"/>
                  <a:pt x="156464" y="-421"/>
                  <a:pt x="159749" y="751"/>
                </a:cubicBezTo>
                <a:close/>
              </a:path>
            </a:pathLst>
          </a:custGeom>
          <a:solidFill>
            <a:schemeClr val="accent1"/>
          </a:solidFill>
          <a:ln>
            <a:noFill/>
          </a:ln>
        </p:spPr>
        <p:txBody>
          <a:bodyPr/>
          <a:lstStyle/>
          <a:p>
            <a:endParaRPr lang="zh-CN" altLang="en-US">
              <a:solidFill>
                <a:schemeClr val="dk1"/>
              </a:solidFill>
            </a:endParaRPr>
          </a:p>
        </p:txBody>
      </p:sp>
      <p:sp>
        <p:nvSpPr>
          <p:cNvPr id="6" name="矩形 5"/>
          <p:cNvSpPr/>
          <p:nvPr/>
        </p:nvSpPr>
        <p:spPr>
          <a:xfrm>
            <a:off x="910108" y="5349255"/>
            <a:ext cx="3313549" cy="801370"/>
          </a:xfrm>
          <a:prstGeom prst="rect">
            <a:avLst/>
          </a:prstGeom>
        </p:spPr>
        <p:txBody>
          <a:bodyPr wrap="square">
            <a:spAutoFit/>
          </a:bodyPr>
          <a:lstStyle/>
          <a:p>
            <a:pPr algn="ctr">
              <a:lnSpc>
                <a:spcPts val="2500"/>
              </a:lnSpc>
              <a:spcBef>
                <a:spcPct val="25000"/>
              </a:spcBef>
            </a:pPr>
            <a:r>
              <a:rPr kumimoji="1" lang="zh-CN" altLang="en-US" dirty="0">
                <a:solidFill>
                  <a:srgbClr val="000000"/>
                </a:solidFill>
                <a:latin typeface="Times New Roman" panose="02020603050405020304" charset="0"/>
                <a:ea typeface="微软雅黑" panose="020B0503020204020204" pitchFamily="34" charset="-122"/>
              </a:rPr>
              <a:t>机床是高速旋转的切削机械</a:t>
            </a:r>
            <a:endParaRPr kumimoji="1" lang="en-US" altLang="zh-CN" dirty="0">
              <a:solidFill>
                <a:srgbClr val="000000"/>
              </a:solidFill>
              <a:latin typeface="Times New Roman" panose="02020603050405020304" charset="0"/>
              <a:ea typeface="微软雅黑" panose="020B0503020204020204" pitchFamily="34" charset="-122"/>
            </a:endParaRPr>
          </a:p>
          <a:p>
            <a:pPr algn="ctr">
              <a:lnSpc>
                <a:spcPts val="2500"/>
              </a:lnSpc>
              <a:spcBef>
                <a:spcPct val="25000"/>
              </a:spcBef>
            </a:pPr>
            <a:r>
              <a:rPr kumimoji="1" lang="zh-CN" altLang="en-US" dirty="0">
                <a:solidFill>
                  <a:srgbClr val="000000"/>
                </a:solidFill>
                <a:latin typeface="Times New Roman" panose="02020603050405020304" charset="0"/>
                <a:ea typeface="微软雅黑" panose="020B0503020204020204" pitchFamily="34" charset="-122"/>
              </a:rPr>
              <a:t>危险性很大</a:t>
            </a:r>
            <a:endParaRPr kumimoji="1" lang="zh-CN" altLang="en-US" dirty="0">
              <a:solidFill>
                <a:srgbClr val="000000"/>
              </a:solidFill>
              <a:latin typeface="Times New Roman" panose="02020603050405020304" charset="0"/>
              <a:ea typeface="微软雅黑" panose="020B0503020204020204" pitchFamily="34" charset="-122"/>
            </a:endParaRPr>
          </a:p>
        </p:txBody>
      </p:sp>
      <p:pic>
        <p:nvPicPr>
          <p:cNvPr id="11" name="图片 10"/>
          <p:cNvPicPr>
            <a:picLocks noChangeAspect="1"/>
          </p:cNvPicPr>
          <p:nvPr/>
        </p:nvPicPr>
        <p:blipFill rotWithShape="1">
          <a:blip r:embed="rId2"/>
          <a:srcRect l="4604" t="5459" r="16150"/>
          <a:stretch>
            <a:fillRect/>
          </a:stretch>
        </p:blipFill>
        <p:spPr>
          <a:xfrm>
            <a:off x="619822" y="2436093"/>
            <a:ext cx="3603835" cy="2556206"/>
          </a:xfrm>
          <a:prstGeom prst="rect">
            <a:avLst/>
          </a:prstGeom>
        </p:spPr>
      </p:pic>
      <p:sp>
        <p:nvSpPr>
          <p:cNvPr id="12" name="矩形 11"/>
          <p:cNvSpPr/>
          <p:nvPr>
            <p:custDataLst>
              <p:tags r:id="rId3"/>
            </p:custDataLst>
          </p:nvPr>
        </p:nvSpPr>
        <p:spPr>
          <a:xfrm>
            <a:off x="4760686" y="2602741"/>
            <a:ext cx="6908800" cy="583565"/>
          </a:xfrm>
          <a:prstGeom prst="rect">
            <a:avLst/>
          </a:prstGeom>
          <a:solidFill>
            <a:schemeClr val="lt1">
              <a:lumMod val="95000"/>
            </a:schemeClr>
          </a:solidFill>
        </p:spPr>
        <p:txBody>
          <a:bodyPr wrap="square">
            <a:spAutoFit/>
          </a:bodyPr>
          <a:lstStyle/>
          <a:p>
            <a:r>
              <a:rPr kumimoji="1" lang="zh-CN" altLang="en-US" sz="1600" dirty="0">
                <a:solidFill>
                  <a:schemeClr val="dk1"/>
                </a:solidFill>
                <a:latin typeface="Times New Roman" panose="02020603050405020304" charset="0"/>
                <a:ea typeface="微软雅黑" panose="020B0503020204020204" pitchFamily="34" charset="-122"/>
              </a:rPr>
              <a:t>如钻头、车床旋转的工件卡盘等，一旦与人的衣服、袖口、长发、围在颈上的毛巾、手上的手套等缠绕在一起，就发生人身伤亡事故； </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65" name="矩形 64"/>
          <p:cNvSpPr/>
          <p:nvPr>
            <p:custDataLst>
              <p:tags r:id="rId4"/>
            </p:custDataLst>
          </p:nvPr>
        </p:nvSpPr>
        <p:spPr>
          <a:xfrm>
            <a:off x="4702628" y="3976363"/>
            <a:ext cx="6966858" cy="681355"/>
          </a:xfrm>
          <a:prstGeom prst="rect">
            <a:avLst/>
          </a:prstGeom>
        </p:spPr>
        <p:txBody>
          <a:bodyPr wrap="square">
            <a:spAutoFit/>
          </a:bodyPr>
          <a:lstStyle/>
          <a:p>
            <a:pPr>
              <a:lnSpc>
                <a:spcPct val="120000"/>
              </a:lnSpc>
              <a:spcBef>
                <a:spcPct val="25000"/>
              </a:spcBef>
            </a:pPr>
            <a:r>
              <a:rPr kumimoji="1" lang="zh-CN" altLang="en-US" sz="1600">
                <a:solidFill>
                  <a:schemeClr val="dk1"/>
                </a:solidFill>
                <a:latin typeface="Times New Roman" panose="02020603050405020304" charset="0"/>
                <a:ea typeface="微软雅黑" panose="020B0503020204020204" pitchFamily="34" charset="-122"/>
              </a:rPr>
              <a:t>如由于操作方法不当，用力过猛，使用工具规格不合适，均可能使操作者撞到机床上；</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67" name="矩形 66"/>
          <p:cNvSpPr/>
          <p:nvPr>
            <p:custDataLst>
              <p:tags r:id="rId5"/>
            </p:custDataLst>
          </p:nvPr>
        </p:nvSpPr>
        <p:spPr>
          <a:xfrm>
            <a:off x="4702628" y="5349255"/>
            <a:ext cx="7024915" cy="732155"/>
          </a:xfrm>
          <a:prstGeom prst="rect">
            <a:avLst/>
          </a:prstGeom>
        </p:spPr>
        <p:txBody>
          <a:bodyPr wrap="square">
            <a:spAutoFit/>
          </a:bodyPr>
          <a:lstStyle/>
          <a:p>
            <a:pPr>
              <a:lnSpc>
                <a:spcPts val="2500"/>
              </a:lnSpc>
            </a:pPr>
            <a:r>
              <a:rPr lang="zh-CN" altLang="en-US" sz="1600" dirty="0">
                <a:solidFill>
                  <a:schemeClr val="dk1"/>
                </a:solidFill>
                <a:latin typeface="Times New Roman" panose="02020603050405020304" charset="0"/>
                <a:ea typeface="微软雅黑" panose="020B0503020204020204" pitchFamily="34" charset="-122"/>
              </a:rPr>
              <a:t>就可能会受到机械运动部件的撞击，例如站在平面磨床或牛头刨床运动部件的运动范围内，就可能被平面磨床工作台或牛头刨床滑枕撞上。</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68" name="矩形 67"/>
          <p:cNvSpPr/>
          <p:nvPr>
            <p:custDataLst>
              <p:tags r:id="rId6"/>
            </p:custDataLst>
          </p:nvPr>
        </p:nvSpPr>
        <p:spPr>
          <a:xfrm>
            <a:off x="4760686" y="2092387"/>
            <a:ext cx="1484630" cy="368300"/>
          </a:xfrm>
          <a:prstGeom prst="rect">
            <a:avLst/>
          </a:prstGeom>
          <a:solidFill>
            <a:schemeClr val="accent1"/>
          </a:solidFill>
        </p:spPr>
        <p:txBody>
          <a:bodyPr wrap="none">
            <a:spAutoFit/>
          </a:bodyPr>
          <a:lstStyle/>
          <a:p>
            <a:r>
              <a:rPr kumimoji="1" lang="en-US" altLang="zh-CN" b="1" dirty="0">
                <a:solidFill>
                  <a:schemeClr val="lt1"/>
                </a:solidFill>
                <a:latin typeface="Times New Roman" panose="02020603050405020304" charset="0"/>
                <a:ea typeface="微软雅黑" panose="020B0503020204020204" pitchFamily="34" charset="-122"/>
              </a:rPr>
              <a:t>1</a:t>
            </a:r>
            <a:r>
              <a:rPr kumimoji="1" lang="zh-CN" altLang="en-US" b="1" dirty="0">
                <a:solidFill>
                  <a:schemeClr val="lt1"/>
                </a:solidFill>
                <a:latin typeface="Times New Roman" panose="02020603050405020304" charset="0"/>
                <a:ea typeface="微软雅黑" panose="020B0503020204020204" pitchFamily="34" charset="-122"/>
              </a:rPr>
              <a:t>、旋转部分</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69" name="矩形 68"/>
          <p:cNvSpPr/>
          <p:nvPr>
            <p:custDataLst>
              <p:tags r:id="rId7"/>
            </p:custDataLst>
          </p:nvPr>
        </p:nvSpPr>
        <p:spPr>
          <a:xfrm>
            <a:off x="4737603" y="3413297"/>
            <a:ext cx="2627630" cy="423545"/>
          </a:xfrm>
          <a:prstGeom prst="rect">
            <a:avLst/>
          </a:prstGeom>
          <a:solidFill>
            <a:schemeClr val="accent1"/>
          </a:solidFill>
        </p:spPr>
        <p:txBody>
          <a:bodyPr wrap="none">
            <a:spAutoFit/>
          </a:bodyPr>
          <a:lstStyle/>
          <a:p>
            <a:pPr>
              <a:lnSpc>
                <a:spcPct val="120000"/>
              </a:lnSpc>
              <a:spcBef>
                <a:spcPct val="25000"/>
              </a:spcBef>
            </a:pPr>
            <a:r>
              <a:rPr kumimoji="1" lang="en-US" altLang="zh-CN" b="1" dirty="0">
                <a:solidFill>
                  <a:schemeClr val="lt1"/>
                </a:solidFill>
                <a:latin typeface="Times New Roman" panose="02020603050405020304" charset="0"/>
                <a:ea typeface="微软雅黑" panose="020B0503020204020204" pitchFamily="34" charset="-122"/>
              </a:rPr>
              <a:t>2</a:t>
            </a:r>
            <a:r>
              <a:rPr kumimoji="1" lang="zh-CN" altLang="en-US" b="1" dirty="0">
                <a:solidFill>
                  <a:schemeClr val="lt1"/>
                </a:solidFill>
                <a:latin typeface="Times New Roman" panose="02020603050405020304" charset="0"/>
                <a:ea typeface="微软雅黑" panose="020B0503020204020204" pitchFamily="34" charset="-122"/>
              </a:rPr>
              <a:t>、操作者与机床相碰撞</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71" name="矩形 70"/>
          <p:cNvSpPr/>
          <p:nvPr>
            <p:custDataLst>
              <p:tags r:id="rId8"/>
            </p:custDataLst>
          </p:nvPr>
        </p:nvSpPr>
        <p:spPr>
          <a:xfrm>
            <a:off x="4702628" y="4837837"/>
            <a:ext cx="2856230" cy="368300"/>
          </a:xfrm>
          <a:prstGeom prst="rect">
            <a:avLst/>
          </a:prstGeom>
          <a:solidFill>
            <a:schemeClr val="accent1"/>
          </a:solidFill>
        </p:spPr>
        <p:txBody>
          <a:bodyPr wrap="none">
            <a:spAutoFit/>
          </a:bodyPr>
          <a:lstStyle/>
          <a:p>
            <a:r>
              <a:rPr lang="en-US" altLang="zh-CN" b="1" dirty="0">
                <a:solidFill>
                  <a:schemeClr val="lt1"/>
                </a:solidFill>
                <a:latin typeface="Times New Roman" panose="02020603050405020304" charset="0"/>
                <a:ea typeface="微软雅黑" panose="020B0503020204020204" pitchFamily="34" charset="-122"/>
              </a:rPr>
              <a:t>3</a:t>
            </a:r>
            <a:r>
              <a:rPr lang="zh-CN" altLang="en-US" b="1" dirty="0">
                <a:solidFill>
                  <a:schemeClr val="lt1"/>
                </a:solidFill>
                <a:latin typeface="Times New Roman" panose="02020603050405020304" charset="0"/>
                <a:ea typeface="微软雅黑" panose="020B0503020204020204" pitchFamily="34" charset="-122"/>
              </a:rPr>
              <a:t>、操作者站的位置不适当</a:t>
            </a:r>
            <a:endParaRPr lang="zh-CN" altLang="en-US"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3"/>
          <p:cNvSpPr txBox="1"/>
          <p:nvPr/>
        </p:nvSpPr>
        <p:spPr>
          <a:xfrm>
            <a:off x="2016734" y="588528"/>
            <a:ext cx="2526237" cy="521970"/>
          </a:xfrm>
          <a:prstGeom prst="rect">
            <a:avLst/>
          </a:prstGeom>
          <a:noFill/>
        </p:spPr>
        <p:txBody>
          <a:bodyPr wrap="square" rtlCol="0">
            <a:spAutoFit/>
          </a:bodyPr>
          <a:lstStyle/>
          <a:p>
            <a:r>
              <a:rPr lang="zh-CN" altLang="en-US" sz="2800" spc="300" dirty="0">
                <a:solidFill>
                  <a:schemeClr val="accent1"/>
                </a:solidFill>
                <a:latin typeface="Times New Roman" panose="02020603050405020304" charset="0"/>
                <a:ea typeface="微软雅黑" panose="020B0503020204020204" pitchFamily="34" charset="-122"/>
              </a:rPr>
              <a:t>机床的危险</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9" name="settings_251005"/>
          <p:cNvSpPr>
            <a:spLocks noChangeAspect="1"/>
          </p:cNvSpPr>
          <p:nvPr>
            <p:custDataLst>
              <p:tags r:id="rId1"/>
            </p:custDataLst>
          </p:nvPr>
        </p:nvSpPr>
        <p:spPr bwMode="auto">
          <a:xfrm>
            <a:off x="1203005" y="545295"/>
            <a:ext cx="582345" cy="609685"/>
          </a:xfrm>
          <a:custGeom>
            <a:avLst/>
            <a:gdLst>
              <a:gd name="connsiteX0" fmla="*/ 96118 w 574192"/>
              <a:gd name="connsiteY0" fmla="*/ 342880 h 601149"/>
              <a:gd name="connsiteX1" fmla="*/ 476777 w 574192"/>
              <a:gd name="connsiteY1" fmla="*/ 342880 h 601149"/>
              <a:gd name="connsiteX2" fmla="*/ 476777 w 574192"/>
              <a:gd name="connsiteY2" fmla="*/ 383660 h 601149"/>
              <a:gd name="connsiteX3" fmla="*/ 541315 w 574192"/>
              <a:gd name="connsiteY3" fmla="*/ 348271 h 601149"/>
              <a:gd name="connsiteX4" fmla="*/ 549764 w 574192"/>
              <a:gd name="connsiteY4" fmla="*/ 350614 h 601149"/>
              <a:gd name="connsiteX5" fmla="*/ 547182 w 574192"/>
              <a:gd name="connsiteY5" fmla="*/ 359051 h 601149"/>
              <a:gd name="connsiteX6" fmla="*/ 476777 w 574192"/>
              <a:gd name="connsiteY6" fmla="*/ 397721 h 601149"/>
              <a:gd name="connsiteX7" fmla="*/ 476777 w 574192"/>
              <a:gd name="connsiteY7" fmla="*/ 405221 h 601149"/>
              <a:gd name="connsiteX8" fmla="*/ 541315 w 574192"/>
              <a:gd name="connsiteY8" fmla="*/ 369832 h 601149"/>
              <a:gd name="connsiteX9" fmla="*/ 549764 w 574192"/>
              <a:gd name="connsiteY9" fmla="*/ 372176 h 601149"/>
              <a:gd name="connsiteX10" fmla="*/ 547182 w 574192"/>
              <a:gd name="connsiteY10" fmla="*/ 380613 h 601149"/>
              <a:gd name="connsiteX11" fmla="*/ 476777 w 574192"/>
              <a:gd name="connsiteY11" fmla="*/ 419283 h 601149"/>
              <a:gd name="connsiteX12" fmla="*/ 476777 w 574192"/>
              <a:gd name="connsiteY12" fmla="*/ 426783 h 601149"/>
              <a:gd name="connsiteX13" fmla="*/ 541315 w 574192"/>
              <a:gd name="connsiteY13" fmla="*/ 391394 h 601149"/>
              <a:gd name="connsiteX14" fmla="*/ 549764 w 574192"/>
              <a:gd name="connsiteY14" fmla="*/ 393737 h 601149"/>
              <a:gd name="connsiteX15" fmla="*/ 547182 w 574192"/>
              <a:gd name="connsiteY15" fmla="*/ 402174 h 601149"/>
              <a:gd name="connsiteX16" fmla="*/ 476777 w 574192"/>
              <a:gd name="connsiteY16" fmla="*/ 440844 h 601149"/>
              <a:gd name="connsiteX17" fmla="*/ 476777 w 574192"/>
              <a:gd name="connsiteY17" fmla="*/ 447875 h 601149"/>
              <a:gd name="connsiteX18" fmla="*/ 544601 w 574192"/>
              <a:gd name="connsiteY18" fmla="*/ 411549 h 601149"/>
              <a:gd name="connsiteX19" fmla="*/ 571824 w 574192"/>
              <a:gd name="connsiteY19" fmla="*/ 419752 h 601149"/>
              <a:gd name="connsiteX20" fmla="*/ 563610 w 574192"/>
              <a:gd name="connsiteY20" fmla="*/ 446703 h 601149"/>
              <a:gd name="connsiteX21" fmla="*/ 476777 w 574192"/>
              <a:gd name="connsiteY21" fmla="*/ 493342 h 601149"/>
              <a:gd name="connsiteX22" fmla="*/ 476777 w 574192"/>
              <a:gd name="connsiteY22" fmla="*/ 587791 h 601149"/>
              <a:gd name="connsiteX23" fmla="*/ 463165 w 574192"/>
              <a:gd name="connsiteY23" fmla="*/ 601149 h 601149"/>
              <a:gd name="connsiteX24" fmla="*/ 109730 w 574192"/>
              <a:gd name="connsiteY24" fmla="*/ 601149 h 601149"/>
              <a:gd name="connsiteX25" fmla="*/ 96118 w 574192"/>
              <a:gd name="connsiteY25" fmla="*/ 587791 h 601149"/>
              <a:gd name="connsiteX26" fmla="*/ 96118 w 574192"/>
              <a:gd name="connsiteY26" fmla="*/ 492639 h 601149"/>
              <a:gd name="connsiteX27" fmla="*/ 10458 w 574192"/>
              <a:gd name="connsiteY27" fmla="*/ 446703 h 601149"/>
              <a:gd name="connsiteX28" fmla="*/ 2479 w 574192"/>
              <a:gd name="connsiteY28" fmla="*/ 419752 h 601149"/>
              <a:gd name="connsiteX29" fmla="*/ 29467 w 574192"/>
              <a:gd name="connsiteY29" fmla="*/ 411549 h 601149"/>
              <a:gd name="connsiteX30" fmla="*/ 96118 w 574192"/>
              <a:gd name="connsiteY30" fmla="*/ 447407 h 601149"/>
              <a:gd name="connsiteX31" fmla="*/ 412251 w 574192"/>
              <a:gd name="connsiteY31" fmla="*/ 177908 h 601149"/>
              <a:gd name="connsiteX32" fmla="*/ 412251 w 574192"/>
              <a:gd name="connsiteY32" fmla="*/ 298591 h 601149"/>
              <a:gd name="connsiteX33" fmla="*/ 428678 w 574192"/>
              <a:gd name="connsiteY33" fmla="*/ 298591 h 601149"/>
              <a:gd name="connsiteX34" fmla="*/ 412251 w 574192"/>
              <a:gd name="connsiteY34" fmla="*/ 177908 h 601149"/>
              <a:gd name="connsiteX35" fmla="*/ 353350 w 574192"/>
              <a:gd name="connsiteY35" fmla="*/ 177908 h 601149"/>
              <a:gd name="connsiteX36" fmla="*/ 348422 w 574192"/>
              <a:gd name="connsiteY36" fmla="*/ 181892 h 601149"/>
              <a:gd name="connsiteX37" fmla="*/ 339035 w 574192"/>
              <a:gd name="connsiteY37" fmla="*/ 233914 h 601149"/>
              <a:gd name="connsiteX38" fmla="*/ 342790 w 574192"/>
              <a:gd name="connsiteY38" fmla="*/ 244928 h 601149"/>
              <a:gd name="connsiteX39" fmla="*/ 351707 w 574192"/>
              <a:gd name="connsiteY39" fmla="*/ 252661 h 601149"/>
              <a:gd name="connsiteX40" fmla="*/ 358043 w 574192"/>
              <a:gd name="connsiteY40" fmla="*/ 252661 h 601149"/>
              <a:gd name="connsiteX41" fmla="*/ 366961 w 574192"/>
              <a:gd name="connsiteY41" fmla="*/ 244928 h 601149"/>
              <a:gd name="connsiteX42" fmla="*/ 370950 w 574192"/>
              <a:gd name="connsiteY42" fmla="*/ 234149 h 601149"/>
              <a:gd name="connsiteX43" fmla="*/ 361329 w 574192"/>
              <a:gd name="connsiteY43" fmla="*/ 181892 h 601149"/>
              <a:gd name="connsiteX44" fmla="*/ 356635 w 574192"/>
              <a:gd name="connsiteY44" fmla="*/ 177908 h 601149"/>
              <a:gd name="connsiteX45" fmla="*/ 351003 w 574192"/>
              <a:gd name="connsiteY45" fmla="*/ 149085 h 601149"/>
              <a:gd name="connsiteX46" fmla="*/ 343494 w 574192"/>
              <a:gd name="connsiteY46" fmla="*/ 156818 h 601149"/>
              <a:gd name="connsiteX47" fmla="*/ 343494 w 574192"/>
              <a:gd name="connsiteY47" fmla="*/ 164317 h 601149"/>
              <a:gd name="connsiteX48" fmla="*/ 351003 w 574192"/>
              <a:gd name="connsiteY48" fmla="*/ 171815 h 601149"/>
              <a:gd name="connsiteX49" fmla="*/ 358747 w 574192"/>
              <a:gd name="connsiteY49" fmla="*/ 171815 h 601149"/>
              <a:gd name="connsiteX50" fmla="*/ 366257 w 574192"/>
              <a:gd name="connsiteY50" fmla="*/ 164317 h 601149"/>
              <a:gd name="connsiteX51" fmla="*/ 366257 w 574192"/>
              <a:gd name="connsiteY51" fmla="*/ 156818 h 601149"/>
              <a:gd name="connsiteX52" fmla="*/ 358747 w 574192"/>
              <a:gd name="connsiteY52" fmla="*/ 149085 h 601149"/>
              <a:gd name="connsiteX53" fmla="*/ 354601 w 574192"/>
              <a:gd name="connsiteY53" fmla="*/ 31969 h 601149"/>
              <a:gd name="connsiteX54" fmla="*/ 402833 w 574192"/>
              <a:gd name="connsiteY54" fmla="*/ 79424 h 601149"/>
              <a:gd name="connsiteX55" fmla="*/ 354601 w 574192"/>
              <a:gd name="connsiteY55" fmla="*/ 126879 h 601149"/>
              <a:gd name="connsiteX56" fmla="*/ 306369 w 574192"/>
              <a:gd name="connsiteY56" fmla="*/ 79424 h 601149"/>
              <a:gd name="connsiteX57" fmla="*/ 354601 w 574192"/>
              <a:gd name="connsiteY57" fmla="*/ 31969 h 601149"/>
              <a:gd name="connsiteX58" fmla="*/ 159749 w 574192"/>
              <a:gd name="connsiteY58" fmla="*/ 751 h 601149"/>
              <a:gd name="connsiteX59" fmla="*/ 182747 w 574192"/>
              <a:gd name="connsiteY59" fmla="*/ 9187 h 601149"/>
              <a:gd name="connsiteX60" fmla="*/ 190725 w 574192"/>
              <a:gd name="connsiteY60" fmla="*/ 26528 h 601149"/>
              <a:gd name="connsiteX61" fmla="*/ 164912 w 574192"/>
              <a:gd name="connsiteY61" fmla="*/ 97531 h 601149"/>
              <a:gd name="connsiteX62" fmla="*/ 302427 w 574192"/>
              <a:gd name="connsiteY62" fmla="*/ 133619 h 601149"/>
              <a:gd name="connsiteX63" fmla="*/ 407793 w 574192"/>
              <a:gd name="connsiteY63" fmla="*/ 133619 h 601149"/>
              <a:gd name="connsiteX64" fmla="*/ 407793 w 574192"/>
              <a:gd name="connsiteY64" fmla="*/ 133853 h 601149"/>
              <a:gd name="connsiteX65" fmla="*/ 415067 w 574192"/>
              <a:gd name="connsiteY65" fmla="*/ 136197 h 601149"/>
              <a:gd name="connsiteX66" fmla="*/ 463174 w 574192"/>
              <a:gd name="connsiteY66" fmla="*/ 298591 h 601149"/>
              <a:gd name="connsiteX67" fmla="*/ 476785 w 574192"/>
              <a:gd name="connsiteY67" fmla="*/ 311948 h 601149"/>
              <a:gd name="connsiteX68" fmla="*/ 476785 w 574192"/>
              <a:gd name="connsiteY68" fmla="*/ 330460 h 601149"/>
              <a:gd name="connsiteX69" fmla="*/ 96154 w 574192"/>
              <a:gd name="connsiteY69" fmla="*/ 330460 h 601149"/>
              <a:gd name="connsiteX70" fmla="*/ 96154 w 574192"/>
              <a:gd name="connsiteY70" fmla="*/ 311948 h 601149"/>
              <a:gd name="connsiteX71" fmla="*/ 109765 w 574192"/>
              <a:gd name="connsiteY71" fmla="*/ 298591 h 601149"/>
              <a:gd name="connsiteX72" fmla="*/ 297030 w 574192"/>
              <a:gd name="connsiteY72" fmla="*/ 298591 h 601149"/>
              <a:gd name="connsiteX73" fmla="*/ 297030 w 574192"/>
              <a:gd name="connsiteY73" fmla="*/ 167832 h 601149"/>
              <a:gd name="connsiteX74" fmla="*/ 152944 w 574192"/>
              <a:gd name="connsiteY74" fmla="*/ 129869 h 601149"/>
              <a:gd name="connsiteX75" fmla="*/ 96624 w 574192"/>
              <a:gd name="connsiteY75" fmla="*/ 283828 h 601149"/>
              <a:gd name="connsiteX76" fmla="*/ 89584 w 574192"/>
              <a:gd name="connsiteY76" fmla="*/ 291326 h 601149"/>
              <a:gd name="connsiteX77" fmla="*/ 79258 w 574192"/>
              <a:gd name="connsiteY77" fmla="*/ 291795 h 601149"/>
              <a:gd name="connsiteX78" fmla="*/ 56261 w 574192"/>
              <a:gd name="connsiteY78" fmla="*/ 283359 h 601149"/>
              <a:gd name="connsiteX79" fmla="*/ 48048 w 574192"/>
              <a:gd name="connsiteY79" fmla="*/ 266018 h 601149"/>
              <a:gd name="connsiteX80" fmla="*/ 142384 w 574192"/>
              <a:gd name="connsiteY80" fmla="*/ 8953 h 601149"/>
              <a:gd name="connsiteX81" fmla="*/ 149424 w 574192"/>
              <a:gd name="connsiteY81" fmla="*/ 1220 h 601149"/>
              <a:gd name="connsiteX82" fmla="*/ 159749 w 574192"/>
              <a:gd name="connsiteY82" fmla="*/ 751 h 60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74192" h="601149">
                <a:moveTo>
                  <a:pt x="96118" y="342880"/>
                </a:moveTo>
                <a:lnTo>
                  <a:pt x="476777" y="342880"/>
                </a:lnTo>
                <a:lnTo>
                  <a:pt x="476777" y="383660"/>
                </a:lnTo>
                <a:lnTo>
                  <a:pt x="541315" y="348271"/>
                </a:lnTo>
                <a:cubicBezTo>
                  <a:pt x="544366" y="346630"/>
                  <a:pt x="548121" y="347568"/>
                  <a:pt x="549764" y="350614"/>
                </a:cubicBezTo>
                <a:cubicBezTo>
                  <a:pt x="551406" y="353661"/>
                  <a:pt x="550233" y="357411"/>
                  <a:pt x="547182" y="359051"/>
                </a:cubicBezTo>
                <a:lnTo>
                  <a:pt x="476777" y="397721"/>
                </a:lnTo>
                <a:lnTo>
                  <a:pt x="476777" y="405221"/>
                </a:lnTo>
                <a:lnTo>
                  <a:pt x="541315" y="369832"/>
                </a:lnTo>
                <a:cubicBezTo>
                  <a:pt x="544366" y="368192"/>
                  <a:pt x="548121" y="369129"/>
                  <a:pt x="549764" y="372176"/>
                </a:cubicBezTo>
                <a:cubicBezTo>
                  <a:pt x="551406" y="375222"/>
                  <a:pt x="550233" y="378972"/>
                  <a:pt x="547182" y="380613"/>
                </a:cubicBezTo>
                <a:lnTo>
                  <a:pt x="476777" y="419283"/>
                </a:lnTo>
                <a:lnTo>
                  <a:pt x="476777" y="426783"/>
                </a:lnTo>
                <a:lnTo>
                  <a:pt x="541315" y="391394"/>
                </a:lnTo>
                <a:cubicBezTo>
                  <a:pt x="544366" y="389753"/>
                  <a:pt x="548121" y="390690"/>
                  <a:pt x="549764" y="393737"/>
                </a:cubicBezTo>
                <a:cubicBezTo>
                  <a:pt x="551406" y="396784"/>
                  <a:pt x="550233" y="400534"/>
                  <a:pt x="547182" y="402174"/>
                </a:cubicBezTo>
                <a:lnTo>
                  <a:pt x="476777" y="440844"/>
                </a:lnTo>
                <a:lnTo>
                  <a:pt x="476777" y="447875"/>
                </a:lnTo>
                <a:lnTo>
                  <a:pt x="544601" y="411549"/>
                </a:lnTo>
                <a:cubicBezTo>
                  <a:pt x="554457" y="406393"/>
                  <a:pt x="566661" y="409908"/>
                  <a:pt x="571824" y="419752"/>
                </a:cubicBezTo>
                <a:cubicBezTo>
                  <a:pt x="576987" y="429361"/>
                  <a:pt x="573467" y="441547"/>
                  <a:pt x="563610" y="446703"/>
                </a:cubicBezTo>
                <a:lnTo>
                  <a:pt x="476777" y="493342"/>
                </a:lnTo>
                <a:lnTo>
                  <a:pt x="476777" y="587791"/>
                </a:lnTo>
                <a:cubicBezTo>
                  <a:pt x="476777" y="595290"/>
                  <a:pt x="470675" y="601149"/>
                  <a:pt x="463165" y="601149"/>
                </a:cubicBezTo>
                <a:lnTo>
                  <a:pt x="109730" y="601149"/>
                </a:lnTo>
                <a:cubicBezTo>
                  <a:pt x="102454" y="601149"/>
                  <a:pt x="96118" y="595290"/>
                  <a:pt x="96118" y="587791"/>
                </a:cubicBezTo>
                <a:lnTo>
                  <a:pt x="96118" y="492639"/>
                </a:lnTo>
                <a:lnTo>
                  <a:pt x="10458" y="446703"/>
                </a:lnTo>
                <a:cubicBezTo>
                  <a:pt x="836" y="441547"/>
                  <a:pt x="-2919" y="429361"/>
                  <a:pt x="2479" y="419752"/>
                </a:cubicBezTo>
                <a:cubicBezTo>
                  <a:pt x="7642" y="409908"/>
                  <a:pt x="19845" y="406393"/>
                  <a:pt x="29467" y="411549"/>
                </a:cubicBezTo>
                <a:lnTo>
                  <a:pt x="96118" y="447407"/>
                </a:lnTo>
                <a:close/>
                <a:moveTo>
                  <a:pt x="412251" y="177908"/>
                </a:moveTo>
                <a:lnTo>
                  <a:pt x="412251" y="298591"/>
                </a:lnTo>
                <a:lnTo>
                  <a:pt x="428678" y="298591"/>
                </a:lnTo>
                <a:cubicBezTo>
                  <a:pt x="434310" y="262503"/>
                  <a:pt x="436422" y="206966"/>
                  <a:pt x="412251" y="177908"/>
                </a:cubicBezTo>
                <a:close/>
                <a:moveTo>
                  <a:pt x="353350" y="177908"/>
                </a:moveTo>
                <a:cubicBezTo>
                  <a:pt x="351003" y="177908"/>
                  <a:pt x="348891" y="179549"/>
                  <a:pt x="348422" y="181892"/>
                </a:cubicBezTo>
                <a:lnTo>
                  <a:pt x="339035" y="233914"/>
                </a:lnTo>
                <a:cubicBezTo>
                  <a:pt x="338331" y="238132"/>
                  <a:pt x="339739" y="242350"/>
                  <a:pt x="342790" y="244928"/>
                </a:cubicBezTo>
                <a:lnTo>
                  <a:pt x="351707" y="252661"/>
                </a:lnTo>
                <a:cubicBezTo>
                  <a:pt x="353585" y="254301"/>
                  <a:pt x="356401" y="254301"/>
                  <a:pt x="358043" y="252661"/>
                </a:cubicBezTo>
                <a:lnTo>
                  <a:pt x="366961" y="244928"/>
                </a:lnTo>
                <a:cubicBezTo>
                  <a:pt x="370246" y="242350"/>
                  <a:pt x="371654" y="238132"/>
                  <a:pt x="370950" y="234149"/>
                </a:cubicBezTo>
                <a:lnTo>
                  <a:pt x="361329" y="181892"/>
                </a:lnTo>
                <a:cubicBezTo>
                  <a:pt x="360859" y="179549"/>
                  <a:pt x="358982" y="177908"/>
                  <a:pt x="356635" y="177908"/>
                </a:cubicBezTo>
                <a:close/>
                <a:moveTo>
                  <a:pt x="351003" y="149085"/>
                </a:moveTo>
                <a:cubicBezTo>
                  <a:pt x="346779" y="149085"/>
                  <a:pt x="343494" y="152600"/>
                  <a:pt x="343494" y="156818"/>
                </a:cubicBezTo>
                <a:lnTo>
                  <a:pt x="343494" y="164317"/>
                </a:lnTo>
                <a:cubicBezTo>
                  <a:pt x="343494" y="168535"/>
                  <a:pt x="346779" y="171815"/>
                  <a:pt x="351003" y="171815"/>
                </a:cubicBezTo>
                <a:lnTo>
                  <a:pt x="358747" y="171815"/>
                </a:lnTo>
                <a:cubicBezTo>
                  <a:pt x="362971" y="171815"/>
                  <a:pt x="366257" y="168535"/>
                  <a:pt x="366257" y="164317"/>
                </a:cubicBezTo>
                <a:lnTo>
                  <a:pt x="366257" y="156818"/>
                </a:lnTo>
                <a:cubicBezTo>
                  <a:pt x="366257" y="152600"/>
                  <a:pt x="362971" y="149085"/>
                  <a:pt x="358747" y="149085"/>
                </a:cubicBezTo>
                <a:close/>
                <a:moveTo>
                  <a:pt x="354601" y="31969"/>
                </a:moveTo>
                <a:cubicBezTo>
                  <a:pt x="381239" y="31969"/>
                  <a:pt x="402833" y="53215"/>
                  <a:pt x="402833" y="79424"/>
                </a:cubicBezTo>
                <a:cubicBezTo>
                  <a:pt x="402833" y="105633"/>
                  <a:pt x="381239" y="126879"/>
                  <a:pt x="354601" y="126879"/>
                </a:cubicBezTo>
                <a:cubicBezTo>
                  <a:pt x="327963" y="126879"/>
                  <a:pt x="306369" y="105633"/>
                  <a:pt x="306369" y="79424"/>
                </a:cubicBezTo>
                <a:cubicBezTo>
                  <a:pt x="306369" y="53215"/>
                  <a:pt x="327963" y="31969"/>
                  <a:pt x="354601" y="31969"/>
                </a:cubicBezTo>
                <a:close/>
                <a:moveTo>
                  <a:pt x="159749" y="751"/>
                </a:moveTo>
                <a:lnTo>
                  <a:pt x="182747" y="9187"/>
                </a:lnTo>
                <a:cubicBezTo>
                  <a:pt x="189787" y="11765"/>
                  <a:pt x="193307" y="19498"/>
                  <a:pt x="190725" y="26528"/>
                </a:cubicBezTo>
                <a:lnTo>
                  <a:pt x="164912" y="97531"/>
                </a:lnTo>
                <a:lnTo>
                  <a:pt x="302427" y="133619"/>
                </a:lnTo>
                <a:lnTo>
                  <a:pt x="407793" y="133619"/>
                </a:lnTo>
                <a:lnTo>
                  <a:pt x="407793" y="133853"/>
                </a:lnTo>
                <a:cubicBezTo>
                  <a:pt x="410139" y="134088"/>
                  <a:pt x="412721" y="134791"/>
                  <a:pt x="415067" y="136197"/>
                </a:cubicBezTo>
                <a:cubicBezTo>
                  <a:pt x="473030" y="169003"/>
                  <a:pt x="469745" y="253130"/>
                  <a:pt x="463174" y="298591"/>
                </a:cubicBezTo>
                <a:cubicBezTo>
                  <a:pt x="470684" y="298591"/>
                  <a:pt x="476785" y="304683"/>
                  <a:pt x="476785" y="311948"/>
                </a:cubicBezTo>
                <a:lnTo>
                  <a:pt x="476785" y="330460"/>
                </a:lnTo>
                <a:lnTo>
                  <a:pt x="96154" y="330460"/>
                </a:lnTo>
                <a:lnTo>
                  <a:pt x="96154" y="311948"/>
                </a:lnTo>
                <a:cubicBezTo>
                  <a:pt x="96154" y="304683"/>
                  <a:pt x="102491" y="298591"/>
                  <a:pt x="109765" y="298591"/>
                </a:cubicBezTo>
                <a:lnTo>
                  <a:pt x="297030" y="298591"/>
                </a:lnTo>
                <a:lnTo>
                  <a:pt x="297030" y="167832"/>
                </a:lnTo>
                <a:lnTo>
                  <a:pt x="152944" y="129869"/>
                </a:lnTo>
                <a:lnTo>
                  <a:pt x="96624" y="283828"/>
                </a:lnTo>
                <a:cubicBezTo>
                  <a:pt x="95216" y="287108"/>
                  <a:pt x="92869" y="289920"/>
                  <a:pt x="89584" y="291326"/>
                </a:cubicBezTo>
                <a:cubicBezTo>
                  <a:pt x="86298" y="292967"/>
                  <a:pt x="82544" y="292967"/>
                  <a:pt x="79258" y="291795"/>
                </a:cubicBezTo>
                <a:lnTo>
                  <a:pt x="56261" y="283359"/>
                </a:lnTo>
                <a:cubicBezTo>
                  <a:pt x="49221" y="280781"/>
                  <a:pt x="45701" y="273048"/>
                  <a:pt x="48048" y="266018"/>
                </a:cubicBezTo>
                <a:lnTo>
                  <a:pt x="142384" y="8953"/>
                </a:lnTo>
                <a:cubicBezTo>
                  <a:pt x="143792" y="5438"/>
                  <a:pt x="146139" y="2860"/>
                  <a:pt x="149424" y="1220"/>
                </a:cubicBezTo>
                <a:cubicBezTo>
                  <a:pt x="152709" y="-186"/>
                  <a:pt x="156464" y="-421"/>
                  <a:pt x="159749" y="751"/>
                </a:cubicBezTo>
                <a:close/>
              </a:path>
            </a:pathLst>
          </a:custGeom>
          <a:solidFill>
            <a:schemeClr val="accent1"/>
          </a:solidFill>
          <a:ln>
            <a:noFill/>
          </a:ln>
        </p:spPr>
        <p:txBody>
          <a:bodyPr/>
          <a:lstStyle/>
          <a:p>
            <a:endParaRPr lang="zh-CN" altLang="en-US">
              <a:solidFill>
                <a:schemeClr val="dk1"/>
              </a:solidFill>
            </a:endParaRPr>
          </a:p>
        </p:txBody>
      </p:sp>
      <p:sp>
        <p:nvSpPr>
          <p:cNvPr id="6" name="矩形 5"/>
          <p:cNvSpPr/>
          <p:nvPr/>
        </p:nvSpPr>
        <p:spPr>
          <a:xfrm>
            <a:off x="910108" y="5349255"/>
            <a:ext cx="3313549" cy="801370"/>
          </a:xfrm>
          <a:prstGeom prst="rect">
            <a:avLst/>
          </a:prstGeom>
        </p:spPr>
        <p:txBody>
          <a:bodyPr wrap="square">
            <a:spAutoFit/>
          </a:bodyPr>
          <a:lstStyle/>
          <a:p>
            <a:pPr algn="ctr">
              <a:lnSpc>
                <a:spcPts val="2500"/>
              </a:lnSpc>
              <a:spcBef>
                <a:spcPct val="25000"/>
              </a:spcBef>
            </a:pPr>
            <a:r>
              <a:rPr kumimoji="1" lang="zh-CN" altLang="en-US" dirty="0">
                <a:solidFill>
                  <a:srgbClr val="000000"/>
                </a:solidFill>
                <a:latin typeface="Times New Roman" panose="02020603050405020304" charset="0"/>
                <a:ea typeface="微软雅黑" panose="020B0503020204020204" pitchFamily="34" charset="-122"/>
              </a:rPr>
              <a:t>机床是高速旋转的切削机械</a:t>
            </a:r>
            <a:endParaRPr kumimoji="1" lang="en-US" altLang="zh-CN" dirty="0">
              <a:solidFill>
                <a:srgbClr val="000000"/>
              </a:solidFill>
              <a:latin typeface="Times New Roman" panose="02020603050405020304" charset="0"/>
              <a:ea typeface="微软雅黑" panose="020B0503020204020204" pitchFamily="34" charset="-122"/>
            </a:endParaRPr>
          </a:p>
          <a:p>
            <a:pPr algn="ctr">
              <a:lnSpc>
                <a:spcPts val="2500"/>
              </a:lnSpc>
              <a:spcBef>
                <a:spcPct val="25000"/>
              </a:spcBef>
            </a:pPr>
            <a:r>
              <a:rPr kumimoji="1" lang="zh-CN" altLang="en-US" dirty="0">
                <a:solidFill>
                  <a:srgbClr val="000000"/>
                </a:solidFill>
                <a:latin typeface="Times New Roman" panose="02020603050405020304" charset="0"/>
                <a:ea typeface="微软雅黑" panose="020B0503020204020204" pitchFamily="34" charset="-122"/>
              </a:rPr>
              <a:t>危险性很大</a:t>
            </a:r>
            <a:endParaRPr kumimoji="1" lang="zh-CN" altLang="en-US" dirty="0">
              <a:solidFill>
                <a:srgbClr val="000000"/>
              </a:solidFill>
              <a:latin typeface="Times New Roman" panose="02020603050405020304" charset="0"/>
              <a:ea typeface="微软雅黑" panose="020B0503020204020204" pitchFamily="34" charset="-122"/>
            </a:endParaRPr>
          </a:p>
        </p:txBody>
      </p:sp>
      <p:sp>
        <p:nvSpPr>
          <p:cNvPr id="12" name="矩形 11"/>
          <p:cNvSpPr/>
          <p:nvPr>
            <p:custDataLst>
              <p:tags r:id="rId2"/>
            </p:custDataLst>
          </p:nvPr>
        </p:nvSpPr>
        <p:spPr>
          <a:xfrm>
            <a:off x="4760685" y="2042887"/>
            <a:ext cx="6908800" cy="411480"/>
          </a:xfrm>
          <a:prstGeom prst="rect">
            <a:avLst/>
          </a:prstGeom>
          <a:solidFill>
            <a:schemeClr val="lt1">
              <a:lumMod val="95000"/>
            </a:schemeClr>
          </a:solidFill>
        </p:spPr>
        <p:txBody>
          <a:bodyPr wrap="square">
            <a:spAutoFit/>
          </a:bodyPr>
          <a:lstStyle/>
          <a:p>
            <a:pPr>
              <a:lnSpc>
                <a:spcPts val="2500"/>
              </a:lnSpc>
            </a:pPr>
            <a:r>
              <a:rPr kumimoji="1" lang="zh-CN" altLang="en-US" sz="1600" dirty="0">
                <a:solidFill>
                  <a:schemeClr val="dk1"/>
                </a:solidFill>
                <a:latin typeface="Times New Roman" panose="02020603050405020304" charset="0"/>
                <a:ea typeface="微软雅黑" panose="020B0503020204020204" pitchFamily="34" charset="-122"/>
              </a:rPr>
              <a:t>高速旋转的铣刀削去手指甚至手臂。</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65" name="矩形 64"/>
          <p:cNvSpPr/>
          <p:nvPr>
            <p:custDataLst>
              <p:tags r:id="rId3"/>
            </p:custDataLst>
          </p:nvPr>
        </p:nvSpPr>
        <p:spPr>
          <a:xfrm>
            <a:off x="4760685" y="3242015"/>
            <a:ext cx="6966858" cy="681355"/>
          </a:xfrm>
          <a:prstGeom prst="rect">
            <a:avLst/>
          </a:prstGeom>
        </p:spPr>
        <p:txBody>
          <a:bodyPr wrap="square">
            <a:spAutoFit/>
          </a:bodyPr>
          <a:lstStyle/>
          <a:p>
            <a:pPr>
              <a:lnSpc>
                <a:spcPct val="120000"/>
              </a:lnSpc>
              <a:spcBef>
                <a:spcPct val="25000"/>
              </a:spcBef>
            </a:pPr>
            <a:r>
              <a:rPr kumimoji="1" lang="zh-CN" altLang="en-US" sz="1600" dirty="0">
                <a:solidFill>
                  <a:schemeClr val="dk1"/>
                </a:solidFill>
                <a:latin typeface="Times New Roman" panose="02020603050405020304" charset="0"/>
                <a:ea typeface="微软雅黑" panose="020B0503020204020204" pitchFamily="34" charset="-122"/>
              </a:rPr>
              <a:t>飞溅的赤热钢</a:t>
            </a:r>
            <a:r>
              <a:rPr kumimoji="1" lang="zh-CN" altLang="en-US" sz="1600">
                <a:solidFill>
                  <a:schemeClr val="dk1"/>
                </a:solidFill>
                <a:latin typeface="Times New Roman" panose="02020603050405020304" charset="0"/>
                <a:ea typeface="微软雅黑" panose="020B0503020204020204" pitchFamily="34" charset="-122"/>
              </a:rPr>
              <a:t>屑</a:t>
            </a:r>
            <a:r>
              <a:rPr kumimoji="1" lang="zh-CN" altLang="en-US" sz="1600" smtClean="0">
                <a:solidFill>
                  <a:schemeClr val="dk1"/>
                </a:solidFill>
                <a:latin typeface="Times New Roman" panose="02020603050405020304" charset="0"/>
                <a:ea typeface="微软雅黑" panose="020B0503020204020204" pitchFamily="34" charset="-122"/>
              </a:rPr>
              <a:t>、刀</a:t>
            </a:r>
            <a:r>
              <a:rPr kumimoji="1" lang="zh-CN" altLang="en-US" sz="1600" dirty="0">
                <a:solidFill>
                  <a:schemeClr val="dk1"/>
                </a:solidFill>
                <a:latin typeface="Times New Roman" panose="02020603050405020304" charset="0"/>
                <a:ea typeface="微软雅黑" panose="020B0503020204020204" pitchFamily="34" charset="-122"/>
              </a:rPr>
              <a:t>屑划伤和烫伤人体，飞溅的磨料和崩碎的切屑伤及人的眼睛。</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67" name="矩形 66"/>
          <p:cNvSpPr/>
          <p:nvPr>
            <p:custDataLst>
              <p:tags r:id="rId4"/>
            </p:custDataLst>
          </p:nvPr>
        </p:nvSpPr>
        <p:spPr>
          <a:xfrm>
            <a:off x="4795660" y="4550024"/>
            <a:ext cx="7024915" cy="732155"/>
          </a:xfrm>
          <a:prstGeom prst="rect">
            <a:avLst/>
          </a:prstGeom>
        </p:spPr>
        <p:txBody>
          <a:bodyPr wrap="square">
            <a:spAutoFit/>
          </a:bodyPr>
          <a:lstStyle/>
          <a:p>
            <a:pPr>
              <a:lnSpc>
                <a:spcPts val="2500"/>
              </a:lnSpc>
            </a:pPr>
            <a:r>
              <a:rPr lang="zh-CN" altLang="en-US" sz="1600" dirty="0">
                <a:solidFill>
                  <a:schemeClr val="dk1"/>
                </a:solidFill>
                <a:latin typeface="Times New Roman" panose="02020603050405020304" charset="0"/>
                <a:ea typeface="微软雅黑" panose="020B0503020204020204" pitchFamily="34" charset="-122"/>
              </a:rPr>
              <a:t>工作现场环境不好，例如照明不足，地面滑污，机床布置不合理，通道狭窄以及零件、半成品堆放不合理等都可能造成操作者滑倒或跌倒。</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68" name="矩形 67"/>
          <p:cNvSpPr/>
          <p:nvPr>
            <p:custDataLst>
              <p:tags r:id="rId5"/>
            </p:custDataLst>
          </p:nvPr>
        </p:nvSpPr>
        <p:spPr>
          <a:xfrm>
            <a:off x="4818743" y="1605010"/>
            <a:ext cx="1484630" cy="368300"/>
          </a:xfrm>
          <a:prstGeom prst="rect">
            <a:avLst/>
          </a:prstGeom>
          <a:solidFill>
            <a:schemeClr val="accent1"/>
          </a:solidFill>
        </p:spPr>
        <p:txBody>
          <a:bodyPr wrap="none">
            <a:spAutoFit/>
          </a:bodyPr>
          <a:lstStyle/>
          <a:p>
            <a:r>
              <a:rPr kumimoji="1" lang="en-US" altLang="zh-CN" b="1" dirty="0">
                <a:solidFill>
                  <a:schemeClr val="lt1"/>
                </a:solidFill>
                <a:latin typeface="Times New Roman" panose="02020603050405020304" charset="0"/>
                <a:ea typeface="微软雅黑" panose="020B0503020204020204" pitchFamily="34" charset="-122"/>
              </a:rPr>
              <a:t>4</a:t>
            </a:r>
            <a:r>
              <a:rPr kumimoji="1" lang="zh-CN" altLang="en-US" b="1" dirty="0">
                <a:solidFill>
                  <a:schemeClr val="lt1"/>
                </a:solidFill>
                <a:latin typeface="Times New Roman" panose="02020603050405020304" charset="0"/>
                <a:ea typeface="微软雅黑" panose="020B0503020204020204" pitchFamily="34" charset="-122"/>
              </a:rPr>
              <a:t>、刀具伤人</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69" name="矩形 68"/>
          <p:cNvSpPr/>
          <p:nvPr>
            <p:custDataLst>
              <p:tags r:id="rId6"/>
            </p:custDataLst>
          </p:nvPr>
        </p:nvSpPr>
        <p:spPr>
          <a:xfrm>
            <a:off x="4795660" y="2678949"/>
            <a:ext cx="1484630" cy="423545"/>
          </a:xfrm>
          <a:prstGeom prst="rect">
            <a:avLst/>
          </a:prstGeom>
          <a:solidFill>
            <a:schemeClr val="accent1"/>
          </a:solidFill>
        </p:spPr>
        <p:txBody>
          <a:bodyPr wrap="none">
            <a:spAutoFit/>
          </a:bodyPr>
          <a:lstStyle/>
          <a:p>
            <a:pPr>
              <a:lnSpc>
                <a:spcPct val="120000"/>
              </a:lnSpc>
              <a:spcBef>
                <a:spcPct val="25000"/>
              </a:spcBef>
            </a:pPr>
            <a:r>
              <a:rPr kumimoji="1" lang="en-US" altLang="zh-CN" b="1" dirty="0">
                <a:solidFill>
                  <a:schemeClr val="lt1"/>
                </a:solidFill>
                <a:latin typeface="Times New Roman" panose="02020603050405020304" charset="0"/>
                <a:ea typeface="微软雅黑" panose="020B0503020204020204" pitchFamily="34" charset="-122"/>
              </a:rPr>
              <a:t>5</a:t>
            </a:r>
            <a:r>
              <a:rPr kumimoji="1" lang="zh-CN" altLang="en-US" b="1" dirty="0">
                <a:solidFill>
                  <a:schemeClr val="lt1"/>
                </a:solidFill>
                <a:latin typeface="Times New Roman" panose="02020603050405020304" charset="0"/>
                <a:ea typeface="微软雅黑" panose="020B0503020204020204" pitchFamily="34" charset="-122"/>
              </a:rPr>
              <a:t>、碎屑伤人</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71" name="矩形 70"/>
          <p:cNvSpPr/>
          <p:nvPr>
            <p:custDataLst>
              <p:tags r:id="rId7"/>
            </p:custDataLst>
          </p:nvPr>
        </p:nvSpPr>
        <p:spPr>
          <a:xfrm>
            <a:off x="4795660" y="4038606"/>
            <a:ext cx="1941830" cy="368300"/>
          </a:xfrm>
          <a:prstGeom prst="rect">
            <a:avLst/>
          </a:prstGeom>
          <a:solidFill>
            <a:schemeClr val="accent1"/>
          </a:solidFill>
        </p:spPr>
        <p:txBody>
          <a:bodyPr wrap="none">
            <a:spAutoFit/>
          </a:bodyPr>
          <a:lstStyle/>
          <a:p>
            <a:r>
              <a:rPr lang="en-US" altLang="zh-CN" b="1" dirty="0">
                <a:solidFill>
                  <a:schemeClr val="lt1"/>
                </a:solidFill>
                <a:latin typeface="Times New Roman" panose="02020603050405020304" charset="0"/>
                <a:ea typeface="微软雅黑" panose="020B0503020204020204" pitchFamily="34" charset="-122"/>
              </a:rPr>
              <a:t>6</a:t>
            </a:r>
            <a:r>
              <a:rPr lang="zh-CN" altLang="en-US" b="1" dirty="0">
                <a:solidFill>
                  <a:schemeClr val="lt1"/>
                </a:solidFill>
                <a:latin typeface="Times New Roman" panose="02020603050405020304" charset="0"/>
                <a:ea typeface="微软雅黑" panose="020B0503020204020204" pitchFamily="34" charset="-122"/>
              </a:rPr>
              <a:t>、滑倒或者跌倒</a:t>
            </a:r>
            <a:endParaRPr lang="zh-CN" altLang="en-US" b="1" dirty="0">
              <a:solidFill>
                <a:schemeClr val="lt1"/>
              </a:solidFill>
              <a:latin typeface="Times New Roman" panose="02020603050405020304" charset="0"/>
              <a:ea typeface="微软雅黑" panose="020B0503020204020204" pitchFamily="34" charset="-122"/>
            </a:endParaRPr>
          </a:p>
        </p:txBody>
      </p:sp>
      <p:pic>
        <p:nvPicPr>
          <p:cNvPr id="3" name="图片 2"/>
          <p:cNvPicPr>
            <a:picLocks noChangeAspect="1"/>
          </p:cNvPicPr>
          <p:nvPr/>
        </p:nvPicPr>
        <p:blipFill>
          <a:blip r:embed="rId8"/>
          <a:stretch>
            <a:fillRect/>
          </a:stretch>
        </p:blipFill>
        <p:spPr>
          <a:xfrm>
            <a:off x="306501" y="2513754"/>
            <a:ext cx="4026513" cy="2223817"/>
          </a:xfrm>
          <a:prstGeom prst="rect">
            <a:avLst/>
          </a:prstGeom>
        </p:spPr>
      </p:pic>
      <p:sp>
        <p:nvSpPr>
          <p:cNvPr id="14" name="矩形 13"/>
          <p:cNvSpPr/>
          <p:nvPr>
            <p:custDataLst>
              <p:tags r:id="rId9"/>
            </p:custDataLst>
          </p:nvPr>
        </p:nvSpPr>
        <p:spPr>
          <a:xfrm>
            <a:off x="4818743" y="5846795"/>
            <a:ext cx="7024915" cy="411480"/>
          </a:xfrm>
          <a:prstGeom prst="rect">
            <a:avLst/>
          </a:prstGeom>
        </p:spPr>
        <p:txBody>
          <a:bodyPr wrap="square">
            <a:spAutoFit/>
          </a:bodyPr>
          <a:lstStyle/>
          <a:p>
            <a:pPr>
              <a:lnSpc>
                <a:spcPts val="2500"/>
              </a:lnSpc>
            </a:pPr>
            <a:r>
              <a:rPr lang="zh-CN" altLang="en-US" sz="1600" dirty="0">
                <a:solidFill>
                  <a:schemeClr val="dk1"/>
                </a:solidFill>
                <a:latin typeface="Times New Roman" panose="02020603050405020304" charset="0"/>
                <a:ea typeface="微软雅黑" panose="020B0503020204020204" pitchFamily="34" charset="-122"/>
              </a:rPr>
              <a:t>冷却液对皮肤的侵蚀，噪声对人体危害等。</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5" name="矩形 14"/>
          <p:cNvSpPr/>
          <p:nvPr>
            <p:custDataLst>
              <p:tags r:id="rId10"/>
            </p:custDataLst>
          </p:nvPr>
        </p:nvSpPr>
        <p:spPr>
          <a:xfrm>
            <a:off x="4818743" y="5335377"/>
            <a:ext cx="1484630" cy="368300"/>
          </a:xfrm>
          <a:prstGeom prst="rect">
            <a:avLst/>
          </a:prstGeom>
          <a:solidFill>
            <a:schemeClr val="accent1"/>
          </a:solidFill>
        </p:spPr>
        <p:txBody>
          <a:bodyPr wrap="none">
            <a:spAutoFit/>
          </a:bodyPr>
          <a:lstStyle/>
          <a:p>
            <a:r>
              <a:rPr lang="en-US" altLang="zh-CN" b="1" dirty="0">
                <a:solidFill>
                  <a:schemeClr val="lt1"/>
                </a:solidFill>
                <a:latin typeface="Times New Roman" panose="02020603050405020304" charset="0"/>
                <a:ea typeface="微软雅黑" panose="020B0503020204020204" pitchFamily="34" charset="-122"/>
              </a:rPr>
              <a:t>7</a:t>
            </a:r>
            <a:r>
              <a:rPr lang="zh-CN" altLang="en-US" b="1" dirty="0">
                <a:solidFill>
                  <a:schemeClr val="lt1"/>
                </a:solidFill>
                <a:latin typeface="Times New Roman" panose="02020603050405020304" charset="0"/>
                <a:ea typeface="微软雅黑" panose="020B0503020204020204" pitchFamily="34" charset="-122"/>
              </a:rPr>
              <a:t>、其他伤害</a:t>
            </a:r>
            <a:endParaRPr lang="zh-CN" altLang="en-US"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96997" y="2127086"/>
            <a:ext cx="4219128" cy="2873829"/>
          </a:xfrm>
          <a:prstGeom prst="rect">
            <a:avLst/>
          </a:prstGeom>
        </p:spPr>
      </p:pic>
      <p:sp>
        <p:nvSpPr>
          <p:cNvPr id="70" name="文本框 3"/>
          <p:cNvSpPr txBox="1"/>
          <p:nvPr/>
        </p:nvSpPr>
        <p:spPr>
          <a:xfrm>
            <a:off x="2016734" y="588528"/>
            <a:ext cx="4722087" cy="521970"/>
          </a:xfrm>
          <a:prstGeom prst="rect">
            <a:avLst/>
          </a:prstGeom>
          <a:noFill/>
        </p:spPr>
        <p:txBody>
          <a:bodyPr wrap="square" rtlCol="0">
            <a:spAutoFit/>
          </a:bodyPr>
          <a:lstStyle/>
          <a:p>
            <a:r>
              <a:rPr lang="zh-CN" altLang="en-US" sz="2800" spc="300" dirty="0">
                <a:solidFill>
                  <a:schemeClr val="accent1"/>
                </a:solidFill>
                <a:latin typeface="Times New Roman" panose="02020603050405020304" charset="0"/>
                <a:ea typeface="微软雅黑" panose="020B0503020204020204" pitchFamily="34" charset="-122"/>
              </a:rPr>
              <a:t>起重机械作业的危害因素</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6" name="settings_251005"/>
          <p:cNvSpPr>
            <a:spLocks noChangeAspect="1"/>
          </p:cNvSpPr>
          <p:nvPr>
            <p:custDataLst>
              <p:tags r:id="rId2"/>
            </p:custDataLst>
          </p:nvPr>
        </p:nvSpPr>
        <p:spPr bwMode="auto">
          <a:xfrm>
            <a:off x="1189335" y="625701"/>
            <a:ext cx="609685" cy="448873"/>
          </a:xfrm>
          <a:custGeom>
            <a:avLst/>
            <a:gdLst>
              <a:gd name="connsiteX0" fmla="*/ 482668 w 608909"/>
              <a:gd name="connsiteY0" fmla="*/ 369833 h 448302"/>
              <a:gd name="connsiteX1" fmla="*/ 499886 w 608909"/>
              <a:gd name="connsiteY1" fmla="*/ 387051 h 448302"/>
              <a:gd name="connsiteX2" fmla="*/ 482668 w 608909"/>
              <a:gd name="connsiteY2" fmla="*/ 404269 h 448302"/>
              <a:gd name="connsiteX3" fmla="*/ 465450 w 608909"/>
              <a:gd name="connsiteY3" fmla="*/ 387051 h 448302"/>
              <a:gd name="connsiteX4" fmla="*/ 482668 w 608909"/>
              <a:gd name="connsiteY4" fmla="*/ 369833 h 448302"/>
              <a:gd name="connsiteX5" fmla="*/ 145576 w 608909"/>
              <a:gd name="connsiteY5" fmla="*/ 369833 h 448302"/>
              <a:gd name="connsiteX6" fmla="*/ 162794 w 608909"/>
              <a:gd name="connsiteY6" fmla="*/ 387051 h 448302"/>
              <a:gd name="connsiteX7" fmla="*/ 145576 w 608909"/>
              <a:gd name="connsiteY7" fmla="*/ 404269 h 448302"/>
              <a:gd name="connsiteX8" fmla="*/ 128358 w 608909"/>
              <a:gd name="connsiteY8" fmla="*/ 387051 h 448302"/>
              <a:gd name="connsiteX9" fmla="*/ 145576 w 608909"/>
              <a:gd name="connsiteY9" fmla="*/ 369833 h 448302"/>
              <a:gd name="connsiteX10" fmla="*/ 542732 w 608909"/>
              <a:gd name="connsiteY10" fmla="*/ 345093 h 448302"/>
              <a:gd name="connsiteX11" fmla="*/ 565651 w 608909"/>
              <a:gd name="connsiteY11" fmla="*/ 362621 h 448302"/>
              <a:gd name="connsiteX12" fmla="*/ 589603 w 608909"/>
              <a:gd name="connsiteY12" fmla="*/ 362621 h 448302"/>
              <a:gd name="connsiteX13" fmla="*/ 589603 w 608909"/>
              <a:gd name="connsiteY13" fmla="*/ 345093 h 448302"/>
              <a:gd name="connsiteX14" fmla="*/ 482647 w 608909"/>
              <a:gd name="connsiteY14" fmla="*/ 345093 h 448302"/>
              <a:gd name="connsiteX15" fmla="*/ 440628 w 608909"/>
              <a:gd name="connsiteY15" fmla="*/ 387058 h 448302"/>
              <a:gd name="connsiteX16" fmla="*/ 482647 w 608909"/>
              <a:gd name="connsiteY16" fmla="*/ 429125 h 448302"/>
              <a:gd name="connsiteX17" fmla="*/ 524769 w 608909"/>
              <a:gd name="connsiteY17" fmla="*/ 387058 h 448302"/>
              <a:gd name="connsiteX18" fmla="*/ 482647 w 608909"/>
              <a:gd name="connsiteY18" fmla="*/ 345093 h 448302"/>
              <a:gd name="connsiteX19" fmla="*/ 209164 w 608909"/>
              <a:gd name="connsiteY19" fmla="*/ 345093 h 448302"/>
              <a:gd name="connsiteX20" fmla="*/ 232187 w 608909"/>
              <a:gd name="connsiteY20" fmla="*/ 362621 h 448302"/>
              <a:gd name="connsiteX21" fmla="*/ 426381 w 608909"/>
              <a:gd name="connsiteY21" fmla="*/ 362621 h 448302"/>
              <a:gd name="connsiteX22" fmla="*/ 438047 w 608909"/>
              <a:gd name="connsiteY22" fmla="*/ 345093 h 448302"/>
              <a:gd name="connsiteX23" fmla="*/ 145568 w 608909"/>
              <a:gd name="connsiteY23" fmla="*/ 345093 h 448302"/>
              <a:gd name="connsiteX24" fmla="*/ 103550 w 608909"/>
              <a:gd name="connsiteY24" fmla="*/ 387058 h 448302"/>
              <a:gd name="connsiteX25" fmla="*/ 145568 w 608909"/>
              <a:gd name="connsiteY25" fmla="*/ 429125 h 448302"/>
              <a:gd name="connsiteX26" fmla="*/ 187690 w 608909"/>
              <a:gd name="connsiteY26" fmla="*/ 387058 h 448302"/>
              <a:gd name="connsiteX27" fmla="*/ 145568 w 608909"/>
              <a:gd name="connsiteY27" fmla="*/ 345093 h 448302"/>
              <a:gd name="connsiteX28" fmla="*/ 29320 w 608909"/>
              <a:gd name="connsiteY28" fmla="*/ 345093 h 448302"/>
              <a:gd name="connsiteX29" fmla="*/ 29320 w 608909"/>
              <a:gd name="connsiteY29" fmla="*/ 354991 h 448302"/>
              <a:gd name="connsiteX30" fmla="*/ 37063 w 608909"/>
              <a:gd name="connsiteY30" fmla="*/ 362621 h 448302"/>
              <a:gd name="connsiteX31" fmla="*/ 89406 w 608909"/>
              <a:gd name="connsiteY31" fmla="*/ 362621 h 448302"/>
              <a:gd name="connsiteX32" fmla="*/ 101072 w 608909"/>
              <a:gd name="connsiteY32" fmla="*/ 345093 h 448302"/>
              <a:gd name="connsiteX33" fmla="*/ 264294 w 608909"/>
              <a:gd name="connsiteY33" fmla="*/ 280756 h 448302"/>
              <a:gd name="connsiteX34" fmla="*/ 264294 w 608909"/>
              <a:gd name="connsiteY34" fmla="*/ 324988 h 448302"/>
              <a:gd name="connsiteX35" fmla="*/ 409449 w 608909"/>
              <a:gd name="connsiteY35" fmla="*/ 324988 h 448302"/>
              <a:gd name="connsiteX36" fmla="*/ 409449 w 608909"/>
              <a:gd name="connsiteY36" fmla="*/ 280756 h 448302"/>
              <a:gd name="connsiteX37" fmla="*/ 496791 w 608909"/>
              <a:gd name="connsiteY37" fmla="*/ 210835 h 448302"/>
              <a:gd name="connsiteX38" fmla="*/ 496791 w 608909"/>
              <a:gd name="connsiteY38" fmla="*/ 258676 h 448302"/>
              <a:gd name="connsiteX39" fmla="*/ 547898 w 608909"/>
              <a:gd name="connsiteY39" fmla="*/ 258676 h 448302"/>
              <a:gd name="connsiteX40" fmla="*/ 547898 w 608909"/>
              <a:gd name="connsiteY40" fmla="*/ 248262 h 448302"/>
              <a:gd name="connsiteX41" fmla="*/ 487189 w 608909"/>
              <a:gd name="connsiteY41" fmla="*/ 158560 h 448302"/>
              <a:gd name="connsiteX42" fmla="*/ 544491 w 608909"/>
              <a:gd name="connsiteY42" fmla="*/ 158560 h 448302"/>
              <a:gd name="connsiteX43" fmla="*/ 554093 w 608909"/>
              <a:gd name="connsiteY43" fmla="*/ 166602 h 448302"/>
              <a:gd name="connsiteX44" fmla="*/ 567102 w 608909"/>
              <a:gd name="connsiteY44" fmla="*/ 244860 h 448302"/>
              <a:gd name="connsiteX45" fmla="*/ 567205 w 608909"/>
              <a:gd name="connsiteY45" fmla="*/ 246406 h 448302"/>
              <a:gd name="connsiteX46" fmla="*/ 567205 w 608909"/>
              <a:gd name="connsiteY46" fmla="*/ 268265 h 448302"/>
              <a:gd name="connsiteX47" fmla="*/ 557603 w 608909"/>
              <a:gd name="connsiteY47" fmla="*/ 277957 h 448302"/>
              <a:gd name="connsiteX48" fmla="*/ 487189 w 608909"/>
              <a:gd name="connsiteY48" fmla="*/ 277957 h 448302"/>
              <a:gd name="connsiteX49" fmla="*/ 477587 w 608909"/>
              <a:gd name="connsiteY49" fmla="*/ 268265 h 448302"/>
              <a:gd name="connsiteX50" fmla="*/ 477587 w 608909"/>
              <a:gd name="connsiteY50" fmla="*/ 168149 h 448302"/>
              <a:gd name="connsiteX51" fmla="*/ 487189 w 608909"/>
              <a:gd name="connsiteY51" fmla="*/ 158560 h 448302"/>
              <a:gd name="connsiteX52" fmla="*/ 437531 w 608909"/>
              <a:gd name="connsiteY52" fmla="*/ 140945 h 448302"/>
              <a:gd name="connsiteX53" fmla="*/ 437531 w 608909"/>
              <a:gd name="connsiteY53" fmla="*/ 325813 h 448302"/>
              <a:gd name="connsiteX54" fmla="*/ 589603 w 608909"/>
              <a:gd name="connsiteY54" fmla="*/ 325813 h 448302"/>
              <a:gd name="connsiteX55" fmla="*/ 589603 w 608909"/>
              <a:gd name="connsiteY55" fmla="*/ 273332 h 448302"/>
              <a:gd name="connsiteX56" fmla="*/ 567613 w 608909"/>
              <a:gd name="connsiteY56" fmla="*/ 140945 h 448302"/>
              <a:gd name="connsiteX57" fmla="*/ 85173 w 608909"/>
              <a:gd name="connsiteY57" fmla="*/ 40520 h 448302"/>
              <a:gd name="connsiteX58" fmla="*/ 85173 w 608909"/>
              <a:gd name="connsiteY58" fmla="*/ 42479 h 448302"/>
              <a:gd name="connsiteX59" fmla="*/ 83418 w 608909"/>
              <a:gd name="connsiteY59" fmla="*/ 54749 h 448302"/>
              <a:gd name="connsiteX60" fmla="*/ 319321 w 608909"/>
              <a:gd name="connsiteY60" fmla="*/ 261578 h 448302"/>
              <a:gd name="connsiteX61" fmla="*/ 409449 w 608909"/>
              <a:gd name="connsiteY61" fmla="*/ 261578 h 448302"/>
              <a:gd name="connsiteX62" fmla="*/ 409449 w 608909"/>
              <a:gd name="connsiteY62" fmla="*/ 231781 h 448302"/>
              <a:gd name="connsiteX63" fmla="*/ 42638 w 608909"/>
              <a:gd name="connsiteY63" fmla="*/ 19177 h 448302"/>
              <a:gd name="connsiteX64" fmla="*/ 19306 w 608909"/>
              <a:gd name="connsiteY64" fmla="*/ 42479 h 448302"/>
              <a:gd name="connsiteX65" fmla="*/ 42638 w 608909"/>
              <a:gd name="connsiteY65" fmla="*/ 65781 h 448302"/>
              <a:gd name="connsiteX66" fmla="*/ 65970 w 608909"/>
              <a:gd name="connsiteY66" fmla="*/ 42479 h 448302"/>
              <a:gd name="connsiteX67" fmla="*/ 42638 w 608909"/>
              <a:gd name="connsiteY67" fmla="*/ 19177 h 448302"/>
              <a:gd name="connsiteX68" fmla="*/ 42638 w 608909"/>
              <a:gd name="connsiteY68" fmla="*/ 0 h 448302"/>
              <a:gd name="connsiteX69" fmla="*/ 63699 w 608909"/>
              <a:gd name="connsiteY69" fmla="*/ 5567 h 448302"/>
              <a:gd name="connsiteX70" fmla="*/ 64628 w 608909"/>
              <a:gd name="connsiteY70" fmla="*/ 6083 h 448302"/>
              <a:gd name="connsiteX71" fmla="*/ 409449 w 608909"/>
              <a:gd name="connsiteY71" fmla="*/ 209510 h 448302"/>
              <a:gd name="connsiteX72" fmla="*/ 409449 w 608909"/>
              <a:gd name="connsiteY72" fmla="*/ 100218 h 448302"/>
              <a:gd name="connsiteX73" fmla="*/ 423490 w 608909"/>
              <a:gd name="connsiteY73" fmla="*/ 86196 h 448302"/>
              <a:gd name="connsiteX74" fmla="*/ 437531 w 608909"/>
              <a:gd name="connsiteY74" fmla="*/ 100218 h 448302"/>
              <a:gd name="connsiteX75" fmla="*/ 437531 w 608909"/>
              <a:gd name="connsiteY75" fmla="*/ 121664 h 448302"/>
              <a:gd name="connsiteX76" fmla="*/ 575769 w 608909"/>
              <a:gd name="connsiteY76" fmla="*/ 121664 h 448302"/>
              <a:gd name="connsiteX77" fmla="*/ 585267 w 608909"/>
              <a:gd name="connsiteY77" fmla="*/ 129706 h 448302"/>
              <a:gd name="connsiteX78" fmla="*/ 608806 w 608909"/>
              <a:gd name="connsiteY78" fmla="*/ 270961 h 448302"/>
              <a:gd name="connsiteX79" fmla="*/ 608909 w 608909"/>
              <a:gd name="connsiteY79" fmla="*/ 272507 h 448302"/>
              <a:gd name="connsiteX80" fmla="*/ 608909 w 608909"/>
              <a:gd name="connsiteY80" fmla="*/ 335401 h 448302"/>
              <a:gd name="connsiteX81" fmla="*/ 608909 w 608909"/>
              <a:gd name="connsiteY81" fmla="*/ 372210 h 448302"/>
              <a:gd name="connsiteX82" fmla="*/ 599308 w 608909"/>
              <a:gd name="connsiteY82" fmla="*/ 381902 h 448302"/>
              <a:gd name="connsiteX83" fmla="*/ 543765 w 608909"/>
              <a:gd name="connsiteY83" fmla="*/ 381902 h 448302"/>
              <a:gd name="connsiteX84" fmla="*/ 543971 w 608909"/>
              <a:gd name="connsiteY84" fmla="*/ 387058 h 448302"/>
              <a:gd name="connsiteX85" fmla="*/ 482647 w 608909"/>
              <a:gd name="connsiteY85" fmla="*/ 448302 h 448302"/>
              <a:gd name="connsiteX86" fmla="*/ 421322 w 608909"/>
              <a:gd name="connsiteY86" fmla="*/ 387058 h 448302"/>
              <a:gd name="connsiteX87" fmla="*/ 421529 w 608909"/>
              <a:gd name="connsiteY87" fmla="*/ 381902 h 448302"/>
              <a:gd name="connsiteX88" fmla="*/ 206686 w 608909"/>
              <a:gd name="connsiteY88" fmla="*/ 381902 h 448302"/>
              <a:gd name="connsiteX89" fmla="*/ 206996 w 608909"/>
              <a:gd name="connsiteY89" fmla="*/ 387058 h 448302"/>
              <a:gd name="connsiteX90" fmla="*/ 145568 w 608909"/>
              <a:gd name="connsiteY90" fmla="*/ 448302 h 448302"/>
              <a:gd name="connsiteX91" fmla="*/ 84244 w 608909"/>
              <a:gd name="connsiteY91" fmla="*/ 387058 h 448302"/>
              <a:gd name="connsiteX92" fmla="*/ 84553 w 608909"/>
              <a:gd name="connsiteY92" fmla="*/ 381902 h 448302"/>
              <a:gd name="connsiteX93" fmla="*/ 37063 w 608909"/>
              <a:gd name="connsiteY93" fmla="*/ 381902 h 448302"/>
              <a:gd name="connsiteX94" fmla="*/ 10118 w 608909"/>
              <a:gd name="connsiteY94" fmla="*/ 354991 h 448302"/>
              <a:gd name="connsiteX95" fmla="*/ 10118 w 608909"/>
              <a:gd name="connsiteY95" fmla="*/ 335401 h 448302"/>
              <a:gd name="connsiteX96" fmla="*/ 19719 w 608909"/>
              <a:gd name="connsiteY96" fmla="*/ 325813 h 448302"/>
              <a:gd name="connsiteX97" fmla="*/ 22300 w 608909"/>
              <a:gd name="connsiteY97" fmla="*/ 325813 h 448302"/>
              <a:gd name="connsiteX98" fmla="*/ 10118 w 608909"/>
              <a:gd name="connsiteY98" fmla="*/ 291994 h 448302"/>
              <a:gd name="connsiteX99" fmla="*/ 19719 w 608909"/>
              <a:gd name="connsiteY99" fmla="*/ 282302 h 448302"/>
              <a:gd name="connsiteX100" fmla="*/ 29320 w 608909"/>
              <a:gd name="connsiteY100" fmla="*/ 291994 h 448302"/>
              <a:gd name="connsiteX101" fmla="*/ 63286 w 608909"/>
              <a:gd name="connsiteY101" fmla="*/ 325813 h 448302"/>
              <a:gd name="connsiteX102" fmla="*/ 244988 w 608909"/>
              <a:gd name="connsiteY102" fmla="*/ 325813 h 448302"/>
              <a:gd name="connsiteX103" fmla="*/ 244988 w 608909"/>
              <a:gd name="connsiteY103" fmla="*/ 271167 h 448302"/>
              <a:gd name="connsiteX104" fmla="*/ 254693 w 608909"/>
              <a:gd name="connsiteY104" fmla="*/ 261578 h 448302"/>
              <a:gd name="connsiteX105" fmla="*/ 290104 w 608909"/>
              <a:gd name="connsiteY105" fmla="*/ 261578 h 448302"/>
              <a:gd name="connsiteX106" fmla="*/ 73610 w 608909"/>
              <a:gd name="connsiteY106" fmla="*/ 71761 h 448302"/>
              <a:gd name="connsiteX107" fmla="*/ 42638 w 608909"/>
              <a:gd name="connsiteY107" fmla="*/ 85062 h 448302"/>
              <a:gd name="connsiteX108" fmla="*/ 19306 w 608909"/>
              <a:gd name="connsiteY108" fmla="*/ 78050 h 448302"/>
              <a:gd name="connsiteX109" fmla="*/ 19306 w 608909"/>
              <a:gd name="connsiteY109" fmla="*/ 214356 h 448302"/>
              <a:gd name="connsiteX110" fmla="*/ 26120 w 608909"/>
              <a:gd name="connsiteY110" fmla="*/ 221161 h 448302"/>
              <a:gd name="connsiteX111" fmla="*/ 32830 w 608909"/>
              <a:gd name="connsiteY111" fmla="*/ 214356 h 448302"/>
              <a:gd name="connsiteX112" fmla="*/ 42535 w 608909"/>
              <a:gd name="connsiteY112" fmla="*/ 204664 h 448302"/>
              <a:gd name="connsiteX113" fmla="*/ 52136 w 608909"/>
              <a:gd name="connsiteY113" fmla="*/ 214356 h 448302"/>
              <a:gd name="connsiteX114" fmla="*/ 26120 w 608909"/>
              <a:gd name="connsiteY114" fmla="*/ 240338 h 448302"/>
              <a:gd name="connsiteX115" fmla="*/ 0 w 608909"/>
              <a:gd name="connsiteY115" fmla="*/ 214356 h 448302"/>
              <a:gd name="connsiteX116" fmla="*/ 0 w 608909"/>
              <a:gd name="connsiteY116" fmla="*/ 42479 h 448302"/>
              <a:gd name="connsiteX117" fmla="*/ 42638 w 608909"/>
              <a:gd name="connsiteY117" fmla="*/ 0 h 4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909" h="448302">
                <a:moveTo>
                  <a:pt x="482668" y="369833"/>
                </a:moveTo>
                <a:cubicBezTo>
                  <a:pt x="492177" y="369833"/>
                  <a:pt x="499886" y="377542"/>
                  <a:pt x="499886" y="387051"/>
                </a:cubicBezTo>
                <a:cubicBezTo>
                  <a:pt x="499886" y="396560"/>
                  <a:pt x="492177" y="404269"/>
                  <a:pt x="482668" y="404269"/>
                </a:cubicBezTo>
                <a:cubicBezTo>
                  <a:pt x="473159" y="404269"/>
                  <a:pt x="465450" y="396560"/>
                  <a:pt x="465450" y="387051"/>
                </a:cubicBezTo>
                <a:cubicBezTo>
                  <a:pt x="465450" y="377542"/>
                  <a:pt x="473159" y="369833"/>
                  <a:pt x="482668" y="369833"/>
                </a:cubicBezTo>
                <a:close/>
                <a:moveTo>
                  <a:pt x="145576" y="369833"/>
                </a:moveTo>
                <a:cubicBezTo>
                  <a:pt x="155085" y="369833"/>
                  <a:pt x="162794" y="377542"/>
                  <a:pt x="162794" y="387051"/>
                </a:cubicBezTo>
                <a:cubicBezTo>
                  <a:pt x="162794" y="396560"/>
                  <a:pt x="155085" y="404269"/>
                  <a:pt x="145576" y="404269"/>
                </a:cubicBezTo>
                <a:cubicBezTo>
                  <a:pt x="136067" y="404269"/>
                  <a:pt x="128358" y="396560"/>
                  <a:pt x="128358" y="387051"/>
                </a:cubicBezTo>
                <a:cubicBezTo>
                  <a:pt x="128358" y="377542"/>
                  <a:pt x="136067" y="369833"/>
                  <a:pt x="145576" y="369833"/>
                </a:cubicBezTo>
                <a:close/>
                <a:moveTo>
                  <a:pt x="542732" y="345093"/>
                </a:moveTo>
                <a:lnTo>
                  <a:pt x="565651" y="362621"/>
                </a:lnTo>
                <a:lnTo>
                  <a:pt x="589603" y="362621"/>
                </a:lnTo>
                <a:lnTo>
                  <a:pt x="589603" y="345093"/>
                </a:lnTo>
                <a:close/>
                <a:moveTo>
                  <a:pt x="482647" y="345093"/>
                </a:moveTo>
                <a:cubicBezTo>
                  <a:pt x="459418" y="345093"/>
                  <a:pt x="440628" y="363858"/>
                  <a:pt x="440628" y="387058"/>
                </a:cubicBezTo>
                <a:cubicBezTo>
                  <a:pt x="440628" y="410256"/>
                  <a:pt x="459418" y="429125"/>
                  <a:pt x="482647" y="429125"/>
                </a:cubicBezTo>
                <a:cubicBezTo>
                  <a:pt x="505876" y="429125"/>
                  <a:pt x="524769" y="410256"/>
                  <a:pt x="524769" y="387058"/>
                </a:cubicBezTo>
                <a:cubicBezTo>
                  <a:pt x="524769" y="363858"/>
                  <a:pt x="505876" y="345093"/>
                  <a:pt x="482647" y="345093"/>
                </a:cubicBezTo>
                <a:close/>
                <a:moveTo>
                  <a:pt x="209164" y="345093"/>
                </a:moveTo>
                <a:lnTo>
                  <a:pt x="232187" y="362621"/>
                </a:lnTo>
                <a:lnTo>
                  <a:pt x="426381" y="362621"/>
                </a:lnTo>
                <a:cubicBezTo>
                  <a:pt x="429272" y="356126"/>
                  <a:pt x="433298" y="350145"/>
                  <a:pt x="438047" y="345093"/>
                </a:cubicBezTo>
                <a:close/>
                <a:moveTo>
                  <a:pt x="145568" y="345093"/>
                </a:moveTo>
                <a:cubicBezTo>
                  <a:pt x="122443" y="345093"/>
                  <a:pt x="103550" y="363858"/>
                  <a:pt x="103550" y="387058"/>
                </a:cubicBezTo>
                <a:cubicBezTo>
                  <a:pt x="103550" y="410256"/>
                  <a:pt x="122443" y="429125"/>
                  <a:pt x="145568" y="429125"/>
                </a:cubicBezTo>
                <a:cubicBezTo>
                  <a:pt x="168797" y="429125"/>
                  <a:pt x="187690" y="410256"/>
                  <a:pt x="187690" y="387058"/>
                </a:cubicBezTo>
                <a:cubicBezTo>
                  <a:pt x="187690" y="363858"/>
                  <a:pt x="168797" y="345093"/>
                  <a:pt x="145568" y="345093"/>
                </a:cubicBezTo>
                <a:close/>
                <a:moveTo>
                  <a:pt x="29320" y="345093"/>
                </a:moveTo>
                <a:lnTo>
                  <a:pt x="29320" y="354991"/>
                </a:lnTo>
                <a:cubicBezTo>
                  <a:pt x="29320" y="359219"/>
                  <a:pt x="32830" y="362621"/>
                  <a:pt x="37063" y="362621"/>
                </a:cubicBezTo>
                <a:lnTo>
                  <a:pt x="89406" y="362621"/>
                </a:lnTo>
                <a:cubicBezTo>
                  <a:pt x="92193" y="356126"/>
                  <a:pt x="96220" y="350145"/>
                  <a:pt x="101072" y="345093"/>
                </a:cubicBezTo>
                <a:close/>
                <a:moveTo>
                  <a:pt x="264294" y="280756"/>
                </a:moveTo>
                <a:lnTo>
                  <a:pt x="264294" y="324988"/>
                </a:lnTo>
                <a:lnTo>
                  <a:pt x="409449" y="324988"/>
                </a:lnTo>
                <a:lnTo>
                  <a:pt x="409449" y="280756"/>
                </a:lnTo>
                <a:close/>
                <a:moveTo>
                  <a:pt x="496791" y="210835"/>
                </a:moveTo>
                <a:lnTo>
                  <a:pt x="496791" y="258676"/>
                </a:lnTo>
                <a:lnTo>
                  <a:pt x="547898" y="258676"/>
                </a:lnTo>
                <a:lnTo>
                  <a:pt x="547898" y="248262"/>
                </a:lnTo>
                <a:close/>
                <a:moveTo>
                  <a:pt x="487189" y="158560"/>
                </a:moveTo>
                <a:lnTo>
                  <a:pt x="544491" y="158560"/>
                </a:lnTo>
                <a:cubicBezTo>
                  <a:pt x="549240" y="158560"/>
                  <a:pt x="553267" y="161962"/>
                  <a:pt x="554093" y="166602"/>
                </a:cubicBezTo>
                <a:lnTo>
                  <a:pt x="567102" y="244860"/>
                </a:lnTo>
                <a:cubicBezTo>
                  <a:pt x="567205" y="245375"/>
                  <a:pt x="567205" y="245891"/>
                  <a:pt x="567205" y="246406"/>
                </a:cubicBezTo>
                <a:lnTo>
                  <a:pt x="567205" y="268265"/>
                </a:lnTo>
                <a:cubicBezTo>
                  <a:pt x="567205" y="273626"/>
                  <a:pt x="562869" y="277957"/>
                  <a:pt x="557603" y="277957"/>
                </a:cubicBezTo>
                <a:lnTo>
                  <a:pt x="487189" y="277957"/>
                </a:lnTo>
                <a:cubicBezTo>
                  <a:pt x="481820" y="277957"/>
                  <a:pt x="477587" y="273626"/>
                  <a:pt x="477587" y="268265"/>
                </a:cubicBezTo>
                <a:lnTo>
                  <a:pt x="477587" y="168149"/>
                </a:lnTo>
                <a:cubicBezTo>
                  <a:pt x="477587" y="162890"/>
                  <a:pt x="481820" y="158560"/>
                  <a:pt x="487189" y="158560"/>
                </a:cubicBezTo>
                <a:close/>
                <a:moveTo>
                  <a:pt x="437531" y="140945"/>
                </a:moveTo>
                <a:lnTo>
                  <a:pt x="437531" y="325813"/>
                </a:lnTo>
                <a:lnTo>
                  <a:pt x="589603" y="325813"/>
                </a:lnTo>
                <a:lnTo>
                  <a:pt x="589603" y="273332"/>
                </a:lnTo>
                <a:lnTo>
                  <a:pt x="567613" y="140945"/>
                </a:lnTo>
                <a:close/>
                <a:moveTo>
                  <a:pt x="85173" y="40520"/>
                </a:moveTo>
                <a:cubicBezTo>
                  <a:pt x="85173" y="41139"/>
                  <a:pt x="85173" y="41861"/>
                  <a:pt x="85173" y="42479"/>
                </a:cubicBezTo>
                <a:cubicBezTo>
                  <a:pt x="85173" y="46810"/>
                  <a:pt x="84553" y="50831"/>
                  <a:pt x="83418" y="54749"/>
                </a:cubicBezTo>
                <a:lnTo>
                  <a:pt x="319321" y="261578"/>
                </a:lnTo>
                <a:lnTo>
                  <a:pt x="409449" y="261578"/>
                </a:lnTo>
                <a:lnTo>
                  <a:pt x="409449" y="231781"/>
                </a:lnTo>
                <a:close/>
                <a:moveTo>
                  <a:pt x="42638" y="19177"/>
                </a:moveTo>
                <a:cubicBezTo>
                  <a:pt x="29733" y="19177"/>
                  <a:pt x="19306" y="29694"/>
                  <a:pt x="19306" y="42479"/>
                </a:cubicBezTo>
                <a:cubicBezTo>
                  <a:pt x="19306" y="55367"/>
                  <a:pt x="29733" y="65781"/>
                  <a:pt x="42638" y="65781"/>
                </a:cubicBezTo>
                <a:cubicBezTo>
                  <a:pt x="55440" y="65781"/>
                  <a:pt x="65970" y="55367"/>
                  <a:pt x="65970" y="42479"/>
                </a:cubicBezTo>
                <a:cubicBezTo>
                  <a:pt x="65970" y="29694"/>
                  <a:pt x="55440" y="19177"/>
                  <a:pt x="42638" y="19177"/>
                </a:cubicBezTo>
                <a:close/>
                <a:moveTo>
                  <a:pt x="42638" y="0"/>
                </a:moveTo>
                <a:cubicBezTo>
                  <a:pt x="50278" y="0"/>
                  <a:pt x="57401" y="1959"/>
                  <a:pt x="63699" y="5567"/>
                </a:cubicBezTo>
                <a:cubicBezTo>
                  <a:pt x="64009" y="5671"/>
                  <a:pt x="64318" y="5877"/>
                  <a:pt x="64628" y="6083"/>
                </a:cubicBezTo>
                <a:lnTo>
                  <a:pt x="409449" y="209510"/>
                </a:lnTo>
                <a:lnTo>
                  <a:pt x="409449" y="100218"/>
                </a:lnTo>
                <a:cubicBezTo>
                  <a:pt x="409449" y="92485"/>
                  <a:pt x="415747" y="86196"/>
                  <a:pt x="423490" y="86196"/>
                </a:cubicBezTo>
                <a:cubicBezTo>
                  <a:pt x="431233" y="86196"/>
                  <a:pt x="437531" y="92485"/>
                  <a:pt x="437531" y="100218"/>
                </a:cubicBezTo>
                <a:lnTo>
                  <a:pt x="437531" y="121664"/>
                </a:lnTo>
                <a:lnTo>
                  <a:pt x="575769" y="121664"/>
                </a:lnTo>
                <a:cubicBezTo>
                  <a:pt x="580415" y="121664"/>
                  <a:pt x="584441" y="125067"/>
                  <a:pt x="585267" y="129706"/>
                </a:cubicBezTo>
                <a:lnTo>
                  <a:pt x="608806" y="270961"/>
                </a:lnTo>
                <a:cubicBezTo>
                  <a:pt x="608806" y="271476"/>
                  <a:pt x="608909" y="271992"/>
                  <a:pt x="608909" y="272507"/>
                </a:cubicBezTo>
                <a:lnTo>
                  <a:pt x="608909" y="335401"/>
                </a:lnTo>
                <a:lnTo>
                  <a:pt x="608909" y="372210"/>
                </a:lnTo>
                <a:cubicBezTo>
                  <a:pt x="608909" y="377572"/>
                  <a:pt x="604573" y="381902"/>
                  <a:pt x="599308" y="381902"/>
                </a:cubicBezTo>
                <a:lnTo>
                  <a:pt x="543765" y="381902"/>
                </a:lnTo>
                <a:cubicBezTo>
                  <a:pt x="543971" y="383552"/>
                  <a:pt x="543971" y="385305"/>
                  <a:pt x="543971" y="387058"/>
                </a:cubicBezTo>
                <a:cubicBezTo>
                  <a:pt x="543971" y="420876"/>
                  <a:pt x="516509" y="448302"/>
                  <a:pt x="482647" y="448302"/>
                </a:cubicBezTo>
                <a:cubicBezTo>
                  <a:pt x="448887" y="448302"/>
                  <a:pt x="421322" y="420876"/>
                  <a:pt x="421322" y="387058"/>
                </a:cubicBezTo>
                <a:cubicBezTo>
                  <a:pt x="421322" y="385305"/>
                  <a:pt x="421425" y="383552"/>
                  <a:pt x="421529" y="381902"/>
                </a:cubicBezTo>
                <a:lnTo>
                  <a:pt x="206686" y="381902"/>
                </a:lnTo>
                <a:cubicBezTo>
                  <a:pt x="206893" y="383552"/>
                  <a:pt x="206996" y="385305"/>
                  <a:pt x="206996" y="387058"/>
                </a:cubicBezTo>
                <a:cubicBezTo>
                  <a:pt x="206996" y="420876"/>
                  <a:pt x="179431" y="448302"/>
                  <a:pt x="145568" y="448302"/>
                </a:cubicBezTo>
                <a:cubicBezTo>
                  <a:pt x="111809" y="448302"/>
                  <a:pt x="84244" y="420876"/>
                  <a:pt x="84244" y="387058"/>
                </a:cubicBezTo>
                <a:cubicBezTo>
                  <a:pt x="84244" y="385305"/>
                  <a:pt x="84347" y="383552"/>
                  <a:pt x="84553" y="381902"/>
                </a:cubicBezTo>
                <a:lnTo>
                  <a:pt x="37063" y="381902"/>
                </a:lnTo>
                <a:cubicBezTo>
                  <a:pt x="22197" y="381902"/>
                  <a:pt x="10118" y="369839"/>
                  <a:pt x="10118" y="354991"/>
                </a:cubicBezTo>
                <a:lnTo>
                  <a:pt x="10118" y="335401"/>
                </a:lnTo>
                <a:cubicBezTo>
                  <a:pt x="10118" y="330143"/>
                  <a:pt x="14350" y="325813"/>
                  <a:pt x="19719" y="325813"/>
                </a:cubicBezTo>
                <a:lnTo>
                  <a:pt x="22300" y="325813"/>
                </a:lnTo>
                <a:cubicBezTo>
                  <a:pt x="14660" y="316636"/>
                  <a:pt x="10118" y="304779"/>
                  <a:pt x="10118" y="291994"/>
                </a:cubicBezTo>
                <a:cubicBezTo>
                  <a:pt x="10118" y="286633"/>
                  <a:pt x="14350" y="282302"/>
                  <a:pt x="19719" y="282302"/>
                </a:cubicBezTo>
                <a:cubicBezTo>
                  <a:pt x="24984" y="282302"/>
                  <a:pt x="29320" y="286633"/>
                  <a:pt x="29320" y="291994"/>
                </a:cubicBezTo>
                <a:cubicBezTo>
                  <a:pt x="29320" y="310656"/>
                  <a:pt x="44600" y="325813"/>
                  <a:pt x="63286" y="325813"/>
                </a:cubicBezTo>
                <a:lnTo>
                  <a:pt x="244988" y="325813"/>
                </a:lnTo>
                <a:lnTo>
                  <a:pt x="244988" y="271167"/>
                </a:lnTo>
                <a:cubicBezTo>
                  <a:pt x="244988" y="265908"/>
                  <a:pt x="249324" y="261578"/>
                  <a:pt x="254693" y="261578"/>
                </a:cubicBezTo>
                <a:lnTo>
                  <a:pt x="290104" y="261578"/>
                </a:lnTo>
                <a:lnTo>
                  <a:pt x="73610" y="71761"/>
                </a:lnTo>
                <a:cubicBezTo>
                  <a:pt x="65764" y="79906"/>
                  <a:pt x="54820" y="85062"/>
                  <a:pt x="42638" y="85062"/>
                </a:cubicBezTo>
                <a:cubicBezTo>
                  <a:pt x="33966" y="85062"/>
                  <a:pt x="26016" y="82484"/>
                  <a:pt x="19306" y="78050"/>
                </a:cubicBezTo>
                <a:lnTo>
                  <a:pt x="19306" y="214356"/>
                </a:lnTo>
                <a:cubicBezTo>
                  <a:pt x="19306" y="218068"/>
                  <a:pt x="22300" y="221161"/>
                  <a:pt x="26120" y="221161"/>
                </a:cubicBezTo>
                <a:cubicBezTo>
                  <a:pt x="29836" y="221161"/>
                  <a:pt x="32830" y="218068"/>
                  <a:pt x="32830" y="214356"/>
                </a:cubicBezTo>
                <a:cubicBezTo>
                  <a:pt x="32830" y="208994"/>
                  <a:pt x="37166" y="204664"/>
                  <a:pt x="42535" y="204664"/>
                </a:cubicBezTo>
                <a:cubicBezTo>
                  <a:pt x="47800" y="204664"/>
                  <a:pt x="52136" y="208994"/>
                  <a:pt x="52136" y="214356"/>
                </a:cubicBezTo>
                <a:cubicBezTo>
                  <a:pt x="52136" y="228687"/>
                  <a:pt x="40470" y="240338"/>
                  <a:pt x="26120" y="240338"/>
                </a:cubicBezTo>
                <a:cubicBezTo>
                  <a:pt x="11666" y="240338"/>
                  <a:pt x="0" y="228687"/>
                  <a:pt x="0" y="214356"/>
                </a:cubicBezTo>
                <a:lnTo>
                  <a:pt x="0" y="42479"/>
                </a:lnTo>
                <a:cubicBezTo>
                  <a:pt x="0" y="19074"/>
                  <a:pt x="19099" y="0"/>
                  <a:pt x="42638"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8" name="文本框 3"/>
          <p:cNvSpPr txBox="1"/>
          <p:nvPr>
            <p:custDataLst>
              <p:tags r:id="rId3"/>
            </p:custDataLst>
          </p:nvPr>
        </p:nvSpPr>
        <p:spPr>
          <a:xfrm>
            <a:off x="5043295" y="2234264"/>
            <a:ext cx="5523106" cy="381643"/>
          </a:xfrm>
          <a:prstGeom prst="rect">
            <a:avLst/>
          </a:prstGeom>
          <a:noFill/>
        </p:spPr>
        <p:txBody>
          <a:bodyPr wrap="square" rtlCol="0">
            <a:spAutoFit/>
          </a:bodyPr>
          <a:lstStyle/>
          <a:p>
            <a:pPr algn="dist">
              <a:lnSpc>
                <a:spcPts val="2500"/>
              </a:lnSpc>
            </a:pPr>
            <a:r>
              <a:rPr lang="zh-CN" altLang="en-US" sz="1600" spc="300" dirty="0">
                <a:solidFill>
                  <a:schemeClr val="dk1"/>
                </a:solidFill>
                <a:latin typeface="微软雅黑" panose="020B0503020204020204" pitchFamily="34" charset="-122"/>
                <a:ea typeface="微软雅黑" panose="020B0503020204020204" pitchFamily="34" charset="-122"/>
              </a:rPr>
              <a:t>。</a:t>
            </a:r>
            <a:endParaRPr lang="zh-CN" altLang="en-US" sz="1600" spc="300" dirty="0">
              <a:solidFill>
                <a:schemeClr val="dk1"/>
              </a:solidFill>
              <a:latin typeface="微软雅黑" panose="020B0503020204020204" pitchFamily="34" charset="-122"/>
              <a:ea typeface="微软雅黑" panose="020B0503020204020204" pitchFamily="34" charset="-122"/>
            </a:endParaRPr>
          </a:p>
        </p:txBody>
      </p:sp>
      <p:sp>
        <p:nvSpPr>
          <p:cNvPr id="6" name="矩形 5"/>
          <p:cNvSpPr/>
          <p:nvPr>
            <p:custDataLst>
              <p:tags r:id="rId4"/>
            </p:custDataLst>
          </p:nvPr>
        </p:nvSpPr>
        <p:spPr>
          <a:xfrm>
            <a:off x="5043294" y="1757210"/>
            <a:ext cx="1249680" cy="475615"/>
          </a:xfrm>
          <a:prstGeom prst="rect">
            <a:avLst/>
          </a:prstGeom>
          <a:solidFill>
            <a:schemeClr val="accent1"/>
          </a:solidFill>
        </p:spPr>
        <p:txBody>
          <a:bodyPr wrap="none">
            <a:spAutoFit/>
          </a:bodyPr>
          <a:lstStyle/>
          <a:p>
            <a:pPr>
              <a:lnSpc>
                <a:spcPts val="3000"/>
              </a:lnSpc>
            </a:pPr>
            <a:r>
              <a:rPr lang="zh-CN" altLang="en-US" b="1" spc="300" dirty="0">
                <a:solidFill>
                  <a:schemeClr val="lt1"/>
                </a:solidFill>
                <a:latin typeface="Times New Roman" panose="02020603050405020304" charset="0"/>
                <a:ea typeface="微软雅黑" panose="020B0503020204020204" pitchFamily="34" charset="-122"/>
              </a:rPr>
              <a:t>应用广泛</a:t>
            </a:r>
            <a:endParaRPr lang="zh-CN" altLang="en-US" b="1" spc="300" dirty="0">
              <a:solidFill>
                <a:schemeClr val="lt1"/>
              </a:solidFill>
              <a:latin typeface="Times New Roman" panose="02020603050405020304" charset="0"/>
              <a:ea typeface="微软雅黑" panose="020B0503020204020204" pitchFamily="34" charset="-122"/>
            </a:endParaRPr>
          </a:p>
        </p:txBody>
      </p:sp>
      <p:sp>
        <p:nvSpPr>
          <p:cNvPr id="9" name="矩形 8"/>
          <p:cNvSpPr/>
          <p:nvPr>
            <p:custDataLst>
              <p:tags r:id="rId5"/>
            </p:custDataLst>
          </p:nvPr>
        </p:nvSpPr>
        <p:spPr>
          <a:xfrm>
            <a:off x="5043294" y="3339814"/>
            <a:ext cx="33832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起重机械事故按其发生原因分类</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10" name="矩形 9"/>
          <p:cNvSpPr/>
          <p:nvPr>
            <p:custDataLst>
              <p:tags r:id="rId6"/>
            </p:custDataLst>
          </p:nvPr>
        </p:nvSpPr>
        <p:spPr>
          <a:xfrm>
            <a:off x="4956209" y="3845125"/>
            <a:ext cx="6092825" cy="732155"/>
          </a:xfrm>
          <a:prstGeom prst="rect">
            <a:avLst/>
          </a:prstGeom>
        </p:spPr>
        <p:txBody>
          <a:bodyPr>
            <a:spAutoFit/>
          </a:bodyPr>
          <a:lstStyle/>
          <a:p>
            <a:pPr>
              <a:lnSpc>
                <a:spcPts val="2500"/>
              </a:lnSpc>
            </a:pPr>
            <a:r>
              <a:rPr kumimoji="1" lang="zh-CN" altLang="en-US" sz="1600" dirty="0">
                <a:solidFill>
                  <a:schemeClr val="dk1"/>
                </a:solidFill>
                <a:latin typeface="Times New Roman" panose="02020603050405020304" charset="0"/>
                <a:ea typeface="微软雅黑" panose="020B0503020204020204" pitchFamily="34" charset="-122"/>
              </a:rPr>
              <a:t>挤压事故、高处坠落事故、重物坠落事故、起重机械倒、折断及倾翻事故、触电事故、撞击事故</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11" name="矩形 10"/>
          <p:cNvSpPr/>
          <p:nvPr>
            <p:custDataLst>
              <p:tags r:id="rId7"/>
            </p:custDataLst>
          </p:nvPr>
        </p:nvSpPr>
        <p:spPr>
          <a:xfrm>
            <a:off x="4927181" y="2325237"/>
            <a:ext cx="6092825" cy="732155"/>
          </a:xfrm>
          <a:prstGeom prst="rect">
            <a:avLst/>
          </a:prstGeom>
        </p:spPr>
        <p:txBody>
          <a:bodyPr>
            <a:spAutoFit/>
          </a:bodyPr>
          <a:lstStyle/>
          <a:p>
            <a:pPr>
              <a:lnSpc>
                <a:spcPts val="2500"/>
              </a:lnSpc>
            </a:pPr>
            <a:r>
              <a:rPr lang="zh-CN" altLang="en-US" sz="1600" dirty="0">
                <a:solidFill>
                  <a:schemeClr val="dk1"/>
                </a:solidFill>
                <a:latin typeface="Times New Roman" panose="02020603050405020304" charset="0"/>
                <a:ea typeface="微软雅黑" panose="020B0503020204020204" pitchFamily="34" charset="-122"/>
              </a:rPr>
              <a:t>工矿企业、港口、建筑工地、铁路枢纽，到处都有起重机械在那里承担着成千上万吨的物料搬运和设备安装等任务</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2" name="矩形 11"/>
          <p:cNvSpPr/>
          <p:nvPr>
            <p:custDataLst>
              <p:tags r:id="rId8"/>
            </p:custDataLst>
          </p:nvPr>
        </p:nvSpPr>
        <p:spPr>
          <a:xfrm>
            <a:off x="4970722" y="5339330"/>
            <a:ext cx="6092825" cy="706755"/>
          </a:xfrm>
          <a:prstGeom prst="rect">
            <a:avLst/>
          </a:prstGeom>
        </p:spPr>
        <p:txBody>
          <a:bodyPr>
            <a:spAutoFit/>
          </a:bodyPr>
          <a:lstStyle/>
          <a:p>
            <a:pPr>
              <a:lnSpc>
                <a:spcPct val="125000"/>
              </a:lnSpc>
              <a:spcBef>
                <a:spcPct val="25000"/>
              </a:spcBef>
            </a:pPr>
            <a:r>
              <a:rPr kumimoji="1" lang="zh-CN" altLang="en-US" sz="1600" dirty="0">
                <a:solidFill>
                  <a:schemeClr val="dk1"/>
                </a:solidFill>
                <a:latin typeface="Times New Roman" panose="02020603050405020304" charset="0"/>
                <a:ea typeface="微软雅黑" panose="020B0503020204020204" pitchFamily="34" charset="-122"/>
              </a:rPr>
              <a:t>常见的起重机械对安全影响较大的零部件主要有吊钩、钢丝绳、滑轮和滑轮组、卷铜及制动装置等。</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17" name="矩形 16"/>
          <p:cNvSpPr/>
          <p:nvPr>
            <p:custDataLst>
              <p:tags r:id="rId9"/>
            </p:custDataLst>
          </p:nvPr>
        </p:nvSpPr>
        <p:spPr>
          <a:xfrm>
            <a:off x="5043293" y="4873677"/>
            <a:ext cx="1783080" cy="368300"/>
          </a:xfrm>
          <a:prstGeom prst="rect">
            <a:avLst/>
          </a:prstGeom>
          <a:solidFill>
            <a:schemeClr val="accent1"/>
          </a:solidFill>
        </p:spPr>
        <p:txBody>
          <a:bodyPr wrap="none">
            <a:spAutoFit/>
          </a:bodyPr>
          <a:lstStyle/>
          <a:p>
            <a:r>
              <a:rPr lang="zh-CN" altLang="en-US" b="1" dirty="0">
                <a:solidFill>
                  <a:schemeClr val="lt1"/>
                </a:solidFill>
                <a:latin typeface="Times New Roman" panose="02020603050405020304" charset="0"/>
                <a:ea typeface="微软雅黑" panose="020B0503020204020204" pitchFamily="34" charset="-122"/>
              </a:rPr>
              <a:t>小心这些零部件</a:t>
            </a:r>
            <a:endParaRPr lang="zh-CN" altLang="en-US"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974413" y="1666791"/>
            <a:ext cx="7183798" cy="4780197"/>
          </a:xfrm>
          <a:prstGeom prst="rect">
            <a:avLst/>
          </a:prstGeom>
        </p:spPr>
      </p:pic>
      <p:sp>
        <p:nvSpPr>
          <p:cNvPr id="28" name="文本框 3"/>
          <p:cNvSpPr txBox="1"/>
          <p:nvPr/>
        </p:nvSpPr>
        <p:spPr>
          <a:xfrm>
            <a:off x="1502088" y="583772"/>
            <a:ext cx="3988350" cy="583565"/>
          </a:xfrm>
          <a:prstGeom prst="rect">
            <a:avLst/>
          </a:prstGeom>
          <a:noFill/>
        </p:spPr>
        <p:txBody>
          <a:bodyPr wrap="square" rtlCol="0">
            <a:spAutoFit/>
          </a:bodyPr>
          <a:lstStyle/>
          <a:p>
            <a:pPr algn="ctr"/>
            <a:r>
              <a:rPr lang="zh-CN" altLang="en-US" sz="3200" spc="300" dirty="0">
                <a:solidFill>
                  <a:schemeClr val="accent1"/>
                </a:solidFill>
                <a:latin typeface="Times New Roman" panose="02020603050405020304" charset="0"/>
                <a:ea typeface="微软雅黑" panose="020B0503020204020204" pitchFamily="34" charset="-122"/>
              </a:rPr>
              <a:t>机械危害识别</a:t>
            </a:r>
            <a:endParaRPr lang="zh-CN" altLang="en-US" sz="3200" spc="300" dirty="0">
              <a:solidFill>
                <a:schemeClr val="accent1"/>
              </a:solidFill>
              <a:latin typeface="Times New Roman" panose="02020603050405020304" charset="0"/>
              <a:ea typeface="微软雅黑" panose="020B0503020204020204" pitchFamily="34" charset="-122"/>
            </a:endParaRPr>
          </a:p>
        </p:txBody>
      </p:sp>
      <p:sp>
        <p:nvSpPr>
          <p:cNvPr id="29" name="矩形 28"/>
          <p:cNvSpPr/>
          <p:nvPr>
            <p:custDataLst>
              <p:tags r:id="rId2"/>
            </p:custDataLst>
          </p:nvPr>
        </p:nvSpPr>
        <p:spPr>
          <a:xfrm>
            <a:off x="8158211" y="1674048"/>
            <a:ext cx="3135086" cy="4765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0" name="矩形 29"/>
          <p:cNvSpPr/>
          <p:nvPr>
            <p:custDataLst>
              <p:tags r:id="rId3"/>
            </p:custDataLst>
          </p:nvPr>
        </p:nvSpPr>
        <p:spPr>
          <a:xfrm>
            <a:off x="8288840" y="2220685"/>
            <a:ext cx="2873828" cy="3446145"/>
          </a:xfrm>
          <a:prstGeom prst="rect">
            <a:avLst/>
          </a:prstGeom>
        </p:spPr>
        <p:txBody>
          <a:bodyPr wrap="square">
            <a:spAutoFit/>
          </a:bodyPr>
          <a:lstStyle/>
          <a:p>
            <a:pPr marL="285750" indent="-285750">
              <a:lnSpc>
                <a:spcPts val="3000"/>
              </a:lnSpc>
              <a:spcBef>
                <a:spcPct val="25000"/>
              </a:spcBef>
              <a:buClr>
                <a:schemeClr val="hlink"/>
              </a:buClr>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机械能量大，人体无法自我保护；</a:t>
            </a:r>
            <a:endParaRPr lang="zh-CN" altLang="en-US" dirty="0">
              <a:solidFill>
                <a:schemeClr val="lt1"/>
              </a:solidFill>
              <a:latin typeface="Times New Roman" panose="02020603050405020304" charset="0"/>
              <a:ea typeface="微软雅黑" panose="020B0503020204020204" pitchFamily="34" charset="-122"/>
            </a:endParaRPr>
          </a:p>
          <a:p>
            <a:pPr marL="285750" indent="-285750">
              <a:lnSpc>
                <a:spcPts val="3000"/>
              </a:lnSpc>
              <a:spcBef>
                <a:spcPct val="25000"/>
              </a:spcBef>
              <a:buClr>
                <a:schemeClr val="hlink"/>
              </a:buClr>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能量大而集中；</a:t>
            </a:r>
            <a:endParaRPr lang="zh-CN" altLang="en-US" dirty="0">
              <a:solidFill>
                <a:schemeClr val="lt1"/>
              </a:solidFill>
              <a:latin typeface="Times New Roman" panose="02020603050405020304" charset="0"/>
              <a:ea typeface="微软雅黑" panose="020B0503020204020204" pitchFamily="34" charset="-122"/>
            </a:endParaRPr>
          </a:p>
          <a:p>
            <a:pPr marL="285750" indent="-285750">
              <a:lnSpc>
                <a:spcPts val="3000"/>
              </a:lnSpc>
              <a:spcBef>
                <a:spcPct val="25000"/>
              </a:spcBef>
              <a:buClr>
                <a:schemeClr val="hlink"/>
              </a:buClr>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整体环境之危害；</a:t>
            </a:r>
            <a:endParaRPr lang="zh-CN" altLang="en-US" dirty="0">
              <a:solidFill>
                <a:schemeClr val="lt1"/>
              </a:solidFill>
              <a:latin typeface="Times New Roman" panose="02020603050405020304" charset="0"/>
              <a:ea typeface="微软雅黑" panose="020B0503020204020204" pitchFamily="34" charset="-122"/>
            </a:endParaRPr>
          </a:p>
          <a:p>
            <a:pPr marL="285750" indent="-285750">
              <a:lnSpc>
                <a:spcPts val="3000"/>
              </a:lnSpc>
              <a:spcBef>
                <a:spcPct val="25000"/>
              </a:spcBef>
              <a:buClr>
                <a:schemeClr val="hlink"/>
              </a:buClr>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机械危害融入背景不易察觉；</a:t>
            </a:r>
            <a:endParaRPr lang="zh-CN" altLang="en-US" dirty="0">
              <a:solidFill>
                <a:schemeClr val="lt1"/>
              </a:solidFill>
              <a:latin typeface="Times New Roman" panose="02020603050405020304" charset="0"/>
              <a:ea typeface="微软雅黑" panose="020B0503020204020204" pitchFamily="34" charset="-122"/>
            </a:endParaRPr>
          </a:p>
          <a:p>
            <a:pPr marL="285750" indent="-285750">
              <a:lnSpc>
                <a:spcPts val="3000"/>
              </a:lnSpc>
              <a:spcBef>
                <a:spcPct val="25000"/>
              </a:spcBef>
              <a:buClr>
                <a:schemeClr val="hlink"/>
              </a:buClr>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设备传动</a:t>
            </a:r>
            <a:r>
              <a:rPr lang="en-US" altLang="zh-CN" dirty="0">
                <a:solidFill>
                  <a:schemeClr val="lt1"/>
                </a:solidFill>
                <a:latin typeface="Times New Roman" panose="02020603050405020304" charset="0"/>
                <a:ea typeface="微软雅黑" panose="020B0503020204020204" pitchFamily="34" charset="-122"/>
              </a:rPr>
              <a:t>/</a:t>
            </a:r>
            <a:r>
              <a:rPr lang="zh-CN" altLang="en-US" dirty="0">
                <a:solidFill>
                  <a:schemeClr val="lt1"/>
                </a:solidFill>
                <a:latin typeface="Times New Roman" panose="02020603050405020304" charset="0"/>
                <a:ea typeface="微软雅黑" panose="020B0503020204020204" pitchFamily="34" charset="-122"/>
              </a:rPr>
              <a:t>旋转</a:t>
            </a:r>
            <a:r>
              <a:rPr lang="en-US" altLang="zh-CN" dirty="0">
                <a:solidFill>
                  <a:schemeClr val="lt1"/>
                </a:solidFill>
                <a:latin typeface="Times New Roman" panose="02020603050405020304" charset="0"/>
                <a:ea typeface="微软雅黑" panose="020B0503020204020204" pitchFamily="34" charset="-122"/>
              </a:rPr>
              <a:t>/</a:t>
            </a:r>
            <a:r>
              <a:rPr lang="zh-CN" altLang="en-US" dirty="0">
                <a:solidFill>
                  <a:schemeClr val="lt1"/>
                </a:solidFill>
                <a:latin typeface="Times New Roman" panose="02020603050405020304" charset="0"/>
                <a:ea typeface="微软雅黑" panose="020B0503020204020204" pitchFamily="34" charset="-122"/>
              </a:rPr>
              <a:t>凸出部分 </a:t>
            </a:r>
            <a:endParaRPr lang="zh-CN" altLang="en-US" dirty="0">
              <a:solidFill>
                <a:schemeClr val="lt1"/>
              </a:solidFill>
              <a:latin typeface="Times New Roman" panose="02020603050405020304" charset="0"/>
              <a:ea typeface="微软雅黑" panose="020B0503020204020204" pitchFamily="34" charset="-122"/>
            </a:endParaRPr>
          </a:p>
        </p:txBody>
      </p:sp>
      <p:sp>
        <p:nvSpPr>
          <p:cNvPr id="31" name="lightning-symbol_74595"/>
          <p:cNvSpPr>
            <a:spLocks noChangeAspect="1"/>
          </p:cNvSpPr>
          <p:nvPr>
            <p:custDataLst>
              <p:tags r:id="rId4"/>
            </p:custDataLst>
          </p:nvPr>
        </p:nvSpPr>
        <p:spPr bwMode="auto">
          <a:xfrm>
            <a:off x="1502088" y="558862"/>
            <a:ext cx="332522" cy="609685"/>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Lst>
            <a:ahLst/>
            <a:cxnLst>
              <a:cxn ang="0">
                <a:pos x="T0" y="T1"/>
              </a:cxn>
              <a:cxn ang="0">
                <a:pos x="T2" y="T3"/>
              </a:cxn>
              <a:cxn ang="0">
                <a:pos x="T4" y="T5"/>
              </a:cxn>
              <a:cxn ang="0">
                <a:pos x="T6" y="T7"/>
              </a:cxn>
              <a:cxn ang="0">
                <a:pos x="T8" y="T9"/>
              </a:cxn>
              <a:cxn ang="0">
                <a:pos x="T10" y="T11"/>
              </a:cxn>
              <a:cxn ang="0">
                <a:pos x="T12" y="T13"/>
              </a:cxn>
            </a:cxnLst>
            <a:rect l="0" t="0" r="r" b="b"/>
            <a:pathLst>
              <a:path w="2370" h="4352">
                <a:moveTo>
                  <a:pt x="2370" y="2378"/>
                </a:moveTo>
                <a:lnTo>
                  <a:pt x="1291" y="1924"/>
                </a:lnTo>
                <a:lnTo>
                  <a:pt x="2101" y="0"/>
                </a:lnTo>
                <a:lnTo>
                  <a:pt x="0" y="1974"/>
                </a:lnTo>
                <a:lnTo>
                  <a:pt x="1079" y="2428"/>
                </a:lnTo>
                <a:lnTo>
                  <a:pt x="269" y="4352"/>
                </a:lnTo>
                <a:lnTo>
                  <a:pt x="2370" y="2378"/>
                </a:lnTo>
                <a:close/>
              </a:path>
            </a:pathLst>
          </a:custGeom>
          <a:solidFill>
            <a:schemeClr val="accent1"/>
          </a:solidFill>
          <a:ln>
            <a:noFill/>
          </a:ln>
        </p:spPr>
        <p:txBody>
          <a:bodyPr/>
          <a:lstStyle/>
          <a:p>
            <a:endParaRPr lang="zh-CN" altLang="en-US" dirty="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梯形 10"/>
          <p:cNvSpPr/>
          <p:nvPr>
            <p:custDataLst>
              <p:tags r:id="rId1"/>
            </p:custDataLst>
          </p:nvPr>
        </p:nvSpPr>
        <p:spPr>
          <a:xfrm rot="10800000">
            <a:off x="1393022" y="1190126"/>
            <a:ext cx="3091892"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a:off x="1305938" y="2194119"/>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lt1"/>
                </a:solidFill>
                <a:latin typeface="Times New Roman" panose="02020603050405020304" charset="0"/>
                <a:ea typeface="微软雅黑" panose="020B0503020204020204" pitchFamily="34" charset="-122"/>
              </a:rPr>
              <a:t>2</a:t>
            </a:r>
            <a:endParaRPr kumimoji="1" lang="en-US" altLang="zh-CN" sz="6600" b="1" dirty="0">
              <a:solidFill>
                <a:schemeClr val="lt1"/>
              </a:solidFill>
              <a:latin typeface="Times New Roman" panose="02020603050405020304" charset="0"/>
              <a:ea typeface="微软雅黑" panose="020B0503020204020204" pitchFamily="34" charset="-122"/>
            </a:endParaRPr>
          </a:p>
        </p:txBody>
      </p:sp>
      <p:sp>
        <p:nvSpPr>
          <p:cNvPr id="18" name="矩形 17"/>
          <p:cNvSpPr/>
          <p:nvPr/>
        </p:nvSpPr>
        <p:spPr>
          <a:xfrm>
            <a:off x="4652441" y="2961051"/>
            <a:ext cx="4662170" cy="829945"/>
          </a:xfrm>
          <a:prstGeom prst="rect">
            <a:avLst/>
          </a:prstGeom>
        </p:spPr>
        <p:txBody>
          <a:bodyPr wrap="none">
            <a:spAutoFit/>
          </a:bodyPr>
          <a:lstStyle/>
          <a:p>
            <a:r>
              <a:rPr kumimoji="1" lang="zh-CN" altLang="en-US" sz="4800" b="1" dirty="0">
                <a:solidFill>
                  <a:schemeClr val="accent1"/>
                </a:solidFill>
                <a:latin typeface="Times New Roman" panose="02020603050405020304" charset="0"/>
                <a:ea typeface="微软雅黑" panose="020B0503020204020204" pitchFamily="34" charset="-122"/>
              </a:rPr>
              <a:t> 机械伤害的形式</a:t>
            </a:r>
            <a:endParaRPr kumimoji="1" lang="zh-CN" altLang="en-US" sz="4800" b="1" dirty="0">
              <a:solidFill>
                <a:schemeClr val="accen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8"/>
          <p:cNvSpPr/>
          <p:nvPr>
            <p:custDataLst>
              <p:tags r:id="rId1"/>
            </p:custDataLst>
          </p:nvPr>
        </p:nvSpPr>
        <p:spPr>
          <a:xfrm rot="2700000">
            <a:off x="701403" y="2324065"/>
            <a:ext cx="1387642" cy="1387642"/>
          </a:xfrm>
          <a:prstGeom prst="roundRect">
            <a:avLst>
              <a:gd name="adj" fmla="val 63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圆角矩形 9"/>
          <p:cNvSpPr/>
          <p:nvPr>
            <p:custDataLst>
              <p:tags r:id="rId2"/>
            </p:custDataLst>
          </p:nvPr>
        </p:nvSpPr>
        <p:spPr>
          <a:xfrm rot="2700000">
            <a:off x="6556249" y="4143713"/>
            <a:ext cx="1387642" cy="1387642"/>
          </a:xfrm>
          <a:prstGeom prst="roundRect">
            <a:avLst>
              <a:gd name="adj" fmla="val 63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2" name="文本框 48"/>
          <p:cNvSpPr txBox="1"/>
          <p:nvPr/>
        </p:nvSpPr>
        <p:spPr>
          <a:xfrm>
            <a:off x="25122" y="4183414"/>
            <a:ext cx="3190834" cy="337185"/>
          </a:xfrm>
          <a:prstGeom prst="rect">
            <a:avLst/>
          </a:prstGeom>
          <a:noFill/>
        </p:spPr>
        <p:txBody>
          <a:bodyPr wrap="square" rtlCol="0">
            <a:spAutoFit/>
          </a:bodyPr>
          <a:lstStyle/>
          <a:p>
            <a:pPr algn="ctr"/>
            <a:r>
              <a:rPr lang="zh-CN" altLang="en-US" sz="1600" b="1" dirty="0">
                <a:solidFill>
                  <a:srgbClr val="000000"/>
                </a:solidFill>
                <a:latin typeface="Times New Roman" panose="02020603050405020304" charset="0"/>
                <a:ea typeface="微软雅黑" panose="020B0503020204020204" pitchFamily="34" charset="-122"/>
              </a:rPr>
              <a:t>水平移动（直线运动）的危险</a:t>
            </a:r>
            <a:endParaRPr lang="zh-CN" altLang="en-US" sz="1600" b="1" dirty="0">
              <a:solidFill>
                <a:srgbClr val="000000"/>
              </a:solidFill>
              <a:latin typeface="Times New Roman" panose="02020603050405020304" charset="0"/>
              <a:ea typeface="微软雅黑" panose="020B0503020204020204" pitchFamily="34" charset="-122"/>
            </a:endParaRPr>
          </a:p>
        </p:txBody>
      </p:sp>
      <p:sp>
        <p:nvSpPr>
          <p:cNvPr id="115" name="矩形 114"/>
          <p:cNvSpPr/>
          <p:nvPr/>
        </p:nvSpPr>
        <p:spPr>
          <a:xfrm>
            <a:off x="1972115" y="828561"/>
            <a:ext cx="37261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基本运动带来的伤害</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17" name="girl-kicking_11027"/>
          <p:cNvSpPr>
            <a:spLocks noChangeAspect="1"/>
          </p:cNvSpPr>
          <p:nvPr>
            <p:custDataLst>
              <p:tags r:id="rId3"/>
            </p:custDataLst>
          </p:nvPr>
        </p:nvSpPr>
        <p:spPr bwMode="auto">
          <a:xfrm>
            <a:off x="1117180" y="666538"/>
            <a:ext cx="606129" cy="8472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34449" h="607286">
                <a:moveTo>
                  <a:pt x="155481" y="503288"/>
                </a:moveTo>
                <a:lnTo>
                  <a:pt x="155481" y="570703"/>
                </a:lnTo>
                <a:cubicBezTo>
                  <a:pt x="167395" y="569514"/>
                  <a:pt x="178714" y="566341"/>
                  <a:pt x="189238" y="561582"/>
                </a:cubicBezTo>
                <a:cubicBezTo>
                  <a:pt x="172558" y="532732"/>
                  <a:pt x="185267" y="554841"/>
                  <a:pt x="155481" y="503288"/>
                </a:cubicBezTo>
                <a:close/>
                <a:moveTo>
                  <a:pt x="133837" y="503288"/>
                </a:moveTo>
                <a:cubicBezTo>
                  <a:pt x="104051" y="554841"/>
                  <a:pt x="116760" y="532732"/>
                  <a:pt x="100080" y="561582"/>
                </a:cubicBezTo>
                <a:cubicBezTo>
                  <a:pt x="110604" y="566341"/>
                  <a:pt x="121923" y="569514"/>
                  <a:pt x="133837" y="570703"/>
                </a:cubicBezTo>
                <a:close/>
                <a:moveTo>
                  <a:pt x="174345" y="492481"/>
                </a:moveTo>
                <a:cubicBezTo>
                  <a:pt x="198968" y="535112"/>
                  <a:pt x="192117" y="523314"/>
                  <a:pt x="208003" y="550776"/>
                </a:cubicBezTo>
                <a:cubicBezTo>
                  <a:pt x="217535" y="543935"/>
                  <a:pt x="225875" y="535608"/>
                  <a:pt x="232626" y="526090"/>
                </a:cubicBezTo>
                <a:cubicBezTo>
                  <a:pt x="209393" y="512706"/>
                  <a:pt x="232527" y="525991"/>
                  <a:pt x="174345" y="492481"/>
                </a:cubicBezTo>
                <a:close/>
                <a:moveTo>
                  <a:pt x="115072" y="492481"/>
                </a:moveTo>
                <a:cubicBezTo>
                  <a:pt x="56791" y="525991"/>
                  <a:pt x="79925" y="512706"/>
                  <a:pt x="56692" y="526090"/>
                </a:cubicBezTo>
                <a:cubicBezTo>
                  <a:pt x="63543" y="535608"/>
                  <a:pt x="71883" y="543935"/>
                  <a:pt x="81315" y="550776"/>
                </a:cubicBezTo>
                <a:cubicBezTo>
                  <a:pt x="97399" y="522918"/>
                  <a:pt x="90151" y="535508"/>
                  <a:pt x="115072" y="492481"/>
                </a:cubicBezTo>
                <a:close/>
                <a:moveTo>
                  <a:pt x="185167" y="473744"/>
                </a:moveTo>
                <a:cubicBezTo>
                  <a:pt x="223988" y="496150"/>
                  <a:pt x="205223" y="485244"/>
                  <a:pt x="243547" y="507353"/>
                </a:cubicBezTo>
                <a:cubicBezTo>
                  <a:pt x="248313" y="496943"/>
                  <a:pt x="251391" y="485542"/>
                  <a:pt x="252582" y="473744"/>
                </a:cubicBezTo>
                <a:close/>
                <a:moveTo>
                  <a:pt x="36736" y="473744"/>
                </a:moveTo>
                <a:cubicBezTo>
                  <a:pt x="37927" y="485542"/>
                  <a:pt x="41005" y="496943"/>
                  <a:pt x="45771" y="507353"/>
                </a:cubicBezTo>
                <a:cubicBezTo>
                  <a:pt x="84194" y="485244"/>
                  <a:pt x="65330" y="496150"/>
                  <a:pt x="104151" y="473744"/>
                </a:cubicBezTo>
                <a:close/>
                <a:moveTo>
                  <a:pt x="144659" y="443804"/>
                </a:moveTo>
                <a:cubicBezTo>
                  <a:pt x="134135" y="443804"/>
                  <a:pt x="125596" y="452330"/>
                  <a:pt x="125596" y="462839"/>
                </a:cubicBezTo>
                <a:cubicBezTo>
                  <a:pt x="125596" y="473347"/>
                  <a:pt x="134135" y="481873"/>
                  <a:pt x="144659" y="481873"/>
                </a:cubicBezTo>
                <a:cubicBezTo>
                  <a:pt x="155183" y="481873"/>
                  <a:pt x="163722" y="473347"/>
                  <a:pt x="163722" y="462839"/>
                </a:cubicBezTo>
                <a:cubicBezTo>
                  <a:pt x="163722" y="452330"/>
                  <a:pt x="155183" y="443804"/>
                  <a:pt x="144659" y="443804"/>
                </a:cubicBezTo>
                <a:close/>
                <a:moveTo>
                  <a:pt x="243547" y="418324"/>
                </a:moveTo>
                <a:cubicBezTo>
                  <a:pt x="205620" y="440235"/>
                  <a:pt x="223194" y="430122"/>
                  <a:pt x="185167" y="452032"/>
                </a:cubicBezTo>
                <a:lnTo>
                  <a:pt x="252582" y="452032"/>
                </a:lnTo>
                <a:cubicBezTo>
                  <a:pt x="251391" y="440135"/>
                  <a:pt x="248313" y="428833"/>
                  <a:pt x="243547" y="418324"/>
                </a:cubicBezTo>
                <a:close/>
                <a:moveTo>
                  <a:pt x="45771" y="418324"/>
                </a:moveTo>
                <a:cubicBezTo>
                  <a:pt x="41005" y="428833"/>
                  <a:pt x="37927" y="440135"/>
                  <a:pt x="36736" y="452032"/>
                </a:cubicBezTo>
                <a:lnTo>
                  <a:pt x="104151" y="452032"/>
                </a:lnTo>
                <a:cubicBezTo>
                  <a:pt x="65231" y="429527"/>
                  <a:pt x="81116" y="438747"/>
                  <a:pt x="45771" y="418324"/>
                </a:cubicBezTo>
                <a:close/>
                <a:moveTo>
                  <a:pt x="208003" y="375000"/>
                </a:moveTo>
                <a:cubicBezTo>
                  <a:pt x="191720" y="403156"/>
                  <a:pt x="203039" y="383625"/>
                  <a:pt x="174345" y="433295"/>
                </a:cubicBezTo>
                <a:cubicBezTo>
                  <a:pt x="232527" y="399686"/>
                  <a:pt x="209393" y="413070"/>
                  <a:pt x="232626" y="399587"/>
                </a:cubicBezTo>
                <a:cubicBezTo>
                  <a:pt x="225875" y="390169"/>
                  <a:pt x="217535" y="381841"/>
                  <a:pt x="208003" y="375000"/>
                </a:cubicBezTo>
                <a:close/>
                <a:moveTo>
                  <a:pt x="81315" y="375000"/>
                </a:moveTo>
                <a:cubicBezTo>
                  <a:pt x="71883" y="381841"/>
                  <a:pt x="63543" y="390169"/>
                  <a:pt x="56692" y="399587"/>
                </a:cubicBezTo>
                <a:cubicBezTo>
                  <a:pt x="79925" y="413070"/>
                  <a:pt x="56791" y="399686"/>
                  <a:pt x="115072" y="433295"/>
                </a:cubicBezTo>
                <a:cubicBezTo>
                  <a:pt x="90350" y="390565"/>
                  <a:pt x="97201" y="402462"/>
                  <a:pt x="81315" y="375000"/>
                </a:cubicBezTo>
                <a:close/>
                <a:moveTo>
                  <a:pt x="155481" y="355073"/>
                </a:moveTo>
                <a:lnTo>
                  <a:pt x="155481" y="422389"/>
                </a:lnTo>
                <a:cubicBezTo>
                  <a:pt x="184472" y="372323"/>
                  <a:pt x="160346" y="414061"/>
                  <a:pt x="189238" y="364095"/>
                </a:cubicBezTo>
                <a:cubicBezTo>
                  <a:pt x="178714" y="359435"/>
                  <a:pt x="167395" y="356263"/>
                  <a:pt x="155481" y="355073"/>
                </a:cubicBezTo>
                <a:close/>
                <a:moveTo>
                  <a:pt x="133837" y="355073"/>
                </a:moveTo>
                <a:cubicBezTo>
                  <a:pt x="121923" y="356263"/>
                  <a:pt x="110604" y="359435"/>
                  <a:pt x="100080" y="364095"/>
                </a:cubicBezTo>
                <a:cubicBezTo>
                  <a:pt x="116760" y="392945"/>
                  <a:pt x="104051" y="370935"/>
                  <a:pt x="133837" y="422389"/>
                </a:cubicBezTo>
                <a:close/>
                <a:moveTo>
                  <a:pt x="144659" y="318391"/>
                </a:moveTo>
                <a:cubicBezTo>
                  <a:pt x="224385" y="318391"/>
                  <a:pt x="289318" y="383229"/>
                  <a:pt x="289318" y="462839"/>
                </a:cubicBezTo>
                <a:cubicBezTo>
                  <a:pt x="289318" y="542547"/>
                  <a:pt x="224385" y="607286"/>
                  <a:pt x="144659" y="607286"/>
                </a:cubicBezTo>
                <a:cubicBezTo>
                  <a:pt x="64933" y="607286"/>
                  <a:pt x="0" y="542547"/>
                  <a:pt x="0" y="462839"/>
                </a:cubicBezTo>
                <a:cubicBezTo>
                  <a:pt x="0" y="383229"/>
                  <a:pt x="64933" y="318391"/>
                  <a:pt x="144659" y="318391"/>
                </a:cubicBezTo>
                <a:close/>
                <a:moveTo>
                  <a:pt x="52048" y="176343"/>
                </a:moveTo>
                <a:lnTo>
                  <a:pt x="99286" y="176343"/>
                </a:lnTo>
                <a:cubicBezTo>
                  <a:pt x="111294" y="176343"/>
                  <a:pt x="121020" y="186057"/>
                  <a:pt x="121020" y="198051"/>
                </a:cubicBezTo>
                <a:lnTo>
                  <a:pt x="121020" y="294796"/>
                </a:lnTo>
                <a:cubicBezTo>
                  <a:pt x="105836" y="296877"/>
                  <a:pt x="91248" y="301041"/>
                  <a:pt x="77652" y="306889"/>
                </a:cubicBezTo>
                <a:lnTo>
                  <a:pt x="77652" y="219660"/>
                </a:lnTo>
                <a:lnTo>
                  <a:pt x="52048" y="219660"/>
                </a:lnTo>
                <a:cubicBezTo>
                  <a:pt x="40140" y="219660"/>
                  <a:pt x="30414" y="209946"/>
                  <a:pt x="30414" y="198051"/>
                </a:cubicBezTo>
                <a:cubicBezTo>
                  <a:pt x="30414" y="186057"/>
                  <a:pt x="40140" y="176343"/>
                  <a:pt x="52048" y="176343"/>
                </a:cubicBezTo>
                <a:close/>
                <a:moveTo>
                  <a:pt x="188203" y="146028"/>
                </a:moveTo>
                <a:lnTo>
                  <a:pt x="258898" y="146524"/>
                </a:lnTo>
                <a:cubicBezTo>
                  <a:pt x="280841" y="146623"/>
                  <a:pt x="298515" y="164467"/>
                  <a:pt x="298316" y="186276"/>
                </a:cubicBezTo>
                <a:lnTo>
                  <a:pt x="298217" y="200254"/>
                </a:lnTo>
                <a:lnTo>
                  <a:pt x="248770" y="174182"/>
                </a:lnTo>
                <a:lnTo>
                  <a:pt x="312217" y="232472"/>
                </a:lnTo>
                <a:lnTo>
                  <a:pt x="401578" y="210663"/>
                </a:lnTo>
                <a:cubicBezTo>
                  <a:pt x="415776" y="207193"/>
                  <a:pt x="430173" y="215917"/>
                  <a:pt x="433649" y="230192"/>
                </a:cubicBezTo>
                <a:cubicBezTo>
                  <a:pt x="437223" y="244368"/>
                  <a:pt x="428485" y="258742"/>
                  <a:pt x="414188" y="262212"/>
                </a:cubicBezTo>
                <a:lnTo>
                  <a:pt x="310926" y="287491"/>
                </a:lnTo>
                <a:cubicBezTo>
                  <a:pt x="302288" y="289572"/>
                  <a:pt x="293153" y="287193"/>
                  <a:pt x="286600" y="281245"/>
                </a:cubicBezTo>
                <a:lnTo>
                  <a:pt x="212728" y="213240"/>
                </a:lnTo>
                <a:lnTo>
                  <a:pt x="268628" y="300774"/>
                </a:lnTo>
                <a:cubicBezTo>
                  <a:pt x="274884" y="310589"/>
                  <a:pt x="285806" y="316735"/>
                  <a:pt x="297522" y="316933"/>
                </a:cubicBezTo>
                <a:lnTo>
                  <a:pt x="297323" y="352522"/>
                </a:lnTo>
                <a:lnTo>
                  <a:pt x="364344" y="357677"/>
                </a:lnTo>
                <a:cubicBezTo>
                  <a:pt x="382911" y="359065"/>
                  <a:pt x="396315" y="376016"/>
                  <a:pt x="393436" y="394356"/>
                </a:cubicBezTo>
                <a:lnTo>
                  <a:pt x="365238" y="580230"/>
                </a:lnTo>
                <a:cubicBezTo>
                  <a:pt x="362557" y="597578"/>
                  <a:pt x="346174" y="609474"/>
                  <a:pt x="328798" y="606797"/>
                </a:cubicBezTo>
                <a:cubicBezTo>
                  <a:pt x="311323" y="604121"/>
                  <a:pt x="299408" y="587764"/>
                  <a:pt x="302188" y="570416"/>
                </a:cubicBezTo>
                <a:lnTo>
                  <a:pt x="325025" y="418643"/>
                </a:lnTo>
                <a:lnTo>
                  <a:pt x="308344" y="417355"/>
                </a:lnTo>
                <a:cubicBezTo>
                  <a:pt x="288685" y="346871"/>
                  <a:pt x="224444" y="294529"/>
                  <a:pt x="147693" y="293240"/>
                </a:cubicBezTo>
                <a:lnTo>
                  <a:pt x="148289" y="185384"/>
                </a:lnTo>
                <a:cubicBezTo>
                  <a:pt x="148487" y="163575"/>
                  <a:pt x="166260" y="145929"/>
                  <a:pt x="188203" y="146028"/>
                </a:cubicBezTo>
                <a:close/>
                <a:moveTo>
                  <a:pt x="231243" y="0"/>
                </a:moveTo>
                <a:cubicBezTo>
                  <a:pt x="263668" y="0"/>
                  <a:pt x="289954" y="26223"/>
                  <a:pt x="289954" y="58570"/>
                </a:cubicBezTo>
                <a:cubicBezTo>
                  <a:pt x="289954" y="90917"/>
                  <a:pt x="263668" y="117140"/>
                  <a:pt x="231243" y="117140"/>
                </a:cubicBezTo>
                <a:cubicBezTo>
                  <a:pt x="198818" y="117140"/>
                  <a:pt x="172532" y="90917"/>
                  <a:pt x="172532" y="58570"/>
                </a:cubicBezTo>
                <a:cubicBezTo>
                  <a:pt x="172532" y="26223"/>
                  <a:pt x="198818" y="0"/>
                  <a:pt x="231243" y="0"/>
                </a:cubicBezTo>
                <a:close/>
              </a:path>
            </a:pathLst>
          </a:custGeom>
          <a:solidFill>
            <a:schemeClr val="accent1"/>
          </a:solidFill>
          <a:ln>
            <a:noFill/>
          </a:ln>
        </p:spPr>
        <p:txBody>
          <a:bodyPr/>
          <a:lstStyle/>
          <a:p>
            <a:endParaRPr lang="zh-CN" altLang="en-US">
              <a:solidFill>
                <a:schemeClr val="dk1"/>
              </a:solidFill>
            </a:endParaRPr>
          </a:p>
        </p:txBody>
      </p:sp>
      <p:pic>
        <p:nvPicPr>
          <p:cNvPr id="119" name="图片 118"/>
          <p:cNvPicPr>
            <a:picLocks noChangeAspect="1"/>
          </p:cNvPicPr>
          <p:nvPr/>
        </p:nvPicPr>
        <p:blipFill>
          <a:blip r:embed="rId4"/>
          <a:stretch>
            <a:fillRect/>
          </a:stretch>
        </p:blipFill>
        <p:spPr>
          <a:xfrm>
            <a:off x="924429" y="2524157"/>
            <a:ext cx="942067" cy="942067"/>
          </a:xfrm>
          <a:prstGeom prst="rect">
            <a:avLst/>
          </a:prstGeom>
        </p:spPr>
      </p:pic>
      <p:sp>
        <p:nvSpPr>
          <p:cNvPr id="122" name="矩形 121"/>
          <p:cNvSpPr/>
          <p:nvPr>
            <p:custDataLst>
              <p:tags r:id="rId5"/>
            </p:custDataLst>
          </p:nvPr>
        </p:nvSpPr>
        <p:spPr>
          <a:xfrm>
            <a:off x="2810397" y="272401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撞击</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24" name="矩形 123"/>
          <p:cNvSpPr/>
          <p:nvPr>
            <p:custDataLst>
              <p:tags r:id="rId6"/>
            </p:custDataLst>
          </p:nvPr>
        </p:nvSpPr>
        <p:spPr>
          <a:xfrm>
            <a:off x="3802585" y="272401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挤压</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25" name="矩形 124"/>
          <p:cNvSpPr/>
          <p:nvPr>
            <p:custDataLst>
              <p:tags r:id="rId7"/>
            </p:custDataLst>
          </p:nvPr>
        </p:nvSpPr>
        <p:spPr>
          <a:xfrm>
            <a:off x="4794772" y="272401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刺戳</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27" name="矩形 126"/>
          <p:cNvSpPr/>
          <p:nvPr>
            <p:custDataLst>
              <p:tags r:id="rId8"/>
            </p:custDataLst>
          </p:nvPr>
        </p:nvSpPr>
        <p:spPr>
          <a:xfrm>
            <a:off x="2810397" y="3120894"/>
            <a:ext cx="595035" cy="337185"/>
          </a:xfrm>
          <a:prstGeom prst="rect">
            <a:avLst/>
          </a:prstGeom>
          <a:solidFill>
            <a:schemeClr val="accent1"/>
          </a:solidFill>
        </p:spPr>
        <p:txBody>
          <a:bodyPr wrap="square">
            <a:spAutoFit/>
          </a:bodyPr>
          <a:lstStyle/>
          <a:p>
            <a:r>
              <a:rPr lang="zh-CN" altLang="en-US" sz="1600" dirty="0">
                <a:solidFill>
                  <a:schemeClr val="lt1"/>
                </a:solidFill>
                <a:latin typeface="Times New Roman" panose="02020603050405020304" charset="0"/>
                <a:ea typeface="微软雅黑" panose="020B0503020204020204" pitchFamily="34" charset="-122"/>
              </a:rPr>
              <a:t>剪切 </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28" name="矩形 127"/>
          <p:cNvSpPr/>
          <p:nvPr>
            <p:custDataLst>
              <p:tags r:id="rId9"/>
            </p:custDataLst>
          </p:nvPr>
        </p:nvSpPr>
        <p:spPr>
          <a:xfrm>
            <a:off x="3802585" y="3120894"/>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切割</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29" name="矩形 128"/>
          <p:cNvSpPr/>
          <p:nvPr>
            <p:custDataLst>
              <p:tags r:id="rId10"/>
            </p:custDataLst>
          </p:nvPr>
        </p:nvSpPr>
        <p:spPr>
          <a:xfrm>
            <a:off x="4794772" y="3120894"/>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拖带</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36" name="矩形 135"/>
          <p:cNvSpPr/>
          <p:nvPr>
            <p:custDataLst>
              <p:tags r:id="rId11"/>
            </p:custDataLst>
          </p:nvPr>
        </p:nvSpPr>
        <p:spPr>
          <a:xfrm>
            <a:off x="2810397" y="351776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绞伤</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37" name="矩形 136"/>
          <p:cNvSpPr/>
          <p:nvPr>
            <p:custDataLst>
              <p:tags r:id="rId12"/>
            </p:custDataLst>
          </p:nvPr>
        </p:nvSpPr>
        <p:spPr>
          <a:xfrm>
            <a:off x="3802585" y="351776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穿刺</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38" name="矩形 137"/>
          <p:cNvSpPr/>
          <p:nvPr>
            <p:custDataLst>
              <p:tags r:id="rId13"/>
            </p:custDataLst>
          </p:nvPr>
        </p:nvSpPr>
        <p:spPr>
          <a:xfrm>
            <a:off x="4794772" y="3517769"/>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扎伤</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39" name="文本框 48"/>
          <p:cNvSpPr txBox="1"/>
          <p:nvPr>
            <p:custDataLst>
              <p:tags r:id="rId14"/>
            </p:custDataLst>
          </p:nvPr>
        </p:nvSpPr>
        <p:spPr>
          <a:xfrm>
            <a:off x="8442769" y="4082390"/>
            <a:ext cx="3060816" cy="337185"/>
          </a:xfrm>
          <a:prstGeom prst="rect">
            <a:avLst/>
          </a:prstGeom>
          <a:noFill/>
        </p:spPr>
        <p:txBody>
          <a:bodyPr wrap="square" rtlCol="0">
            <a:spAutoFit/>
          </a:bodyPr>
          <a:lstStyle/>
          <a:p>
            <a:r>
              <a:rPr lang="zh-CN" altLang="en-US" sz="1600" dirty="0">
                <a:solidFill>
                  <a:schemeClr val="dk1"/>
                </a:solidFill>
                <a:latin typeface="Times New Roman" panose="02020603050405020304" charset="0"/>
                <a:ea typeface="微软雅黑" panose="020B0503020204020204" pitchFamily="34" charset="-122"/>
              </a:rPr>
              <a:t>如：相互啮合的齿轮或皮带轮</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40" name="矩形 139"/>
          <p:cNvSpPr/>
          <p:nvPr>
            <p:custDataLst>
              <p:tags r:id="rId15"/>
            </p:custDataLst>
          </p:nvPr>
        </p:nvSpPr>
        <p:spPr>
          <a:xfrm>
            <a:off x="8845177" y="4567171"/>
            <a:ext cx="5892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卷入</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41" name="矩形 140"/>
          <p:cNvSpPr/>
          <p:nvPr>
            <p:custDataLst>
              <p:tags r:id="rId16"/>
            </p:custDataLst>
          </p:nvPr>
        </p:nvSpPr>
        <p:spPr>
          <a:xfrm>
            <a:off x="9837365" y="4567171"/>
            <a:ext cx="1005403" cy="337185"/>
          </a:xfrm>
          <a:prstGeom prst="rect">
            <a:avLst/>
          </a:prstGeom>
          <a:solidFill>
            <a:schemeClr val="accent1"/>
          </a:solidFill>
        </p:spPr>
        <p:txBody>
          <a:bodyPr wrap="square">
            <a:spAutoFit/>
          </a:bodyPr>
          <a:lstStyle/>
          <a:p>
            <a:pPr algn="ctr"/>
            <a:r>
              <a:rPr lang="zh-CN" altLang="en-US" sz="1600" dirty="0">
                <a:solidFill>
                  <a:schemeClr val="lt1"/>
                </a:solidFill>
                <a:latin typeface="Times New Roman" panose="02020603050405020304" charset="0"/>
                <a:ea typeface="微软雅黑" panose="020B0503020204020204" pitchFamily="34" charset="-122"/>
              </a:rPr>
              <a:t>切      割</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43" name="矩形 142"/>
          <p:cNvSpPr/>
          <p:nvPr>
            <p:custDataLst>
              <p:tags r:id="rId17"/>
            </p:custDataLst>
          </p:nvPr>
        </p:nvSpPr>
        <p:spPr>
          <a:xfrm>
            <a:off x="8845177" y="4964046"/>
            <a:ext cx="595035" cy="337185"/>
          </a:xfrm>
          <a:prstGeom prst="rect">
            <a:avLst/>
          </a:prstGeom>
          <a:solidFill>
            <a:schemeClr val="accent1"/>
          </a:solidFill>
        </p:spPr>
        <p:txBody>
          <a:bodyPr wrap="square">
            <a:spAutoFit/>
          </a:bodyPr>
          <a:lstStyle/>
          <a:p>
            <a:r>
              <a:rPr lang="zh-CN" altLang="en-US" sz="1600" dirty="0">
                <a:solidFill>
                  <a:schemeClr val="lt1"/>
                </a:solidFill>
                <a:latin typeface="Times New Roman" panose="02020603050405020304" charset="0"/>
                <a:ea typeface="微软雅黑" panose="020B0503020204020204" pitchFamily="34" charset="-122"/>
              </a:rPr>
              <a:t>挤夹</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44" name="矩形 143"/>
          <p:cNvSpPr/>
          <p:nvPr>
            <p:custDataLst>
              <p:tags r:id="rId18"/>
            </p:custDataLst>
          </p:nvPr>
        </p:nvSpPr>
        <p:spPr>
          <a:xfrm>
            <a:off x="9837365" y="4964046"/>
            <a:ext cx="995680" cy="337185"/>
          </a:xfrm>
          <a:prstGeom prst="rect">
            <a:avLst/>
          </a:prstGeom>
          <a:solidFill>
            <a:schemeClr val="accent1"/>
          </a:solidFill>
        </p:spPr>
        <p:txBody>
          <a:bodyPr wrap="none">
            <a:spAutoFit/>
          </a:bodyPr>
          <a:lstStyle/>
          <a:p>
            <a:r>
              <a:rPr lang="zh-CN" altLang="en-US" sz="1600" dirty="0">
                <a:solidFill>
                  <a:schemeClr val="lt1"/>
                </a:solidFill>
                <a:latin typeface="Times New Roman" panose="02020603050405020304" charset="0"/>
                <a:ea typeface="微软雅黑" panose="020B0503020204020204" pitchFamily="34" charset="-122"/>
              </a:rPr>
              <a:t>物体打击</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149" name="矩形 148"/>
          <p:cNvSpPr/>
          <p:nvPr>
            <p:custDataLst>
              <p:tags r:id="rId19"/>
            </p:custDataLst>
          </p:nvPr>
        </p:nvSpPr>
        <p:spPr>
          <a:xfrm>
            <a:off x="2641449" y="2180917"/>
            <a:ext cx="3027680" cy="337185"/>
          </a:xfrm>
          <a:prstGeom prst="rect">
            <a:avLst/>
          </a:prstGeom>
        </p:spPr>
        <p:txBody>
          <a:bodyPr wrap="none">
            <a:spAutoFit/>
          </a:bodyPr>
          <a:lstStyle/>
          <a:p>
            <a:r>
              <a:rPr lang="zh-CN" altLang="en-US" sz="1600" dirty="0">
                <a:solidFill>
                  <a:schemeClr val="dk1"/>
                </a:solidFill>
                <a:latin typeface="Times New Roman" panose="02020603050405020304" charset="0"/>
                <a:ea typeface="微软雅黑" panose="020B0503020204020204" pitchFamily="34" charset="-122"/>
              </a:rPr>
              <a:t>如：冲床、压力机的滑块与模具</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50" name="矩形 149"/>
          <p:cNvSpPr/>
          <p:nvPr/>
        </p:nvSpPr>
        <p:spPr>
          <a:xfrm>
            <a:off x="6146170" y="6072599"/>
            <a:ext cx="2214880" cy="337185"/>
          </a:xfrm>
          <a:prstGeom prst="rect">
            <a:avLst/>
          </a:prstGeom>
        </p:spPr>
        <p:txBody>
          <a:bodyPr wrap="none">
            <a:spAutoFit/>
          </a:bodyPr>
          <a:lstStyle/>
          <a:p>
            <a:r>
              <a:rPr lang="zh-CN" altLang="en-US" sz="1600" b="1" dirty="0">
                <a:solidFill>
                  <a:srgbClr val="000000"/>
                </a:solidFill>
                <a:latin typeface="Times New Roman" panose="02020603050405020304" charset="0"/>
                <a:ea typeface="微软雅黑" panose="020B0503020204020204" pitchFamily="34" charset="-122"/>
              </a:rPr>
              <a:t>转动，旋转的危险因素</a:t>
            </a:r>
            <a:endParaRPr lang="zh-CN" altLang="en-US" sz="1600" b="1" dirty="0">
              <a:solidFill>
                <a:srgbClr val="000000"/>
              </a:solidFill>
              <a:latin typeface="Times New Roman" panose="02020603050405020304" charset="0"/>
              <a:ea typeface="微软雅黑" panose="020B0503020204020204" pitchFamily="34" charset="-122"/>
            </a:endParaRPr>
          </a:p>
        </p:txBody>
      </p:sp>
      <p:sp>
        <p:nvSpPr>
          <p:cNvPr id="152" name="circle-of-two-clockwise-arrows-rotation_59417"/>
          <p:cNvSpPr>
            <a:spLocks noChangeAspect="1"/>
          </p:cNvSpPr>
          <p:nvPr>
            <p:custDataLst>
              <p:tags r:id="rId20"/>
            </p:custDataLst>
          </p:nvPr>
        </p:nvSpPr>
        <p:spPr bwMode="auto">
          <a:xfrm>
            <a:off x="6920345" y="4487223"/>
            <a:ext cx="681399" cy="700622"/>
          </a:xfrm>
          <a:custGeom>
            <a:avLst/>
            <a:gdLst>
              <a:gd name="connsiteX0" fmla="*/ 485321 w 582356"/>
              <a:gd name="connsiteY0" fmla="*/ 358579 h 598784"/>
              <a:gd name="connsiteX1" fmla="*/ 566606 w 582356"/>
              <a:gd name="connsiteY1" fmla="*/ 358579 h 598784"/>
              <a:gd name="connsiteX2" fmla="*/ 576647 w 582356"/>
              <a:gd name="connsiteY2" fmla="*/ 363354 h 598784"/>
              <a:gd name="connsiteX3" fmla="*/ 578560 w 582356"/>
              <a:gd name="connsiteY3" fmla="*/ 374338 h 598784"/>
              <a:gd name="connsiteX4" fmla="*/ 340442 w 582356"/>
              <a:gd name="connsiteY4" fmla="*/ 594486 h 598784"/>
              <a:gd name="connsiteX5" fmla="*/ 288802 w 582356"/>
              <a:gd name="connsiteY5" fmla="*/ 598784 h 598784"/>
              <a:gd name="connsiteX6" fmla="*/ 75069 w 582356"/>
              <a:gd name="connsiteY6" fmla="*/ 508051 h 598784"/>
              <a:gd name="connsiteX7" fmla="*/ 21995 w 582356"/>
              <a:gd name="connsiteY7" fmla="*/ 561058 h 598784"/>
              <a:gd name="connsiteX8" fmla="*/ 8129 w 582356"/>
              <a:gd name="connsiteY8" fmla="*/ 563923 h 598784"/>
              <a:gd name="connsiteX9" fmla="*/ 0 w 582356"/>
              <a:gd name="connsiteY9" fmla="*/ 551985 h 598784"/>
              <a:gd name="connsiteX10" fmla="*/ 0 w 582356"/>
              <a:gd name="connsiteY10" fmla="*/ 372905 h 598784"/>
              <a:gd name="connsiteX11" fmla="*/ 12910 w 582356"/>
              <a:gd name="connsiteY11" fmla="*/ 360012 h 598784"/>
              <a:gd name="connsiteX12" fmla="*/ 192694 w 582356"/>
              <a:gd name="connsiteY12" fmla="*/ 360012 h 598784"/>
              <a:gd name="connsiteX13" fmla="*/ 204169 w 582356"/>
              <a:gd name="connsiteY13" fmla="*/ 367652 h 598784"/>
              <a:gd name="connsiteX14" fmla="*/ 201779 w 582356"/>
              <a:gd name="connsiteY14" fmla="*/ 381979 h 598784"/>
              <a:gd name="connsiteX15" fmla="*/ 147748 w 582356"/>
              <a:gd name="connsiteY15" fmla="*/ 435464 h 598784"/>
              <a:gd name="connsiteX16" fmla="*/ 289280 w 582356"/>
              <a:gd name="connsiteY16" fmla="*/ 496112 h 598784"/>
              <a:gd name="connsiteX17" fmla="*/ 322750 w 582356"/>
              <a:gd name="connsiteY17" fmla="*/ 493247 h 598784"/>
              <a:gd name="connsiteX18" fmla="*/ 473367 w 582356"/>
              <a:gd name="connsiteY18" fmla="*/ 367175 h 598784"/>
              <a:gd name="connsiteX19" fmla="*/ 485321 w 582356"/>
              <a:gd name="connsiteY19" fmla="*/ 358579 h 598784"/>
              <a:gd name="connsiteX20" fmla="*/ 293593 w 582356"/>
              <a:gd name="connsiteY20" fmla="*/ 0 h 598784"/>
              <a:gd name="connsiteX21" fmla="*/ 507775 w 582356"/>
              <a:gd name="connsiteY21" fmla="*/ 90733 h 598784"/>
              <a:gd name="connsiteX22" fmla="*/ 560364 w 582356"/>
              <a:gd name="connsiteY22" fmla="*/ 37726 h 598784"/>
              <a:gd name="connsiteX23" fmla="*/ 574707 w 582356"/>
              <a:gd name="connsiteY23" fmla="*/ 34861 h 598784"/>
              <a:gd name="connsiteX24" fmla="*/ 582356 w 582356"/>
              <a:gd name="connsiteY24" fmla="*/ 46799 h 598784"/>
              <a:gd name="connsiteX25" fmla="*/ 582356 w 582356"/>
              <a:gd name="connsiteY25" fmla="*/ 226356 h 598784"/>
              <a:gd name="connsiteX26" fmla="*/ 569448 w 582356"/>
              <a:gd name="connsiteY26" fmla="*/ 238772 h 598784"/>
              <a:gd name="connsiteX27" fmla="*/ 390166 w 582356"/>
              <a:gd name="connsiteY27" fmla="*/ 238772 h 598784"/>
              <a:gd name="connsiteX28" fmla="*/ 378214 w 582356"/>
              <a:gd name="connsiteY28" fmla="*/ 231132 h 598784"/>
              <a:gd name="connsiteX29" fmla="*/ 381082 w 582356"/>
              <a:gd name="connsiteY29" fmla="*/ 217283 h 598784"/>
              <a:gd name="connsiteX30" fmla="*/ 434628 w 582356"/>
              <a:gd name="connsiteY30" fmla="*/ 163320 h 598784"/>
              <a:gd name="connsiteX31" fmla="*/ 293593 w 582356"/>
              <a:gd name="connsiteY31" fmla="*/ 102672 h 598784"/>
              <a:gd name="connsiteX32" fmla="*/ 259649 w 582356"/>
              <a:gd name="connsiteY32" fmla="*/ 106015 h 598784"/>
              <a:gd name="connsiteX33" fmla="*/ 109530 w 582356"/>
              <a:gd name="connsiteY33" fmla="*/ 232087 h 598784"/>
              <a:gd name="connsiteX34" fmla="*/ 97578 w 582356"/>
              <a:gd name="connsiteY34" fmla="*/ 240205 h 598784"/>
              <a:gd name="connsiteX35" fmla="*/ 16303 w 582356"/>
              <a:gd name="connsiteY35" fmla="*/ 240205 h 598784"/>
              <a:gd name="connsiteX36" fmla="*/ 6264 w 582356"/>
              <a:gd name="connsiteY36" fmla="*/ 235430 h 598784"/>
              <a:gd name="connsiteX37" fmla="*/ 3873 w 582356"/>
              <a:gd name="connsiteY37" fmla="*/ 224446 h 598784"/>
              <a:gd name="connsiteX38" fmla="*/ 241959 w 582356"/>
              <a:gd name="connsiteY38" fmla="*/ 4298 h 598784"/>
              <a:gd name="connsiteX39" fmla="*/ 293593 w 582356"/>
              <a:gd name="connsiteY39" fmla="*/ 0 h 59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2356" h="598784">
                <a:moveTo>
                  <a:pt x="485321" y="358579"/>
                </a:moveTo>
                <a:lnTo>
                  <a:pt x="566606" y="358579"/>
                </a:lnTo>
                <a:cubicBezTo>
                  <a:pt x="570431" y="358579"/>
                  <a:pt x="574256" y="360489"/>
                  <a:pt x="576647" y="363354"/>
                </a:cubicBezTo>
                <a:cubicBezTo>
                  <a:pt x="579038" y="366697"/>
                  <a:pt x="579516" y="370518"/>
                  <a:pt x="578560" y="374338"/>
                </a:cubicBezTo>
                <a:cubicBezTo>
                  <a:pt x="549393" y="487994"/>
                  <a:pt x="455676" y="574429"/>
                  <a:pt x="340442" y="594486"/>
                </a:cubicBezTo>
                <a:cubicBezTo>
                  <a:pt x="323228" y="597351"/>
                  <a:pt x="306015" y="598784"/>
                  <a:pt x="288802" y="598784"/>
                </a:cubicBezTo>
                <a:cubicBezTo>
                  <a:pt x="207995" y="598784"/>
                  <a:pt x="131969" y="566789"/>
                  <a:pt x="75069" y="508051"/>
                </a:cubicBezTo>
                <a:lnTo>
                  <a:pt x="21995" y="561058"/>
                </a:lnTo>
                <a:cubicBezTo>
                  <a:pt x="18170" y="564878"/>
                  <a:pt x="12910" y="565833"/>
                  <a:pt x="8129" y="563923"/>
                </a:cubicBezTo>
                <a:cubicBezTo>
                  <a:pt x="3347" y="562013"/>
                  <a:pt x="0" y="557238"/>
                  <a:pt x="0" y="551985"/>
                </a:cubicBezTo>
                <a:lnTo>
                  <a:pt x="0" y="372905"/>
                </a:lnTo>
                <a:cubicBezTo>
                  <a:pt x="0" y="365742"/>
                  <a:pt x="5738" y="360012"/>
                  <a:pt x="12910" y="360012"/>
                </a:cubicBezTo>
                <a:lnTo>
                  <a:pt x="192694" y="360012"/>
                </a:lnTo>
                <a:cubicBezTo>
                  <a:pt x="197475" y="360012"/>
                  <a:pt x="202257" y="363354"/>
                  <a:pt x="204169" y="367652"/>
                </a:cubicBezTo>
                <a:cubicBezTo>
                  <a:pt x="206082" y="372428"/>
                  <a:pt x="205126" y="378158"/>
                  <a:pt x="201779" y="381979"/>
                </a:cubicBezTo>
                <a:lnTo>
                  <a:pt x="147748" y="435464"/>
                </a:lnTo>
                <a:cubicBezTo>
                  <a:pt x="185043" y="474622"/>
                  <a:pt x="235249" y="496112"/>
                  <a:pt x="289280" y="496112"/>
                </a:cubicBezTo>
                <a:cubicBezTo>
                  <a:pt x="300277" y="496112"/>
                  <a:pt x="311753" y="495157"/>
                  <a:pt x="322750" y="493247"/>
                </a:cubicBezTo>
                <a:cubicBezTo>
                  <a:pt x="390169" y="481308"/>
                  <a:pt x="449460" y="431643"/>
                  <a:pt x="473367" y="367175"/>
                </a:cubicBezTo>
                <a:cubicBezTo>
                  <a:pt x="475280" y="361922"/>
                  <a:pt x="480061" y="358579"/>
                  <a:pt x="485321" y="358579"/>
                </a:cubicBezTo>
                <a:close/>
                <a:moveTo>
                  <a:pt x="293593" y="0"/>
                </a:moveTo>
                <a:cubicBezTo>
                  <a:pt x="374867" y="0"/>
                  <a:pt x="450883" y="31995"/>
                  <a:pt x="507775" y="90733"/>
                </a:cubicBezTo>
                <a:lnTo>
                  <a:pt x="560364" y="37726"/>
                </a:lnTo>
                <a:cubicBezTo>
                  <a:pt x="564189" y="33906"/>
                  <a:pt x="569926" y="32951"/>
                  <a:pt x="574707" y="34861"/>
                </a:cubicBezTo>
                <a:cubicBezTo>
                  <a:pt x="579009" y="36771"/>
                  <a:pt x="582356" y="41546"/>
                  <a:pt x="582356" y="46799"/>
                </a:cubicBezTo>
                <a:lnTo>
                  <a:pt x="582356" y="226356"/>
                </a:lnTo>
                <a:cubicBezTo>
                  <a:pt x="582356" y="233042"/>
                  <a:pt x="576619" y="238772"/>
                  <a:pt x="569448" y="238772"/>
                </a:cubicBezTo>
                <a:lnTo>
                  <a:pt x="390166" y="238772"/>
                </a:lnTo>
                <a:cubicBezTo>
                  <a:pt x="384907" y="238772"/>
                  <a:pt x="380126" y="235907"/>
                  <a:pt x="378214" y="231132"/>
                </a:cubicBezTo>
                <a:cubicBezTo>
                  <a:pt x="376301" y="226356"/>
                  <a:pt x="377258" y="220626"/>
                  <a:pt x="381082" y="217283"/>
                </a:cubicBezTo>
                <a:lnTo>
                  <a:pt x="434628" y="163320"/>
                </a:lnTo>
                <a:cubicBezTo>
                  <a:pt x="397337" y="124162"/>
                  <a:pt x="347138" y="102672"/>
                  <a:pt x="293593" y="102672"/>
                </a:cubicBezTo>
                <a:cubicBezTo>
                  <a:pt x="282119" y="102672"/>
                  <a:pt x="271123" y="104105"/>
                  <a:pt x="259649" y="106015"/>
                </a:cubicBezTo>
                <a:cubicBezTo>
                  <a:pt x="192239" y="117476"/>
                  <a:pt x="132956" y="167141"/>
                  <a:pt x="109530" y="232087"/>
                </a:cubicBezTo>
                <a:cubicBezTo>
                  <a:pt x="107618" y="236862"/>
                  <a:pt x="102837" y="240205"/>
                  <a:pt x="97578" y="240205"/>
                </a:cubicBezTo>
                <a:lnTo>
                  <a:pt x="16303" y="240205"/>
                </a:lnTo>
                <a:cubicBezTo>
                  <a:pt x="12001" y="240205"/>
                  <a:pt x="8654" y="238295"/>
                  <a:pt x="6264" y="235430"/>
                </a:cubicBezTo>
                <a:cubicBezTo>
                  <a:pt x="3873" y="232087"/>
                  <a:pt x="2917" y="228266"/>
                  <a:pt x="3873" y="224446"/>
                </a:cubicBezTo>
                <a:cubicBezTo>
                  <a:pt x="33036" y="110790"/>
                  <a:pt x="126741" y="24355"/>
                  <a:pt x="241959" y="4298"/>
                </a:cubicBezTo>
                <a:cubicBezTo>
                  <a:pt x="259171" y="1433"/>
                  <a:pt x="276382" y="0"/>
                  <a:pt x="293593" y="0"/>
                </a:cubicBezTo>
                <a:close/>
              </a:path>
            </a:pathLst>
          </a:custGeom>
          <a:solidFill>
            <a:schemeClr val="lt1"/>
          </a:solidFill>
          <a:ln>
            <a:noFill/>
          </a:ln>
        </p:spPr>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圆角矩形 8"/>
          <p:cNvSpPr/>
          <p:nvPr>
            <p:custDataLst>
              <p:tags r:id="rId1"/>
            </p:custDataLst>
          </p:nvPr>
        </p:nvSpPr>
        <p:spPr>
          <a:xfrm rot="2700000">
            <a:off x="1404570" y="2324065"/>
            <a:ext cx="1387642" cy="1387642"/>
          </a:xfrm>
          <a:prstGeom prst="roundRect">
            <a:avLst>
              <a:gd name="adj" fmla="val 63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4" name="圆角矩形 9"/>
          <p:cNvSpPr/>
          <p:nvPr>
            <p:custDataLst>
              <p:tags r:id="rId2"/>
            </p:custDataLst>
          </p:nvPr>
        </p:nvSpPr>
        <p:spPr>
          <a:xfrm rot="2700000">
            <a:off x="7133950" y="4524545"/>
            <a:ext cx="1387642" cy="1387642"/>
          </a:xfrm>
          <a:prstGeom prst="roundRect">
            <a:avLst>
              <a:gd name="adj" fmla="val 631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82" name="文本框 48"/>
          <p:cNvSpPr txBox="1"/>
          <p:nvPr/>
        </p:nvSpPr>
        <p:spPr>
          <a:xfrm>
            <a:off x="3079603" y="2430987"/>
            <a:ext cx="3190834" cy="337185"/>
          </a:xfrm>
          <a:prstGeom prst="rect">
            <a:avLst/>
          </a:prstGeom>
          <a:noFill/>
        </p:spPr>
        <p:txBody>
          <a:bodyPr wrap="square" rtlCol="0">
            <a:spAutoFit/>
          </a:bodyPr>
          <a:lstStyle/>
          <a:p>
            <a:pPr algn="ctr"/>
            <a:r>
              <a:rPr lang="zh-CN" altLang="en-US" sz="1600" b="1" dirty="0">
                <a:solidFill>
                  <a:srgbClr val="000000"/>
                </a:solidFill>
                <a:latin typeface="Times New Roman" panose="02020603050405020304" charset="0"/>
                <a:ea typeface="微软雅黑" panose="020B0503020204020204" pitchFamily="34" charset="-122"/>
              </a:rPr>
              <a:t>物体打击，物件飞出击伤的危险</a:t>
            </a:r>
            <a:endParaRPr lang="zh-CN" altLang="en-US" sz="1600" b="1" dirty="0">
              <a:solidFill>
                <a:srgbClr val="000000"/>
              </a:solidFill>
              <a:latin typeface="Times New Roman" panose="02020603050405020304" charset="0"/>
              <a:ea typeface="微软雅黑" panose="020B0503020204020204" pitchFamily="34" charset="-122"/>
            </a:endParaRPr>
          </a:p>
        </p:txBody>
      </p:sp>
      <p:sp>
        <p:nvSpPr>
          <p:cNvPr id="115" name="矩形 114"/>
          <p:cNvSpPr/>
          <p:nvPr/>
        </p:nvSpPr>
        <p:spPr>
          <a:xfrm>
            <a:off x="1972115" y="828561"/>
            <a:ext cx="37261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基本运动带来的伤害</a:t>
            </a:r>
            <a:endParaRPr lang="zh-CN" altLang="en-US" sz="2800" spc="300" dirty="0">
              <a:solidFill>
                <a:srgbClr val="000000"/>
              </a:solidFill>
              <a:latin typeface="Times New Roman" panose="02020603050405020304" charset="0"/>
              <a:ea typeface="微软雅黑" panose="020B0503020204020204" pitchFamily="34" charset="-122"/>
            </a:endParaRPr>
          </a:p>
        </p:txBody>
      </p:sp>
      <p:sp>
        <p:nvSpPr>
          <p:cNvPr id="117" name="girl-kicking_11027"/>
          <p:cNvSpPr>
            <a:spLocks noChangeAspect="1"/>
          </p:cNvSpPr>
          <p:nvPr>
            <p:custDataLst>
              <p:tags r:id="rId3"/>
            </p:custDataLst>
          </p:nvPr>
        </p:nvSpPr>
        <p:spPr bwMode="auto">
          <a:xfrm>
            <a:off x="1117180" y="666538"/>
            <a:ext cx="606129" cy="847266"/>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34449" h="607286">
                <a:moveTo>
                  <a:pt x="155481" y="503288"/>
                </a:moveTo>
                <a:lnTo>
                  <a:pt x="155481" y="570703"/>
                </a:lnTo>
                <a:cubicBezTo>
                  <a:pt x="167395" y="569514"/>
                  <a:pt x="178714" y="566341"/>
                  <a:pt x="189238" y="561582"/>
                </a:cubicBezTo>
                <a:cubicBezTo>
                  <a:pt x="172558" y="532732"/>
                  <a:pt x="185267" y="554841"/>
                  <a:pt x="155481" y="503288"/>
                </a:cubicBezTo>
                <a:close/>
                <a:moveTo>
                  <a:pt x="133837" y="503288"/>
                </a:moveTo>
                <a:cubicBezTo>
                  <a:pt x="104051" y="554841"/>
                  <a:pt x="116760" y="532732"/>
                  <a:pt x="100080" y="561582"/>
                </a:cubicBezTo>
                <a:cubicBezTo>
                  <a:pt x="110604" y="566341"/>
                  <a:pt x="121923" y="569514"/>
                  <a:pt x="133837" y="570703"/>
                </a:cubicBezTo>
                <a:close/>
                <a:moveTo>
                  <a:pt x="174345" y="492481"/>
                </a:moveTo>
                <a:cubicBezTo>
                  <a:pt x="198968" y="535112"/>
                  <a:pt x="192117" y="523314"/>
                  <a:pt x="208003" y="550776"/>
                </a:cubicBezTo>
                <a:cubicBezTo>
                  <a:pt x="217535" y="543935"/>
                  <a:pt x="225875" y="535608"/>
                  <a:pt x="232626" y="526090"/>
                </a:cubicBezTo>
                <a:cubicBezTo>
                  <a:pt x="209393" y="512706"/>
                  <a:pt x="232527" y="525991"/>
                  <a:pt x="174345" y="492481"/>
                </a:cubicBezTo>
                <a:close/>
                <a:moveTo>
                  <a:pt x="115072" y="492481"/>
                </a:moveTo>
                <a:cubicBezTo>
                  <a:pt x="56791" y="525991"/>
                  <a:pt x="79925" y="512706"/>
                  <a:pt x="56692" y="526090"/>
                </a:cubicBezTo>
                <a:cubicBezTo>
                  <a:pt x="63543" y="535608"/>
                  <a:pt x="71883" y="543935"/>
                  <a:pt x="81315" y="550776"/>
                </a:cubicBezTo>
                <a:cubicBezTo>
                  <a:pt x="97399" y="522918"/>
                  <a:pt x="90151" y="535508"/>
                  <a:pt x="115072" y="492481"/>
                </a:cubicBezTo>
                <a:close/>
                <a:moveTo>
                  <a:pt x="185167" y="473744"/>
                </a:moveTo>
                <a:cubicBezTo>
                  <a:pt x="223988" y="496150"/>
                  <a:pt x="205223" y="485244"/>
                  <a:pt x="243547" y="507353"/>
                </a:cubicBezTo>
                <a:cubicBezTo>
                  <a:pt x="248313" y="496943"/>
                  <a:pt x="251391" y="485542"/>
                  <a:pt x="252582" y="473744"/>
                </a:cubicBezTo>
                <a:close/>
                <a:moveTo>
                  <a:pt x="36736" y="473744"/>
                </a:moveTo>
                <a:cubicBezTo>
                  <a:pt x="37927" y="485542"/>
                  <a:pt x="41005" y="496943"/>
                  <a:pt x="45771" y="507353"/>
                </a:cubicBezTo>
                <a:cubicBezTo>
                  <a:pt x="84194" y="485244"/>
                  <a:pt x="65330" y="496150"/>
                  <a:pt x="104151" y="473744"/>
                </a:cubicBezTo>
                <a:close/>
                <a:moveTo>
                  <a:pt x="144659" y="443804"/>
                </a:moveTo>
                <a:cubicBezTo>
                  <a:pt x="134135" y="443804"/>
                  <a:pt x="125596" y="452330"/>
                  <a:pt x="125596" y="462839"/>
                </a:cubicBezTo>
                <a:cubicBezTo>
                  <a:pt x="125596" y="473347"/>
                  <a:pt x="134135" y="481873"/>
                  <a:pt x="144659" y="481873"/>
                </a:cubicBezTo>
                <a:cubicBezTo>
                  <a:pt x="155183" y="481873"/>
                  <a:pt x="163722" y="473347"/>
                  <a:pt x="163722" y="462839"/>
                </a:cubicBezTo>
                <a:cubicBezTo>
                  <a:pt x="163722" y="452330"/>
                  <a:pt x="155183" y="443804"/>
                  <a:pt x="144659" y="443804"/>
                </a:cubicBezTo>
                <a:close/>
                <a:moveTo>
                  <a:pt x="243547" y="418324"/>
                </a:moveTo>
                <a:cubicBezTo>
                  <a:pt x="205620" y="440235"/>
                  <a:pt x="223194" y="430122"/>
                  <a:pt x="185167" y="452032"/>
                </a:cubicBezTo>
                <a:lnTo>
                  <a:pt x="252582" y="452032"/>
                </a:lnTo>
                <a:cubicBezTo>
                  <a:pt x="251391" y="440135"/>
                  <a:pt x="248313" y="428833"/>
                  <a:pt x="243547" y="418324"/>
                </a:cubicBezTo>
                <a:close/>
                <a:moveTo>
                  <a:pt x="45771" y="418324"/>
                </a:moveTo>
                <a:cubicBezTo>
                  <a:pt x="41005" y="428833"/>
                  <a:pt x="37927" y="440135"/>
                  <a:pt x="36736" y="452032"/>
                </a:cubicBezTo>
                <a:lnTo>
                  <a:pt x="104151" y="452032"/>
                </a:lnTo>
                <a:cubicBezTo>
                  <a:pt x="65231" y="429527"/>
                  <a:pt x="81116" y="438747"/>
                  <a:pt x="45771" y="418324"/>
                </a:cubicBezTo>
                <a:close/>
                <a:moveTo>
                  <a:pt x="208003" y="375000"/>
                </a:moveTo>
                <a:cubicBezTo>
                  <a:pt x="191720" y="403156"/>
                  <a:pt x="203039" y="383625"/>
                  <a:pt x="174345" y="433295"/>
                </a:cubicBezTo>
                <a:cubicBezTo>
                  <a:pt x="232527" y="399686"/>
                  <a:pt x="209393" y="413070"/>
                  <a:pt x="232626" y="399587"/>
                </a:cubicBezTo>
                <a:cubicBezTo>
                  <a:pt x="225875" y="390169"/>
                  <a:pt x="217535" y="381841"/>
                  <a:pt x="208003" y="375000"/>
                </a:cubicBezTo>
                <a:close/>
                <a:moveTo>
                  <a:pt x="81315" y="375000"/>
                </a:moveTo>
                <a:cubicBezTo>
                  <a:pt x="71883" y="381841"/>
                  <a:pt x="63543" y="390169"/>
                  <a:pt x="56692" y="399587"/>
                </a:cubicBezTo>
                <a:cubicBezTo>
                  <a:pt x="79925" y="413070"/>
                  <a:pt x="56791" y="399686"/>
                  <a:pt x="115072" y="433295"/>
                </a:cubicBezTo>
                <a:cubicBezTo>
                  <a:pt x="90350" y="390565"/>
                  <a:pt x="97201" y="402462"/>
                  <a:pt x="81315" y="375000"/>
                </a:cubicBezTo>
                <a:close/>
                <a:moveTo>
                  <a:pt x="155481" y="355073"/>
                </a:moveTo>
                <a:lnTo>
                  <a:pt x="155481" y="422389"/>
                </a:lnTo>
                <a:cubicBezTo>
                  <a:pt x="184472" y="372323"/>
                  <a:pt x="160346" y="414061"/>
                  <a:pt x="189238" y="364095"/>
                </a:cubicBezTo>
                <a:cubicBezTo>
                  <a:pt x="178714" y="359435"/>
                  <a:pt x="167395" y="356263"/>
                  <a:pt x="155481" y="355073"/>
                </a:cubicBezTo>
                <a:close/>
                <a:moveTo>
                  <a:pt x="133837" y="355073"/>
                </a:moveTo>
                <a:cubicBezTo>
                  <a:pt x="121923" y="356263"/>
                  <a:pt x="110604" y="359435"/>
                  <a:pt x="100080" y="364095"/>
                </a:cubicBezTo>
                <a:cubicBezTo>
                  <a:pt x="116760" y="392945"/>
                  <a:pt x="104051" y="370935"/>
                  <a:pt x="133837" y="422389"/>
                </a:cubicBezTo>
                <a:close/>
                <a:moveTo>
                  <a:pt x="144659" y="318391"/>
                </a:moveTo>
                <a:cubicBezTo>
                  <a:pt x="224385" y="318391"/>
                  <a:pt x="289318" y="383229"/>
                  <a:pt x="289318" y="462839"/>
                </a:cubicBezTo>
                <a:cubicBezTo>
                  <a:pt x="289318" y="542547"/>
                  <a:pt x="224385" y="607286"/>
                  <a:pt x="144659" y="607286"/>
                </a:cubicBezTo>
                <a:cubicBezTo>
                  <a:pt x="64933" y="607286"/>
                  <a:pt x="0" y="542547"/>
                  <a:pt x="0" y="462839"/>
                </a:cubicBezTo>
                <a:cubicBezTo>
                  <a:pt x="0" y="383229"/>
                  <a:pt x="64933" y="318391"/>
                  <a:pt x="144659" y="318391"/>
                </a:cubicBezTo>
                <a:close/>
                <a:moveTo>
                  <a:pt x="52048" y="176343"/>
                </a:moveTo>
                <a:lnTo>
                  <a:pt x="99286" y="176343"/>
                </a:lnTo>
                <a:cubicBezTo>
                  <a:pt x="111294" y="176343"/>
                  <a:pt x="121020" y="186057"/>
                  <a:pt x="121020" y="198051"/>
                </a:cubicBezTo>
                <a:lnTo>
                  <a:pt x="121020" y="294796"/>
                </a:lnTo>
                <a:cubicBezTo>
                  <a:pt x="105836" y="296877"/>
                  <a:pt x="91248" y="301041"/>
                  <a:pt x="77652" y="306889"/>
                </a:cubicBezTo>
                <a:lnTo>
                  <a:pt x="77652" y="219660"/>
                </a:lnTo>
                <a:lnTo>
                  <a:pt x="52048" y="219660"/>
                </a:lnTo>
                <a:cubicBezTo>
                  <a:pt x="40140" y="219660"/>
                  <a:pt x="30414" y="209946"/>
                  <a:pt x="30414" y="198051"/>
                </a:cubicBezTo>
                <a:cubicBezTo>
                  <a:pt x="30414" y="186057"/>
                  <a:pt x="40140" y="176343"/>
                  <a:pt x="52048" y="176343"/>
                </a:cubicBezTo>
                <a:close/>
                <a:moveTo>
                  <a:pt x="188203" y="146028"/>
                </a:moveTo>
                <a:lnTo>
                  <a:pt x="258898" y="146524"/>
                </a:lnTo>
                <a:cubicBezTo>
                  <a:pt x="280841" y="146623"/>
                  <a:pt x="298515" y="164467"/>
                  <a:pt x="298316" y="186276"/>
                </a:cubicBezTo>
                <a:lnTo>
                  <a:pt x="298217" y="200254"/>
                </a:lnTo>
                <a:lnTo>
                  <a:pt x="248770" y="174182"/>
                </a:lnTo>
                <a:lnTo>
                  <a:pt x="312217" y="232472"/>
                </a:lnTo>
                <a:lnTo>
                  <a:pt x="401578" y="210663"/>
                </a:lnTo>
                <a:cubicBezTo>
                  <a:pt x="415776" y="207193"/>
                  <a:pt x="430173" y="215917"/>
                  <a:pt x="433649" y="230192"/>
                </a:cubicBezTo>
                <a:cubicBezTo>
                  <a:pt x="437223" y="244368"/>
                  <a:pt x="428485" y="258742"/>
                  <a:pt x="414188" y="262212"/>
                </a:cubicBezTo>
                <a:lnTo>
                  <a:pt x="310926" y="287491"/>
                </a:lnTo>
                <a:cubicBezTo>
                  <a:pt x="302288" y="289572"/>
                  <a:pt x="293153" y="287193"/>
                  <a:pt x="286600" y="281245"/>
                </a:cubicBezTo>
                <a:lnTo>
                  <a:pt x="212728" y="213240"/>
                </a:lnTo>
                <a:lnTo>
                  <a:pt x="268628" y="300774"/>
                </a:lnTo>
                <a:cubicBezTo>
                  <a:pt x="274884" y="310589"/>
                  <a:pt x="285806" y="316735"/>
                  <a:pt x="297522" y="316933"/>
                </a:cubicBezTo>
                <a:lnTo>
                  <a:pt x="297323" y="352522"/>
                </a:lnTo>
                <a:lnTo>
                  <a:pt x="364344" y="357677"/>
                </a:lnTo>
                <a:cubicBezTo>
                  <a:pt x="382911" y="359065"/>
                  <a:pt x="396315" y="376016"/>
                  <a:pt x="393436" y="394356"/>
                </a:cubicBezTo>
                <a:lnTo>
                  <a:pt x="365238" y="580230"/>
                </a:lnTo>
                <a:cubicBezTo>
                  <a:pt x="362557" y="597578"/>
                  <a:pt x="346174" y="609474"/>
                  <a:pt x="328798" y="606797"/>
                </a:cubicBezTo>
                <a:cubicBezTo>
                  <a:pt x="311323" y="604121"/>
                  <a:pt x="299408" y="587764"/>
                  <a:pt x="302188" y="570416"/>
                </a:cubicBezTo>
                <a:lnTo>
                  <a:pt x="325025" y="418643"/>
                </a:lnTo>
                <a:lnTo>
                  <a:pt x="308344" y="417355"/>
                </a:lnTo>
                <a:cubicBezTo>
                  <a:pt x="288685" y="346871"/>
                  <a:pt x="224444" y="294529"/>
                  <a:pt x="147693" y="293240"/>
                </a:cubicBezTo>
                <a:lnTo>
                  <a:pt x="148289" y="185384"/>
                </a:lnTo>
                <a:cubicBezTo>
                  <a:pt x="148487" y="163575"/>
                  <a:pt x="166260" y="145929"/>
                  <a:pt x="188203" y="146028"/>
                </a:cubicBezTo>
                <a:close/>
                <a:moveTo>
                  <a:pt x="231243" y="0"/>
                </a:moveTo>
                <a:cubicBezTo>
                  <a:pt x="263668" y="0"/>
                  <a:pt x="289954" y="26223"/>
                  <a:pt x="289954" y="58570"/>
                </a:cubicBezTo>
                <a:cubicBezTo>
                  <a:pt x="289954" y="90917"/>
                  <a:pt x="263668" y="117140"/>
                  <a:pt x="231243" y="117140"/>
                </a:cubicBezTo>
                <a:cubicBezTo>
                  <a:pt x="198818" y="117140"/>
                  <a:pt x="172532" y="90917"/>
                  <a:pt x="172532" y="58570"/>
                </a:cubicBezTo>
                <a:cubicBezTo>
                  <a:pt x="172532" y="26223"/>
                  <a:pt x="198818" y="0"/>
                  <a:pt x="231243" y="0"/>
                </a:cubicBezTo>
                <a:close/>
              </a:path>
            </a:pathLst>
          </a:custGeom>
          <a:solidFill>
            <a:schemeClr val="accent1"/>
          </a:solidFill>
          <a:ln>
            <a:noFill/>
          </a:ln>
        </p:spPr>
        <p:txBody>
          <a:bodyPr/>
          <a:lstStyle/>
          <a:p>
            <a:endParaRPr lang="zh-CN" altLang="en-US">
              <a:solidFill>
                <a:schemeClr val="dk1"/>
              </a:solidFill>
            </a:endParaRPr>
          </a:p>
        </p:txBody>
      </p:sp>
      <p:pic>
        <p:nvPicPr>
          <p:cNvPr id="119" name="图片 118"/>
          <p:cNvPicPr>
            <a:picLocks noChangeAspect="1"/>
          </p:cNvPicPr>
          <p:nvPr/>
        </p:nvPicPr>
        <p:blipFill>
          <a:blip r:embed="rId4"/>
          <a:stretch>
            <a:fillRect/>
          </a:stretch>
        </p:blipFill>
        <p:spPr>
          <a:xfrm>
            <a:off x="1716346" y="2610821"/>
            <a:ext cx="814129" cy="814129"/>
          </a:xfrm>
          <a:prstGeom prst="rect">
            <a:avLst/>
          </a:prstGeom>
        </p:spPr>
      </p:pic>
      <p:sp>
        <p:nvSpPr>
          <p:cNvPr id="139" name="文本框 48"/>
          <p:cNvSpPr txBox="1"/>
          <p:nvPr>
            <p:custDataLst>
              <p:tags r:id="rId5"/>
            </p:custDataLst>
          </p:nvPr>
        </p:nvSpPr>
        <p:spPr>
          <a:xfrm>
            <a:off x="8830932" y="5049089"/>
            <a:ext cx="3060816" cy="337185"/>
          </a:xfrm>
          <a:prstGeom prst="rect">
            <a:avLst/>
          </a:prstGeom>
          <a:noFill/>
        </p:spPr>
        <p:txBody>
          <a:bodyPr wrap="square" rtlCol="0">
            <a:spAutoFit/>
          </a:bodyPr>
          <a:lstStyle/>
          <a:p>
            <a:r>
              <a:rPr lang="zh-CN" altLang="en-US" sz="1600" dirty="0">
                <a:solidFill>
                  <a:schemeClr val="dk1"/>
                </a:solidFill>
                <a:latin typeface="Times New Roman" panose="02020603050405020304" charset="0"/>
                <a:ea typeface="微软雅黑" panose="020B0503020204020204" pitchFamily="34" charset="-122"/>
              </a:rPr>
              <a:t>如：切削刀具</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49" name="矩形 148"/>
          <p:cNvSpPr/>
          <p:nvPr>
            <p:custDataLst>
              <p:tags r:id="rId6"/>
            </p:custDataLst>
          </p:nvPr>
        </p:nvSpPr>
        <p:spPr>
          <a:xfrm>
            <a:off x="3156877" y="2843863"/>
            <a:ext cx="2621280" cy="337185"/>
          </a:xfrm>
          <a:prstGeom prst="rect">
            <a:avLst/>
          </a:prstGeom>
        </p:spPr>
        <p:txBody>
          <a:bodyPr wrap="none">
            <a:spAutoFit/>
          </a:bodyPr>
          <a:lstStyle/>
          <a:p>
            <a:r>
              <a:rPr lang="zh-CN" altLang="en-US" sz="1600" dirty="0">
                <a:solidFill>
                  <a:schemeClr val="dk1"/>
                </a:solidFill>
                <a:latin typeface="Times New Roman" panose="02020603050405020304" charset="0"/>
                <a:ea typeface="微软雅黑" panose="020B0503020204020204" pitchFamily="34" charset="-122"/>
              </a:rPr>
              <a:t>如：未夹紧的刀具、砂轮等</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150" name="矩形 149"/>
          <p:cNvSpPr/>
          <p:nvPr/>
        </p:nvSpPr>
        <p:spPr>
          <a:xfrm>
            <a:off x="8808983" y="4698778"/>
            <a:ext cx="2011680" cy="337185"/>
          </a:xfrm>
          <a:prstGeom prst="rect">
            <a:avLst/>
          </a:prstGeom>
        </p:spPr>
        <p:txBody>
          <a:bodyPr wrap="none">
            <a:spAutoFit/>
          </a:bodyPr>
          <a:lstStyle/>
          <a:p>
            <a:r>
              <a:rPr lang="zh-CN" altLang="en-US" sz="1600" b="1" dirty="0">
                <a:solidFill>
                  <a:srgbClr val="000000"/>
                </a:solidFill>
                <a:latin typeface="Times New Roman" panose="02020603050405020304" charset="0"/>
                <a:ea typeface="微软雅黑" panose="020B0503020204020204" pitchFamily="34" charset="-122"/>
              </a:rPr>
              <a:t>静止状态的危险因素</a:t>
            </a:r>
            <a:endParaRPr lang="zh-CN" altLang="en-US" sz="1600" b="1" dirty="0">
              <a:solidFill>
                <a:srgbClr val="000000"/>
              </a:solidFill>
              <a:latin typeface="Times New Roman" panose="02020603050405020304" charset="0"/>
              <a:ea typeface="微软雅黑" panose="020B0503020204020204" pitchFamily="34" charset="-122"/>
            </a:endParaRPr>
          </a:p>
        </p:txBody>
      </p:sp>
      <p:sp>
        <p:nvSpPr>
          <p:cNvPr id="152" name="circle-of-two-clockwise-arrows-rotation_59417"/>
          <p:cNvSpPr>
            <a:spLocks noChangeAspect="1"/>
          </p:cNvSpPr>
          <p:nvPr>
            <p:custDataLst>
              <p:tags r:id="rId7"/>
            </p:custDataLst>
          </p:nvPr>
        </p:nvSpPr>
        <p:spPr bwMode="auto">
          <a:xfrm>
            <a:off x="7498046" y="4868055"/>
            <a:ext cx="681399" cy="700622"/>
          </a:xfrm>
          <a:custGeom>
            <a:avLst/>
            <a:gdLst>
              <a:gd name="connsiteX0" fmla="*/ 485321 w 582356"/>
              <a:gd name="connsiteY0" fmla="*/ 358579 h 598784"/>
              <a:gd name="connsiteX1" fmla="*/ 566606 w 582356"/>
              <a:gd name="connsiteY1" fmla="*/ 358579 h 598784"/>
              <a:gd name="connsiteX2" fmla="*/ 576647 w 582356"/>
              <a:gd name="connsiteY2" fmla="*/ 363354 h 598784"/>
              <a:gd name="connsiteX3" fmla="*/ 578560 w 582356"/>
              <a:gd name="connsiteY3" fmla="*/ 374338 h 598784"/>
              <a:gd name="connsiteX4" fmla="*/ 340442 w 582356"/>
              <a:gd name="connsiteY4" fmla="*/ 594486 h 598784"/>
              <a:gd name="connsiteX5" fmla="*/ 288802 w 582356"/>
              <a:gd name="connsiteY5" fmla="*/ 598784 h 598784"/>
              <a:gd name="connsiteX6" fmla="*/ 75069 w 582356"/>
              <a:gd name="connsiteY6" fmla="*/ 508051 h 598784"/>
              <a:gd name="connsiteX7" fmla="*/ 21995 w 582356"/>
              <a:gd name="connsiteY7" fmla="*/ 561058 h 598784"/>
              <a:gd name="connsiteX8" fmla="*/ 8129 w 582356"/>
              <a:gd name="connsiteY8" fmla="*/ 563923 h 598784"/>
              <a:gd name="connsiteX9" fmla="*/ 0 w 582356"/>
              <a:gd name="connsiteY9" fmla="*/ 551985 h 598784"/>
              <a:gd name="connsiteX10" fmla="*/ 0 w 582356"/>
              <a:gd name="connsiteY10" fmla="*/ 372905 h 598784"/>
              <a:gd name="connsiteX11" fmla="*/ 12910 w 582356"/>
              <a:gd name="connsiteY11" fmla="*/ 360012 h 598784"/>
              <a:gd name="connsiteX12" fmla="*/ 192694 w 582356"/>
              <a:gd name="connsiteY12" fmla="*/ 360012 h 598784"/>
              <a:gd name="connsiteX13" fmla="*/ 204169 w 582356"/>
              <a:gd name="connsiteY13" fmla="*/ 367652 h 598784"/>
              <a:gd name="connsiteX14" fmla="*/ 201779 w 582356"/>
              <a:gd name="connsiteY14" fmla="*/ 381979 h 598784"/>
              <a:gd name="connsiteX15" fmla="*/ 147748 w 582356"/>
              <a:gd name="connsiteY15" fmla="*/ 435464 h 598784"/>
              <a:gd name="connsiteX16" fmla="*/ 289280 w 582356"/>
              <a:gd name="connsiteY16" fmla="*/ 496112 h 598784"/>
              <a:gd name="connsiteX17" fmla="*/ 322750 w 582356"/>
              <a:gd name="connsiteY17" fmla="*/ 493247 h 598784"/>
              <a:gd name="connsiteX18" fmla="*/ 473367 w 582356"/>
              <a:gd name="connsiteY18" fmla="*/ 367175 h 598784"/>
              <a:gd name="connsiteX19" fmla="*/ 485321 w 582356"/>
              <a:gd name="connsiteY19" fmla="*/ 358579 h 598784"/>
              <a:gd name="connsiteX20" fmla="*/ 293593 w 582356"/>
              <a:gd name="connsiteY20" fmla="*/ 0 h 598784"/>
              <a:gd name="connsiteX21" fmla="*/ 507775 w 582356"/>
              <a:gd name="connsiteY21" fmla="*/ 90733 h 598784"/>
              <a:gd name="connsiteX22" fmla="*/ 560364 w 582356"/>
              <a:gd name="connsiteY22" fmla="*/ 37726 h 598784"/>
              <a:gd name="connsiteX23" fmla="*/ 574707 w 582356"/>
              <a:gd name="connsiteY23" fmla="*/ 34861 h 598784"/>
              <a:gd name="connsiteX24" fmla="*/ 582356 w 582356"/>
              <a:gd name="connsiteY24" fmla="*/ 46799 h 598784"/>
              <a:gd name="connsiteX25" fmla="*/ 582356 w 582356"/>
              <a:gd name="connsiteY25" fmla="*/ 226356 h 598784"/>
              <a:gd name="connsiteX26" fmla="*/ 569448 w 582356"/>
              <a:gd name="connsiteY26" fmla="*/ 238772 h 598784"/>
              <a:gd name="connsiteX27" fmla="*/ 390166 w 582356"/>
              <a:gd name="connsiteY27" fmla="*/ 238772 h 598784"/>
              <a:gd name="connsiteX28" fmla="*/ 378214 w 582356"/>
              <a:gd name="connsiteY28" fmla="*/ 231132 h 598784"/>
              <a:gd name="connsiteX29" fmla="*/ 381082 w 582356"/>
              <a:gd name="connsiteY29" fmla="*/ 217283 h 598784"/>
              <a:gd name="connsiteX30" fmla="*/ 434628 w 582356"/>
              <a:gd name="connsiteY30" fmla="*/ 163320 h 598784"/>
              <a:gd name="connsiteX31" fmla="*/ 293593 w 582356"/>
              <a:gd name="connsiteY31" fmla="*/ 102672 h 598784"/>
              <a:gd name="connsiteX32" fmla="*/ 259649 w 582356"/>
              <a:gd name="connsiteY32" fmla="*/ 106015 h 598784"/>
              <a:gd name="connsiteX33" fmla="*/ 109530 w 582356"/>
              <a:gd name="connsiteY33" fmla="*/ 232087 h 598784"/>
              <a:gd name="connsiteX34" fmla="*/ 97578 w 582356"/>
              <a:gd name="connsiteY34" fmla="*/ 240205 h 598784"/>
              <a:gd name="connsiteX35" fmla="*/ 16303 w 582356"/>
              <a:gd name="connsiteY35" fmla="*/ 240205 h 598784"/>
              <a:gd name="connsiteX36" fmla="*/ 6264 w 582356"/>
              <a:gd name="connsiteY36" fmla="*/ 235430 h 598784"/>
              <a:gd name="connsiteX37" fmla="*/ 3873 w 582356"/>
              <a:gd name="connsiteY37" fmla="*/ 224446 h 598784"/>
              <a:gd name="connsiteX38" fmla="*/ 241959 w 582356"/>
              <a:gd name="connsiteY38" fmla="*/ 4298 h 598784"/>
              <a:gd name="connsiteX39" fmla="*/ 293593 w 582356"/>
              <a:gd name="connsiteY39" fmla="*/ 0 h 59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82356" h="598784">
                <a:moveTo>
                  <a:pt x="485321" y="358579"/>
                </a:moveTo>
                <a:lnTo>
                  <a:pt x="566606" y="358579"/>
                </a:lnTo>
                <a:cubicBezTo>
                  <a:pt x="570431" y="358579"/>
                  <a:pt x="574256" y="360489"/>
                  <a:pt x="576647" y="363354"/>
                </a:cubicBezTo>
                <a:cubicBezTo>
                  <a:pt x="579038" y="366697"/>
                  <a:pt x="579516" y="370518"/>
                  <a:pt x="578560" y="374338"/>
                </a:cubicBezTo>
                <a:cubicBezTo>
                  <a:pt x="549393" y="487994"/>
                  <a:pt x="455676" y="574429"/>
                  <a:pt x="340442" y="594486"/>
                </a:cubicBezTo>
                <a:cubicBezTo>
                  <a:pt x="323228" y="597351"/>
                  <a:pt x="306015" y="598784"/>
                  <a:pt x="288802" y="598784"/>
                </a:cubicBezTo>
                <a:cubicBezTo>
                  <a:pt x="207995" y="598784"/>
                  <a:pt x="131969" y="566789"/>
                  <a:pt x="75069" y="508051"/>
                </a:cubicBezTo>
                <a:lnTo>
                  <a:pt x="21995" y="561058"/>
                </a:lnTo>
                <a:cubicBezTo>
                  <a:pt x="18170" y="564878"/>
                  <a:pt x="12910" y="565833"/>
                  <a:pt x="8129" y="563923"/>
                </a:cubicBezTo>
                <a:cubicBezTo>
                  <a:pt x="3347" y="562013"/>
                  <a:pt x="0" y="557238"/>
                  <a:pt x="0" y="551985"/>
                </a:cubicBezTo>
                <a:lnTo>
                  <a:pt x="0" y="372905"/>
                </a:lnTo>
                <a:cubicBezTo>
                  <a:pt x="0" y="365742"/>
                  <a:pt x="5738" y="360012"/>
                  <a:pt x="12910" y="360012"/>
                </a:cubicBezTo>
                <a:lnTo>
                  <a:pt x="192694" y="360012"/>
                </a:lnTo>
                <a:cubicBezTo>
                  <a:pt x="197475" y="360012"/>
                  <a:pt x="202257" y="363354"/>
                  <a:pt x="204169" y="367652"/>
                </a:cubicBezTo>
                <a:cubicBezTo>
                  <a:pt x="206082" y="372428"/>
                  <a:pt x="205126" y="378158"/>
                  <a:pt x="201779" y="381979"/>
                </a:cubicBezTo>
                <a:lnTo>
                  <a:pt x="147748" y="435464"/>
                </a:lnTo>
                <a:cubicBezTo>
                  <a:pt x="185043" y="474622"/>
                  <a:pt x="235249" y="496112"/>
                  <a:pt x="289280" y="496112"/>
                </a:cubicBezTo>
                <a:cubicBezTo>
                  <a:pt x="300277" y="496112"/>
                  <a:pt x="311753" y="495157"/>
                  <a:pt x="322750" y="493247"/>
                </a:cubicBezTo>
                <a:cubicBezTo>
                  <a:pt x="390169" y="481308"/>
                  <a:pt x="449460" y="431643"/>
                  <a:pt x="473367" y="367175"/>
                </a:cubicBezTo>
                <a:cubicBezTo>
                  <a:pt x="475280" y="361922"/>
                  <a:pt x="480061" y="358579"/>
                  <a:pt x="485321" y="358579"/>
                </a:cubicBezTo>
                <a:close/>
                <a:moveTo>
                  <a:pt x="293593" y="0"/>
                </a:moveTo>
                <a:cubicBezTo>
                  <a:pt x="374867" y="0"/>
                  <a:pt x="450883" y="31995"/>
                  <a:pt x="507775" y="90733"/>
                </a:cubicBezTo>
                <a:lnTo>
                  <a:pt x="560364" y="37726"/>
                </a:lnTo>
                <a:cubicBezTo>
                  <a:pt x="564189" y="33906"/>
                  <a:pt x="569926" y="32951"/>
                  <a:pt x="574707" y="34861"/>
                </a:cubicBezTo>
                <a:cubicBezTo>
                  <a:pt x="579009" y="36771"/>
                  <a:pt x="582356" y="41546"/>
                  <a:pt x="582356" y="46799"/>
                </a:cubicBezTo>
                <a:lnTo>
                  <a:pt x="582356" y="226356"/>
                </a:lnTo>
                <a:cubicBezTo>
                  <a:pt x="582356" y="233042"/>
                  <a:pt x="576619" y="238772"/>
                  <a:pt x="569448" y="238772"/>
                </a:cubicBezTo>
                <a:lnTo>
                  <a:pt x="390166" y="238772"/>
                </a:lnTo>
                <a:cubicBezTo>
                  <a:pt x="384907" y="238772"/>
                  <a:pt x="380126" y="235907"/>
                  <a:pt x="378214" y="231132"/>
                </a:cubicBezTo>
                <a:cubicBezTo>
                  <a:pt x="376301" y="226356"/>
                  <a:pt x="377258" y="220626"/>
                  <a:pt x="381082" y="217283"/>
                </a:cubicBezTo>
                <a:lnTo>
                  <a:pt x="434628" y="163320"/>
                </a:lnTo>
                <a:cubicBezTo>
                  <a:pt x="397337" y="124162"/>
                  <a:pt x="347138" y="102672"/>
                  <a:pt x="293593" y="102672"/>
                </a:cubicBezTo>
                <a:cubicBezTo>
                  <a:pt x="282119" y="102672"/>
                  <a:pt x="271123" y="104105"/>
                  <a:pt x="259649" y="106015"/>
                </a:cubicBezTo>
                <a:cubicBezTo>
                  <a:pt x="192239" y="117476"/>
                  <a:pt x="132956" y="167141"/>
                  <a:pt x="109530" y="232087"/>
                </a:cubicBezTo>
                <a:cubicBezTo>
                  <a:pt x="107618" y="236862"/>
                  <a:pt x="102837" y="240205"/>
                  <a:pt x="97578" y="240205"/>
                </a:cubicBezTo>
                <a:lnTo>
                  <a:pt x="16303" y="240205"/>
                </a:lnTo>
                <a:cubicBezTo>
                  <a:pt x="12001" y="240205"/>
                  <a:pt x="8654" y="238295"/>
                  <a:pt x="6264" y="235430"/>
                </a:cubicBezTo>
                <a:cubicBezTo>
                  <a:pt x="3873" y="232087"/>
                  <a:pt x="2917" y="228266"/>
                  <a:pt x="3873" y="224446"/>
                </a:cubicBezTo>
                <a:cubicBezTo>
                  <a:pt x="33036" y="110790"/>
                  <a:pt x="126741" y="24355"/>
                  <a:pt x="241959" y="4298"/>
                </a:cubicBezTo>
                <a:cubicBezTo>
                  <a:pt x="259171" y="1433"/>
                  <a:pt x="276382" y="0"/>
                  <a:pt x="293593" y="0"/>
                </a:cubicBezTo>
                <a:close/>
              </a:path>
            </a:pathLst>
          </a:custGeom>
          <a:solidFill>
            <a:schemeClr val="lt1"/>
          </a:solidFill>
          <a:ln>
            <a:noFill/>
          </a:ln>
        </p:spPr>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2278730" y="828561"/>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机械伤害的形式</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2" name="girl-kicking_11027"/>
          <p:cNvSpPr>
            <a:spLocks noChangeAspect="1"/>
          </p:cNvSpPr>
          <p:nvPr>
            <p:custDataLst>
              <p:tags r:id="rId1"/>
            </p:custDataLst>
          </p:nvPr>
        </p:nvSpPr>
        <p:spPr bwMode="auto">
          <a:xfrm>
            <a:off x="1170782" y="667129"/>
            <a:ext cx="847266" cy="846085"/>
          </a:xfrm>
          <a:custGeom>
            <a:avLst/>
            <a:gdLst>
              <a:gd name="connsiteX0" fmla="*/ 126452 w 606933"/>
              <a:gd name="connsiteY0" fmla="*/ 239923 h 606087"/>
              <a:gd name="connsiteX1" fmla="*/ 191364 w 606933"/>
              <a:gd name="connsiteY1" fmla="*/ 239923 h 606087"/>
              <a:gd name="connsiteX2" fmla="*/ 289791 w 606933"/>
              <a:gd name="connsiteY2" fmla="*/ 336874 h 606087"/>
              <a:gd name="connsiteX3" fmla="*/ 303467 w 606933"/>
              <a:gd name="connsiteY3" fmla="*/ 345627 h 606087"/>
              <a:gd name="connsiteX4" fmla="*/ 317142 w 606933"/>
              <a:gd name="connsiteY4" fmla="*/ 336874 h 606087"/>
              <a:gd name="connsiteX5" fmla="*/ 415569 w 606933"/>
              <a:gd name="connsiteY5" fmla="*/ 239923 h 606087"/>
              <a:gd name="connsiteX6" fmla="*/ 480481 w 606933"/>
              <a:gd name="connsiteY6" fmla="*/ 239923 h 606087"/>
              <a:gd name="connsiteX7" fmla="*/ 480481 w 606933"/>
              <a:gd name="connsiteY7" fmla="*/ 404009 h 606087"/>
              <a:gd name="connsiteX8" fmla="*/ 316083 w 606933"/>
              <a:gd name="connsiteY8" fmla="*/ 404009 h 606087"/>
              <a:gd name="connsiteX9" fmla="*/ 316083 w 606933"/>
              <a:gd name="connsiteY9" fmla="*/ 441905 h 606087"/>
              <a:gd name="connsiteX10" fmla="*/ 568988 w 606933"/>
              <a:gd name="connsiteY10" fmla="*/ 441905 h 606087"/>
              <a:gd name="connsiteX11" fmla="*/ 568988 w 606933"/>
              <a:gd name="connsiteY11" fmla="*/ 505096 h 606087"/>
              <a:gd name="connsiteX12" fmla="*/ 606933 w 606933"/>
              <a:gd name="connsiteY12" fmla="*/ 505096 h 606087"/>
              <a:gd name="connsiteX13" fmla="*/ 606933 w 606933"/>
              <a:gd name="connsiteY13" fmla="*/ 606087 h 606087"/>
              <a:gd name="connsiteX14" fmla="*/ 505714 w 606933"/>
              <a:gd name="connsiteY14" fmla="*/ 606087 h 606087"/>
              <a:gd name="connsiteX15" fmla="*/ 505714 w 606933"/>
              <a:gd name="connsiteY15" fmla="*/ 505096 h 606087"/>
              <a:gd name="connsiteX16" fmla="*/ 543659 w 606933"/>
              <a:gd name="connsiteY16" fmla="*/ 505096 h 606087"/>
              <a:gd name="connsiteX17" fmla="*/ 543659 w 606933"/>
              <a:gd name="connsiteY17" fmla="*/ 467105 h 606087"/>
              <a:gd name="connsiteX18" fmla="*/ 316083 w 606933"/>
              <a:gd name="connsiteY18" fmla="*/ 467105 h 606087"/>
              <a:gd name="connsiteX19" fmla="*/ 316083 w 606933"/>
              <a:gd name="connsiteY19" fmla="*/ 505096 h 606087"/>
              <a:gd name="connsiteX20" fmla="*/ 354028 w 606933"/>
              <a:gd name="connsiteY20" fmla="*/ 505096 h 606087"/>
              <a:gd name="connsiteX21" fmla="*/ 354028 w 606933"/>
              <a:gd name="connsiteY21" fmla="*/ 606087 h 606087"/>
              <a:gd name="connsiteX22" fmla="*/ 252905 w 606933"/>
              <a:gd name="connsiteY22" fmla="*/ 606087 h 606087"/>
              <a:gd name="connsiteX23" fmla="*/ 252905 w 606933"/>
              <a:gd name="connsiteY23" fmla="*/ 505096 h 606087"/>
              <a:gd name="connsiteX24" fmla="*/ 290850 w 606933"/>
              <a:gd name="connsiteY24" fmla="*/ 505096 h 606087"/>
              <a:gd name="connsiteX25" fmla="*/ 290850 w 606933"/>
              <a:gd name="connsiteY25" fmla="*/ 467105 h 606087"/>
              <a:gd name="connsiteX26" fmla="*/ 63274 w 606933"/>
              <a:gd name="connsiteY26" fmla="*/ 467105 h 606087"/>
              <a:gd name="connsiteX27" fmla="*/ 63274 w 606933"/>
              <a:gd name="connsiteY27" fmla="*/ 505096 h 606087"/>
              <a:gd name="connsiteX28" fmla="*/ 101123 w 606933"/>
              <a:gd name="connsiteY28" fmla="*/ 505096 h 606087"/>
              <a:gd name="connsiteX29" fmla="*/ 101123 w 606933"/>
              <a:gd name="connsiteY29" fmla="*/ 606087 h 606087"/>
              <a:gd name="connsiteX30" fmla="*/ 0 w 606933"/>
              <a:gd name="connsiteY30" fmla="*/ 606087 h 606087"/>
              <a:gd name="connsiteX31" fmla="*/ 0 w 606933"/>
              <a:gd name="connsiteY31" fmla="*/ 505096 h 606087"/>
              <a:gd name="connsiteX32" fmla="*/ 37945 w 606933"/>
              <a:gd name="connsiteY32" fmla="*/ 505096 h 606087"/>
              <a:gd name="connsiteX33" fmla="*/ 37945 w 606933"/>
              <a:gd name="connsiteY33" fmla="*/ 441905 h 606087"/>
              <a:gd name="connsiteX34" fmla="*/ 290850 w 606933"/>
              <a:gd name="connsiteY34" fmla="*/ 441905 h 606087"/>
              <a:gd name="connsiteX35" fmla="*/ 290850 w 606933"/>
              <a:gd name="connsiteY35" fmla="*/ 404009 h 606087"/>
              <a:gd name="connsiteX36" fmla="*/ 126452 w 606933"/>
              <a:gd name="connsiteY36" fmla="*/ 404009 h 606087"/>
              <a:gd name="connsiteX37" fmla="*/ 303502 w 606933"/>
              <a:gd name="connsiteY37" fmla="*/ 71264 h 606087"/>
              <a:gd name="connsiteX38" fmla="*/ 250822 w 606933"/>
              <a:gd name="connsiteY38" fmla="*/ 122140 h 606087"/>
              <a:gd name="connsiteX39" fmla="*/ 303502 w 606933"/>
              <a:gd name="connsiteY39" fmla="*/ 173111 h 606087"/>
              <a:gd name="connsiteX40" fmla="*/ 356183 w 606933"/>
              <a:gd name="connsiteY40" fmla="*/ 122140 h 606087"/>
              <a:gd name="connsiteX41" fmla="*/ 303502 w 606933"/>
              <a:gd name="connsiteY41" fmla="*/ 71264 h 606087"/>
              <a:gd name="connsiteX42" fmla="*/ 303502 w 606933"/>
              <a:gd name="connsiteY42" fmla="*/ 0 h 606087"/>
              <a:gd name="connsiteX43" fmla="*/ 429955 w 606933"/>
              <a:gd name="connsiteY43" fmla="*/ 122140 h 606087"/>
              <a:gd name="connsiteX44" fmla="*/ 303502 w 606933"/>
              <a:gd name="connsiteY44" fmla="*/ 315639 h 606087"/>
              <a:gd name="connsiteX45" fmla="*/ 177049 w 606933"/>
              <a:gd name="connsiteY45" fmla="*/ 122140 h 606087"/>
              <a:gd name="connsiteX46" fmla="*/ 303502 w 606933"/>
              <a:gd name="connsiteY46" fmla="*/ 0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6933" h="606087">
                <a:moveTo>
                  <a:pt x="126452" y="239923"/>
                </a:moveTo>
                <a:lnTo>
                  <a:pt x="191364" y="239923"/>
                </a:lnTo>
                <a:cubicBezTo>
                  <a:pt x="230851" y="298209"/>
                  <a:pt x="286131" y="334566"/>
                  <a:pt x="289791" y="336874"/>
                </a:cubicBezTo>
                <a:lnTo>
                  <a:pt x="303467" y="345627"/>
                </a:lnTo>
                <a:lnTo>
                  <a:pt x="317142" y="336874"/>
                </a:lnTo>
                <a:cubicBezTo>
                  <a:pt x="320802" y="334566"/>
                  <a:pt x="376083" y="298209"/>
                  <a:pt x="415569" y="239923"/>
                </a:cubicBezTo>
                <a:lnTo>
                  <a:pt x="480481" y="239923"/>
                </a:lnTo>
                <a:lnTo>
                  <a:pt x="480481" y="404009"/>
                </a:lnTo>
                <a:lnTo>
                  <a:pt x="316083" y="404009"/>
                </a:lnTo>
                <a:lnTo>
                  <a:pt x="316083" y="441905"/>
                </a:lnTo>
                <a:lnTo>
                  <a:pt x="568988" y="441905"/>
                </a:lnTo>
                <a:lnTo>
                  <a:pt x="568988" y="505096"/>
                </a:lnTo>
                <a:lnTo>
                  <a:pt x="606933" y="505096"/>
                </a:lnTo>
                <a:lnTo>
                  <a:pt x="606933" y="606087"/>
                </a:lnTo>
                <a:lnTo>
                  <a:pt x="505714" y="606087"/>
                </a:lnTo>
                <a:lnTo>
                  <a:pt x="505714" y="505096"/>
                </a:lnTo>
                <a:lnTo>
                  <a:pt x="543659" y="505096"/>
                </a:lnTo>
                <a:lnTo>
                  <a:pt x="543659" y="467105"/>
                </a:lnTo>
                <a:lnTo>
                  <a:pt x="316083" y="467105"/>
                </a:lnTo>
                <a:lnTo>
                  <a:pt x="316083" y="505096"/>
                </a:lnTo>
                <a:lnTo>
                  <a:pt x="354028" y="505096"/>
                </a:lnTo>
                <a:lnTo>
                  <a:pt x="354028" y="606087"/>
                </a:lnTo>
                <a:lnTo>
                  <a:pt x="252905" y="606087"/>
                </a:lnTo>
                <a:lnTo>
                  <a:pt x="252905" y="505096"/>
                </a:lnTo>
                <a:lnTo>
                  <a:pt x="290850" y="505096"/>
                </a:lnTo>
                <a:lnTo>
                  <a:pt x="290850" y="467105"/>
                </a:lnTo>
                <a:lnTo>
                  <a:pt x="63274" y="467105"/>
                </a:lnTo>
                <a:lnTo>
                  <a:pt x="63274" y="505096"/>
                </a:lnTo>
                <a:lnTo>
                  <a:pt x="101123" y="505096"/>
                </a:lnTo>
                <a:lnTo>
                  <a:pt x="101123" y="606087"/>
                </a:lnTo>
                <a:lnTo>
                  <a:pt x="0" y="606087"/>
                </a:lnTo>
                <a:lnTo>
                  <a:pt x="0" y="505096"/>
                </a:lnTo>
                <a:lnTo>
                  <a:pt x="37945" y="505096"/>
                </a:lnTo>
                <a:lnTo>
                  <a:pt x="37945" y="441905"/>
                </a:lnTo>
                <a:lnTo>
                  <a:pt x="290850" y="441905"/>
                </a:lnTo>
                <a:lnTo>
                  <a:pt x="290850" y="404009"/>
                </a:lnTo>
                <a:lnTo>
                  <a:pt x="126452" y="404009"/>
                </a:lnTo>
                <a:close/>
                <a:moveTo>
                  <a:pt x="303502" y="71264"/>
                </a:moveTo>
                <a:cubicBezTo>
                  <a:pt x="274417" y="71264"/>
                  <a:pt x="250822" y="94057"/>
                  <a:pt x="250822" y="122140"/>
                </a:cubicBezTo>
                <a:cubicBezTo>
                  <a:pt x="250822" y="150318"/>
                  <a:pt x="274417" y="173111"/>
                  <a:pt x="303502" y="173111"/>
                </a:cubicBezTo>
                <a:cubicBezTo>
                  <a:pt x="332587" y="173111"/>
                  <a:pt x="356183" y="150318"/>
                  <a:pt x="356183" y="122140"/>
                </a:cubicBezTo>
                <a:cubicBezTo>
                  <a:pt x="356183" y="94057"/>
                  <a:pt x="332587" y="71264"/>
                  <a:pt x="303502" y="71264"/>
                </a:cubicBezTo>
                <a:close/>
                <a:moveTo>
                  <a:pt x="303502" y="0"/>
                </a:moveTo>
                <a:cubicBezTo>
                  <a:pt x="373326" y="0"/>
                  <a:pt x="429955" y="54723"/>
                  <a:pt x="429955" y="122140"/>
                </a:cubicBezTo>
                <a:cubicBezTo>
                  <a:pt x="429955" y="234181"/>
                  <a:pt x="303502" y="315639"/>
                  <a:pt x="303502" y="315639"/>
                </a:cubicBezTo>
                <a:cubicBezTo>
                  <a:pt x="303502" y="315639"/>
                  <a:pt x="177049" y="234181"/>
                  <a:pt x="177049" y="122140"/>
                </a:cubicBezTo>
                <a:cubicBezTo>
                  <a:pt x="177049" y="54723"/>
                  <a:pt x="233679" y="0"/>
                  <a:pt x="303502"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pic>
        <p:nvPicPr>
          <p:cNvPr id="3" name="图片 2"/>
          <p:cNvPicPr>
            <a:picLocks noChangeAspect="1"/>
          </p:cNvPicPr>
          <p:nvPr/>
        </p:nvPicPr>
        <p:blipFill>
          <a:blip r:embed="rId2"/>
          <a:stretch>
            <a:fillRect/>
          </a:stretch>
        </p:blipFill>
        <p:spPr>
          <a:xfrm>
            <a:off x="49132" y="4199012"/>
            <a:ext cx="2527896" cy="1713646"/>
          </a:xfrm>
          <a:prstGeom prst="rect">
            <a:avLst/>
          </a:prstGeom>
        </p:spPr>
      </p:pic>
      <p:grpSp>
        <p:nvGrpSpPr>
          <p:cNvPr id="45" name="组合 44"/>
          <p:cNvGrpSpPr/>
          <p:nvPr/>
        </p:nvGrpSpPr>
        <p:grpSpPr>
          <a:xfrm>
            <a:off x="0" y="2534347"/>
            <a:ext cx="2577028" cy="1662424"/>
            <a:chOff x="0" y="615873"/>
            <a:chExt cx="1959429" cy="1343556"/>
          </a:xfrm>
        </p:grpSpPr>
        <p:sp>
          <p:nvSpPr>
            <p:cNvPr id="61" name="矩形 60"/>
            <p:cNvSpPr/>
            <p:nvPr>
              <p:custDataLst>
                <p:tags r:id="rId3"/>
              </p:custDataLst>
            </p:nvPr>
          </p:nvSpPr>
          <p:spPr>
            <a:xfrm>
              <a:off x="0" y="615873"/>
              <a:ext cx="1959429" cy="1343556"/>
            </a:xfrm>
            <a:prstGeom prst="rect">
              <a:avLst/>
            </a:prstGeom>
            <a:solidFill>
              <a:schemeClr val="accent1"/>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eaLnBrk="1" hangingPunct="1"/>
              <a:endParaRPr lang="zh-CN" altLang="en-US" dirty="0">
                <a:solidFill>
                  <a:srgbClr val="FFFFFF"/>
                </a:solidFill>
                <a:latin typeface="Calibri" panose="020F0502020204030204" charset="0"/>
              </a:endParaRPr>
            </a:p>
          </p:txBody>
        </p:sp>
        <p:sp>
          <p:nvSpPr>
            <p:cNvPr id="62" name="矩形 61"/>
            <p:cNvSpPr/>
            <p:nvPr>
              <p:custDataLst>
                <p:tags r:id="rId4"/>
              </p:custDataLst>
            </p:nvPr>
          </p:nvSpPr>
          <p:spPr>
            <a:xfrm>
              <a:off x="37357" y="656603"/>
              <a:ext cx="1813254" cy="1126477"/>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b="1" dirty="0">
                  <a:solidFill>
                    <a:schemeClr val="lt1"/>
                  </a:solidFill>
                  <a:latin typeface="Times New Roman" panose="02020603050405020304" charset="0"/>
                  <a:ea typeface="微软雅黑" panose="020B0503020204020204" pitchFamily="34" charset="-122"/>
                </a:rPr>
                <a:t>绞伤</a:t>
              </a:r>
              <a:endParaRPr lang="en-US" altLang="zh-CN" b="1" dirty="0">
                <a:solidFill>
                  <a:schemeClr val="lt1"/>
                </a:solidFill>
                <a:latin typeface="Times New Roman" panose="02020603050405020304" charset="0"/>
                <a:ea typeface="微软雅黑" panose="020B0503020204020204" pitchFamily="34" charset="-122"/>
              </a:endParaRPr>
            </a:p>
            <a:p>
              <a:pPr>
                <a:lnSpc>
                  <a:spcPts val="2000"/>
                </a:lnSpc>
              </a:pPr>
              <a:r>
                <a:rPr lang="zh-CN" altLang="en-US" sz="1400" dirty="0">
                  <a:solidFill>
                    <a:schemeClr val="lt1"/>
                  </a:solidFill>
                  <a:latin typeface="Times New Roman" panose="02020603050405020304" charset="0"/>
                  <a:ea typeface="微软雅黑" panose="020B0503020204020204" pitchFamily="34" charset="-122"/>
                </a:rPr>
                <a:t>齿轮、皮带轮等旋转设备将操作者的衣袖、长发、手套等绞进旋转的机器，轻则绞伤人，重则致死亡。</a:t>
              </a:r>
              <a:endParaRPr lang="zh-CN" altLang="en-US" sz="1400" dirty="0">
                <a:solidFill>
                  <a:schemeClr val="lt1"/>
                </a:solidFill>
                <a:latin typeface="Times New Roman" panose="02020603050405020304" charset="0"/>
                <a:ea typeface="微软雅黑" panose="020B0503020204020204" pitchFamily="34" charset="-122"/>
              </a:endParaRPr>
            </a:p>
          </p:txBody>
        </p:sp>
      </p:grpSp>
      <p:sp>
        <p:nvSpPr>
          <p:cNvPr id="59" name="矩形 58"/>
          <p:cNvSpPr/>
          <p:nvPr>
            <p:custDataLst>
              <p:tags r:id="rId5"/>
            </p:custDataLst>
          </p:nvPr>
        </p:nvSpPr>
        <p:spPr>
          <a:xfrm>
            <a:off x="2585777" y="4188857"/>
            <a:ext cx="2598863" cy="1643463"/>
          </a:xfrm>
          <a:prstGeom prst="rect">
            <a:avLst/>
          </a:prstGeom>
          <a:solidFill>
            <a:schemeClr val="accent1"/>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eaLnBrk="1" hangingPunct="1"/>
            <a:endParaRPr lang="zh-CN" altLang="en-US" dirty="0">
              <a:solidFill>
                <a:srgbClr val="FFFFFF"/>
              </a:solidFill>
              <a:latin typeface="Calibri" panose="020F0502020204030204" charset="0"/>
            </a:endParaRPr>
          </a:p>
        </p:txBody>
      </p:sp>
      <p:pic>
        <p:nvPicPr>
          <p:cNvPr id="1026" name="Picture 2" descr="http://new.yqsafety.gov.cn/UserFiles/Admin/UploadFiles/20140716031612251.jpg"/>
          <p:cNvPicPr>
            <a:picLocks noChangeAspect="1" noChangeArrowheads="1"/>
          </p:cNvPicPr>
          <p:nvPr/>
        </p:nvPicPr>
        <p:blipFill>
          <a:blip r:embed="rId6"/>
          <a:srcRect/>
          <a:stretch>
            <a:fillRect/>
          </a:stretch>
        </p:blipFill>
        <p:spPr bwMode="auto">
          <a:xfrm>
            <a:off x="2585776" y="2534347"/>
            <a:ext cx="2583380" cy="1704416"/>
          </a:xfrm>
          <a:prstGeom prst="rect">
            <a:avLst/>
          </a:prstGeom>
          <a:noFill/>
          <a:extLst>
            <a:ext uri="{909E8E84-426E-40DD-AFC4-6F175D3DCCD1}">
              <a14:hiddenFill xmlns:a14="http://schemas.microsoft.com/office/drawing/2010/main">
                <a:solidFill>
                  <a:srgbClr val="FFFFFF"/>
                </a:solidFill>
              </a14:hiddenFill>
            </a:ext>
          </a:extLst>
        </p:spPr>
      </p:pic>
      <p:sp>
        <p:nvSpPr>
          <p:cNvPr id="64" name="矩形 63"/>
          <p:cNvSpPr/>
          <p:nvPr>
            <p:custDataLst>
              <p:tags r:id="rId7"/>
            </p:custDataLst>
          </p:nvPr>
        </p:nvSpPr>
        <p:spPr>
          <a:xfrm>
            <a:off x="2728894" y="4288669"/>
            <a:ext cx="2303880" cy="1373505"/>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a:lnSpc>
                <a:spcPts val="2000"/>
              </a:lnSpc>
            </a:pPr>
            <a:r>
              <a:rPr lang="zh-CN" altLang="en-US" dirty="0">
                <a:solidFill>
                  <a:schemeClr val="lt1"/>
                </a:solidFill>
                <a:latin typeface="Times New Roman" panose="02020603050405020304" charset="0"/>
                <a:ea typeface="微软雅黑" panose="020B0503020204020204" pitchFamily="34" charset="-122"/>
              </a:rPr>
              <a:t>物体打击</a:t>
            </a:r>
            <a:endParaRPr lang="en-US" altLang="zh-CN" dirty="0">
              <a:solidFill>
                <a:schemeClr val="lt1"/>
              </a:solidFill>
              <a:latin typeface="Times New Roman" panose="02020603050405020304" charset="0"/>
              <a:ea typeface="微软雅黑" panose="020B0503020204020204" pitchFamily="34" charset="-122"/>
            </a:endParaRPr>
          </a:p>
          <a:p>
            <a:pPr>
              <a:lnSpc>
                <a:spcPts val="2000"/>
              </a:lnSpc>
            </a:pPr>
            <a:r>
              <a:rPr lang="zh-CN" altLang="en-US" sz="1400" dirty="0">
                <a:solidFill>
                  <a:schemeClr val="lt1"/>
                </a:solidFill>
                <a:latin typeface="Times New Roman" panose="02020603050405020304" charset="0"/>
                <a:ea typeface="微软雅黑" panose="020B0503020204020204" pitchFamily="34" charset="-122"/>
              </a:rPr>
              <a:t>齿轮、皮带轮等旋转设备将操作者的衣袖、长发、手套等绞进旋转的机器，轻则绞伤人，重则致死亡。</a:t>
            </a:r>
            <a:endParaRPr lang="zh-CN" altLang="en-US" sz="1400" dirty="0">
              <a:solidFill>
                <a:schemeClr val="lt1"/>
              </a:solidFill>
              <a:latin typeface="Times New Roman" panose="02020603050405020304" charset="0"/>
              <a:ea typeface="微软雅黑" panose="020B0503020204020204" pitchFamily="34" charset="-122"/>
            </a:endParaRPr>
          </a:p>
        </p:txBody>
      </p:sp>
      <p:sp>
        <p:nvSpPr>
          <p:cNvPr id="70" name="矩形 69"/>
          <p:cNvSpPr/>
          <p:nvPr>
            <p:custDataLst>
              <p:tags r:id="rId8"/>
            </p:custDataLst>
          </p:nvPr>
        </p:nvSpPr>
        <p:spPr>
          <a:xfrm>
            <a:off x="5184640" y="2534347"/>
            <a:ext cx="2424728" cy="1608577"/>
          </a:xfrm>
          <a:prstGeom prst="rect">
            <a:avLst/>
          </a:prstGeom>
          <a:solidFill>
            <a:schemeClr val="accent1"/>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eaLnBrk="1" hangingPunct="1"/>
            <a:endParaRPr lang="zh-CN" altLang="en-US" dirty="0">
              <a:solidFill>
                <a:srgbClr val="FFFFFF"/>
              </a:solidFill>
              <a:latin typeface="Calibri" panose="020F0502020204030204" charset="0"/>
            </a:endParaRPr>
          </a:p>
        </p:txBody>
      </p:sp>
      <p:sp>
        <p:nvSpPr>
          <p:cNvPr id="71" name="矩形 70"/>
          <p:cNvSpPr/>
          <p:nvPr>
            <p:custDataLst>
              <p:tags r:id="rId9"/>
            </p:custDataLst>
          </p:nvPr>
        </p:nvSpPr>
        <p:spPr>
          <a:xfrm>
            <a:off x="5503462" y="2836573"/>
            <a:ext cx="1787084" cy="860425"/>
          </a:xfrm>
          <a:prstGeom prst="rect">
            <a:avLst/>
          </a:prstGeom>
          <a:noFill/>
          <a:ln w="9525">
            <a:noFill/>
          </a:ln>
        </p:spPr>
        <p:txBody>
          <a:bodyPr>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a:lnSpc>
                <a:spcPts val="2000"/>
              </a:lnSpc>
            </a:pPr>
            <a:r>
              <a:rPr lang="zh-CN" altLang="en-US">
                <a:solidFill>
                  <a:schemeClr val="lt1"/>
                </a:solidFill>
                <a:latin typeface="Times New Roman" panose="02020603050405020304" charset="0"/>
                <a:ea typeface="微软雅黑" panose="020B0503020204020204" pitchFamily="34" charset="-122"/>
              </a:rPr>
              <a:t>挤压伤</a:t>
            </a:r>
            <a:endParaRPr lang="en-US" altLang="zh-CN">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a:solidFill>
                  <a:schemeClr val="lt1"/>
                </a:solidFill>
                <a:latin typeface="Times New Roman" panose="02020603050405020304" charset="0"/>
                <a:ea typeface="微软雅黑" panose="020B0503020204020204" pitchFamily="34" charset="-122"/>
              </a:rPr>
              <a:t>冲床</a:t>
            </a:r>
            <a:endParaRPr lang="en-US" altLang="zh-CN" sz="140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a:solidFill>
                  <a:schemeClr val="lt1"/>
                </a:solidFill>
                <a:latin typeface="Times New Roman" panose="02020603050405020304" charset="0"/>
                <a:ea typeface="微软雅黑" panose="020B0503020204020204" pitchFamily="34" charset="-122"/>
              </a:rPr>
              <a:t>液压机械</a:t>
            </a:r>
            <a:endParaRPr lang="zh-CN" altLang="en-US" sz="1400" dirty="0">
              <a:solidFill>
                <a:schemeClr val="lt1"/>
              </a:solidFill>
              <a:latin typeface="Times New Roman" panose="02020603050405020304" charset="0"/>
              <a:ea typeface="微软雅黑" panose="020B0503020204020204" pitchFamily="34" charset="-122"/>
            </a:endParaRPr>
          </a:p>
        </p:txBody>
      </p:sp>
      <p:sp>
        <p:nvSpPr>
          <p:cNvPr id="72" name="矩形 71"/>
          <p:cNvSpPr/>
          <p:nvPr>
            <p:custDataLst>
              <p:tags r:id="rId10"/>
            </p:custDataLst>
          </p:nvPr>
        </p:nvSpPr>
        <p:spPr>
          <a:xfrm>
            <a:off x="7609367" y="4142922"/>
            <a:ext cx="2324963" cy="1666231"/>
          </a:xfrm>
          <a:prstGeom prst="rect">
            <a:avLst/>
          </a:prstGeom>
          <a:solidFill>
            <a:schemeClr val="accent1"/>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eaLnBrk="1" hangingPunct="1"/>
            <a:endParaRPr lang="zh-CN" altLang="en-US" dirty="0">
              <a:solidFill>
                <a:srgbClr val="FFFFFF"/>
              </a:solidFill>
              <a:latin typeface="Calibri" panose="020F0502020204030204" charset="0"/>
            </a:endParaRPr>
          </a:p>
        </p:txBody>
      </p:sp>
      <p:pic>
        <p:nvPicPr>
          <p:cNvPr id="1028" name="Picture 4" descr="http://new.yqsafety.gov.cn/UserFiles/Admin/UploadFiles/20140716032151204.jpg"/>
          <p:cNvPicPr>
            <a:picLocks noChangeAspect="1" noChangeArrowheads="1"/>
          </p:cNvPicPr>
          <p:nvPr/>
        </p:nvPicPr>
        <p:blipFill rotWithShape="1">
          <a:blip r:embed="rId11"/>
          <a:srcRect t="28325" b="6375"/>
          <a:stretch>
            <a:fillRect/>
          </a:stretch>
        </p:blipFill>
        <p:spPr bwMode="auto">
          <a:xfrm>
            <a:off x="5184640" y="4142924"/>
            <a:ext cx="2424728" cy="16893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ew.yqsafety.gov.cn/UserFiles/Admin/UploadFiles/20140716031612423.jpg"/>
          <p:cNvPicPr>
            <a:picLocks noChangeAspect="1" noChangeArrowheads="1"/>
          </p:cNvPicPr>
          <p:nvPr/>
        </p:nvPicPr>
        <p:blipFill rotWithShape="1">
          <a:blip r:embed="rId12"/>
          <a:srcRect t="45838" b="1922"/>
          <a:stretch>
            <a:fillRect/>
          </a:stretch>
        </p:blipFill>
        <p:spPr bwMode="auto">
          <a:xfrm>
            <a:off x="7609367" y="2574177"/>
            <a:ext cx="2324963" cy="1591713"/>
          </a:xfrm>
          <a:prstGeom prst="rect">
            <a:avLst/>
          </a:prstGeom>
          <a:noFill/>
          <a:extLst>
            <a:ext uri="{909E8E84-426E-40DD-AFC4-6F175D3DCCD1}">
              <a14:hiddenFill xmlns:a14="http://schemas.microsoft.com/office/drawing/2010/main">
                <a:solidFill>
                  <a:srgbClr val="FFFFFF"/>
                </a:solidFill>
              </a14:hiddenFill>
            </a:ext>
          </a:extLst>
        </p:spPr>
      </p:pic>
      <p:sp>
        <p:nvSpPr>
          <p:cNvPr id="77" name="矩形 76"/>
          <p:cNvSpPr/>
          <p:nvPr>
            <p:custDataLst>
              <p:tags r:id="rId13"/>
            </p:custDataLst>
          </p:nvPr>
        </p:nvSpPr>
        <p:spPr>
          <a:xfrm>
            <a:off x="7878307" y="4451460"/>
            <a:ext cx="1787084" cy="1116965"/>
          </a:xfrm>
          <a:prstGeom prst="rect">
            <a:avLst/>
          </a:prstGeom>
          <a:noFill/>
          <a:ln w="9525">
            <a:noFill/>
          </a:ln>
        </p:spPr>
        <p:txBody>
          <a:bodyPr>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a:lnSpc>
                <a:spcPts val="2000"/>
              </a:lnSpc>
            </a:pPr>
            <a:r>
              <a:rPr lang="zh-CN" altLang="en-US" dirty="0">
                <a:solidFill>
                  <a:schemeClr val="lt1"/>
                </a:solidFill>
                <a:latin typeface="Times New Roman" panose="02020603050405020304" charset="0"/>
                <a:ea typeface="微软雅黑" panose="020B0503020204020204" pitchFamily="34" charset="-122"/>
              </a:rPr>
              <a:t>剪切及切割</a:t>
            </a:r>
            <a:endParaRPr lang="en-US" altLang="zh-CN" dirty="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dirty="0">
                <a:solidFill>
                  <a:schemeClr val="lt1"/>
                </a:solidFill>
                <a:latin typeface="Times New Roman" panose="02020603050405020304" charset="0"/>
                <a:ea typeface="微软雅黑" panose="020B0503020204020204" pitchFamily="34" charset="-122"/>
              </a:rPr>
              <a:t>裁床机械</a:t>
            </a:r>
            <a:endParaRPr lang="en-US" altLang="zh-CN" sz="1400" dirty="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dirty="0">
                <a:solidFill>
                  <a:schemeClr val="lt1"/>
                </a:solidFill>
                <a:latin typeface="Times New Roman" panose="02020603050405020304" charset="0"/>
                <a:ea typeface="微软雅黑" panose="020B0503020204020204" pitchFamily="34" charset="-122"/>
              </a:rPr>
              <a:t>剪板机</a:t>
            </a:r>
            <a:endParaRPr lang="zh-CN" altLang="en-US" sz="1400" dirty="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endParaRPr lang="zh-CN" altLang="en-US" sz="1400" dirty="0">
              <a:solidFill>
                <a:schemeClr val="lt1"/>
              </a:solidFill>
              <a:latin typeface="Times New Roman" panose="02020603050405020304" charset="0"/>
              <a:ea typeface="微软雅黑" panose="020B0503020204020204" pitchFamily="34" charset="-122"/>
            </a:endParaRPr>
          </a:p>
        </p:txBody>
      </p:sp>
      <p:sp>
        <p:nvSpPr>
          <p:cNvPr id="78" name="矩形 77"/>
          <p:cNvSpPr/>
          <p:nvPr>
            <p:custDataLst>
              <p:tags r:id="rId14"/>
            </p:custDataLst>
          </p:nvPr>
        </p:nvSpPr>
        <p:spPr>
          <a:xfrm>
            <a:off x="9934330" y="2574177"/>
            <a:ext cx="2256083" cy="1608577"/>
          </a:xfrm>
          <a:prstGeom prst="rect">
            <a:avLst/>
          </a:prstGeom>
          <a:solidFill>
            <a:schemeClr val="accent1"/>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eaLnBrk="1" hangingPunct="1"/>
            <a:endParaRPr lang="zh-CN" altLang="en-US" dirty="0">
              <a:solidFill>
                <a:srgbClr val="FFFFFF"/>
              </a:solidFill>
              <a:latin typeface="Calibri" panose="020F0502020204030204" charset="0"/>
            </a:endParaRPr>
          </a:p>
        </p:txBody>
      </p:sp>
      <p:sp>
        <p:nvSpPr>
          <p:cNvPr id="80" name="矩形 79"/>
          <p:cNvSpPr/>
          <p:nvPr>
            <p:custDataLst>
              <p:tags r:id="rId15"/>
            </p:custDataLst>
          </p:nvPr>
        </p:nvSpPr>
        <p:spPr>
          <a:xfrm>
            <a:off x="10168829" y="2907748"/>
            <a:ext cx="1787084" cy="860425"/>
          </a:xfrm>
          <a:prstGeom prst="rect">
            <a:avLst/>
          </a:prstGeom>
          <a:noFill/>
          <a:ln w="9525">
            <a:noFill/>
          </a:ln>
        </p:spPr>
        <p:txBody>
          <a:bodyPr>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Calibri" panose="020F0502020204030204" charset="0"/>
                <a:ea typeface="宋体" panose="02010600030101010101" pitchFamily="2" charset="-122"/>
                <a:cs typeface="+mn-cs"/>
              </a:defRPr>
            </a:lvl9pPr>
          </a:lstStyle>
          <a:p>
            <a:pPr algn="ctr">
              <a:lnSpc>
                <a:spcPts val="2000"/>
              </a:lnSpc>
            </a:pPr>
            <a:r>
              <a:rPr lang="zh-CN" altLang="en-US" dirty="0">
                <a:solidFill>
                  <a:schemeClr val="lt1"/>
                </a:solidFill>
                <a:latin typeface="Times New Roman" panose="02020603050405020304" charset="0"/>
                <a:ea typeface="微软雅黑" panose="020B0503020204020204" pitchFamily="34" charset="-122"/>
              </a:rPr>
              <a:t>烫伤</a:t>
            </a:r>
            <a:endParaRPr lang="en-US" altLang="zh-CN" dirty="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dirty="0">
                <a:solidFill>
                  <a:schemeClr val="lt1"/>
                </a:solidFill>
                <a:latin typeface="Times New Roman" panose="02020603050405020304" charset="0"/>
                <a:ea typeface="微软雅黑" panose="020B0503020204020204" pitchFamily="34" charset="-122"/>
              </a:rPr>
              <a:t>切屑、钻头</a:t>
            </a:r>
            <a:endParaRPr lang="en-US" altLang="zh-CN" sz="1400" dirty="0">
              <a:solidFill>
                <a:schemeClr val="lt1"/>
              </a:solidFill>
              <a:latin typeface="Times New Roman" panose="02020603050405020304" charset="0"/>
              <a:ea typeface="微软雅黑" panose="020B0503020204020204" pitchFamily="34" charset="-122"/>
            </a:endParaRPr>
          </a:p>
          <a:p>
            <a:pPr marL="285750" indent="-285750">
              <a:lnSpc>
                <a:spcPts val="2000"/>
              </a:lnSpc>
              <a:buFont typeface="Arial" panose="020B0604020202020204" pitchFamily="34" charset="0"/>
              <a:buChar char="•"/>
            </a:pPr>
            <a:r>
              <a:rPr lang="zh-CN" altLang="en-US" sz="1400" dirty="0">
                <a:solidFill>
                  <a:schemeClr val="lt1"/>
                </a:solidFill>
                <a:latin typeface="Times New Roman" panose="02020603050405020304" charset="0"/>
                <a:ea typeface="微软雅黑" panose="020B0503020204020204" pitchFamily="34" charset="-122"/>
              </a:rPr>
              <a:t>加热部件</a:t>
            </a:r>
            <a:endParaRPr lang="zh-CN" altLang="en-US" sz="1400" dirty="0">
              <a:solidFill>
                <a:schemeClr val="lt1"/>
              </a:solidFill>
              <a:latin typeface="Times New Roman" panose="02020603050405020304" charset="0"/>
              <a:ea typeface="微软雅黑" panose="020B0503020204020204" pitchFamily="34" charset="-122"/>
            </a:endParaRPr>
          </a:p>
        </p:txBody>
      </p:sp>
      <p:pic>
        <p:nvPicPr>
          <p:cNvPr id="1032" name="Picture 8" descr="http://new.yqsafety.gov.cn/UserFiles/Admin/UploadFiles/20140716032151329.jpg"/>
          <p:cNvPicPr>
            <a:picLocks noChangeAspect="1" noChangeArrowheads="1"/>
          </p:cNvPicPr>
          <p:nvPr/>
        </p:nvPicPr>
        <p:blipFill rotWithShape="1">
          <a:blip r:embed="rId16"/>
          <a:srcRect t="24374"/>
          <a:stretch>
            <a:fillRect/>
          </a:stretch>
        </p:blipFill>
        <p:spPr bwMode="auto">
          <a:xfrm>
            <a:off x="9904413" y="4182753"/>
            <a:ext cx="2286000" cy="16495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2278730" y="828561"/>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机械伤害的形式</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8" name="girl-kicking_11027"/>
          <p:cNvSpPr>
            <a:spLocks noChangeAspect="1"/>
          </p:cNvSpPr>
          <p:nvPr>
            <p:custDataLst>
              <p:tags r:id="rId1"/>
            </p:custDataLst>
          </p:nvPr>
        </p:nvSpPr>
        <p:spPr bwMode="auto">
          <a:xfrm>
            <a:off x="1170782" y="716130"/>
            <a:ext cx="847266" cy="748083"/>
          </a:xfrm>
          <a:custGeom>
            <a:avLst/>
            <a:gdLst>
              <a:gd name="connsiteX0" fmla="*/ 39515 w 607639"/>
              <a:gd name="connsiteY0" fmla="*/ 427903 h 536508"/>
              <a:gd name="connsiteX1" fmla="*/ 35599 w 607639"/>
              <a:gd name="connsiteY1" fmla="*/ 431813 h 536508"/>
              <a:gd name="connsiteX2" fmla="*/ 35599 w 607639"/>
              <a:gd name="connsiteY2" fmla="*/ 470118 h 536508"/>
              <a:gd name="connsiteX3" fmla="*/ 39515 w 607639"/>
              <a:gd name="connsiteY3" fmla="*/ 474029 h 536508"/>
              <a:gd name="connsiteX4" fmla="*/ 98964 w 607639"/>
              <a:gd name="connsiteY4" fmla="*/ 474029 h 536508"/>
              <a:gd name="connsiteX5" fmla="*/ 102880 w 607639"/>
              <a:gd name="connsiteY5" fmla="*/ 470118 h 536508"/>
              <a:gd name="connsiteX6" fmla="*/ 102880 w 607639"/>
              <a:gd name="connsiteY6" fmla="*/ 431813 h 536508"/>
              <a:gd name="connsiteX7" fmla="*/ 98964 w 607639"/>
              <a:gd name="connsiteY7" fmla="*/ 427903 h 536508"/>
              <a:gd name="connsiteX8" fmla="*/ 55890 w 607639"/>
              <a:gd name="connsiteY8" fmla="*/ 306322 h 536508"/>
              <a:gd name="connsiteX9" fmla="*/ 45477 w 607639"/>
              <a:gd name="connsiteY9" fmla="*/ 316631 h 536508"/>
              <a:gd name="connsiteX10" fmla="*/ 45477 w 607639"/>
              <a:gd name="connsiteY10" fmla="*/ 327830 h 536508"/>
              <a:gd name="connsiteX11" fmla="*/ 93001 w 607639"/>
              <a:gd name="connsiteY11" fmla="*/ 327830 h 536508"/>
              <a:gd name="connsiteX12" fmla="*/ 93001 w 607639"/>
              <a:gd name="connsiteY12" fmla="*/ 316631 h 536508"/>
              <a:gd name="connsiteX13" fmla="*/ 82589 w 607639"/>
              <a:gd name="connsiteY13" fmla="*/ 306322 h 536508"/>
              <a:gd name="connsiteX14" fmla="*/ 55890 w 607639"/>
              <a:gd name="connsiteY14" fmla="*/ 287836 h 536508"/>
              <a:gd name="connsiteX15" fmla="*/ 82589 w 607639"/>
              <a:gd name="connsiteY15" fmla="*/ 287836 h 536508"/>
              <a:gd name="connsiteX16" fmla="*/ 111424 w 607639"/>
              <a:gd name="connsiteY16" fmla="*/ 316631 h 536508"/>
              <a:gd name="connsiteX17" fmla="*/ 111424 w 607639"/>
              <a:gd name="connsiteY17" fmla="*/ 327830 h 536508"/>
              <a:gd name="connsiteX18" fmla="*/ 117386 w 607639"/>
              <a:gd name="connsiteY18" fmla="*/ 327830 h 536508"/>
              <a:gd name="connsiteX19" fmla="*/ 138479 w 607639"/>
              <a:gd name="connsiteY19" fmla="*/ 348893 h 536508"/>
              <a:gd name="connsiteX20" fmla="*/ 138479 w 607639"/>
              <a:gd name="connsiteY20" fmla="*/ 461586 h 536508"/>
              <a:gd name="connsiteX21" fmla="*/ 179506 w 607639"/>
              <a:gd name="connsiteY21" fmla="*/ 446122 h 536508"/>
              <a:gd name="connsiteX22" fmla="*/ 222135 w 607639"/>
              <a:gd name="connsiteY22" fmla="*/ 339206 h 536508"/>
              <a:gd name="connsiteX23" fmla="*/ 242604 w 607639"/>
              <a:gd name="connsiteY23" fmla="*/ 379910 h 536508"/>
              <a:gd name="connsiteX24" fmla="*/ 195703 w 607639"/>
              <a:gd name="connsiteY24" fmla="*/ 466919 h 536508"/>
              <a:gd name="connsiteX25" fmla="*/ 138479 w 607639"/>
              <a:gd name="connsiteY25" fmla="*/ 487893 h 536508"/>
              <a:gd name="connsiteX26" fmla="*/ 138479 w 607639"/>
              <a:gd name="connsiteY26" fmla="*/ 491093 h 536508"/>
              <a:gd name="connsiteX27" fmla="*/ 117386 w 607639"/>
              <a:gd name="connsiteY27" fmla="*/ 512156 h 536508"/>
              <a:gd name="connsiteX28" fmla="*/ 113026 w 607639"/>
              <a:gd name="connsiteY28" fmla="*/ 512156 h 536508"/>
              <a:gd name="connsiteX29" fmla="*/ 114628 w 607639"/>
              <a:gd name="connsiteY29" fmla="*/ 519355 h 536508"/>
              <a:gd name="connsiteX30" fmla="*/ 97451 w 607639"/>
              <a:gd name="connsiteY30" fmla="*/ 536508 h 536508"/>
              <a:gd name="connsiteX31" fmla="*/ 80364 w 607639"/>
              <a:gd name="connsiteY31" fmla="*/ 519355 h 536508"/>
              <a:gd name="connsiteX32" fmla="*/ 81966 w 607639"/>
              <a:gd name="connsiteY32" fmla="*/ 512156 h 536508"/>
              <a:gd name="connsiteX33" fmla="*/ 56335 w 607639"/>
              <a:gd name="connsiteY33" fmla="*/ 512156 h 536508"/>
              <a:gd name="connsiteX34" fmla="*/ 57937 w 607639"/>
              <a:gd name="connsiteY34" fmla="*/ 519355 h 536508"/>
              <a:gd name="connsiteX35" fmla="*/ 40761 w 607639"/>
              <a:gd name="connsiteY35" fmla="*/ 536508 h 536508"/>
              <a:gd name="connsiteX36" fmla="*/ 23673 w 607639"/>
              <a:gd name="connsiteY36" fmla="*/ 519355 h 536508"/>
              <a:gd name="connsiteX37" fmla="*/ 25186 w 607639"/>
              <a:gd name="connsiteY37" fmla="*/ 512156 h 536508"/>
              <a:gd name="connsiteX38" fmla="*/ 21092 w 607639"/>
              <a:gd name="connsiteY38" fmla="*/ 512156 h 536508"/>
              <a:gd name="connsiteX39" fmla="*/ 0 w 607639"/>
              <a:gd name="connsiteY39" fmla="*/ 491093 h 536508"/>
              <a:gd name="connsiteX40" fmla="*/ 0 w 607639"/>
              <a:gd name="connsiteY40" fmla="*/ 348893 h 536508"/>
              <a:gd name="connsiteX41" fmla="*/ 21092 w 607639"/>
              <a:gd name="connsiteY41" fmla="*/ 327830 h 536508"/>
              <a:gd name="connsiteX42" fmla="*/ 27055 w 607639"/>
              <a:gd name="connsiteY42" fmla="*/ 327830 h 536508"/>
              <a:gd name="connsiteX43" fmla="*/ 27055 w 607639"/>
              <a:gd name="connsiteY43" fmla="*/ 316631 h 536508"/>
              <a:gd name="connsiteX44" fmla="*/ 55890 w 607639"/>
              <a:gd name="connsiteY44" fmla="*/ 287836 h 536508"/>
              <a:gd name="connsiteX45" fmla="*/ 255075 w 607639"/>
              <a:gd name="connsiteY45" fmla="*/ 165084 h 536508"/>
              <a:gd name="connsiteX46" fmla="*/ 246352 w 607639"/>
              <a:gd name="connsiteY46" fmla="*/ 169083 h 536508"/>
              <a:gd name="connsiteX47" fmla="*/ 251070 w 607639"/>
              <a:gd name="connsiteY47" fmla="*/ 174771 h 536508"/>
              <a:gd name="connsiteX48" fmla="*/ 306912 w 607639"/>
              <a:gd name="connsiteY48" fmla="*/ 96463 h 536508"/>
              <a:gd name="connsiteX49" fmla="*/ 325748 w 607639"/>
              <a:gd name="connsiteY49" fmla="*/ 99940 h 536508"/>
              <a:gd name="connsiteX50" fmla="*/ 374436 w 607639"/>
              <a:gd name="connsiteY50" fmla="*/ 119936 h 536508"/>
              <a:gd name="connsiteX51" fmla="*/ 392772 w 607639"/>
              <a:gd name="connsiteY51" fmla="*/ 163573 h 536508"/>
              <a:gd name="connsiteX52" fmla="*/ 377017 w 607639"/>
              <a:gd name="connsiteY52" fmla="*/ 201700 h 536508"/>
              <a:gd name="connsiteX53" fmla="*/ 337853 w 607639"/>
              <a:gd name="connsiteY53" fmla="*/ 140022 h 536508"/>
              <a:gd name="connsiteX54" fmla="*/ 363933 w 607639"/>
              <a:gd name="connsiteY54" fmla="*/ 221341 h 536508"/>
              <a:gd name="connsiteX55" fmla="*/ 438789 w 607639"/>
              <a:gd name="connsiteY55" fmla="*/ 242492 h 536508"/>
              <a:gd name="connsiteX56" fmla="*/ 454989 w 607639"/>
              <a:gd name="connsiteY56" fmla="*/ 266844 h 536508"/>
              <a:gd name="connsiteX57" fmla="*/ 447067 w 607639"/>
              <a:gd name="connsiteY57" fmla="*/ 281241 h 536508"/>
              <a:gd name="connsiteX58" fmla="*/ 553166 w 607639"/>
              <a:gd name="connsiteY58" fmla="*/ 496936 h 536508"/>
              <a:gd name="connsiteX59" fmla="*/ 587790 w 607639"/>
              <a:gd name="connsiteY59" fmla="*/ 496936 h 536508"/>
              <a:gd name="connsiteX60" fmla="*/ 607639 w 607639"/>
              <a:gd name="connsiteY60" fmla="*/ 516666 h 536508"/>
              <a:gd name="connsiteX61" fmla="*/ 587790 w 607639"/>
              <a:gd name="connsiteY61" fmla="*/ 536485 h 536508"/>
              <a:gd name="connsiteX62" fmla="*/ 495221 w 607639"/>
              <a:gd name="connsiteY62" fmla="*/ 536485 h 536508"/>
              <a:gd name="connsiteX63" fmla="*/ 475461 w 607639"/>
              <a:gd name="connsiteY63" fmla="*/ 516666 h 536508"/>
              <a:gd name="connsiteX64" fmla="*/ 495221 w 607639"/>
              <a:gd name="connsiteY64" fmla="*/ 496936 h 536508"/>
              <a:gd name="connsiteX65" fmla="*/ 523793 w 607639"/>
              <a:gd name="connsiteY65" fmla="*/ 496936 h 536508"/>
              <a:gd name="connsiteX66" fmla="*/ 418762 w 607639"/>
              <a:gd name="connsiteY66" fmla="*/ 283463 h 536508"/>
              <a:gd name="connsiteX67" fmla="*/ 340079 w 607639"/>
              <a:gd name="connsiteY67" fmla="*/ 261245 h 536508"/>
              <a:gd name="connsiteX68" fmla="*/ 324858 w 607639"/>
              <a:gd name="connsiteY68" fmla="*/ 246492 h 536508"/>
              <a:gd name="connsiteX69" fmla="*/ 296019 w 607639"/>
              <a:gd name="connsiteY69" fmla="*/ 156730 h 536508"/>
              <a:gd name="connsiteX70" fmla="*/ 303318 w 607639"/>
              <a:gd name="connsiteY70" fmla="*/ 248180 h 536508"/>
              <a:gd name="connsiteX71" fmla="*/ 334204 w 607639"/>
              <a:gd name="connsiteY71" fmla="*/ 281952 h 536508"/>
              <a:gd name="connsiteX72" fmla="*/ 343105 w 607639"/>
              <a:gd name="connsiteY72" fmla="*/ 284441 h 536508"/>
              <a:gd name="connsiteX73" fmla="*/ 338832 w 607639"/>
              <a:gd name="connsiteY73" fmla="*/ 294839 h 536508"/>
              <a:gd name="connsiteX74" fmla="*/ 383337 w 607639"/>
              <a:gd name="connsiteY74" fmla="*/ 372869 h 536508"/>
              <a:gd name="connsiteX75" fmla="*/ 386630 w 607639"/>
              <a:gd name="connsiteY75" fmla="*/ 388600 h 536508"/>
              <a:gd name="connsiteX76" fmla="*/ 373101 w 607639"/>
              <a:gd name="connsiteY76" fmla="*/ 513111 h 536508"/>
              <a:gd name="connsiteX77" fmla="*/ 344173 w 607639"/>
              <a:gd name="connsiteY77" fmla="*/ 536307 h 536508"/>
              <a:gd name="connsiteX78" fmla="*/ 321031 w 607639"/>
              <a:gd name="connsiteY78" fmla="*/ 507512 h 536508"/>
              <a:gd name="connsiteX79" fmla="*/ 333670 w 607639"/>
              <a:gd name="connsiteY79" fmla="*/ 391355 h 536508"/>
              <a:gd name="connsiteX80" fmla="*/ 284181 w 607639"/>
              <a:gd name="connsiteY80" fmla="*/ 304704 h 536508"/>
              <a:gd name="connsiteX81" fmla="*/ 280354 w 607639"/>
              <a:gd name="connsiteY81" fmla="*/ 303104 h 536508"/>
              <a:gd name="connsiteX82" fmla="*/ 319428 w 607639"/>
              <a:gd name="connsiteY82" fmla="*/ 379712 h 536508"/>
              <a:gd name="connsiteX83" fmla="*/ 320942 w 607639"/>
              <a:gd name="connsiteY83" fmla="*/ 399976 h 536508"/>
              <a:gd name="connsiteX84" fmla="*/ 280532 w 607639"/>
              <a:gd name="connsiteY84" fmla="*/ 518710 h 536508"/>
              <a:gd name="connsiteX85" fmla="*/ 247331 w 607639"/>
              <a:gd name="connsiteY85" fmla="*/ 535063 h 536508"/>
              <a:gd name="connsiteX86" fmla="*/ 230954 w 607639"/>
              <a:gd name="connsiteY86" fmla="*/ 501913 h 536508"/>
              <a:gd name="connsiteX87" fmla="*/ 267803 w 607639"/>
              <a:gd name="connsiteY87" fmla="*/ 393666 h 536508"/>
              <a:gd name="connsiteX88" fmla="*/ 215466 w 607639"/>
              <a:gd name="connsiteY88" fmla="*/ 289773 h 536508"/>
              <a:gd name="connsiteX89" fmla="*/ 214398 w 607639"/>
              <a:gd name="connsiteY89" fmla="*/ 264355 h 536508"/>
              <a:gd name="connsiteX90" fmla="*/ 231844 w 607639"/>
              <a:gd name="connsiteY90" fmla="*/ 221696 h 536508"/>
              <a:gd name="connsiteX91" fmla="*/ 192947 w 607639"/>
              <a:gd name="connsiteY91" fmla="*/ 175304 h 536508"/>
              <a:gd name="connsiteX92" fmla="*/ 188229 w 607639"/>
              <a:gd name="connsiteY92" fmla="*/ 155930 h 536508"/>
              <a:gd name="connsiteX93" fmla="*/ 200869 w 607639"/>
              <a:gd name="connsiteY93" fmla="*/ 140466 h 536508"/>
              <a:gd name="connsiteX94" fmla="*/ 288275 w 607639"/>
              <a:gd name="connsiteY94" fmla="*/ 100651 h 536508"/>
              <a:gd name="connsiteX95" fmla="*/ 306912 w 607639"/>
              <a:gd name="connsiteY95" fmla="*/ 96463 h 536508"/>
              <a:gd name="connsiteX96" fmla="*/ 380348 w 607639"/>
              <a:gd name="connsiteY96" fmla="*/ 0 h 536508"/>
              <a:gd name="connsiteX97" fmla="*/ 429956 w 607639"/>
              <a:gd name="connsiteY97" fmla="*/ 49537 h 536508"/>
              <a:gd name="connsiteX98" fmla="*/ 380348 w 607639"/>
              <a:gd name="connsiteY98" fmla="*/ 99074 h 536508"/>
              <a:gd name="connsiteX99" fmla="*/ 330740 w 607639"/>
              <a:gd name="connsiteY99" fmla="*/ 49537 h 536508"/>
              <a:gd name="connsiteX100" fmla="*/ 380348 w 607639"/>
              <a:gd name="connsiteY100" fmla="*/ 0 h 536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607639" h="536508">
                <a:moveTo>
                  <a:pt x="39515" y="427903"/>
                </a:moveTo>
                <a:cubicBezTo>
                  <a:pt x="37379" y="427903"/>
                  <a:pt x="35599" y="429680"/>
                  <a:pt x="35599" y="431813"/>
                </a:cubicBezTo>
                <a:lnTo>
                  <a:pt x="35599" y="470118"/>
                </a:lnTo>
                <a:cubicBezTo>
                  <a:pt x="35599" y="472251"/>
                  <a:pt x="37379" y="474029"/>
                  <a:pt x="39515" y="474029"/>
                </a:cubicBezTo>
                <a:lnTo>
                  <a:pt x="98964" y="474029"/>
                </a:lnTo>
                <a:cubicBezTo>
                  <a:pt x="101100" y="474029"/>
                  <a:pt x="102880" y="472251"/>
                  <a:pt x="102880" y="470118"/>
                </a:cubicBezTo>
                <a:lnTo>
                  <a:pt x="102880" y="431813"/>
                </a:lnTo>
                <a:cubicBezTo>
                  <a:pt x="102880" y="429680"/>
                  <a:pt x="101100" y="427903"/>
                  <a:pt x="98964" y="427903"/>
                </a:cubicBezTo>
                <a:close/>
                <a:moveTo>
                  <a:pt x="55890" y="306322"/>
                </a:moveTo>
                <a:cubicBezTo>
                  <a:pt x="50194" y="306322"/>
                  <a:pt x="45477" y="310943"/>
                  <a:pt x="45477" y="316631"/>
                </a:cubicBezTo>
                <a:lnTo>
                  <a:pt x="45477" y="327830"/>
                </a:lnTo>
                <a:lnTo>
                  <a:pt x="93001" y="327830"/>
                </a:lnTo>
                <a:lnTo>
                  <a:pt x="93001" y="316631"/>
                </a:lnTo>
                <a:cubicBezTo>
                  <a:pt x="93001" y="310943"/>
                  <a:pt x="88285" y="306322"/>
                  <a:pt x="82589" y="306322"/>
                </a:cubicBezTo>
                <a:close/>
                <a:moveTo>
                  <a:pt x="55890" y="287836"/>
                </a:moveTo>
                <a:lnTo>
                  <a:pt x="82589" y="287836"/>
                </a:lnTo>
                <a:cubicBezTo>
                  <a:pt x="98519" y="287836"/>
                  <a:pt x="111424" y="300812"/>
                  <a:pt x="111424" y="316631"/>
                </a:cubicBezTo>
                <a:lnTo>
                  <a:pt x="111424" y="327830"/>
                </a:lnTo>
                <a:lnTo>
                  <a:pt x="117386" y="327830"/>
                </a:lnTo>
                <a:cubicBezTo>
                  <a:pt x="129045" y="327830"/>
                  <a:pt x="138479" y="337250"/>
                  <a:pt x="138479" y="348893"/>
                </a:cubicBezTo>
                <a:lnTo>
                  <a:pt x="138479" y="461586"/>
                </a:lnTo>
                <a:cubicBezTo>
                  <a:pt x="147823" y="461498"/>
                  <a:pt x="163931" y="459009"/>
                  <a:pt x="179506" y="446122"/>
                </a:cubicBezTo>
                <a:cubicBezTo>
                  <a:pt x="202734" y="426836"/>
                  <a:pt x="217240" y="390220"/>
                  <a:pt x="222135" y="339206"/>
                </a:cubicBezTo>
                <a:lnTo>
                  <a:pt x="242604" y="379910"/>
                </a:lnTo>
                <a:cubicBezTo>
                  <a:pt x="234061" y="419282"/>
                  <a:pt x="218397" y="448344"/>
                  <a:pt x="195703" y="466919"/>
                </a:cubicBezTo>
                <a:cubicBezTo>
                  <a:pt x="174433" y="484250"/>
                  <a:pt x="152184" y="487716"/>
                  <a:pt x="138479" y="487893"/>
                </a:cubicBezTo>
                <a:lnTo>
                  <a:pt x="138479" y="491093"/>
                </a:lnTo>
                <a:cubicBezTo>
                  <a:pt x="138479" y="502736"/>
                  <a:pt x="129045" y="512156"/>
                  <a:pt x="117386" y="512156"/>
                </a:cubicBezTo>
                <a:lnTo>
                  <a:pt x="113026" y="512156"/>
                </a:lnTo>
                <a:cubicBezTo>
                  <a:pt x="114094" y="514378"/>
                  <a:pt x="114628" y="516778"/>
                  <a:pt x="114628" y="519355"/>
                </a:cubicBezTo>
                <a:cubicBezTo>
                  <a:pt x="114628" y="528776"/>
                  <a:pt x="106974" y="536508"/>
                  <a:pt x="97451" y="536508"/>
                </a:cubicBezTo>
                <a:cubicBezTo>
                  <a:pt x="88018" y="536508"/>
                  <a:pt x="80364" y="528776"/>
                  <a:pt x="80364" y="519355"/>
                </a:cubicBezTo>
                <a:cubicBezTo>
                  <a:pt x="80364" y="516778"/>
                  <a:pt x="80898" y="514378"/>
                  <a:pt x="81966" y="512156"/>
                </a:cubicBezTo>
                <a:lnTo>
                  <a:pt x="56335" y="512156"/>
                </a:lnTo>
                <a:cubicBezTo>
                  <a:pt x="57314" y="514378"/>
                  <a:pt x="57937" y="516778"/>
                  <a:pt x="57937" y="519355"/>
                </a:cubicBezTo>
                <a:cubicBezTo>
                  <a:pt x="57937" y="528776"/>
                  <a:pt x="50283" y="536508"/>
                  <a:pt x="40761" y="536508"/>
                </a:cubicBezTo>
                <a:cubicBezTo>
                  <a:pt x="31327" y="536508"/>
                  <a:pt x="23673" y="528776"/>
                  <a:pt x="23673" y="519355"/>
                </a:cubicBezTo>
                <a:cubicBezTo>
                  <a:pt x="23673" y="516778"/>
                  <a:pt x="24207" y="514378"/>
                  <a:pt x="25186" y="512156"/>
                </a:cubicBezTo>
                <a:lnTo>
                  <a:pt x="21092" y="512156"/>
                </a:lnTo>
                <a:cubicBezTo>
                  <a:pt x="9434" y="512156"/>
                  <a:pt x="0" y="502736"/>
                  <a:pt x="0" y="491093"/>
                </a:cubicBezTo>
                <a:lnTo>
                  <a:pt x="0" y="348893"/>
                </a:lnTo>
                <a:cubicBezTo>
                  <a:pt x="0" y="337250"/>
                  <a:pt x="9434" y="327830"/>
                  <a:pt x="21092" y="327830"/>
                </a:cubicBezTo>
                <a:lnTo>
                  <a:pt x="27055" y="327830"/>
                </a:lnTo>
                <a:lnTo>
                  <a:pt x="27055" y="316631"/>
                </a:lnTo>
                <a:cubicBezTo>
                  <a:pt x="27055" y="300812"/>
                  <a:pt x="39960" y="287836"/>
                  <a:pt x="55890" y="287836"/>
                </a:cubicBezTo>
                <a:close/>
                <a:moveTo>
                  <a:pt x="255075" y="165084"/>
                </a:moveTo>
                <a:lnTo>
                  <a:pt x="246352" y="169083"/>
                </a:lnTo>
                <a:lnTo>
                  <a:pt x="251070" y="174771"/>
                </a:lnTo>
                <a:close/>
                <a:moveTo>
                  <a:pt x="306912" y="96463"/>
                </a:moveTo>
                <a:cubicBezTo>
                  <a:pt x="313287" y="96341"/>
                  <a:pt x="319695" y="97496"/>
                  <a:pt x="325748" y="99940"/>
                </a:cubicBezTo>
                <a:lnTo>
                  <a:pt x="374436" y="119936"/>
                </a:lnTo>
                <a:cubicBezTo>
                  <a:pt x="391526" y="126957"/>
                  <a:pt x="399714" y="146510"/>
                  <a:pt x="392772" y="163573"/>
                </a:cubicBezTo>
                <a:lnTo>
                  <a:pt x="377017" y="201700"/>
                </a:lnTo>
                <a:lnTo>
                  <a:pt x="337853" y="140022"/>
                </a:lnTo>
                <a:lnTo>
                  <a:pt x="363933" y="221341"/>
                </a:lnTo>
                <a:lnTo>
                  <a:pt x="438789" y="242492"/>
                </a:lnTo>
                <a:cubicBezTo>
                  <a:pt x="449648" y="245603"/>
                  <a:pt x="456324" y="256090"/>
                  <a:pt x="454989" y="266844"/>
                </a:cubicBezTo>
                <a:cubicBezTo>
                  <a:pt x="454277" y="272354"/>
                  <a:pt x="451607" y="277508"/>
                  <a:pt x="447067" y="281241"/>
                </a:cubicBezTo>
                <a:cubicBezTo>
                  <a:pt x="450895" y="289062"/>
                  <a:pt x="547736" y="485916"/>
                  <a:pt x="553166" y="496936"/>
                </a:cubicBezTo>
                <a:lnTo>
                  <a:pt x="587790" y="496936"/>
                </a:lnTo>
                <a:cubicBezTo>
                  <a:pt x="598738" y="496936"/>
                  <a:pt x="607639" y="505823"/>
                  <a:pt x="607639" y="516666"/>
                </a:cubicBezTo>
                <a:cubicBezTo>
                  <a:pt x="607639" y="527597"/>
                  <a:pt x="598738" y="536485"/>
                  <a:pt x="587790" y="536485"/>
                </a:cubicBezTo>
                <a:lnTo>
                  <a:pt x="495221" y="536485"/>
                </a:lnTo>
                <a:cubicBezTo>
                  <a:pt x="484362" y="536485"/>
                  <a:pt x="475461" y="527597"/>
                  <a:pt x="475461" y="516666"/>
                </a:cubicBezTo>
                <a:cubicBezTo>
                  <a:pt x="475461" y="505823"/>
                  <a:pt x="484362" y="496936"/>
                  <a:pt x="495221" y="496936"/>
                </a:cubicBezTo>
                <a:lnTo>
                  <a:pt x="523793" y="496936"/>
                </a:lnTo>
                <a:cubicBezTo>
                  <a:pt x="519609" y="488404"/>
                  <a:pt x="423391" y="292795"/>
                  <a:pt x="418762" y="283463"/>
                </a:cubicBezTo>
                <a:lnTo>
                  <a:pt x="340079" y="261245"/>
                </a:lnTo>
                <a:cubicBezTo>
                  <a:pt x="333225" y="259289"/>
                  <a:pt x="327261" y="253957"/>
                  <a:pt x="324858" y="246492"/>
                </a:cubicBezTo>
                <a:lnTo>
                  <a:pt x="296019" y="156730"/>
                </a:lnTo>
                <a:lnTo>
                  <a:pt x="303318" y="248180"/>
                </a:lnTo>
                <a:cubicBezTo>
                  <a:pt x="304208" y="259289"/>
                  <a:pt x="314978" y="276531"/>
                  <a:pt x="334204" y="281952"/>
                </a:cubicBezTo>
                <a:lnTo>
                  <a:pt x="343105" y="284441"/>
                </a:lnTo>
                <a:lnTo>
                  <a:pt x="338832" y="294839"/>
                </a:lnTo>
                <a:lnTo>
                  <a:pt x="383337" y="372869"/>
                </a:lnTo>
                <a:cubicBezTo>
                  <a:pt x="386096" y="377668"/>
                  <a:pt x="387253" y="383179"/>
                  <a:pt x="386630" y="388600"/>
                </a:cubicBezTo>
                <a:lnTo>
                  <a:pt x="373101" y="513111"/>
                </a:lnTo>
                <a:cubicBezTo>
                  <a:pt x="371499" y="527508"/>
                  <a:pt x="358503" y="537818"/>
                  <a:pt x="344173" y="536307"/>
                </a:cubicBezTo>
                <a:cubicBezTo>
                  <a:pt x="329843" y="534707"/>
                  <a:pt x="319428" y="521821"/>
                  <a:pt x="321031" y="507512"/>
                </a:cubicBezTo>
                <a:lnTo>
                  <a:pt x="333670" y="391355"/>
                </a:lnTo>
                <a:lnTo>
                  <a:pt x="284181" y="304704"/>
                </a:lnTo>
                <a:lnTo>
                  <a:pt x="280354" y="303104"/>
                </a:lnTo>
                <a:lnTo>
                  <a:pt x="319428" y="379712"/>
                </a:lnTo>
                <a:cubicBezTo>
                  <a:pt x="322633" y="386022"/>
                  <a:pt x="323167" y="393310"/>
                  <a:pt x="320942" y="399976"/>
                </a:cubicBezTo>
                <a:lnTo>
                  <a:pt x="280532" y="518710"/>
                </a:lnTo>
                <a:cubicBezTo>
                  <a:pt x="275903" y="532396"/>
                  <a:pt x="261039" y="539684"/>
                  <a:pt x="247331" y="535063"/>
                </a:cubicBezTo>
                <a:cubicBezTo>
                  <a:pt x="233624" y="530441"/>
                  <a:pt x="226325" y="515599"/>
                  <a:pt x="230954" y="501913"/>
                </a:cubicBezTo>
                <a:lnTo>
                  <a:pt x="267803" y="393666"/>
                </a:lnTo>
                <a:lnTo>
                  <a:pt x="215466" y="289773"/>
                </a:lnTo>
                <a:cubicBezTo>
                  <a:pt x="211461" y="281863"/>
                  <a:pt x="211105" y="272620"/>
                  <a:pt x="214398" y="264355"/>
                </a:cubicBezTo>
                <a:lnTo>
                  <a:pt x="231844" y="221696"/>
                </a:lnTo>
                <a:lnTo>
                  <a:pt x="192947" y="175304"/>
                </a:lnTo>
                <a:cubicBezTo>
                  <a:pt x="188407" y="169972"/>
                  <a:pt x="186716" y="162773"/>
                  <a:pt x="188229" y="155930"/>
                </a:cubicBezTo>
                <a:cubicBezTo>
                  <a:pt x="189832" y="149087"/>
                  <a:pt x="194460" y="143399"/>
                  <a:pt x="200869" y="140466"/>
                </a:cubicBezTo>
                <a:lnTo>
                  <a:pt x="288275" y="100651"/>
                </a:lnTo>
                <a:cubicBezTo>
                  <a:pt x="294195" y="97985"/>
                  <a:pt x="300536" y="96585"/>
                  <a:pt x="306912" y="96463"/>
                </a:cubicBezTo>
                <a:close/>
                <a:moveTo>
                  <a:pt x="380348" y="0"/>
                </a:moveTo>
                <a:cubicBezTo>
                  <a:pt x="407746" y="0"/>
                  <a:pt x="429956" y="22178"/>
                  <a:pt x="429956" y="49537"/>
                </a:cubicBezTo>
                <a:cubicBezTo>
                  <a:pt x="429956" y="76896"/>
                  <a:pt x="407746" y="99074"/>
                  <a:pt x="380348" y="99074"/>
                </a:cubicBezTo>
                <a:cubicBezTo>
                  <a:pt x="352950" y="99074"/>
                  <a:pt x="330740" y="76896"/>
                  <a:pt x="330740" y="49537"/>
                </a:cubicBezTo>
                <a:cubicBezTo>
                  <a:pt x="330740" y="22178"/>
                  <a:pt x="352950" y="0"/>
                  <a:pt x="380348"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23" name="直接连接符 22"/>
          <p:cNvSpPr/>
          <p:nvPr>
            <p:custDataLst>
              <p:tags r:id="rId2"/>
            </p:custDataLst>
          </p:nvPr>
        </p:nvSpPr>
        <p:spPr>
          <a:xfrm>
            <a:off x="5060041" y="2583253"/>
            <a:ext cx="0" cy="1219200"/>
          </a:xfrm>
          <a:prstGeom prst="line">
            <a:avLst/>
          </a:prstGeom>
          <a:ln w="6350" cap="flat" cmpd="sng">
            <a:solidFill>
              <a:schemeClr val="accent1"/>
            </a:solidFill>
            <a:prstDash val="solid"/>
            <a:miter/>
            <a:headEnd type="none" w="med" len="med"/>
            <a:tailEnd type="none" w="med" len="med"/>
          </a:ln>
        </p:spPr>
        <p:txBody>
          <a:bodyPr/>
          <a:lstStyle/>
          <a:p>
            <a:endParaRPr lang="zh-CN" altLang="en-US" dirty="0">
              <a:solidFill>
                <a:schemeClr val="dk1"/>
              </a:solidFill>
            </a:endParaRPr>
          </a:p>
        </p:txBody>
      </p:sp>
      <p:sp>
        <p:nvSpPr>
          <p:cNvPr id="25" name="矩形 24"/>
          <p:cNvSpPr/>
          <p:nvPr>
            <p:custDataLst>
              <p:tags r:id="rId3"/>
            </p:custDataLst>
          </p:nvPr>
        </p:nvSpPr>
        <p:spPr>
          <a:xfrm>
            <a:off x="5231491" y="2480066"/>
            <a:ext cx="1406525" cy="119888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要求操作者严格遵守安全操作规程；</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26" name="直接连接符 25"/>
          <p:cNvSpPr/>
          <p:nvPr>
            <p:custDataLst>
              <p:tags r:id="rId4"/>
            </p:custDataLst>
          </p:nvPr>
        </p:nvSpPr>
        <p:spPr>
          <a:xfrm>
            <a:off x="7033305" y="2583253"/>
            <a:ext cx="0" cy="1219200"/>
          </a:xfrm>
          <a:prstGeom prst="line">
            <a:avLst/>
          </a:prstGeom>
          <a:ln w="6350" cap="flat" cmpd="sng">
            <a:solidFill>
              <a:schemeClr val="accent1"/>
            </a:solidFill>
            <a:prstDash val="solid"/>
            <a:miter/>
            <a:headEnd type="none" w="med" len="med"/>
            <a:tailEnd type="none" w="med" len="med"/>
          </a:ln>
        </p:spPr>
      </p:sp>
      <p:sp>
        <p:nvSpPr>
          <p:cNvPr id="29" name="直接连接符 28"/>
          <p:cNvSpPr/>
          <p:nvPr>
            <p:custDataLst>
              <p:tags r:id="rId5"/>
            </p:custDataLst>
          </p:nvPr>
        </p:nvSpPr>
        <p:spPr>
          <a:xfrm>
            <a:off x="9054191" y="2583253"/>
            <a:ext cx="0" cy="1219200"/>
          </a:xfrm>
          <a:prstGeom prst="line">
            <a:avLst/>
          </a:prstGeom>
          <a:ln w="6350" cap="flat" cmpd="sng">
            <a:solidFill>
              <a:schemeClr val="accent1"/>
            </a:solidFill>
            <a:prstDash val="solid"/>
            <a:miter/>
            <a:headEnd type="none" w="med" len="med"/>
            <a:tailEnd type="none" w="med" len="med"/>
          </a:ln>
        </p:spPr>
      </p:sp>
      <p:pic>
        <p:nvPicPr>
          <p:cNvPr id="35" name="图片 34"/>
          <p:cNvPicPr>
            <a:picLocks noChangeAspect="1"/>
          </p:cNvPicPr>
          <p:nvPr/>
        </p:nvPicPr>
        <p:blipFill rotWithShape="1">
          <a:blip r:embed="rId6">
            <a:extLst>
              <a:ext uri="{28A0092B-C50C-407E-A947-70E740481C1C}">
                <a14:useLocalDpi xmlns:a14="http://schemas.microsoft.com/office/drawing/2010/main" val="0"/>
              </a:ext>
            </a:extLst>
          </a:blip>
          <a:srcRect r="51495"/>
          <a:stretch>
            <a:fillRect/>
          </a:stretch>
        </p:blipFill>
        <p:spPr>
          <a:xfrm>
            <a:off x="1087566" y="2129162"/>
            <a:ext cx="3477628" cy="4032903"/>
          </a:xfrm>
          <a:prstGeom prst="rect">
            <a:avLst/>
          </a:prstGeom>
          <a:noFill/>
          <a:ln w="9525">
            <a:noFill/>
          </a:ln>
        </p:spPr>
      </p:pic>
      <p:sp>
        <p:nvSpPr>
          <p:cNvPr id="36" name="矩形 35"/>
          <p:cNvSpPr/>
          <p:nvPr>
            <p:custDataLst>
              <p:tags r:id="rId7"/>
            </p:custDataLst>
          </p:nvPr>
        </p:nvSpPr>
        <p:spPr>
          <a:xfrm>
            <a:off x="1087566" y="3341544"/>
            <a:ext cx="3477628" cy="1608138"/>
          </a:xfrm>
          <a:prstGeom prst="rect">
            <a:avLst/>
          </a:prstGeom>
          <a:solidFill>
            <a:schemeClr val="accent1">
              <a:alpha val="88000"/>
            </a:schemeClr>
          </a:solid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gn="ctr"/>
            <a:endParaRPr dirty="0">
              <a:solidFill>
                <a:srgbClr val="FFFFFF"/>
              </a:solidFill>
              <a:ea typeface="宋体" panose="02010600030101010101" pitchFamily="2" charset="-122"/>
            </a:endParaRPr>
          </a:p>
        </p:txBody>
      </p:sp>
      <p:sp>
        <p:nvSpPr>
          <p:cNvPr id="37" name="矩形 36"/>
          <p:cNvSpPr/>
          <p:nvPr>
            <p:custDataLst>
              <p:tags r:id="rId8"/>
            </p:custDataLst>
          </p:nvPr>
        </p:nvSpPr>
        <p:spPr>
          <a:xfrm>
            <a:off x="1121905" y="3802453"/>
            <a:ext cx="3503613" cy="860425"/>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gn="ctr">
              <a:lnSpc>
                <a:spcPts val="3000"/>
              </a:lnSpc>
            </a:pPr>
            <a:r>
              <a:rPr lang="zh-CN" altLang="en-US" sz="2000" dirty="0">
                <a:solidFill>
                  <a:schemeClr val="lt1"/>
                </a:solidFill>
                <a:latin typeface="Times New Roman" panose="02020603050405020304" charset="0"/>
                <a:ea typeface="微软雅黑" panose="020B0503020204020204" pitchFamily="34" charset="-122"/>
                <a:sym typeface="Calibri" panose="020F0502020204030204" charset="0"/>
              </a:rPr>
              <a:t>机械设备操作人员</a:t>
            </a:r>
            <a:endParaRPr lang="en-US" altLang="zh-CN" sz="2000" dirty="0">
              <a:solidFill>
                <a:schemeClr val="lt1"/>
              </a:solidFill>
              <a:latin typeface="Times New Roman" panose="02020603050405020304" charset="0"/>
              <a:ea typeface="微软雅黑" panose="020B0503020204020204" pitchFamily="34" charset="-122"/>
              <a:sym typeface="Calibri" panose="020F0502020204030204" charset="0"/>
            </a:endParaRPr>
          </a:p>
          <a:p>
            <a:pPr algn="ctr">
              <a:lnSpc>
                <a:spcPts val="3000"/>
              </a:lnSpc>
            </a:pPr>
            <a:r>
              <a:rPr lang="zh-CN" altLang="en-US" sz="2000" dirty="0">
                <a:solidFill>
                  <a:schemeClr val="lt1"/>
                </a:solidFill>
                <a:latin typeface="Times New Roman" panose="02020603050405020304" charset="0"/>
                <a:ea typeface="微软雅黑" panose="020B0503020204020204" pitchFamily="34" charset="-122"/>
                <a:sym typeface="Calibri" panose="020F0502020204030204" charset="0"/>
              </a:rPr>
              <a:t>安全管理规定</a:t>
            </a:r>
            <a:endParaRPr lang="zh-CN" altLang="en-US" sz="2000" dirty="0">
              <a:solidFill>
                <a:schemeClr val="lt1"/>
              </a:solidFill>
              <a:latin typeface="Times New Roman" panose="02020603050405020304" charset="0"/>
              <a:ea typeface="微软雅黑" panose="020B0503020204020204" pitchFamily="34" charset="-122"/>
              <a:sym typeface="Calibri" panose="020F0502020204030204" charset="0"/>
            </a:endParaRPr>
          </a:p>
        </p:txBody>
      </p:sp>
      <p:sp>
        <p:nvSpPr>
          <p:cNvPr id="38" name="直接连接符 37"/>
          <p:cNvSpPr/>
          <p:nvPr>
            <p:custDataLst>
              <p:tags r:id="rId9"/>
            </p:custDataLst>
          </p:nvPr>
        </p:nvSpPr>
        <p:spPr>
          <a:xfrm>
            <a:off x="5060041" y="4534472"/>
            <a:ext cx="0" cy="1219200"/>
          </a:xfrm>
          <a:prstGeom prst="line">
            <a:avLst/>
          </a:prstGeom>
          <a:ln w="6350" cap="flat" cmpd="sng">
            <a:solidFill>
              <a:schemeClr val="accent1"/>
            </a:solidFill>
            <a:prstDash val="solid"/>
            <a:miter/>
            <a:headEnd type="none" w="med" len="med"/>
            <a:tailEnd type="none" w="med" len="med"/>
          </a:ln>
        </p:spPr>
      </p:sp>
      <p:sp>
        <p:nvSpPr>
          <p:cNvPr id="41" name="直接连接符 40"/>
          <p:cNvSpPr/>
          <p:nvPr>
            <p:custDataLst>
              <p:tags r:id="rId10"/>
            </p:custDataLst>
          </p:nvPr>
        </p:nvSpPr>
        <p:spPr>
          <a:xfrm>
            <a:off x="7031719" y="4534472"/>
            <a:ext cx="0" cy="1219200"/>
          </a:xfrm>
          <a:prstGeom prst="line">
            <a:avLst/>
          </a:prstGeom>
          <a:ln w="6350" cap="flat" cmpd="sng">
            <a:solidFill>
              <a:schemeClr val="accent1"/>
            </a:solidFill>
            <a:prstDash val="solid"/>
            <a:miter/>
            <a:headEnd type="none" w="med" len="med"/>
            <a:tailEnd type="none" w="med" len="med"/>
          </a:ln>
        </p:spPr>
      </p:sp>
      <p:sp>
        <p:nvSpPr>
          <p:cNvPr id="44" name="直接连接符 43"/>
          <p:cNvSpPr/>
          <p:nvPr>
            <p:custDataLst>
              <p:tags r:id="rId11"/>
            </p:custDataLst>
          </p:nvPr>
        </p:nvSpPr>
        <p:spPr>
          <a:xfrm>
            <a:off x="9054191" y="4534472"/>
            <a:ext cx="0" cy="1219200"/>
          </a:xfrm>
          <a:prstGeom prst="line">
            <a:avLst/>
          </a:prstGeom>
          <a:ln w="6350" cap="flat" cmpd="sng">
            <a:solidFill>
              <a:schemeClr val="accent1"/>
            </a:solidFill>
            <a:prstDash val="solid"/>
            <a:miter/>
            <a:headEnd type="none" w="med" len="med"/>
            <a:tailEnd type="none" w="med" len="med"/>
          </a:ln>
        </p:spPr>
      </p:sp>
      <p:sp>
        <p:nvSpPr>
          <p:cNvPr id="48" name="矩形 47"/>
          <p:cNvSpPr/>
          <p:nvPr>
            <p:custDataLst>
              <p:tags r:id="rId12"/>
            </p:custDataLst>
          </p:nvPr>
        </p:nvSpPr>
        <p:spPr>
          <a:xfrm>
            <a:off x="7203166" y="2480066"/>
            <a:ext cx="1406525" cy="119888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必须正确穿戴好个人防护用品和用具；</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49" name="矩形 48"/>
          <p:cNvSpPr/>
          <p:nvPr>
            <p:custDataLst>
              <p:tags r:id="rId13"/>
            </p:custDataLst>
          </p:nvPr>
        </p:nvSpPr>
        <p:spPr>
          <a:xfrm>
            <a:off x="9174841" y="2508805"/>
            <a:ext cx="1406525" cy="119888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操作前对机械设备进行全面检查；</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50" name="矩形 49"/>
          <p:cNvSpPr/>
          <p:nvPr>
            <p:custDataLst>
              <p:tags r:id="rId14"/>
            </p:custDataLst>
          </p:nvPr>
        </p:nvSpPr>
        <p:spPr>
          <a:xfrm>
            <a:off x="5231491" y="4385650"/>
            <a:ext cx="1406525" cy="119888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设备运转时，操作者不得离开工作岗位；</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51" name="矩形 50"/>
          <p:cNvSpPr/>
          <p:nvPr>
            <p:custDataLst>
              <p:tags r:id="rId15"/>
            </p:custDataLst>
          </p:nvPr>
        </p:nvSpPr>
        <p:spPr>
          <a:xfrm>
            <a:off x="7229471" y="4417361"/>
            <a:ext cx="1406525" cy="119888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设备运转时，严禁用手调整设备；</a:t>
            </a:r>
            <a:endParaRPr kumimoji="1" lang="zh-CN" altLang="en-US" sz="1600" dirty="0">
              <a:solidFill>
                <a:schemeClr val="dk1"/>
              </a:solidFill>
              <a:latin typeface="Times New Roman" panose="02020603050405020304" charset="0"/>
              <a:ea typeface="微软雅黑" panose="020B0503020204020204" pitchFamily="34" charset="-122"/>
            </a:endParaRPr>
          </a:p>
        </p:txBody>
      </p:sp>
      <p:sp>
        <p:nvSpPr>
          <p:cNvPr id="52" name="矩形 51"/>
          <p:cNvSpPr/>
          <p:nvPr>
            <p:custDataLst>
              <p:tags r:id="rId16"/>
            </p:custDataLst>
          </p:nvPr>
        </p:nvSpPr>
        <p:spPr>
          <a:xfrm>
            <a:off x="9176651" y="4417361"/>
            <a:ext cx="2229306" cy="1568450"/>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a:lstStyle>
          <a:p>
            <a:pPr>
              <a:lnSpc>
                <a:spcPct val="150000"/>
              </a:lnSpc>
              <a:buClr>
                <a:schemeClr val="folHlink"/>
              </a:buClr>
              <a:buSzPct val="60000"/>
            </a:pPr>
            <a:r>
              <a:rPr kumimoji="1" lang="zh-CN" altLang="en-US" sz="1600" dirty="0">
                <a:solidFill>
                  <a:schemeClr val="dk1"/>
                </a:solidFill>
                <a:latin typeface="Times New Roman" panose="02020603050405020304" charset="0"/>
                <a:ea typeface="微软雅黑" panose="020B0503020204020204" pitchFamily="34" charset="-122"/>
              </a:rPr>
              <a:t>工作结束后，确认设备停止状态的安全， 并清理好工作场地，将零件、夹具摆放整齐</a:t>
            </a:r>
            <a:r>
              <a:rPr kumimoji="1" lang="en-US" altLang="zh-CN" sz="1600" dirty="0">
                <a:solidFill>
                  <a:schemeClr val="dk1"/>
                </a:solidFill>
                <a:latin typeface="Times New Roman" panose="02020603050405020304" charset="0"/>
                <a:ea typeface="微软雅黑" panose="020B0503020204020204" pitchFamily="34" charset="-122"/>
              </a:rPr>
              <a:t>;</a:t>
            </a:r>
            <a:endParaRPr kumimoji="1" lang="en-US" altLang="zh-CN" sz="1600" dirty="0">
              <a:solidFill>
                <a:schemeClr val="dk1"/>
              </a:solidFill>
              <a:latin typeface="Times New Roman" panose="02020603050405020304" charset="0"/>
              <a:ea typeface="微软雅黑" panose="020B0503020204020204" pitchFamily="34" charset="-122"/>
            </a:endParaRPr>
          </a:p>
        </p:txBody>
      </p:sp>
      <p:pic>
        <p:nvPicPr>
          <p:cNvPr id="2" name="图片 1" descr="暗色"/>
          <p:cNvPicPr>
            <a:picLocks noChangeAspect="1"/>
          </p:cNvPicPr>
          <p:nvPr>
            <p:custDataLst>
              <p:tags r:id="rId17"/>
            </p:custDataLst>
          </p:nvPr>
        </p:nvPicPr>
        <p:blipFill>
          <a:blip r:embed="rId18">
            <a:alphaModFix amt="20000"/>
          </a:blip>
          <a:stretch>
            <a:fillRect/>
          </a:stretch>
        </p:blipFill>
        <p:spPr>
          <a:xfrm>
            <a:off x="1087755" y="2129155"/>
            <a:ext cx="1256665" cy="1256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梯形 10"/>
          <p:cNvSpPr/>
          <p:nvPr>
            <p:custDataLst>
              <p:tags r:id="rId1"/>
            </p:custDataLst>
          </p:nvPr>
        </p:nvSpPr>
        <p:spPr>
          <a:xfrm rot="10800000">
            <a:off x="1393022" y="1190126"/>
            <a:ext cx="3091892"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a:off x="1305938" y="2194119"/>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lt1"/>
                </a:solidFill>
                <a:latin typeface="Times New Roman" panose="02020603050405020304" charset="0"/>
                <a:ea typeface="微软雅黑" panose="020B0503020204020204" pitchFamily="34" charset="-122"/>
              </a:rPr>
              <a:t>3</a:t>
            </a:r>
            <a:endParaRPr kumimoji="1" lang="en-US" altLang="zh-CN" sz="6600" b="1" dirty="0">
              <a:solidFill>
                <a:schemeClr val="lt1"/>
              </a:solidFill>
              <a:latin typeface="Times New Roman" panose="02020603050405020304" charset="0"/>
              <a:ea typeface="微软雅黑" panose="020B0503020204020204" pitchFamily="34" charset="-122"/>
            </a:endParaRPr>
          </a:p>
        </p:txBody>
      </p:sp>
      <p:sp>
        <p:nvSpPr>
          <p:cNvPr id="18" name="矩形 17"/>
          <p:cNvSpPr/>
          <p:nvPr/>
        </p:nvSpPr>
        <p:spPr>
          <a:xfrm>
            <a:off x="4652441" y="2961051"/>
            <a:ext cx="5059680" cy="829945"/>
          </a:xfrm>
          <a:prstGeom prst="rect">
            <a:avLst/>
          </a:prstGeom>
        </p:spPr>
        <p:txBody>
          <a:bodyPr wrap="none">
            <a:spAutoFit/>
          </a:bodyPr>
          <a:lstStyle/>
          <a:p>
            <a:r>
              <a:rPr kumimoji="1" lang="zh-CN" altLang="en-US" sz="4800" b="1" dirty="0">
                <a:solidFill>
                  <a:schemeClr val="accent1"/>
                </a:solidFill>
                <a:latin typeface="Times New Roman" panose="02020603050405020304" charset="0"/>
                <a:ea typeface="微软雅黑" panose="020B0503020204020204" pitchFamily="34" charset="-122"/>
              </a:rPr>
              <a:t>机械设备异常处理</a:t>
            </a:r>
            <a:endParaRPr kumimoji="1" lang="zh-CN" altLang="en-US" sz="4800" b="1" dirty="0">
              <a:solidFill>
                <a:schemeClr val="accen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42" y="1143992"/>
            <a:ext cx="742072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1286" y="4343892"/>
            <a:ext cx="6863912"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14" y="3962952"/>
            <a:ext cx="3763057" cy="2508112"/>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2762" y="1143992"/>
            <a:ext cx="3745280" cy="2496430"/>
          </a:xfrm>
          <a:prstGeom prst="rect">
            <a:avLst/>
          </a:prstGeom>
        </p:spPr>
      </p:pic>
      <p:sp>
        <p:nvSpPr>
          <p:cNvPr id="6" name="标题 3"/>
          <p:cNvSpPr txBox="1"/>
          <p:nvPr/>
        </p:nvSpPr>
        <p:spPr>
          <a:xfrm>
            <a:off x="119361" y="189736"/>
            <a:ext cx="6814390" cy="596807"/>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1507" y="189736"/>
            <a:ext cx="1197274" cy="60464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2081881" y="828561"/>
            <a:ext cx="33324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机械设备异常状态</a:t>
            </a:r>
            <a:endParaRPr lang="zh-CN" altLang="en-US" sz="2800" spc="300" dirty="0">
              <a:solidFill>
                <a:srgbClr val="000000"/>
              </a:solidFill>
              <a:latin typeface="Times New Roman" panose="02020603050405020304" charset="0"/>
              <a:ea typeface="微软雅黑" panose="020B0503020204020204" pitchFamily="34" charset="-122"/>
            </a:endParaRPr>
          </a:p>
        </p:txBody>
      </p:sp>
      <p:sp>
        <p:nvSpPr>
          <p:cNvPr id="19" name="girl-kicking_11027"/>
          <p:cNvSpPr>
            <a:spLocks noChangeAspect="1"/>
          </p:cNvSpPr>
          <p:nvPr>
            <p:custDataLst>
              <p:tags r:id="rId1"/>
            </p:custDataLst>
          </p:nvPr>
        </p:nvSpPr>
        <p:spPr bwMode="auto">
          <a:xfrm>
            <a:off x="1353857" y="666538"/>
            <a:ext cx="481116" cy="847266"/>
          </a:xfrm>
          <a:custGeom>
            <a:avLst/>
            <a:gdLst>
              <a:gd name="T0" fmla="*/ 36 w 123"/>
              <a:gd name="T1" fmla="*/ 18 h 217"/>
              <a:gd name="T2" fmla="*/ 56 w 123"/>
              <a:gd name="T3" fmla="*/ 18 h 217"/>
              <a:gd name="T4" fmla="*/ 56 w 123"/>
              <a:gd name="T5" fmla="*/ 33 h 217"/>
              <a:gd name="T6" fmla="*/ 36 w 123"/>
              <a:gd name="T7" fmla="*/ 33 h 217"/>
              <a:gd name="T8" fmla="*/ 36 w 123"/>
              <a:gd name="T9" fmla="*/ 18 h 217"/>
              <a:gd name="T10" fmla="*/ 66 w 123"/>
              <a:gd name="T11" fmla="*/ 33 h 217"/>
              <a:gd name="T12" fmla="*/ 86 w 123"/>
              <a:gd name="T13" fmla="*/ 33 h 217"/>
              <a:gd name="T14" fmla="*/ 86 w 123"/>
              <a:gd name="T15" fmla="*/ 18 h 217"/>
              <a:gd name="T16" fmla="*/ 66 w 123"/>
              <a:gd name="T17" fmla="*/ 18 h 217"/>
              <a:gd name="T18" fmla="*/ 66 w 123"/>
              <a:gd name="T19" fmla="*/ 33 h 217"/>
              <a:gd name="T20" fmla="*/ 103 w 123"/>
              <a:gd name="T21" fmla="*/ 62 h 217"/>
              <a:gd name="T22" fmla="*/ 123 w 123"/>
              <a:gd name="T23" fmla="*/ 62 h 217"/>
              <a:gd name="T24" fmla="*/ 123 w 123"/>
              <a:gd name="T25" fmla="*/ 149 h 217"/>
              <a:gd name="T26" fmla="*/ 123 w 123"/>
              <a:gd name="T27" fmla="*/ 149 h 217"/>
              <a:gd name="T28" fmla="*/ 123 w 123"/>
              <a:gd name="T29" fmla="*/ 154 h 217"/>
              <a:gd name="T30" fmla="*/ 62 w 123"/>
              <a:gd name="T31" fmla="*/ 217 h 217"/>
              <a:gd name="T32" fmla="*/ 0 w 123"/>
              <a:gd name="T33" fmla="*/ 154 h 217"/>
              <a:gd name="T34" fmla="*/ 0 w 123"/>
              <a:gd name="T35" fmla="*/ 149 h 217"/>
              <a:gd name="T36" fmla="*/ 0 w 123"/>
              <a:gd name="T37" fmla="*/ 149 h 217"/>
              <a:gd name="T38" fmla="*/ 0 w 123"/>
              <a:gd name="T39" fmla="*/ 62 h 217"/>
              <a:gd name="T40" fmla="*/ 20 w 123"/>
              <a:gd name="T41" fmla="*/ 62 h 217"/>
              <a:gd name="T42" fmla="*/ 20 w 123"/>
              <a:gd name="T43" fmla="*/ 0 h 217"/>
              <a:gd name="T44" fmla="*/ 103 w 123"/>
              <a:gd name="T45" fmla="*/ 0 h 217"/>
              <a:gd name="T46" fmla="*/ 103 w 123"/>
              <a:gd name="T47" fmla="*/ 62 h 217"/>
              <a:gd name="T48" fmla="*/ 30 w 123"/>
              <a:gd name="T49" fmla="*/ 62 h 217"/>
              <a:gd name="T50" fmla="*/ 93 w 123"/>
              <a:gd name="T51" fmla="*/ 62 h 217"/>
              <a:gd name="T52" fmla="*/ 93 w 123"/>
              <a:gd name="T53" fmla="*/ 10 h 217"/>
              <a:gd name="T54" fmla="*/ 30 w 123"/>
              <a:gd name="T55" fmla="*/ 10 h 217"/>
              <a:gd name="T56" fmla="*/ 30 w 123"/>
              <a:gd name="T57" fmla="*/ 62 h 217"/>
              <a:gd name="T58" fmla="*/ 76 w 123"/>
              <a:gd name="T59" fmla="*/ 137 h 217"/>
              <a:gd name="T60" fmla="*/ 98 w 123"/>
              <a:gd name="T61" fmla="*/ 115 h 217"/>
              <a:gd name="T62" fmla="*/ 98 w 123"/>
              <a:gd name="T63" fmla="*/ 109 h 217"/>
              <a:gd name="T64" fmla="*/ 91 w 123"/>
              <a:gd name="T65" fmla="*/ 102 h 217"/>
              <a:gd name="T66" fmla="*/ 85 w 123"/>
              <a:gd name="T67" fmla="*/ 102 h 217"/>
              <a:gd name="T68" fmla="*/ 63 w 123"/>
              <a:gd name="T69" fmla="*/ 124 h 217"/>
              <a:gd name="T70" fmla="*/ 42 w 123"/>
              <a:gd name="T71" fmla="*/ 102 h 217"/>
              <a:gd name="T72" fmla="*/ 36 w 123"/>
              <a:gd name="T73" fmla="*/ 102 h 217"/>
              <a:gd name="T74" fmla="*/ 29 w 123"/>
              <a:gd name="T75" fmla="*/ 109 h 217"/>
              <a:gd name="T76" fmla="*/ 29 w 123"/>
              <a:gd name="T77" fmla="*/ 115 h 217"/>
              <a:gd name="T78" fmla="*/ 50 w 123"/>
              <a:gd name="T79" fmla="*/ 137 h 217"/>
              <a:gd name="T80" fmla="*/ 29 w 123"/>
              <a:gd name="T81" fmla="*/ 158 h 217"/>
              <a:gd name="T82" fmla="*/ 29 w 123"/>
              <a:gd name="T83" fmla="*/ 164 h 217"/>
              <a:gd name="T84" fmla="*/ 36 w 123"/>
              <a:gd name="T85" fmla="*/ 171 h 217"/>
              <a:gd name="T86" fmla="*/ 42 w 123"/>
              <a:gd name="T87" fmla="*/ 171 h 217"/>
              <a:gd name="T88" fmla="*/ 63 w 123"/>
              <a:gd name="T89" fmla="*/ 150 h 217"/>
              <a:gd name="T90" fmla="*/ 85 w 123"/>
              <a:gd name="T91" fmla="*/ 171 h 217"/>
              <a:gd name="T92" fmla="*/ 91 w 123"/>
              <a:gd name="T93" fmla="*/ 171 h 217"/>
              <a:gd name="T94" fmla="*/ 98 w 123"/>
              <a:gd name="T95" fmla="*/ 164 h 217"/>
              <a:gd name="T96" fmla="*/ 98 w 123"/>
              <a:gd name="T97" fmla="*/ 158 h 217"/>
              <a:gd name="T98" fmla="*/ 76 w 123"/>
              <a:gd name="T99" fmla="*/ 13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17">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20" name="箭头1"/>
          <p:cNvSpPr>
            <a:spLocks noChangeAspect="1"/>
          </p:cNvSpPr>
          <p:nvPr>
            <p:custDataLst>
              <p:tags r:id="rId2"/>
            </p:custDataLst>
          </p:nvPr>
        </p:nvSpPr>
        <p:spPr>
          <a:xfrm>
            <a:off x="6468040" y="2504395"/>
            <a:ext cx="1739900" cy="2003425"/>
          </a:xfrm>
          <a:custGeom>
            <a:avLst/>
            <a:gdLst/>
            <a:ahLst/>
            <a:cxnLst>
              <a:cxn ang="0">
                <a:pos x="48331" y="1381"/>
              </a:cxn>
              <a:cxn ang="0">
                <a:pos x="138087" y="8284"/>
              </a:cxn>
              <a:cxn ang="0">
                <a:pos x="223701" y="17949"/>
              </a:cxn>
              <a:cxn ang="0">
                <a:pos x="310696" y="31757"/>
              </a:cxn>
              <a:cxn ang="0">
                <a:pos x="393549" y="51087"/>
              </a:cxn>
              <a:cxn ang="0">
                <a:pos x="476401" y="73178"/>
              </a:cxn>
              <a:cxn ang="0">
                <a:pos x="557873" y="99412"/>
              </a:cxn>
              <a:cxn ang="0">
                <a:pos x="636582" y="129788"/>
              </a:cxn>
              <a:cxn ang="0">
                <a:pos x="713911" y="164306"/>
              </a:cxn>
              <a:cxn ang="0">
                <a:pos x="789859" y="200204"/>
              </a:cxn>
              <a:cxn ang="0">
                <a:pos x="863046" y="241626"/>
              </a:cxn>
              <a:cxn ang="0">
                <a:pos x="933470" y="284428"/>
              </a:cxn>
              <a:cxn ang="0">
                <a:pos x="1002514" y="331373"/>
              </a:cxn>
              <a:cxn ang="0">
                <a:pos x="1068796" y="382459"/>
              </a:cxn>
              <a:cxn ang="0">
                <a:pos x="1132316" y="436308"/>
              </a:cxn>
              <a:cxn ang="0">
                <a:pos x="1195836" y="491536"/>
              </a:cxn>
              <a:cxn ang="0">
                <a:pos x="1253833" y="549527"/>
              </a:cxn>
              <a:cxn ang="0">
                <a:pos x="1309068" y="613040"/>
              </a:cxn>
              <a:cxn ang="0">
                <a:pos x="1361541" y="676553"/>
              </a:cxn>
              <a:cxn ang="0">
                <a:pos x="1412633" y="742827"/>
              </a:cxn>
              <a:cxn ang="0">
                <a:pos x="1459583" y="813244"/>
              </a:cxn>
              <a:cxn ang="0">
                <a:pos x="1502390" y="883661"/>
              </a:cxn>
              <a:cxn ang="0">
                <a:pos x="1542435" y="956839"/>
              </a:cxn>
              <a:cxn ang="0">
                <a:pos x="1579719" y="1032779"/>
              </a:cxn>
              <a:cxn ang="0">
                <a:pos x="1612860" y="1110099"/>
              </a:cxn>
              <a:cxn ang="0">
                <a:pos x="1643239" y="1188800"/>
              </a:cxn>
              <a:cxn ang="0">
                <a:pos x="1669475" y="1271643"/>
              </a:cxn>
              <a:cxn ang="0">
                <a:pos x="1690189" y="1353106"/>
              </a:cxn>
              <a:cxn ang="0">
                <a:pos x="1708140" y="1438710"/>
              </a:cxn>
              <a:cxn ang="0">
                <a:pos x="1723330" y="1524315"/>
              </a:cxn>
              <a:cxn ang="0">
                <a:pos x="1732996" y="1609920"/>
              </a:cxn>
              <a:cxn ang="0">
                <a:pos x="1738519" y="1699667"/>
              </a:cxn>
              <a:cxn ang="0">
                <a:pos x="1271784" y="2003425"/>
              </a:cxn>
              <a:cxn ang="0">
                <a:pos x="858903" y="1699667"/>
              </a:cxn>
              <a:cxn ang="0">
                <a:pos x="850618" y="1634773"/>
              </a:cxn>
              <a:cxn ang="0">
                <a:pos x="839571" y="1572640"/>
              </a:cxn>
              <a:cxn ang="0">
                <a:pos x="824381" y="1513269"/>
              </a:cxn>
              <a:cxn ang="0">
                <a:pos x="811953" y="1473228"/>
              </a:cxn>
              <a:cxn ang="0">
                <a:pos x="789859" y="1415238"/>
              </a:cxn>
              <a:cxn ang="0">
                <a:pos x="771908" y="1377959"/>
              </a:cxn>
              <a:cxn ang="0">
                <a:pos x="744291" y="1324111"/>
              </a:cxn>
              <a:cxn ang="0">
                <a:pos x="722197" y="1289593"/>
              </a:cxn>
              <a:cxn ang="0">
                <a:pos x="687675" y="1239887"/>
              </a:cxn>
              <a:cxn ang="0">
                <a:pos x="662819" y="1206749"/>
              </a:cxn>
              <a:cxn ang="0">
                <a:pos x="636582" y="1176374"/>
              </a:cxn>
              <a:cxn ang="0">
                <a:pos x="595156" y="1133571"/>
              </a:cxn>
              <a:cxn ang="0">
                <a:pos x="550968" y="1092150"/>
              </a:cxn>
              <a:cxn ang="0">
                <a:pos x="517827" y="1067297"/>
              </a:cxn>
              <a:cxn ang="0">
                <a:pos x="486067" y="1042444"/>
              </a:cxn>
              <a:cxn ang="0">
                <a:pos x="452926" y="1020352"/>
              </a:cxn>
              <a:cxn ang="0">
                <a:pos x="400453" y="988596"/>
              </a:cxn>
              <a:cxn ang="0">
                <a:pos x="364550" y="969266"/>
              </a:cxn>
              <a:cxn ang="0">
                <a:pos x="307935" y="944413"/>
              </a:cxn>
              <a:cxn ang="0">
                <a:pos x="249938" y="923702"/>
              </a:cxn>
              <a:cxn ang="0">
                <a:pos x="189180" y="905752"/>
              </a:cxn>
              <a:cxn ang="0">
                <a:pos x="149134" y="896087"/>
              </a:cxn>
              <a:cxn ang="0">
                <a:pos x="86995" y="886422"/>
              </a:cxn>
              <a:cxn ang="0">
                <a:pos x="42807" y="882280"/>
              </a:cxn>
              <a:cxn ang="0">
                <a:pos x="0" y="879519"/>
              </a:cxn>
              <a:cxn ang="0">
                <a:pos x="4143" y="0"/>
              </a:cxn>
            </a:cxnLst>
            <a:rect l="0" t="0" r="0" b="0"/>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1"/>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21" name="箭头4"/>
          <p:cNvSpPr>
            <a:spLocks noChangeAspect="1"/>
          </p:cNvSpPr>
          <p:nvPr>
            <p:custDataLst>
              <p:tags r:id="rId3"/>
            </p:custDataLst>
          </p:nvPr>
        </p:nvSpPr>
        <p:spPr>
          <a:xfrm>
            <a:off x="4670990" y="2505982"/>
            <a:ext cx="1974850" cy="1828800"/>
          </a:xfrm>
          <a:custGeom>
            <a:avLst/>
            <a:gdLst/>
            <a:ahLst/>
            <a:cxnLst>
              <a:cxn ang="0">
                <a:pos x="879091" y="1797055"/>
              </a:cxn>
              <a:cxn ang="0">
                <a:pos x="879091" y="1722523"/>
              </a:cxn>
              <a:cxn ang="0">
                <a:pos x="883231" y="1679736"/>
              </a:cxn>
              <a:cxn ang="0">
                <a:pos x="891512" y="1614865"/>
              </a:cxn>
              <a:cxn ang="0">
                <a:pos x="903932" y="1552755"/>
              </a:cxn>
              <a:cxn ang="0">
                <a:pos x="914972" y="1511348"/>
              </a:cxn>
              <a:cxn ang="0">
                <a:pos x="935673" y="1451998"/>
              </a:cxn>
              <a:cxn ang="0">
                <a:pos x="950854" y="1413352"/>
              </a:cxn>
              <a:cxn ang="0">
                <a:pos x="977075" y="1356763"/>
              </a:cxn>
              <a:cxn ang="0">
                <a:pos x="999155" y="1320877"/>
              </a:cxn>
              <a:cxn ang="0">
                <a:pos x="1019856" y="1286371"/>
              </a:cxn>
              <a:cxn ang="0">
                <a:pos x="1043317" y="1251865"/>
              </a:cxn>
              <a:cxn ang="0">
                <a:pos x="1066778" y="1220120"/>
              </a:cxn>
              <a:cxn ang="0">
                <a:pos x="1092999" y="1186995"/>
              </a:cxn>
              <a:cxn ang="0">
                <a:pos x="1134400" y="1141447"/>
              </a:cxn>
              <a:cxn ang="0">
                <a:pos x="1163381" y="1113843"/>
              </a:cxn>
              <a:cxn ang="0">
                <a:pos x="1210303" y="1073816"/>
              </a:cxn>
              <a:cxn ang="0">
                <a:pos x="1243424" y="1048972"/>
              </a:cxn>
              <a:cxn ang="0">
                <a:pos x="1294486" y="1014466"/>
              </a:cxn>
              <a:cxn ang="0">
                <a:pos x="1346928" y="981341"/>
              </a:cxn>
              <a:cxn ang="0">
                <a:pos x="1384189" y="963398"/>
              </a:cxn>
              <a:cxn ang="0">
                <a:pos x="1421450" y="946835"/>
              </a:cxn>
              <a:cxn ang="0">
                <a:pos x="1461472" y="931653"/>
              </a:cxn>
              <a:cxn ang="0">
                <a:pos x="1541515" y="906809"/>
              </a:cxn>
              <a:cxn ang="0">
                <a:pos x="1582916" y="895767"/>
              </a:cxn>
              <a:cxn ang="0">
                <a:pos x="1645018" y="886105"/>
              </a:cxn>
              <a:cxn ang="0">
                <a:pos x="1689180" y="880584"/>
              </a:cxn>
              <a:cxn ang="0">
                <a:pos x="1974850" y="460996"/>
              </a:cxn>
              <a:cxn ang="0">
                <a:pos x="1665719" y="1380"/>
              </a:cxn>
              <a:cxn ang="0">
                <a:pos x="1576016" y="8281"/>
              </a:cxn>
              <a:cxn ang="0">
                <a:pos x="1490453" y="20703"/>
              </a:cxn>
              <a:cxn ang="0">
                <a:pos x="1404890" y="35886"/>
              </a:cxn>
              <a:cxn ang="0">
                <a:pos x="1320707" y="55209"/>
              </a:cxn>
              <a:cxn ang="0">
                <a:pos x="1239284" y="78673"/>
              </a:cxn>
              <a:cxn ang="0">
                <a:pos x="1157861" y="104897"/>
              </a:cxn>
              <a:cxn ang="0">
                <a:pos x="1080578" y="138023"/>
              </a:cxn>
              <a:cxn ang="0">
                <a:pos x="1004676" y="172528"/>
              </a:cxn>
              <a:cxn ang="0">
                <a:pos x="928773" y="209794"/>
              </a:cxn>
              <a:cxn ang="0">
                <a:pos x="855630" y="251201"/>
              </a:cxn>
              <a:cxn ang="0">
                <a:pos x="786628" y="295368"/>
              </a:cxn>
              <a:cxn ang="0">
                <a:pos x="717625" y="345057"/>
              </a:cxn>
              <a:cxn ang="0">
                <a:pos x="651383" y="396125"/>
              </a:cxn>
              <a:cxn ang="0">
                <a:pos x="589281" y="448574"/>
              </a:cxn>
              <a:cxn ang="0">
                <a:pos x="527179" y="505163"/>
              </a:cxn>
              <a:cxn ang="0">
                <a:pos x="470597" y="565893"/>
              </a:cxn>
              <a:cxn ang="0">
                <a:pos x="415395" y="628003"/>
              </a:cxn>
              <a:cxn ang="0">
                <a:pos x="362953" y="692874"/>
              </a:cxn>
              <a:cxn ang="0">
                <a:pos x="313271" y="759125"/>
              </a:cxn>
              <a:cxn ang="0">
                <a:pos x="267729" y="830896"/>
              </a:cxn>
              <a:cxn ang="0">
                <a:pos x="224948" y="901288"/>
              </a:cxn>
              <a:cxn ang="0">
                <a:pos x="186307" y="975820"/>
              </a:cxn>
              <a:cxn ang="0">
                <a:pos x="150425" y="1051733"/>
              </a:cxn>
              <a:cxn ang="0">
                <a:pos x="118684" y="1130405"/>
              </a:cxn>
              <a:cxn ang="0">
                <a:pos x="88323" y="1209078"/>
              </a:cxn>
              <a:cxn ang="0">
                <a:pos x="64862" y="1291892"/>
              </a:cxn>
              <a:cxn ang="0">
                <a:pos x="42782" y="1374706"/>
              </a:cxn>
              <a:cxn ang="0">
                <a:pos x="26221" y="1460280"/>
              </a:cxn>
              <a:cxn ang="0">
                <a:pos x="13800" y="1545854"/>
              </a:cxn>
              <a:cxn ang="0">
                <a:pos x="5520" y="1632808"/>
              </a:cxn>
              <a:cxn ang="0">
                <a:pos x="1380" y="1721142"/>
              </a:cxn>
              <a:cxn ang="0">
                <a:pos x="1380" y="1797055"/>
              </a:cxn>
              <a:cxn ang="0">
                <a:pos x="462316" y="1558276"/>
              </a:cxn>
            </a:cxnLst>
            <a:rect l="0" t="0" r="0" b="0"/>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accent3">
              <a:alpha val="100000"/>
            </a:schemeClr>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22" name="箭头3"/>
          <p:cNvSpPr>
            <a:spLocks noChangeAspect="1"/>
          </p:cNvSpPr>
          <p:nvPr>
            <p:custDataLst>
              <p:tags r:id="rId4"/>
            </p:custDataLst>
          </p:nvPr>
        </p:nvSpPr>
        <p:spPr>
          <a:xfrm>
            <a:off x="4675753" y="4156982"/>
            <a:ext cx="1790700" cy="1884363"/>
          </a:xfrm>
          <a:custGeom>
            <a:avLst/>
            <a:gdLst/>
            <a:ahLst/>
            <a:cxnLst>
              <a:cxn ang="0">
                <a:pos x="1515527" y="1413272"/>
              </a:cxn>
              <a:cxn ang="0">
                <a:pos x="1764427" y="1005730"/>
              </a:cxn>
              <a:cxn ang="0">
                <a:pos x="1703585" y="1002967"/>
              </a:cxn>
              <a:cxn ang="0">
                <a:pos x="1641360" y="997441"/>
              </a:cxn>
              <a:cxn ang="0">
                <a:pos x="1563924" y="982245"/>
              </a:cxn>
              <a:cxn ang="0">
                <a:pos x="1525206" y="972574"/>
              </a:cxn>
              <a:cxn ang="0">
                <a:pos x="1451919" y="949089"/>
              </a:cxn>
              <a:cxn ang="0">
                <a:pos x="1414584" y="935274"/>
              </a:cxn>
              <a:cxn ang="0">
                <a:pos x="1345445" y="902118"/>
              </a:cxn>
              <a:cxn ang="0">
                <a:pos x="1312258" y="881396"/>
              </a:cxn>
              <a:cxn ang="0">
                <a:pos x="1247267" y="839951"/>
              </a:cxn>
              <a:cxn ang="0">
                <a:pos x="1216846" y="816465"/>
              </a:cxn>
              <a:cxn ang="0">
                <a:pos x="1157387" y="768113"/>
              </a:cxn>
              <a:cxn ang="0">
                <a:pos x="1104841" y="714234"/>
              </a:cxn>
              <a:cxn ang="0">
                <a:pos x="1079951" y="685223"/>
              </a:cxn>
              <a:cxn ang="0">
                <a:pos x="1032937" y="623056"/>
              </a:cxn>
              <a:cxn ang="0">
                <a:pos x="1002515" y="576085"/>
              </a:cxn>
              <a:cxn ang="0">
                <a:pos x="972094" y="524969"/>
              </a:cxn>
              <a:cxn ang="0">
                <a:pos x="940290" y="455894"/>
              </a:cxn>
              <a:cxn ang="0">
                <a:pos x="926463" y="418594"/>
              </a:cxn>
              <a:cxn ang="0">
                <a:pos x="908486" y="363334"/>
              </a:cxn>
              <a:cxn ang="0">
                <a:pos x="893276" y="305311"/>
              </a:cxn>
              <a:cxn ang="0">
                <a:pos x="445255" y="0"/>
              </a:cxn>
              <a:cxn ang="0">
                <a:pos x="2766" y="306693"/>
              </a:cxn>
              <a:cxn ang="0">
                <a:pos x="13828" y="389582"/>
              </a:cxn>
              <a:cxn ang="0">
                <a:pos x="29038" y="473854"/>
              </a:cxn>
              <a:cxn ang="0">
                <a:pos x="48397" y="553981"/>
              </a:cxn>
              <a:cxn ang="0">
                <a:pos x="70522" y="632726"/>
              </a:cxn>
              <a:cxn ang="0">
                <a:pos x="95412" y="712853"/>
              </a:cxn>
              <a:cxn ang="0">
                <a:pos x="125833" y="788835"/>
              </a:cxn>
              <a:cxn ang="0">
                <a:pos x="159020" y="862055"/>
              </a:cxn>
              <a:cxn ang="0">
                <a:pos x="194972" y="936656"/>
              </a:cxn>
              <a:cxn ang="0">
                <a:pos x="233690" y="1007112"/>
              </a:cxn>
              <a:cxn ang="0">
                <a:pos x="276556" y="1076187"/>
              </a:cxn>
              <a:cxn ang="0">
                <a:pos x="322188" y="1143880"/>
              </a:cxn>
              <a:cxn ang="0">
                <a:pos x="370585" y="1207429"/>
              </a:cxn>
              <a:cxn ang="0">
                <a:pos x="421748" y="1269596"/>
              </a:cxn>
              <a:cxn ang="0">
                <a:pos x="475676" y="1329001"/>
              </a:cxn>
              <a:cxn ang="0">
                <a:pos x="532370" y="1387024"/>
              </a:cxn>
              <a:cxn ang="0">
                <a:pos x="591830" y="1440902"/>
              </a:cxn>
              <a:cxn ang="0">
                <a:pos x="654055" y="1493399"/>
              </a:cxn>
              <a:cxn ang="0">
                <a:pos x="717663" y="1541752"/>
              </a:cxn>
              <a:cxn ang="0">
                <a:pos x="784036" y="1590104"/>
              </a:cxn>
              <a:cxn ang="0">
                <a:pos x="851792" y="1632930"/>
              </a:cxn>
              <a:cxn ang="0">
                <a:pos x="922314" y="1672994"/>
              </a:cxn>
              <a:cxn ang="0">
                <a:pos x="995602" y="1708913"/>
              </a:cxn>
              <a:cxn ang="0">
                <a:pos x="1070272" y="1743450"/>
              </a:cxn>
              <a:cxn ang="0">
                <a:pos x="1144942" y="1772462"/>
              </a:cxn>
              <a:cxn ang="0">
                <a:pos x="1223760" y="1801473"/>
              </a:cxn>
              <a:cxn ang="0">
                <a:pos x="1302579" y="1824959"/>
              </a:cxn>
              <a:cxn ang="0">
                <a:pos x="1384163" y="1844300"/>
              </a:cxn>
              <a:cxn ang="0">
                <a:pos x="1467129" y="1859496"/>
              </a:cxn>
              <a:cxn ang="0">
                <a:pos x="1550096" y="1871930"/>
              </a:cxn>
              <a:cxn ang="0">
                <a:pos x="1634446" y="1880219"/>
              </a:cxn>
              <a:cxn ang="0">
                <a:pos x="1721561" y="1884363"/>
              </a:cxn>
              <a:cxn ang="0">
                <a:pos x="1771341" y="1884363"/>
              </a:cxn>
              <a:cxn ang="0">
                <a:pos x="1783786" y="1881600"/>
              </a:cxn>
            </a:cxnLst>
            <a:rect l="0" t="0" r="0" b="0"/>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1"/>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24" name="箭头2"/>
          <p:cNvSpPr>
            <a:spLocks noChangeAspect="1"/>
          </p:cNvSpPr>
          <p:nvPr>
            <p:custDataLst>
              <p:tags r:id="rId5"/>
            </p:custDataLst>
          </p:nvPr>
        </p:nvSpPr>
        <p:spPr>
          <a:xfrm>
            <a:off x="6293415" y="4334782"/>
            <a:ext cx="1912938" cy="1703388"/>
          </a:xfrm>
          <a:custGeom>
            <a:avLst/>
            <a:gdLst/>
            <a:ahLst/>
            <a:cxnLst>
              <a:cxn ang="0">
                <a:pos x="0" y="1247493"/>
              </a:cxn>
              <a:cxn ang="0">
                <a:pos x="305241" y="812321"/>
              </a:cxn>
              <a:cxn ang="0">
                <a:pos x="361870" y="799888"/>
              </a:cxn>
              <a:cxn ang="0">
                <a:pos x="417117" y="783310"/>
              </a:cxn>
              <a:cxn ang="0">
                <a:pos x="488939" y="757061"/>
              </a:cxn>
              <a:cxn ang="0">
                <a:pos x="540042" y="733576"/>
              </a:cxn>
              <a:cxn ang="0">
                <a:pos x="589765" y="705946"/>
              </a:cxn>
              <a:cxn ang="0">
                <a:pos x="651918" y="665882"/>
              </a:cxn>
              <a:cxn ang="0">
                <a:pos x="698878" y="632726"/>
              </a:cxn>
              <a:cxn ang="0">
                <a:pos x="726502" y="609241"/>
              </a:cxn>
              <a:cxn ang="0">
                <a:pos x="754126" y="584374"/>
              </a:cxn>
              <a:cxn ang="0">
                <a:pos x="780368" y="559507"/>
              </a:cxn>
              <a:cxn ang="0">
                <a:pos x="806611" y="531877"/>
              </a:cxn>
              <a:cxn ang="0">
                <a:pos x="842521" y="487669"/>
              </a:cxn>
              <a:cxn ang="0">
                <a:pos x="886719" y="428265"/>
              </a:cxn>
              <a:cxn ang="0">
                <a:pos x="926774" y="364716"/>
              </a:cxn>
              <a:cxn ang="0">
                <a:pos x="951635" y="314982"/>
              </a:cxn>
              <a:cxn ang="0">
                <a:pos x="973734" y="261103"/>
              </a:cxn>
              <a:cxn ang="0">
                <a:pos x="998595" y="190647"/>
              </a:cxn>
              <a:cxn ang="0">
                <a:pos x="1017932" y="116046"/>
              </a:cxn>
              <a:cxn ang="0">
                <a:pos x="1030362" y="38682"/>
              </a:cxn>
              <a:cxn ang="0">
                <a:pos x="1033125" y="0"/>
              </a:cxn>
              <a:cxn ang="0">
                <a:pos x="1912938" y="5526"/>
              </a:cxn>
              <a:cxn ang="0">
                <a:pos x="1908794" y="91179"/>
              </a:cxn>
              <a:cxn ang="0">
                <a:pos x="1899126" y="174069"/>
              </a:cxn>
              <a:cxn ang="0">
                <a:pos x="1886696" y="255577"/>
              </a:cxn>
              <a:cxn ang="0">
                <a:pos x="1870121" y="338467"/>
              </a:cxn>
              <a:cxn ang="0">
                <a:pos x="1849404" y="417213"/>
              </a:cxn>
              <a:cxn ang="0">
                <a:pos x="1825923" y="495958"/>
              </a:cxn>
              <a:cxn ang="0">
                <a:pos x="1796919" y="571940"/>
              </a:cxn>
              <a:cxn ang="0">
                <a:pos x="1766533" y="646541"/>
              </a:cxn>
              <a:cxn ang="0">
                <a:pos x="1733384" y="721142"/>
              </a:cxn>
              <a:cxn ang="0">
                <a:pos x="1696092" y="791599"/>
              </a:cxn>
              <a:cxn ang="0">
                <a:pos x="1657419" y="860674"/>
              </a:cxn>
              <a:cxn ang="0">
                <a:pos x="1614603" y="926986"/>
              </a:cxn>
              <a:cxn ang="0">
                <a:pos x="1567642" y="993298"/>
              </a:cxn>
              <a:cxn ang="0">
                <a:pos x="1517920" y="1055465"/>
              </a:cxn>
              <a:cxn ang="0">
                <a:pos x="1466816" y="1116251"/>
              </a:cxn>
              <a:cxn ang="0">
                <a:pos x="1412950" y="1175655"/>
              </a:cxn>
              <a:cxn ang="0">
                <a:pos x="1356321" y="1230915"/>
              </a:cxn>
              <a:cxn ang="0">
                <a:pos x="1296931" y="1283412"/>
              </a:cxn>
              <a:cxn ang="0">
                <a:pos x="1236158" y="1333146"/>
              </a:cxn>
              <a:cxn ang="0">
                <a:pos x="1172624" y="1381499"/>
              </a:cxn>
              <a:cxn ang="0">
                <a:pos x="1106327" y="1425707"/>
              </a:cxn>
              <a:cxn ang="0">
                <a:pos x="1038649" y="1468533"/>
              </a:cxn>
              <a:cxn ang="0">
                <a:pos x="968209" y="1505834"/>
              </a:cxn>
              <a:cxn ang="0">
                <a:pos x="896388" y="1541753"/>
              </a:cxn>
              <a:cxn ang="0">
                <a:pos x="821804" y="1573527"/>
              </a:cxn>
              <a:cxn ang="0">
                <a:pos x="747220" y="1603920"/>
              </a:cxn>
              <a:cxn ang="0">
                <a:pos x="669874" y="1630169"/>
              </a:cxn>
              <a:cxn ang="0">
                <a:pos x="591146" y="1652273"/>
              </a:cxn>
              <a:cxn ang="0">
                <a:pos x="511038" y="1670232"/>
              </a:cxn>
              <a:cxn ang="0">
                <a:pos x="429548" y="1685429"/>
              </a:cxn>
              <a:cxn ang="0">
                <a:pos x="346677" y="1696481"/>
              </a:cxn>
              <a:cxn ang="0">
                <a:pos x="263806" y="1703388"/>
              </a:cxn>
            </a:cxnLst>
            <a:rect l="0" t="0" r="0" b="0"/>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accent3">
              <a:alpha val="100000"/>
            </a:schemeClr>
          </a:solidFill>
          <a:ln w="9525">
            <a:noFill/>
          </a:ln>
        </p:spPr>
        <p:txBody>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endParaRPr lang="zh-CN" altLang="en-US">
              <a:solidFill>
                <a:schemeClr val="dk1"/>
              </a:solidFill>
            </a:endParaRPr>
          </a:p>
        </p:txBody>
      </p:sp>
      <p:sp>
        <p:nvSpPr>
          <p:cNvPr id="27" name="中心文本"/>
          <p:cNvSpPr txBox="1"/>
          <p:nvPr/>
        </p:nvSpPr>
        <p:spPr>
          <a:xfrm>
            <a:off x="5615953" y="3877707"/>
            <a:ext cx="1682750" cy="807085"/>
          </a:xfrm>
          <a:prstGeom prst="rect">
            <a:avLst/>
          </a:prstGeom>
          <a:noFill/>
          <a:ln w="9525">
            <a:noFill/>
          </a:ln>
        </p:spPr>
        <p:txBody>
          <a:bodyPr lIns="68580" tIns="34290" rIns="68580" bIns="34290">
            <a:spAutoFit/>
          </a:bodyP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pPr algn="ctr"/>
            <a:r>
              <a:rPr lang="zh-CN" altLang="en-US" sz="2400" dirty="0">
                <a:solidFill>
                  <a:srgbClr val="000000"/>
                </a:solidFill>
                <a:latin typeface="Times New Roman" panose="02020603050405020304" charset="0"/>
                <a:ea typeface="微软雅黑" panose="020B0503020204020204" pitchFamily="34" charset="-122"/>
              </a:rPr>
              <a:t>机台检修</a:t>
            </a:r>
            <a:endParaRPr lang="en-US" altLang="zh-CN" sz="2400" dirty="0">
              <a:solidFill>
                <a:srgbClr val="000000"/>
              </a:solidFill>
              <a:latin typeface="Times New Roman" panose="02020603050405020304" charset="0"/>
              <a:ea typeface="微软雅黑" panose="020B0503020204020204" pitchFamily="34" charset="-122"/>
            </a:endParaRPr>
          </a:p>
          <a:p>
            <a:pPr algn="ctr"/>
            <a:r>
              <a:rPr lang="zh-CN" altLang="en-US" sz="2400" dirty="0">
                <a:solidFill>
                  <a:srgbClr val="000000"/>
                </a:solidFill>
                <a:latin typeface="Times New Roman" panose="02020603050405020304" charset="0"/>
                <a:ea typeface="微软雅黑" panose="020B0503020204020204" pitchFamily="34" charset="-122"/>
              </a:rPr>
              <a:t>维护保养</a:t>
            </a:r>
            <a:endParaRPr lang="zh-CN" altLang="en-US" sz="2400" dirty="0">
              <a:solidFill>
                <a:srgbClr val="000000"/>
              </a:solidFill>
              <a:latin typeface="Times New Roman" panose="02020603050405020304" charset="0"/>
              <a:ea typeface="微软雅黑" panose="020B0503020204020204" pitchFamily="34" charset="-122"/>
            </a:endParaRPr>
          </a:p>
        </p:txBody>
      </p:sp>
      <p:sp>
        <p:nvSpPr>
          <p:cNvPr id="28" name="TextBox 10"/>
          <p:cNvSpPr txBox="1"/>
          <p:nvPr/>
        </p:nvSpPr>
        <p:spPr>
          <a:xfrm>
            <a:off x="1594415" y="2458357"/>
            <a:ext cx="3513138" cy="110966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pPr algn="ctr">
              <a:lnSpc>
                <a:spcPct val="130000"/>
              </a:lnSpc>
            </a:pPr>
            <a:r>
              <a:rPr lang="zh-CN" altLang="en-US" dirty="0">
                <a:solidFill>
                  <a:srgbClr val="000000"/>
                </a:solidFill>
                <a:latin typeface="Times New Roman" panose="02020603050405020304" charset="0"/>
                <a:ea typeface="微软雅黑" panose="020B0503020204020204" pitchFamily="34" charset="-122"/>
              </a:rPr>
              <a:t>先停机，关闭电源</a:t>
            </a:r>
            <a:r>
              <a:rPr lang="en-US" altLang="zh-CN" dirty="0">
                <a:solidFill>
                  <a:srgbClr val="000000"/>
                </a:solidFill>
                <a:latin typeface="Times New Roman" panose="02020603050405020304" charset="0"/>
                <a:ea typeface="微软雅黑" panose="020B0503020204020204" pitchFamily="34" charset="-122"/>
              </a:rPr>
              <a:t>,</a:t>
            </a:r>
            <a:r>
              <a:rPr lang="zh-CN" altLang="en-US" dirty="0">
                <a:solidFill>
                  <a:srgbClr val="000000"/>
                </a:solidFill>
                <a:latin typeface="Times New Roman" panose="02020603050405020304" charset="0"/>
                <a:ea typeface="微软雅黑" panose="020B0503020204020204" pitchFamily="34" charset="-122"/>
              </a:rPr>
              <a:t>检查确</a:t>
            </a:r>
            <a:endParaRPr lang="zh-CN" altLang="en-US" dirty="0">
              <a:solidFill>
                <a:srgbClr val="000000"/>
              </a:solidFill>
              <a:latin typeface="Times New Roman" panose="02020603050405020304" charset="0"/>
              <a:ea typeface="微软雅黑" panose="020B0503020204020204" pitchFamily="34" charset="-122"/>
            </a:endParaRPr>
          </a:p>
        </p:txBody>
      </p:sp>
      <p:sp>
        <p:nvSpPr>
          <p:cNvPr id="30" name="TextBox 10"/>
          <p:cNvSpPr txBox="1"/>
          <p:nvPr/>
        </p:nvSpPr>
        <p:spPr>
          <a:xfrm>
            <a:off x="7337990" y="2521857"/>
            <a:ext cx="3513137" cy="1109663"/>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pPr algn="ctr">
              <a:lnSpc>
                <a:spcPct val="130000"/>
              </a:lnSpc>
            </a:pPr>
            <a:r>
              <a:rPr lang="zh-CN" altLang="en-US" dirty="0">
                <a:solidFill>
                  <a:srgbClr val="000000"/>
                </a:solidFill>
                <a:latin typeface="Times New Roman" panose="02020603050405020304" charset="0"/>
                <a:ea typeface="微软雅黑" panose="020B0503020204020204" pitchFamily="34" charset="-122"/>
              </a:rPr>
              <a:t>警示标识</a:t>
            </a:r>
            <a:endParaRPr lang="zh-CN" altLang="en-US" dirty="0">
              <a:solidFill>
                <a:srgbClr val="000000"/>
              </a:solidFill>
              <a:latin typeface="Times New Roman" panose="02020603050405020304" charset="0"/>
              <a:ea typeface="微软雅黑" panose="020B0503020204020204" pitchFamily="34" charset="-122"/>
            </a:endParaRPr>
          </a:p>
        </p:txBody>
      </p:sp>
      <p:sp>
        <p:nvSpPr>
          <p:cNvPr id="31" name="TextBox 10"/>
          <p:cNvSpPr txBox="1"/>
          <p:nvPr/>
        </p:nvSpPr>
        <p:spPr>
          <a:xfrm>
            <a:off x="1353857" y="5186476"/>
            <a:ext cx="3513138" cy="1108075"/>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pPr algn="ctr">
              <a:lnSpc>
                <a:spcPct val="130000"/>
              </a:lnSpc>
            </a:pPr>
            <a:r>
              <a:rPr lang="zh-CN" altLang="en-US" dirty="0">
                <a:solidFill>
                  <a:srgbClr val="000000"/>
                </a:solidFill>
                <a:latin typeface="Times New Roman" panose="02020603050405020304" charset="0"/>
                <a:ea typeface="微软雅黑" panose="020B0503020204020204" pitchFamily="34" charset="-122"/>
              </a:rPr>
              <a:t>作业过程应设专人现场看护</a:t>
            </a:r>
            <a:endParaRPr lang="zh-CN" altLang="en-US" dirty="0">
              <a:solidFill>
                <a:srgbClr val="000000"/>
              </a:solidFill>
              <a:latin typeface="Times New Roman" panose="02020603050405020304" charset="0"/>
              <a:ea typeface="微软雅黑" panose="020B0503020204020204" pitchFamily="34" charset="-122"/>
            </a:endParaRPr>
          </a:p>
        </p:txBody>
      </p:sp>
      <p:sp>
        <p:nvSpPr>
          <p:cNvPr id="32" name="TextBox 10"/>
          <p:cNvSpPr txBox="1"/>
          <p:nvPr/>
        </p:nvSpPr>
        <p:spPr>
          <a:xfrm>
            <a:off x="7143915" y="5107895"/>
            <a:ext cx="3513137" cy="1108075"/>
          </a:xfrm>
          <a:prstGeom prst="rect">
            <a:avLst/>
          </a:prstGeom>
          <a:noFill/>
          <a:ln w="9525">
            <a:noFill/>
          </a:ln>
        </p:spPr>
        <p:txBody>
          <a:bodyPr anchor="ctr"/>
          <a:lst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u="none" kern="1200" baseline="0">
                <a:solidFill>
                  <a:schemeClr val="tx1"/>
                </a:solidFill>
                <a:latin typeface="Calibri" panose="020F0502020204030204" charset="0"/>
                <a:ea typeface="宋体" panose="02010600030101010101" pitchFamily="2" charset="-122"/>
                <a:cs typeface="+mn-cs"/>
              </a:defRPr>
            </a:lvl9pPr>
          </a:lstStyle>
          <a:p>
            <a:pPr algn="ctr">
              <a:lnSpc>
                <a:spcPct val="130000"/>
              </a:lnSpc>
            </a:pPr>
            <a:r>
              <a:rPr lang="zh-CN" altLang="en-US" dirty="0">
                <a:solidFill>
                  <a:srgbClr val="000000"/>
                </a:solidFill>
                <a:latin typeface="Times New Roman" panose="02020603050405020304" charset="0"/>
                <a:ea typeface="微软雅黑" panose="020B0503020204020204" pitchFamily="34" charset="-122"/>
              </a:rPr>
              <a:t>上  锁</a:t>
            </a:r>
            <a:endParaRPr lang="zh-CN" altLang="en-US"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2081881" y="828561"/>
            <a:ext cx="33324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机械设备异常状态</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9" name="girl-kicking_11027"/>
          <p:cNvSpPr>
            <a:spLocks noChangeAspect="1"/>
          </p:cNvSpPr>
          <p:nvPr>
            <p:custDataLst>
              <p:tags r:id="rId1"/>
            </p:custDataLst>
          </p:nvPr>
        </p:nvSpPr>
        <p:spPr bwMode="auto">
          <a:xfrm>
            <a:off x="1353857" y="666538"/>
            <a:ext cx="481116" cy="847266"/>
          </a:xfrm>
          <a:custGeom>
            <a:avLst/>
            <a:gdLst>
              <a:gd name="T0" fmla="*/ 36 w 123"/>
              <a:gd name="T1" fmla="*/ 18 h 217"/>
              <a:gd name="T2" fmla="*/ 56 w 123"/>
              <a:gd name="T3" fmla="*/ 18 h 217"/>
              <a:gd name="T4" fmla="*/ 56 w 123"/>
              <a:gd name="T5" fmla="*/ 33 h 217"/>
              <a:gd name="T6" fmla="*/ 36 w 123"/>
              <a:gd name="T7" fmla="*/ 33 h 217"/>
              <a:gd name="T8" fmla="*/ 36 w 123"/>
              <a:gd name="T9" fmla="*/ 18 h 217"/>
              <a:gd name="T10" fmla="*/ 66 w 123"/>
              <a:gd name="T11" fmla="*/ 33 h 217"/>
              <a:gd name="T12" fmla="*/ 86 w 123"/>
              <a:gd name="T13" fmla="*/ 33 h 217"/>
              <a:gd name="T14" fmla="*/ 86 w 123"/>
              <a:gd name="T15" fmla="*/ 18 h 217"/>
              <a:gd name="T16" fmla="*/ 66 w 123"/>
              <a:gd name="T17" fmla="*/ 18 h 217"/>
              <a:gd name="T18" fmla="*/ 66 w 123"/>
              <a:gd name="T19" fmla="*/ 33 h 217"/>
              <a:gd name="T20" fmla="*/ 103 w 123"/>
              <a:gd name="T21" fmla="*/ 62 h 217"/>
              <a:gd name="T22" fmla="*/ 123 w 123"/>
              <a:gd name="T23" fmla="*/ 62 h 217"/>
              <a:gd name="T24" fmla="*/ 123 w 123"/>
              <a:gd name="T25" fmla="*/ 149 h 217"/>
              <a:gd name="T26" fmla="*/ 123 w 123"/>
              <a:gd name="T27" fmla="*/ 149 h 217"/>
              <a:gd name="T28" fmla="*/ 123 w 123"/>
              <a:gd name="T29" fmla="*/ 154 h 217"/>
              <a:gd name="T30" fmla="*/ 62 w 123"/>
              <a:gd name="T31" fmla="*/ 217 h 217"/>
              <a:gd name="T32" fmla="*/ 0 w 123"/>
              <a:gd name="T33" fmla="*/ 154 h 217"/>
              <a:gd name="T34" fmla="*/ 0 w 123"/>
              <a:gd name="T35" fmla="*/ 149 h 217"/>
              <a:gd name="T36" fmla="*/ 0 w 123"/>
              <a:gd name="T37" fmla="*/ 149 h 217"/>
              <a:gd name="T38" fmla="*/ 0 w 123"/>
              <a:gd name="T39" fmla="*/ 62 h 217"/>
              <a:gd name="T40" fmla="*/ 20 w 123"/>
              <a:gd name="T41" fmla="*/ 62 h 217"/>
              <a:gd name="T42" fmla="*/ 20 w 123"/>
              <a:gd name="T43" fmla="*/ 0 h 217"/>
              <a:gd name="T44" fmla="*/ 103 w 123"/>
              <a:gd name="T45" fmla="*/ 0 h 217"/>
              <a:gd name="T46" fmla="*/ 103 w 123"/>
              <a:gd name="T47" fmla="*/ 62 h 217"/>
              <a:gd name="T48" fmla="*/ 30 w 123"/>
              <a:gd name="T49" fmla="*/ 62 h 217"/>
              <a:gd name="T50" fmla="*/ 93 w 123"/>
              <a:gd name="T51" fmla="*/ 62 h 217"/>
              <a:gd name="T52" fmla="*/ 93 w 123"/>
              <a:gd name="T53" fmla="*/ 10 h 217"/>
              <a:gd name="T54" fmla="*/ 30 w 123"/>
              <a:gd name="T55" fmla="*/ 10 h 217"/>
              <a:gd name="T56" fmla="*/ 30 w 123"/>
              <a:gd name="T57" fmla="*/ 62 h 217"/>
              <a:gd name="T58" fmla="*/ 76 w 123"/>
              <a:gd name="T59" fmla="*/ 137 h 217"/>
              <a:gd name="T60" fmla="*/ 98 w 123"/>
              <a:gd name="T61" fmla="*/ 115 h 217"/>
              <a:gd name="T62" fmla="*/ 98 w 123"/>
              <a:gd name="T63" fmla="*/ 109 h 217"/>
              <a:gd name="T64" fmla="*/ 91 w 123"/>
              <a:gd name="T65" fmla="*/ 102 h 217"/>
              <a:gd name="T66" fmla="*/ 85 w 123"/>
              <a:gd name="T67" fmla="*/ 102 h 217"/>
              <a:gd name="T68" fmla="*/ 63 w 123"/>
              <a:gd name="T69" fmla="*/ 124 h 217"/>
              <a:gd name="T70" fmla="*/ 42 w 123"/>
              <a:gd name="T71" fmla="*/ 102 h 217"/>
              <a:gd name="T72" fmla="*/ 36 w 123"/>
              <a:gd name="T73" fmla="*/ 102 h 217"/>
              <a:gd name="T74" fmla="*/ 29 w 123"/>
              <a:gd name="T75" fmla="*/ 109 h 217"/>
              <a:gd name="T76" fmla="*/ 29 w 123"/>
              <a:gd name="T77" fmla="*/ 115 h 217"/>
              <a:gd name="T78" fmla="*/ 50 w 123"/>
              <a:gd name="T79" fmla="*/ 137 h 217"/>
              <a:gd name="T80" fmla="*/ 29 w 123"/>
              <a:gd name="T81" fmla="*/ 158 h 217"/>
              <a:gd name="T82" fmla="*/ 29 w 123"/>
              <a:gd name="T83" fmla="*/ 164 h 217"/>
              <a:gd name="T84" fmla="*/ 36 w 123"/>
              <a:gd name="T85" fmla="*/ 171 h 217"/>
              <a:gd name="T86" fmla="*/ 42 w 123"/>
              <a:gd name="T87" fmla="*/ 171 h 217"/>
              <a:gd name="T88" fmla="*/ 63 w 123"/>
              <a:gd name="T89" fmla="*/ 150 h 217"/>
              <a:gd name="T90" fmla="*/ 85 w 123"/>
              <a:gd name="T91" fmla="*/ 171 h 217"/>
              <a:gd name="T92" fmla="*/ 91 w 123"/>
              <a:gd name="T93" fmla="*/ 171 h 217"/>
              <a:gd name="T94" fmla="*/ 98 w 123"/>
              <a:gd name="T95" fmla="*/ 164 h 217"/>
              <a:gd name="T96" fmla="*/ 98 w 123"/>
              <a:gd name="T97" fmla="*/ 158 h 217"/>
              <a:gd name="T98" fmla="*/ 76 w 123"/>
              <a:gd name="T99" fmla="*/ 13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17">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2" name="矩形 1"/>
          <p:cNvSpPr/>
          <p:nvPr>
            <p:custDataLst>
              <p:tags r:id="rId2"/>
            </p:custDataLst>
          </p:nvPr>
        </p:nvSpPr>
        <p:spPr>
          <a:xfrm>
            <a:off x="1472128" y="2254524"/>
            <a:ext cx="2177143" cy="423545"/>
          </a:xfrm>
          <a:prstGeom prst="rect">
            <a:avLst/>
          </a:prstGeom>
          <a:solidFill>
            <a:schemeClr val="accent1"/>
          </a:solidFill>
        </p:spPr>
        <p:txBody>
          <a:bodyPr wrap="square">
            <a:spAutoFit/>
          </a:bodyPr>
          <a:lstStyle/>
          <a:p>
            <a:pPr>
              <a:lnSpc>
                <a:spcPct val="120000"/>
              </a:lnSpc>
              <a:spcBef>
                <a:spcPct val="25000"/>
              </a:spcBef>
            </a:pPr>
            <a:r>
              <a:rPr lang="zh-CN" altLang="en-US" b="1" dirty="0">
                <a:solidFill>
                  <a:schemeClr val="lt1"/>
                </a:solidFill>
                <a:latin typeface="Times New Roman" panose="02020603050405020304" charset="0"/>
                <a:ea typeface="微软雅黑" panose="020B0503020204020204" pitchFamily="34" charset="-122"/>
              </a:rPr>
              <a:t>机台爆水（油）管</a:t>
            </a:r>
            <a:endParaRPr lang="zh-CN" altLang="en-US" b="1" dirty="0">
              <a:solidFill>
                <a:schemeClr val="lt1"/>
              </a:solidFill>
              <a:latin typeface="Times New Roman" panose="02020603050405020304" charset="0"/>
              <a:ea typeface="微软雅黑" panose="020B0503020204020204" pitchFamily="34" charset="-122"/>
            </a:endParaRPr>
          </a:p>
        </p:txBody>
      </p:sp>
      <p:sp>
        <p:nvSpPr>
          <p:cNvPr id="3" name="矩形 2"/>
          <p:cNvSpPr/>
          <p:nvPr>
            <p:custDataLst>
              <p:tags r:id="rId3"/>
            </p:custDataLst>
          </p:nvPr>
        </p:nvSpPr>
        <p:spPr>
          <a:xfrm>
            <a:off x="1353857" y="2810191"/>
            <a:ext cx="7170057" cy="386080"/>
          </a:xfrm>
          <a:prstGeom prst="rect">
            <a:avLst/>
          </a:prstGeom>
        </p:spPr>
        <p:txBody>
          <a:bodyPr wrap="square">
            <a:spAutoFit/>
          </a:bodyPr>
          <a:lstStyle/>
          <a:p>
            <a:pPr marL="342900" indent="-342900">
              <a:lnSpc>
                <a:spcPct val="120000"/>
              </a:lnSpc>
              <a:spcBef>
                <a:spcPct val="25000"/>
              </a:spcBef>
              <a:buFont typeface="Wingdings" panose="05000000000000000000" pitchFamily="2" charset="2"/>
              <a:buNone/>
            </a:pPr>
            <a:r>
              <a:rPr lang="zh-CN" altLang="en-US" sz="1600" dirty="0">
                <a:solidFill>
                  <a:schemeClr val="dk1"/>
                </a:solidFill>
                <a:latin typeface="Times New Roman" panose="02020603050405020304" charset="0"/>
                <a:ea typeface="微软雅黑" panose="020B0503020204020204" pitchFamily="34" charset="-122"/>
              </a:rPr>
              <a:t> 停机</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查看有无人员受伤</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报告设备部门</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协助场地清理</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6" name="矩形 5"/>
          <p:cNvSpPr/>
          <p:nvPr>
            <p:custDataLst>
              <p:tags r:id="rId4"/>
            </p:custDataLst>
          </p:nvPr>
        </p:nvSpPr>
        <p:spPr>
          <a:xfrm>
            <a:off x="1353857" y="4070870"/>
            <a:ext cx="10595998" cy="386080"/>
          </a:xfrm>
          <a:prstGeom prst="rect">
            <a:avLst/>
          </a:prstGeom>
        </p:spPr>
        <p:txBody>
          <a:bodyPr wrap="square">
            <a:spAutoFit/>
          </a:bodyPr>
          <a:lstStyle/>
          <a:p>
            <a:pPr>
              <a:lnSpc>
                <a:spcPct val="120000"/>
              </a:lnSpc>
              <a:spcBef>
                <a:spcPct val="25000"/>
              </a:spcBef>
            </a:pPr>
            <a:r>
              <a:rPr lang="zh-CN" altLang="en-US" sz="1600" dirty="0">
                <a:solidFill>
                  <a:schemeClr val="dk1"/>
                </a:solidFill>
                <a:latin typeface="Times New Roman" panose="02020603050405020304" charset="0"/>
                <a:ea typeface="微软雅黑" panose="020B0503020204020204" pitchFamily="34" charset="-122"/>
              </a:rPr>
              <a:t>关闭电源</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就近消防器材扑救（支援）</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灭完火后报告安全及设备部门</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调查事故原因</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报告</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7" name="矩形 6"/>
          <p:cNvSpPr/>
          <p:nvPr>
            <p:custDataLst>
              <p:tags r:id="rId5"/>
            </p:custDataLst>
          </p:nvPr>
        </p:nvSpPr>
        <p:spPr>
          <a:xfrm>
            <a:off x="1472128" y="3515203"/>
            <a:ext cx="1097280" cy="423545"/>
          </a:xfrm>
          <a:prstGeom prst="rect">
            <a:avLst/>
          </a:prstGeom>
          <a:solidFill>
            <a:schemeClr val="accent1"/>
          </a:solidFill>
        </p:spPr>
        <p:txBody>
          <a:bodyPr wrap="none">
            <a:spAutoFit/>
          </a:bodyPr>
          <a:lstStyle/>
          <a:p>
            <a:pPr>
              <a:lnSpc>
                <a:spcPct val="120000"/>
              </a:lnSpc>
              <a:spcBef>
                <a:spcPct val="25000"/>
              </a:spcBef>
            </a:pPr>
            <a:r>
              <a:rPr lang="zh-CN" altLang="en-US" b="1" dirty="0">
                <a:solidFill>
                  <a:schemeClr val="lt1"/>
                </a:solidFill>
                <a:latin typeface="Times New Roman" panose="02020603050405020304" charset="0"/>
                <a:ea typeface="微软雅黑" panose="020B0503020204020204" pitchFamily="34" charset="-122"/>
              </a:rPr>
              <a:t>着火冒烟</a:t>
            </a:r>
            <a:endParaRPr lang="zh-CN" altLang="en-US" b="1" dirty="0">
              <a:solidFill>
                <a:schemeClr val="lt1"/>
              </a:solidFill>
              <a:latin typeface="Times New Roman" panose="02020603050405020304" charset="0"/>
              <a:ea typeface="微软雅黑" panose="020B0503020204020204" pitchFamily="34" charset="-122"/>
            </a:endParaRPr>
          </a:p>
        </p:txBody>
      </p:sp>
      <p:sp>
        <p:nvSpPr>
          <p:cNvPr id="8" name="矩形 7"/>
          <p:cNvSpPr/>
          <p:nvPr>
            <p:custDataLst>
              <p:tags r:id="rId6"/>
            </p:custDataLst>
          </p:nvPr>
        </p:nvSpPr>
        <p:spPr>
          <a:xfrm>
            <a:off x="1353857" y="5538089"/>
            <a:ext cx="6574971" cy="337185"/>
          </a:xfrm>
          <a:prstGeom prst="rect">
            <a:avLst/>
          </a:prstGeom>
        </p:spPr>
        <p:txBody>
          <a:bodyPr wrap="square">
            <a:spAutoFit/>
          </a:bodyPr>
          <a:lstStyle/>
          <a:p>
            <a:pPr>
              <a:spcBef>
                <a:spcPct val="50000"/>
              </a:spcBef>
            </a:pPr>
            <a:r>
              <a:rPr lang="zh-CN" altLang="en-US" sz="1600" dirty="0">
                <a:solidFill>
                  <a:schemeClr val="dk1"/>
                </a:solidFill>
                <a:latin typeface="Times New Roman" panose="02020603050405020304" charset="0"/>
                <a:ea typeface="微软雅黑" panose="020B0503020204020204" pitchFamily="34" charset="-122"/>
              </a:rPr>
              <a:t>切断电源或停机</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抢救受伤员工</a:t>
            </a:r>
            <a:r>
              <a:rPr lang="en-US" altLang="zh-CN" sz="1600" dirty="0">
                <a:solidFill>
                  <a:schemeClr val="dk1"/>
                </a:solidFill>
                <a:latin typeface="Times New Roman" panose="02020603050405020304" charset="0"/>
                <a:ea typeface="微软雅黑" panose="020B0503020204020204" pitchFamily="34" charset="-122"/>
              </a:rPr>
              <a:t>——</a:t>
            </a:r>
            <a:r>
              <a:rPr lang="zh-CN" altLang="en-US" sz="1600" dirty="0">
                <a:solidFill>
                  <a:schemeClr val="dk1"/>
                </a:solidFill>
                <a:latin typeface="Times New Roman" panose="02020603050405020304" charset="0"/>
                <a:ea typeface="微软雅黑" panose="020B0503020204020204" pitchFamily="34" charset="-122"/>
              </a:rPr>
              <a:t>报告设备及安全部门协助</a:t>
            </a:r>
            <a:endParaRPr lang="zh-CN" altLang="en-US" sz="1600" dirty="0">
              <a:solidFill>
                <a:schemeClr val="dk1"/>
              </a:solidFill>
              <a:latin typeface="Times New Roman" panose="02020603050405020304" charset="0"/>
              <a:ea typeface="微软雅黑" panose="020B0503020204020204" pitchFamily="34" charset="-122"/>
            </a:endParaRPr>
          </a:p>
        </p:txBody>
      </p:sp>
      <p:sp>
        <p:nvSpPr>
          <p:cNvPr id="9" name="矩形 8"/>
          <p:cNvSpPr/>
          <p:nvPr>
            <p:custDataLst>
              <p:tags r:id="rId7"/>
            </p:custDataLst>
          </p:nvPr>
        </p:nvSpPr>
        <p:spPr>
          <a:xfrm>
            <a:off x="1472128" y="4898351"/>
            <a:ext cx="1554480" cy="368300"/>
          </a:xfrm>
          <a:prstGeom prst="rect">
            <a:avLst/>
          </a:prstGeom>
          <a:solidFill>
            <a:schemeClr val="accent1"/>
          </a:solidFill>
        </p:spPr>
        <p:txBody>
          <a:bodyPr wrap="none">
            <a:spAutoFit/>
          </a:bodyPr>
          <a:lstStyle/>
          <a:p>
            <a:pPr>
              <a:spcBef>
                <a:spcPct val="50000"/>
              </a:spcBef>
            </a:pPr>
            <a:r>
              <a:rPr lang="zh-CN" altLang="en-US" b="1" dirty="0">
                <a:solidFill>
                  <a:schemeClr val="lt1"/>
                </a:solidFill>
                <a:latin typeface="Times New Roman" panose="02020603050405020304" charset="0"/>
                <a:ea typeface="微软雅黑" panose="020B0503020204020204" pitchFamily="34" charset="-122"/>
              </a:rPr>
              <a:t>人身伤害事故</a:t>
            </a:r>
            <a:endParaRPr lang="zh-CN" altLang="en-US" b="1"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梯形 10"/>
          <p:cNvSpPr/>
          <p:nvPr>
            <p:custDataLst>
              <p:tags r:id="rId1"/>
            </p:custDataLst>
          </p:nvPr>
        </p:nvSpPr>
        <p:spPr>
          <a:xfrm rot="10800000">
            <a:off x="1393022" y="1190126"/>
            <a:ext cx="3091892"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a:off x="1305938" y="2194119"/>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lt1"/>
                </a:solidFill>
                <a:latin typeface="Times New Roman" panose="02020603050405020304" charset="0"/>
                <a:ea typeface="微软雅黑" panose="020B0503020204020204" pitchFamily="34" charset="-122"/>
              </a:rPr>
              <a:t>4</a:t>
            </a:r>
            <a:endParaRPr kumimoji="1" lang="en-US" altLang="zh-CN" sz="6600" b="1" dirty="0">
              <a:solidFill>
                <a:schemeClr val="lt1"/>
              </a:solidFill>
              <a:latin typeface="Times New Roman" panose="02020603050405020304" charset="0"/>
              <a:ea typeface="微软雅黑" panose="020B0503020204020204" pitchFamily="34" charset="-122"/>
            </a:endParaRPr>
          </a:p>
        </p:txBody>
      </p:sp>
      <p:sp>
        <p:nvSpPr>
          <p:cNvPr id="18" name="矩形 17"/>
          <p:cNvSpPr/>
          <p:nvPr>
            <p:custDataLst>
              <p:tags r:id="rId3"/>
            </p:custDataLst>
          </p:nvPr>
        </p:nvSpPr>
        <p:spPr>
          <a:xfrm>
            <a:off x="4652441" y="2961051"/>
            <a:ext cx="5669280" cy="1568450"/>
          </a:xfrm>
          <a:prstGeom prst="rect">
            <a:avLst/>
          </a:prstGeom>
          <a:ln>
            <a:gradFill>
              <a:gsLst>
                <a:gs pos="0">
                  <a:srgbClr val="FFC0C0">
                    <a:lumMod val="5000"/>
                    <a:lumOff val="95000"/>
                  </a:srgbClr>
                </a:gs>
                <a:gs pos="74000">
                  <a:srgbClr val="FF8181">
                    <a:lumMod val="45000"/>
                    <a:lumOff val="55000"/>
                  </a:srgbClr>
                </a:gs>
                <a:gs pos="83000">
                  <a:srgbClr val="FF8181">
                    <a:lumMod val="45000"/>
                    <a:lumOff val="55000"/>
                  </a:srgbClr>
                </a:gs>
                <a:gs pos="100000">
                  <a:srgbClr val="FF8181">
                    <a:lumMod val="30000"/>
                    <a:lumOff val="70000"/>
                  </a:srgbClr>
                </a:gs>
              </a:gsLst>
              <a:lin ang="5400000" scaled="0"/>
            </a:gradFill>
          </a:ln>
        </p:spPr>
        <p:txBody>
          <a:bodyPr wrap="none">
            <a:spAutoFit/>
          </a:bodyPr>
          <a:lstStyle/>
          <a:p>
            <a:r>
              <a:rPr kumimoji="1" lang="zh-CN" altLang="en-US" sz="4800" b="1" dirty="0">
                <a:solidFill>
                  <a:srgbClr val="000000"/>
                </a:solidFill>
                <a:latin typeface="Times New Roman" panose="02020603050405020304" charset="0"/>
                <a:ea typeface="微软雅黑" panose="020B0503020204020204" pitchFamily="34" charset="-122"/>
              </a:rPr>
              <a:t>机械事故案例分析及</a:t>
            </a:r>
            <a:endParaRPr kumimoji="1" lang="en-US" altLang="zh-CN" sz="4800" b="1" dirty="0">
              <a:solidFill>
                <a:srgbClr val="000000"/>
              </a:solidFill>
              <a:latin typeface="Times New Roman" panose="02020603050405020304" charset="0"/>
              <a:ea typeface="微软雅黑" panose="020B0503020204020204" pitchFamily="34" charset="-122"/>
            </a:endParaRPr>
          </a:p>
          <a:p>
            <a:r>
              <a:rPr kumimoji="1" lang="zh-CN" altLang="en-US" sz="4800" b="1" dirty="0">
                <a:solidFill>
                  <a:srgbClr val="000000"/>
                </a:solidFill>
                <a:latin typeface="Times New Roman" panose="02020603050405020304" charset="0"/>
                <a:ea typeface="微软雅黑" panose="020B0503020204020204" pitchFamily="34" charset="-122"/>
              </a:rPr>
              <a:t>预防对策</a:t>
            </a:r>
            <a:endParaRPr kumimoji="1" lang="zh-CN" altLang="en-US" sz="4800" b="1"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786747" y="632507"/>
            <a:ext cx="49072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机械事故案例一：事故详情</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 name="clock_192585"/>
          <p:cNvSpPr>
            <a:spLocks noChangeAspect="1"/>
          </p:cNvSpPr>
          <p:nvPr>
            <p:custDataLst>
              <p:tags r:id="rId2"/>
            </p:custDataLst>
          </p:nvPr>
        </p:nvSpPr>
        <p:spPr bwMode="auto">
          <a:xfrm>
            <a:off x="2283624" y="1643747"/>
            <a:ext cx="524976" cy="524183"/>
          </a:xfrm>
          <a:custGeom>
            <a:avLst/>
            <a:gdLst>
              <a:gd name="connsiteX0" fmla="*/ 279227 w 607639"/>
              <a:gd name="connsiteY0" fmla="*/ 106554 h 606722"/>
              <a:gd name="connsiteX1" fmla="*/ 328436 w 607639"/>
              <a:gd name="connsiteY1" fmla="*/ 106554 h 606722"/>
              <a:gd name="connsiteX2" fmla="*/ 328436 w 607639"/>
              <a:gd name="connsiteY2" fmla="*/ 293205 h 606722"/>
              <a:gd name="connsiteX3" fmla="*/ 460580 w 607639"/>
              <a:gd name="connsiteY3" fmla="*/ 425105 h 606722"/>
              <a:gd name="connsiteX4" fmla="*/ 425698 w 607639"/>
              <a:gd name="connsiteY4" fmla="*/ 459946 h 606722"/>
              <a:gd name="connsiteX5" fmla="*/ 279227 w 607639"/>
              <a:gd name="connsiteY5" fmla="*/ 313559 h 606722"/>
              <a:gd name="connsiteX6" fmla="*/ 303775 w 607639"/>
              <a:gd name="connsiteY6" fmla="*/ 49235 h 606722"/>
              <a:gd name="connsiteX7" fmla="*/ 49309 w 607639"/>
              <a:gd name="connsiteY7" fmla="*/ 303317 h 606722"/>
              <a:gd name="connsiteX8" fmla="*/ 303775 w 607639"/>
              <a:gd name="connsiteY8" fmla="*/ 557488 h 606722"/>
              <a:gd name="connsiteX9" fmla="*/ 558330 w 607639"/>
              <a:gd name="connsiteY9" fmla="*/ 303317 h 606722"/>
              <a:gd name="connsiteX10" fmla="*/ 303775 w 607639"/>
              <a:gd name="connsiteY10" fmla="*/ 49235 h 606722"/>
              <a:gd name="connsiteX11" fmla="*/ 303775 w 607639"/>
              <a:gd name="connsiteY11" fmla="*/ 0 h 606722"/>
              <a:gd name="connsiteX12" fmla="*/ 607639 w 607639"/>
              <a:gd name="connsiteY12" fmla="*/ 303317 h 606722"/>
              <a:gd name="connsiteX13" fmla="*/ 303775 w 607639"/>
              <a:gd name="connsiteY13" fmla="*/ 606722 h 606722"/>
              <a:gd name="connsiteX14" fmla="*/ 0 w 607639"/>
              <a:gd name="connsiteY14" fmla="*/ 303317 h 606722"/>
              <a:gd name="connsiteX15" fmla="*/ 303775 w 607639"/>
              <a:gd name="connsiteY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639" h="606722">
                <a:moveTo>
                  <a:pt x="279227" y="106554"/>
                </a:moveTo>
                <a:lnTo>
                  <a:pt x="328436" y="106554"/>
                </a:lnTo>
                <a:lnTo>
                  <a:pt x="328436" y="293205"/>
                </a:lnTo>
                <a:lnTo>
                  <a:pt x="460580" y="425105"/>
                </a:lnTo>
                <a:lnTo>
                  <a:pt x="425698" y="459946"/>
                </a:lnTo>
                <a:lnTo>
                  <a:pt x="279227" y="313559"/>
                </a:lnTo>
                <a:close/>
                <a:moveTo>
                  <a:pt x="303775" y="49235"/>
                </a:moveTo>
                <a:cubicBezTo>
                  <a:pt x="163414" y="49235"/>
                  <a:pt x="49309" y="163167"/>
                  <a:pt x="49309" y="303317"/>
                </a:cubicBezTo>
                <a:cubicBezTo>
                  <a:pt x="49309" y="443466"/>
                  <a:pt x="163414" y="557488"/>
                  <a:pt x="303775" y="557488"/>
                </a:cubicBezTo>
                <a:cubicBezTo>
                  <a:pt x="444136" y="557488"/>
                  <a:pt x="558330" y="443466"/>
                  <a:pt x="558330" y="303317"/>
                </a:cubicBezTo>
                <a:cubicBezTo>
                  <a:pt x="558330" y="163167"/>
                  <a:pt x="444136" y="49235"/>
                  <a:pt x="303775" y="49235"/>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chemeClr val="accent1"/>
          </a:solidFill>
          <a:ln>
            <a:noFill/>
          </a:ln>
        </p:spPr>
      </p:sp>
      <p:sp>
        <p:nvSpPr>
          <p:cNvPr id="12" name="placeholder_162540"/>
          <p:cNvSpPr>
            <a:spLocks noChangeAspect="1"/>
          </p:cNvSpPr>
          <p:nvPr>
            <p:custDataLst>
              <p:tags r:id="rId3"/>
            </p:custDataLst>
          </p:nvPr>
        </p:nvSpPr>
        <p:spPr bwMode="auto">
          <a:xfrm>
            <a:off x="2283624" y="2413095"/>
            <a:ext cx="524976" cy="524445"/>
          </a:xfrm>
          <a:custGeom>
            <a:avLst/>
            <a:gdLst>
              <a:gd name="connsiteX0" fmla="*/ 431459 w 606250"/>
              <a:gd name="connsiteY0" fmla="*/ 259085 h 605637"/>
              <a:gd name="connsiteX1" fmla="*/ 322556 w 606250"/>
              <a:gd name="connsiteY1" fmla="*/ 422693 h 605637"/>
              <a:gd name="connsiteX2" fmla="*/ 283748 w 606250"/>
              <a:gd name="connsiteY2" fmla="*/ 422693 h 605637"/>
              <a:gd name="connsiteX3" fmla="*/ 175123 w 606250"/>
              <a:gd name="connsiteY3" fmla="*/ 260290 h 605637"/>
              <a:gd name="connsiteX4" fmla="*/ 143185 w 606250"/>
              <a:gd name="connsiteY4" fmla="*/ 260290 h 605637"/>
              <a:gd name="connsiteX5" fmla="*/ 57956 w 606250"/>
              <a:gd name="connsiteY5" fmla="*/ 555341 h 605637"/>
              <a:gd name="connsiteX6" fmla="*/ 57956 w 606250"/>
              <a:gd name="connsiteY6" fmla="*/ 555434 h 605637"/>
              <a:gd name="connsiteX7" fmla="*/ 548440 w 606250"/>
              <a:gd name="connsiteY7" fmla="*/ 555434 h 605637"/>
              <a:gd name="connsiteX8" fmla="*/ 464511 w 606250"/>
              <a:gd name="connsiteY8" fmla="*/ 259085 h 605637"/>
              <a:gd name="connsiteX9" fmla="*/ 303208 w 606250"/>
              <a:gd name="connsiteY9" fmla="*/ 112058 h 605637"/>
              <a:gd name="connsiteX10" fmla="*/ 329706 w 606250"/>
              <a:gd name="connsiteY10" fmla="*/ 138520 h 605637"/>
              <a:gd name="connsiteX11" fmla="*/ 303208 w 606250"/>
              <a:gd name="connsiteY11" fmla="*/ 164982 h 605637"/>
              <a:gd name="connsiteX12" fmla="*/ 276710 w 606250"/>
              <a:gd name="connsiteY12" fmla="*/ 138520 h 605637"/>
              <a:gd name="connsiteX13" fmla="*/ 303208 w 606250"/>
              <a:gd name="connsiteY13" fmla="*/ 112058 h 605637"/>
              <a:gd name="connsiteX14" fmla="*/ 303245 w 606250"/>
              <a:gd name="connsiteY14" fmla="*/ 50334 h 605637"/>
              <a:gd name="connsiteX15" fmla="*/ 201211 w 606250"/>
              <a:gd name="connsiteY15" fmla="*/ 173990 h 605637"/>
              <a:gd name="connsiteX16" fmla="*/ 303245 w 606250"/>
              <a:gd name="connsiteY16" fmla="*/ 365963 h 605637"/>
              <a:gd name="connsiteX17" fmla="*/ 405185 w 606250"/>
              <a:gd name="connsiteY17" fmla="*/ 173990 h 605637"/>
              <a:gd name="connsiteX18" fmla="*/ 303245 w 606250"/>
              <a:gd name="connsiteY18" fmla="*/ 50334 h 605637"/>
              <a:gd name="connsiteX19" fmla="*/ 303338 w 606250"/>
              <a:gd name="connsiteY19" fmla="*/ 0 h 605637"/>
              <a:gd name="connsiteX20" fmla="*/ 455598 w 606250"/>
              <a:gd name="connsiteY20" fmla="*/ 173897 h 605637"/>
              <a:gd name="connsiteX21" fmla="*/ 450863 w 606250"/>
              <a:gd name="connsiteY21" fmla="*/ 207361 h 605637"/>
              <a:gd name="connsiteX22" fmla="*/ 483915 w 606250"/>
              <a:gd name="connsiteY22" fmla="*/ 207361 h 605637"/>
              <a:gd name="connsiteX23" fmla="*/ 508425 w 606250"/>
              <a:gd name="connsiteY23" fmla="*/ 225436 h 605637"/>
              <a:gd name="connsiteX24" fmla="*/ 605260 w 606250"/>
              <a:gd name="connsiteY24" fmla="*/ 573324 h 605637"/>
              <a:gd name="connsiteX25" fmla="*/ 580749 w 606250"/>
              <a:gd name="connsiteY25" fmla="*/ 605582 h 605637"/>
              <a:gd name="connsiteX26" fmla="*/ 25833 w 606250"/>
              <a:gd name="connsiteY26" fmla="*/ 605582 h 605637"/>
              <a:gd name="connsiteX27" fmla="*/ 1137 w 606250"/>
              <a:gd name="connsiteY27" fmla="*/ 573324 h 605637"/>
              <a:gd name="connsiteX28" fmla="*/ 99550 w 606250"/>
              <a:gd name="connsiteY28" fmla="*/ 226641 h 605637"/>
              <a:gd name="connsiteX29" fmla="*/ 124060 w 606250"/>
              <a:gd name="connsiteY29" fmla="*/ 208658 h 605637"/>
              <a:gd name="connsiteX30" fmla="*/ 155997 w 606250"/>
              <a:gd name="connsiteY30" fmla="*/ 208658 h 605637"/>
              <a:gd name="connsiteX31" fmla="*/ 151077 w 606250"/>
              <a:gd name="connsiteY31" fmla="*/ 173897 h 605637"/>
              <a:gd name="connsiteX32" fmla="*/ 303338 w 606250"/>
              <a:gd name="connsiteY32" fmla="*/ 0 h 6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250" h="605637">
                <a:moveTo>
                  <a:pt x="431459" y="259085"/>
                </a:moveTo>
                <a:cubicBezTo>
                  <a:pt x="395715" y="334169"/>
                  <a:pt x="331840" y="410735"/>
                  <a:pt x="322556" y="422693"/>
                </a:cubicBezTo>
                <a:cubicBezTo>
                  <a:pt x="310022" y="438915"/>
                  <a:pt x="288483" y="429738"/>
                  <a:pt x="283748" y="422693"/>
                </a:cubicBezTo>
                <a:cubicBezTo>
                  <a:pt x="274649" y="411570"/>
                  <a:pt x="210867" y="335652"/>
                  <a:pt x="175123" y="260290"/>
                </a:cubicBezTo>
                <a:lnTo>
                  <a:pt x="143185" y="260290"/>
                </a:lnTo>
                <a:lnTo>
                  <a:pt x="57956" y="555341"/>
                </a:lnTo>
                <a:lnTo>
                  <a:pt x="57956" y="555434"/>
                </a:lnTo>
                <a:lnTo>
                  <a:pt x="548440" y="555434"/>
                </a:lnTo>
                <a:lnTo>
                  <a:pt x="464511" y="259085"/>
                </a:lnTo>
                <a:close/>
                <a:moveTo>
                  <a:pt x="303208" y="112058"/>
                </a:moveTo>
                <a:cubicBezTo>
                  <a:pt x="317842" y="112058"/>
                  <a:pt x="329706" y="123905"/>
                  <a:pt x="329706" y="138520"/>
                </a:cubicBezTo>
                <a:cubicBezTo>
                  <a:pt x="329706" y="153135"/>
                  <a:pt x="317842" y="164982"/>
                  <a:pt x="303208" y="164982"/>
                </a:cubicBezTo>
                <a:cubicBezTo>
                  <a:pt x="288574" y="164982"/>
                  <a:pt x="276710" y="153135"/>
                  <a:pt x="276710" y="138520"/>
                </a:cubicBezTo>
                <a:cubicBezTo>
                  <a:pt x="276710" y="123905"/>
                  <a:pt x="288574" y="112058"/>
                  <a:pt x="303208" y="112058"/>
                </a:cubicBezTo>
                <a:close/>
                <a:moveTo>
                  <a:pt x="303245" y="50334"/>
                </a:moveTo>
                <a:cubicBezTo>
                  <a:pt x="247725" y="50334"/>
                  <a:pt x="201211" y="105673"/>
                  <a:pt x="201211" y="173990"/>
                </a:cubicBezTo>
                <a:cubicBezTo>
                  <a:pt x="201211" y="224231"/>
                  <a:pt x="263230" y="315629"/>
                  <a:pt x="303245" y="365963"/>
                </a:cubicBezTo>
                <a:cubicBezTo>
                  <a:pt x="343352" y="314424"/>
                  <a:pt x="405185" y="224324"/>
                  <a:pt x="405185" y="173990"/>
                </a:cubicBezTo>
                <a:cubicBezTo>
                  <a:pt x="405185" y="105673"/>
                  <a:pt x="358671" y="50334"/>
                  <a:pt x="303245" y="50334"/>
                </a:cubicBezTo>
                <a:close/>
                <a:moveTo>
                  <a:pt x="303338" y="0"/>
                </a:moveTo>
                <a:cubicBezTo>
                  <a:pt x="387174" y="0"/>
                  <a:pt x="455598" y="78606"/>
                  <a:pt x="455598" y="173897"/>
                </a:cubicBezTo>
                <a:cubicBezTo>
                  <a:pt x="455598" y="184372"/>
                  <a:pt x="453834" y="195681"/>
                  <a:pt x="450863" y="207361"/>
                </a:cubicBezTo>
                <a:lnTo>
                  <a:pt x="483915" y="207361"/>
                </a:lnTo>
                <a:cubicBezTo>
                  <a:pt x="495613" y="207361"/>
                  <a:pt x="504619" y="215147"/>
                  <a:pt x="508425" y="225436"/>
                </a:cubicBezTo>
                <a:lnTo>
                  <a:pt x="605260" y="573324"/>
                </a:lnTo>
                <a:cubicBezTo>
                  <a:pt x="608509" y="581481"/>
                  <a:pt x="604610" y="604377"/>
                  <a:pt x="580749" y="605582"/>
                </a:cubicBezTo>
                <a:lnTo>
                  <a:pt x="25833" y="605582"/>
                </a:lnTo>
                <a:cubicBezTo>
                  <a:pt x="17106" y="606509"/>
                  <a:pt x="-5269" y="595756"/>
                  <a:pt x="1137" y="573324"/>
                </a:cubicBezTo>
                <a:lnTo>
                  <a:pt x="99550" y="226641"/>
                </a:lnTo>
                <a:cubicBezTo>
                  <a:pt x="102149" y="216445"/>
                  <a:pt x="112455" y="208658"/>
                  <a:pt x="124060" y="208658"/>
                </a:cubicBezTo>
                <a:lnTo>
                  <a:pt x="155997" y="208658"/>
                </a:lnTo>
                <a:cubicBezTo>
                  <a:pt x="152841" y="196515"/>
                  <a:pt x="151077" y="184743"/>
                  <a:pt x="151077" y="173897"/>
                </a:cubicBezTo>
                <a:cubicBezTo>
                  <a:pt x="151077" y="77401"/>
                  <a:pt x="219501" y="0"/>
                  <a:pt x="303338" y="0"/>
                </a:cubicBezTo>
                <a:close/>
              </a:path>
            </a:pathLst>
          </a:custGeom>
          <a:solidFill>
            <a:schemeClr val="accent1"/>
          </a:solidFill>
          <a:ln>
            <a:noFill/>
          </a:ln>
        </p:spPr>
      </p:sp>
      <p:sp>
        <p:nvSpPr>
          <p:cNvPr id="4" name="矩形 3"/>
          <p:cNvSpPr/>
          <p:nvPr/>
        </p:nvSpPr>
        <p:spPr>
          <a:xfrm>
            <a:off x="3030516" y="1721172"/>
            <a:ext cx="1886585" cy="368300"/>
          </a:xfrm>
          <a:prstGeom prst="rect">
            <a:avLst/>
          </a:prstGeom>
        </p:spPr>
        <p:txBody>
          <a:bodyPr wrap="none">
            <a:spAutoFit/>
          </a:bodyPr>
          <a:lstStyle/>
          <a:p>
            <a:r>
              <a:rPr lang="en-US" altLang="zh-CN" dirty="0">
                <a:solidFill>
                  <a:srgbClr val="000000"/>
                </a:solidFill>
                <a:latin typeface="Times New Roman" panose="02020603050405020304" charset="0"/>
                <a:ea typeface="微软雅黑" panose="020B0503020204020204" pitchFamily="34" charset="-122"/>
              </a:rPr>
              <a:t>2011</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8</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21</a:t>
            </a:r>
            <a:r>
              <a:rPr lang="zh-CN" altLang="en-US" dirty="0">
                <a:solidFill>
                  <a:srgbClr val="000000"/>
                </a:solidFill>
                <a:latin typeface="Times New Roman" panose="02020603050405020304" charset="0"/>
                <a:ea typeface="微软雅黑" panose="020B0503020204020204" pitchFamily="34" charset="-122"/>
              </a:rPr>
              <a:t>日</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4" name="矩形 13"/>
          <p:cNvSpPr/>
          <p:nvPr/>
        </p:nvSpPr>
        <p:spPr>
          <a:xfrm>
            <a:off x="3094306" y="2451939"/>
            <a:ext cx="2157095" cy="368300"/>
          </a:xfrm>
          <a:prstGeom prst="rect">
            <a:avLst/>
          </a:prstGeom>
        </p:spPr>
        <p:txBody>
          <a:bodyPr wrap="none">
            <a:spAutoFit/>
          </a:bodyPr>
          <a:lstStyle/>
          <a:p>
            <a:r>
              <a:rPr lang="zh-CN" altLang="en-US" dirty="0">
                <a:solidFill>
                  <a:srgbClr val="000000"/>
                </a:solidFill>
                <a:latin typeface="Times New Roman" panose="02020603050405020304" charset="0"/>
                <a:ea typeface="微软雅黑" panose="020B0503020204020204" pitchFamily="34" charset="-122"/>
              </a:rPr>
              <a:t>组装五线</a:t>
            </a:r>
            <a:r>
              <a:rPr lang="en-US" altLang="zh-CN" dirty="0">
                <a:solidFill>
                  <a:srgbClr val="000000"/>
                </a:solidFill>
                <a:latin typeface="Times New Roman" panose="02020603050405020304" charset="0"/>
                <a:ea typeface="微软雅黑" panose="020B0503020204020204" pitchFamily="34" charset="-122"/>
              </a:rPr>
              <a:t>8</a:t>
            </a:r>
            <a:r>
              <a:rPr lang="zh-CN" altLang="en-US" dirty="0">
                <a:solidFill>
                  <a:srgbClr val="000000"/>
                </a:solidFill>
                <a:latin typeface="Times New Roman" panose="02020603050405020304" charset="0"/>
                <a:ea typeface="微软雅黑" panose="020B0503020204020204" pitchFamily="34" charset="-122"/>
              </a:rPr>
              <a:t>号热熔机</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5" name="矩形 14"/>
          <p:cNvSpPr/>
          <p:nvPr/>
        </p:nvSpPr>
        <p:spPr>
          <a:xfrm>
            <a:off x="3094306" y="3182706"/>
            <a:ext cx="7895771" cy="2014855"/>
          </a:xfrm>
          <a:prstGeom prst="rect">
            <a:avLst/>
          </a:prstGeom>
        </p:spPr>
        <p:txBody>
          <a:bodyPr wrap="square">
            <a:spAutoFit/>
          </a:bodyPr>
          <a:lstStyle/>
          <a:p>
            <a:pPr>
              <a:lnSpc>
                <a:spcPts val="3000"/>
              </a:lnSpc>
            </a:pPr>
            <a:r>
              <a:rPr lang="zh-CN" altLang="en-US" dirty="0">
                <a:solidFill>
                  <a:srgbClr val="000000"/>
                </a:solidFill>
                <a:latin typeface="Times New Roman" panose="02020603050405020304" charset="0"/>
                <a:ea typeface="微软雅黑" panose="020B0503020204020204" pitchFamily="34" charset="-122"/>
              </a:rPr>
              <a:t>约下午</a:t>
            </a:r>
            <a:r>
              <a:rPr lang="en-US" altLang="zh-CN" dirty="0">
                <a:solidFill>
                  <a:srgbClr val="000000"/>
                </a:solidFill>
                <a:latin typeface="Times New Roman" panose="02020603050405020304" charset="0"/>
                <a:ea typeface="微软雅黑" panose="020B0503020204020204" pitchFamily="34" charset="-122"/>
              </a:rPr>
              <a:t>14</a:t>
            </a:r>
            <a:r>
              <a:rPr lang="zh-CN" altLang="en-US" dirty="0">
                <a:solidFill>
                  <a:srgbClr val="000000"/>
                </a:solidFill>
                <a:latin typeface="Times New Roman" panose="02020603050405020304" charset="0"/>
                <a:ea typeface="微软雅黑" panose="020B0503020204020204" pitchFamily="34" charset="-122"/>
              </a:rPr>
              <a:t>时许，组装五线</a:t>
            </a:r>
            <a:r>
              <a:rPr lang="en-US" altLang="zh-CN" dirty="0">
                <a:solidFill>
                  <a:srgbClr val="000000"/>
                </a:solidFill>
                <a:latin typeface="Times New Roman" panose="02020603050405020304" charset="0"/>
                <a:ea typeface="微软雅黑" panose="020B0503020204020204" pitchFamily="34" charset="-122"/>
              </a:rPr>
              <a:t>8</a:t>
            </a:r>
            <a:r>
              <a:rPr lang="zh-CN" altLang="en-US" dirty="0">
                <a:solidFill>
                  <a:srgbClr val="000000"/>
                </a:solidFill>
                <a:latin typeface="Times New Roman" panose="02020603050405020304" charset="0"/>
                <a:ea typeface="微软雅黑" panose="020B0503020204020204" pitchFamily="34" charset="-122"/>
              </a:rPr>
              <a:t>号热熔机作业员（陈意）正在热熔产品，因操作速度过快产品放歪（未完全放入治具内），遂伸手无意识的想去拿（重新摆正放入治具内，此时已启动热熔机</a:t>
            </a:r>
            <a:r>
              <a:rPr lang="zh-CN" altLang="en-US">
                <a:solidFill>
                  <a:srgbClr val="000000"/>
                </a:solidFill>
                <a:latin typeface="Times New Roman" panose="02020603050405020304" charset="0"/>
                <a:ea typeface="微软雅黑" panose="020B0503020204020204" pitchFamily="34" charset="-122"/>
              </a:rPr>
              <a:t>按键</a:t>
            </a:r>
            <a:r>
              <a:rPr lang="zh-CN" altLang="en-US" smtClean="0">
                <a:solidFill>
                  <a:srgbClr val="000000"/>
                </a:solidFill>
                <a:latin typeface="Times New Roman" panose="02020603050405020304" charset="0"/>
                <a:ea typeface="微软雅黑" panose="020B0503020204020204" pitchFamily="34" charset="-122"/>
              </a:rPr>
              <a:t>），右手</a:t>
            </a:r>
            <a:r>
              <a:rPr lang="zh-CN" altLang="en-US" dirty="0">
                <a:solidFill>
                  <a:srgbClr val="000000"/>
                </a:solidFill>
                <a:latin typeface="Times New Roman" panose="02020603050405020304" charset="0"/>
                <a:ea typeface="微软雅黑" panose="020B0503020204020204" pitchFamily="34" charset="-122"/>
              </a:rPr>
              <a:t>刚伸到热熔部位，被热熔机顶针部分压伤（后经了解该员当时忘记按急停开关了）。造成该员右手中指及无名指不同程度压伤。</a:t>
            </a:r>
            <a:endParaRPr lang="zh-CN" altLang="en-US" dirty="0">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2261767" y="3298820"/>
            <a:ext cx="524183" cy="524183"/>
            <a:chOff x="957943" y="2604869"/>
            <a:chExt cx="728905" cy="728905"/>
          </a:xfrm>
        </p:grpSpPr>
        <p:sp>
          <p:nvSpPr>
            <p:cNvPr id="13" name="pulse_121732"/>
            <p:cNvSpPr>
              <a:spLocks noChangeAspect="1"/>
            </p:cNvSpPr>
            <p:nvPr>
              <p:custDataLst>
                <p:tags r:id="rId4"/>
              </p:custDataLst>
            </p:nvPr>
          </p:nvSpPr>
          <p:spPr bwMode="auto">
            <a:xfrm>
              <a:off x="1069439" y="2721428"/>
              <a:ext cx="524976" cy="495786"/>
            </a:xfrm>
            <a:custGeom>
              <a:avLst/>
              <a:gdLst>
                <a:gd name="T0" fmla="*/ 6007 w 6473"/>
                <a:gd name="T1" fmla="*/ 2595 h 6123"/>
                <a:gd name="T2" fmla="*/ 5585 w 6473"/>
                <a:gd name="T3" fmla="*/ 2862 h 6123"/>
                <a:gd name="T4" fmla="*/ 4443 w 6473"/>
                <a:gd name="T5" fmla="*/ 2862 h 6123"/>
                <a:gd name="T6" fmla="*/ 3644 w 6473"/>
                <a:gd name="T7" fmla="*/ 4987 h 6123"/>
                <a:gd name="T8" fmla="*/ 1769 w 6473"/>
                <a:gd name="T9" fmla="*/ 0 h 6123"/>
                <a:gd name="T10" fmla="*/ 693 w 6473"/>
                <a:gd name="T11" fmla="*/ 2862 h 6123"/>
                <a:gd name="T12" fmla="*/ 0 w 6473"/>
                <a:gd name="T13" fmla="*/ 2862 h 6123"/>
                <a:gd name="T14" fmla="*/ 0 w 6473"/>
                <a:gd name="T15" fmla="*/ 3262 h 6123"/>
                <a:gd name="T16" fmla="*/ 970 w 6473"/>
                <a:gd name="T17" fmla="*/ 3262 h 6123"/>
                <a:gd name="T18" fmla="*/ 1769 w 6473"/>
                <a:gd name="T19" fmla="*/ 1137 h 6123"/>
                <a:gd name="T20" fmla="*/ 3644 w 6473"/>
                <a:gd name="T21" fmla="*/ 6123 h 6123"/>
                <a:gd name="T22" fmla="*/ 4720 w 6473"/>
                <a:gd name="T23" fmla="*/ 3262 h 6123"/>
                <a:gd name="T24" fmla="*/ 5585 w 6473"/>
                <a:gd name="T25" fmla="*/ 3262 h 6123"/>
                <a:gd name="T26" fmla="*/ 6007 w 6473"/>
                <a:gd name="T27" fmla="*/ 3528 h 6123"/>
                <a:gd name="T28" fmla="*/ 6473 w 6473"/>
                <a:gd name="T29" fmla="*/ 3062 h 6123"/>
                <a:gd name="T30" fmla="*/ 6007 w 6473"/>
                <a:gd name="T31" fmla="*/ 2595 h 6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3" h="6123">
                  <a:moveTo>
                    <a:pt x="6007" y="2595"/>
                  </a:moveTo>
                  <a:cubicBezTo>
                    <a:pt x="5821" y="2595"/>
                    <a:pt x="5660" y="2704"/>
                    <a:pt x="5585" y="2862"/>
                  </a:cubicBezTo>
                  <a:lnTo>
                    <a:pt x="4443" y="2862"/>
                  </a:lnTo>
                  <a:lnTo>
                    <a:pt x="3644" y="4987"/>
                  </a:lnTo>
                  <a:lnTo>
                    <a:pt x="1769" y="0"/>
                  </a:lnTo>
                  <a:lnTo>
                    <a:pt x="693" y="2862"/>
                  </a:lnTo>
                  <a:lnTo>
                    <a:pt x="0" y="2862"/>
                  </a:lnTo>
                  <a:lnTo>
                    <a:pt x="0" y="3262"/>
                  </a:lnTo>
                  <a:lnTo>
                    <a:pt x="970" y="3262"/>
                  </a:lnTo>
                  <a:lnTo>
                    <a:pt x="1769" y="1137"/>
                  </a:lnTo>
                  <a:lnTo>
                    <a:pt x="3644" y="6123"/>
                  </a:lnTo>
                  <a:lnTo>
                    <a:pt x="4720" y="3262"/>
                  </a:lnTo>
                  <a:lnTo>
                    <a:pt x="5585" y="3262"/>
                  </a:lnTo>
                  <a:cubicBezTo>
                    <a:pt x="5660" y="3419"/>
                    <a:pt x="5821" y="3528"/>
                    <a:pt x="6007" y="3528"/>
                  </a:cubicBezTo>
                  <a:cubicBezTo>
                    <a:pt x="6264" y="3528"/>
                    <a:pt x="6473" y="3319"/>
                    <a:pt x="6473" y="3062"/>
                  </a:cubicBezTo>
                  <a:cubicBezTo>
                    <a:pt x="6473" y="2804"/>
                    <a:pt x="6264" y="2595"/>
                    <a:pt x="6007" y="2595"/>
                  </a:cubicBezTo>
                  <a:close/>
                </a:path>
              </a:pathLst>
            </a:custGeom>
            <a:solidFill>
              <a:schemeClr val="accent1"/>
            </a:solidFill>
            <a:ln>
              <a:noFill/>
            </a:ln>
          </p:spPr>
        </p:sp>
        <p:sp>
          <p:nvSpPr>
            <p:cNvPr id="16" name="椭圆 15"/>
            <p:cNvSpPr/>
            <p:nvPr>
              <p:custDataLst>
                <p:tags r:id="rId5"/>
              </p:custDataLst>
            </p:nvPr>
          </p:nvSpPr>
          <p:spPr>
            <a:xfrm>
              <a:off x="957943" y="2604869"/>
              <a:ext cx="728905" cy="728905"/>
            </a:xfrm>
            <a:prstGeom prst="ellipse">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0" name="矩形 19"/>
          <p:cNvSpPr/>
          <p:nvPr/>
        </p:nvSpPr>
        <p:spPr>
          <a:xfrm>
            <a:off x="4375402" y="5419364"/>
            <a:ext cx="949685" cy="395605"/>
          </a:xfrm>
          <a:prstGeom prst="rect">
            <a:avLst/>
          </a:prstGeom>
        </p:spPr>
        <p:txBody>
          <a:bodyPr wrap="square">
            <a:spAutoFit/>
          </a:bodyPr>
          <a:lstStyle/>
          <a:p>
            <a:pPr>
              <a:lnSpc>
                <a:spcPct val="110000"/>
              </a:lnSpc>
            </a:pPr>
            <a:r>
              <a:rPr lang="zh-CN" altLang="en-US" dirty="0">
                <a:solidFill>
                  <a:srgbClr val="000000"/>
                </a:solidFill>
                <a:latin typeface="Times New Roman" panose="02020603050405020304" charset="0"/>
                <a:ea typeface="微软雅黑" panose="020B0503020204020204" pitchFamily="34" charset="-122"/>
              </a:rPr>
              <a:t>组装课</a:t>
            </a:r>
            <a:endParaRPr lang="zh-CN" altLang="en-US" dirty="0">
              <a:solidFill>
                <a:srgbClr val="000000"/>
              </a:solidFill>
              <a:latin typeface="Times New Roman" panose="02020603050405020304" charset="0"/>
              <a:ea typeface="微软雅黑" panose="020B0503020204020204" pitchFamily="34" charset="-122"/>
            </a:endParaRPr>
          </a:p>
        </p:txBody>
      </p:sp>
      <p:sp>
        <p:nvSpPr>
          <p:cNvPr id="21" name="矩形 20"/>
          <p:cNvSpPr/>
          <p:nvPr>
            <p:custDataLst>
              <p:tags r:id="rId6"/>
            </p:custDataLst>
          </p:nvPr>
        </p:nvSpPr>
        <p:spPr>
          <a:xfrm>
            <a:off x="3132391" y="5447064"/>
            <a:ext cx="10972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责任部门</a:t>
            </a:r>
            <a:endParaRPr lang="zh-CN" altLang="en-US" dirty="0">
              <a:solidFill>
                <a:schemeClr val="lt1"/>
              </a:solidFill>
              <a:latin typeface="Times New Roman" panose="02020603050405020304" charset="0"/>
              <a:ea typeface="微软雅黑" panose="020B0503020204020204" pitchFamily="34" charset="-122"/>
            </a:endParaRPr>
          </a:p>
        </p:txBody>
      </p:sp>
      <p:sp>
        <p:nvSpPr>
          <p:cNvPr id="22" name="矩形 21"/>
          <p:cNvSpPr/>
          <p:nvPr>
            <p:custDataLst>
              <p:tags r:id="rId7"/>
            </p:custDataLst>
          </p:nvPr>
        </p:nvSpPr>
        <p:spPr>
          <a:xfrm>
            <a:off x="3094306" y="6078346"/>
            <a:ext cx="10972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受伤程度</a:t>
            </a:r>
            <a:endParaRPr lang="zh-CN" altLang="en-US" dirty="0">
              <a:solidFill>
                <a:schemeClr val="lt1"/>
              </a:solidFill>
              <a:latin typeface="Times New Roman" panose="02020603050405020304" charset="0"/>
              <a:ea typeface="微软雅黑" panose="020B0503020204020204" pitchFamily="34" charset="-122"/>
            </a:endParaRPr>
          </a:p>
        </p:txBody>
      </p:sp>
      <p:sp>
        <p:nvSpPr>
          <p:cNvPr id="23" name="矩形 22"/>
          <p:cNvSpPr/>
          <p:nvPr/>
        </p:nvSpPr>
        <p:spPr>
          <a:xfrm>
            <a:off x="4375402" y="6037797"/>
            <a:ext cx="6509252" cy="395605"/>
          </a:xfrm>
          <a:prstGeom prst="rect">
            <a:avLst/>
          </a:prstGeom>
        </p:spPr>
        <p:txBody>
          <a:bodyPr wrap="square">
            <a:spAutoFit/>
          </a:bodyPr>
          <a:lstStyle/>
          <a:p>
            <a:pPr>
              <a:lnSpc>
                <a:spcPct val="110000"/>
              </a:lnSpc>
            </a:pPr>
            <a:r>
              <a:rPr lang="zh-CN" altLang="en-US" dirty="0">
                <a:solidFill>
                  <a:srgbClr val="000000"/>
                </a:solidFill>
                <a:latin typeface="Times New Roman" panose="02020603050405020304" charset="0"/>
                <a:ea typeface="微软雅黑" panose="020B0503020204020204" pitchFamily="34" charset="-122"/>
              </a:rPr>
              <a:t>该员右手无名指第一关节骨折两端对位，中指侧面轻微挤伤。</a:t>
            </a:r>
            <a:endParaRPr lang="zh-CN" altLang="en-US"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656366" y="700936"/>
            <a:ext cx="4671695"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机械事故案例一</a:t>
            </a:r>
            <a:r>
              <a:rPr lang="en-US" altLang="zh-CN" sz="2800" spc="300" dirty="0">
                <a:solidFill>
                  <a:schemeClr val="accent1"/>
                </a:solidFill>
                <a:latin typeface="Times New Roman" panose="02020603050405020304" charset="0"/>
                <a:ea typeface="微软雅黑" panose="020B0503020204020204" pitchFamily="34" charset="-122"/>
              </a:rPr>
              <a:t>:</a:t>
            </a:r>
            <a:r>
              <a:rPr lang="zh-CN" altLang="en-US" sz="2800" spc="300" dirty="0">
                <a:solidFill>
                  <a:schemeClr val="accent1"/>
                </a:solidFill>
                <a:latin typeface="Times New Roman" panose="02020603050405020304" charset="0"/>
                <a:ea typeface="微软雅黑" panose="020B0503020204020204" pitchFamily="34" charset="-122"/>
              </a:rPr>
              <a:t>模拟操作</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grpSp>
        <p:nvGrpSpPr>
          <p:cNvPr id="18" name="Group 5"/>
          <p:cNvGrpSpPr/>
          <p:nvPr/>
        </p:nvGrpSpPr>
        <p:grpSpPr bwMode="auto">
          <a:xfrm>
            <a:off x="1894586" y="1698171"/>
            <a:ext cx="5582685" cy="4669154"/>
            <a:chOff x="288" y="960"/>
            <a:chExt cx="2784" cy="2088"/>
          </a:xfrm>
        </p:grpSpPr>
        <p:pic>
          <p:nvPicPr>
            <p:cNvPr id="19" name="Picture 6" descr="SDC10718"/>
            <p:cNvPicPr>
              <a:picLocks noChangeAspect="1" noChangeArrowheads="1"/>
            </p:cNvPicPr>
            <p:nvPr/>
          </p:nvPicPr>
          <p:blipFill>
            <a:blip r:embed="rId2" cstate="print"/>
            <a:srcRect/>
            <a:stretch>
              <a:fillRect/>
            </a:stretch>
          </p:blipFill>
          <p:spPr bwMode="auto">
            <a:xfrm>
              <a:off x="288" y="960"/>
              <a:ext cx="2784" cy="2088"/>
            </a:xfrm>
            <a:prstGeom prst="rect">
              <a:avLst/>
            </a:prstGeom>
            <a:noFill/>
            <a:ln w="9525">
              <a:noFill/>
              <a:miter lim="800000"/>
              <a:headEnd/>
              <a:tailEnd/>
            </a:ln>
          </p:spPr>
        </p:pic>
        <p:sp>
          <p:nvSpPr>
            <p:cNvPr id="24" name="Oval 7"/>
            <p:cNvSpPr>
              <a:spLocks noChangeArrowheads="1"/>
            </p:cNvSpPr>
            <p:nvPr>
              <p:custDataLst>
                <p:tags r:id="rId3"/>
              </p:custDataLst>
            </p:nvPr>
          </p:nvSpPr>
          <p:spPr bwMode="auto">
            <a:xfrm rot="1177628">
              <a:off x="1698" y="1806"/>
              <a:ext cx="654" cy="480"/>
            </a:xfrm>
            <a:prstGeom prst="ellipse">
              <a:avLst/>
            </a:prstGeom>
            <a:solidFill>
              <a:schemeClr val="accent2">
                <a:alpha val="0"/>
              </a:schemeClr>
            </a:solidFill>
            <a:ln w="28575">
              <a:solidFill>
                <a:srgbClr val="FF0000"/>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grpSp>
      <p:sp>
        <p:nvSpPr>
          <p:cNvPr id="25" name="Text Box 9"/>
          <p:cNvSpPr txBox="1">
            <a:spLocks noChangeArrowheads="1"/>
          </p:cNvSpPr>
          <p:nvPr>
            <p:custDataLst>
              <p:tags r:id="rId4"/>
            </p:custDataLst>
          </p:nvPr>
        </p:nvSpPr>
        <p:spPr bwMode="auto">
          <a:xfrm>
            <a:off x="3390528" y="5413221"/>
            <a:ext cx="2590800" cy="398780"/>
          </a:xfrm>
          <a:prstGeom prst="rect">
            <a:avLst/>
          </a:prstGeom>
          <a:solidFill>
            <a:schemeClr val="accent1"/>
          </a:solid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zh-CN" altLang="en-US" sz="2000" b="1" dirty="0">
                <a:solidFill>
                  <a:schemeClr val="lt1"/>
                </a:solidFill>
                <a:latin typeface="Times New Roman" panose="02020603050405020304" charset="0"/>
                <a:ea typeface="微软雅黑" panose="020B0503020204020204" pitchFamily="34" charset="-122"/>
              </a:rPr>
              <a:t>肇事热熔机伤害部位</a:t>
            </a:r>
            <a:endParaRPr lang="zh-CN" altLang="en-US" sz="2000" b="1" dirty="0">
              <a:solidFill>
                <a:schemeClr val="lt1"/>
              </a:solidFill>
              <a:latin typeface="Times New Roman" panose="02020603050405020304" charset="0"/>
              <a:ea typeface="微软雅黑" panose="020B0503020204020204" pitchFamily="34" charset="-122"/>
            </a:endParaRPr>
          </a:p>
        </p:txBody>
      </p:sp>
      <p:pic>
        <p:nvPicPr>
          <p:cNvPr id="26" name="Picture 3" descr="SDC10719"/>
          <p:cNvPicPr>
            <a:picLocks noChangeAspect="1" noChangeArrowheads="1"/>
          </p:cNvPicPr>
          <p:nvPr/>
        </p:nvPicPr>
        <p:blipFill>
          <a:blip r:embed="rId5" cstate="print"/>
          <a:srcRect/>
          <a:stretch>
            <a:fillRect/>
          </a:stretch>
        </p:blipFill>
        <p:spPr bwMode="auto">
          <a:xfrm>
            <a:off x="7477271" y="1698171"/>
            <a:ext cx="3693403" cy="2518229"/>
          </a:xfrm>
          <a:prstGeom prst="rect">
            <a:avLst/>
          </a:prstGeom>
          <a:noFill/>
          <a:ln w="9525">
            <a:noFill/>
            <a:miter lim="800000"/>
            <a:headEnd/>
            <a:tailEnd/>
          </a:ln>
        </p:spPr>
      </p:pic>
      <p:pic>
        <p:nvPicPr>
          <p:cNvPr id="27" name="Picture 4" descr="SDC10720"/>
          <p:cNvPicPr>
            <a:picLocks noChangeAspect="1" noChangeArrowheads="1"/>
          </p:cNvPicPr>
          <p:nvPr/>
        </p:nvPicPr>
        <p:blipFill rotWithShape="1">
          <a:blip r:embed="rId6" cstate="print"/>
          <a:srcRect t="11476" b="13389"/>
          <a:stretch>
            <a:fillRect/>
          </a:stretch>
        </p:blipFill>
        <p:spPr bwMode="auto">
          <a:xfrm>
            <a:off x="7477270" y="4216400"/>
            <a:ext cx="3693403" cy="2150925"/>
          </a:xfrm>
          <a:prstGeom prst="rect">
            <a:avLst/>
          </a:prstGeom>
          <a:noFill/>
          <a:ln w="9525">
            <a:noFill/>
            <a:miter lim="800000"/>
            <a:headEnd/>
            <a:tailEnd/>
          </a:ln>
        </p:spPr>
      </p:pic>
      <p:sp>
        <p:nvSpPr>
          <p:cNvPr id="29" name="Text Box 8"/>
          <p:cNvSpPr txBox="1">
            <a:spLocks noChangeArrowheads="1"/>
          </p:cNvSpPr>
          <p:nvPr>
            <p:custDataLst>
              <p:tags r:id="rId7"/>
            </p:custDataLst>
          </p:nvPr>
        </p:nvSpPr>
        <p:spPr bwMode="auto">
          <a:xfrm>
            <a:off x="10680453" y="3364667"/>
            <a:ext cx="490220" cy="1524000"/>
          </a:xfrm>
          <a:prstGeom prst="rect">
            <a:avLst/>
          </a:prstGeom>
          <a:solidFill>
            <a:schemeClr val="accent1"/>
          </a:solidFill>
          <a:ln w="9525">
            <a:noFill/>
            <a:miter lim="800000"/>
          </a:ln>
        </p:spPr>
        <p:txBody>
          <a:bodyPr vert="eaVe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lang="zh-CN" altLang="en-US" sz="2000" b="1" dirty="0">
                <a:solidFill>
                  <a:schemeClr val="lt1"/>
                </a:solidFill>
                <a:latin typeface="Times New Roman" panose="02020603050405020304" charset="0"/>
                <a:ea typeface="微软雅黑" panose="020B0503020204020204" pitchFamily="34" charset="-122"/>
              </a:rPr>
              <a:t>模拟操作</a:t>
            </a:r>
            <a:endParaRPr lang="zh-CN" altLang="en-US" sz="2000" b="1" dirty="0">
              <a:solidFill>
                <a:schemeClr val="lt1"/>
              </a:solidFill>
              <a:latin typeface="Times New Roman" panose="02020603050405020304" charset="0"/>
              <a:ea typeface="微软雅黑" panose="020B0503020204020204" pitchFamily="34" charset="-122"/>
            </a:endParaRPr>
          </a:p>
        </p:txBody>
      </p:sp>
      <p:pic>
        <p:nvPicPr>
          <p:cNvPr id="11" name="图片 10"/>
          <p:cNvPicPr>
            <a:picLocks noChangeAspect="1"/>
          </p:cNvPicPr>
          <p:nvPr/>
        </p:nvPicPr>
        <p:blipFill>
          <a:blip r:embed="rId8"/>
          <a:stretch>
            <a:fillRect/>
          </a:stretch>
        </p:blipFill>
        <p:spPr>
          <a:xfrm>
            <a:off x="8783154" y="5117502"/>
            <a:ext cx="2246142" cy="9907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674829" y="632944"/>
            <a:ext cx="49072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机械事故案例一：吸取教训</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pic>
        <p:nvPicPr>
          <p:cNvPr id="30" name="Picture 2" descr="SDC12004"/>
          <p:cNvPicPr>
            <a:picLocks noChangeAspect="1" noChangeArrowheads="1"/>
          </p:cNvPicPr>
          <p:nvPr/>
        </p:nvPicPr>
        <p:blipFill rotWithShape="1">
          <a:blip r:embed="rId2" cstate="print"/>
          <a:srcRect t="14591" b="13735"/>
          <a:stretch>
            <a:fillRect/>
          </a:stretch>
        </p:blipFill>
        <p:spPr bwMode="auto">
          <a:xfrm>
            <a:off x="864206" y="2214916"/>
            <a:ext cx="4128112" cy="2863234"/>
          </a:xfrm>
          <a:prstGeom prst="rect">
            <a:avLst/>
          </a:prstGeom>
          <a:noFill/>
          <a:ln w="9525">
            <a:noFill/>
            <a:miter lim="800000"/>
            <a:headEnd/>
            <a:tailEnd/>
          </a:ln>
        </p:spPr>
      </p:pic>
      <p:pic>
        <p:nvPicPr>
          <p:cNvPr id="35" name="Picture 5" descr="CIMG2488"/>
          <p:cNvPicPr>
            <a:picLocks noChangeAspect="1" noChangeArrowheads="1"/>
          </p:cNvPicPr>
          <p:nvPr/>
        </p:nvPicPr>
        <p:blipFill>
          <a:blip r:embed="rId3" cstate="print"/>
          <a:srcRect/>
          <a:stretch>
            <a:fillRect/>
          </a:stretch>
        </p:blipFill>
        <p:spPr bwMode="auto">
          <a:xfrm>
            <a:off x="8511837" y="1167528"/>
            <a:ext cx="2743200" cy="2362200"/>
          </a:xfrm>
          <a:prstGeom prst="rect">
            <a:avLst/>
          </a:prstGeom>
          <a:noFill/>
          <a:ln w="9525">
            <a:noFill/>
            <a:miter lim="800000"/>
            <a:headEnd/>
            <a:tailEnd/>
          </a:ln>
        </p:spPr>
      </p:pic>
      <p:pic>
        <p:nvPicPr>
          <p:cNvPr id="36" name="Picture 9" descr="CIMG2548"/>
          <p:cNvPicPr>
            <a:picLocks noChangeAspect="1" noChangeArrowheads="1"/>
          </p:cNvPicPr>
          <p:nvPr/>
        </p:nvPicPr>
        <p:blipFill>
          <a:blip r:embed="rId4" cstate="print"/>
          <a:srcRect/>
          <a:stretch>
            <a:fillRect/>
          </a:stretch>
        </p:blipFill>
        <p:spPr bwMode="auto">
          <a:xfrm>
            <a:off x="8511837" y="4233126"/>
            <a:ext cx="2743200" cy="2362200"/>
          </a:xfrm>
          <a:prstGeom prst="rect">
            <a:avLst/>
          </a:prstGeom>
          <a:noFill/>
          <a:ln w="9525">
            <a:noFill/>
            <a:miter lim="800000"/>
            <a:headEnd/>
            <a:tailEnd/>
          </a:ln>
        </p:spPr>
      </p:pic>
      <p:sp>
        <p:nvSpPr>
          <p:cNvPr id="37" name="Rectangle 15"/>
          <p:cNvSpPr>
            <a:spLocks noChangeArrowheads="1"/>
          </p:cNvSpPr>
          <p:nvPr>
            <p:custDataLst>
              <p:tags r:id="rId5"/>
            </p:custDataLst>
          </p:nvPr>
        </p:nvSpPr>
        <p:spPr bwMode="auto">
          <a:xfrm rot="21246419">
            <a:off x="10426362" y="1716803"/>
            <a:ext cx="306705" cy="1371600"/>
          </a:xfrm>
          <a:prstGeom prst="rect">
            <a:avLst/>
          </a:prstGeom>
          <a:solidFill>
            <a:schemeClr val="accent2">
              <a:alpha val="0"/>
            </a:schemeClr>
          </a:solidFill>
          <a:ln w="19050" algn="ctr">
            <a:solidFill>
              <a:srgbClr val="FF0000"/>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8" name="Rectangle 16"/>
          <p:cNvSpPr>
            <a:spLocks noChangeArrowheads="1"/>
          </p:cNvSpPr>
          <p:nvPr>
            <p:custDataLst>
              <p:tags r:id="rId6"/>
            </p:custDataLst>
          </p:nvPr>
        </p:nvSpPr>
        <p:spPr bwMode="auto">
          <a:xfrm rot="20373966">
            <a:off x="9212242" y="1710453"/>
            <a:ext cx="304800" cy="1219200"/>
          </a:xfrm>
          <a:prstGeom prst="rect">
            <a:avLst/>
          </a:prstGeom>
          <a:solidFill>
            <a:schemeClr val="accent2">
              <a:alpha val="0"/>
            </a:schemeClr>
          </a:solidFill>
          <a:ln w="19050" algn="ctr">
            <a:solidFill>
              <a:srgbClr val="FF0000"/>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9" name="Oval 18"/>
          <p:cNvSpPr>
            <a:spLocks noChangeArrowheads="1"/>
          </p:cNvSpPr>
          <p:nvPr>
            <p:custDataLst>
              <p:tags r:id="rId7"/>
            </p:custDataLst>
          </p:nvPr>
        </p:nvSpPr>
        <p:spPr bwMode="auto">
          <a:xfrm>
            <a:off x="9273837" y="4690326"/>
            <a:ext cx="1219200" cy="1371600"/>
          </a:xfrm>
          <a:prstGeom prst="ellipse">
            <a:avLst/>
          </a:prstGeom>
          <a:solidFill>
            <a:schemeClr val="accent2">
              <a:alpha val="0"/>
            </a:schemeClr>
          </a:solidFill>
          <a:ln w="19050" algn="ctr">
            <a:solidFill>
              <a:srgbClr val="FF0000"/>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0" name="Oval 19"/>
          <p:cNvSpPr>
            <a:spLocks noChangeArrowheads="1"/>
          </p:cNvSpPr>
          <p:nvPr>
            <p:custDataLst>
              <p:tags r:id="rId8"/>
            </p:custDataLst>
          </p:nvPr>
        </p:nvSpPr>
        <p:spPr bwMode="auto">
          <a:xfrm>
            <a:off x="10035837" y="2920128"/>
            <a:ext cx="533400" cy="609600"/>
          </a:xfrm>
          <a:prstGeom prst="ellipse">
            <a:avLst/>
          </a:prstGeom>
          <a:solidFill>
            <a:schemeClr val="accent2">
              <a:alpha val="0"/>
            </a:schemeClr>
          </a:solidFill>
          <a:ln w="19050" algn="ctr">
            <a:solidFill>
              <a:srgbClr val="FF0000"/>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3" name="矩形 2"/>
          <p:cNvSpPr/>
          <p:nvPr/>
        </p:nvSpPr>
        <p:spPr>
          <a:xfrm>
            <a:off x="5438227" y="2703585"/>
            <a:ext cx="2099367" cy="1691640"/>
          </a:xfrm>
          <a:prstGeom prst="rect">
            <a:avLst/>
          </a:prstGeom>
        </p:spPr>
        <p:txBody>
          <a:bodyPr wrap="square">
            <a:spAutoFit/>
          </a:bodyPr>
          <a:lstStyle/>
          <a:p>
            <a:pPr marL="285750" indent="-285750">
              <a:lnSpc>
                <a:spcPts val="3000"/>
              </a:lnSpc>
              <a:spcBef>
                <a:spcPct val="25000"/>
              </a:spcBef>
              <a:buClr>
                <a:schemeClr val="hlink"/>
              </a:buClr>
              <a:buFont typeface="Arial" panose="020B0604020202020204" pitchFamily="34" charset="0"/>
              <a:buChar char="•"/>
            </a:pPr>
            <a:r>
              <a:rPr lang="zh-CN" altLang="en-US" sz="1600" dirty="0">
                <a:solidFill>
                  <a:srgbClr val="000000"/>
                </a:solidFill>
                <a:latin typeface="Times New Roman" panose="02020603050405020304" charset="0"/>
                <a:ea typeface="微软雅黑" panose="020B0503020204020204" pitchFamily="34" charset="-122"/>
              </a:rPr>
              <a:t>正面操作区域加装光栅感应装置</a:t>
            </a:r>
            <a:r>
              <a:rPr lang="en-US" altLang="zh-CN" sz="1600" dirty="0">
                <a:solidFill>
                  <a:srgbClr val="000000"/>
                </a:solidFill>
                <a:latin typeface="Times New Roman" panose="02020603050405020304" charset="0"/>
                <a:ea typeface="微软雅黑" panose="020B0503020204020204" pitchFamily="34" charset="-122"/>
              </a:rPr>
              <a:t>;</a:t>
            </a:r>
            <a:endParaRPr lang="en-US" altLang="zh-CN" sz="1600" dirty="0">
              <a:solidFill>
                <a:srgbClr val="000000"/>
              </a:solidFill>
              <a:latin typeface="Times New Roman" panose="02020603050405020304" charset="0"/>
              <a:ea typeface="微软雅黑" panose="020B0503020204020204" pitchFamily="34" charset="-122"/>
            </a:endParaRPr>
          </a:p>
          <a:p>
            <a:pPr marL="285750" indent="-285750">
              <a:lnSpc>
                <a:spcPts val="3000"/>
              </a:lnSpc>
              <a:spcBef>
                <a:spcPct val="25000"/>
              </a:spcBef>
              <a:buClr>
                <a:schemeClr val="hlink"/>
              </a:buClr>
              <a:buFont typeface="Arial" panose="020B0604020202020204" pitchFamily="34" charset="0"/>
              <a:buChar char="•"/>
            </a:pPr>
            <a:r>
              <a:rPr lang="zh-CN" altLang="en-US" sz="1600" dirty="0">
                <a:solidFill>
                  <a:srgbClr val="000000"/>
                </a:solidFill>
                <a:latin typeface="Times New Roman" panose="02020603050405020304" charset="0"/>
                <a:ea typeface="微软雅黑" panose="020B0503020204020204" pitchFamily="34" charset="-122"/>
              </a:rPr>
              <a:t>操作区域张贴安全警示标签；</a:t>
            </a:r>
            <a:endParaRPr lang="zh-CN" altLang="en-US" sz="1600" dirty="0">
              <a:solidFill>
                <a:srgbClr val="000000"/>
              </a:solidFill>
              <a:latin typeface="Times New Roman" panose="02020603050405020304" charset="0"/>
              <a:ea typeface="微软雅黑" panose="020B0503020204020204" pitchFamily="34" charset="-122"/>
            </a:endParaRPr>
          </a:p>
        </p:txBody>
      </p:sp>
      <p:cxnSp>
        <p:nvCxnSpPr>
          <p:cNvPr id="6" name="直接连接符 5"/>
          <p:cNvCxnSpPr/>
          <p:nvPr/>
        </p:nvCxnSpPr>
        <p:spPr>
          <a:xfrm>
            <a:off x="7779657" y="1830586"/>
            <a:ext cx="1229347" cy="0"/>
          </a:xfrm>
          <a:prstGeom prst="line">
            <a:avLst/>
          </a:prstGeom>
          <a:ln w="25400">
            <a:solidFill>
              <a:srgbClr val="C00000"/>
            </a:solidFill>
            <a:prstDash val="lgDashDot"/>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779657" y="2283767"/>
            <a:ext cx="2577103" cy="0"/>
          </a:xfrm>
          <a:prstGeom prst="line">
            <a:avLst/>
          </a:prstGeom>
          <a:ln w="25400">
            <a:solidFill>
              <a:srgbClr val="C00000"/>
            </a:solidFill>
            <a:prstDash val="lgDashDot"/>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748425" y="1586898"/>
            <a:ext cx="1963346" cy="860425"/>
          </a:xfrm>
          <a:prstGeom prst="rect">
            <a:avLst/>
          </a:prstGeom>
        </p:spPr>
        <p:txBody>
          <a:bodyPr wrap="square">
            <a:spAutoFit/>
          </a:bodyPr>
          <a:lstStyle/>
          <a:p>
            <a:pPr>
              <a:lnSpc>
                <a:spcPts val="3000"/>
              </a:lnSpc>
              <a:spcBef>
                <a:spcPct val="25000"/>
              </a:spcBef>
              <a:buClr>
                <a:schemeClr val="hlink"/>
              </a:buClr>
            </a:pPr>
            <a:r>
              <a:rPr lang="zh-CN" altLang="en-US" sz="1600" dirty="0">
                <a:solidFill>
                  <a:srgbClr val="000000"/>
                </a:solidFill>
                <a:latin typeface="Times New Roman" panose="02020603050405020304" charset="0"/>
                <a:ea typeface="微软雅黑" panose="020B0503020204020204" pitchFamily="34" charset="-122"/>
              </a:rPr>
              <a:t>热熔机左右侧加装防护挡板；</a:t>
            </a:r>
            <a:endParaRPr lang="zh-CN" altLang="en-US" sz="1600" dirty="0">
              <a:solidFill>
                <a:srgbClr val="000000"/>
              </a:solidFill>
              <a:latin typeface="Times New Roman" panose="02020603050405020304" charset="0"/>
              <a:ea typeface="微软雅黑" panose="020B0503020204020204" pitchFamily="34" charset="-122"/>
            </a:endParaRPr>
          </a:p>
        </p:txBody>
      </p:sp>
      <p:cxnSp>
        <p:nvCxnSpPr>
          <p:cNvPr id="42" name="直接连接符 41"/>
          <p:cNvCxnSpPr/>
          <p:nvPr/>
        </p:nvCxnSpPr>
        <p:spPr>
          <a:xfrm>
            <a:off x="7779657" y="3235423"/>
            <a:ext cx="2256180" cy="0"/>
          </a:xfrm>
          <a:prstGeom prst="line">
            <a:avLst/>
          </a:prstGeom>
          <a:ln w="254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5655117" y="5169241"/>
            <a:ext cx="1963346" cy="860425"/>
          </a:xfrm>
          <a:prstGeom prst="rect">
            <a:avLst/>
          </a:prstGeom>
        </p:spPr>
        <p:txBody>
          <a:bodyPr wrap="square">
            <a:spAutoFit/>
          </a:bodyPr>
          <a:lstStyle/>
          <a:p>
            <a:pPr>
              <a:lnSpc>
                <a:spcPts val="3000"/>
              </a:lnSpc>
              <a:spcBef>
                <a:spcPct val="25000"/>
              </a:spcBef>
              <a:buClr>
                <a:schemeClr val="hlink"/>
              </a:buClr>
            </a:pPr>
            <a:r>
              <a:rPr lang="zh-CN" altLang="en-US" sz="1600" dirty="0">
                <a:solidFill>
                  <a:srgbClr val="000000"/>
                </a:solidFill>
                <a:latin typeface="Times New Roman" panose="02020603050405020304" charset="0"/>
                <a:ea typeface="微软雅黑" panose="020B0503020204020204" pitchFamily="34" charset="-122"/>
              </a:rPr>
              <a:t>热熔机左右侧加装防护挡板；</a:t>
            </a:r>
            <a:endParaRPr lang="zh-CN" altLang="en-US" sz="1600" dirty="0">
              <a:solidFill>
                <a:srgbClr val="000000"/>
              </a:solidFill>
              <a:latin typeface="Times New Roman" panose="02020603050405020304" charset="0"/>
              <a:ea typeface="微软雅黑" panose="020B0503020204020204" pitchFamily="34" charset="-122"/>
            </a:endParaRPr>
          </a:p>
        </p:txBody>
      </p:sp>
      <p:cxnSp>
        <p:nvCxnSpPr>
          <p:cNvPr id="48" name="直接连接符 47"/>
          <p:cNvCxnSpPr/>
          <p:nvPr/>
        </p:nvCxnSpPr>
        <p:spPr>
          <a:xfrm>
            <a:off x="7779657" y="5639922"/>
            <a:ext cx="1494180" cy="0"/>
          </a:xfrm>
          <a:prstGeom prst="line">
            <a:avLst/>
          </a:prstGeom>
          <a:ln w="2540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111065" y="5507795"/>
            <a:ext cx="13639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改善前</a:t>
            </a:r>
            <a:endParaRPr lang="zh-CN" altLang="en-US" sz="2800" spc="300" dirty="0">
              <a:solidFill>
                <a:srgbClr val="000000"/>
              </a:solidFill>
              <a:latin typeface="Times New Roman" panose="02020603050405020304" charset="0"/>
              <a:ea typeface="微软雅黑" panose="020B0503020204020204" pitchFamily="34" charset="-122"/>
            </a:endParaRPr>
          </a:p>
        </p:txBody>
      </p:sp>
      <p:sp>
        <p:nvSpPr>
          <p:cNvPr id="52" name="矩形 51"/>
          <p:cNvSpPr/>
          <p:nvPr/>
        </p:nvSpPr>
        <p:spPr>
          <a:xfrm>
            <a:off x="9209073" y="3674829"/>
            <a:ext cx="13639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改善后</a:t>
            </a:r>
            <a:endParaRPr lang="zh-CN" altLang="en-US" sz="2800" spc="3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908936" y="655309"/>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机械事故案例二</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 name="clock_192585"/>
          <p:cNvSpPr>
            <a:spLocks noChangeAspect="1"/>
          </p:cNvSpPr>
          <p:nvPr>
            <p:custDataLst>
              <p:tags r:id="rId2"/>
            </p:custDataLst>
          </p:nvPr>
        </p:nvSpPr>
        <p:spPr bwMode="auto">
          <a:xfrm>
            <a:off x="2283624" y="1643747"/>
            <a:ext cx="524976" cy="524183"/>
          </a:xfrm>
          <a:custGeom>
            <a:avLst/>
            <a:gdLst>
              <a:gd name="connsiteX0" fmla="*/ 279227 w 607639"/>
              <a:gd name="connsiteY0" fmla="*/ 106554 h 606722"/>
              <a:gd name="connsiteX1" fmla="*/ 328436 w 607639"/>
              <a:gd name="connsiteY1" fmla="*/ 106554 h 606722"/>
              <a:gd name="connsiteX2" fmla="*/ 328436 w 607639"/>
              <a:gd name="connsiteY2" fmla="*/ 293205 h 606722"/>
              <a:gd name="connsiteX3" fmla="*/ 460580 w 607639"/>
              <a:gd name="connsiteY3" fmla="*/ 425105 h 606722"/>
              <a:gd name="connsiteX4" fmla="*/ 425698 w 607639"/>
              <a:gd name="connsiteY4" fmla="*/ 459946 h 606722"/>
              <a:gd name="connsiteX5" fmla="*/ 279227 w 607639"/>
              <a:gd name="connsiteY5" fmla="*/ 313559 h 606722"/>
              <a:gd name="connsiteX6" fmla="*/ 303775 w 607639"/>
              <a:gd name="connsiteY6" fmla="*/ 49235 h 606722"/>
              <a:gd name="connsiteX7" fmla="*/ 49309 w 607639"/>
              <a:gd name="connsiteY7" fmla="*/ 303317 h 606722"/>
              <a:gd name="connsiteX8" fmla="*/ 303775 w 607639"/>
              <a:gd name="connsiteY8" fmla="*/ 557488 h 606722"/>
              <a:gd name="connsiteX9" fmla="*/ 558330 w 607639"/>
              <a:gd name="connsiteY9" fmla="*/ 303317 h 606722"/>
              <a:gd name="connsiteX10" fmla="*/ 303775 w 607639"/>
              <a:gd name="connsiteY10" fmla="*/ 49235 h 606722"/>
              <a:gd name="connsiteX11" fmla="*/ 303775 w 607639"/>
              <a:gd name="connsiteY11" fmla="*/ 0 h 606722"/>
              <a:gd name="connsiteX12" fmla="*/ 607639 w 607639"/>
              <a:gd name="connsiteY12" fmla="*/ 303317 h 606722"/>
              <a:gd name="connsiteX13" fmla="*/ 303775 w 607639"/>
              <a:gd name="connsiteY13" fmla="*/ 606722 h 606722"/>
              <a:gd name="connsiteX14" fmla="*/ 0 w 607639"/>
              <a:gd name="connsiteY14" fmla="*/ 303317 h 606722"/>
              <a:gd name="connsiteX15" fmla="*/ 303775 w 607639"/>
              <a:gd name="connsiteY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639" h="606722">
                <a:moveTo>
                  <a:pt x="279227" y="106554"/>
                </a:moveTo>
                <a:lnTo>
                  <a:pt x="328436" y="106554"/>
                </a:lnTo>
                <a:lnTo>
                  <a:pt x="328436" y="293205"/>
                </a:lnTo>
                <a:lnTo>
                  <a:pt x="460580" y="425105"/>
                </a:lnTo>
                <a:lnTo>
                  <a:pt x="425698" y="459946"/>
                </a:lnTo>
                <a:lnTo>
                  <a:pt x="279227" y="313559"/>
                </a:lnTo>
                <a:close/>
                <a:moveTo>
                  <a:pt x="303775" y="49235"/>
                </a:moveTo>
                <a:cubicBezTo>
                  <a:pt x="163414" y="49235"/>
                  <a:pt x="49309" y="163167"/>
                  <a:pt x="49309" y="303317"/>
                </a:cubicBezTo>
                <a:cubicBezTo>
                  <a:pt x="49309" y="443466"/>
                  <a:pt x="163414" y="557488"/>
                  <a:pt x="303775" y="557488"/>
                </a:cubicBezTo>
                <a:cubicBezTo>
                  <a:pt x="444136" y="557488"/>
                  <a:pt x="558330" y="443466"/>
                  <a:pt x="558330" y="303317"/>
                </a:cubicBezTo>
                <a:cubicBezTo>
                  <a:pt x="558330" y="163167"/>
                  <a:pt x="444136" y="49235"/>
                  <a:pt x="303775" y="49235"/>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chemeClr val="accent1"/>
          </a:solidFill>
          <a:ln>
            <a:noFill/>
          </a:ln>
        </p:spPr>
      </p:sp>
      <p:sp>
        <p:nvSpPr>
          <p:cNvPr id="12" name="placeholder_162540"/>
          <p:cNvSpPr>
            <a:spLocks noChangeAspect="1"/>
          </p:cNvSpPr>
          <p:nvPr>
            <p:custDataLst>
              <p:tags r:id="rId3"/>
            </p:custDataLst>
          </p:nvPr>
        </p:nvSpPr>
        <p:spPr bwMode="auto">
          <a:xfrm>
            <a:off x="2283624" y="2413095"/>
            <a:ext cx="524976" cy="524445"/>
          </a:xfrm>
          <a:custGeom>
            <a:avLst/>
            <a:gdLst>
              <a:gd name="connsiteX0" fmla="*/ 431459 w 606250"/>
              <a:gd name="connsiteY0" fmla="*/ 259085 h 605637"/>
              <a:gd name="connsiteX1" fmla="*/ 322556 w 606250"/>
              <a:gd name="connsiteY1" fmla="*/ 422693 h 605637"/>
              <a:gd name="connsiteX2" fmla="*/ 283748 w 606250"/>
              <a:gd name="connsiteY2" fmla="*/ 422693 h 605637"/>
              <a:gd name="connsiteX3" fmla="*/ 175123 w 606250"/>
              <a:gd name="connsiteY3" fmla="*/ 260290 h 605637"/>
              <a:gd name="connsiteX4" fmla="*/ 143185 w 606250"/>
              <a:gd name="connsiteY4" fmla="*/ 260290 h 605637"/>
              <a:gd name="connsiteX5" fmla="*/ 57956 w 606250"/>
              <a:gd name="connsiteY5" fmla="*/ 555341 h 605637"/>
              <a:gd name="connsiteX6" fmla="*/ 57956 w 606250"/>
              <a:gd name="connsiteY6" fmla="*/ 555434 h 605637"/>
              <a:gd name="connsiteX7" fmla="*/ 548440 w 606250"/>
              <a:gd name="connsiteY7" fmla="*/ 555434 h 605637"/>
              <a:gd name="connsiteX8" fmla="*/ 464511 w 606250"/>
              <a:gd name="connsiteY8" fmla="*/ 259085 h 605637"/>
              <a:gd name="connsiteX9" fmla="*/ 303208 w 606250"/>
              <a:gd name="connsiteY9" fmla="*/ 112058 h 605637"/>
              <a:gd name="connsiteX10" fmla="*/ 329706 w 606250"/>
              <a:gd name="connsiteY10" fmla="*/ 138520 h 605637"/>
              <a:gd name="connsiteX11" fmla="*/ 303208 w 606250"/>
              <a:gd name="connsiteY11" fmla="*/ 164982 h 605637"/>
              <a:gd name="connsiteX12" fmla="*/ 276710 w 606250"/>
              <a:gd name="connsiteY12" fmla="*/ 138520 h 605637"/>
              <a:gd name="connsiteX13" fmla="*/ 303208 w 606250"/>
              <a:gd name="connsiteY13" fmla="*/ 112058 h 605637"/>
              <a:gd name="connsiteX14" fmla="*/ 303245 w 606250"/>
              <a:gd name="connsiteY14" fmla="*/ 50334 h 605637"/>
              <a:gd name="connsiteX15" fmla="*/ 201211 w 606250"/>
              <a:gd name="connsiteY15" fmla="*/ 173990 h 605637"/>
              <a:gd name="connsiteX16" fmla="*/ 303245 w 606250"/>
              <a:gd name="connsiteY16" fmla="*/ 365963 h 605637"/>
              <a:gd name="connsiteX17" fmla="*/ 405185 w 606250"/>
              <a:gd name="connsiteY17" fmla="*/ 173990 h 605637"/>
              <a:gd name="connsiteX18" fmla="*/ 303245 w 606250"/>
              <a:gd name="connsiteY18" fmla="*/ 50334 h 605637"/>
              <a:gd name="connsiteX19" fmla="*/ 303338 w 606250"/>
              <a:gd name="connsiteY19" fmla="*/ 0 h 605637"/>
              <a:gd name="connsiteX20" fmla="*/ 455598 w 606250"/>
              <a:gd name="connsiteY20" fmla="*/ 173897 h 605637"/>
              <a:gd name="connsiteX21" fmla="*/ 450863 w 606250"/>
              <a:gd name="connsiteY21" fmla="*/ 207361 h 605637"/>
              <a:gd name="connsiteX22" fmla="*/ 483915 w 606250"/>
              <a:gd name="connsiteY22" fmla="*/ 207361 h 605637"/>
              <a:gd name="connsiteX23" fmla="*/ 508425 w 606250"/>
              <a:gd name="connsiteY23" fmla="*/ 225436 h 605637"/>
              <a:gd name="connsiteX24" fmla="*/ 605260 w 606250"/>
              <a:gd name="connsiteY24" fmla="*/ 573324 h 605637"/>
              <a:gd name="connsiteX25" fmla="*/ 580749 w 606250"/>
              <a:gd name="connsiteY25" fmla="*/ 605582 h 605637"/>
              <a:gd name="connsiteX26" fmla="*/ 25833 w 606250"/>
              <a:gd name="connsiteY26" fmla="*/ 605582 h 605637"/>
              <a:gd name="connsiteX27" fmla="*/ 1137 w 606250"/>
              <a:gd name="connsiteY27" fmla="*/ 573324 h 605637"/>
              <a:gd name="connsiteX28" fmla="*/ 99550 w 606250"/>
              <a:gd name="connsiteY28" fmla="*/ 226641 h 605637"/>
              <a:gd name="connsiteX29" fmla="*/ 124060 w 606250"/>
              <a:gd name="connsiteY29" fmla="*/ 208658 h 605637"/>
              <a:gd name="connsiteX30" fmla="*/ 155997 w 606250"/>
              <a:gd name="connsiteY30" fmla="*/ 208658 h 605637"/>
              <a:gd name="connsiteX31" fmla="*/ 151077 w 606250"/>
              <a:gd name="connsiteY31" fmla="*/ 173897 h 605637"/>
              <a:gd name="connsiteX32" fmla="*/ 303338 w 606250"/>
              <a:gd name="connsiteY32" fmla="*/ 0 h 6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250" h="605637">
                <a:moveTo>
                  <a:pt x="431459" y="259085"/>
                </a:moveTo>
                <a:cubicBezTo>
                  <a:pt x="395715" y="334169"/>
                  <a:pt x="331840" y="410735"/>
                  <a:pt x="322556" y="422693"/>
                </a:cubicBezTo>
                <a:cubicBezTo>
                  <a:pt x="310022" y="438915"/>
                  <a:pt x="288483" y="429738"/>
                  <a:pt x="283748" y="422693"/>
                </a:cubicBezTo>
                <a:cubicBezTo>
                  <a:pt x="274649" y="411570"/>
                  <a:pt x="210867" y="335652"/>
                  <a:pt x="175123" y="260290"/>
                </a:cubicBezTo>
                <a:lnTo>
                  <a:pt x="143185" y="260290"/>
                </a:lnTo>
                <a:lnTo>
                  <a:pt x="57956" y="555341"/>
                </a:lnTo>
                <a:lnTo>
                  <a:pt x="57956" y="555434"/>
                </a:lnTo>
                <a:lnTo>
                  <a:pt x="548440" y="555434"/>
                </a:lnTo>
                <a:lnTo>
                  <a:pt x="464511" y="259085"/>
                </a:lnTo>
                <a:close/>
                <a:moveTo>
                  <a:pt x="303208" y="112058"/>
                </a:moveTo>
                <a:cubicBezTo>
                  <a:pt x="317842" y="112058"/>
                  <a:pt x="329706" y="123905"/>
                  <a:pt x="329706" y="138520"/>
                </a:cubicBezTo>
                <a:cubicBezTo>
                  <a:pt x="329706" y="153135"/>
                  <a:pt x="317842" y="164982"/>
                  <a:pt x="303208" y="164982"/>
                </a:cubicBezTo>
                <a:cubicBezTo>
                  <a:pt x="288574" y="164982"/>
                  <a:pt x="276710" y="153135"/>
                  <a:pt x="276710" y="138520"/>
                </a:cubicBezTo>
                <a:cubicBezTo>
                  <a:pt x="276710" y="123905"/>
                  <a:pt x="288574" y="112058"/>
                  <a:pt x="303208" y="112058"/>
                </a:cubicBezTo>
                <a:close/>
                <a:moveTo>
                  <a:pt x="303245" y="50334"/>
                </a:moveTo>
                <a:cubicBezTo>
                  <a:pt x="247725" y="50334"/>
                  <a:pt x="201211" y="105673"/>
                  <a:pt x="201211" y="173990"/>
                </a:cubicBezTo>
                <a:cubicBezTo>
                  <a:pt x="201211" y="224231"/>
                  <a:pt x="263230" y="315629"/>
                  <a:pt x="303245" y="365963"/>
                </a:cubicBezTo>
                <a:cubicBezTo>
                  <a:pt x="343352" y="314424"/>
                  <a:pt x="405185" y="224324"/>
                  <a:pt x="405185" y="173990"/>
                </a:cubicBezTo>
                <a:cubicBezTo>
                  <a:pt x="405185" y="105673"/>
                  <a:pt x="358671" y="50334"/>
                  <a:pt x="303245" y="50334"/>
                </a:cubicBezTo>
                <a:close/>
                <a:moveTo>
                  <a:pt x="303338" y="0"/>
                </a:moveTo>
                <a:cubicBezTo>
                  <a:pt x="387174" y="0"/>
                  <a:pt x="455598" y="78606"/>
                  <a:pt x="455598" y="173897"/>
                </a:cubicBezTo>
                <a:cubicBezTo>
                  <a:pt x="455598" y="184372"/>
                  <a:pt x="453834" y="195681"/>
                  <a:pt x="450863" y="207361"/>
                </a:cubicBezTo>
                <a:lnTo>
                  <a:pt x="483915" y="207361"/>
                </a:lnTo>
                <a:cubicBezTo>
                  <a:pt x="495613" y="207361"/>
                  <a:pt x="504619" y="215147"/>
                  <a:pt x="508425" y="225436"/>
                </a:cubicBezTo>
                <a:lnTo>
                  <a:pt x="605260" y="573324"/>
                </a:lnTo>
                <a:cubicBezTo>
                  <a:pt x="608509" y="581481"/>
                  <a:pt x="604610" y="604377"/>
                  <a:pt x="580749" y="605582"/>
                </a:cubicBezTo>
                <a:lnTo>
                  <a:pt x="25833" y="605582"/>
                </a:lnTo>
                <a:cubicBezTo>
                  <a:pt x="17106" y="606509"/>
                  <a:pt x="-5269" y="595756"/>
                  <a:pt x="1137" y="573324"/>
                </a:cubicBezTo>
                <a:lnTo>
                  <a:pt x="99550" y="226641"/>
                </a:lnTo>
                <a:cubicBezTo>
                  <a:pt x="102149" y="216445"/>
                  <a:pt x="112455" y="208658"/>
                  <a:pt x="124060" y="208658"/>
                </a:cubicBezTo>
                <a:lnTo>
                  <a:pt x="155997" y="208658"/>
                </a:lnTo>
                <a:cubicBezTo>
                  <a:pt x="152841" y="196515"/>
                  <a:pt x="151077" y="184743"/>
                  <a:pt x="151077" y="173897"/>
                </a:cubicBezTo>
                <a:cubicBezTo>
                  <a:pt x="151077" y="77401"/>
                  <a:pt x="219501" y="0"/>
                  <a:pt x="303338" y="0"/>
                </a:cubicBezTo>
                <a:close/>
              </a:path>
            </a:pathLst>
          </a:custGeom>
          <a:solidFill>
            <a:schemeClr val="accent1"/>
          </a:solidFill>
          <a:ln>
            <a:noFill/>
          </a:ln>
        </p:spPr>
      </p:sp>
      <p:sp>
        <p:nvSpPr>
          <p:cNvPr id="4" name="矩形 3"/>
          <p:cNvSpPr/>
          <p:nvPr/>
        </p:nvSpPr>
        <p:spPr>
          <a:xfrm>
            <a:off x="3132391" y="1721172"/>
            <a:ext cx="1741170" cy="368300"/>
          </a:xfrm>
          <a:prstGeom prst="rect">
            <a:avLst/>
          </a:prstGeom>
        </p:spPr>
        <p:txBody>
          <a:bodyPr wrap="none">
            <a:spAutoFit/>
          </a:bodyPr>
          <a:lstStyle/>
          <a:p>
            <a:r>
              <a:rPr lang="en-US" altLang="zh-CN" dirty="0">
                <a:solidFill>
                  <a:srgbClr val="000000"/>
                </a:solidFill>
                <a:latin typeface="Times New Roman" panose="02020603050405020304" charset="0"/>
                <a:ea typeface="微软雅黑" panose="020B0503020204020204" pitchFamily="34" charset="-122"/>
              </a:rPr>
              <a:t>2011</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2</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7</a:t>
            </a:r>
            <a:r>
              <a:rPr lang="zh-CN" altLang="en-US" dirty="0">
                <a:solidFill>
                  <a:srgbClr val="000000"/>
                </a:solidFill>
                <a:latin typeface="Times New Roman" panose="02020603050405020304" charset="0"/>
                <a:ea typeface="微软雅黑" panose="020B0503020204020204" pitchFamily="34" charset="-122"/>
              </a:rPr>
              <a:t>日</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4" name="矩形 13"/>
          <p:cNvSpPr/>
          <p:nvPr/>
        </p:nvSpPr>
        <p:spPr>
          <a:xfrm>
            <a:off x="3094306" y="2451939"/>
            <a:ext cx="2240280" cy="368300"/>
          </a:xfrm>
          <a:prstGeom prst="rect">
            <a:avLst/>
          </a:prstGeom>
        </p:spPr>
        <p:txBody>
          <a:bodyPr wrap="none">
            <a:spAutoFit/>
          </a:bodyPr>
          <a:lstStyle/>
          <a:p>
            <a:r>
              <a:rPr lang="zh-CN" altLang="en-US" dirty="0">
                <a:solidFill>
                  <a:srgbClr val="000000"/>
                </a:solidFill>
                <a:latin typeface="Times New Roman" panose="02020603050405020304" charset="0"/>
                <a:ea typeface="微软雅黑" panose="020B0503020204020204" pitchFamily="34" charset="-122"/>
              </a:rPr>
              <a:t>上角模具部磨床机台</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5" name="矩形 14"/>
          <p:cNvSpPr/>
          <p:nvPr/>
        </p:nvSpPr>
        <p:spPr>
          <a:xfrm>
            <a:off x="3094306" y="3012132"/>
            <a:ext cx="7895771" cy="1630045"/>
          </a:xfrm>
          <a:prstGeom prst="rect">
            <a:avLst/>
          </a:prstGeom>
        </p:spPr>
        <p:txBody>
          <a:bodyPr wrap="square">
            <a:spAutoFit/>
          </a:bodyPr>
          <a:lstStyle/>
          <a:p>
            <a:pPr>
              <a:lnSpc>
                <a:spcPts val="3000"/>
              </a:lnSpc>
            </a:pPr>
            <a:r>
              <a:rPr lang="en-US" altLang="zh-CN" dirty="0">
                <a:solidFill>
                  <a:srgbClr val="000000"/>
                </a:solidFill>
                <a:latin typeface="Times New Roman" panose="02020603050405020304" charset="0"/>
                <a:ea typeface="微软雅黑" panose="020B0503020204020204" pitchFamily="34" charset="-122"/>
              </a:rPr>
              <a:t>2011</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2</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7</a:t>
            </a:r>
            <a:r>
              <a:rPr lang="zh-CN" altLang="en-US" dirty="0">
                <a:solidFill>
                  <a:srgbClr val="000000"/>
                </a:solidFill>
                <a:latin typeface="Times New Roman" panose="02020603050405020304" charset="0"/>
                <a:ea typeface="微软雅黑" panose="020B0503020204020204" pitchFamily="34" charset="-122"/>
              </a:rPr>
              <a:t>日，上角模具部员工刘聪勇私自拆下磨床机台防护罩，用斜度修正器修砂轮斜度时，免费资料关注公众号:安全生产管理；右手手动对砂轮进刀量过大，斜度修正器被砂轮打飞，将左手大拇指划出一条伤口，并立即送夏岗医院治疗。</a:t>
            </a:r>
            <a:endParaRPr lang="zh-CN" altLang="en-US" dirty="0">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2261767" y="3298820"/>
            <a:ext cx="524183" cy="524183"/>
            <a:chOff x="957943" y="2604869"/>
            <a:chExt cx="728905" cy="728905"/>
          </a:xfrm>
        </p:grpSpPr>
        <p:sp>
          <p:nvSpPr>
            <p:cNvPr id="13" name="pulse_121732"/>
            <p:cNvSpPr>
              <a:spLocks noChangeAspect="1"/>
            </p:cNvSpPr>
            <p:nvPr>
              <p:custDataLst>
                <p:tags r:id="rId4"/>
              </p:custDataLst>
            </p:nvPr>
          </p:nvSpPr>
          <p:spPr bwMode="auto">
            <a:xfrm>
              <a:off x="1069439" y="2721428"/>
              <a:ext cx="524976" cy="495786"/>
            </a:xfrm>
            <a:custGeom>
              <a:avLst/>
              <a:gdLst>
                <a:gd name="T0" fmla="*/ 6007 w 6473"/>
                <a:gd name="T1" fmla="*/ 2595 h 6123"/>
                <a:gd name="T2" fmla="*/ 5585 w 6473"/>
                <a:gd name="T3" fmla="*/ 2862 h 6123"/>
                <a:gd name="T4" fmla="*/ 4443 w 6473"/>
                <a:gd name="T5" fmla="*/ 2862 h 6123"/>
                <a:gd name="T6" fmla="*/ 3644 w 6473"/>
                <a:gd name="T7" fmla="*/ 4987 h 6123"/>
                <a:gd name="T8" fmla="*/ 1769 w 6473"/>
                <a:gd name="T9" fmla="*/ 0 h 6123"/>
                <a:gd name="T10" fmla="*/ 693 w 6473"/>
                <a:gd name="T11" fmla="*/ 2862 h 6123"/>
                <a:gd name="T12" fmla="*/ 0 w 6473"/>
                <a:gd name="T13" fmla="*/ 2862 h 6123"/>
                <a:gd name="T14" fmla="*/ 0 w 6473"/>
                <a:gd name="T15" fmla="*/ 3262 h 6123"/>
                <a:gd name="T16" fmla="*/ 970 w 6473"/>
                <a:gd name="T17" fmla="*/ 3262 h 6123"/>
                <a:gd name="T18" fmla="*/ 1769 w 6473"/>
                <a:gd name="T19" fmla="*/ 1137 h 6123"/>
                <a:gd name="T20" fmla="*/ 3644 w 6473"/>
                <a:gd name="T21" fmla="*/ 6123 h 6123"/>
                <a:gd name="T22" fmla="*/ 4720 w 6473"/>
                <a:gd name="T23" fmla="*/ 3262 h 6123"/>
                <a:gd name="T24" fmla="*/ 5585 w 6473"/>
                <a:gd name="T25" fmla="*/ 3262 h 6123"/>
                <a:gd name="T26" fmla="*/ 6007 w 6473"/>
                <a:gd name="T27" fmla="*/ 3528 h 6123"/>
                <a:gd name="T28" fmla="*/ 6473 w 6473"/>
                <a:gd name="T29" fmla="*/ 3062 h 6123"/>
                <a:gd name="T30" fmla="*/ 6007 w 6473"/>
                <a:gd name="T31" fmla="*/ 2595 h 6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3" h="6123">
                  <a:moveTo>
                    <a:pt x="6007" y="2595"/>
                  </a:moveTo>
                  <a:cubicBezTo>
                    <a:pt x="5821" y="2595"/>
                    <a:pt x="5660" y="2704"/>
                    <a:pt x="5585" y="2862"/>
                  </a:cubicBezTo>
                  <a:lnTo>
                    <a:pt x="4443" y="2862"/>
                  </a:lnTo>
                  <a:lnTo>
                    <a:pt x="3644" y="4987"/>
                  </a:lnTo>
                  <a:lnTo>
                    <a:pt x="1769" y="0"/>
                  </a:lnTo>
                  <a:lnTo>
                    <a:pt x="693" y="2862"/>
                  </a:lnTo>
                  <a:lnTo>
                    <a:pt x="0" y="2862"/>
                  </a:lnTo>
                  <a:lnTo>
                    <a:pt x="0" y="3262"/>
                  </a:lnTo>
                  <a:lnTo>
                    <a:pt x="970" y="3262"/>
                  </a:lnTo>
                  <a:lnTo>
                    <a:pt x="1769" y="1137"/>
                  </a:lnTo>
                  <a:lnTo>
                    <a:pt x="3644" y="6123"/>
                  </a:lnTo>
                  <a:lnTo>
                    <a:pt x="4720" y="3262"/>
                  </a:lnTo>
                  <a:lnTo>
                    <a:pt x="5585" y="3262"/>
                  </a:lnTo>
                  <a:cubicBezTo>
                    <a:pt x="5660" y="3419"/>
                    <a:pt x="5821" y="3528"/>
                    <a:pt x="6007" y="3528"/>
                  </a:cubicBezTo>
                  <a:cubicBezTo>
                    <a:pt x="6264" y="3528"/>
                    <a:pt x="6473" y="3319"/>
                    <a:pt x="6473" y="3062"/>
                  </a:cubicBezTo>
                  <a:cubicBezTo>
                    <a:pt x="6473" y="2804"/>
                    <a:pt x="6264" y="2595"/>
                    <a:pt x="6007" y="2595"/>
                  </a:cubicBezTo>
                  <a:close/>
                </a:path>
              </a:pathLst>
            </a:custGeom>
            <a:solidFill>
              <a:schemeClr val="accent1"/>
            </a:solidFill>
            <a:ln>
              <a:noFill/>
            </a:ln>
          </p:spPr>
        </p:sp>
        <p:sp>
          <p:nvSpPr>
            <p:cNvPr id="16" name="椭圆 15"/>
            <p:cNvSpPr/>
            <p:nvPr>
              <p:custDataLst>
                <p:tags r:id="rId5"/>
              </p:custDataLst>
            </p:nvPr>
          </p:nvSpPr>
          <p:spPr>
            <a:xfrm>
              <a:off x="957943" y="2604869"/>
              <a:ext cx="728905" cy="728905"/>
            </a:xfrm>
            <a:prstGeom prst="ellipse">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18" name="Picture 128" descr="DSC06710"/>
          <p:cNvPicPr>
            <a:picLocks noChangeAspect="1" noChangeArrowheads="1"/>
          </p:cNvPicPr>
          <p:nvPr/>
        </p:nvPicPr>
        <p:blipFill>
          <a:blip r:embed="rId6"/>
          <a:srcRect/>
          <a:stretch>
            <a:fillRect/>
          </a:stretch>
        </p:blipFill>
        <p:spPr bwMode="auto">
          <a:xfrm>
            <a:off x="3417320" y="4642190"/>
            <a:ext cx="2444399" cy="1937518"/>
          </a:xfrm>
          <a:prstGeom prst="rect">
            <a:avLst/>
          </a:prstGeom>
          <a:noFill/>
          <a:ln w="9525">
            <a:noFill/>
            <a:miter lim="800000"/>
            <a:headEnd/>
            <a:tailEnd/>
          </a:ln>
        </p:spPr>
      </p:pic>
      <p:pic>
        <p:nvPicPr>
          <p:cNvPr id="19" name="Picture 7" descr="img00121"/>
          <p:cNvPicPr>
            <a:picLocks noChangeAspect="1" noChangeArrowheads="1"/>
          </p:cNvPicPr>
          <p:nvPr/>
        </p:nvPicPr>
        <p:blipFill>
          <a:blip r:embed="rId7"/>
          <a:srcRect/>
          <a:stretch>
            <a:fillRect/>
          </a:stretch>
        </p:blipFill>
        <p:spPr bwMode="auto">
          <a:xfrm>
            <a:off x="7153491" y="4642190"/>
            <a:ext cx="2217014" cy="1932781"/>
          </a:xfrm>
          <a:prstGeom prst="rect">
            <a:avLst/>
          </a:prstGeom>
          <a:noFill/>
          <a:ln w="9525">
            <a:noFill/>
            <a:miter lim="800000"/>
            <a:headEnd/>
            <a:tailEnd/>
          </a:ln>
        </p:spPr>
      </p:pic>
      <p:sp>
        <p:nvSpPr>
          <p:cNvPr id="24" name="Oval 8"/>
          <p:cNvSpPr>
            <a:spLocks noChangeArrowheads="1"/>
          </p:cNvSpPr>
          <p:nvPr>
            <p:custDataLst>
              <p:tags r:id="rId8"/>
            </p:custDataLst>
          </p:nvPr>
        </p:nvSpPr>
        <p:spPr bwMode="auto">
          <a:xfrm>
            <a:off x="3952521" y="5015933"/>
            <a:ext cx="909544" cy="1023237"/>
          </a:xfrm>
          <a:prstGeom prst="ellipse">
            <a:avLst/>
          </a:prstGeom>
          <a:solidFill>
            <a:schemeClr val="accent2">
              <a:alpha val="0"/>
            </a:schemeClr>
          </a:solidFill>
          <a:ln w="22225" algn="ctr">
            <a:solidFill>
              <a:srgbClr val="FF0000"/>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721723" y="647282"/>
            <a:ext cx="41198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安全小故事：劳动保护</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20" name="girl-kicking_11027"/>
          <p:cNvSpPr>
            <a:spLocks noChangeAspect="1"/>
          </p:cNvSpPr>
          <p:nvPr>
            <p:custDataLst>
              <p:tags r:id="rId1"/>
            </p:custDataLst>
          </p:nvPr>
        </p:nvSpPr>
        <p:spPr bwMode="auto">
          <a:xfrm>
            <a:off x="803601" y="551757"/>
            <a:ext cx="847266" cy="730326"/>
          </a:xfrm>
          <a:custGeom>
            <a:avLst/>
            <a:gdLst>
              <a:gd name="connsiteX0" fmla="*/ 529130 w 607594"/>
              <a:gd name="connsiteY0" fmla="*/ 232684 h 523734"/>
              <a:gd name="connsiteX1" fmla="*/ 21628 w 607594"/>
              <a:gd name="connsiteY1" fmla="*/ 357280 h 523734"/>
              <a:gd name="connsiteX2" fmla="*/ 21628 w 607594"/>
              <a:gd name="connsiteY2" fmla="*/ 385185 h 523734"/>
              <a:gd name="connsiteX3" fmla="*/ 231589 w 607594"/>
              <a:gd name="connsiteY3" fmla="*/ 399049 h 523734"/>
              <a:gd name="connsiteX4" fmla="*/ 346226 w 607594"/>
              <a:gd name="connsiteY4" fmla="*/ 355947 h 523734"/>
              <a:gd name="connsiteX5" fmla="*/ 515513 w 607594"/>
              <a:gd name="connsiteY5" fmla="*/ 276674 h 523734"/>
              <a:gd name="connsiteX6" fmla="*/ 560549 w 607594"/>
              <a:gd name="connsiteY6" fmla="*/ 272586 h 523734"/>
              <a:gd name="connsiteX7" fmla="*/ 529130 w 607594"/>
              <a:gd name="connsiteY7" fmla="*/ 232684 h 523734"/>
              <a:gd name="connsiteX8" fmla="*/ 213686 w 607594"/>
              <a:gd name="connsiteY8" fmla="*/ 195010 h 523734"/>
              <a:gd name="connsiteX9" fmla="*/ 213686 w 607594"/>
              <a:gd name="connsiteY9" fmla="*/ 233412 h 523734"/>
              <a:gd name="connsiteX10" fmla="*/ 239580 w 607594"/>
              <a:gd name="connsiteY10" fmla="*/ 220878 h 523734"/>
              <a:gd name="connsiteX11" fmla="*/ 192064 w 607594"/>
              <a:gd name="connsiteY11" fmla="*/ 195010 h 523734"/>
              <a:gd name="connsiteX12" fmla="*/ 166170 w 607594"/>
              <a:gd name="connsiteY12" fmla="*/ 220878 h 523734"/>
              <a:gd name="connsiteX13" fmla="*/ 192064 w 607594"/>
              <a:gd name="connsiteY13" fmla="*/ 233412 h 523734"/>
              <a:gd name="connsiteX14" fmla="*/ 213686 w 607594"/>
              <a:gd name="connsiteY14" fmla="*/ 123008 h 523734"/>
              <a:gd name="connsiteX15" fmla="*/ 213686 w 607594"/>
              <a:gd name="connsiteY15" fmla="*/ 164521 h 523734"/>
              <a:gd name="connsiteX16" fmla="*/ 253017 w 607594"/>
              <a:gd name="connsiteY16" fmla="*/ 203811 h 523734"/>
              <a:gd name="connsiteX17" fmla="*/ 259245 w 607594"/>
              <a:gd name="connsiteY17" fmla="*/ 178210 h 523734"/>
              <a:gd name="connsiteX18" fmla="*/ 213686 w 607594"/>
              <a:gd name="connsiteY18" fmla="*/ 123008 h 523734"/>
              <a:gd name="connsiteX19" fmla="*/ 192064 w 607594"/>
              <a:gd name="connsiteY19" fmla="*/ 123008 h 523734"/>
              <a:gd name="connsiteX20" fmla="*/ 146594 w 607594"/>
              <a:gd name="connsiteY20" fmla="*/ 178210 h 523734"/>
              <a:gd name="connsiteX21" fmla="*/ 152733 w 607594"/>
              <a:gd name="connsiteY21" fmla="*/ 203811 h 523734"/>
              <a:gd name="connsiteX22" fmla="*/ 192064 w 607594"/>
              <a:gd name="connsiteY22" fmla="*/ 164521 h 523734"/>
              <a:gd name="connsiteX23" fmla="*/ 374155 w 607594"/>
              <a:gd name="connsiteY23" fmla="*/ 105711 h 523734"/>
              <a:gd name="connsiteX24" fmla="*/ 386618 w 607594"/>
              <a:gd name="connsiteY24" fmla="*/ 114413 h 523734"/>
              <a:gd name="connsiteX25" fmla="*/ 377894 w 607594"/>
              <a:gd name="connsiteY25" fmla="*/ 126932 h 523734"/>
              <a:gd name="connsiteX26" fmla="*/ 337567 w 607594"/>
              <a:gd name="connsiteY26" fmla="*/ 134035 h 523734"/>
              <a:gd name="connsiteX27" fmla="*/ 335698 w 607594"/>
              <a:gd name="connsiteY27" fmla="*/ 134213 h 523734"/>
              <a:gd name="connsiteX28" fmla="*/ 325104 w 607594"/>
              <a:gd name="connsiteY28" fmla="*/ 125334 h 523734"/>
              <a:gd name="connsiteX29" fmla="*/ 333828 w 607594"/>
              <a:gd name="connsiteY29" fmla="*/ 112903 h 523734"/>
              <a:gd name="connsiteX30" fmla="*/ 202919 w 607594"/>
              <a:gd name="connsiteY30" fmla="*/ 100341 h 523734"/>
              <a:gd name="connsiteX31" fmla="*/ 280779 w 607594"/>
              <a:gd name="connsiteY31" fmla="*/ 178210 h 523734"/>
              <a:gd name="connsiteX32" fmla="*/ 202919 w 607594"/>
              <a:gd name="connsiteY32" fmla="*/ 256079 h 523734"/>
              <a:gd name="connsiteX33" fmla="*/ 124971 w 607594"/>
              <a:gd name="connsiteY33" fmla="*/ 178210 h 523734"/>
              <a:gd name="connsiteX34" fmla="*/ 202919 w 607594"/>
              <a:gd name="connsiteY34" fmla="*/ 100341 h 523734"/>
              <a:gd name="connsiteX35" fmla="*/ 273510 w 607594"/>
              <a:gd name="connsiteY35" fmla="*/ 21527 h 523734"/>
              <a:gd name="connsiteX36" fmla="*/ 95057 w 607594"/>
              <a:gd name="connsiteY36" fmla="*/ 97067 h 523734"/>
              <a:gd name="connsiteX37" fmla="*/ 21628 w 607594"/>
              <a:gd name="connsiteY37" fmla="*/ 276319 h 523734"/>
              <a:gd name="connsiteX38" fmla="*/ 21628 w 607594"/>
              <a:gd name="connsiteY38" fmla="*/ 334618 h 523734"/>
              <a:gd name="connsiteX39" fmla="*/ 523612 w 607594"/>
              <a:gd name="connsiteY39" fmla="*/ 211799 h 523734"/>
              <a:gd name="connsiteX40" fmla="*/ 517916 w 607594"/>
              <a:gd name="connsiteY40" fmla="*/ 193047 h 523734"/>
              <a:gd name="connsiteX41" fmla="*/ 499314 w 607594"/>
              <a:gd name="connsiteY41" fmla="*/ 197224 h 523734"/>
              <a:gd name="connsiteX42" fmla="*/ 496911 w 607594"/>
              <a:gd name="connsiteY42" fmla="*/ 197491 h 523734"/>
              <a:gd name="connsiteX43" fmla="*/ 486408 w 607594"/>
              <a:gd name="connsiteY43" fmla="*/ 189048 h 523734"/>
              <a:gd name="connsiteX44" fmla="*/ 494597 w 607594"/>
              <a:gd name="connsiteY44" fmla="*/ 176162 h 523734"/>
              <a:gd name="connsiteX45" fmla="*/ 509905 w 607594"/>
              <a:gd name="connsiteY45" fmla="*/ 172785 h 523734"/>
              <a:gd name="connsiteX46" fmla="*/ 437011 w 607594"/>
              <a:gd name="connsiteY46" fmla="*/ 78049 h 523734"/>
              <a:gd name="connsiteX47" fmla="*/ 276625 w 607594"/>
              <a:gd name="connsiteY47" fmla="*/ 21527 h 523734"/>
              <a:gd name="connsiteX48" fmla="*/ 273510 w 607594"/>
              <a:gd name="connsiteY48" fmla="*/ 21527 h 523734"/>
              <a:gd name="connsiteX49" fmla="*/ 273243 w 607594"/>
              <a:gd name="connsiteY49" fmla="*/ 21 h 523734"/>
              <a:gd name="connsiteX50" fmla="*/ 450628 w 607594"/>
              <a:gd name="connsiteY50" fmla="*/ 61253 h 523734"/>
              <a:gd name="connsiteX51" fmla="*/ 547376 w 607594"/>
              <a:gd name="connsiteY51" fmla="*/ 218109 h 523734"/>
              <a:gd name="connsiteX52" fmla="*/ 575946 w 607594"/>
              <a:gd name="connsiteY52" fmla="*/ 256590 h 523734"/>
              <a:gd name="connsiteX53" fmla="*/ 601936 w 607594"/>
              <a:gd name="connsiteY53" fmla="*/ 270542 h 523734"/>
              <a:gd name="connsiteX54" fmla="*/ 607365 w 607594"/>
              <a:gd name="connsiteY54" fmla="*/ 282184 h 523734"/>
              <a:gd name="connsiteX55" fmla="*/ 597842 w 607594"/>
              <a:gd name="connsiteY55" fmla="*/ 290805 h 523734"/>
              <a:gd name="connsiteX56" fmla="*/ 517471 w 607594"/>
              <a:gd name="connsiteY56" fmla="*/ 298181 h 523734"/>
              <a:gd name="connsiteX57" fmla="*/ 361446 w 607594"/>
              <a:gd name="connsiteY57" fmla="*/ 371232 h 523734"/>
              <a:gd name="connsiteX58" fmla="*/ 279384 w 607594"/>
              <a:gd name="connsiteY58" fmla="*/ 416645 h 523734"/>
              <a:gd name="connsiteX59" fmla="*/ 279384 w 607594"/>
              <a:gd name="connsiteY59" fmla="*/ 512981 h 523734"/>
              <a:gd name="connsiteX60" fmla="*/ 268526 w 607594"/>
              <a:gd name="connsiteY60" fmla="*/ 523734 h 523734"/>
              <a:gd name="connsiteX61" fmla="*/ 257756 w 607594"/>
              <a:gd name="connsiteY61" fmla="*/ 512981 h 523734"/>
              <a:gd name="connsiteX62" fmla="*/ 257756 w 607594"/>
              <a:gd name="connsiteY62" fmla="*/ 420111 h 523734"/>
              <a:gd name="connsiteX63" fmla="*/ 241380 w 607594"/>
              <a:gd name="connsiteY63" fmla="*/ 420911 h 523734"/>
              <a:gd name="connsiteX64" fmla="*/ 230165 w 607594"/>
              <a:gd name="connsiteY64" fmla="*/ 420556 h 523734"/>
              <a:gd name="connsiteX65" fmla="*/ 10057 w 607594"/>
              <a:gd name="connsiteY65" fmla="*/ 406070 h 523734"/>
              <a:gd name="connsiteX66" fmla="*/ 0 w 607594"/>
              <a:gd name="connsiteY66" fmla="*/ 395316 h 523734"/>
              <a:gd name="connsiteX67" fmla="*/ 0 w 607594"/>
              <a:gd name="connsiteY67" fmla="*/ 276319 h 523734"/>
              <a:gd name="connsiteX68" fmla="*/ 79659 w 607594"/>
              <a:gd name="connsiteY68" fmla="*/ 81959 h 523734"/>
              <a:gd name="connsiteX69" fmla="*/ 273243 w 607594"/>
              <a:gd name="connsiteY69" fmla="*/ 21 h 52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7594" h="523734">
                <a:moveTo>
                  <a:pt x="529130" y="232684"/>
                </a:moveTo>
                <a:cubicBezTo>
                  <a:pt x="452587" y="246370"/>
                  <a:pt x="232568" y="288761"/>
                  <a:pt x="21628" y="357280"/>
                </a:cubicBezTo>
                <a:lnTo>
                  <a:pt x="21628" y="385185"/>
                </a:lnTo>
                <a:lnTo>
                  <a:pt x="231589" y="399049"/>
                </a:lnTo>
                <a:cubicBezTo>
                  <a:pt x="274222" y="401804"/>
                  <a:pt x="315965" y="386163"/>
                  <a:pt x="346226" y="355947"/>
                </a:cubicBezTo>
                <a:cubicBezTo>
                  <a:pt x="391530" y="310712"/>
                  <a:pt x="451697" y="282540"/>
                  <a:pt x="515513" y="276674"/>
                </a:cubicBezTo>
                <a:lnTo>
                  <a:pt x="560549" y="272586"/>
                </a:lnTo>
                <a:cubicBezTo>
                  <a:pt x="545952" y="263166"/>
                  <a:pt x="534916" y="249213"/>
                  <a:pt x="529130" y="232684"/>
                </a:cubicBezTo>
                <a:close/>
                <a:moveTo>
                  <a:pt x="213686" y="195010"/>
                </a:moveTo>
                <a:lnTo>
                  <a:pt x="213686" y="233412"/>
                </a:lnTo>
                <a:cubicBezTo>
                  <a:pt x="223474" y="231545"/>
                  <a:pt x="232284" y="227100"/>
                  <a:pt x="239580" y="220878"/>
                </a:cubicBezTo>
                <a:close/>
                <a:moveTo>
                  <a:pt x="192064" y="195010"/>
                </a:moveTo>
                <a:lnTo>
                  <a:pt x="166170" y="220878"/>
                </a:lnTo>
                <a:cubicBezTo>
                  <a:pt x="173466" y="227100"/>
                  <a:pt x="182365" y="231545"/>
                  <a:pt x="192064" y="233412"/>
                </a:cubicBezTo>
                <a:close/>
                <a:moveTo>
                  <a:pt x="213686" y="123008"/>
                </a:moveTo>
                <a:lnTo>
                  <a:pt x="213686" y="164521"/>
                </a:lnTo>
                <a:lnTo>
                  <a:pt x="253017" y="203811"/>
                </a:lnTo>
                <a:cubicBezTo>
                  <a:pt x="256932" y="196077"/>
                  <a:pt x="259245" y="187455"/>
                  <a:pt x="259245" y="178210"/>
                </a:cubicBezTo>
                <a:cubicBezTo>
                  <a:pt x="259245" y="150831"/>
                  <a:pt x="239580" y="127986"/>
                  <a:pt x="213686" y="123008"/>
                </a:cubicBezTo>
                <a:close/>
                <a:moveTo>
                  <a:pt x="192064" y="123008"/>
                </a:moveTo>
                <a:cubicBezTo>
                  <a:pt x="166170" y="128075"/>
                  <a:pt x="146594" y="150831"/>
                  <a:pt x="146594" y="178210"/>
                </a:cubicBezTo>
                <a:cubicBezTo>
                  <a:pt x="146594" y="187455"/>
                  <a:pt x="148818" y="196077"/>
                  <a:pt x="152733" y="203811"/>
                </a:cubicBezTo>
                <a:lnTo>
                  <a:pt x="192064" y="164521"/>
                </a:lnTo>
                <a:close/>
                <a:moveTo>
                  <a:pt x="374155" y="105711"/>
                </a:moveTo>
                <a:cubicBezTo>
                  <a:pt x="379941" y="104646"/>
                  <a:pt x="385639" y="108553"/>
                  <a:pt x="386618" y="114413"/>
                </a:cubicBezTo>
                <a:cubicBezTo>
                  <a:pt x="387686" y="120273"/>
                  <a:pt x="383769" y="125867"/>
                  <a:pt x="377894" y="126932"/>
                </a:cubicBezTo>
                <a:lnTo>
                  <a:pt x="337567" y="134035"/>
                </a:lnTo>
                <a:cubicBezTo>
                  <a:pt x="336944" y="134213"/>
                  <a:pt x="336321" y="134213"/>
                  <a:pt x="335698" y="134213"/>
                </a:cubicBezTo>
                <a:cubicBezTo>
                  <a:pt x="330535" y="134213"/>
                  <a:pt x="325994" y="130573"/>
                  <a:pt x="325104" y="125334"/>
                </a:cubicBezTo>
                <a:cubicBezTo>
                  <a:pt x="324036" y="119474"/>
                  <a:pt x="327953" y="113880"/>
                  <a:pt x="333828" y="112903"/>
                </a:cubicBezTo>
                <a:close/>
                <a:moveTo>
                  <a:pt x="202919" y="100341"/>
                </a:moveTo>
                <a:cubicBezTo>
                  <a:pt x="245809" y="100341"/>
                  <a:pt x="280779" y="135275"/>
                  <a:pt x="280779" y="178210"/>
                </a:cubicBezTo>
                <a:cubicBezTo>
                  <a:pt x="280779" y="221145"/>
                  <a:pt x="245809" y="256079"/>
                  <a:pt x="202919" y="256079"/>
                </a:cubicBezTo>
                <a:cubicBezTo>
                  <a:pt x="159941" y="256079"/>
                  <a:pt x="124971" y="221145"/>
                  <a:pt x="124971" y="178210"/>
                </a:cubicBezTo>
                <a:cubicBezTo>
                  <a:pt x="124971" y="135275"/>
                  <a:pt x="159941" y="100341"/>
                  <a:pt x="202919" y="100341"/>
                </a:cubicBezTo>
                <a:close/>
                <a:moveTo>
                  <a:pt x="273510" y="21527"/>
                </a:moveTo>
                <a:cubicBezTo>
                  <a:pt x="205778" y="22327"/>
                  <a:pt x="142407" y="49166"/>
                  <a:pt x="95057" y="97067"/>
                </a:cubicBezTo>
                <a:cubicBezTo>
                  <a:pt x="47706" y="144968"/>
                  <a:pt x="21628" y="208600"/>
                  <a:pt x="21628" y="276319"/>
                </a:cubicBezTo>
                <a:lnTo>
                  <a:pt x="21628" y="334618"/>
                </a:lnTo>
                <a:cubicBezTo>
                  <a:pt x="230254" y="267432"/>
                  <a:pt x="446089" y="225663"/>
                  <a:pt x="523612" y="211799"/>
                </a:cubicBezTo>
                <a:cubicBezTo>
                  <a:pt x="522010" y="205489"/>
                  <a:pt x="520052" y="199179"/>
                  <a:pt x="517916" y="193047"/>
                </a:cubicBezTo>
                <a:lnTo>
                  <a:pt x="499314" y="197224"/>
                </a:lnTo>
                <a:cubicBezTo>
                  <a:pt x="498513" y="197402"/>
                  <a:pt x="497712" y="197491"/>
                  <a:pt x="496911" y="197491"/>
                </a:cubicBezTo>
                <a:cubicBezTo>
                  <a:pt x="492015" y="197491"/>
                  <a:pt x="487565" y="194114"/>
                  <a:pt x="486408" y="189048"/>
                </a:cubicBezTo>
                <a:cubicBezTo>
                  <a:pt x="485073" y="183272"/>
                  <a:pt x="488722" y="177495"/>
                  <a:pt x="494597" y="176162"/>
                </a:cubicBezTo>
                <a:lnTo>
                  <a:pt x="509905" y="172785"/>
                </a:lnTo>
                <a:cubicBezTo>
                  <a:pt x="493529" y="136170"/>
                  <a:pt x="468607" y="103555"/>
                  <a:pt x="437011" y="78049"/>
                </a:cubicBezTo>
                <a:cubicBezTo>
                  <a:pt x="391797" y="41523"/>
                  <a:pt x="334923" y="21527"/>
                  <a:pt x="276625" y="21527"/>
                </a:cubicBezTo>
                <a:cubicBezTo>
                  <a:pt x="275646" y="21527"/>
                  <a:pt x="274578" y="21527"/>
                  <a:pt x="273510" y="21527"/>
                </a:cubicBezTo>
                <a:close/>
                <a:moveTo>
                  <a:pt x="273243" y="21"/>
                </a:moveTo>
                <a:cubicBezTo>
                  <a:pt x="337682" y="-779"/>
                  <a:pt x="400608" y="20994"/>
                  <a:pt x="450628" y="61253"/>
                </a:cubicBezTo>
                <a:cubicBezTo>
                  <a:pt x="499848" y="100978"/>
                  <a:pt x="534203" y="156699"/>
                  <a:pt x="547376" y="218109"/>
                </a:cubicBezTo>
                <a:cubicBezTo>
                  <a:pt x="550936" y="234728"/>
                  <a:pt x="561350" y="248769"/>
                  <a:pt x="575946" y="256590"/>
                </a:cubicBezTo>
                <a:lnTo>
                  <a:pt x="601936" y="270542"/>
                </a:lnTo>
                <a:cubicBezTo>
                  <a:pt x="606119" y="272853"/>
                  <a:pt x="608344" y="277563"/>
                  <a:pt x="607365" y="282184"/>
                </a:cubicBezTo>
                <a:cubicBezTo>
                  <a:pt x="606475" y="286894"/>
                  <a:pt x="602559" y="290360"/>
                  <a:pt x="597842" y="290805"/>
                </a:cubicBezTo>
                <a:lnTo>
                  <a:pt x="517471" y="298181"/>
                </a:lnTo>
                <a:cubicBezTo>
                  <a:pt x="458639" y="303602"/>
                  <a:pt x="403278" y="329552"/>
                  <a:pt x="361446" y="371232"/>
                </a:cubicBezTo>
                <a:cubicBezTo>
                  <a:pt x="338661" y="393983"/>
                  <a:pt x="310091" y="409536"/>
                  <a:pt x="279384" y="416645"/>
                </a:cubicBezTo>
                <a:lnTo>
                  <a:pt x="279384" y="512981"/>
                </a:lnTo>
                <a:cubicBezTo>
                  <a:pt x="279384" y="518935"/>
                  <a:pt x="274489" y="523734"/>
                  <a:pt x="268526" y="523734"/>
                </a:cubicBezTo>
                <a:cubicBezTo>
                  <a:pt x="262563" y="523734"/>
                  <a:pt x="257756" y="518935"/>
                  <a:pt x="257756" y="512981"/>
                </a:cubicBezTo>
                <a:lnTo>
                  <a:pt x="257756" y="420111"/>
                </a:lnTo>
                <a:cubicBezTo>
                  <a:pt x="252327" y="420644"/>
                  <a:pt x="246898" y="420911"/>
                  <a:pt x="241380" y="420911"/>
                </a:cubicBezTo>
                <a:cubicBezTo>
                  <a:pt x="237641" y="420911"/>
                  <a:pt x="233903" y="420822"/>
                  <a:pt x="230165" y="420556"/>
                </a:cubicBezTo>
                <a:lnTo>
                  <a:pt x="10057" y="406070"/>
                </a:lnTo>
                <a:cubicBezTo>
                  <a:pt x="4450" y="405714"/>
                  <a:pt x="0" y="401004"/>
                  <a:pt x="0" y="395316"/>
                </a:cubicBezTo>
                <a:lnTo>
                  <a:pt x="0" y="276319"/>
                </a:lnTo>
                <a:cubicBezTo>
                  <a:pt x="0" y="202912"/>
                  <a:pt x="28303" y="133948"/>
                  <a:pt x="79659" y="81959"/>
                </a:cubicBezTo>
                <a:cubicBezTo>
                  <a:pt x="131103" y="29970"/>
                  <a:pt x="199815" y="910"/>
                  <a:pt x="273243" y="21"/>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21735" r="26298" b="8381"/>
          <a:stretch>
            <a:fillRect/>
          </a:stretch>
        </p:blipFill>
        <p:spPr>
          <a:xfrm>
            <a:off x="1306284" y="1712685"/>
            <a:ext cx="3702733" cy="4354287"/>
          </a:xfrm>
          <a:prstGeom prst="rect">
            <a:avLst/>
          </a:prstGeom>
        </p:spPr>
      </p:pic>
      <p:sp>
        <p:nvSpPr>
          <p:cNvPr id="7" name="矩形 6"/>
          <p:cNvSpPr/>
          <p:nvPr>
            <p:custDataLst>
              <p:tags r:id="rId3"/>
            </p:custDataLst>
          </p:nvPr>
        </p:nvSpPr>
        <p:spPr>
          <a:xfrm>
            <a:off x="5009017" y="1712685"/>
            <a:ext cx="6108925" cy="4354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 name="矩形 7"/>
          <p:cNvSpPr/>
          <p:nvPr>
            <p:custDataLst>
              <p:tags r:id="rId4"/>
            </p:custDataLst>
          </p:nvPr>
        </p:nvSpPr>
        <p:spPr>
          <a:xfrm>
            <a:off x="5147695" y="1941602"/>
            <a:ext cx="5831568" cy="3892550"/>
          </a:xfrm>
          <a:prstGeom prst="rect">
            <a:avLst/>
          </a:prstGeom>
        </p:spPr>
        <p:txBody>
          <a:bodyPr wrap="square">
            <a:spAutoFit/>
          </a:bodyPr>
          <a:lstStyle/>
          <a:p>
            <a:pPr>
              <a:lnSpc>
                <a:spcPct val="135000"/>
              </a:lnSpc>
              <a:spcBef>
                <a:spcPct val="30000"/>
              </a:spcBef>
            </a:pPr>
            <a:r>
              <a:rPr lang="zh-CN" altLang="en-US" sz="1600" dirty="0">
                <a:solidFill>
                  <a:schemeClr val="lt1"/>
                </a:solidFill>
                <a:latin typeface="Times New Roman" panose="02020603050405020304" charset="0"/>
                <a:ea typeface="微软雅黑" panose="020B0503020204020204" pitchFamily="34" charset="-122"/>
              </a:rPr>
              <a:t>俄罗斯总统普京曾经收到过一封孩子的来信，孩子在信中说总统戴着安全帽不好看，希望总统以后不要再戴安全帽。原来，前不久普京总统到一个石油公司去视察，他按规定戴上了安全帽。那位孩子在电视中看到后，认为普京戴着安全帽没有不戴帅气，所以写来了这封信。</a:t>
            </a:r>
            <a:endParaRPr lang="en-US" altLang="zh-CN" sz="1600" dirty="0">
              <a:solidFill>
                <a:schemeClr val="lt1"/>
              </a:solidFill>
              <a:latin typeface="Times New Roman" panose="02020603050405020304" charset="0"/>
              <a:ea typeface="微软雅黑" panose="020B0503020204020204" pitchFamily="34" charset="-122"/>
            </a:endParaRPr>
          </a:p>
          <a:p>
            <a:pPr>
              <a:lnSpc>
                <a:spcPct val="135000"/>
              </a:lnSpc>
              <a:spcBef>
                <a:spcPct val="30000"/>
              </a:spcBef>
            </a:pPr>
            <a:endParaRPr lang="zh-CN" altLang="en-US" sz="1600" dirty="0">
              <a:solidFill>
                <a:schemeClr val="lt1"/>
              </a:solidFill>
              <a:latin typeface="Times New Roman" panose="02020603050405020304" charset="0"/>
              <a:ea typeface="微软雅黑" panose="020B0503020204020204" pitchFamily="34" charset="-122"/>
            </a:endParaRPr>
          </a:p>
          <a:p>
            <a:pPr>
              <a:lnSpc>
                <a:spcPct val="135000"/>
              </a:lnSpc>
              <a:spcBef>
                <a:spcPct val="30000"/>
              </a:spcBef>
            </a:pPr>
            <a:r>
              <a:rPr lang="zh-CN" altLang="en-US" sz="1600" dirty="0">
                <a:solidFill>
                  <a:schemeClr val="lt1"/>
                </a:solidFill>
                <a:latin typeface="Times New Roman" panose="02020603050405020304" charset="0"/>
                <a:ea typeface="微软雅黑" panose="020B0503020204020204" pitchFamily="34" charset="-122"/>
              </a:rPr>
              <a:t>普京当即亲自给孩子写了回信，信中说：“亲爱的伊凡诺维奇，收到你的来信我很高兴。我也知道戴着安全帽不好看，但那里是生产现场，如果不戴安全帽就会发生危险，按规定必须戴安全帽。我觉得一个人的脑袋比脸更重要，所以我想了再三还是戴了，你说呢</a:t>
            </a:r>
            <a:r>
              <a:rPr lang="en-US" altLang="zh-CN" sz="1600" dirty="0">
                <a:solidFill>
                  <a:schemeClr val="lt1"/>
                </a:solidFill>
                <a:latin typeface="Times New Roman" panose="02020603050405020304" charset="0"/>
                <a:ea typeface="微软雅黑" panose="020B0503020204020204" pitchFamily="34" charset="-122"/>
              </a:rPr>
              <a:t>……”</a:t>
            </a:r>
            <a:endParaRPr lang="en-US" altLang="zh-CN" sz="1600"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908936" y="655309"/>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机械事故案例三</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 name="clock_192585"/>
          <p:cNvSpPr>
            <a:spLocks noChangeAspect="1"/>
          </p:cNvSpPr>
          <p:nvPr>
            <p:custDataLst>
              <p:tags r:id="rId2"/>
            </p:custDataLst>
          </p:nvPr>
        </p:nvSpPr>
        <p:spPr bwMode="auto">
          <a:xfrm>
            <a:off x="2283624" y="1643747"/>
            <a:ext cx="524976" cy="524183"/>
          </a:xfrm>
          <a:custGeom>
            <a:avLst/>
            <a:gdLst>
              <a:gd name="connsiteX0" fmla="*/ 279227 w 607639"/>
              <a:gd name="connsiteY0" fmla="*/ 106554 h 606722"/>
              <a:gd name="connsiteX1" fmla="*/ 328436 w 607639"/>
              <a:gd name="connsiteY1" fmla="*/ 106554 h 606722"/>
              <a:gd name="connsiteX2" fmla="*/ 328436 w 607639"/>
              <a:gd name="connsiteY2" fmla="*/ 293205 h 606722"/>
              <a:gd name="connsiteX3" fmla="*/ 460580 w 607639"/>
              <a:gd name="connsiteY3" fmla="*/ 425105 h 606722"/>
              <a:gd name="connsiteX4" fmla="*/ 425698 w 607639"/>
              <a:gd name="connsiteY4" fmla="*/ 459946 h 606722"/>
              <a:gd name="connsiteX5" fmla="*/ 279227 w 607639"/>
              <a:gd name="connsiteY5" fmla="*/ 313559 h 606722"/>
              <a:gd name="connsiteX6" fmla="*/ 303775 w 607639"/>
              <a:gd name="connsiteY6" fmla="*/ 49235 h 606722"/>
              <a:gd name="connsiteX7" fmla="*/ 49309 w 607639"/>
              <a:gd name="connsiteY7" fmla="*/ 303317 h 606722"/>
              <a:gd name="connsiteX8" fmla="*/ 303775 w 607639"/>
              <a:gd name="connsiteY8" fmla="*/ 557488 h 606722"/>
              <a:gd name="connsiteX9" fmla="*/ 558330 w 607639"/>
              <a:gd name="connsiteY9" fmla="*/ 303317 h 606722"/>
              <a:gd name="connsiteX10" fmla="*/ 303775 w 607639"/>
              <a:gd name="connsiteY10" fmla="*/ 49235 h 606722"/>
              <a:gd name="connsiteX11" fmla="*/ 303775 w 607639"/>
              <a:gd name="connsiteY11" fmla="*/ 0 h 606722"/>
              <a:gd name="connsiteX12" fmla="*/ 607639 w 607639"/>
              <a:gd name="connsiteY12" fmla="*/ 303317 h 606722"/>
              <a:gd name="connsiteX13" fmla="*/ 303775 w 607639"/>
              <a:gd name="connsiteY13" fmla="*/ 606722 h 606722"/>
              <a:gd name="connsiteX14" fmla="*/ 0 w 607639"/>
              <a:gd name="connsiteY14" fmla="*/ 303317 h 606722"/>
              <a:gd name="connsiteX15" fmla="*/ 303775 w 607639"/>
              <a:gd name="connsiteY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639" h="606722">
                <a:moveTo>
                  <a:pt x="279227" y="106554"/>
                </a:moveTo>
                <a:lnTo>
                  <a:pt x="328436" y="106554"/>
                </a:lnTo>
                <a:lnTo>
                  <a:pt x="328436" y="293205"/>
                </a:lnTo>
                <a:lnTo>
                  <a:pt x="460580" y="425105"/>
                </a:lnTo>
                <a:lnTo>
                  <a:pt x="425698" y="459946"/>
                </a:lnTo>
                <a:lnTo>
                  <a:pt x="279227" y="313559"/>
                </a:lnTo>
                <a:close/>
                <a:moveTo>
                  <a:pt x="303775" y="49235"/>
                </a:moveTo>
                <a:cubicBezTo>
                  <a:pt x="163414" y="49235"/>
                  <a:pt x="49309" y="163167"/>
                  <a:pt x="49309" y="303317"/>
                </a:cubicBezTo>
                <a:cubicBezTo>
                  <a:pt x="49309" y="443466"/>
                  <a:pt x="163414" y="557488"/>
                  <a:pt x="303775" y="557488"/>
                </a:cubicBezTo>
                <a:cubicBezTo>
                  <a:pt x="444136" y="557488"/>
                  <a:pt x="558330" y="443466"/>
                  <a:pt x="558330" y="303317"/>
                </a:cubicBezTo>
                <a:cubicBezTo>
                  <a:pt x="558330" y="163167"/>
                  <a:pt x="444136" y="49235"/>
                  <a:pt x="303775" y="49235"/>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chemeClr val="accent1"/>
          </a:solidFill>
          <a:ln>
            <a:noFill/>
          </a:ln>
        </p:spPr>
      </p:sp>
      <p:sp>
        <p:nvSpPr>
          <p:cNvPr id="12" name="placeholder_162540"/>
          <p:cNvSpPr>
            <a:spLocks noChangeAspect="1"/>
          </p:cNvSpPr>
          <p:nvPr>
            <p:custDataLst>
              <p:tags r:id="rId3"/>
            </p:custDataLst>
          </p:nvPr>
        </p:nvSpPr>
        <p:spPr bwMode="auto">
          <a:xfrm>
            <a:off x="2283624" y="2413095"/>
            <a:ext cx="524976" cy="524445"/>
          </a:xfrm>
          <a:custGeom>
            <a:avLst/>
            <a:gdLst>
              <a:gd name="connsiteX0" fmla="*/ 431459 w 606250"/>
              <a:gd name="connsiteY0" fmla="*/ 259085 h 605637"/>
              <a:gd name="connsiteX1" fmla="*/ 322556 w 606250"/>
              <a:gd name="connsiteY1" fmla="*/ 422693 h 605637"/>
              <a:gd name="connsiteX2" fmla="*/ 283748 w 606250"/>
              <a:gd name="connsiteY2" fmla="*/ 422693 h 605637"/>
              <a:gd name="connsiteX3" fmla="*/ 175123 w 606250"/>
              <a:gd name="connsiteY3" fmla="*/ 260290 h 605637"/>
              <a:gd name="connsiteX4" fmla="*/ 143185 w 606250"/>
              <a:gd name="connsiteY4" fmla="*/ 260290 h 605637"/>
              <a:gd name="connsiteX5" fmla="*/ 57956 w 606250"/>
              <a:gd name="connsiteY5" fmla="*/ 555341 h 605637"/>
              <a:gd name="connsiteX6" fmla="*/ 57956 w 606250"/>
              <a:gd name="connsiteY6" fmla="*/ 555434 h 605637"/>
              <a:gd name="connsiteX7" fmla="*/ 548440 w 606250"/>
              <a:gd name="connsiteY7" fmla="*/ 555434 h 605637"/>
              <a:gd name="connsiteX8" fmla="*/ 464511 w 606250"/>
              <a:gd name="connsiteY8" fmla="*/ 259085 h 605637"/>
              <a:gd name="connsiteX9" fmla="*/ 303208 w 606250"/>
              <a:gd name="connsiteY9" fmla="*/ 112058 h 605637"/>
              <a:gd name="connsiteX10" fmla="*/ 329706 w 606250"/>
              <a:gd name="connsiteY10" fmla="*/ 138520 h 605637"/>
              <a:gd name="connsiteX11" fmla="*/ 303208 w 606250"/>
              <a:gd name="connsiteY11" fmla="*/ 164982 h 605637"/>
              <a:gd name="connsiteX12" fmla="*/ 276710 w 606250"/>
              <a:gd name="connsiteY12" fmla="*/ 138520 h 605637"/>
              <a:gd name="connsiteX13" fmla="*/ 303208 w 606250"/>
              <a:gd name="connsiteY13" fmla="*/ 112058 h 605637"/>
              <a:gd name="connsiteX14" fmla="*/ 303245 w 606250"/>
              <a:gd name="connsiteY14" fmla="*/ 50334 h 605637"/>
              <a:gd name="connsiteX15" fmla="*/ 201211 w 606250"/>
              <a:gd name="connsiteY15" fmla="*/ 173990 h 605637"/>
              <a:gd name="connsiteX16" fmla="*/ 303245 w 606250"/>
              <a:gd name="connsiteY16" fmla="*/ 365963 h 605637"/>
              <a:gd name="connsiteX17" fmla="*/ 405185 w 606250"/>
              <a:gd name="connsiteY17" fmla="*/ 173990 h 605637"/>
              <a:gd name="connsiteX18" fmla="*/ 303245 w 606250"/>
              <a:gd name="connsiteY18" fmla="*/ 50334 h 605637"/>
              <a:gd name="connsiteX19" fmla="*/ 303338 w 606250"/>
              <a:gd name="connsiteY19" fmla="*/ 0 h 605637"/>
              <a:gd name="connsiteX20" fmla="*/ 455598 w 606250"/>
              <a:gd name="connsiteY20" fmla="*/ 173897 h 605637"/>
              <a:gd name="connsiteX21" fmla="*/ 450863 w 606250"/>
              <a:gd name="connsiteY21" fmla="*/ 207361 h 605637"/>
              <a:gd name="connsiteX22" fmla="*/ 483915 w 606250"/>
              <a:gd name="connsiteY22" fmla="*/ 207361 h 605637"/>
              <a:gd name="connsiteX23" fmla="*/ 508425 w 606250"/>
              <a:gd name="connsiteY23" fmla="*/ 225436 h 605637"/>
              <a:gd name="connsiteX24" fmla="*/ 605260 w 606250"/>
              <a:gd name="connsiteY24" fmla="*/ 573324 h 605637"/>
              <a:gd name="connsiteX25" fmla="*/ 580749 w 606250"/>
              <a:gd name="connsiteY25" fmla="*/ 605582 h 605637"/>
              <a:gd name="connsiteX26" fmla="*/ 25833 w 606250"/>
              <a:gd name="connsiteY26" fmla="*/ 605582 h 605637"/>
              <a:gd name="connsiteX27" fmla="*/ 1137 w 606250"/>
              <a:gd name="connsiteY27" fmla="*/ 573324 h 605637"/>
              <a:gd name="connsiteX28" fmla="*/ 99550 w 606250"/>
              <a:gd name="connsiteY28" fmla="*/ 226641 h 605637"/>
              <a:gd name="connsiteX29" fmla="*/ 124060 w 606250"/>
              <a:gd name="connsiteY29" fmla="*/ 208658 h 605637"/>
              <a:gd name="connsiteX30" fmla="*/ 155997 w 606250"/>
              <a:gd name="connsiteY30" fmla="*/ 208658 h 605637"/>
              <a:gd name="connsiteX31" fmla="*/ 151077 w 606250"/>
              <a:gd name="connsiteY31" fmla="*/ 173897 h 605637"/>
              <a:gd name="connsiteX32" fmla="*/ 303338 w 606250"/>
              <a:gd name="connsiteY32" fmla="*/ 0 h 6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250" h="605637">
                <a:moveTo>
                  <a:pt x="431459" y="259085"/>
                </a:moveTo>
                <a:cubicBezTo>
                  <a:pt x="395715" y="334169"/>
                  <a:pt x="331840" y="410735"/>
                  <a:pt x="322556" y="422693"/>
                </a:cubicBezTo>
                <a:cubicBezTo>
                  <a:pt x="310022" y="438915"/>
                  <a:pt x="288483" y="429738"/>
                  <a:pt x="283748" y="422693"/>
                </a:cubicBezTo>
                <a:cubicBezTo>
                  <a:pt x="274649" y="411570"/>
                  <a:pt x="210867" y="335652"/>
                  <a:pt x="175123" y="260290"/>
                </a:cubicBezTo>
                <a:lnTo>
                  <a:pt x="143185" y="260290"/>
                </a:lnTo>
                <a:lnTo>
                  <a:pt x="57956" y="555341"/>
                </a:lnTo>
                <a:lnTo>
                  <a:pt x="57956" y="555434"/>
                </a:lnTo>
                <a:lnTo>
                  <a:pt x="548440" y="555434"/>
                </a:lnTo>
                <a:lnTo>
                  <a:pt x="464511" y="259085"/>
                </a:lnTo>
                <a:close/>
                <a:moveTo>
                  <a:pt x="303208" y="112058"/>
                </a:moveTo>
                <a:cubicBezTo>
                  <a:pt x="317842" y="112058"/>
                  <a:pt x="329706" y="123905"/>
                  <a:pt x="329706" y="138520"/>
                </a:cubicBezTo>
                <a:cubicBezTo>
                  <a:pt x="329706" y="153135"/>
                  <a:pt x="317842" y="164982"/>
                  <a:pt x="303208" y="164982"/>
                </a:cubicBezTo>
                <a:cubicBezTo>
                  <a:pt x="288574" y="164982"/>
                  <a:pt x="276710" y="153135"/>
                  <a:pt x="276710" y="138520"/>
                </a:cubicBezTo>
                <a:cubicBezTo>
                  <a:pt x="276710" y="123905"/>
                  <a:pt x="288574" y="112058"/>
                  <a:pt x="303208" y="112058"/>
                </a:cubicBezTo>
                <a:close/>
                <a:moveTo>
                  <a:pt x="303245" y="50334"/>
                </a:moveTo>
                <a:cubicBezTo>
                  <a:pt x="247725" y="50334"/>
                  <a:pt x="201211" y="105673"/>
                  <a:pt x="201211" y="173990"/>
                </a:cubicBezTo>
                <a:cubicBezTo>
                  <a:pt x="201211" y="224231"/>
                  <a:pt x="263230" y="315629"/>
                  <a:pt x="303245" y="365963"/>
                </a:cubicBezTo>
                <a:cubicBezTo>
                  <a:pt x="343352" y="314424"/>
                  <a:pt x="405185" y="224324"/>
                  <a:pt x="405185" y="173990"/>
                </a:cubicBezTo>
                <a:cubicBezTo>
                  <a:pt x="405185" y="105673"/>
                  <a:pt x="358671" y="50334"/>
                  <a:pt x="303245" y="50334"/>
                </a:cubicBezTo>
                <a:close/>
                <a:moveTo>
                  <a:pt x="303338" y="0"/>
                </a:moveTo>
                <a:cubicBezTo>
                  <a:pt x="387174" y="0"/>
                  <a:pt x="455598" y="78606"/>
                  <a:pt x="455598" y="173897"/>
                </a:cubicBezTo>
                <a:cubicBezTo>
                  <a:pt x="455598" y="184372"/>
                  <a:pt x="453834" y="195681"/>
                  <a:pt x="450863" y="207361"/>
                </a:cubicBezTo>
                <a:lnTo>
                  <a:pt x="483915" y="207361"/>
                </a:lnTo>
                <a:cubicBezTo>
                  <a:pt x="495613" y="207361"/>
                  <a:pt x="504619" y="215147"/>
                  <a:pt x="508425" y="225436"/>
                </a:cubicBezTo>
                <a:lnTo>
                  <a:pt x="605260" y="573324"/>
                </a:lnTo>
                <a:cubicBezTo>
                  <a:pt x="608509" y="581481"/>
                  <a:pt x="604610" y="604377"/>
                  <a:pt x="580749" y="605582"/>
                </a:cubicBezTo>
                <a:lnTo>
                  <a:pt x="25833" y="605582"/>
                </a:lnTo>
                <a:cubicBezTo>
                  <a:pt x="17106" y="606509"/>
                  <a:pt x="-5269" y="595756"/>
                  <a:pt x="1137" y="573324"/>
                </a:cubicBezTo>
                <a:lnTo>
                  <a:pt x="99550" y="226641"/>
                </a:lnTo>
                <a:cubicBezTo>
                  <a:pt x="102149" y="216445"/>
                  <a:pt x="112455" y="208658"/>
                  <a:pt x="124060" y="208658"/>
                </a:cubicBezTo>
                <a:lnTo>
                  <a:pt x="155997" y="208658"/>
                </a:lnTo>
                <a:cubicBezTo>
                  <a:pt x="152841" y="196515"/>
                  <a:pt x="151077" y="184743"/>
                  <a:pt x="151077" y="173897"/>
                </a:cubicBezTo>
                <a:cubicBezTo>
                  <a:pt x="151077" y="77401"/>
                  <a:pt x="219501" y="0"/>
                  <a:pt x="303338" y="0"/>
                </a:cubicBezTo>
                <a:close/>
              </a:path>
            </a:pathLst>
          </a:custGeom>
          <a:solidFill>
            <a:schemeClr val="accent1"/>
          </a:solidFill>
          <a:ln>
            <a:noFill/>
          </a:ln>
        </p:spPr>
      </p:sp>
      <p:sp>
        <p:nvSpPr>
          <p:cNvPr id="4" name="矩形 3"/>
          <p:cNvSpPr/>
          <p:nvPr/>
        </p:nvSpPr>
        <p:spPr>
          <a:xfrm>
            <a:off x="3132391" y="1721172"/>
            <a:ext cx="1741170" cy="368300"/>
          </a:xfrm>
          <a:prstGeom prst="rect">
            <a:avLst/>
          </a:prstGeom>
        </p:spPr>
        <p:txBody>
          <a:bodyPr wrap="none">
            <a:spAutoFit/>
          </a:bodyPr>
          <a:lstStyle/>
          <a:p>
            <a:r>
              <a:rPr lang="en-US" altLang="zh-CN" dirty="0">
                <a:solidFill>
                  <a:srgbClr val="000000"/>
                </a:solidFill>
                <a:latin typeface="Times New Roman" panose="02020603050405020304" charset="0"/>
                <a:ea typeface="微软雅黑" panose="020B0503020204020204" pitchFamily="34" charset="-122"/>
              </a:rPr>
              <a:t>2008</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9</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6</a:t>
            </a:r>
            <a:r>
              <a:rPr lang="zh-CN" altLang="en-US" dirty="0">
                <a:solidFill>
                  <a:srgbClr val="000000"/>
                </a:solidFill>
                <a:latin typeface="Times New Roman" panose="02020603050405020304" charset="0"/>
                <a:ea typeface="微软雅黑" panose="020B0503020204020204" pitchFamily="34" charset="-122"/>
              </a:rPr>
              <a:t>日</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4" name="矩形 13"/>
          <p:cNvSpPr/>
          <p:nvPr/>
        </p:nvSpPr>
        <p:spPr>
          <a:xfrm>
            <a:off x="3167691" y="2496999"/>
            <a:ext cx="1554480" cy="368300"/>
          </a:xfrm>
          <a:prstGeom prst="rect">
            <a:avLst/>
          </a:prstGeom>
        </p:spPr>
        <p:txBody>
          <a:bodyPr wrap="none">
            <a:spAutoFit/>
          </a:bodyPr>
          <a:lstStyle/>
          <a:p>
            <a:r>
              <a:rPr lang="zh-CN" altLang="en-US" dirty="0">
                <a:solidFill>
                  <a:srgbClr val="000000"/>
                </a:solidFill>
                <a:latin typeface="Times New Roman" panose="02020603050405020304" charset="0"/>
                <a:ea typeface="微软雅黑" panose="020B0503020204020204" pitchFamily="34" charset="-122"/>
              </a:rPr>
              <a:t>冲压治具机床</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5" name="矩形 14"/>
          <p:cNvSpPr/>
          <p:nvPr/>
        </p:nvSpPr>
        <p:spPr>
          <a:xfrm>
            <a:off x="3132391" y="3318435"/>
            <a:ext cx="7895771" cy="475615"/>
          </a:xfrm>
          <a:prstGeom prst="rect">
            <a:avLst/>
          </a:prstGeom>
        </p:spPr>
        <p:txBody>
          <a:bodyPr wrap="square">
            <a:spAutoFit/>
          </a:bodyPr>
          <a:lstStyle/>
          <a:p>
            <a:pPr>
              <a:lnSpc>
                <a:spcPts val="3000"/>
              </a:lnSpc>
            </a:pPr>
            <a:r>
              <a:rPr lang="zh-CN" altLang="en-US" dirty="0">
                <a:solidFill>
                  <a:srgbClr val="000000"/>
                </a:solidFill>
                <a:latin typeface="Times New Roman" panose="02020603050405020304" charset="0"/>
                <a:ea typeface="微软雅黑" panose="020B0503020204020204" pitchFamily="34" charset="-122"/>
              </a:rPr>
              <a:t>作业員自行设定治具机台运行狀态，手指被截。</a:t>
            </a:r>
            <a:endParaRPr lang="zh-CN" altLang="en-US" dirty="0">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2261767" y="3298820"/>
            <a:ext cx="524183" cy="524183"/>
            <a:chOff x="957943" y="2604869"/>
            <a:chExt cx="728905" cy="728905"/>
          </a:xfrm>
        </p:grpSpPr>
        <p:sp>
          <p:nvSpPr>
            <p:cNvPr id="13" name="pulse_121732"/>
            <p:cNvSpPr>
              <a:spLocks noChangeAspect="1"/>
            </p:cNvSpPr>
            <p:nvPr>
              <p:custDataLst>
                <p:tags r:id="rId4"/>
              </p:custDataLst>
            </p:nvPr>
          </p:nvSpPr>
          <p:spPr bwMode="auto">
            <a:xfrm>
              <a:off x="1069439" y="2721428"/>
              <a:ext cx="524976" cy="495786"/>
            </a:xfrm>
            <a:custGeom>
              <a:avLst/>
              <a:gdLst>
                <a:gd name="T0" fmla="*/ 6007 w 6473"/>
                <a:gd name="T1" fmla="*/ 2595 h 6123"/>
                <a:gd name="T2" fmla="*/ 5585 w 6473"/>
                <a:gd name="T3" fmla="*/ 2862 h 6123"/>
                <a:gd name="T4" fmla="*/ 4443 w 6473"/>
                <a:gd name="T5" fmla="*/ 2862 h 6123"/>
                <a:gd name="T6" fmla="*/ 3644 w 6473"/>
                <a:gd name="T7" fmla="*/ 4987 h 6123"/>
                <a:gd name="T8" fmla="*/ 1769 w 6473"/>
                <a:gd name="T9" fmla="*/ 0 h 6123"/>
                <a:gd name="T10" fmla="*/ 693 w 6473"/>
                <a:gd name="T11" fmla="*/ 2862 h 6123"/>
                <a:gd name="T12" fmla="*/ 0 w 6473"/>
                <a:gd name="T13" fmla="*/ 2862 h 6123"/>
                <a:gd name="T14" fmla="*/ 0 w 6473"/>
                <a:gd name="T15" fmla="*/ 3262 h 6123"/>
                <a:gd name="T16" fmla="*/ 970 w 6473"/>
                <a:gd name="T17" fmla="*/ 3262 h 6123"/>
                <a:gd name="T18" fmla="*/ 1769 w 6473"/>
                <a:gd name="T19" fmla="*/ 1137 h 6123"/>
                <a:gd name="T20" fmla="*/ 3644 w 6473"/>
                <a:gd name="T21" fmla="*/ 6123 h 6123"/>
                <a:gd name="T22" fmla="*/ 4720 w 6473"/>
                <a:gd name="T23" fmla="*/ 3262 h 6123"/>
                <a:gd name="T24" fmla="*/ 5585 w 6473"/>
                <a:gd name="T25" fmla="*/ 3262 h 6123"/>
                <a:gd name="T26" fmla="*/ 6007 w 6473"/>
                <a:gd name="T27" fmla="*/ 3528 h 6123"/>
                <a:gd name="T28" fmla="*/ 6473 w 6473"/>
                <a:gd name="T29" fmla="*/ 3062 h 6123"/>
                <a:gd name="T30" fmla="*/ 6007 w 6473"/>
                <a:gd name="T31" fmla="*/ 2595 h 6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3" h="6123">
                  <a:moveTo>
                    <a:pt x="6007" y="2595"/>
                  </a:moveTo>
                  <a:cubicBezTo>
                    <a:pt x="5821" y="2595"/>
                    <a:pt x="5660" y="2704"/>
                    <a:pt x="5585" y="2862"/>
                  </a:cubicBezTo>
                  <a:lnTo>
                    <a:pt x="4443" y="2862"/>
                  </a:lnTo>
                  <a:lnTo>
                    <a:pt x="3644" y="4987"/>
                  </a:lnTo>
                  <a:lnTo>
                    <a:pt x="1769" y="0"/>
                  </a:lnTo>
                  <a:lnTo>
                    <a:pt x="693" y="2862"/>
                  </a:lnTo>
                  <a:lnTo>
                    <a:pt x="0" y="2862"/>
                  </a:lnTo>
                  <a:lnTo>
                    <a:pt x="0" y="3262"/>
                  </a:lnTo>
                  <a:lnTo>
                    <a:pt x="970" y="3262"/>
                  </a:lnTo>
                  <a:lnTo>
                    <a:pt x="1769" y="1137"/>
                  </a:lnTo>
                  <a:lnTo>
                    <a:pt x="3644" y="6123"/>
                  </a:lnTo>
                  <a:lnTo>
                    <a:pt x="4720" y="3262"/>
                  </a:lnTo>
                  <a:lnTo>
                    <a:pt x="5585" y="3262"/>
                  </a:lnTo>
                  <a:cubicBezTo>
                    <a:pt x="5660" y="3419"/>
                    <a:pt x="5821" y="3528"/>
                    <a:pt x="6007" y="3528"/>
                  </a:cubicBezTo>
                  <a:cubicBezTo>
                    <a:pt x="6264" y="3528"/>
                    <a:pt x="6473" y="3319"/>
                    <a:pt x="6473" y="3062"/>
                  </a:cubicBezTo>
                  <a:cubicBezTo>
                    <a:pt x="6473" y="2804"/>
                    <a:pt x="6264" y="2595"/>
                    <a:pt x="6007" y="2595"/>
                  </a:cubicBezTo>
                  <a:close/>
                </a:path>
              </a:pathLst>
            </a:custGeom>
            <a:solidFill>
              <a:schemeClr val="accent1"/>
            </a:solidFill>
            <a:ln>
              <a:noFill/>
            </a:ln>
          </p:spPr>
        </p:sp>
        <p:sp>
          <p:nvSpPr>
            <p:cNvPr id="16" name="椭圆 15"/>
            <p:cNvSpPr/>
            <p:nvPr>
              <p:custDataLst>
                <p:tags r:id="rId5"/>
              </p:custDataLst>
            </p:nvPr>
          </p:nvSpPr>
          <p:spPr>
            <a:xfrm>
              <a:off x="957943" y="2604869"/>
              <a:ext cx="728905" cy="728905"/>
            </a:xfrm>
            <a:prstGeom prst="ellipse">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pic>
        <p:nvPicPr>
          <p:cNvPr id="20" name="Picture 3" descr="IMG_3153"/>
          <p:cNvPicPr>
            <a:picLocks noChangeAspect="1" noChangeArrowheads="1"/>
          </p:cNvPicPr>
          <p:nvPr/>
        </p:nvPicPr>
        <p:blipFill rotWithShape="1">
          <a:blip r:embed="rId6" cstate="print"/>
          <a:srcRect t="40504"/>
          <a:stretch>
            <a:fillRect/>
          </a:stretch>
        </p:blipFill>
        <p:spPr>
          <a:xfrm>
            <a:off x="2341948" y="4184283"/>
            <a:ext cx="4032250" cy="2228083"/>
          </a:xfrm>
          <a:prstGeom prst="rect">
            <a:avLst/>
          </a:prstGeom>
          <a:noFill/>
          <a:ln w="9525">
            <a:noFill/>
            <a:miter lim="800000"/>
            <a:headEnd/>
            <a:tailEnd/>
          </a:ln>
        </p:spPr>
      </p:pic>
      <p:pic>
        <p:nvPicPr>
          <p:cNvPr id="3" name="图片 2"/>
          <p:cNvPicPr>
            <a:picLocks noChangeAspect="1"/>
          </p:cNvPicPr>
          <p:nvPr/>
        </p:nvPicPr>
        <p:blipFill>
          <a:blip r:embed="rId7"/>
          <a:stretch>
            <a:fillRect/>
          </a:stretch>
        </p:blipFill>
        <p:spPr>
          <a:xfrm>
            <a:off x="6374197" y="4184283"/>
            <a:ext cx="4023943" cy="222808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908936" y="655309"/>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机械事故案例四</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 name="clock_192585"/>
          <p:cNvSpPr>
            <a:spLocks noChangeAspect="1"/>
          </p:cNvSpPr>
          <p:nvPr>
            <p:custDataLst>
              <p:tags r:id="rId2"/>
            </p:custDataLst>
          </p:nvPr>
        </p:nvSpPr>
        <p:spPr bwMode="auto">
          <a:xfrm>
            <a:off x="1775624" y="1629233"/>
            <a:ext cx="524976" cy="524183"/>
          </a:xfrm>
          <a:custGeom>
            <a:avLst/>
            <a:gdLst>
              <a:gd name="connsiteX0" fmla="*/ 279227 w 607639"/>
              <a:gd name="connsiteY0" fmla="*/ 106554 h 606722"/>
              <a:gd name="connsiteX1" fmla="*/ 328436 w 607639"/>
              <a:gd name="connsiteY1" fmla="*/ 106554 h 606722"/>
              <a:gd name="connsiteX2" fmla="*/ 328436 w 607639"/>
              <a:gd name="connsiteY2" fmla="*/ 293205 h 606722"/>
              <a:gd name="connsiteX3" fmla="*/ 460580 w 607639"/>
              <a:gd name="connsiteY3" fmla="*/ 425105 h 606722"/>
              <a:gd name="connsiteX4" fmla="*/ 425698 w 607639"/>
              <a:gd name="connsiteY4" fmla="*/ 459946 h 606722"/>
              <a:gd name="connsiteX5" fmla="*/ 279227 w 607639"/>
              <a:gd name="connsiteY5" fmla="*/ 313559 h 606722"/>
              <a:gd name="connsiteX6" fmla="*/ 303775 w 607639"/>
              <a:gd name="connsiteY6" fmla="*/ 49235 h 606722"/>
              <a:gd name="connsiteX7" fmla="*/ 49309 w 607639"/>
              <a:gd name="connsiteY7" fmla="*/ 303317 h 606722"/>
              <a:gd name="connsiteX8" fmla="*/ 303775 w 607639"/>
              <a:gd name="connsiteY8" fmla="*/ 557488 h 606722"/>
              <a:gd name="connsiteX9" fmla="*/ 558330 w 607639"/>
              <a:gd name="connsiteY9" fmla="*/ 303317 h 606722"/>
              <a:gd name="connsiteX10" fmla="*/ 303775 w 607639"/>
              <a:gd name="connsiteY10" fmla="*/ 49235 h 606722"/>
              <a:gd name="connsiteX11" fmla="*/ 303775 w 607639"/>
              <a:gd name="connsiteY11" fmla="*/ 0 h 606722"/>
              <a:gd name="connsiteX12" fmla="*/ 607639 w 607639"/>
              <a:gd name="connsiteY12" fmla="*/ 303317 h 606722"/>
              <a:gd name="connsiteX13" fmla="*/ 303775 w 607639"/>
              <a:gd name="connsiteY13" fmla="*/ 606722 h 606722"/>
              <a:gd name="connsiteX14" fmla="*/ 0 w 607639"/>
              <a:gd name="connsiteY14" fmla="*/ 303317 h 606722"/>
              <a:gd name="connsiteX15" fmla="*/ 303775 w 607639"/>
              <a:gd name="connsiteY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639" h="606722">
                <a:moveTo>
                  <a:pt x="279227" y="106554"/>
                </a:moveTo>
                <a:lnTo>
                  <a:pt x="328436" y="106554"/>
                </a:lnTo>
                <a:lnTo>
                  <a:pt x="328436" y="293205"/>
                </a:lnTo>
                <a:lnTo>
                  <a:pt x="460580" y="425105"/>
                </a:lnTo>
                <a:lnTo>
                  <a:pt x="425698" y="459946"/>
                </a:lnTo>
                <a:lnTo>
                  <a:pt x="279227" y="313559"/>
                </a:lnTo>
                <a:close/>
                <a:moveTo>
                  <a:pt x="303775" y="49235"/>
                </a:moveTo>
                <a:cubicBezTo>
                  <a:pt x="163414" y="49235"/>
                  <a:pt x="49309" y="163167"/>
                  <a:pt x="49309" y="303317"/>
                </a:cubicBezTo>
                <a:cubicBezTo>
                  <a:pt x="49309" y="443466"/>
                  <a:pt x="163414" y="557488"/>
                  <a:pt x="303775" y="557488"/>
                </a:cubicBezTo>
                <a:cubicBezTo>
                  <a:pt x="444136" y="557488"/>
                  <a:pt x="558330" y="443466"/>
                  <a:pt x="558330" y="303317"/>
                </a:cubicBezTo>
                <a:cubicBezTo>
                  <a:pt x="558330" y="163167"/>
                  <a:pt x="444136" y="49235"/>
                  <a:pt x="303775" y="49235"/>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chemeClr val="accent1"/>
          </a:solidFill>
          <a:ln>
            <a:noFill/>
          </a:ln>
        </p:spPr>
      </p:sp>
      <p:sp>
        <p:nvSpPr>
          <p:cNvPr id="12" name="placeholder_162540"/>
          <p:cNvSpPr>
            <a:spLocks noChangeAspect="1"/>
          </p:cNvSpPr>
          <p:nvPr>
            <p:custDataLst>
              <p:tags r:id="rId3"/>
            </p:custDataLst>
          </p:nvPr>
        </p:nvSpPr>
        <p:spPr bwMode="auto">
          <a:xfrm>
            <a:off x="5462253" y="1551545"/>
            <a:ext cx="524976" cy="524445"/>
          </a:xfrm>
          <a:custGeom>
            <a:avLst/>
            <a:gdLst>
              <a:gd name="connsiteX0" fmla="*/ 431459 w 606250"/>
              <a:gd name="connsiteY0" fmla="*/ 259085 h 605637"/>
              <a:gd name="connsiteX1" fmla="*/ 322556 w 606250"/>
              <a:gd name="connsiteY1" fmla="*/ 422693 h 605637"/>
              <a:gd name="connsiteX2" fmla="*/ 283748 w 606250"/>
              <a:gd name="connsiteY2" fmla="*/ 422693 h 605637"/>
              <a:gd name="connsiteX3" fmla="*/ 175123 w 606250"/>
              <a:gd name="connsiteY3" fmla="*/ 260290 h 605637"/>
              <a:gd name="connsiteX4" fmla="*/ 143185 w 606250"/>
              <a:gd name="connsiteY4" fmla="*/ 260290 h 605637"/>
              <a:gd name="connsiteX5" fmla="*/ 57956 w 606250"/>
              <a:gd name="connsiteY5" fmla="*/ 555341 h 605637"/>
              <a:gd name="connsiteX6" fmla="*/ 57956 w 606250"/>
              <a:gd name="connsiteY6" fmla="*/ 555434 h 605637"/>
              <a:gd name="connsiteX7" fmla="*/ 548440 w 606250"/>
              <a:gd name="connsiteY7" fmla="*/ 555434 h 605637"/>
              <a:gd name="connsiteX8" fmla="*/ 464511 w 606250"/>
              <a:gd name="connsiteY8" fmla="*/ 259085 h 605637"/>
              <a:gd name="connsiteX9" fmla="*/ 303208 w 606250"/>
              <a:gd name="connsiteY9" fmla="*/ 112058 h 605637"/>
              <a:gd name="connsiteX10" fmla="*/ 329706 w 606250"/>
              <a:gd name="connsiteY10" fmla="*/ 138520 h 605637"/>
              <a:gd name="connsiteX11" fmla="*/ 303208 w 606250"/>
              <a:gd name="connsiteY11" fmla="*/ 164982 h 605637"/>
              <a:gd name="connsiteX12" fmla="*/ 276710 w 606250"/>
              <a:gd name="connsiteY12" fmla="*/ 138520 h 605637"/>
              <a:gd name="connsiteX13" fmla="*/ 303208 w 606250"/>
              <a:gd name="connsiteY13" fmla="*/ 112058 h 605637"/>
              <a:gd name="connsiteX14" fmla="*/ 303245 w 606250"/>
              <a:gd name="connsiteY14" fmla="*/ 50334 h 605637"/>
              <a:gd name="connsiteX15" fmla="*/ 201211 w 606250"/>
              <a:gd name="connsiteY15" fmla="*/ 173990 h 605637"/>
              <a:gd name="connsiteX16" fmla="*/ 303245 w 606250"/>
              <a:gd name="connsiteY16" fmla="*/ 365963 h 605637"/>
              <a:gd name="connsiteX17" fmla="*/ 405185 w 606250"/>
              <a:gd name="connsiteY17" fmla="*/ 173990 h 605637"/>
              <a:gd name="connsiteX18" fmla="*/ 303245 w 606250"/>
              <a:gd name="connsiteY18" fmla="*/ 50334 h 605637"/>
              <a:gd name="connsiteX19" fmla="*/ 303338 w 606250"/>
              <a:gd name="connsiteY19" fmla="*/ 0 h 605637"/>
              <a:gd name="connsiteX20" fmla="*/ 455598 w 606250"/>
              <a:gd name="connsiteY20" fmla="*/ 173897 h 605637"/>
              <a:gd name="connsiteX21" fmla="*/ 450863 w 606250"/>
              <a:gd name="connsiteY21" fmla="*/ 207361 h 605637"/>
              <a:gd name="connsiteX22" fmla="*/ 483915 w 606250"/>
              <a:gd name="connsiteY22" fmla="*/ 207361 h 605637"/>
              <a:gd name="connsiteX23" fmla="*/ 508425 w 606250"/>
              <a:gd name="connsiteY23" fmla="*/ 225436 h 605637"/>
              <a:gd name="connsiteX24" fmla="*/ 605260 w 606250"/>
              <a:gd name="connsiteY24" fmla="*/ 573324 h 605637"/>
              <a:gd name="connsiteX25" fmla="*/ 580749 w 606250"/>
              <a:gd name="connsiteY25" fmla="*/ 605582 h 605637"/>
              <a:gd name="connsiteX26" fmla="*/ 25833 w 606250"/>
              <a:gd name="connsiteY26" fmla="*/ 605582 h 605637"/>
              <a:gd name="connsiteX27" fmla="*/ 1137 w 606250"/>
              <a:gd name="connsiteY27" fmla="*/ 573324 h 605637"/>
              <a:gd name="connsiteX28" fmla="*/ 99550 w 606250"/>
              <a:gd name="connsiteY28" fmla="*/ 226641 h 605637"/>
              <a:gd name="connsiteX29" fmla="*/ 124060 w 606250"/>
              <a:gd name="connsiteY29" fmla="*/ 208658 h 605637"/>
              <a:gd name="connsiteX30" fmla="*/ 155997 w 606250"/>
              <a:gd name="connsiteY30" fmla="*/ 208658 h 605637"/>
              <a:gd name="connsiteX31" fmla="*/ 151077 w 606250"/>
              <a:gd name="connsiteY31" fmla="*/ 173897 h 605637"/>
              <a:gd name="connsiteX32" fmla="*/ 303338 w 606250"/>
              <a:gd name="connsiteY32" fmla="*/ 0 h 6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250" h="605637">
                <a:moveTo>
                  <a:pt x="431459" y="259085"/>
                </a:moveTo>
                <a:cubicBezTo>
                  <a:pt x="395715" y="334169"/>
                  <a:pt x="331840" y="410735"/>
                  <a:pt x="322556" y="422693"/>
                </a:cubicBezTo>
                <a:cubicBezTo>
                  <a:pt x="310022" y="438915"/>
                  <a:pt x="288483" y="429738"/>
                  <a:pt x="283748" y="422693"/>
                </a:cubicBezTo>
                <a:cubicBezTo>
                  <a:pt x="274649" y="411570"/>
                  <a:pt x="210867" y="335652"/>
                  <a:pt x="175123" y="260290"/>
                </a:cubicBezTo>
                <a:lnTo>
                  <a:pt x="143185" y="260290"/>
                </a:lnTo>
                <a:lnTo>
                  <a:pt x="57956" y="555341"/>
                </a:lnTo>
                <a:lnTo>
                  <a:pt x="57956" y="555434"/>
                </a:lnTo>
                <a:lnTo>
                  <a:pt x="548440" y="555434"/>
                </a:lnTo>
                <a:lnTo>
                  <a:pt x="464511" y="259085"/>
                </a:lnTo>
                <a:close/>
                <a:moveTo>
                  <a:pt x="303208" y="112058"/>
                </a:moveTo>
                <a:cubicBezTo>
                  <a:pt x="317842" y="112058"/>
                  <a:pt x="329706" y="123905"/>
                  <a:pt x="329706" y="138520"/>
                </a:cubicBezTo>
                <a:cubicBezTo>
                  <a:pt x="329706" y="153135"/>
                  <a:pt x="317842" y="164982"/>
                  <a:pt x="303208" y="164982"/>
                </a:cubicBezTo>
                <a:cubicBezTo>
                  <a:pt x="288574" y="164982"/>
                  <a:pt x="276710" y="153135"/>
                  <a:pt x="276710" y="138520"/>
                </a:cubicBezTo>
                <a:cubicBezTo>
                  <a:pt x="276710" y="123905"/>
                  <a:pt x="288574" y="112058"/>
                  <a:pt x="303208" y="112058"/>
                </a:cubicBezTo>
                <a:close/>
                <a:moveTo>
                  <a:pt x="303245" y="50334"/>
                </a:moveTo>
                <a:cubicBezTo>
                  <a:pt x="247725" y="50334"/>
                  <a:pt x="201211" y="105673"/>
                  <a:pt x="201211" y="173990"/>
                </a:cubicBezTo>
                <a:cubicBezTo>
                  <a:pt x="201211" y="224231"/>
                  <a:pt x="263230" y="315629"/>
                  <a:pt x="303245" y="365963"/>
                </a:cubicBezTo>
                <a:cubicBezTo>
                  <a:pt x="343352" y="314424"/>
                  <a:pt x="405185" y="224324"/>
                  <a:pt x="405185" y="173990"/>
                </a:cubicBezTo>
                <a:cubicBezTo>
                  <a:pt x="405185" y="105673"/>
                  <a:pt x="358671" y="50334"/>
                  <a:pt x="303245" y="50334"/>
                </a:cubicBezTo>
                <a:close/>
                <a:moveTo>
                  <a:pt x="303338" y="0"/>
                </a:moveTo>
                <a:cubicBezTo>
                  <a:pt x="387174" y="0"/>
                  <a:pt x="455598" y="78606"/>
                  <a:pt x="455598" y="173897"/>
                </a:cubicBezTo>
                <a:cubicBezTo>
                  <a:pt x="455598" y="184372"/>
                  <a:pt x="453834" y="195681"/>
                  <a:pt x="450863" y="207361"/>
                </a:cubicBezTo>
                <a:lnTo>
                  <a:pt x="483915" y="207361"/>
                </a:lnTo>
                <a:cubicBezTo>
                  <a:pt x="495613" y="207361"/>
                  <a:pt x="504619" y="215147"/>
                  <a:pt x="508425" y="225436"/>
                </a:cubicBezTo>
                <a:lnTo>
                  <a:pt x="605260" y="573324"/>
                </a:lnTo>
                <a:cubicBezTo>
                  <a:pt x="608509" y="581481"/>
                  <a:pt x="604610" y="604377"/>
                  <a:pt x="580749" y="605582"/>
                </a:cubicBezTo>
                <a:lnTo>
                  <a:pt x="25833" y="605582"/>
                </a:lnTo>
                <a:cubicBezTo>
                  <a:pt x="17106" y="606509"/>
                  <a:pt x="-5269" y="595756"/>
                  <a:pt x="1137" y="573324"/>
                </a:cubicBezTo>
                <a:lnTo>
                  <a:pt x="99550" y="226641"/>
                </a:lnTo>
                <a:cubicBezTo>
                  <a:pt x="102149" y="216445"/>
                  <a:pt x="112455" y="208658"/>
                  <a:pt x="124060" y="208658"/>
                </a:cubicBezTo>
                <a:lnTo>
                  <a:pt x="155997" y="208658"/>
                </a:lnTo>
                <a:cubicBezTo>
                  <a:pt x="152841" y="196515"/>
                  <a:pt x="151077" y="184743"/>
                  <a:pt x="151077" y="173897"/>
                </a:cubicBezTo>
                <a:cubicBezTo>
                  <a:pt x="151077" y="77401"/>
                  <a:pt x="219501" y="0"/>
                  <a:pt x="303338" y="0"/>
                </a:cubicBezTo>
                <a:close/>
              </a:path>
            </a:pathLst>
          </a:custGeom>
          <a:solidFill>
            <a:schemeClr val="accent1"/>
          </a:solidFill>
          <a:ln>
            <a:noFill/>
          </a:ln>
        </p:spPr>
      </p:sp>
      <p:sp>
        <p:nvSpPr>
          <p:cNvPr id="4" name="矩形 3"/>
          <p:cNvSpPr/>
          <p:nvPr/>
        </p:nvSpPr>
        <p:spPr>
          <a:xfrm>
            <a:off x="2493762" y="1706658"/>
            <a:ext cx="1886585" cy="368300"/>
          </a:xfrm>
          <a:prstGeom prst="rect">
            <a:avLst/>
          </a:prstGeom>
        </p:spPr>
        <p:txBody>
          <a:bodyPr wrap="none">
            <a:spAutoFit/>
          </a:bodyPr>
          <a:lstStyle/>
          <a:p>
            <a:r>
              <a:rPr lang="en-US" altLang="zh-CN" dirty="0">
                <a:solidFill>
                  <a:srgbClr val="000000"/>
                </a:solidFill>
                <a:latin typeface="Times New Roman" panose="02020603050405020304" charset="0"/>
                <a:ea typeface="微软雅黑" panose="020B0503020204020204" pitchFamily="34" charset="-122"/>
              </a:rPr>
              <a:t>2011</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2</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17</a:t>
            </a:r>
            <a:r>
              <a:rPr lang="zh-CN" altLang="en-US" dirty="0">
                <a:solidFill>
                  <a:srgbClr val="000000"/>
                </a:solidFill>
                <a:latin typeface="Times New Roman" panose="02020603050405020304" charset="0"/>
                <a:ea typeface="微软雅黑" panose="020B0503020204020204" pitchFamily="34" charset="-122"/>
              </a:rPr>
              <a:t>日</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4" name="矩形 13"/>
          <p:cNvSpPr/>
          <p:nvPr/>
        </p:nvSpPr>
        <p:spPr>
          <a:xfrm>
            <a:off x="6310445" y="1706658"/>
            <a:ext cx="1172080" cy="368300"/>
          </a:xfrm>
          <a:prstGeom prst="rect">
            <a:avLst/>
          </a:prstGeom>
        </p:spPr>
        <p:txBody>
          <a:bodyPr wrap="square">
            <a:spAutoFit/>
          </a:bodyPr>
          <a:lstStyle/>
          <a:p>
            <a:r>
              <a:rPr lang="zh-CN" altLang="en-US" dirty="0">
                <a:solidFill>
                  <a:srgbClr val="000000"/>
                </a:solidFill>
                <a:latin typeface="Times New Roman" panose="02020603050405020304" charset="0"/>
                <a:ea typeface="微软雅黑" panose="020B0503020204020204" pitchFamily="34" charset="-122"/>
              </a:rPr>
              <a:t>上沙车间</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5" name="矩形 14"/>
          <p:cNvSpPr/>
          <p:nvPr/>
        </p:nvSpPr>
        <p:spPr>
          <a:xfrm>
            <a:off x="2493762" y="2718417"/>
            <a:ext cx="8551609" cy="3169285"/>
          </a:xfrm>
          <a:prstGeom prst="rect">
            <a:avLst/>
          </a:prstGeom>
        </p:spPr>
        <p:txBody>
          <a:bodyPr wrap="square">
            <a:spAutoFit/>
          </a:bodyPr>
          <a:lstStyle/>
          <a:p>
            <a:pPr>
              <a:lnSpc>
                <a:spcPts val="3000"/>
              </a:lnSpc>
            </a:pPr>
            <a:r>
              <a:rPr lang="en-US" altLang="zh-CN" sz="1600" dirty="0">
                <a:solidFill>
                  <a:srgbClr val="000000"/>
                </a:solidFill>
                <a:latin typeface="Times New Roman" panose="02020603050405020304" charset="0"/>
                <a:ea typeface="微软雅黑" panose="020B0503020204020204" pitchFamily="34" charset="-122"/>
              </a:rPr>
              <a:t>2011</a:t>
            </a:r>
            <a:r>
              <a:rPr lang="zh-CN" altLang="en-US" sz="1600" dirty="0">
                <a:solidFill>
                  <a:srgbClr val="000000"/>
                </a:solidFill>
                <a:latin typeface="Times New Roman" panose="02020603050405020304" charset="0"/>
                <a:ea typeface="微软雅黑" panose="020B0503020204020204" pitchFamily="34" charset="-122"/>
              </a:rPr>
              <a:t>年</a:t>
            </a:r>
            <a:r>
              <a:rPr lang="en-US" altLang="zh-CN" sz="1600" dirty="0">
                <a:solidFill>
                  <a:srgbClr val="000000"/>
                </a:solidFill>
                <a:latin typeface="Times New Roman" panose="02020603050405020304" charset="0"/>
                <a:ea typeface="微软雅黑" panose="020B0503020204020204" pitchFamily="34" charset="-122"/>
              </a:rPr>
              <a:t>2</a:t>
            </a:r>
            <a:r>
              <a:rPr lang="zh-CN" altLang="en-US" sz="1600" dirty="0">
                <a:solidFill>
                  <a:srgbClr val="000000"/>
                </a:solidFill>
                <a:latin typeface="Times New Roman" panose="02020603050405020304" charset="0"/>
                <a:ea typeface="微软雅黑" panose="020B0503020204020204" pitchFamily="34" charset="-122"/>
              </a:rPr>
              <a:t>月</a:t>
            </a:r>
            <a:r>
              <a:rPr lang="en-US" altLang="zh-CN" sz="1600" dirty="0">
                <a:solidFill>
                  <a:srgbClr val="000000"/>
                </a:solidFill>
                <a:latin typeface="Times New Roman" panose="02020603050405020304" charset="0"/>
                <a:ea typeface="微软雅黑" panose="020B0503020204020204" pitchFamily="34" charset="-122"/>
              </a:rPr>
              <a:t>17</a:t>
            </a:r>
            <a:r>
              <a:rPr lang="zh-CN" altLang="en-US" sz="1600" dirty="0">
                <a:solidFill>
                  <a:srgbClr val="000000"/>
                </a:solidFill>
                <a:latin typeface="Times New Roman" panose="02020603050405020304" charset="0"/>
                <a:ea typeface="微软雅黑" panose="020B0503020204020204" pitchFamily="34" charset="-122"/>
              </a:rPr>
              <a:t>日，作业员胡某在成型一课</a:t>
            </a:r>
            <a:r>
              <a:rPr lang="en-US" altLang="zh-CN" sz="1600" dirty="0">
                <a:solidFill>
                  <a:srgbClr val="000000"/>
                </a:solidFill>
                <a:latin typeface="Times New Roman" panose="02020603050405020304" charset="0"/>
                <a:ea typeface="微软雅黑" panose="020B0503020204020204" pitchFamily="34" charset="-122"/>
              </a:rPr>
              <a:t>10</a:t>
            </a:r>
            <a:r>
              <a:rPr lang="zh-CN" altLang="en-US" sz="1600" dirty="0">
                <a:solidFill>
                  <a:srgbClr val="000000"/>
                </a:solidFill>
                <a:latin typeface="Times New Roman" panose="02020603050405020304" charset="0"/>
                <a:ea typeface="微软雅黑" panose="020B0503020204020204" pitchFamily="34" charset="-122"/>
              </a:rPr>
              <a:t>号注塑机操作治具加工（</a:t>
            </a:r>
            <a:r>
              <a:rPr lang="en-US" altLang="zh-CN" sz="1600" dirty="0">
                <a:solidFill>
                  <a:srgbClr val="000000"/>
                </a:solidFill>
                <a:latin typeface="Times New Roman" panose="02020603050405020304" charset="0"/>
                <a:ea typeface="微软雅黑" panose="020B0503020204020204" pitchFamily="34" charset="-122"/>
              </a:rPr>
              <a:t>Natalit2B</a:t>
            </a:r>
            <a:r>
              <a:rPr lang="zh-CN" altLang="en-US" sz="1600" dirty="0">
                <a:solidFill>
                  <a:srgbClr val="000000"/>
                </a:solidFill>
                <a:latin typeface="Times New Roman" panose="02020603050405020304" charset="0"/>
                <a:ea typeface="微软雅黑" panose="020B0503020204020204" pitchFamily="34" charset="-122"/>
              </a:rPr>
              <a:t>壳装饰件）产品。约</a:t>
            </a:r>
            <a:r>
              <a:rPr lang="en-US" altLang="zh-CN" sz="1600" dirty="0">
                <a:solidFill>
                  <a:srgbClr val="000000"/>
                </a:solidFill>
                <a:latin typeface="Times New Roman" panose="02020603050405020304" charset="0"/>
                <a:ea typeface="微软雅黑" panose="020B0503020204020204" pitchFamily="34" charset="-122"/>
              </a:rPr>
              <a:t>0:30</a:t>
            </a:r>
            <a:r>
              <a:rPr lang="zh-CN" altLang="en-US" sz="1600" dirty="0">
                <a:solidFill>
                  <a:srgbClr val="000000"/>
                </a:solidFill>
                <a:latin typeface="Times New Roman" panose="02020603050405020304" charset="0"/>
                <a:ea typeface="微软雅黑" panose="020B0503020204020204" pitchFamily="34" charset="-122"/>
              </a:rPr>
              <a:t>分左右，生产组长巡查时发现此机台左边按钮用纸进行卡住呈按下状态，作业员胡某进行单手违规操作，组长立即要求改正，并进行口头警告和安全作业指导。到凌晨</a:t>
            </a:r>
            <a:r>
              <a:rPr lang="en-US" altLang="zh-CN" sz="1600" dirty="0">
                <a:solidFill>
                  <a:srgbClr val="000000"/>
                </a:solidFill>
                <a:latin typeface="Times New Roman" panose="02020603050405020304" charset="0"/>
                <a:ea typeface="微软雅黑" panose="020B0503020204020204" pitchFamily="34" charset="-122"/>
              </a:rPr>
              <a:t>4:10</a:t>
            </a:r>
            <a:r>
              <a:rPr lang="zh-CN" altLang="en-US" sz="1600" dirty="0">
                <a:solidFill>
                  <a:srgbClr val="000000"/>
                </a:solidFill>
                <a:latin typeface="Times New Roman" panose="02020603050405020304" charset="0"/>
                <a:ea typeface="微软雅黑" panose="020B0503020204020204" pitchFamily="34" charset="-122"/>
              </a:rPr>
              <a:t>分左右，该员工将冲切水口机台靠右侧操作按钮用纸卡死，一边做事一边与同事（胡义祥）在聊天，倒致发生冲切手指事故。左手食指第一关节与二关节部位被压断，只剩下表皮连接，血流不止，组长和技术员立即赶到现场，将胡某送往保安室进行伤口包扎处理，并通知领班和课长及总务课罗专员，安排车辆由保安护送长安医院进行急救处理，由于手指伤情比较严重，同时报告柳经理、张副总后又将员工转往东莞市东城人民医院进行治疗。</a:t>
            </a:r>
            <a:endParaRPr lang="zh-CN" altLang="en-US" sz="1600" dirty="0">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1776417" y="2634595"/>
            <a:ext cx="524183" cy="524183"/>
            <a:chOff x="957943" y="2604869"/>
            <a:chExt cx="728905" cy="728905"/>
          </a:xfrm>
        </p:grpSpPr>
        <p:sp>
          <p:nvSpPr>
            <p:cNvPr id="13" name="pulse_121732"/>
            <p:cNvSpPr>
              <a:spLocks noChangeAspect="1"/>
            </p:cNvSpPr>
            <p:nvPr>
              <p:custDataLst>
                <p:tags r:id="rId4"/>
              </p:custDataLst>
            </p:nvPr>
          </p:nvSpPr>
          <p:spPr bwMode="auto">
            <a:xfrm>
              <a:off x="1069439" y="2721428"/>
              <a:ext cx="524976" cy="495786"/>
            </a:xfrm>
            <a:custGeom>
              <a:avLst/>
              <a:gdLst>
                <a:gd name="T0" fmla="*/ 6007 w 6473"/>
                <a:gd name="T1" fmla="*/ 2595 h 6123"/>
                <a:gd name="T2" fmla="*/ 5585 w 6473"/>
                <a:gd name="T3" fmla="*/ 2862 h 6123"/>
                <a:gd name="T4" fmla="*/ 4443 w 6473"/>
                <a:gd name="T5" fmla="*/ 2862 h 6123"/>
                <a:gd name="T6" fmla="*/ 3644 w 6473"/>
                <a:gd name="T7" fmla="*/ 4987 h 6123"/>
                <a:gd name="T8" fmla="*/ 1769 w 6473"/>
                <a:gd name="T9" fmla="*/ 0 h 6123"/>
                <a:gd name="T10" fmla="*/ 693 w 6473"/>
                <a:gd name="T11" fmla="*/ 2862 h 6123"/>
                <a:gd name="T12" fmla="*/ 0 w 6473"/>
                <a:gd name="T13" fmla="*/ 2862 h 6123"/>
                <a:gd name="T14" fmla="*/ 0 w 6473"/>
                <a:gd name="T15" fmla="*/ 3262 h 6123"/>
                <a:gd name="T16" fmla="*/ 970 w 6473"/>
                <a:gd name="T17" fmla="*/ 3262 h 6123"/>
                <a:gd name="T18" fmla="*/ 1769 w 6473"/>
                <a:gd name="T19" fmla="*/ 1137 h 6123"/>
                <a:gd name="T20" fmla="*/ 3644 w 6473"/>
                <a:gd name="T21" fmla="*/ 6123 h 6123"/>
                <a:gd name="T22" fmla="*/ 4720 w 6473"/>
                <a:gd name="T23" fmla="*/ 3262 h 6123"/>
                <a:gd name="T24" fmla="*/ 5585 w 6473"/>
                <a:gd name="T25" fmla="*/ 3262 h 6123"/>
                <a:gd name="T26" fmla="*/ 6007 w 6473"/>
                <a:gd name="T27" fmla="*/ 3528 h 6123"/>
                <a:gd name="T28" fmla="*/ 6473 w 6473"/>
                <a:gd name="T29" fmla="*/ 3062 h 6123"/>
                <a:gd name="T30" fmla="*/ 6007 w 6473"/>
                <a:gd name="T31" fmla="*/ 2595 h 6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3" h="6123">
                  <a:moveTo>
                    <a:pt x="6007" y="2595"/>
                  </a:moveTo>
                  <a:cubicBezTo>
                    <a:pt x="5821" y="2595"/>
                    <a:pt x="5660" y="2704"/>
                    <a:pt x="5585" y="2862"/>
                  </a:cubicBezTo>
                  <a:lnTo>
                    <a:pt x="4443" y="2862"/>
                  </a:lnTo>
                  <a:lnTo>
                    <a:pt x="3644" y="4987"/>
                  </a:lnTo>
                  <a:lnTo>
                    <a:pt x="1769" y="0"/>
                  </a:lnTo>
                  <a:lnTo>
                    <a:pt x="693" y="2862"/>
                  </a:lnTo>
                  <a:lnTo>
                    <a:pt x="0" y="2862"/>
                  </a:lnTo>
                  <a:lnTo>
                    <a:pt x="0" y="3262"/>
                  </a:lnTo>
                  <a:lnTo>
                    <a:pt x="970" y="3262"/>
                  </a:lnTo>
                  <a:lnTo>
                    <a:pt x="1769" y="1137"/>
                  </a:lnTo>
                  <a:lnTo>
                    <a:pt x="3644" y="6123"/>
                  </a:lnTo>
                  <a:lnTo>
                    <a:pt x="4720" y="3262"/>
                  </a:lnTo>
                  <a:lnTo>
                    <a:pt x="5585" y="3262"/>
                  </a:lnTo>
                  <a:cubicBezTo>
                    <a:pt x="5660" y="3419"/>
                    <a:pt x="5821" y="3528"/>
                    <a:pt x="6007" y="3528"/>
                  </a:cubicBezTo>
                  <a:cubicBezTo>
                    <a:pt x="6264" y="3528"/>
                    <a:pt x="6473" y="3319"/>
                    <a:pt x="6473" y="3062"/>
                  </a:cubicBezTo>
                  <a:cubicBezTo>
                    <a:pt x="6473" y="2804"/>
                    <a:pt x="6264" y="2595"/>
                    <a:pt x="6007" y="2595"/>
                  </a:cubicBezTo>
                  <a:close/>
                </a:path>
              </a:pathLst>
            </a:custGeom>
            <a:solidFill>
              <a:schemeClr val="accent1"/>
            </a:solidFill>
            <a:ln>
              <a:noFill/>
            </a:ln>
          </p:spPr>
        </p:sp>
        <p:sp>
          <p:nvSpPr>
            <p:cNvPr id="16" name="椭圆 15"/>
            <p:cNvSpPr/>
            <p:nvPr>
              <p:custDataLst>
                <p:tags r:id="rId5"/>
              </p:custDataLst>
            </p:nvPr>
          </p:nvSpPr>
          <p:spPr>
            <a:xfrm>
              <a:off x="957943" y="2604869"/>
              <a:ext cx="728905" cy="728905"/>
            </a:xfrm>
            <a:prstGeom prst="ellipse">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 name="矩形 4"/>
          <p:cNvSpPr/>
          <p:nvPr>
            <p:custDataLst>
              <p:tags r:id="rId6"/>
            </p:custDataLst>
          </p:nvPr>
        </p:nvSpPr>
        <p:spPr>
          <a:xfrm>
            <a:off x="2493762" y="6022077"/>
            <a:ext cx="15544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主治医生诊断</a:t>
            </a:r>
            <a:endParaRPr lang="zh-CN" altLang="en-US" dirty="0">
              <a:solidFill>
                <a:schemeClr val="lt1"/>
              </a:solidFill>
              <a:latin typeface="Times New Roman" panose="02020603050405020304" charset="0"/>
              <a:ea typeface="微软雅黑" panose="020B0503020204020204" pitchFamily="34" charset="-122"/>
            </a:endParaRPr>
          </a:p>
        </p:txBody>
      </p:sp>
      <p:sp>
        <p:nvSpPr>
          <p:cNvPr id="6" name="矩形 5"/>
          <p:cNvSpPr/>
          <p:nvPr/>
        </p:nvSpPr>
        <p:spPr>
          <a:xfrm>
            <a:off x="4209143" y="6070743"/>
            <a:ext cx="7010400" cy="337185"/>
          </a:xfrm>
          <a:prstGeom prst="rect">
            <a:avLst/>
          </a:prstGeom>
        </p:spPr>
        <p:txBody>
          <a:bodyPr wrap="square">
            <a:spAutoFit/>
          </a:bodyPr>
          <a:lstStyle/>
          <a:p>
            <a:r>
              <a:rPr lang="zh-CN" altLang="en-US" sz="1600" dirty="0">
                <a:solidFill>
                  <a:srgbClr val="000000"/>
                </a:solidFill>
                <a:latin typeface="Times New Roman" panose="02020603050405020304" charset="0"/>
                <a:ea typeface="微软雅黑" panose="020B0503020204020204" pitchFamily="34" charset="-122"/>
              </a:rPr>
              <a:t>手指第一关节骨折，现已经成功完成手术，预计需</a:t>
            </a:r>
            <a:r>
              <a:rPr lang="en-US" altLang="zh-CN" sz="1600" dirty="0">
                <a:solidFill>
                  <a:srgbClr val="000000"/>
                </a:solidFill>
                <a:latin typeface="Times New Roman" panose="02020603050405020304" charset="0"/>
                <a:ea typeface="微软雅黑" panose="020B0503020204020204" pitchFamily="34" charset="-122"/>
              </a:rPr>
              <a:t>15</a:t>
            </a:r>
            <a:r>
              <a:rPr lang="zh-CN" altLang="en-US" sz="1600" dirty="0">
                <a:solidFill>
                  <a:srgbClr val="000000"/>
                </a:solidFill>
                <a:latin typeface="Times New Roman" panose="02020603050405020304" charset="0"/>
                <a:ea typeface="微软雅黑" panose="020B0503020204020204" pitchFamily="34" charset="-122"/>
              </a:rPr>
              <a:t>天左右的住院观察治疗。</a:t>
            </a:r>
            <a:endParaRPr lang="zh-CN" altLang="en-US" sz="16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custDataLst>
              <p:tags r:id="rId1"/>
            </p:custDataLst>
          </p:nvPr>
        </p:nvSpPr>
        <p:spPr>
          <a:xfrm>
            <a:off x="2748585" y="1031609"/>
            <a:ext cx="6855724" cy="1246752"/>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7" name="矩形 6"/>
          <p:cNvSpPr/>
          <p:nvPr/>
        </p:nvSpPr>
        <p:spPr>
          <a:xfrm>
            <a:off x="3157628" y="1022844"/>
            <a:ext cx="6635366" cy="125551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600" b="1" dirty="0">
                <a:solidFill>
                  <a:schemeClr val="lt1"/>
                </a:solidFill>
                <a:latin typeface="Times New Roman" panose="02020603050405020304" charset="0"/>
                <a:ea typeface="微软雅黑" panose="020B0503020204020204" pitchFamily="34" charset="-122"/>
              </a:rPr>
              <a:t>请注意课堂纪律</a:t>
            </a:r>
            <a:endParaRPr lang="zh-CN" altLang="en-US" sz="6600" b="1" dirty="0">
              <a:solidFill>
                <a:schemeClr val="lt1"/>
              </a:solidFill>
              <a:latin typeface="Times New Roman" panose="02020603050405020304" charset="0"/>
              <a:ea typeface="微软雅黑" panose="020B0503020204020204" pitchFamily="34" charset="-122"/>
            </a:endParaRPr>
          </a:p>
        </p:txBody>
      </p:sp>
      <p:sp>
        <p:nvSpPr>
          <p:cNvPr id="9" name="椭圆 8"/>
          <p:cNvSpPr/>
          <p:nvPr>
            <p:custDataLst>
              <p:tags r:id="rId2"/>
            </p:custDataLst>
          </p:nvPr>
        </p:nvSpPr>
        <p:spPr>
          <a:xfrm>
            <a:off x="5392396" y="3044145"/>
            <a:ext cx="938213" cy="935038"/>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grpSp>
        <p:nvGrpSpPr>
          <p:cNvPr id="10" name="Group 8"/>
          <p:cNvGrpSpPr/>
          <p:nvPr/>
        </p:nvGrpSpPr>
        <p:grpSpPr>
          <a:xfrm>
            <a:off x="8560253" y="3043798"/>
            <a:ext cx="938213" cy="935037"/>
            <a:chOff x="0" y="0"/>
            <a:chExt cx="936104" cy="936104"/>
          </a:xfrm>
        </p:grpSpPr>
        <p:sp>
          <p:nvSpPr>
            <p:cNvPr id="31" name="椭圆 30"/>
            <p:cNvSpPr/>
            <p:nvPr>
              <p:custDataLst>
                <p:tags r:id="rId3"/>
              </p:custDataLst>
            </p:nvPr>
          </p:nvSpPr>
          <p:spPr>
            <a:xfrm>
              <a:off x="0" y="0"/>
              <a:ext cx="936104" cy="936104"/>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sp>
          <p:nvSpPr>
            <p:cNvPr id="32" name="Freeform 11"/>
            <p:cNvSpPr>
              <a:spLocks noEditPoints="1"/>
            </p:cNvSpPr>
            <p:nvPr>
              <p:custDataLst>
                <p:tags r:id="rId4"/>
              </p:custDataLst>
            </p:nvPr>
          </p:nvSpPr>
          <p:spPr>
            <a:xfrm>
              <a:off x="88700" y="91646"/>
              <a:ext cx="753951" cy="752813"/>
            </a:xfrm>
            <a:custGeom>
              <a:avLst/>
              <a:gdLst/>
              <a:ahLst/>
              <a:cxnLst>
                <a:cxn ang="0">
                  <a:pos x="1273450" y="1373403"/>
                </a:cxn>
                <a:cxn ang="0">
                  <a:pos x="1477313" y="1373403"/>
                </a:cxn>
                <a:cxn ang="0">
                  <a:pos x="1370144" y="661051"/>
                </a:cxn>
                <a:cxn ang="0">
                  <a:pos x="1421311" y="1176600"/>
                </a:cxn>
                <a:cxn ang="0">
                  <a:pos x="1375380" y="1578662"/>
                </a:cxn>
                <a:cxn ang="0">
                  <a:pos x="968056" y="1427738"/>
                </a:cxn>
                <a:cxn ang="0">
                  <a:pos x="968056" y="1325920"/>
                </a:cxn>
                <a:cxn ang="0">
                  <a:pos x="1319379" y="1176600"/>
                </a:cxn>
                <a:cxn ang="0">
                  <a:pos x="1370144" y="661051"/>
                </a:cxn>
                <a:cxn ang="0">
                  <a:pos x="509382" y="439404"/>
                </a:cxn>
                <a:cxn ang="0">
                  <a:pos x="727004" y="726305"/>
                </a:cxn>
                <a:cxn ang="0">
                  <a:pos x="654868" y="726708"/>
                </a:cxn>
                <a:cxn ang="0">
                  <a:pos x="103160" y="1325861"/>
                </a:cxn>
                <a:cxn ang="0">
                  <a:pos x="458605" y="1376966"/>
                </a:cxn>
                <a:cxn ang="0">
                  <a:pos x="103160" y="1427661"/>
                </a:cxn>
                <a:cxn ang="0">
                  <a:pos x="654868" y="2020775"/>
                </a:cxn>
                <a:cxn ang="0">
                  <a:pos x="725793" y="2092801"/>
                </a:cxn>
                <a:cxn ang="0">
                  <a:pos x="1319399" y="2644071"/>
                </a:cxn>
                <a:cxn ang="0">
                  <a:pos x="1370178" y="2289168"/>
                </a:cxn>
                <a:cxn ang="0">
                  <a:pos x="1421361" y="2644071"/>
                </a:cxn>
                <a:cxn ang="0">
                  <a:pos x="2023831" y="2092801"/>
                </a:cxn>
                <a:cxn ang="0">
                  <a:pos x="2095967" y="2020775"/>
                </a:cxn>
                <a:cxn ang="0">
                  <a:pos x="2648074" y="1427661"/>
                </a:cxn>
                <a:cxn ang="0">
                  <a:pos x="2292629" y="1376966"/>
                </a:cxn>
                <a:cxn ang="0">
                  <a:pos x="2648074" y="1325861"/>
                </a:cxn>
                <a:cxn ang="0">
                  <a:pos x="2095967" y="725903"/>
                </a:cxn>
                <a:cxn ang="0">
                  <a:pos x="2023429" y="725903"/>
                </a:cxn>
                <a:cxn ang="0">
                  <a:pos x="2236212" y="439404"/>
                </a:cxn>
                <a:cxn ang="0">
                  <a:pos x="1421361" y="406807"/>
                </a:cxn>
                <a:cxn ang="0">
                  <a:pos x="1319399" y="406807"/>
                </a:cxn>
                <a:cxn ang="0">
                  <a:pos x="1375416" y="0"/>
                </a:cxn>
                <a:cxn ang="0">
                  <a:pos x="2348247" y="402387"/>
                </a:cxn>
                <a:cxn ang="0">
                  <a:pos x="2751237" y="1373342"/>
                </a:cxn>
                <a:cxn ang="0">
                  <a:pos x="2348247" y="2344695"/>
                </a:cxn>
                <a:cxn ang="0">
                  <a:pos x="1375416" y="2747082"/>
                </a:cxn>
                <a:cxn ang="0">
                  <a:pos x="402992" y="2344695"/>
                </a:cxn>
                <a:cxn ang="0">
                  <a:pos x="0" y="1373342"/>
                </a:cxn>
                <a:cxn ang="0">
                  <a:pos x="402992" y="402387"/>
                </a:cxn>
                <a:cxn ang="0">
                  <a:pos x="1375416" y="0"/>
                </a:cxn>
              </a:cxnLst>
              <a:rect l="0" t="0" r="0" b="0"/>
              <a:pathLst>
                <a:path w="607639" h="606722">
                  <a:moveTo>
                    <a:pt x="303767" y="280843"/>
                  </a:moveTo>
                  <a:cubicBezTo>
                    <a:pt x="291399" y="280843"/>
                    <a:pt x="281254" y="290976"/>
                    <a:pt x="281254" y="303331"/>
                  </a:cubicBezTo>
                  <a:cubicBezTo>
                    <a:pt x="281254" y="315776"/>
                    <a:pt x="291399" y="325820"/>
                    <a:pt x="303767" y="325820"/>
                  </a:cubicBezTo>
                  <a:cubicBezTo>
                    <a:pt x="316225" y="325820"/>
                    <a:pt x="326280" y="315776"/>
                    <a:pt x="326280" y="303331"/>
                  </a:cubicBezTo>
                  <a:cubicBezTo>
                    <a:pt x="326280" y="290976"/>
                    <a:pt x="316225" y="280843"/>
                    <a:pt x="303767" y="280843"/>
                  </a:cubicBezTo>
                  <a:close/>
                  <a:moveTo>
                    <a:pt x="302610" y="146000"/>
                  </a:moveTo>
                  <a:cubicBezTo>
                    <a:pt x="308839" y="146000"/>
                    <a:pt x="313911" y="151067"/>
                    <a:pt x="313911" y="157289"/>
                  </a:cubicBezTo>
                  <a:lnTo>
                    <a:pt x="313911" y="259865"/>
                  </a:lnTo>
                  <a:cubicBezTo>
                    <a:pt x="333577" y="264932"/>
                    <a:pt x="348170" y="282621"/>
                    <a:pt x="348170" y="303509"/>
                  </a:cubicBezTo>
                  <a:cubicBezTo>
                    <a:pt x="348170" y="328309"/>
                    <a:pt x="328594" y="348664"/>
                    <a:pt x="303767" y="348664"/>
                  </a:cubicBezTo>
                  <a:cubicBezTo>
                    <a:pt x="282856" y="348664"/>
                    <a:pt x="265326" y="335064"/>
                    <a:pt x="260254" y="315331"/>
                  </a:cubicBezTo>
                  <a:lnTo>
                    <a:pt x="213805" y="315331"/>
                  </a:lnTo>
                  <a:cubicBezTo>
                    <a:pt x="207576" y="315331"/>
                    <a:pt x="202593" y="310354"/>
                    <a:pt x="202593" y="304131"/>
                  </a:cubicBezTo>
                  <a:cubicBezTo>
                    <a:pt x="202593" y="297909"/>
                    <a:pt x="207576" y="292843"/>
                    <a:pt x="213805" y="292843"/>
                  </a:cubicBezTo>
                  <a:lnTo>
                    <a:pt x="260254" y="292843"/>
                  </a:lnTo>
                  <a:cubicBezTo>
                    <a:pt x="264348" y="276043"/>
                    <a:pt x="277339" y="263954"/>
                    <a:pt x="291399" y="259865"/>
                  </a:cubicBezTo>
                  <a:lnTo>
                    <a:pt x="291399" y="157289"/>
                  </a:lnTo>
                  <a:cubicBezTo>
                    <a:pt x="291399" y="151067"/>
                    <a:pt x="296382" y="146000"/>
                    <a:pt x="302610" y="146000"/>
                  </a:cubicBezTo>
                  <a:close/>
                  <a:moveTo>
                    <a:pt x="291403" y="22751"/>
                  </a:moveTo>
                  <a:cubicBezTo>
                    <a:pt x="223848" y="25417"/>
                    <a:pt x="160120" y="53145"/>
                    <a:pt x="112503" y="97047"/>
                  </a:cubicBezTo>
                  <a:lnTo>
                    <a:pt x="160566" y="144504"/>
                  </a:lnTo>
                  <a:cubicBezTo>
                    <a:pt x="165016" y="148859"/>
                    <a:pt x="165016" y="155969"/>
                    <a:pt x="160566" y="160412"/>
                  </a:cubicBezTo>
                  <a:cubicBezTo>
                    <a:pt x="158429" y="162634"/>
                    <a:pt x="155492" y="163700"/>
                    <a:pt x="152644" y="163700"/>
                  </a:cubicBezTo>
                  <a:cubicBezTo>
                    <a:pt x="149796" y="163700"/>
                    <a:pt x="146859" y="162723"/>
                    <a:pt x="144634" y="160501"/>
                  </a:cubicBezTo>
                  <a:lnTo>
                    <a:pt x="97194" y="113310"/>
                  </a:lnTo>
                  <a:cubicBezTo>
                    <a:pt x="53225" y="160857"/>
                    <a:pt x="25456" y="222622"/>
                    <a:pt x="22785" y="292830"/>
                  </a:cubicBezTo>
                  <a:lnTo>
                    <a:pt x="89984" y="292830"/>
                  </a:lnTo>
                  <a:cubicBezTo>
                    <a:pt x="96215" y="292830"/>
                    <a:pt x="101288" y="297896"/>
                    <a:pt x="101288" y="304117"/>
                  </a:cubicBezTo>
                  <a:cubicBezTo>
                    <a:pt x="101288" y="310338"/>
                    <a:pt x="96215" y="315314"/>
                    <a:pt x="89984" y="315314"/>
                  </a:cubicBezTo>
                  <a:lnTo>
                    <a:pt x="22785" y="315314"/>
                  </a:lnTo>
                  <a:cubicBezTo>
                    <a:pt x="25456" y="382767"/>
                    <a:pt x="53225" y="446577"/>
                    <a:pt x="97194" y="494123"/>
                  </a:cubicBezTo>
                  <a:lnTo>
                    <a:pt x="144634" y="446310"/>
                  </a:lnTo>
                  <a:cubicBezTo>
                    <a:pt x="148995" y="441955"/>
                    <a:pt x="156026" y="441955"/>
                    <a:pt x="160476" y="446310"/>
                  </a:cubicBezTo>
                  <a:cubicBezTo>
                    <a:pt x="164838" y="450754"/>
                    <a:pt x="164660" y="457863"/>
                    <a:pt x="160298" y="462218"/>
                  </a:cubicBezTo>
                  <a:lnTo>
                    <a:pt x="112503" y="509675"/>
                  </a:lnTo>
                  <a:cubicBezTo>
                    <a:pt x="160120" y="553488"/>
                    <a:pt x="223848" y="581216"/>
                    <a:pt x="291403" y="583971"/>
                  </a:cubicBezTo>
                  <a:lnTo>
                    <a:pt x="291403" y="516785"/>
                  </a:lnTo>
                  <a:cubicBezTo>
                    <a:pt x="291403" y="510564"/>
                    <a:pt x="296388" y="505587"/>
                    <a:pt x="302618" y="505587"/>
                  </a:cubicBezTo>
                  <a:cubicBezTo>
                    <a:pt x="308848" y="505587"/>
                    <a:pt x="313922" y="510564"/>
                    <a:pt x="313922" y="516785"/>
                  </a:cubicBezTo>
                  <a:lnTo>
                    <a:pt x="313922" y="583971"/>
                  </a:lnTo>
                  <a:cubicBezTo>
                    <a:pt x="384236" y="581216"/>
                    <a:pt x="446361" y="553488"/>
                    <a:pt x="493890" y="509675"/>
                  </a:cubicBezTo>
                  <a:lnTo>
                    <a:pt x="446984" y="462218"/>
                  </a:lnTo>
                  <a:cubicBezTo>
                    <a:pt x="442623" y="457863"/>
                    <a:pt x="442623" y="450754"/>
                    <a:pt x="446984" y="446310"/>
                  </a:cubicBezTo>
                  <a:cubicBezTo>
                    <a:pt x="451435" y="441955"/>
                    <a:pt x="458555" y="441955"/>
                    <a:pt x="462916" y="446310"/>
                  </a:cubicBezTo>
                  <a:lnTo>
                    <a:pt x="510445" y="494123"/>
                  </a:lnTo>
                  <a:cubicBezTo>
                    <a:pt x="554325" y="446577"/>
                    <a:pt x="582094" y="382767"/>
                    <a:pt x="584854" y="315314"/>
                  </a:cubicBezTo>
                  <a:lnTo>
                    <a:pt x="517566" y="315314"/>
                  </a:lnTo>
                  <a:cubicBezTo>
                    <a:pt x="511335" y="315314"/>
                    <a:pt x="506351" y="310338"/>
                    <a:pt x="506351" y="304117"/>
                  </a:cubicBezTo>
                  <a:cubicBezTo>
                    <a:pt x="506351" y="297896"/>
                    <a:pt x="511335" y="292830"/>
                    <a:pt x="517566" y="292830"/>
                  </a:cubicBezTo>
                  <a:lnTo>
                    <a:pt x="584854" y="292830"/>
                  </a:lnTo>
                  <a:cubicBezTo>
                    <a:pt x="582094" y="222622"/>
                    <a:pt x="554325" y="160857"/>
                    <a:pt x="510356" y="113310"/>
                  </a:cubicBezTo>
                  <a:lnTo>
                    <a:pt x="462916" y="160323"/>
                  </a:lnTo>
                  <a:cubicBezTo>
                    <a:pt x="460691" y="162545"/>
                    <a:pt x="457754" y="163612"/>
                    <a:pt x="454906" y="163612"/>
                  </a:cubicBezTo>
                  <a:cubicBezTo>
                    <a:pt x="452058" y="163612"/>
                    <a:pt x="449032" y="162545"/>
                    <a:pt x="446895" y="160323"/>
                  </a:cubicBezTo>
                  <a:cubicBezTo>
                    <a:pt x="442445" y="155969"/>
                    <a:pt x="442356" y="148859"/>
                    <a:pt x="446717" y="144504"/>
                  </a:cubicBezTo>
                  <a:lnTo>
                    <a:pt x="493890" y="97047"/>
                  </a:lnTo>
                  <a:cubicBezTo>
                    <a:pt x="446361" y="53145"/>
                    <a:pt x="384236" y="25417"/>
                    <a:pt x="313922" y="22751"/>
                  </a:cubicBezTo>
                  <a:lnTo>
                    <a:pt x="313922" y="89848"/>
                  </a:lnTo>
                  <a:cubicBezTo>
                    <a:pt x="313922" y="96069"/>
                    <a:pt x="308848" y="101135"/>
                    <a:pt x="302618" y="101135"/>
                  </a:cubicBezTo>
                  <a:cubicBezTo>
                    <a:pt x="296388" y="101135"/>
                    <a:pt x="291403" y="96069"/>
                    <a:pt x="291403" y="89848"/>
                  </a:cubicBezTo>
                  <a:lnTo>
                    <a:pt x="291403" y="22751"/>
                  </a:lnTo>
                  <a:close/>
                  <a:moveTo>
                    <a:pt x="303775" y="0"/>
                  </a:moveTo>
                  <a:cubicBezTo>
                    <a:pt x="386995" y="0"/>
                    <a:pt x="462471" y="33593"/>
                    <a:pt x="517388" y="87804"/>
                  </a:cubicBezTo>
                  <a:cubicBezTo>
                    <a:pt x="517833" y="88160"/>
                    <a:pt x="518278" y="88426"/>
                    <a:pt x="518634" y="88871"/>
                  </a:cubicBezTo>
                  <a:cubicBezTo>
                    <a:pt x="518990" y="89226"/>
                    <a:pt x="519346" y="89671"/>
                    <a:pt x="519613" y="90115"/>
                  </a:cubicBezTo>
                  <a:cubicBezTo>
                    <a:pt x="573995" y="144948"/>
                    <a:pt x="607639" y="220311"/>
                    <a:pt x="607639" y="303317"/>
                  </a:cubicBezTo>
                  <a:cubicBezTo>
                    <a:pt x="607639" y="386411"/>
                    <a:pt x="573995" y="461774"/>
                    <a:pt x="519613" y="516607"/>
                  </a:cubicBezTo>
                  <a:cubicBezTo>
                    <a:pt x="519346" y="517051"/>
                    <a:pt x="518990" y="517496"/>
                    <a:pt x="518634" y="517851"/>
                  </a:cubicBezTo>
                  <a:cubicBezTo>
                    <a:pt x="518278" y="518207"/>
                    <a:pt x="517833" y="518562"/>
                    <a:pt x="517388" y="518829"/>
                  </a:cubicBezTo>
                  <a:cubicBezTo>
                    <a:pt x="462471" y="573129"/>
                    <a:pt x="386995" y="606722"/>
                    <a:pt x="303775" y="606722"/>
                  </a:cubicBezTo>
                  <a:cubicBezTo>
                    <a:pt x="220644" y="606722"/>
                    <a:pt x="145168" y="573129"/>
                    <a:pt x="90251" y="518829"/>
                  </a:cubicBezTo>
                  <a:cubicBezTo>
                    <a:pt x="89806" y="518562"/>
                    <a:pt x="89361" y="518207"/>
                    <a:pt x="89005" y="517851"/>
                  </a:cubicBezTo>
                  <a:cubicBezTo>
                    <a:pt x="88560" y="517496"/>
                    <a:pt x="88293" y="517051"/>
                    <a:pt x="87937" y="516607"/>
                  </a:cubicBezTo>
                  <a:cubicBezTo>
                    <a:pt x="33644" y="461774"/>
                    <a:pt x="0" y="386411"/>
                    <a:pt x="0" y="303317"/>
                  </a:cubicBezTo>
                  <a:cubicBezTo>
                    <a:pt x="0" y="220311"/>
                    <a:pt x="33644" y="144948"/>
                    <a:pt x="87937" y="90115"/>
                  </a:cubicBezTo>
                  <a:cubicBezTo>
                    <a:pt x="88293" y="89671"/>
                    <a:pt x="88560" y="89226"/>
                    <a:pt x="89005" y="88871"/>
                  </a:cubicBezTo>
                  <a:cubicBezTo>
                    <a:pt x="89361" y="88426"/>
                    <a:pt x="89806" y="88160"/>
                    <a:pt x="90251" y="87804"/>
                  </a:cubicBezTo>
                  <a:cubicBezTo>
                    <a:pt x="145168" y="33593"/>
                    <a:pt x="220644" y="0"/>
                    <a:pt x="303775" y="0"/>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endParaRPr>
            </a:p>
          </p:txBody>
        </p:sp>
      </p:grpSp>
      <p:grpSp>
        <p:nvGrpSpPr>
          <p:cNvPr id="11" name="Group 11"/>
          <p:cNvGrpSpPr/>
          <p:nvPr/>
        </p:nvGrpSpPr>
        <p:grpSpPr>
          <a:xfrm>
            <a:off x="1981369" y="3107517"/>
            <a:ext cx="938213" cy="936625"/>
            <a:chOff x="0" y="0"/>
            <a:chExt cx="936104" cy="936104"/>
          </a:xfrm>
        </p:grpSpPr>
        <p:sp>
          <p:nvSpPr>
            <p:cNvPr id="29" name="椭圆 28"/>
            <p:cNvSpPr/>
            <p:nvPr>
              <p:custDataLst>
                <p:tags r:id="rId5"/>
              </p:custDataLst>
            </p:nvPr>
          </p:nvSpPr>
          <p:spPr>
            <a:xfrm>
              <a:off x="0" y="0"/>
              <a:ext cx="936104" cy="936104"/>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sp>
          <p:nvSpPr>
            <p:cNvPr id="30" name="Freeform 27"/>
            <p:cNvSpPr>
              <a:spLocks noEditPoints="1"/>
            </p:cNvSpPr>
            <p:nvPr>
              <p:custDataLst>
                <p:tags r:id="rId6"/>
              </p:custDataLst>
            </p:nvPr>
          </p:nvSpPr>
          <p:spPr>
            <a:xfrm>
              <a:off x="147342" y="99737"/>
              <a:ext cx="584399" cy="676339"/>
            </a:xfrm>
            <a:custGeom>
              <a:avLst/>
              <a:gdLst/>
              <a:ahLst/>
              <a:cxnLst>
                <a:cxn ang="0">
                  <a:pos x="620834" y="1196044"/>
                </a:cxn>
                <a:cxn ang="0">
                  <a:pos x="554302" y="1262475"/>
                </a:cxn>
                <a:cxn ang="0">
                  <a:pos x="620834" y="1328898"/>
                </a:cxn>
                <a:cxn ang="0">
                  <a:pos x="753895" y="1328898"/>
                </a:cxn>
                <a:cxn ang="0">
                  <a:pos x="820426" y="1262475"/>
                </a:cxn>
                <a:cxn ang="0">
                  <a:pos x="753895" y="1196044"/>
                </a:cxn>
                <a:cxn ang="0">
                  <a:pos x="1281278" y="566811"/>
                </a:cxn>
                <a:cxn ang="0">
                  <a:pos x="1282500" y="572409"/>
                </a:cxn>
                <a:cxn ang="0">
                  <a:pos x="1374617" y="1212595"/>
                </a:cxn>
                <a:cxn ang="0">
                  <a:pos x="1296145" y="1479276"/>
                </a:cxn>
                <a:cxn ang="0">
                  <a:pos x="1042934" y="1594854"/>
                </a:cxn>
                <a:cxn ang="0">
                  <a:pos x="335207" y="1594854"/>
                </a:cxn>
                <a:cxn ang="0">
                  <a:pos x="80776" y="1478058"/>
                </a:cxn>
                <a:cxn ang="0">
                  <a:pos x="4013" y="1208939"/>
                </a:cxn>
                <a:cxn ang="0">
                  <a:pos x="101492" y="579953"/>
                </a:cxn>
                <a:cxn ang="0">
                  <a:pos x="104909" y="593090"/>
                </a:cxn>
                <a:cxn ang="0">
                  <a:pos x="107344" y="600635"/>
                </a:cxn>
                <a:cxn ang="0">
                  <a:pos x="354464" y="899922"/>
                </a:cxn>
                <a:cxn ang="0">
                  <a:pos x="354464" y="1063192"/>
                </a:cxn>
                <a:cxn ang="0">
                  <a:pos x="420993" y="1129618"/>
                </a:cxn>
                <a:cxn ang="0">
                  <a:pos x="487772" y="1063192"/>
                </a:cxn>
                <a:cxn ang="0">
                  <a:pos x="487772" y="963430"/>
                </a:cxn>
                <a:cxn ang="0">
                  <a:pos x="687363" y="996766"/>
                </a:cxn>
                <a:cxn ang="0">
                  <a:pos x="886960" y="963430"/>
                </a:cxn>
                <a:cxn ang="0">
                  <a:pos x="886960" y="1063192"/>
                </a:cxn>
                <a:cxn ang="0">
                  <a:pos x="953495" y="1129618"/>
                </a:cxn>
                <a:cxn ang="0">
                  <a:pos x="1020027" y="1063192"/>
                </a:cxn>
                <a:cxn ang="0">
                  <a:pos x="1020027" y="899922"/>
                </a:cxn>
                <a:cxn ang="0">
                  <a:pos x="1274455" y="581415"/>
                </a:cxn>
                <a:cxn ang="0">
                  <a:pos x="687372" y="132874"/>
                </a:cxn>
                <a:cxn ang="0">
                  <a:pos x="620833" y="199310"/>
                </a:cxn>
                <a:cxn ang="0">
                  <a:pos x="620833" y="265746"/>
                </a:cxn>
                <a:cxn ang="0">
                  <a:pos x="753910" y="265746"/>
                </a:cxn>
                <a:cxn ang="0">
                  <a:pos x="753910" y="199310"/>
                </a:cxn>
                <a:cxn ang="0">
                  <a:pos x="687372" y="132874"/>
                </a:cxn>
                <a:cxn ang="0">
                  <a:pos x="687372" y="0"/>
                </a:cxn>
                <a:cxn ang="0">
                  <a:pos x="886990" y="199310"/>
                </a:cxn>
                <a:cxn ang="0">
                  <a:pos x="886990" y="265746"/>
                </a:cxn>
                <a:cxn ang="0">
                  <a:pos x="925011" y="265746"/>
                </a:cxn>
                <a:cxn ang="0">
                  <a:pos x="1213837" y="401054"/>
                </a:cxn>
                <a:cxn ang="0">
                  <a:pos x="1152903" y="527115"/>
                </a:cxn>
                <a:cxn ang="0">
                  <a:pos x="1149981" y="534171"/>
                </a:cxn>
                <a:cxn ang="0">
                  <a:pos x="1020070" y="732269"/>
                </a:cxn>
                <a:cxn ang="0">
                  <a:pos x="1020070" y="664612"/>
                </a:cxn>
                <a:cxn ang="0">
                  <a:pos x="953529" y="598176"/>
                </a:cxn>
                <a:cxn ang="0">
                  <a:pos x="886990" y="664612"/>
                </a:cxn>
                <a:cxn ang="0">
                  <a:pos x="886990" y="819879"/>
                </a:cxn>
                <a:cxn ang="0">
                  <a:pos x="687372" y="863927"/>
                </a:cxn>
                <a:cxn ang="0">
                  <a:pos x="487753" y="820855"/>
                </a:cxn>
                <a:cxn ang="0">
                  <a:pos x="487753" y="664612"/>
                </a:cxn>
                <a:cxn ang="0">
                  <a:pos x="420967" y="598176"/>
                </a:cxn>
                <a:cxn ang="0">
                  <a:pos x="354427" y="664612"/>
                </a:cxn>
                <a:cxn ang="0">
                  <a:pos x="354427" y="733731"/>
                </a:cxn>
                <a:cxn ang="0">
                  <a:pos x="232559" y="555834"/>
                </a:cxn>
                <a:cxn ang="0">
                  <a:pos x="187468" y="382319"/>
                </a:cxn>
                <a:cxn ang="0">
                  <a:pos x="459964" y="265746"/>
                </a:cxn>
                <a:cxn ang="0">
                  <a:pos x="487753" y="265746"/>
                </a:cxn>
                <a:cxn ang="0">
                  <a:pos x="487753" y="199310"/>
                </a:cxn>
                <a:cxn ang="0">
                  <a:pos x="687372" y="0"/>
                </a:cxn>
              </a:cxnLst>
              <a:rect l="0" t="0" r="0" b="0"/>
              <a:pathLst>
                <a:path w="524977" h="607568">
                  <a:moveTo>
                    <a:pt x="236511" y="455640"/>
                  </a:moveTo>
                  <a:cubicBezTo>
                    <a:pt x="222492" y="455640"/>
                    <a:pt x="211166" y="467042"/>
                    <a:pt x="211166" y="480946"/>
                  </a:cubicBezTo>
                  <a:cubicBezTo>
                    <a:pt x="211166" y="494943"/>
                    <a:pt x="222492" y="506252"/>
                    <a:pt x="236511" y="506252"/>
                  </a:cubicBezTo>
                  <a:lnTo>
                    <a:pt x="287203" y="506252"/>
                  </a:lnTo>
                  <a:cubicBezTo>
                    <a:pt x="301222" y="506252"/>
                    <a:pt x="312549" y="494943"/>
                    <a:pt x="312549" y="480946"/>
                  </a:cubicBezTo>
                  <a:cubicBezTo>
                    <a:pt x="312549" y="467042"/>
                    <a:pt x="301222" y="455640"/>
                    <a:pt x="287203" y="455640"/>
                  </a:cubicBezTo>
                  <a:lnTo>
                    <a:pt x="236511" y="455640"/>
                  </a:lnTo>
                  <a:close/>
                  <a:moveTo>
                    <a:pt x="488113" y="215930"/>
                  </a:moveTo>
                  <a:cubicBezTo>
                    <a:pt x="488206" y="216672"/>
                    <a:pt x="488485" y="217320"/>
                    <a:pt x="488578" y="218062"/>
                  </a:cubicBezTo>
                  <a:lnTo>
                    <a:pt x="523672" y="461944"/>
                  </a:lnTo>
                  <a:cubicBezTo>
                    <a:pt x="528964" y="498558"/>
                    <a:pt x="518009" y="535636"/>
                    <a:pt x="493777" y="563538"/>
                  </a:cubicBezTo>
                  <a:cubicBezTo>
                    <a:pt x="469545" y="591532"/>
                    <a:pt x="434358" y="607568"/>
                    <a:pt x="397314" y="607568"/>
                  </a:cubicBezTo>
                  <a:lnTo>
                    <a:pt x="127701" y="607568"/>
                  </a:lnTo>
                  <a:cubicBezTo>
                    <a:pt x="90378" y="607568"/>
                    <a:pt x="55005" y="591346"/>
                    <a:pt x="30773" y="563074"/>
                  </a:cubicBezTo>
                  <a:cubicBezTo>
                    <a:pt x="6449" y="534709"/>
                    <a:pt x="-4228" y="497353"/>
                    <a:pt x="1528" y="460553"/>
                  </a:cubicBezTo>
                  <a:lnTo>
                    <a:pt x="38665" y="220936"/>
                  </a:lnTo>
                  <a:lnTo>
                    <a:pt x="39965" y="225941"/>
                  </a:lnTo>
                  <a:cubicBezTo>
                    <a:pt x="40243" y="226961"/>
                    <a:pt x="40522" y="227888"/>
                    <a:pt x="40893" y="228815"/>
                  </a:cubicBezTo>
                  <a:cubicBezTo>
                    <a:pt x="59833" y="277387"/>
                    <a:pt x="93349" y="316412"/>
                    <a:pt x="135035" y="342830"/>
                  </a:cubicBezTo>
                  <a:lnTo>
                    <a:pt x="135035" y="405029"/>
                  </a:lnTo>
                  <a:cubicBezTo>
                    <a:pt x="135035" y="419026"/>
                    <a:pt x="146455" y="430334"/>
                    <a:pt x="160381" y="430334"/>
                  </a:cubicBezTo>
                  <a:cubicBezTo>
                    <a:pt x="174400" y="430334"/>
                    <a:pt x="185820" y="419026"/>
                    <a:pt x="185820" y="405029"/>
                  </a:cubicBezTo>
                  <a:lnTo>
                    <a:pt x="185820" y="367023"/>
                  </a:lnTo>
                  <a:cubicBezTo>
                    <a:pt x="209773" y="375088"/>
                    <a:pt x="235305" y="379723"/>
                    <a:pt x="261857" y="379723"/>
                  </a:cubicBezTo>
                  <a:cubicBezTo>
                    <a:pt x="288225" y="379723"/>
                    <a:pt x="313849" y="375273"/>
                    <a:pt x="337895" y="367023"/>
                  </a:cubicBezTo>
                  <a:lnTo>
                    <a:pt x="337895" y="405029"/>
                  </a:lnTo>
                  <a:cubicBezTo>
                    <a:pt x="337895" y="419026"/>
                    <a:pt x="349222" y="430334"/>
                    <a:pt x="363241" y="430334"/>
                  </a:cubicBezTo>
                  <a:cubicBezTo>
                    <a:pt x="377260" y="430334"/>
                    <a:pt x="388587" y="419026"/>
                    <a:pt x="388587" y="405029"/>
                  </a:cubicBezTo>
                  <a:lnTo>
                    <a:pt x="388587" y="342830"/>
                  </a:lnTo>
                  <a:cubicBezTo>
                    <a:pt x="432594" y="314929"/>
                    <a:pt x="467317" y="272845"/>
                    <a:pt x="485514" y="221492"/>
                  </a:cubicBezTo>
                  <a:lnTo>
                    <a:pt x="488113" y="215930"/>
                  </a:lnTo>
                  <a:close/>
                  <a:moveTo>
                    <a:pt x="261859" y="50619"/>
                  </a:moveTo>
                  <a:cubicBezTo>
                    <a:pt x="247838" y="50619"/>
                    <a:pt x="236510" y="62022"/>
                    <a:pt x="236510" y="75929"/>
                  </a:cubicBezTo>
                  <a:lnTo>
                    <a:pt x="236510" y="101238"/>
                  </a:lnTo>
                  <a:lnTo>
                    <a:pt x="287208" y="101238"/>
                  </a:lnTo>
                  <a:lnTo>
                    <a:pt x="287208" y="75929"/>
                  </a:lnTo>
                  <a:cubicBezTo>
                    <a:pt x="287208" y="62022"/>
                    <a:pt x="275787" y="50619"/>
                    <a:pt x="261859" y="50619"/>
                  </a:cubicBezTo>
                  <a:close/>
                  <a:moveTo>
                    <a:pt x="261859" y="0"/>
                  </a:moveTo>
                  <a:cubicBezTo>
                    <a:pt x="303736" y="0"/>
                    <a:pt x="337905" y="34117"/>
                    <a:pt x="337905" y="75929"/>
                  </a:cubicBezTo>
                  <a:lnTo>
                    <a:pt x="337905" y="101238"/>
                  </a:lnTo>
                  <a:lnTo>
                    <a:pt x="352390" y="101238"/>
                  </a:lnTo>
                  <a:cubicBezTo>
                    <a:pt x="398074" y="101238"/>
                    <a:pt x="437629" y="121078"/>
                    <a:pt x="462421" y="152784"/>
                  </a:cubicBezTo>
                  <a:lnTo>
                    <a:pt x="439208" y="200808"/>
                  </a:lnTo>
                  <a:cubicBezTo>
                    <a:pt x="438744" y="201642"/>
                    <a:pt x="438372" y="202569"/>
                    <a:pt x="438094" y="203496"/>
                  </a:cubicBezTo>
                  <a:cubicBezTo>
                    <a:pt x="427880" y="233070"/>
                    <a:pt x="410516" y="258565"/>
                    <a:pt x="388603" y="278961"/>
                  </a:cubicBezTo>
                  <a:lnTo>
                    <a:pt x="388603" y="253188"/>
                  </a:lnTo>
                  <a:cubicBezTo>
                    <a:pt x="388603" y="239189"/>
                    <a:pt x="377275" y="227879"/>
                    <a:pt x="363254" y="227879"/>
                  </a:cubicBezTo>
                  <a:cubicBezTo>
                    <a:pt x="349233" y="227879"/>
                    <a:pt x="337905" y="239189"/>
                    <a:pt x="337905" y="253188"/>
                  </a:cubicBezTo>
                  <a:lnTo>
                    <a:pt x="337905" y="312337"/>
                  </a:lnTo>
                  <a:cubicBezTo>
                    <a:pt x="314414" y="322906"/>
                    <a:pt x="288693" y="329117"/>
                    <a:pt x="261859" y="329117"/>
                  </a:cubicBezTo>
                  <a:cubicBezTo>
                    <a:pt x="234839" y="329117"/>
                    <a:pt x="209211" y="323184"/>
                    <a:pt x="185813" y="312708"/>
                  </a:cubicBezTo>
                  <a:lnTo>
                    <a:pt x="185813" y="253188"/>
                  </a:lnTo>
                  <a:cubicBezTo>
                    <a:pt x="185813" y="239189"/>
                    <a:pt x="174392" y="227879"/>
                    <a:pt x="160371" y="227879"/>
                  </a:cubicBezTo>
                  <a:cubicBezTo>
                    <a:pt x="146443" y="227879"/>
                    <a:pt x="135022" y="239189"/>
                    <a:pt x="135022" y="253188"/>
                  </a:cubicBezTo>
                  <a:lnTo>
                    <a:pt x="135022" y="279518"/>
                  </a:lnTo>
                  <a:cubicBezTo>
                    <a:pt x="115245" y="261069"/>
                    <a:pt x="99181" y="238169"/>
                    <a:pt x="88596" y="211747"/>
                  </a:cubicBezTo>
                  <a:lnTo>
                    <a:pt x="71418" y="145646"/>
                  </a:lnTo>
                  <a:cubicBezTo>
                    <a:pt x="96303" y="118389"/>
                    <a:pt x="132979" y="101238"/>
                    <a:pt x="175227" y="101238"/>
                  </a:cubicBezTo>
                  <a:lnTo>
                    <a:pt x="185813" y="101238"/>
                  </a:lnTo>
                  <a:lnTo>
                    <a:pt x="185813" y="75929"/>
                  </a:lnTo>
                  <a:cubicBezTo>
                    <a:pt x="185813" y="34117"/>
                    <a:pt x="219890" y="0"/>
                    <a:pt x="261859" y="0"/>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endParaRPr>
            </a:p>
          </p:txBody>
        </p:sp>
      </p:grpSp>
      <p:grpSp>
        <p:nvGrpSpPr>
          <p:cNvPr id="12" name="Group 14"/>
          <p:cNvGrpSpPr/>
          <p:nvPr/>
        </p:nvGrpSpPr>
        <p:grpSpPr>
          <a:xfrm>
            <a:off x="8560253" y="4656698"/>
            <a:ext cx="938213" cy="935037"/>
            <a:chOff x="0" y="0"/>
            <a:chExt cx="936104" cy="936104"/>
          </a:xfrm>
        </p:grpSpPr>
        <p:sp>
          <p:nvSpPr>
            <p:cNvPr id="27" name="椭圆 26"/>
            <p:cNvSpPr/>
            <p:nvPr>
              <p:custDataLst>
                <p:tags r:id="rId7"/>
              </p:custDataLst>
            </p:nvPr>
          </p:nvSpPr>
          <p:spPr>
            <a:xfrm>
              <a:off x="0" y="0"/>
              <a:ext cx="936104" cy="936104"/>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sp>
          <p:nvSpPr>
            <p:cNvPr id="28" name="Freeform 15"/>
            <p:cNvSpPr>
              <a:spLocks noEditPoints="1"/>
            </p:cNvSpPr>
            <p:nvPr>
              <p:custDataLst>
                <p:tags r:id="rId8"/>
              </p:custDataLst>
            </p:nvPr>
          </p:nvSpPr>
          <p:spPr>
            <a:xfrm>
              <a:off x="220167" y="76287"/>
              <a:ext cx="495770" cy="7835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67" h="106">
                  <a:moveTo>
                    <a:pt x="33" y="0"/>
                  </a:moveTo>
                  <a:cubicBezTo>
                    <a:pt x="43" y="0"/>
                    <a:pt x="51" y="4"/>
                    <a:pt x="57" y="10"/>
                  </a:cubicBezTo>
                  <a:cubicBezTo>
                    <a:pt x="63" y="16"/>
                    <a:pt x="67" y="24"/>
                    <a:pt x="67" y="34"/>
                  </a:cubicBezTo>
                  <a:cubicBezTo>
                    <a:pt x="67" y="40"/>
                    <a:pt x="65" y="46"/>
                    <a:pt x="62" y="51"/>
                  </a:cubicBezTo>
                  <a:cubicBezTo>
                    <a:pt x="59" y="55"/>
                    <a:pt x="56" y="59"/>
                    <a:pt x="51" y="62"/>
                  </a:cubicBezTo>
                  <a:cubicBezTo>
                    <a:pt x="51" y="65"/>
                    <a:pt x="51" y="65"/>
                    <a:pt x="51" y="65"/>
                  </a:cubicBezTo>
                  <a:cubicBezTo>
                    <a:pt x="52" y="65"/>
                    <a:pt x="52" y="65"/>
                    <a:pt x="52" y="65"/>
                  </a:cubicBezTo>
                  <a:cubicBezTo>
                    <a:pt x="55" y="65"/>
                    <a:pt x="55" y="65"/>
                    <a:pt x="55" y="65"/>
                  </a:cubicBezTo>
                  <a:cubicBezTo>
                    <a:pt x="56" y="67"/>
                    <a:pt x="56" y="67"/>
                    <a:pt x="56" y="67"/>
                  </a:cubicBezTo>
                  <a:cubicBezTo>
                    <a:pt x="57" y="69"/>
                    <a:pt x="57" y="71"/>
                    <a:pt x="57" y="73"/>
                  </a:cubicBezTo>
                  <a:cubicBezTo>
                    <a:pt x="57" y="75"/>
                    <a:pt x="57" y="77"/>
                    <a:pt x="56" y="79"/>
                  </a:cubicBezTo>
                  <a:cubicBezTo>
                    <a:pt x="56" y="79"/>
                    <a:pt x="56" y="79"/>
                    <a:pt x="56" y="79"/>
                  </a:cubicBezTo>
                  <a:cubicBezTo>
                    <a:pt x="56" y="80"/>
                    <a:pt x="56" y="80"/>
                    <a:pt x="56" y="80"/>
                  </a:cubicBezTo>
                  <a:cubicBezTo>
                    <a:pt x="57" y="82"/>
                    <a:pt x="57" y="84"/>
                    <a:pt x="57" y="86"/>
                  </a:cubicBezTo>
                  <a:cubicBezTo>
                    <a:pt x="57" y="88"/>
                    <a:pt x="57" y="89"/>
                    <a:pt x="56" y="91"/>
                  </a:cubicBezTo>
                  <a:cubicBezTo>
                    <a:pt x="55" y="93"/>
                    <a:pt x="55" y="93"/>
                    <a:pt x="55" y="93"/>
                  </a:cubicBezTo>
                  <a:cubicBezTo>
                    <a:pt x="53" y="93"/>
                    <a:pt x="53" y="93"/>
                    <a:pt x="53" y="93"/>
                  </a:cubicBezTo>
                  <a:cubicBezTo>
                    <a:pt x="15" y="97"/>
                    <a:pt x="15" y="97"/>
                    <a:pt x="15" y="97"/>
                  </a:cubicBezTo>
                  <a:cubicBezTo>
                    <a:pt x="12" y="97"/>
                    <a:pt x="12" y="97"/>
                    <a:pt x="12" y="97"/>
                  </a:cubicBezTo>
                  <a:cubicBezTo>
                    <a:pt x="12" y="94"/>
                    <a:pt x="12" y="94"/>
                    <a:pt x="12" y="94"/>
                  </a:cubicBezTo>
                  <a:cubicBezTo>
                    <a:pt x="11" y="93"/>
                    <a:pt x="10" y="91"/>
                    <a:pt x="10" y="89"/>
                  </a:cubicBezTo>
                  <a:cubicBezTo>
                    <a:pt x="10" y="87"/>
                    <a:pt x="11" y="85"/>
                    <a:pt x="12" y="83"/>
                  </a:cubicBezTo>
                  <a:cubicBezTo>
                    <a:pt x="12" y="83"/>
                    <a:pt x="12" y="83"/>
                    <a:pt x="12" y="83"/>
                  </a:cubicBezTo>
                  <a:cubicBezTo>
                    <a:pt x="12" y="82"/>
                    <a:pt x="12" y="82"/>
                    <a:pt x="12" y="82"/>
                  </a:cubicBezTo>
                  <a:cubicBezTo>
                    <a:pt x="11" y="80"/>
                    <a:pt x="10" y="79"/>
                    <a:pt x="10" y="77"/>
                  </a:cubicBezTo>
                  <a:cubicBezTo>
                    <a:pt x="10" y="75"/>
                    <a:pt x="11" y="73"/>
                    <a:pt x="12" y="71"/>
                  </a:cubicBezTo>
                  <a:cubicBezTo>
                    <a:pt x="13" y="69"/>
                    <a:pt x="13" y="69"/>
                    <a:pt x="13" y="69"/>
                  </a:cubicBezTo>
                  <a:cubicBezTo>
                    <a:pt x="14" y="69"/>
                    <a:pt x="14" y="69"/>
                    <a:pt x="14" y="69"/>
                  </a:cubicBezTo>
                  <a:cubicBezTo>
                    <a:pt x="16" y="69"/>
                    <a:pt x="16" y="69"/>
                    <a:pt x="16" y="69"/>
                  </a:cubicBezTo>
                  <a:cubicBezTo>
                    <a:pt x="16" y="62"/>
                    <a:pt x="16" y="62"/>
                    <a:pt x="16" y="62"/>
                  </a:cubicBezTo>
                  <a:cubicBezTo>
                    <a:pt x="11" y="60"/>
                    <a:pt x="7" y="56"/>
                    <a:pt x="5" y="51"/>
                  </a:cubicBezTo>
                  <a:cubicBezTo>
                    <a:pt x="1" y="46"/>
                    <a:pt x="0" y="40"/>
                    <a:pt x="0" y="34"/>
                  </a:cubicBezTo>
                  <a:cubicBezTo>
                    <a:pt x="0" y="24"/>
                    <a:pt x="3" y="16"/>
                    <a:pt x="10" y="10"/>
                  </a:cubicBezTo>
                  <a:cubicBezTo>
                    <a:pt x="16" y="4"/>
                    <a:pt x="24" y="0"/>
                    <a:pt x="33" y="0"/>
                  </a:cubicBezTo>
                  <a:close/>
                  <a:moveTo>
                    <a:pt x="26" y="40"/>
                  </a:moveTo>
                  <a:cubicBezTo>
                    <a:pt x="26" y="40"/>
                    <a:pt x="27" y="40"/>
                    <a:pt x="28" y="40"/>
                  </a:cubicBezTo>
                  <a:cubicBezTo>
                    <a:pt x="28" y="40"/>
                    <a:pt x="29" y="40"/>
                    <a:pt x="30" y="40"/>
                  </a:cubicBezTo>
                  <a:cubicBezTo>
                    <a:pt x="30" y="39"/>
                    <a:pt x="30" y="39"/>
                    <a:pt x="30" y="39"/>
                  </a:cubicBezTo>
                  <a:cubicBezTo>
                    <a:pt x="31" y="40"/>
                    <a:pt x="31" y="40"/>
                    <a:pt x="31" y="40"/>
                  </a:cubicBezTo>
                  <a:cubicBezTo>
                    <a:pt x="32" y="40"/>
                    <a:pt x="32" y="41"/>
                    <a:pt x="33" y="41"/>
                  </a:cubicBezTo>
                  <a:cubicBezTo>
                    <a:pt x="34" y="41"/>
                    <a:pt x="35" y="40"/>
                    <a:pt x="35" y="40"/>
                  </a:cubicBezTo>
                  <a:cubicBezTo>
                    <a:pt x="36" y="39"/>
                    <a:pt x="36" y="39"/>
                    <a:pt x="36" y="39"/>
                  </a:cubicBezTo>
                  <a:cubicBezTo>
                    <a:pt x="36" y="40"/>
                    <a:pt x="36" y="40"/>
                    <a:pt x="36" y="40"/>
                  </a:cubicBezTo>
                  <a:cubicBezTo>
                    <a:pt x="37" y="41"/>
                    <a:pt x="38" y="41"/>
                    <a:pt x="39" y="41"/>
                  </a:cubicBezTo>
                  <a:cubicBezTo>
                    <a:pt x="40" y="41"/>
                    <a:pt x="41" y="40"/>
                    <a:pt x="42" y="40"/>
                  </a:cubicBezTo>
                  <a:cubicBezTo>
                    <a:pt x="43" y="38"/>
                    <a:pt x="43" y="38"/>
                    <a:pt x="43" y="38"/>
                  </a:cubicBezTo>
                  <a:cubicBezTo>
                    <a:pt x="46" y="40"/>
                    <a:pt x="46" y="40"/>
                    <a:pt x="46" y="40"/>
                  </a:cubicBezTo>
                  <a:cubicBezTo>
                    <a:pt x="39" y="51"/>
                    <a:pt x="39" y="51"/>
                    <a:pt x="39" y="51"/>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1"/>
                    <a:pt x="56" y="47"/>
                  </a:cubicBezTo>
                  <a:cubicBezTo>
                    <a:pt x="58" y="43"/>
                    <a:pt x="60" y="39"/>
                    <a:pt x="60" y="34"/>
                  </a:cubicBezTo>
                  <a:cubicBezTo>
                    <a:pt x="60" y="26"/>
                    <a:pt x="57" y="20"/>
                    <a:pt x="52" y="15"/>
                  </a:cubicBezTo>
                  <a:cubicBezTo>
                    <a:pt x="47" y="10"/>
                    <a:pt x="41" y="7"/>
                    <a:pt x="33" y="7"/>
                  </a:cubicBezTo>
                  <a:cubicBezTo>
                    <a:pt x="26" y="7"/>
                    <a:pt x="19" y="10"/>
                    <a:pt x="14" y="15"/>
                  </a:cubicBezTo>
                  <a:cubicBezTo>
                    <a:pt x="10" y="20"/>
                    <a:pt x="7" y="26"/>
                    <a:pt x="7" y="34"/>
                  </a:cubicBezTo>
                  <a:cubicBezTo>
                    <a:pt x="7" y="39"/>
                    <a:pt x="8" y="43"/>
                    <a:pt x="11" y="47"/>
                  </a:cubicBezTo>
                  <a:cubicBezTo>
                    <a:pt x="13" y="52"/>
                    <a:pt x="17" y="55"/>
                    <a:pt x="21" y="57"/>
                  </a:cubicBezTo>
                  <a:cubicBezTo>
                    <a:pt x="23" y="58"/>
                    <a:pt x="23" y="58"/>
                    <a:pt x="23" y="58"/>
                  </a:cubicBezTo>
                  <a:cubicBezTo>
                    <a:pt x="23" y="60"/>
                    <a:pt x="23" y="60"/>
                    <a:pt x="23" y="60"/>
                  </a:cubicBezTo>
                  <a:cubicBezTo>
                    <a:pt x="23" y="67"/>
                    <a:pt x="23" y="67"/>
                    <a:pt x="23" y="67"/>
                  </a:cubicBezTo>
                  <a:cubicBezTo>
                    <a:pt x="29" y="67"/>
                    <a:pt x="29" y="67"/>
                    <a:pt x="29" y="67"/>
                  </a:cubicBezTo>
                  <a:cubicBezTo>
                    <a:pt x="29" y="51"/>
                    <a:pt x="29" y="51"/>
                    <a:pt x="29" y="51"/>
                  </a:cubicBezTo>
                  <a:cubicBezTo>
                    <a:pt x="22" y="40"/>
                    <a:pt x="22" y="40"/>
                    <a:pt x="22" y="40"/>
                  </a:cubicBezTo>
                  <a:cubicBezTo>
                    <a:pt x="25" y="38"/>
                    <a:pt x="25" y="38"/>
                    <a:pt x="25" y="38"/>
                  </a:cubicBezTo>
                  <a:cubicBezTo>
                    <a:pt x="26" y="40"/>
                    <a:pt x="26" y="40"/>
                    <a:pt x="26" y="40"/>
                  </a:cubicBezTo>
                  <a:close/>
                  <a:moveTo>
                    <a:pt x="40" y="42"/>
                  </a:moveTo>
                  <a:cubicBezTo>
                    <a:pt x="40" y="42"/>
                    <a:pt x="40" y="42"/>
                    <a:pt x="39" y="42"/>
                  </a:cubicBezTo>
                  <a:cubicBezTo>
                    <a:pt x="38" y="43"/>
                    <a:pt x="37" y="42"/>
                    <a:pt x="36" y="41"/>
                  </a:cubicBezTo>
                  <a:cubicBezTo>
                    <a:pt x="35" y="42"/>
                    <a:pt x="34" y="43"/>
                    <a:pt x="33" y="42"/>
                  </a:cubicBezTo>
                  <a:cubicBezTo>
                    <a:pt x="32" y="42"/>
                    <a:pt x="31" y="42"/>
                    <a:pt x="30" y="41"/>
                  </a:cubicBezTo>
                  <a:cubicBezTo>
                    <a:pt x="29" y="42"/>
                    <a:pt x="28" y="42"/>
                    <a:pt x="28" y="42"/>
                  </a:cubicBezTo>
                  <a:cubicBezTo>
                    <a:pt x="27" y="42"/>
                    <a:pt x="27" y="42"/>
                    <a:pt x="27" y="42"/>
                  </a:cubicBezTo>
                  <a:cubicBezTo>
                    <a:pt x="32" y="50"/>
                    <a:pt x="32" y="50"/>
                    <a:pt x="32" y="50"/>
                  </a:cubicBezTo>
                  <a:cubicBezTo>
                    <a:pt x="32" y="50"/>
                    <a:pt x="32" y="50"/>
                    <a:pt x="32" y="50"/>
                  </a:cubicBezTo>
                  <a:cubicBezTo>
                    <a:pt x="32" y="51"/>
                    <a:pt x="32" y="51"/>
                    <a:pt x="32" y="51"/>
                  </a:cubicBezTo>
                  <a:cubicBezTo>
                    <a:pt x="32" y="67"/>
                    <a:pt x="32" y="67"/>
                    <a:pt x="32" y="67"/>
                  </a:cubicBezTo>
                  <a:cubicBezTo>
                    <a:pt x="35" y="67"/>
                    <a:pt x="35" y="67"/>
                    <a:pt x="35" y="67"/>
                  </a:cubicBezTo>
                  <a:cubicBezTo>
                    <a:pt x="35" y="51"/>
                    <a:pt x="35" y="51"/>
                    <a:pt x="35" y="51"/>
                  </a:cubicBezTo>
                  <a:cubicBezTo>
                    <a:pt x="35" y="50"/>
                    <a:pt x="35" y="50"/>
                    <a:pt x="35" y="50"/>
                  </a:cubicBezTo>
                  <a:cubicBezTo>
                    <a:pt x="35" y="50"/>
                    <a:pt x="35" y="50"/>
                    <a:pt x="35" y="50"/>
                  </a:cubicBezTo>
                  <a:cubicBezTo>
                    <a:pt x="40" y="42"/>
                    <a:pt x="40" y="42"/>
                    <a:pt x="40" y="42"/>
                  </a:cubicBezTo>
                  <a:close/>
                  <a:moveTo>
                    <a:pt x="43" y="96"/>
                  </a:moveTo>
                  <a:cubicBezTo>
                    <a:pt x="24" y="98"/>
                    <a:pt x="24" y="98"/>
                    <a:pt x="24" y="98"/>
                  </a:cubicBezTo>
                  <a:cubicBezTo>
                    <a:pt x="25" y="103"/>
                    <a:pt x="29" y="106"/>
                    <a:pt x="34" y="106"/>
                  </a:cubicBezTo>
                  <a:cubicBezTo>
                    <a:pt x="39" y="106"/>
                    <a:pt x="43" y="102"/>
                    <a:pt x="43" y="97"/>
                  </a:cubicBezTo>
                  <a:cubicBezTo>
                    <a:pt x="43" y="96"/>
                    <a:pt x="43" y="96"/>
                    <a:pt x="43" y="96"/>
                  </a:cubicBezTo>
                  <a:close/>
                  <a:moveTo>
                    <a:pt x="50" y="85"/>
                  </a:moveTo>
                  <a:cubicBezTo>
                    <a:pt x="17" y="88"/>
                    <a:pt x="17" y="88"/>
                    <a:pt x="17" y="88"/>
                  </a:cubicBezTo>
                  <a:cubicBezTo>
                    <a:pt x="17" y="88"/>
                    <a:pt x="17" y="89"/>
                    <a:pt x="17" y="89"/>
                  </a:cubicBezTo>
                  <a:cubicBezTo>
                    <a:pt x="17" y="89"/>
                    <a:pt x="17" y="89"/>
                    <a:pt x="17" y="89"/>
                  </a:cubicBezTo>
                  <a:cubicBezTo>
                    <a:pt x="50" y="87"/>
                    <a:pt x="50" y="87"/>
                    <a:pt x="50" y="87"/>
                  </a:cubicBezTo>
                  <a:cubicBezTo>
                    <a:pt x="50" y="86"/>
                    <a:pt x="50" y="86"/>
                    <a:pt x="50" y="86"/>
                  </a:cubicBezTo>
                  <a:cubicBezTo>
                    <a:pt x="50" y="85"/>
                    <a:pt x="50" y="85"/>
                    <a:pt x="50" y="85"/>
                  </a:cubicBezTo>
                  <a:close/>
                  <a:moveTo>
                    <a:pt x="50" y="73"/>
                  </a:moveTo>
                  <a:cubicBezTo>
                    <a:pt x="17" y="75"/>
                    <a:pt x="17" y="75"/>
                    <a:pt x="17" y="75"/>
                  </a:cubicBezTo>
                  <a:cubicBezTo>
                    <a:pt x="17" y="76"/>
                    <a:pt x="17" y="76"/>
                    <a:pt x="17" y="76"/>
                  </a:cubicBezTo>
                  <a:cubicBezTo>
                    <a:pt x="17" y="77"/>
                    <a:pt x="17" y="77"/>
                    <a:pt x="17" y="77"/>
                  </a:cubicBezTo>
                  <a:cubicBezTo>
                    <a:pt x="50" y="74"/>
                    <a:pt x="50" y="74"/>
                    <a:pt x="50" y="74"/>
                  </a:cubicBezTo>
                  <a:cubicBezTo>
                    <a:pt x="50" y="74"/>
                    <a:pt x="50" y="73"/>
                    <a:pt x="50" y="73"/>
                  </a:cubicBezTo>
                  <a:cubicBezTo>
                    <a:pt x="50" y="73"/>
                    <a:pt x="50" y="73"/>
                    <a:pt x="50" y="73"/>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endParaRPr>
            </a:p>
          </p:txBody>
        </p:sp>
      </p:grpSp>
      <p:sp>
        <p:nvSpPr>
          <p:cNvPr id="13" name="文本框 31"/>
          <p:cNvSpPr txBox="1"/>
          <p:nvPr>
            <p:custDataLst>
              <p:tags r:id="rId9"/>
            </p:custDataLst>
          </p:nvPr>
        </p:nvSpPr>
        <p:spPr>
          <a:xfrm>
            <a:off x="3084682" y="3315480"/>
            <a:ext cx="1325880" cy="506730"/>
          </a:xfrm>
          <a:prstGeom prst="rect">
            <a:avLst/>
          </a:prstGeom>
          <a:solidFill>
            <a:schemeClr val="lt1">
              <a:lumMod val="95000"/>
            </a:schemeClr>
          </a:solid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背包靠墙放</a:t>
            </a:r>
            <a:endParaRPr lang="zh-CN" altLang="en-US" sz="1800" b="1" dirty="0">
              <a:solidFill>
                <a:schemeClr val="dk1"/>
              </a:solidFill>
              <a:latin typeface="Times New Roman" panose="02020603050405020304" charset="0"/>
              <a:ea typeface="微软雅黑" panose="020B0503020204020204" pitchFamily="34" charset="-122"/>
            </a:endParaRPr>
          </a:p>
        </p:txBody>
      </p:sp>
      <p:sp>
        <p:nvSpPr>
          <p:cNvPr id="16" name="文本框 31"/>
          <p:cNvSpPr txBox="1"/>
          <p:nvPr>
            <p:custDataLst>
              <p:tags r:id="rId10"/>
            </p:custDataLst>
          </p:nvPr>
        </p:nvSpPr>
        <p:spPr>
          <a:xfrm>
            <a:off x="6552859" y="3285445"/>
            <a:ext cx="1097280" cy="506730"/>
          </a:xfrm>
          <a:prstGeom prst="rect">
            <a:avLst/>
          </a:prstGeom>
          <a:no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手机静音</a:t>
            </a:r>
            <a:endParaRPr lang="zh-CN" altLang="en-US" sz="1800" b="1" dirty="0">
              <a:solidFill>
                <a:schemeClr val="dk1"/>
              </a:solidFill>
              <a:latin typeface="Times New Roman" panose="02020603050405020304" charset="0"/>
              <a:ea typeface="微软雅黑" panose="020B0503020204020204" pitchFamily="34" charset="-122"/>
            </a:endParaRPr>
          </a:p>
        </p:txBody>
      </p:sp>
      <p:grpSp>
        <p:nvGrpSpPr>
          <p:cNvPr id="17" name="Group 8"/>
          <p:cNvGrpSpPr/>
          <p:nvPr/>
        </p:nvGrpSpPr>
        <p:grpSpPr>
          <a:xfrm>
            <a:off x="1981369" y="4668030"/>
            <a:ext cx="938213" cy="935037"/>
            <a:chOff x="0" y="0"/>
            <a:chExt cx="936104" cy="936104"/>
          </a:xfrm>
        </p:grpSpPr>
        <p:sp>
          <p:nvSpPr>
            <p:cNvPr id="25" name="椭圆 24"/>
            <p:cNvSpPr/>
            <p:nvPr>
              <p:custDataLst>
                <p:tags r:id="rId11"/>
              </p:custDataLst>
            </p:nvPr>
          </p:nvSpPr>
          <p:spPr>
            <a:xfrm>
              <a:off x="0" y="0"/>
              <a:ext cx="936104" cy="936104"/>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sp>
          <p:nvSpPr>
            <p:cNvPr id="26" name="Freeform 11"/>
            <p:cNvSpPr>
              <a:spLocks noEditPoints="1"/>
            </p:cNvSpPr>
            <p:nvPr>
              <p:custDataLst>
                <p:tags r:id="rId12"/>
              </p:custDataLst>
            </p:nvPr>
          </p:nvSpPr>
          <p:spPr>
            <a:xfrm>
              <a:off x="144037" y="91077"/>
              <a:ext cx="643276" cy="753951"/>
            </a:xfrm>
            <a:custGeom>
              <a:avLst/>
              <a:gdLst/>
              <a:ahLst/>
              <a:cxnLst>
                <a:cxn ang="0">
                  <a:pos x="1685373" y="980381"/>
                </a:cxn>
                <a:cxn ang="0">
                  <a:pos x="2071985" y="1350137"/>
                </a:cxn>
                <a:cxn ang="0">
                  <a:pos x="2071985" y="1579254"/>
                </a:cxn>
                <a:cxn ang="0">
                  <a:pos x="1455917" y="1464487"/>
                </a:cxn>
                <a:cxn ang="0">
                  <a:pos x="1570437" y="866035"/>
                </a:cxn>
                <a:cxn ang="0">
                  <a:pos x="880260" y="980381"/>
                </a:cxn>
                <a:cxn ang="0">
                  <a:pos x="765336" y="1579254"/>
                </a:cxn>
                <a:cxn ang="0">
                  <a:pos x="148931" y="1464487"/>
                </a:cxn>
                <a:cxn ang="0">
                  <a:pos x="650413" y="1350137"/>
                </a:cxn>
                <a:cxn ang="0">
                  <a:pos x="765336" y="866035"/>
                </a:cxn>
                <a:cxn ang="0">
                  <a:pos x="1896017" y="1013034"/>
                </a:cxn>
                <a:cxn ang="0">
                  <a:pos x="1731335" y="1304336"/>
                </a:cxn>
                <a:cxn ang="0">
                  <a:pos x="1570422" y="820224"/>
                </a:cxn>
                <a:cxn ang="0">
                  <a:pos x="1409919" y="1464594"/>
                </a:cxn>
                <a:cxn ang="0">
                  <a:pos x="2071977" y="1625265"/>
                </a:cxn>
                <a:cxn ang="0">
                  <a:pos x="2310217" y="1690373"/>
                </a:cxn>
                <a:cxn ang="0">
                  <a:pos x="1896437" y="2641898"/>
                </a:cxn>
                <a:cxn ang="0">
                  <a:pos x="1647746" y="2715762"/>
                </a:cxn>
                <a:cxn ang="0">
                  <a:pos x="1844190" y="1967897"/>
                </a:cxn>
                <a:cxn ang="0">
                  <a:pos x="1291216" y="1784269"/>
                </a:cxn>
                <a:cxn ang="0">
                  <a:pos x="1592569" y="710049"/>
                </a:cxn>
                <a:cxn ang="0">
                  <a:pos x="1046728" y="1013034"/>
                </a:cxn>
                <a:cxn ang="0">
                  <a:pos x="866583" y="1967897"/>
                </a:cxn>
                <a:cxn ang="0">
                  <a:pos x="762512" y="2467448"/>
                </a:cxn>
                <a:cxn ang="0">
                  <a:pos x="601176" y="2737882"/>
                </a:cxn>
                <a:cxn ang="0">
                  <a:pos x="22290" y="1871907"/>
                </a:cxn>
                <a:cxn ang="0">
                  <a:pos x="180700" y="1601475"/>
                </a:cxn>
                <a:cxn ang="0">
                  <a:pos x="765433" y="1625265"/>
                </a:cxn>
                <a:cxn ang="0">
                  <a:pos x="925936" y="980483"/>
                </a:cxn>
                <a:cxn ang="0">
                  <a:pos x="604520" y="980483"/>
                </a:cxn>
                <a:cxn ang="0">
                  <a:pos x="439842" y="1304336"/>
                </a:cxn>
                <a:cxn ang="0">
                  <a:pos x="743702" y="710049"/>
                </a:cxn>
                <a:cxn ang="0">
                  <a:pos x="1924508" y="307210"/>
                </a:cxn>
                <a:cxn ang="0">
                  <a:pos x="1309140" y="307210"/>
                </a:cxn>
                <a:cxn ang="0">
                  <a:pos x="719032" y="0"/>
                </a:cxn>
                <a:cxn ang="0">
                  <a:pos x="719032" y="614423"/>
                </a:cxn>
                <a:cxn ang="0">
                  <a:pos x="719032" y="0"/>
                </a:cxn>
              </a:cxnLst>
              <a:rect l="0" t="0" r="0" b="0"/>
              <a:pathLst>
                <a:path w="518863" h="608132">
                  <a:moveTo>
                    <a:pt x="348825" y="192361"/>
                  </a:moveTo>
                  <a:cubicBezTo>
                    <a:pt x="362936" y="192361"/>
                    <a:pt x="374355" y="203763"/>
                    <a:pt x="374355" y="217760"/>
                  </a:cubicBezTo>
                  <a:lnTo>
                    <a:pt x="374355" y="299890"/>
                  </a:lnTo>
                  <a:lnTo>
                    <a:pt x="460229" y="299890"/>
                  </a:lnTo>
                  <a:cubicBezTo>
                    <a:pt x="474340" y="299890"/>
                    <a:pt x="485759" y="311199"/>
                    <a:pt x="485759" y="325288"/>
                  </a:cubicBezTo>
                  <a:cubicBezTo>
                    <a:pt x="485759" y="339378"/>
                    <a:pt x="474340" y="350780"/>
                    <a:pt x="460229" y="350780"/>
                  </a:cubicBezTo>
                  <a:lnTo>
                    <a:pt x="348825" y="350780"/>
                  </a:lnTo>
                  <a:cubicBezTo>
                    <a:pt x="334807" y="350780"/>
                    <a:pt x="323388" y="339378"/>
                    <a:pt x="323388" y="325288"/>
                  </a:cubicBezTo>
                  <a:lnTo>
                    <a:pt x="323388" y="217760"/>
                  </a:lnTo>
                  <a:cubicBezTo>
                    <a:pt x="323388" y="203763"/>
                    <a:pt x="334807" y="192361"/>
                    <a:pt x="348825" y="192361"/>
                  </a:cubicBezTo>
                  <a:close/>
                  <a:moveTo>
                    <a:pt x="169996" y="192361"/>
                  </a:moveTo>
                  <a:cubicBezTo>
                    <a:pt x="184106" y="192361"/>
                    <a:pt x="195523" y="203763"/>
                    <a:pt x="195523" y="217760"/>
                  </a:cubicBezTo>
                  <a:lnTo>
                    <a:pt x="195523" y="325288"/>
                  </a:lnTo>
                  <a:cubicBezTo>
                    <a:pt x="195523" y="339378"/>
                    <a:pt x="184106" y="350780"/>
                    <a:pt x="169996" y="350780"/>
                  </a:cubicBezTo>
                  <a:lnTo>
                    <a:pt x="58608" y="350780"/>
                  </a:lnTo>
                  <a:cubicBezTo>
                    <a:pt x="44498" y="350780"/>
                    <a:pt x="33081" y="339378"/>
                    <a:pt x="33081" y="325288"/>
                  </a:cubicBezTo>
                  <a:cubicBezTo>
                    <a:pt x="33081" y="311199"/>
                    <a:pt x="44498" y="299890"/>
                    <a:pt x="58608" y="299890"/>
                  </a:cubicBezTo>
                  <a:lnTo>
                    <a:pt x="144470" y="299890"/>
                  </a:lnTo>
                  <a:lnTo>
                    <a:pt x="144470" y="217760"/>
                  </a:lnTo>
                  <a:cubicBezTo>
                    <a:pt x="144470" y="203763"/>
                    <a:pt x="155887" y="192361"/>
                    <a:pt x="169996" y="192361"/>
                  </a:cubicBezTo>
                  <a:close/>
                  <a:moveTo>
                    <a:pt x="353742" y="157714"/>
                  </a:moveTo>
                  <a:cubicBezTo>
                    <a:pt x="390970" y="157714"/>
                    <a:pt x="421143" y="187841"/>
                    <a:pt x="421143" y="225013"/>
                  </a:cubicBezTo>
                  <a:lnTo>
                    <a:pt x="421143" y="289716"/>
                  </a:lnTo>
                  <a:lnTo>
                    <a:pt x="384564" y="289716"/>
                  </a:lnTo>
                  <a:lnTo>
                    <a:pt x="384564" y="217782"/>
                  </a:lnTo>
                  <a:cubicBezTo>
                    <a:pt x="384564" y="198130"/>
                    <a:pt x="368596" y="182186"/>
                    <a:pt x="348822" y="182186"/>
                  </a:cubicBezTo>
                  <a:cubicBezTo>
                    <a:pt x="329140" y="182186"/>
                    <a:pt x="313171" y="198130"/>
                    <a:pt x="313171" y="217782"/>
                  </a:cubicBezTo>
                  <a:lnTo>
                    <a:pt x="313171" y="325312"/>
                  </a:lnTo>
                  <a:cubicBezTo>
                    <a:pt x="313171" y="345056"/>
                    <a:pt x="329140" y="361000"/>
                    <a:pt x="348822" y="361000"/>
                  </a:cubicBezTo>
                  <a:lnTo>
                    <a:pt x="460228" y="361000"/>
                  </a:lnTo>
                  <a:cubicBezTo>
                    <a:pt x="467005" y="361000"/>
                    <a:pt x="473318" y="358961"/>
                    <a:pt x="478703" y="355716"/>
                  </a:cubicBezTo>
                  <a:cubicBezTo>
                    <a:pt x="492815" y="355902"/>
                    <a:pt x="505905" y="363410"/>
                    <a:pt x="513146" y="375461"/>
                  </a:cubicBezTo>
                  <a:cubicBezTo>
                    <a:pt x="520480" y="387882"/>
                    <a:pt x="520759" y="403085"/>
                    <a:pt x="513982" y="415784"/>
                  </a:cubicBezTo>
                  <a:lnTo>
                    <a:pt x="421236" y="586812"/>
                  </a:lnTo>
                  <a:cubicBezTo>
                    <a:pt x="413902" y="600438"/>
                    <a:pt x="399883" y="608132"/>
                    <a:pt x="385307" y="608132"/>
                  </a:cubicBezTo>
                  <a:cubicBezTo>
                    <a:pt x="378808" y="608132"/>
                    <a:pt x="372124" y="606556"/>
                    <a:pt x="365997" y="603219"/>
                  </a:cubicBezTo>
                  <a:cubicBezTo>
                    <a:pt x="346129" y="592559"/>
                    <a:pt x="338795" y="567809"/>
                    <a:pt x="349471" y="548064"/>
                  </a:cubicBezTo>
                  <a:lnTo>
                    <a:pt x="409631" y="437105"/>
                  </a:lnTo>
                  <a:lnTo>
                    <a:pt x="326447" y="437105"/>
                  </a:lnTo>
                  <a:cubicBezTo>
                    <a:pt x="303888" y="437105"/>
                    <a:pt x="286805" y="418843"/>
                    <a:pt x="286805" y="396318"/>
                  </a:cubicBezTo>
                  <a:cubicBezTo>
                    <a:pt x="286805" y="393908"/>
                    <a:pt x="286341" y="225013"/>
                    <a:pt x="286341" y="225013"/>
                  </a:cubicBezTo>
                  <a:cubicBezTo>
                    <a:pt x="286341" y="187841"/>
                    <a:pt x="316514" y="157714"/>
                    <a:pt x="353742" y="157714"/>
                  </a:cubicBezTo>
                  <a:close/>
                  <a:moveTo>
                    <a:pt x="165191" y="157714"/>
                  </a:moveTo>
                  <a:cubicBezTo>
                    <a:pt x="202326" y="157714"/>
                    <a:pt x="232499" y="187841"/>
                    <a:pt x="232499" y="225013"/>
                  </a:cubicBezTo>
                  <a:cubicBezTo>
                    <a:pt x="232499" y="225013"/>
                    <a:pt x="232499" y="393908"/>
                    <a:pt x="232499" y="396318"/>
                  </a:cubicBezTo>
                  <a:cubicBezTo>
                    <a:pt x="232499" y="418843"/>
                    <a:pt x="214952" y="437105"/>
                    <a:pt x="192485" y="437105"/>
                  </a:cubicBezTo>
                  <a:lnTo>
                    <a:pt x="109302" y="437105"/>
                  </a:lnTo>
                  <a:lnTo>
                    <a:pt x="169369" y="548064"/>
                  </a:lnTo>
                  <a:cubicBezTo>
                    <a:pt x="180045" y="567809"/>
                    <a:pt x="172711" y="592559"/>
                    <a:pt x="152936" y="603219"/>
                  </a:cubicBezTo>
                  <a:cubicBezTo>
                    <a:pt x="146716" y="606556"/>
                    <a:pt x="140124" y="608132"/>
                    <a:pt x="133533" y="608132"/>
                  </a:cubicBezTo>
                  <a:cubicBezTo>
                    <a:pt x="119050" y="608132"/>
                    <a:pt x="104938" y="600438"/>
                    <a:pt x="97604" y="586812"/>
                  </a:cubicBezTo>
                  <a:lnTo>
                    <a:pt x="4951" y="415784"/>
                  </a:lnTo>
                  <a:cubicBezTo>
                    <a:pt x="-1919" y="403085"/>
                    <a:pt x="-1640" y="387882"/>
                    <a:pt x="5787" y="375554"/>
                  </a:cubicBezTo>
                  <a:cubicBezTo>
                    <a:pt x="13028" y="363410"/>
                    <a:pt x="26025" y="355902"/>
                    <a:pt x="40137" y="355716"/>
                  </a:cubicBezTo>
                  <a:cubicBezTo>
                    <a:pt x="45522" y="358961"/>
                    <a:pt x="51835" y="361000"/>
                    <a:pt x="58612" y="361000"/>
                  </a:cubicBezTo>
                  <a:lnTo>
                    <a:pt x="170018" y="361000"/>
                  </a:lnTo>
                  <a:cubicBezTo>
                    <a:pt x="189700" y="361000"/>
                    <a:pt x="205669" y="345056"/>
                    <a:pt x="205669" y="325312"/>
                  </a:cubicBezTo>
                  <a:lnTo>
                    <a:pt x="205669" y="217782"/>
                  </a:lnTo>
                  <a:cubicBezTo>
                    <a:pt x="205669" y="198130"/>
                    <a:pt x="189700" y="182186"/>
                    <a:pt x="170018" y="182186"/>
                  </a:cubicBezTo>
                  <a:cubicBezTo>
                    <a:pt x="150244" y="182186"/>
                    <a:pt x="134276" y="198130"/>
                    <a:pt x="134276" y="217782"/>
                  </a:cubicBezTo>
                  <a:lnTo>
                    <a:pt x="134276" y="289716"/>
                  </a:lnTo>
                  <a:lnTo>
                    <a:pt x="97697" y="289716"/>
                  </a:lnTo>
                  <a:lnTo>
                    <a:pt x="97697" y="225013"/>
                  </a:lnTo>
                  <a:cubicBezTo>
                    <a:pt x="97697" y="187841"/>
                    <a:pt x="127870" y="157714"/>
                    <a:pt x="165191" y="157714"/>
                  </a:cubicBezTo>
                  <a:close/>
                  <a:moveTo>
                    <a:pt x="359129" y="0"/>
                  </a:moveTo>
                  <a:cubicBezTo>
                    <a:pt x="396874" y="0"/>
                    <a:pt x="427472" y="30551"/>
                    <a:pt x="427472" y="68237"/>
                  </a:cubicBezTo>
                  <a:cubicBezTo>
                    <a:pt x="427472" y="105923"/>
                    <a:pt x="396874" y="136474"/>
                    <a:pt x="359129" y="136474"/>
                  </a:cubicBezTo>
                  <a:cubicBezTo>
                    <a:pt x="321384" y="136474"/>
                    <a:pt x="290786" y="105923"/>
                    <a:pt x="290786" y="68237"/>
                  </a:cubicBezTo>
                  <a:cubicBezTo>
                    <a:pt x="290786" y="30551"/>
                    <a:pt x="321384" y="0"/>
                    <a:pt x="359129" y="0"/>
                  </a:cubicBezTo>
                  <a:close/>
                  <a:moveTo>
                    <a:pt x="159711" y="0"/>
                  </a:moveTo>
                  <a:cubicBezTo>
                    <a:pt x="197456" y="0"/>
                    <a:pt x="228054" y="30551"/>
                    <a:pt x="228054" y="68237"/>
                  </a:cubicBezTo>
                  <a:cubicBezTo>
                    <a:pt x="228054" y="105923"/>
                    <a:pt x="197456" y="136474"/>
                    <a:pt x="159711" y="136474"/>
                  </a:cubicBezTo>
                  <a:cubicBezTo>
                    <a:pt x="121966" y="136474"/>
                    <a:pt x="91368" y="105923"/>
                    <a:pt x="91368" y="68237"/>
                  </a:cubicBezTo>
                  <a:cubicBezTo>
                    <a:pt x="91368" y="30551"/>
                    <a:pt x="121966" y="0"/>
                    <a:pt x="159711" y="0"/>
                  </a:cubicBez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endParaRPr>
            </a:p>
          </p:txBody>
        </p:sp>
      </p:grpSp>
      <p:grpSp>
        <p:nvGrpSpPr>
          <p:cNvPr id="18" name="Group 8"/>
          <p:cNvGrpSpPr/>
          <p:nvPr/>
        </p:nvGrpSpPr>
        <p:grpSpPr>
          <a:xfrm>
            <a:off x="5447959" y="4639583"/>
            <a:ext cx="938212" cy="935037"/>
            <a:chOff x="0" y="0"/>
            <a:chExt cx="936104" cy="936104"/>
          </a:xfrm>
        </p:grpSpPr>
        <p:sp>
          <p:nvSpPr>
            <p:cNvPr id="23" name="椭圆 22"/>
            <p:cNvSpPr/>
            <p:nvPr>
              <p:custDataLst>
                <p:tags r:id="rId13"/>
              </p:custDataLst>
            </p:nvPr>
          </p:nvSpPr>
          <p:spPr>
            <a:xfrm>
              <a:off x="0" y="0"/>
              <a:ext cx="936104" cy="936104"/>
            </a:xfrm>
            <a:prstGeom prst="ellipse">
              <a:avLst/>
            </a:prstGeom>
            <a:noFill/>
            <a:ln w="28575" cap="flat" cmpd="sng">
              <a:solidFill>
                <a:schemeClr val="accent1"/>
              </a:solidFill>
              <a:prstDash val="solid"/>
              <a:headEnd type="none" w="med" len="med"/>
              <a:tailEnd type="none" w="med" len="med"/>
            </a:ln>
          </p:spPr>
          <p:txBody>
            <a:bodyPr anchor="ct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algn="ctr" defTabSz="914400" eaLnBrk="1" hangingPunct="1">
                <a:spcBef>
                  <a:spcPct val="0"/>
                </a:spcBef>
                <a:buNone/>
              </a:pPr>
              <a:endParaRPr lang="zh-CN" altLang="en-US" sz="1800" dirty="0">
                <a:solidFill>
                  <a:srgbClr val="FFFFFF"/>
                </a:solidFill>
              </a:endParaRPr>
            </a:p>
          </p:txBody>
        </p:sp>
        <p:sp>
          <p:nvSpPr>
            <p:cNvPr id="24" name="Freeform 11"/>
            <p:cNvSpPr>
              <a:spLocks noEditPoints="1"/>
            </p:cNvSpPr>
            <p:nvPr>
              <p:custDataLst>
                <p:tags r:id="rId14"/>
              </p:custDataLst>
            </p:nvPr>
          </p:nvSpPr>
          <p:spPr>
            <a:xfrm>
              <a:off x="88700" y="113404"/>
              <a:ext cx="689875" cy="742418"/>
            </a:xfrm>
            <a:custGeom>
              <a:avLst/>
              <a:gdLst/>
              <a:ahLst/>
              <a:cxnLst>
                <a:cxn ang="0">
                  <a:pos x="1406608" y="2452540"/>
                </a:cxn>
                <a:cxn ang="0">
                  <a:pos x="1360623" y="2578752"/>
                </a:cxn>
                <a:cxn ang="0">
                  <a:pos x="1130365" y="2452540"/>
                </a:cxn>
                <a:cxn ang="0">
                  <a:pos x="1176176" y="2578752"/>
                </a:cxn>
                <a:cxn ang="0">
                  <a:pos x="1130365" y="2452540"/>
                </a:cxn>
                <a:cxn ang="0">
                  <a:pos x="1406608" y="2275755"/>
                </a:cxn>
                <a:cxn ang="0">
                  <a:pos x="1360623" y="2401961"/>
                </a:cxn>
                <a:cxn ang="0">
                  <a:pos x="1199339" y="2275755"/>
                </a:cxn>
                <a:cxn ang="0">
                  <a:pos x="1245494" y="2401961"/>
                </a:cxn>
                <a:cxn ang="0">
                  <a:pos x="1199339" y="2275755"/>
                </a:cxn>
                <a:cxn ang="0">
                  <a:pos x="1176176" y="2275755"/>
                </a:cxn>
                <a:cxn ang="0">
                  <a:pos x="1130365" y="2401961"/>
                </a:cxn>
                <a:cxn ang="0">
                  <a:pos x="1108913" y="2225424"/>
                </a:cxn>
                <a:cxn ang="0">
                  <a:pos x="1427914" y="2688468"/>
                </a:cxn>
                <a:cxn ang="0">
                  <a:pos x="1108913" y="2225424"/>
                </a:cxn>
                <a:cxn ang="0">
                  <a:pos x="840993" y="2688468"/>
                </a:cxn>
                <a:cxn ang="0">
                  <a:pos x="1059571" y="2225424"/>
                </a:cxn>
                <a:cxn ang="0">
                  <a:pos x="164476" y="2225424"/>
                </a:cxn>
                <a:cxn ang="0">
                  <a:pos x="771089" y="2688468"/>
                </a:cxn>
                <a:cxn ang="0">
                  <a:pos x="164476" y="2225424"/>
                </a:cxn>
                <a:cxn ang="0">
                  <a:pos x="49342" y="2688468"/>
                </a:cxn>
                <a:cxn ang="0">
                  <a:pos x="115132" y="2225424"/>
                </a:cxn>
                <a:cxn ang="0">
                  <a:pos x="1176242" y="1214617"/>
                </a:cxn>
                <a:cxn ang="0">
                  <a:pos x="1222332" y="1340798"/>
                </a:cxn>
                <a:cxn ang="0">
                  <a:pos x="1176242" y="1458686"/>
                </a:cxn>
                <a:cxn ang="0">
                  <a:pos x="1130365" y="1332502"/>
                </a:cxn>
                <a:cxn ang="0">
                  <a:pos x="1176242" y="1214617"/>
                </a:cxn>
                <a:cxn ang="0">
                  <a:pos x="610726" y="2099142"/>
                </a:cxn>
                <a:cxn ang="0">
                  <a:pos x="1477471" y="2814750"/>
                </a:cxn>
                <a:cxn ang="0">
                  <a:pos x="1147651" y="3473318"/>
                </a:cxn>
                <a:cxn ang="0">
                  <a:pos x="820650" y="2814750"/>
                </a:cxn>
                <a:cxn ang="0">
                  <a:pos x="0" y="2099142"/>
                </a:cxn>
                <a:cxn ang="0">
                  <a:pos x="214467" y="1263885"/>
                </a:cxn>
                <a:cxn ang="0">
                  <a:pos x="1177977" y="789684"/>
                </a:cxn>
                <a:cxn ang="0">
                  <a:pos x="1177977" y="1568535"/>
                </a:cxn>
                <a:cxn ang="0">
                  <a:pos x="1177977" y="789684"/>
                </a:cxn>
                <a:cxn ang="0">
                  <a:pos x="1197023" y="647877"/>
                </a:cxn>
                <a:cxn ang="0">
                  <a:pos x="1328621" y="1518678"/>
                </a:cxn>
                <a:cxn ang="0">
                  <a:pos x="1027330" y="1519230"/>
                </a:cxn>
                <a:cxn ang="0">
                  <a:pos x="1158933" y="647877"/>
                </a:cxn>
                <a:cxn ang="0">
                  <a:pos x="1176242" y="200518"/>
                </a:cxn>
                <a:cxn ang="0">
                  <a:pos x="958341" y="1579236"/>
                </a:cxn>
                <a:cxn ang="0">
                  <a:pos x="1394355" y="1579236"/>
                </a:cxn>
                <a:cxn ang="0">
                  <a:pos x="1176242" y="200518"/>
                </a:cxn>
                <a:cxn ang="0">
                  <a:pos x="1195283" y="58722"/>
                </a:cxn>
                <a:cxn ang="0">
                  <a:pos x="1438932" y="1632970"/>
                </a:cxn>
                <a:cxn ang="0">
                  <a:pos x="913550" y="1632970"/>
                </a:cxn>
                <a:cxn ang="0">
                  <a:pos x="1157415" y="58722"/>
                </a:cxn>
              </a:cxnLst>
              <a:rect l="0" t="0" r="0" b="0"/>
              <a:pathLst>
                <a:path w="607639" h="571651">
                  <a:moveTo>
                    <a:pt x="559583" y="393544"/>
                  </a:moveTo>
                  <a:lnTo>
                    <a:pt x="578495" y="393544"/>
                  </a:lnTo>
                  <a:lnTo>
                    <a:pt x="578495" y="413796"/>
                  </a:lnTo>
                  <a:lnTo>
                    <a:pt x="559583" y="413796"/>
                  </a:lnTo>
                  <a:lnTo>
                    <a:pt x="559583" y="393544"/>
                  </a:lnTo>
                  <a:close/>
                  <a:moveTo>
                    <a:pt x="464885" y="393544"/>
                  </a:moveTo>
                  <a:lnTo>
                    <a:pt x="483726" y="393544"/>
                  </a:lnTo>
                  <a:lnTo>
                    <a:pt x="483726" y="413796"/>
                  </a:lnTo>
                  <a:lnTo>
                    <a:pt x="464885" y="413796"/>
                  </a:lnTo>
                  <a:lnTo>
                    <a:pt x="464885" y="393544"/>
                  </a:lnTo>
                  <a:close/>
                  <a:moveTo>
                    <a:pt x="559583" y="365176"/>
                  </a:moveTo>
                  <a:lnTo>
                    <a:pt x="578495" y="365176"/>
                  </a:lnTo>
                  <a:lnTo>
                    <a:pt x="578495" y="385428"/>
                  </a:lnTo>
                  <a:lnTo>
                    <a:pt x="559583" y="385428"/>
                  </a:lnTo>
                  <a:lnTo>
                    <a:pt x="559583" y="365176"/>
                  </a:lnTo>
                  <a:close/>
                  <a:moveTo>
                    <a:pt x="493252" y="365176"/>
                  </a:moveTo>
                  <a:lnTo>
                    <a:pt x="512234" y="365176"/>
                  </a:lnTo>
                  <a:lnTo>
                    <a:pt x="512234" y="385428"/>
                  </a:lnTo>
                  <a:lnTo>
                    <a:pt x="493252" y="385428"/>
                  </a:lnTo>
                  <a:lnTo>
                    <a:pt x="493252" y="365176"/>
                  </a:lnTo>
                  <a:close/>
                  <a:moveTo>
                    <a:pt x="464885" y="365176"/>
                  </a:moveTo>
                  <a:lnTo>
                    <a:pt x="483726" y="365176"/>
                  </a:lnTo>
                  <a:lnTo>
                    <a:pt x="483726" y="385428"/>
                  </a:lnTo>
                  <a:lnTo>
                    <a:pt x="464885" y="385428"/>
                  </a:lnTo>
                  <a:lnTo>
                    <a:pt x="464885" y="365176"/>
                  </a:lnTo>
                  <a:close/>
                  <a:moveTo>
                    <a:pt x="456063" y="357100"/>
                  </a:moveTo>
                  <a:lnTo>
                    <a:pt x="456063" y="431402"/>
                  </a:lnTo>
                  <a:lnTo>
                    <a:pt x="587257" y="431402"/>
                  </a:lnTo>
                  <a:lnTo>
                    <a:pt x="587257" y="357100"/>
                  </a:lnTo>
                  <a:lnTo>
                    <a:pt x="456063" y="357100"/>
                  </a:lnTo>
                  <a:close/>
                  <a:moveTo>
                    <a:pt x="271466" y="357100"/>
                  </a:moveTo>
                  <a:lnTo>
                    <a:pt x="345874" y="431402"/>
                  </a:lnTo>
                  <a:lnTo>
                    <a:pt x="435770" y="431402"/>
                  </a:lnTo>
                  <a:lnTo>
                    <a:pt x="435770" y="357100"/>
                  </a:lnTo>
                  <a:lnTo>
                    <a:pt x="271466" y="357100"/>
                  </a:lnTo>
                  <a:close/>
                  <a:moveTo>
                    <a:pt x="67644" y="357100"/>
                  </a:moveTo>
                  <a:lnTo>
                    <a:pt x="67644" y="431402"/>
                  </a:lnTo>
                  <a:lnTo>
                    <a:pt x="317126" y="431402"/>
                  </a:lnTo>
                  <a:lnTo>
                    <a:pt x="242717" y="357100"/>
                  </a:lnTo>
                  <a:lnTo>
                    <a:pt x="67644" y="357100"/>
                  </a:lnTo>
                  <a:close/>
                  <a:moveTo>
                    <a:pt x="20293" y="357100"/>
                  </a:moveTo>
                  <a:lnTo>
                    <a:pt x="20293" y="431402"/>
                  </a:lnTo>
                  <a:lnTo>
                    <a:pt x="47351" y="431402"/>
                  </a:lnTo>
                  <a:lnTo>
                    <a:pt x="47351" y="357100"/>
                  </a:lnTo>
                  <a:lnTo>
                    <a:pt x="20293" y="357100"/>
                  </a:lnTo>
                  <a:close/>
                  <a:moveTo>
                    <a:pt x="483752" y="194902"/>
                  </a:moveTo>
                  <a:lnTo>
                    <a:pt x="502708" y="194902"/>
                  </a:lnTo>
                  <a:lnTo>
                    <a:pt x="502708" y="215150"/>
                  </a:lnTo>
                  <a:lnTo>
                    <a:pt x="483752" y="215150"/>
                  </a:lnTo>
                  <a:lnTo>
                    <a:pt x="483752" y="234066"/>
                  </a:lnTo>
                  <a:lnTo>
                    <a:pt x="464885" y="234066"/>
                  </a:lnTo>
                  <a:lnTo>
                    <a:pt x="464885" y="213818"/>
                  </a:lnTo>
                  <a:lnTo>
                    <a:pt x="483752" y="213818"/>
                  </a:lnTo>
                  <a:lnTo>
                    <a:pt x="483752" y="194902"/>
                  </a:lnTo>
                  <a:close/>
                  <a:moveTo>
                    <a:pt x="102623" y="188410"/>
                  </a:moveTo>
                  <a:lnTo>
                    <a:pt x="251173" y="336836"/>
                  </a:lnTo>
                  <a:lnTo>
                    <a:pt x="607639" y="336836"/>
                  </a:lnTo>
                  <a:lnTo>
                    <a:pt x="607639" y="451666"/>
                  </a:lnTo>
                  <a:lnTo>
                    <a:pt x="366256" y="451666"/>
                  </a:lnTo>
                  <a:lnTo>
                    <a:pt x="471995" y="557342"/>
                  </a:lnTo>
                  <a:lnTo>
                    <a:pt x="457665" y="571651"/>
                  </a:lnTo>
                  <a:lnTo>
                    <a:pt x="337508" y="451666"/>
                  </a:lnTo>
                  <a:lnTo>
                    <a:pt x="0" y="451666"/>
                  </a:lnTo>
                  <a:lnTo>
                    <a:pt x="0" y="336836"/>
                  </a:lnTo>
                  <a:lnTo>
                    <a:pt x="222424" y="336836"/>
                  </a:lnTo>
                  <a:lnTo>
                    <a:pt x="88204" y="202808"/>
                  </a:lnTo>
                  <a:lnTo>
                    <a:pt x="102623" y="188410"/>
                  </a:lnTo>
                  <a:close/>
                  <a:moveTo>
                    <a:pt x="484466" y="126716"/>
                  </a:moveTo>
                  <a:cubicBezTo>
                    <a:pt x="459185" y="159783"/>
                    <a:pt x="429720" y="211249"/>
                    <a:pt x="440936" y="235159"/>
                  </a:cubicBezTo>
                  <a:cubicBezTo>
                    <a:pt x="446099" y="246093"/>
                    <a:pt x="460698" y="251693"/>
                    <a:pt x="484466" y="251693"/>
                  </a:cubicBezTo>
                  <a:cubicBezTo>
                    <a:pt x="508234" y="251693"/>
                    <a:pt x="522833" y="246093"/>
                    <a:pt x="527996" y="235159"/>
                  </a:cubicBezTo>
                  <a:cubicBezTo>
                    <a:pt x="539212" y="211249"/>
                    <a:pt x="509747" y="159783"/>
                    <a:pt x="484466" y="126716"/>
                  </a:cubicBezTo>
                  <a:close/>
                  <a:moveTo>
                    <a:pt x="484466" y="94628"/>
                  </a:moveTo>
                  <a:lnTo>
                    <a:pt x="492300" y="103961"/>
                  </a:lnTo>
                  <a:cubicBezTo>
                    <a:pt x="493012" y="104850"/>
                    <a:pt x="511082" y="126628"/>
                    <a:pt x="527017" y="154094"/>
                  </a:cubicBezTo>
                  <a:cubicBezTo>
                    <a:pt x="549538" y="192938"/>
                    <a:pt x="556125" y="223071"/>
                    <a:pt x="546422" y="243693"/>
                  </a:cubicBezTo>
                  <a:cubicBezTo>
                    <a:pt x="537610" y="262448"/>
                    <a:pt x="516780" y="271959"/>
                    <a:pt x="484466" y="271959"/>
                  </a:cubicBezTo>
                  <a:cubicBezTo>
                    <a:pt x="452152" y="271959"/>
                    <a:pt x="431322" y="262448"/>
                    <a:pt x="422510" y="243782"/>
                  </a:cubicBezTo>
                  <a:cubicBezTo>
                    <a:pt x="412807" y="223071"/>
                    <a:pt x="419394" y="192938"/>
                    <a:pt x="441915" y="154094"/>
                  </a:cubicBezTo>
                  <a:cubicBezTo>
                    <a:pt x="457761" y="126628"/>
                    <a:pt x="475921" y="104850"/>
                    <a:pt x="476633" y="103961"/>
                  </a:cubicBezTo>
                  <a:lnTo>
                    <a:pt x="484466" y="94628"/>
                  </a:lnTo>
                  <a:close/>
                  <a:moveTo>
                    <a:pt x="483752" y="32176"/>
                  </a:moveTo>
                  <a:cubicBezTo>
                    <a:pt x="472094" y="47109"/>
                    <a:pt x="449401" y="77597"/>
                    <a:pt x="429111" y="112528"/>
                  </a:cubicBezTo>
                  <a:cubicBezTo>
                    <a:pt x="392624" y="175548"/>
                    <a:pt x="380521" y="224346"/>
                    <a:pt x="394137" y="253411"/>
                  </a:cubicBezTo>
                  <a:cubicBezTo>
                    <a:pt x="405439" y="277410"/>
                    <a:pt x="435518" y="289498"/>
                    <a:pt x="483752" y="289498"/>
                  </a:cubicBezTo>
                  <a:cubicBezTo>
                    <a:pt x="531986" y="289498"/>
                    <a:pt x="562154" y="277410"/>
                    <a:pt x="573456" y="253411"/>
                  </a:cubicBezTo>
                  <a:cubicBezTo>
                    <a:pt x="587072" y="224346"/>
                    <a:pt x="574969" y="175548"/>
                    <a:pt x="538393" y="112528"/>
                  </a:cubicBezTo>
                  <a:cubicBezTo>
                    <a:pt x="518192" y="77597"/>
                    <a:pt x="495410" y="47109"/>
                    <a:pt x="483752" y="32176"/>
                  </a:cubicBezTo>
                  <a:close/>
                  <a:moveTo>
                    <a:pt x="483752" y="0"/>
                  </a:moveTo>
                  <a:lnTo>
                    <a:pt x="491584" y="9422"/>
                  </a:lnTo>
                  <a:cubicBezTo>
                    <a:pt x="493007" y="11111"/>
                    <a:pt x="526468" y="51376"/>
                    <a:pt x="555925" y="102129"/>
                  </a:cubicBezTo>
                  <a:cubicBezTo>
                    <a:pt x="596594" y="172259"/>
                    <a:pt x="608697" y="226123"/>
                    <a:pt x="591789" y="262033"/>
                  </a:cubicBezTo>
                  <a:cubicBezTo>
                    <a:pt x="576927" y="293765"/>
                    <a:pt x="540618" y="309853"/>
                    <a:pt x="483752" y="309853"/>
                  </a:cubicBezTo>
                  <a:cubicBezTo>
                    <a:pt x="426975" y="309853"/>
                    <a:pt x="390666" y="293765"/>
                    <a:pt x="375715" y="262033"/>
                  </a:cubicBezTo>
                  <a:cubicBezTo>
                    <a:pt x="358896" y="226123"/>
                    <a:pt x="370999" y="172259"/>
                    <a:pt x="411668" y="102129"/>
                  </a:cubicBezTo>
                  <a:cubicBezTo>
                    <a:pt x="441125" y="51376"/>
                    <a:pt x="474586" y="11111"/>
                    <a:pt x="476010" y="9422"/>
                  </a:cubicBezTo>
                  <a:lnTo>
                    <a:pt x="483752" y="0"/>
                  </a:lnTo>
                  <a:close/>
                </a:path>
              </a:pathLst>
            </a:custGeom>
            <a:solidFill>
              <a:schemeClr val="accent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dk1"/>
                </a:solidFill>
              </a:endParaRPr>
            </a:p>
          </p:txBody>
        </p:sp>
      </p:grpSp>
      <p:sp>
        <p:nvSpPr>
          <p:cNvPr id="19" name="文本框 31"/>
          <p:cNvSpPr txBox="1"/>
          <p:nvPr>
            <p:custDataLst>
              <p:tags r:id="rId15"/>
            </p:custDataLst>
          </p:nvPr>
        </p:nvSpPr>
        <p:spPr>
          <a:xfrm>
            <a:off x="9782628" y="4805432"/>
            <a:ext cx="1097280" cy="506730"/>
          </a:xfrm>
          <a:prstGeom prst="rect">
            <a:avLst/>
          </a:prstGeom>
          <a:no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积极发言</a:t>
            </a:r>
            <a:endParaRPr lang="zh-CN" altLang="en-US" sz="1800" b="1" dirty="0">
              <a:solidFill>
                <a:schemeClr val="dk1"/>
              </a:solidFill>
              <a:latin typeface="Times New Roman" panose="02020603050405020304" charset="0"/>
              <a:ea typeface="微软雅黑" panose="020B0503020204020204" pitchFamily="34" charset="-122"/>
            </a:endParaRPr>
          </a:p>
        </p:txBody>
      </p:sp>
      <p:sp>
        <p:nvSpPr>
          <p:cNvPr id="20" name="文本框 31"/>
          <p:cNvSpPr txBox="1"/>
          <p:nvPr>
            <p:custDataLst>
              <p:tags r:id="rId16"/>
            </p:custDataLst>
          </p:nvPr>
        </p:nvSpPr>
        <p:spPr>
          <a:xfrm>
            <a:off x="3095794" y="4829955"/>
            <a:ext cx="1097280" cy="506730"/>
          </a:xfrm>
          <a:prstGeom prst="rect">
            <a:avLst/>
          </a:prstGeom>
          <a:no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坐姿端庄</a:t>
            </a:r>
            <a:endParaRPr lang="zh-CN" altLang="en-US" sz="1800" b="1" dirty="0">
              <a:solidFill>
                <a:schemeClr val="dk1"/>
              </a:solidFill>
              <a:latin typeface="Times New Roman" panose="02020603050405020304" charset="0"/>
              <a:ea typeface="微软雅黑" panose="020B0503020204020204" pitchFamily="34" charset="-122"/>
            </a:endParaRPr>
          </a:p>
        </p:txBody>
      </p:sp>
      <p:sp>
        <p:nvSpPr>
          <p:cNvPr id="21" name="文本框 31"/>
          <p:cNvSpPr txBox="1"/>
          <p:nvPr>
            <p:custDataLst>
              <p:tags r:id="rId17"/>
            </p:custDataLst>
          </p:nvPr>
        </p:nvSpPr>
        <p:spPr>
          <a:xfrm>
            <a:off x="6567146" y="4731658"/>
            <a:ext cx="1097280" cy="506730"/>
          </a:xfrm>
          <a:prstGeom prst="rect">
            <a:avLst/>
          </a:prstGeom>
          <a:no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禁止吸烟</a:t>
            </a:r>
            <a:endParaRPr lang="zh-CN" altLang="en-US" sz="1800" b="1" dirty="0">
              <a:solidFill>
                <a:schemeClr val="dk1"/>
              </a:solidFill>
              <a:latin typeface="Times New Roman" panose="02020603050405020304" charset="0"/>
              <a:ea typeface="微软雅黑" panose="020B0503020204020204" pitchFamily="34" charset="-122"/>
            </a:endParaRPr>
          </a:p>
        </p:txBody>
      </p:sp>
      <p:sp>
        <p:nvSpPr>
          <p:cNvPr id="22" name="文本框 31"/>
          <p:cNvSpPr txBox="1"/>
          <p:nvPr>
            <p:custDataLst>
              <p:tags r:id="rId18"/>
            </p:custDataLst>
          </p:nvPr>
        </p:nvSpPr>
        <p:spPr>
          <a:xfrm>
            <a:off x="9782628" y="3269223"/>
            <a:ext cx="640080" cy="506730"/>
          </a:xfrm>
          <a:prstGeom prst="rect">
            <a:avLst/>
          </a:prstGeom>
          <a:noFill/>
          <a:ln w="9525">
            <a:noFill/>
          </a:ln>
        </p:spPr>
        <p:txBody>
          <a:bodyPr wrap="none">
            <a:spAutoFit/>
          </a:bodyPr>
          <a:lstStyle>
            <a:lvl1pPr marL="454025" indent="-454025" algn="l" defTabSz="1216025"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7425" indent="-377825" algn="l" defTabSz="1216025"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0825" indent="-301625" algn="l" defTabSz="121602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04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0025" indent="-301625" algn="l" defTabSz="1216025"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stStyle>
          <a:p>
            <a:pPr marL="0" lvl="0" indent="0" defTabSz="914400" eaLnBrk="1" hangingPunct="1">
              <a:lnSpc>
                <a:spcPct val="150000"/>
              </a:lnSpc>
              <a:spcBef>
                <a:spcPct val="0"/>
              </a:spcBef>
              <a:buNone/>
            </a:pPr>
            <a:r>
              <a:rPr lang="zh-CN" altLang="en-US" sz="1800" b="1" dirty="0">
                <a:solidFill>
                  <a:schemeClr val="dk1"/>
                </a:solidFill>
                <a:latin typeface="Times New Roman" panose="02020603050405020304" charset="0"/>
                <a:ea typeface="微软雅黑" panose="020B0503020204020204" pitchFamily="34" charset="-122"/>
              </a:rPr>
              <a:t>准时</a:t>
            </a:r>
            <a:endParaRPr lang="zh-CN" altLang="en-US" sz="1800" b="1" dirty="0">
              <a:solidFill>
                <a:schemeClr val="dk1"/>
              </a:solidFill>
              <a:latin typeface="Times New Roman" panose="02020603050405020304" charset="0"/>
              <a:ea typeface="微软雅黑" panose="020B0503020204020204" pitchFamily="34" charset="-122"/>
            </a:endParaRPr>
          </a:p>
        </p:txBody>
      </p:sp>
      <p:sp>
        <p:nvSpPr>
          <p:cNvPr id="35" name="speaker-mute_81105"/>
          <p:cNvSpPr>
            <a:spLocks noChangeAspect="1"/>
          </p:cNvSpPr>
          <p:nvPr>
            <p:custDataLst>
              <p:tags r:id="rId19"/>
            </p:custDataLst>
          </p:nvPr>
        </p:nvSpPr>
        <p:spPr bwMode="auto">
          <a:xfrm>
            <a:off x="5577730" y="3214013"/>
            <a:ext cx="609685" cy="560375"/>
          </a:xfrm>
          <a:custGeom>
            <a:avLst/>
            <a:gdLst>
              <a:gd name="connsiteX0" fmla="*/ 377212 w 607961"/>
              <a:gd name="connsiteY0" fmla="*/ 281045 h 558791"/>
              <a:gd name="connsiteX1" fmla="*/ 410791 w 607961"/>
              <a:gd name="connsiteY1" fmla="*/ 294875 h 558791"/>
              <a:gd name="connsiteX2" fmla="*/ 468924 w 607961"/>
              <a:gd name="connsiteY2" fmla="*/ 353022 h 558791"/>
              <a:gd name="connsiteX3" fmla="*/ 527057 w 607961"/>
              <a:gd name="connsiteY3" fmla="*/ 294875 h 558791"/>
              <a:gd name="connsiteX4" fmla="*/ 560531 w 607961"/>
              <a:gd name="connsiteY4" fmla="*/ 281045 h 558791"/>
              <a:gd name="connsiteX5" fmla="*/ 594110 w 607961"/>
              <a:gd name="connsiteY5" fmla="*/ 294875 h 558791"/>
              <a:gd name="connsiteX6" fmla="*/ 594110 w 607961"/>
              <a:gd name="connsiteY6" fmla="*/ 361823 h 558791"/>
              <a:gd name="connsiteX7" fmla="*/ 535977 w 607961"/>
              <a:gd name="connsiteY7" fmla="*/ 419866 h 558791"/>
              <a:gd name="connsiteX8" fmla="*/ 594110 w 607961"/>
              <a:gd name="connsiteY8" fmla="*/ 478013 h 558791"/>
              <a:gd name="connsiteX9" fmla="*/ 594110 w 607961"/>
              <a:gd name="connsiteY9" fmla="*/ 544857 h 558791"/>
              <a:gd name="connsiteX10" fmla="*/ 560531 w 607961"/>
              <a:gd name="connsiteY10" fmla="*/ 558791 h 558791"/>
              <a:gd name="connsiteX11" fmla="*/ 527057 w 607961"/>
              <a:gd name="connsiteY11" fmla="*/ 544857 h 558791"/>
              <a:gd name="connsiteX12" fmla="*/ 468924 w 607961"/>
              <a:gd name="connsiteY12" fmla="*/ 486814 h 558791"/>
              <a:gd name="connsiteX13" fmla="*/ 410791 w 607961"/>
              <a:gd name="connsiteY13" fmla="*/ 544857 h 558791"/>
              <a:gd name="connsiteX14" fmla="*/ 377212 w 607961"/>
              <a:gd name="connsiteY14" fmla="*/ 558791 h 558791"/>
              <a:gd name="connsiteX15" fmla="*/ 343738 w 607961"/>
              <a:gd name="connsiteY15" fmla="*/ 544857 h 558791"/>
              <a:gd name="connsiteX16" fmla="*/ 343738 w 607961"/>
              <a:gd name="connsiteY16" fmla="*/ 478013 h 558791"/>
              <a:gd name="connsiteX17" fmla="*/ 401871 w 607961"/>
              <a:gd name="connsiteY17" fmla="*/ 419866 h 558791"/>
              <a:gd name="connsiteX18" fmla="*/ 343738 w 607961"/>
              <a:gd name="connsiteY18" fmla="*/ 361823 h 558791"/>
              <a:gd name="connsiteX19" fmla="*/ 343738 w 607961"/>
              <a:gd name="connsiteY19" fmla="*/ 294875 h 558791"/>
              <a:gd name="connsiteX20" fmla="*/ 377212 w 607961"/>
              <a:gd name="connsiteY20" fmla="*/ 281045 h 558791"/>
              <a:gd name="connsiteX21" fmla="*/ 431437 w 607961"/>
              <a:gd name="connsiteY21" fmla="*/ 153886 h 558791"/>
              <a:gd name="connsiteX22" fmla="*/ 455255 w 607961"/>
              <a:gd name="connsiteY22" fmla="*/ 153886 h 558791"/>
              <a:gd name="connsiteX23" fmla="*/ 487678 w 607961"/>
              <a:gd name="connsiteY23" fmla="*/ 186259 h 558791"/>
              <a:gd name="connsiteX24" fmla="*/ 487678 w 607961"/>
              <a:gd name="connsiteY24" fmla="*/ 278246 h 558791"/>
              <a:gd name="connsiteX25" fmla="*/ 486314 w 607961"/>
              <a:gd name="connsiteY25" fmla="*/ 287047 h 558791"/>
              <a:gd name="connsiteX26" fmla="*/ 468896 w 607961"/>
              <a:gd name="connsiteY26" fmla="*/ 304543 h 558791"/>
              <a:gd name="connsiteX27" fmla="*/ 435005 w 607961"/>
              <a:gd name="connsiteY27" fmla="*/ 270703 h 558791"/>
              <a:gd name="connsiteX28" fmla="*/ 431437 w 607961"/>
              <a:gd name="connsiteY28" fmla="*/ 267769 h 558791"/>
              <a:gd name="connsiteX29" fmla="*/ 32421 w 607961"/>
              <a:gd name="connsiteY29" fmla="*/ 124390 h 558791"/>
              <a:gd name="connsiteX30" fmla="*/ 104084 w 607961"/>
              <a:gd name="connsiteY30" fmla="*/ 124390 h 558791"/>
              <a:gd name="connsiteX31" fmla="*/ 104084 w 607961"/>
              <a:gd name="connsiteY31" fmla="*/ 340038 h 558791"/>
              <a:gd name="connsiteX32" fmla="*/ 32421 w 607961"/>
              <a:gd name="connsiteY32" fmla="*/ 340038 h 558791"/>
              <a:gd name="connsiteX33" fmla="*/ 0 w 607961"/>
              <a:gd name="connsiteY33" fmla="*/ 307555 h 558791"/>
              <a:gd name="connsiteX34" fmla="*/ 0 w 607961"/>
              <a:gd name="connsiteY34" fmla="*/ 156768 h 558791"/>
              <a:gd name="connsiteX35" fmla="*/ 32421 w 607961"/>
              <a:gd name="connsiteY35" fmla="*/ 124390 h 558791"/>
              <a:gd name="connsiteX36" fmla="*/ 379595 w 607961"/>
              <a:gd name="connsiteY36" fmla="*/ 7 h 558791"/>
              <a:gd name="connsiteX37" fmla="*/ 395480 w 607961"/>
              <a:gd name="connsiteY37" fmla="*/ 4577 h 558791"/>
              <a:gd name="connsiteX38" fmla="*/ 411325 w 607961"/>
              <a:gd name="connsiteY38" fmla="*/ 32442 h 558791"/>
              <a:gd name="connsiteX39" fmla="*/ 411325 w 607961"/>
              <a:gd name="connsiteY39" fmla="*/ 254425 h 558791"/>
              <a:gd name="connsiteX40" fmla="*/ 377221 w 607961"/>
              <a:gd name="connsiteY40" fmla="*/ 246778 h 558791"/>
              <a:gd name="connsiteX41" fmla="*/ 319401 w 607961"/>
              <a:gd name="connsiteY41" fmla="*/ 270663 h 558791"/>
              <a:gd name="connsiteX42" fmla="*/ 295475 w 607961"/>
              <a:gd name="connsiteY42" fmla="*/ 328385 h 558791"/>
              <a:gd name="connsiteX43" fmla="*/ 319401 w 607961"/>
              <a:gd name="connsiteY43" fmla="*/ 386107 h 558791"/>
              <a:gd name="connsiteX44" fmla="*/ 353295 w 607961"/>
              <a:gd name="connsiteY44" fmla="*/ 419839 h 558791"/>
              <a:gd name="connsiteX45" fmla="*/ 330314 w 607961"/>
              <a:gd name="connsiteY45" fmla="*/ 442781 h 558791"/>
              <a:gd name="connsiteX46" fmla="*/ 143318 w 607961"/>
              <a:gd name="connsiteY46" fmla="*/ 342947 h 558791"/>
              <a:gd name="connsiteX47" fmla="*/ 143318 w 607961"/>
              <a:gd name="connsiteY47" fmla="*/ 121487 h 558791"/>
              <a:gd name="connsiteX48" fmla="*/ 363474 w 607961"/>
              <a:gd name="connsiteY48" fmla="*/ 3843 h 558791"/>
              <a:gd name="connsiteX49" fmla="*/ 379595 w 607961"/>
              <a:gd name="connsiteY49" fmla="*/ 7 h 55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7961" h="558791">
                <a:moveTo>
                  <a:pt x="377212" y="281045"/>
                </a:moveTo>
                <a:cubicBezTo>
                  <a:pt x="389384" y="281045"/>
                  <a:pt x="401557" y="285655"/>
                  <a:pt x="410791" y="294875"/>
                </a:cubicBezTo>
                <a:lnTo>
                  <a:pt x="468924" y="353022"/>
                </a:lnTo>
                <a:lnTo>
                  <a:pt x="527057" y="294875"/>
                </a:lnTo>
                <a:cubicBezTo>
                  <a:pt x="536291" y="285655"/>
                  <a:pt x="548464" y="281045"/>
                  <a:pt x="560531" y="281045"/>
                </a:cubicBezTo>
                <a:cubicBezTo>
                  <a:pt x="572703" y="281045"/>
                  <a:pt x="584771" y="285655"/>
                  <a:pt x="594110" y="294875"/>
                </a:cubicBezTo>
                <a:cubicBezTo>
                  <a:pt x="612578" y="313419"/>
                  <a:pt x="612578" y="343384"/>
                  <a:pt x="594110" y="361823"/>
                </a:cubicBezTo>
                <a:lnTo>
                  <a:pt x="535977" y="419866"/>
                </a:lnTo>
                <a:lnTo>
                  <a:pt x="594110" y="478013"/>
                </a:lnTo>
                <a:cubicBezTo>
                  <a:pt x="612578" y="496453"/>
                  <a:pt x="612578" y="526417"/>
                  <a:pt x="594110" y="544857"/>
                </a:cubicBezTo>
                <a:cubicBezTo>
                  <a:pt x="584771" y="554077"/>
                  <a:pt x="572703" y="558791"/>
                  <a:pt x="560531" y="558791"/>
                </a:cubicBezTo>
                <a:cubicBezTo>
                  <a:pt x="548464" y="558791"/>
                  <a:pt x="536291" y="554077"/>
                  <a:pt x="527057" y="544857"/>
                </a:cubicBezTo>
                <a:lnTo>
                  <a:pt x="468924" y="486814"/>
                </a:lnTo>
                <a:lnTo>
                  <a:pt x="410791" y="544857"/>
                </a:lnTo>
                <a:cubicBezTo>
                  <a:pt x="401557" y="554077"/>
                  <a:pt x="389384" y="558791"/>
                  <a:pt x="377212" y="558791"/>
                </a:cubicBezTo>
                <a:cubicBezTo>
                  <a:pt x="365145" y="558791"/>
                  <a:pt x="352972" y="554077"/>
                  <a:pt x="343738" y="544857"/>
                </a:cubicBezTo>
                <a:cubicBezTo>
                  <a:pt x="325165" y="526417"/>
                  <a:pt x="325165" y="496453"/>
                  <a:pt x="343738" y="478013"/>
                </a:cubicBezTo>
                <a:lnTo>
                  <a:pt x="401871" y="419866"/>
                </a:lnTo>
                <a:lnTo>
                  <a:pt x="343738" y="361823"/>
                </a:lnTo>
                <a:cubicBezTo>
                  <a:pt x="325165" y="343384"/>
                  <a:pt x="325165" y="313419"/>
                  <a:pt x="343738" y="294875"/>
                </a:cubicBezTo>
                <a:cubicBezTo>
                  <a:pt x="352972" y="285655"/>
                  <a:pt x="365145" y="281045"/>
                  <a:pt x="377212" y="281045"/>
                </a:cubicBezTo>
                <a:close/>
                <a:moveTo>
                  <a:pt x="431437" y="153886"/>
                </a:moveTo>
                <a:lnTo>
                  <a:pt x="455255" y="153886"/>
                </a:lnTo>
                <a:cubicBezTo>
                  <a:pt x="473198" y="153886"/>
                  <a:pt x="487678" y="168344"/>
                  <a:pt x="487678" y="186259"/>
                </a:cubicBezTo>
                <a:lnTo>
                  <a:pt x="487678" y="278246"/>
                </a:lnTo>
                <a:cubicBezTo>
                  <a:pt x="487678" y="281285"/>
                  <a:pt x="487153" y="284218"/>
                  <a:pt x="486314" y="287047"/>
                </a:cubicBezTo>
                <a:lnTo>
                  <a:pt x="468896" y="304543"/>
                </a:lnTo>
                <a:lnTo>
                  <a:pt x="435005" y="270703"/>
                </a:lnTo>
                <a:cubicBezTo>
                  <a:pt x="433850" y="269550"/>
                  <a:pt x="432591" y="268817"/>
                  <a:pt x="431437" y="267769"/>
                </a:cubicBezTo>
                <a:close/>
                <a:moveTo>
                  <a:pt x="32421" y="124390"/>
                </a:moveTo>
                <a:lnTo>
                  <a:pt x="104084" y="124390"/>
                </a:lnTo>
                <a:lnTo>
                  <a:pt x="104084" y="340038"/>
                </a:lnTo>
                <a:lnTo>
                  <a:pt x="32421" y="340038"/>
                </a:lnTo>
                <a:cubicBezTo>
                  <a:pt x="14479" y="340038"/>
                  <a:pt x="0" y="325473"/>
                  <a:pt x="0" y="307555"/>
                </a:cubicBezTo>
                <a:lnTo>
                  <a:pt x="0" y="156768"/>
                </a:lnTo>
                <a:cubicBezTo>
                  <a:pt x="0" y="138850"/>
                  <a:pt x="14479" y="124390"/>
                  <a:pt x="32421" y="124390"/>
                </a:cubicBezTo>
                <a:close/>
                <a:moveTo>
                  <a:pt x="379595" y="7"/>
                </a:moveTo>
                <a:cubicBezTo>
                  <a:pt x="385117" y="125"/>
                  <a:pt x="390600" y="1644"/>
                  <a:pt x="395480" y="4577"/>
                </a:cubicBezTo>
                <a:cubicBezTo>
                  <a:pt x="405344" y="10443"/>
                  <a:pt x="411325" y="21024"/>
                  <a:pt x="411325" y="32442"/>
                </a:cubicBezTo>
                <a:lnTo>
                  <a:pt x="411325" y="254425"/>
                </a:lnTo>
                <a:cubicBezTo>
                  <a:pt x="400726" y="249502"/>
                  <a:pt x="389288" y="246778"/>
                  <a:pt x="377221" y="246778"/>
                </a:cubicBezTo>
                <a:cubicBezTo>
                  <a:pt x="355394" y="246778"/>
                  <a:pt x="334827" y="255263"/>
                  <a:pt x="319401" y="270663"/>
                </a:cubicBezTo>
                <a:cubicBezTo>
                  <a:pt x="303975" y="286063"/>
                  <a:pt x="295475" y="306595"/>
                  <a:pt x="295475" y="328385"/>
                </a:cubicBezTo>
                <a:cubicBezTo>
                  <a:pt x="295475" y="350175"/>
                  <a:pt x="303975" y="370708"/>
                  <a:pt x="319401" y="386107"/>
                </a:cubicBezTo>
                <a:lnTo>
                  <a:pt x="353295" y="419839"/>
                </a:lnTo>
                <a:lnTo>
                  <a:pt x="330314" y="442781"/>
                </a:lnTo>
                <a:lnTo>
                  <a:pt x="143318" y="342947"/>
                </a:lnTo>
                <a:lnTo>
                  <a:pt x="143318" y="121487"/>
                </a:lnTo>
                <a:lnTo>
                  <a:pt x="363474" y="3843"/>
                </a:lnTo>
                <a:cubicBezTo>
                  <a:pt x="368511" y="1172"/>
                  <a:pt x="374073" y="-111"/>
                  <a:pt x="379595" y="7"/>
                </a:cubicBezTo>
                <a:close/>
              </a:path>
            </a:pathLst>
          </a:custGeom>
          <a:solidFill>
            <a:schemeClr val="accent1"/>
          </a:solidFill>
          <a:ln>
            <a:noFill/>
          </a:ln>
        </p:spPr>
        <p:txBody>
          <a:bodyPr/>
          <a:lstStyle/>
          <a:p>
            <a:endParaRPr lang="zh-CN" altLang="en-US" dirty="0">
              <a:solidFill>
                <a:schemeClr val="dk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5087459" y="1700877"/>
            <a:ext cx="3482248" cy="43429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grpSp>
        <p:nvGrpSpPr>
          <p:cNvPr id="4" name="组合 3"/>
          <p:cNvGrpSpPr/>
          <p:nvPr/>
        </p:nvGrpSpPr>
        <p:grpSpPr>
          <a:xfrm>
            <a:off x="1277257" y="1708061"/>
            <a:ext cx="3810202" cy="4340132"/>
            <a:chOff x="5512789" y="675084"/>
            <a:chExt cx="3895995" cy="4437857"/>
          </a:xfrm>
        </p:grpSpPr>
        <p:pic>
          <p:nvPicPr>
            <p:cNvPr id="12" name="Picture 5" descr="DSC07089"/>
            <p:cNvPicPr>
              <a:picLocks noChangeAspect="1" noChangeArrowheads="1"/>
            </p:cNvPicPr>
            <p:nvPr/>
          </p:nvPicPr>
          <p:blipFill rotWithShape="1">
            <a:blip r:embed="rId2" cstate="print"/>
            <a:srcRect l="11057"/>
            <a:stretch>
              <a:fillRect/>
            </a:stretch>
          </p:blipFill>
          <p:spPr bwMode="auto">
            <a:xfrm>
              <a:off x="5512789" y="675084"/>
              <a:ext cx="3895995" cy="4437857"/>
            </a:xfrm>
            <a:prstGeom prst="rect">
              <a:avLst/>
            </a:prstGeom>
            <a:noFill/>
            <a:ln w="19050">
              <a:solidFill>
                <a:srgbClr val="000000"/>
              </a:solidFill>
              <a:miter lim="800000"/>
              <a:headEnd/>
              <a:tailEnd/>
            </a:ln>
          </p:spPr>
        </p:pic>
        <p:sp>
          <p:nvSpPr>
            <p:cNvPr id="13" name="椭圆 12"/>
            <p:cNvSpPr>
              <a:spLocks noChangeArrowheads="1"/>
            </p:cNvSpPr>
            <p:nvPr>
              <p:custDataLst>
                <p:tags r:id="rId3"/>
              </p:custDataLst>
            </p:nvPr>
          </p:nvSpPr>
          <p:spPr bwMode="auto">
            <a:xfrm>
              <a:off x="5702300" y="2894013"/>
              <a:ext cx="785812" cy="1071563"/>
            </a:xfrm>
            <a:prstGeom prst="ellipse">
              <a:avLst/>
            </a:prstGeom>
            <a:noFill/>
            <a:ln w="9525" algn="ctr">
              <a:solidFill>
                <a:srgbClr val="FF0000"/>
              </a:solidFill>
              <a:roun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kumimoji="1" lang="zh-CN" altLang="zh-CN" sz="2400">
                <a:solidFill>
                  <a:schemeClr val="dk1"/>
                </a:solidFill>
                <a:ea typeface="黑体" panose="02010609060101010101" pitchFamily="49" charset="-122"/>
              </a:endParaRPr>
            </a:p>
          </p:txBody>
        </p:sp>
      </p:grpSp>
      <p:sp>
        <p:nvSpPr>
          <p:cNvPr id="115" name="矩形 114"/>
          <p:cNvSpPr/>
          <p:nvPr/>
        </p:nvSpPr>
        <p:spPr>
          <a:xfrm>
            <a:off x="1908936" y="655309"/>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机械事故案例四</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4"/>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2" name="矩形 1"/>
          <p:cNvSpPr/>
          <p:nvPr>
            <p:custDataLst>
              <p:tags r:id="rId5"/>
            </p:custDataLst>
          </p:nvPr>
        </p:nvSpPr>
        <p:spPr>
          <a:xfrm>
            <a:off x="5272797" y="4680218"/>
            <a:ext cx="2671018" cy="1091565"/>
          </a:xfrm>
          <a:prstGeom prst="rect">
            <a:avLst/>
          </a:prstGeom>
        </p:spPr>
        <p:txBody>
          <a:bodyPr wrap="square">
            <a:spAutoFit/>
          </a:bodyPr>
          <a:lstStyle/>
          <a:p>
            <a:pPr lvl="0" fontAlgn="base">
              <a:lnSpc>
                <a:spcPts val="2600"/>
              </a:lnSpc>
              <a:spcBef>
                <a:spcPct val="0"/>
              </a:spcBef>
              <a:spcAft>
                <a:spcPct val="0"/>
              </a:spcAft>
            </a:pPr>
            <a:r>
              <a:rPr lang="en-US" altLang="zh-CN" sz="1600" dirty="0">
                <a:solidFill>
                  <a:schemeClr val="lt1"/>
                </a:solidFill>
                <a:latin typeface="Times New Roman" panose="02020603050405020304" charset="0"/>
                <a:ea typeface="微软雅黑" panose="020B0503020204020204" pitchFamily="34" charset="-122"/>
              </a:rPr>
              <a:t>1.</a:t>
            </a:r>
            <a:r>
              <a:rPr lang="zh-CN" altLang="en-US" sz="1600" dirty="0">
                <a:solidFill>
                  <a:schemeClr val="lt1"/>
                </a:solidFill>
                <a:latin typeface="Times New Roman" panose="02020603050405020304" charset="0"/>
                <a:ea typeface="微软雅黑" panose="020B0503020204020204" pitchFamily="34" charset="-122"/>
              </a:rPr>
              <a:t>员工安全意识淡薄</a:t>
            </a:r>
            <a:endParaRPr lang="zh-CN" altLang="en-US" sz="1600" dirty="0">
              <a:solidFill>
                <a:schemeClr val="lt1"/>
              </a:solidFill>
              <a:latin typeface="Times New Roman" panose="02020603050405020304" charset="0"/>
              <a:ea typeface="微软雅黑" panose="020B0503020204020204" pitchFamily="34" charset="-122"/>
            </a:endParaRPr>
          </a:p>
          <a:p>
            <a:pPr lvl="0" fontAlgn="base">
              <a:lnSpc>
                <a:spcPts val="2600"/>
              </a:lnSpc>
              <a:spcBef>
                <a:spcPct val="0"/>
              </a:spcBef>
              <a:spcAft>
                <a:spcPct val="0"/>
              </a:spcAft>
            </a:pPr>
            <a:r>
              <a:rPr lang="en-US" altLang="zh-CN" sz="1600" dirty="0">
                <a:solidFill>
                  <a:schemeClr val="lt1"/>
                </a:solidFill>
                <a:latin typeface="Times New Roman" panose="02020603050405020304" charset="0"/>
                <a:ea typeface="微软雅黑" panose="020B0503020204020204" pitchFamily="34" charset="-122"/>
              </a:rPr>
              <a:t>2.</a:t>
            </a:r>
            <a:r>
              <a:rPr lang="zh-CN" altLang="en-US" sz="1600" dirty="0">
                <a:solidFill>
                  <a:schemeClr val="lt1"/>
                </a:solidFill>
                <a:latin typeface="Times New Roman" panose="02020603050405020304" charset="0"/>
                <a:ea typeface="微软雅黑" panose="020B0503020204020204" pitchFamily="34" charset="-122"/>
              </a:rPr>
              <a:t>岗位安全操作培训不足</a:t>
            </a:r>
            <a:endParaRPr lang="zh-CN" altLang="en-US" sz="1600" dirty="0">
              <a:solidFill>
                <a:schemeClr val="lt1"/>
              </a:solidFill>
              <a:latin typeface="Times New Roman" panose="02020603050405020304" charset="0"/>
              <a:ea typeface="微软雅黑" panose="020B0503020204020204" pitchFamily="34" charset="-122"/>
            </a:endParaRPr>
          </a:p>
          <a:p>
            <a:pPr lvl="0" fontAlgn="base">
              <a:lnSpc>
                <a:spcPts val="2600"/>
              </a:lnSpc>
              <a:spcBef>
                <a:spcPct val="0"/>
              </a:spcBef>
              <a:spcAft>
                <a:spcPct val="0"/>
              </a:spcAft>
            </a:pPr>
            <a:r>
              <a:rPr lang="en-US" altLang="zh-CN" sz="1600" dirty="0">
                <a:solidFill>
                  <a:schemeClr val="lt1"/>
                </a:solidFill>
                <a:latin typeface="Times New Roman" panose="02020603050405020304" charset="0"/>
                <a:ea typeface="微软雅黑" panose="020B0503020204020204" pitchFamily="34" charset="-122"/>
              </a:rPr>
              <a:t>3.</a:t>
            </a:r>
            <a:r>
              <a:rPr lang="zh-CN" altLang="en-US" sz="1600" dirty="0">
                <a:solidFill>
                  <a:schemeClr val="lt1"/>
                </a:solidFill>
                <a:latin typeface="Times New Roman" panose="02020603050405020304" charset="0"/>
                <a:ea typeface="微软雅黑" panose="020B0503020204020204" pitchFamily="34" charset="-122"/>
              </a:rPr>
              <a:t>现场管理松懈，纪律较差</a:t>
            </a:r>
            <a:endParaRPr lang="zh-CN" altLang="en-US" sz="1600" dirty="0">
              <a:solidFill>
                <a:schemeClr val="lt1"/>
              </a:solidFill>
              <a:latin typeface="Times New Roman" panose="02020603050405020304" charset="0"/>
              <a:ea typeface="微软雅黑" panose="020B0503020204020204" pitchFamily="34" charset="-122"/>
            </a:endParaRPr>
          </a:p>
        </p:txBody>
      </p:sp>
      <p:sp>
        <p:nvSpPr>
          <p:cNvPr id="3" name="矩形 2"/>
          <p:cNvSpPr/>
          <p:nvPr>
            <p:custDataLst>
              <p:tags r:id="rId6"/>
            </p:custDataLst>
          </p:nvPr>
        </p:nvSpPr>
        <p:spPr>
          <a:xfrm>
            <a:off x="5241748" y="2003634"/>
            <a:ext cx="1097280" cy="368300"/>
          </a:xfrm>
          <a:prstGeom prst="rect">
            <a:avLst/>
          </a:prstGeom>
          <a:solidFill>
            <a:schemeClr val="accent1">
              <a:lumMod val="40000"/>
              <a:lumOff val="60000"/>
            </a:schemeClr>
          </a:solidFill>
        </p:spPr>
        <p:txBody>
          <a:bodyPr wrap="none">
            <a:spAutoFit/>
          </a:bodyPr>
          <a:lstStyle/>
          <a:p>
            <a:r>
              <a:rPr lang="zh-CN" altLang="en-US" b="1" dirty="0">
                <a:solidFill>
                  <a:schemeClr val="lt1"/>
                </a:solidFill>
                <a:latin typeface="Times New Roman" panose="02020603050405020304" charset="0"/>
                <a:ea typeface="微软雅黑" panose="020B0503020204020204" pitchFamily="34" charset="-122"/>
              </a:rPr>
              <a:t>直接原因</a:t>
            </a:r>
            <a:endParaRPr lang="zh-CN" altLang="en-US" b="1" dirty="0">
              <a:solidFill>
                <a:schemeClr val="lt1"/>
              </a:solidFill>
              <a:latin typeface="Times New Roman" panose="02020603050405020304" charset="0"/>
              <a:ea typeface="微软雅黑" panose="020B0503020204020204" pitchFamily="34" charset="-122"/>
            </a:endParaRPr>
          </a:p>
        </p:txBody>
      </p:sp>
      <p:sp>
        <p:nvSpPr>
          <p:cNvPr id="7" name="矩形 6"/>
          <p:cNvSpPr/>
          <p:nvPr>
            <p:custDataLst>
              <p:tags r:id="rId7"/>
            </p:custDataLst>
          </p:nvPr>
        </p:nvSpPr>
        <p:spPr>
          <a:xfrm>
            <a:off x="5241747" y="2477532"/>
            <a:ext cx="3060423" cy="1424940"/>
          </a:xfrm>
          <a:prstGeom prst="rect">
            <a:avLst/>
          </a:prstGeom>
        </p:spPr>
        <p:txBody>
          <a:bodyPr wrap="square">
            <a:spAutoFit/>
          </a:bodyPr>
          <a:lstStyle/>
          <a:p>
            <a:pPr lvl="0" fontAlgn="base">
              <a:lnSpc>
                <a:spcPts val="2600"/>
              </a:lnSpc>
              <a:spcBef>
                <a:spcPct val="0"/>
              </a:spcBef>
              <a:spcAft>
                <a:spcPct val="0"/>
              </a:spcAft>
            </a:pPr>
            <a:r>
              <a:rPr lang="zh-TW" altLang="en-US" sz="1600" dirty="0">
                <a:solidFill>
                  <a:schemeClr val="lt1"/>
                </a:solidFill>
                <a:latin typeface="Times New Roman" panose="02020603050405020304" charset="0"/>
                <a:ea typeface="微软雅黑" panose="020B0503020204020204" pitchFamily="34" charset="-122"/>
              </a:rPr>
              <a:t>该员工</a:t>
            </a:r>
            <a:r>
              <a:rPr lang="zh-CN" altLang="en-US" sz="1600" dirty="0">
                <a:solidFill>
                  <a:schemeClr val="lt1"/>
                </a:solidFill>
                <a:latin typeface="Times New Roman" panose="02020603050405020304" charset="0"/>
                <a:ea typeface="微软雅黑" panose="020B0503020204020204" pitchFamily="34" charset="-122"/>
              </a:rPr>
              <a:t>用纸将冲切治具右边按钮卡住，二次</a:t>
            </a:r>
            <a:r>
              <a:rPr lang="zh-TW" altLang="en-US" sz="1600" dirty="0">
                <a:solidFill>
                  <a:schemeClr val="lt1"/>
                </a:solidFill>
                <a:latin typeface="Times New Roman" panose="02020603050405020304" charset="0"/>
                <a:ea typeface="微软雅黑" panose="020B0503020204020204" pitchFamily="34" charset="-122"/>
              </a:rPr>
              <a:t>严重违反</a:t>
            </a:r>
            <a:r>
              <a:rPr lang="zh-CN" altLang="en-US" sz="1600" dirty="0">
                <a:solidFill>
                  <a:schemeClr val="lt1"/>
                </a:solidFill>
                <a:latin typeface="Times New Roman" panose="02020603050405020304" charset="0"/>
                <a:ea typeface="微软雅黑" panose="020B0503020204020204" pitchFamily="34" charset="-122"/>
              </a:rPr>
              <a:t>安全</a:t>
            </a:r>
            <a:r>
              <a:rPr lang="zh-TW" altLang="en-US" sz="1600" dirty="0">
                <a:solidFill>
                  <a:schemeClr val="lt1"/>
                </a:solidFill>
                <a:latin typeface="Times New Roman" panose="02020603050405020304" charset="0"/>
                <a:ea typeface="微软雅黑" panose="020B0503020204020204" pitchFamily="34" charset="-122"/>
              </a:rPr>
              <a:t>操作规范</a:t>
            </a:r>
            <a:r>
              <a:rPr lang="zh-CN" altLang="en-US" sz="1600" dirty="0">
                <a:solidFill>
                  <a:schemeClr val="lt1"/>
                </a:solidFill>
                <a:latin typeface="Times New Roman" panose="02020603050405020304" charset="0"/>
                <a:ea typeface="微软雅黑" panose="020B0503020204020204" pitchFamily="34" charset="-122"/>
              </a:rPr>
              <a:t>及作业时与他人聊天，导致事故发生。</a:t>
            </a:r>
            <a:endParaRPr lang="zh-CN" altLang="en-US" sz="1600" dirty="0">
              <a:solidFill>
                <a:schemeClr val="lt1"/>
              </a:solidFill>
              <a:latin typeface="Times New Roman" panose="02020603050405020304" charset="0"/>
              <a:ea typeface="微软雅黑" panose="020B0503020204020204" pitchFamily="34" charset="-122"/>
            </a:endParaRPr>
          </a:p>
        </p:txBody>
      </p:sp>
      <p:pic>
        <p:nvPicPr>
          <p:cNvPr id="9" name="图片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9708" y="1705226"/>
            <a:ext cx="2897202" cy="2172900"/>
          </a:xfrm>
          <a:prstGeom prst="rect">
            <a:avLst/>
          </a:prstGeom>
        </p:spPr>
      </p:pic>
      <p:sp>
        <p:nvSpPr>
          <p:cNvPr id="18" name="矩形 17"/>
          <p:cNvSpPr/>
          <p:nvPr>
            <p:custDataLst>
              <p:tags r:id="rId9"/>
            </p:custDataLst>
          </p:nvPr>
        </p:nvSpPr>
        <p:spPr>
          <a:xfrm>
            <a:off x="5241747" y="4127977"/>
            <a:ext cx="1188720" cy="368300"/>
          </a:xfrm>
          <a:prstGeom prst="rect">
            <a:avLst/>
          </a:prstGeom>
          <a:solidFill>
            <a:schemeClr val="accent1">
              <a:lumMod val="40000"/>
              <a:lumOff val="60000"/>
            </a:schemeClr>
          </a:solidFill>
        </p:spPr>
        <p:txBody>
          <a:bodyPr wrap="none">
            <a:spAutoFit/>
          </a:bodyPr>
          <a:lstStyle/>
          <a:p>
            <a:pPr lvl="0" fontAlgn="base">
              <a:spcBef>
                <a:spcPct val="0"/>
              </a:spcBef>
              <a:spcAft>
                <a:spcPct val="0"/>
              </a:spcAft>
            </a:pPr>
            <a:r>
              <a:rPr lang="zh-CN" altLang="en-US" b="1" dirty="0">
                <a:solidFill>
                  <a:schemeClr val="lt1"/>
                </a:solidFill>
                <a:latin typeface="Times New Roman" panose="02020603050405020304" charset="0"/>
                <a:ea typeface="微软雅黑" panose="020B0503020204020204" pitchFamily="34" charset="-122"/>
              </a:rPr>
              <a:t>间接原因</a:t>
            </a:r>
            <a:r>
              <a:rPr lang="en-US" altLang="zh-CN" b="1" dirty="0">
                <a:solidFill>
                  <a:schemeClr val="lt1"/>
                </a:solidFill>
                <a:latin typeface="Times New Roman" panose="02020603050405020304" charset="0"/>
                <a:ea typeface="微软雅黑" panose="020B0503020204020204" pitchFamily="34" charset="-122"/>
              </a:rPr>
              <a:t>:</a:t>
            </a:r>
            <a:endParaRPr lang="en-US" altLang="zh-CN" b="1" dirty="0">
              <a:solidFill>
                <a:schemeClr val="lt1"/>
              </a:solidFill>
              <a:latin typeface="Times New Roman" panose="02020603050405020304" charset="0"/>
              <a:ea typeface="微软雅黑" panose="020B0503020204020204" pitchFamily="34" charset="-122"/>
            </a:endParaRPr>
          </a:p>
        </p:txBody>
      </p:sp>
      <p:pic>
        <p:nvPicPr>
          <p:cNvPr id="11" name="Picture 1" descr="DSC07086"/>
          <p:cNvPicPr>
            <a:picLocks noChangeAspect="1" noChangeArrowheads="1"/>
          </p:cNvPicPr>
          <p:nvPr/>
        </p:nvPicPr>
        <p:blipFill>
          <a:blip r:embed="rId10"/>
          <a:srcRect/>
          <a:stretch>
            <a:fillRect/>
          </a:stretch>
        </p:blipFill>
        <p:spPr bwMode="auto">
          <a:xfrm>
            <a:off x="8569708" y="3872361"/>
            <a:ext cx="2897201" cy="2175832"/>
          </a:xfrm>
          <a:prstGeom prst="rect">
            <a:avLst/>
          </a:prstGeom>
          <a:noFill/>
          <a:ln w="19050">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884405" y="655309"/>
            <a:ext cx="56946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机械事故案例五：不安全的着装</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1"/>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 name="clock_192585"/>
          <p:cNvSpPr>
            <a:spLocks noChangeAspect="1"/>
          </p:cNvSpPr>
          <p:nvPr>
            <p:custDataLst>
              <p:tags r:id="rId2"/>
            </p:custDataLst>
          </p:nvPr>
        </p:nvSpPr>
        <p:spPr bwMode="auto">
          <a:xfrm>
            <a:off x="1775624" y="1629233"/>
            <a:ext cx="524976" cy="524183"/>
          </a:xfrm>
          <a:custGeom>
            <a:avLst/>
            <a:gdLst>
              <a:gd name="connsiteX0" fmla="*/ 279227 w 607639"/>
              <a:gd name="connsiteY0" fmla="*/ 106554 h 606722"/>
              <a:gd name="connsiteX1" fmla="*/ 328436 w 607639"/>
              <a:gd name="connsiteY1" fmla="*/ 106554 h 606722"/>
              <a:gd name="connsiteX2" fmla="*/ 328436 w 607639"/>
              <a:gd name="connsiteY2" fmla="*/ 293205 h 606722"/>
              <a:gd name="connsiteX3" fmla="*/ 460580 w 607639"/>
              <a:gd name="connsiteY3" fmla="*/ 425105 h 606722"/>
              <a:gd name="connsiteX4" fmla="*/ 425698 w 607639"/>
              <a:gd name="connsiteY4" fmla="*/ 459946 h 606722"/>
              <a:gd name="connsiteX5" fmla="*/ 279227 w 607639"/>
              <a:gd name="connsiteY5" fmla="*/ 313559 h 606722"/>
              <a:gd name="connsiteX6" fmla="*/ 303775 w 607639"/>
              <a:gd name="connsiteY6" fmla="*/ 49235 h 606722"/>
              <a:gd name="connsiteX7" fmla="*/ 49309 w 607639"/>
              <a:gd name="connsiteY7" fmla="*/ 303317 h 606722"/>
              <a:gd name="connsiteX8" fmla="*/ 303775 w 607639"/>
              <a:gd name="connsiteY8" fmla="*/ 557488 h 606722"/>
              <a:gd name="connsiteX9" fmla="*/ 558330 w 607639"/>
              <a:gd name="connsiteY9" fmla="*/ 303317 h 606722"/>
              <a:gd name="connsiteX10" fmla="*/ 303775 w 607639"/>
              <a:gd name="connsiteY10" fmla="*/ 49235 h 606722"/>
              <a:gd name="connsiteX11" fmla="*/ 303775 w 607639"/>
              <a:gd name="connsiteY11" fmla="*/ 0 h 606722"/>
              <a:gd name="connsiteX12" fmla="*/ 607639 w 607639"/>
              <a:gd name="connsiteY12" fmla="*/ 303317 h 606722"/>
              <a:gd name="connsiteX13" fmla="*/ 303775 w 607639"/>
              <a:gd name="connsiteY13" fmla="*/ 606722 h 606722"/>
              <a:gd name="connsiteX14" fmla="*/ 0 w 607639"/>
              <a:gd name="connsiteY14" fmla="*/ 303317 h 606722"/>
              <a:gd name="connsiteX15" fmla="*/ 303775 w 607639"/>
              <a:gd name="connsiteY1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7639" h="606722">
                <a:moveTo>
                  <a:pt x="279227" y="106554"/>
                </a:moveTo>
                <a:lnTo>
                  <a:pt x="328436" y="106554"/>
                </a:lnTo>
                <a:lnTo>
                  <a:pt x="328436" y="293205"/>
                </a:lnTo>
                <a:lnTo>
                  <a:pt x="460580" y="425105"/>
                </a:lnTo>
                <a:lnTo>
                  <a:pt x="425698" y="459946"/>
                </a:lnTo>
                <a:lnTo>
                  <a:pt x="279227" y="313559"/>
                </a:lnTo>
                <a:close/>
                <a:moveTo>
                  <a:pt x="303775" y="49235"/>
                </a:moveTo>
                <a:cubicBezTo>
                  <a:pt x="163414" y="49235"/>
                  <a:pt x="49309" y="163167"/>
                  <a:pt x="49309" y="303317"/>
                </a:cubicBezTo>
                <a:cubicBezTo>
                  <a:pt x="49309" y="443466"/>
                  <a:pt x="163414" y="557488"/>
                  <a:pt x="303775" y="557488"/>
                </a:cubicBezTo>
                <a:cubicBezTo>
                  <a:pt x="444136" y="557488"/>
                  <a:pt x="558330" y="443466"/>
                  <a:pt x="558330" y="303317"/>
                </a:cubicBezTo>
                <a:cubicBezTo>
                  <a:pt x="558330" y="163167"/>
                  <a:pt x="444136" y="49235"/>
                  <a:pt x="303775" y="49235"/>
                </a:cubicBezTo>
                <a:close/>
                <a:moveTo>
                  <a:pt x="303775" y="0"/>
                </a:moveTo>
                <a:cubicBezTo>
                  <a:pt x="471283" y="0"/>
                  <a:pt x="607639" y="136061"/>
                  <a:pt x="607639" y="303317"/>
                </a:cubicBezTo>
                <a:cubicBezTo>
                  <a:pt x="607639" y="470572"/>
                  <a:pt x="471283" y="606722"/>
                  <a:pt x="303775" y="606722"/>
                </a:cubicBezTo>
                <a:cubicBezTo>
                  <a:pt x="136267" y="606722"/>
                  <a:pt x="0" y="470572"/>
                  <a:pt x="0" y="303317"/>
                </a:cubicBezTo>
                <a:cubicBezTo>
                  <a:pt x="0" y="136061"/>
                  <a:pt x="136267" y="0"/>
                  <a:pt x="303775" y="0"/>
                </a:cubicBezTo>
                <a:close/>
              </a:path>
            </a:pathLst>
          </a:custGeom>
          <a:solidFill>
            <a:schemeClr val="accent1"/>
          </a:solidFill>
          <a:ln>
            <a:noFill/>
          </a:ln>
        </p:spPr>
      </p:sp>
      <p:sp>
        <p:nvSpPr>
          <p:cNvPr id="12" name="placeholder_162540"/>
          <p:cNvSpPr>
            <a:spLocks noChangeAspect="1"/>
          </p:cNvSpPr>
          <p:nvPr>
            <p:custDataLst>
              <p:tags r:id="rId3"/>
            </p:custDataLst>
          </p:nvPr>
        </p:nvSpPr>
        <p:spPr bwMode="auto">
          <a:xfrm>
            <a:off x="5462253" y="1551545"/>
            <a:ext cx="524976" cy="524445"/>
          </a:xfrm>
          <a:custGeom>
            <a:avLst/>
            <a:gdLst>
              <a:gd name="connsiteX0" fmla="*/ 431459 w 606250"/>
              <a:gd name="connsiteY0" fmla="*/ 259085 h 605637"/>
              <a:gd name="connsiteX1" fmla="*/ 322556 w 606250"/>
              <a:gd name="connsiteY1" fmla="*/ 422693 h 605637"/>
              <a:gd name="connsiteX2" fmla="*/ 283748 w 606250"/>
              <a:gd name="connsiteY2" fmla="*/ 422693 h 605637"/>
              <a:gd name="connsiteX3" fmla="*/ 175123 w 606250"/>
              <a:gd name="connsiteY3" fmla="*/ 260290 h 605637"/>
              <a:gd name="connsiteX4" fmla="*/ 143185 w 606250"/>
              <a:gd name="connsiteY4" fmla="*/ 260290 h 605637"/>
              <a:gd name="connsiteX5" fmla="*/ 57956 w 606250"/>
              <a:gd name="connsiteY5" fmla="*/ 555341 h 605637"/>
              <a:gd name="connsiteX6" fmla="*/ 57956 w 606250"/>
              <a:gd name="connsiteY6" fmla="*/ 555434 h 605637"/>
              <a:gd name="connsiteX7" fmla="*/ 548440 w 606250"/>
              <a:gd name="connsiteY7" fmla="*/ 555434 h 605637"/>
              <a:gd name="connsiteX8" fmla="*/ 464511 w 606250"/>
              <a:gd name="connsiteY8" fmla="*/ 259085 h 605637"/>
              <a:gd name="connsiteX9" fmla="*/ 303208 w 606250"/>
              <a:gd name="connsiteY9" fmla="*/ 112058 h 605637"/>
              <a:gd name="connsiteX10" fmla="*/ 329706 w 606250"/>
              <a:gd name="connsiteY10" fmla="*/ 138520 h 605637"/>
              <a:gd name="connsiteX11" fmla="*/ 303208 w 606250"/>
              <a:gd name="connsiteY11" fmla="*/ 164982 h 605637"/>
              <a:gd name="connsiteX12" fmla="*/ 276710 w 606250"/>
              <a:gd name="connsiteY12" fmla="*/ 138520 h 605637"/>
              <a:gd name="connsiteX13" fmla="*/ 303208 w 606250"/>
              <a:gd name="connsiteY13" fmla="*/ 112058 h 605637"/>
              <a:gd name="connsiteX14" fmla="*/ 303245 w 606250"/>
              <a:gd name="connsiteY14" fmla="*/ 50334 h 605637"/>
              <a:gd name="connsiteX15" fmla="*/ 201211 w 606250"/>
              <a:gd name="connsiteY15" fmla="*/ 173990 h 605637"/>
              <a:gd name="connsiteX16" fmla="*/ 303245 w 606250"/>
              <a:gd name="connsiteY16" fmla="*/ 365963 h 605637"/>
              <a:gd name="connsiteX17" fmla="*/ 405185 w 606250"/>
              <a:gd name="connsiteY17" fmla="*/ 173990 h 605637"/>
              <a:gd name="connsiteX18" fmla="*/ 303245 w 606250"/>
              <a:gd name="connsiteY18" fmla="*/ 50334 h 605637"/>
              <a:gd name="connsiteX19" fmla="*/ 303338 w 606250"/>
              <a:gd name="connsiteY19" fmla="*/ 0 h 605637"/>
              <a:gd name="connsiteX20" fmla="*/ 455598 w 606250"/>
              <a:gd name="connsiteY20" fmla="*/ 173897 h 605637"/>
              <a:gd name="connsiteX21" fmla="*/ 450863 w 606250"/>
              <a:gd name="connsiteY21" fmla="*/ 207361 h 605637"/>
              <a:gd name="connsiteX22" fmla="*/ 483915 w 606250"/>
              <a:gd name="connsiteY22" fmla="*/ 207361 h 605637"/>
              <a:gd name="connsiteX23" fmla="*/ 508425 w 606250"/>
              <a:gd name="connsiteY23" fmla="*/ 225436 h 605637"/>
              <a:gd name="connsiteX24" fmla="*/ 605260 w 606250"/>
              <a:gd name="connsiteY24" fmla="*/ 573324 h 605637"/>
              <a:gd name="connsiteX25" fmla="*/ 580749 w 606250"/>
              <a:gd name="connsiteY25" fmla="*/ 605582 h 605637"/>
              <a:gd name="connsiteX26" fmla="*/ 25833 w 606250"/>
              <a:gd name="connsiteY26" fmla="*/ 605582 h 605637"/>
              <a:gd name="connsiteX27" fmla="*/ 1137 w 606250"/>
              <a:gd name="connsiteY27" fmla="*/ 573324 h 605637"/>
              <a:gd name="connsiteX28" fmla="*/ 99550 w 606250"/>
              <a:gd name="connsiteY28" fmla="*/ 226641 h 605637"/>
              <a:gd name="connsiteX29" fmla="*/ 124060 w 606250"/>
              <a:gd name="connsiteY29" fmla="*/ 208658 h 605637"/>
              <a:gd name="connsiteX30" fmla="*/ 155997 w 606250"/>
              <a:gd name="connsiteY30" fmla="*/ 208658 h 605637"/>
              <a:gd name="connsiteX31" fmla="*/ 151077 w 606250"/>
              <a:gd name="connsiteY31" fmla="*/ 173897 h 605637"/>
              <a:gd name="connsiteX32" fmla="*/ 303338 w 606250"/>
              <a:gd name="connsiteY32" fmla="*/ 0 h 6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6250" h="605637">
                <a:moveTo>
                  <a:pt x="431459" y="259085"/>
                </a:moveTo>
                <a:cubicBezTo>
                  <a:pt x="395715" y="334169"/>
                  <a:pt x="331840" y="410735"/>
                  <a:pt x="322556" y="422693"/>
                </a:cubicBezTo>
                <a:cubicBezTo>
                  <a:pt x="310022" y="438915"/>
                  <a:pt x="288483" y="429738"/>
                  <a:pt x="283748" y="422693"/>
                </a:cubicBezTo>
                <a:cubicBezTo>
                  <a:pt x="274649" y="411570"/>
                  <a:pt x="210867" y="335652"/>
                  <a:pt x="175123" y="260290"/>
                </a:cubicBezTo>
                <a:lnTo>
                  <a:pt x="143185" y="260290"/>
                </a:lnTo>
                <a:lnTo>
                  <a:pt x="57956" y="555341"/>
                </a:lnTo>
                <a:lnTo>
                  <a:pt x="57956" y="555434"/>
                </a:lnTo>
                <a:lnTo>
                  <a:pt x="548440" y="555434"/>
                </a:lnTo>
                <a:lnTo>
                  <a:pt x="464511" y="259085"/>
                </a:lnTo>
                <a:close/>
                <a:moveTo>
                  <a:pt x="303208" y="112058"/>
                </a:moveTo>
                <a:cubicBezTo>
                  <a:pt x="317842" y="112058"/>
                  <a:pt x="329706" y="123905"/>
                  <a:pt x="329706" y="138520"/>
                </a:cubicBezTo>
                <a:cubicBezTo>
                  <a:pt x="329706" y="153135"/>
                  <a:pt x="317842" y="164982"/>
                  <a:pt x="303208" y="164982"/>
                </a:cubicBezTo>
                <a:cubicBezTo>
                  <a:pt x="288574" y="164982"/>
                  <a:pt x="276710" y="153135"/>
                  <a:pt x="276710" y="138520"/>
                </a:cubicBezTo>
                <a:cubicBezTo>
                  <a:pt x="276710" y="123905"/>
                  <a:pt x="288574" y="112058"/>
                  <a:pt x="303208" y="112058"/>
                </a:cubicBezTo>
                <a:close/>
                <a:moveTo>
                  <a:pt x="303245" y="50334"/>
                </a:moveTo>
                <a:cubicBezTo>
                  <a:pt x="247725" y="50334"/>
                  <a:pt x="201211" y="105673"/>
                  <a:pt x="201211" y="173990"/>
                </a:cubicBezTo>
                <a:cubicBezTo>
                  <a:pt x="201211" y="224231"/>
                  <a:pt x="263230" y="315629"/>
                  <a:pt x="303245" y="365963"/>
                </a:cubicBezTo>
                <a:cubicBezTo>
                  <a:pt x="343352" y="314424"/>
                  <a:pt x="405185" y="224324"/>
                  <a:pt x="405185" y="173990"/>
                </a:cubicBezTo>
                <a:cubicBezTo>
                  <a:pt x="405185" y="105673"/>
                  <a:pt x="358671" y="50334"/>
                  <a:pt x="303245" y="50334"/>
                </a:cubicBezTo>
                <a:close/>
                <a:moveTo>
                  <a:pt x="303338" y="0"/>
                </a:moveTo>
                <a:cubicBezTo>
                  <a:pt x="387174" y="0"/>
                  <a:pt x="455598" y="78606"/>
                  <a:pt x="455598" y="173897"/>
                </a:cubicBezTo>
                <a:cubicBezTo>
                  <a:pt x="455598" y="184372"/>
                  <a:pt x="453834" y="195681"/>
                  <a:pt x="450863" y="207361"/>
                </a:cubicBezTo>
                <a:lnTo>
                  <a:pt x="483915" y="207361"/>
                </a:lnTo>
                <a:cubicBezTo>
                  <a:pt x="495613" y="207361"/>
                  <a:pt x="504619" y="215147"/>
                  <a:pt x="508425" y="225436"/>
                </a:cubicBezTo>
                <a:lnTo>
                  <a:pt x="605260" y="573324"/>
                </a:lnTo>
                <a:cubicBezTo>
                  <a:pt x="608509" y="581481"/>
                  <a:pt x="604610" y="604377"/>
                  <a:pt x="580749" y="605582"/>
                </a:cubicBezTo>
                <a:lnTo>
                  <a:pt x="25833" y="605582"/>
                </a:lnTo>
                <a:cubicBezTo>
                  <a:pt x="17106" y="606509"/>
                  <a:pt x="-5269" y="595756"/>
                  <a:pt x="1137" y="573324"/>
                </a:cubicBezTo>
                <a:lnTo>
                  <a:pt x="99550" y="226641"/>
                </a:lnTo>
                <a:cubicBezTo>
                  <a:pt x="102149" y="216445"/>
                  <a:pt x="112455" y="208658"/>
                  <a:pt x="124060" y="208658"/>
                </a:cubicBezTo>
                <a:lnTo>
                  <a:pt x="155997" y="208658"/>
                </a:lnTo>
                <a:cubicBezTo>
                  <a:pt x="152841" y="196515"/>
                  <a:pt x="151077" y="184743"/>
                  <a:pt x="151077" y="173897"/>
                </a:cubicBezTo>
                <a:cubicBezTo>
                  <a:pt x="151077" y="77401"/>
                  <a:pt x="219501" y="0"/>
                  <a:pt x="303338" y="0"/>
                </a:cubicBezTo>
                <a:close/>
              </a:path>
            </a:pathLst>
          </a:custGeom>
          <a:solidFill>
            <a:schemeClr val="accent1"/>
          </a:solidFill>
          <a:ln>
            <a:noFill/>
          </a:ln>
        </p:spPr>
      </p:sp>
      <p:sp>
        <p:nvSpPr>
          <p:cNvPr id="4" name="矩形 3"/>
          <p:cNvSpPr/>
          <p:nvPr/>
        </p:nvSpPr>
        <p:spPr>
          <a:xfrm>
            <a:off x="2493762" y="1706658"/>
            <a:ext cx="2032000" cy="368300"/>
          </a:xfrm>
          <a:prstGeom prst="rect">
            <a:avLst/>
          </a:prstGeom>
        </p:spPr>
        <p:txBody>
          <a:bodyPr wrap="none">
            <a:spAutoFit/>
          </a:bodyPr>
          <a:lstStyle/>
          <a:p>
            <a:r>
              <a:rPr lang="en-US" altLang="zh-CN" dirty="0">
                <a:solidFill>
                  <a:srgbClr val="000000"/>
                </a:solidFill>
                <a:latin typeface="Times New Roman" panose="02020603050405020304" charset="0"/>
                <a:ea typeface="微软雅黑" panose="020B0503020204020204" pitchFamily="34" charset="-122"/>
              </a:rPr>
              <a:t>2009</a:t>
            </a:r>
            <a:r>
              <a:rPr lang="zh-CN" altLang="en-US" dirty="0">
                <a:solidFill>
                  <a:srgbClr val="000000"/>
                </a:solidFill>
                <a:latin typeface="Times New Roman" panose="02020603050405020304" charset="0"/>
                <a:ea typeface="微软雅黑" panose="020B0503020204020204" pitchFamily="34" charset="-122"/>
              </a:rPr>
              <a:t>年</a:t>
            </a:r>
            <a:r>
              <a:rPr lang="en-US" altLang="zh-CN" dirty="0">
                <a:solidFill>
                  <a:srgbClr val="000000"/>
                </a:solidFill>
                <a:latin typeface="Times New Roman" panose="02020603050405020304" charset="0"/>
                <a:ea typeface="微软雅黑" panose="020B0503020204020204" pitchFamily="34" charset="-122"/>
              </a:rPr>
              <a:t>11</a:t>
            </a:r>
            <a:r>
              <a:rPr lang="zh-CN" altLang="en-US" dirty="0">
                <a:solidFill>
                  <a:srgbClr val="000000"/>
                </a:solidFill>
                <a:latin typeface="Times New Roman" panose="02020603050405020304" charset="0"/>
                <a:ea typeface="微软雅黑" panose="020B0503020204020204" pitchFamily="34" charset="-122"/>
              </a:rPr>
              <a:t>月</a:t>
            </a:r>
            <a:r>
              <a:rPr lang="en-US" altLang="zh-CN" dirty="0">
                <a:solidFill>
                  <a:srgbClr val="000000"/>
                </a:solidFill>
                <a:latin typeface="Times New Roman" panose="02020603050405020304" charset="0"/>
                <a:ea typeface="微软雅黑" panose="020B0503020204020204" pitchFamily="34" charset="-122"/>
              </a:rPr>
              <a:t>17</a:t>
            </a:r>
            <a:r>
              <a:rPr lang="zh-CN" altLang="en-US" dirty="0">
                <a:solidFill>
                  <a:srgbClr val="000000"/>
                </a:solidFill>
                <a:latin typeface="Times New Roman" panose="02020603050405020304" charset="0"/>
                <a:ea typeface="微软雅黑" panose="020B0503020204020204" pitchFamily="34" charset="-122"/>
              </a:rPr>
              <a:t>日</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4" name="矩形 13"/>
          <p:cNvSpPr/>
          <p:nvPr/>
        </p:nvSpPr>
        <p:spPr>
          <a:xfrm>
            <a:off x="6310444" y="1706658"/>
            <a:ext cx="2528755" cy="368300"/>
          </a:xfrm>
          <a:prstGeom prst="rect">
            <a:avLst/>
          </a:prstGeom>
        </p:spPr>
        <p:txBody>
          <a:bodyPr wrap="square">
            <a:spAutoFit/>
          </a:bodyPr>
          <a:lstStyle/>
          <a:p>
            <a:r>
              <a:rPr lang="zh-CN" altLang="en-US" dirty="0">
                <a:solidFill>
                  <a:srgbClr val="000000"/>
                </a:solidFill>
                <a:latin typeface="Times New Roman" panose="02020603050405020304" charset="0"/>
                <a:ea typeface="微软雅黑" panose="020B0503020204020204" pitchFamily="34" charset="-122"/>
              </a:rPr>
              <a:t>江夏五金轴加工作坊内</a:t>
            </a:r>
            <a:endParaRPr lang="zh-CN" altLang="en-US" dirty="0">
              <a:solidFill>
                <a:srgbClr val="000000"/>
              </a:solidFill>
              <a:latin typeface="Times New Roman" panose="02020603050405020304" charset="0"/>
              <a:ea typeface="微软雅黑" panose="020B0503020204020204" pitchFamily="34" charset="-122"/>
            </a:endParaRPr>
          </a:p>
        </p:txBody>
      </p:sp>
      <p:sp>
        <p:nvSpPr>
          <p:cNvPr id="15" name="矩形 14"/>
          <p:cNvSpPr/>
          <p:nvPr/>
        </p:nvSpPr>
        <p:spPr>
          <a:xfrm>
            <a:off x="2493762" y="2634595"/>
            <a:ext cx="8551609" cy="3553460"/>
          </a:xfrm>
          <a:prstGeom prst="rect">
            <a:avLst/>
          </a:prstGeom>
        </p:spPr>
        <p:txBody>
          <a:bodyPr wrap="square">
            <a:spAutoFit/>
          </a:bodyPr>
          <a:lstStyle/>
          <a:p>
            <a:pPr>
              <a:lnSpc>
                <a:spcPts val="3000"/>
              </a:lnSpc>
            </a:pPr>
            <a:r>
              <a:rPr lang="en-US" altLang="zh-CN" sz="1600" dirty="0">
                <a:solidFill>
                  <a:srgbClr val="000000"/>
                </a:solidFill>
                <a:latin typeface="Times New Roman" panose="02020603050405020304" charset="0"/>
                <a:ea typeface="微软雅黑" panose="020B0503020204020204" pitchFamily="34" charset="-122"/>
              </a:rPr>
              <a:t>2009</a:t>
            </a:r>
            <a:r>
              <a:rPr lang="zh-CN" altLang="en-US" sz="1600" dirty="0">
                <a:solidFill>
                  <a:srgbClr val="000000"/>
                </a:solidFill>
                <a:latin typeface="Times New Roman" panose="02020603050405020304" charset="0"/>
                <a:ea typeface="微软雅黑" panose="020B0503020204020204" pitchFamily="34" charset="-122"/>
              </a:rPr>
              <a:t>年</a:t>
            </a:r>
            <a:r>
              <a:rPr lang="en-US" altLang="zh-CN" sz="1600" dirty="0">
                <a:solidFill>
                  <a:srgbClr val="000000"/>
                </a:solidFill>
                <a:latin typeface="Times New Roman" panose="02020603050405020304" charset="0"/>
                <a:ea typeface="微软雅黑" panose="020B0503020204020204" pitchFamily="34" charset="-122"/>
              </a:rPr>
              <a:t>11</a:t>
            </a:r>
            <a:r>
              <a:rPr lang="zh-CN" altLang="en-US" sz="1600" dirty="0">
                <a:solidFill>
                  <a:srgbClr val="000000"/>
                </a:solidFill>
                <a:latin typeface="Times New Roman" panose="02020603050405020304" charset="0"/>
                <a:ea typeface="微软雅黑" panose="020B0503020204020204" pitchFamily="34" charset="-122"/>
              </a:rPr>
              <a:t>月</a:t>
            </a:r>
            <a:r>
              <a:rPr lang="en-US" altLang="zh-CN" sz="1600" dirty="0">
                <a:solidFill>
                  <a:srgbClr val="000000"/>
                </a:solidFill>
                <a:latin typeface="Times New Roman" panose="02020603050405020304" charset="0"/>
                <a:ea typeface="微软雅黑" panose="020B0503020204020204" pitchFamily="34" charset="-122"/>
              </a:rPr>
              <a:t>17</a:t>
            </a:r>
            <a:r>
              <a:rPr lang="zh-CN" altLang="en-US" sz="1600" dirty="0">
                <a:solidFill>
                  <a:srgbClr val="000000"/>
                </a:solidFill>
                <a:latin typeface="Times New Roman" panose="02020603050405020304" charset="0"/>
                <a:ea typeface="微软雅黑" panose="020B0503020204020204" pitchFamily="34" charset="-122"/>
              </a:rPr>
              <a:t>日下午</a:t>
            </a:r>
            <a:r>
              <a:rPr lang="en-US" altLang="zh-CN" sz="1600" dirty="0">
                <a:solidFill>
                  <a:srgbClr val="000000"/>
                </a:solidFill>
                <a:latin typeface="Times New Roman" panose="02020603050405020304" charset="0"/>
                <a:ea typeface="微软雅黑" panose="020B0503020204020204" pitchFamily="34" charset="-122"/>
              </a:rPr>
              <a:t>5</a:t>
            </a:r>
            <a:r>
              <a:rPr lang="zh-CN" altLang="en-US" sz="1600" dirty="0">
                <a:solidFill>
                  <a:srgbClr val="000000"/>
                </a:solidFill>
                <a:latin typeface="Times New Roman" panose="02020603050405020304" charset="0"/>
                <a:ea typeface="微软雅黑" panose="020B0503020204020204" pitchFamily="34" charset="-122"/>
              </a:rPr>
              <a:t>时许，江夏五金轴承加工作坊内，一名</a:t>
            </a:r>
            <a:r>
              <a:rPr lang="en-US" altLang="zh-CN" sz="1600" dirty="0">
                <a:solidFill>
                  <a:srgbClr val="000000"/>
                </a:solidFill>
                <a:latin typeface="Times New Roman" panose="02020603050405020304" charset="0"/>
                <a:ea typeface="微软雅黑" panose="020B0503020204020204" pitchFamily="34" charset="-122"/>
              </a:rPr>
              <a:t>19</a:t>
            </a:r>
            <a:r>
              <a:rPr lang="zh-CN" altLang="en-US" sz="1600" dirty="0">
                <a:solidFill>
                  <a:srgbClr val="000000"/>
                </a:solidFill>
                <a:latin typeface="Times New Roman" panose="02020603050405020304" charset="0"/>
                <a:ea typeface="微软雅黑" panose="020B0503020204020204" pitchFamily="34" charset="-122"/>
              </a:rPr>
              <a:t>岁学徒工在操作时，不慎衣服被扯入正在运转的机器内，整个人连头带半个身子都绞入机床中。事发一个小时后，消防及医疗急救人员才将尸体移出。记者闻讯赶往江夏，因沿线交通拥堵，待到达现场时，事故处理工作已完毕，店门关闭。据邻居吴先生介绍，这家位于江夏木柴公司一楼门面的作坊，平时主要加工五金件。</a:t>
            </a:r>
            <a:endParaRPr lang="en-US" altLang="zh-CN" sz="1600" dirty="0">
              <a:solidFill>
                <a:srgbClr val="000000"/>
              </a:solidFill>
              <a:latin typeface="Times New Roman" panose="02020603050405020304" charset="0"/>
              <a:ea typeface="微软雅黑" panose="020B0503020204020204" pitchFamily="34" charset="-122"/>
            </a:endParaRPr>
          </a:p>
          <a:p>
            <a:pPr>
              <a:lnSpc>
                <a:spcPts val="3000"/>
              </a:lnSpc>
            </a:pPr>
            <a:r>
              <a:rPr lang="zh-CN" altLang="en-US" sz="1600" dirty="0">
                <a:solidFill>
                  <a:srgbClr val="000000"/>
                </a:solidFill>
                <a:latin typeface="Times New Roman" panose="02020603050405020304" charset="0"/>
                <a:ea typeface="微软雅黑" panose="020B0503020204020204" pitchFamily="34" charset="-122"/>
              </a:rPr>
              <a:t>事发时，一名师傅正带着</a:t>
            </a:r>
            <a:r>
              <a:rPr lang="en-US" altLang="zh-CN" sz="1600" dirty="0">
                <a:solidFill>
                  <a:srgbClr val="000000"/>
                </a:solidFill>
                <a:latin typeface="Times New Roman" panose="02020603050405020304" charset="0"/>
                <a:ea typeface="微软雅黑" panose="020B0503020204020204" pitchFamily="34" charset="-122"/>
              </a:rPr>
              <a:t>19</a:t>
            </a:r>
            <a:r>
              <a:rPr lang="zh-CN" altLang="en-US" sz="1600" dirty="0">
                <a:solidFill>
                  <a:srgbClr val="000000"/>
                </a:solidFill>
                <a:latin typeface="Times New Roman" panose="02020603050405020304" charset="0"/>
                <a:ea typeface="微软雅黑" panose="020B0503020204020204" pitchFamily="34" charset="-122"/>
              </a:rPr>
              <a:t>岁的一名姓舒的学徒工加工零件。不想，小舒上衣被运转的齿轮勾住，上身迅速卷入机器中。旁边的师傅赶紧停车救人，但学徒完全被生生卡住，身体严重扭曲变形，血溅操作台。工人们迅速报警。</a:t>
            </a:r>
            <a:r>
              <a:rPr lang="en-US" altLang="zh-CN" sz="1600" dirty="0">
                <a:solidFill>
                  <a:srgbClr val="000000"/>
                </a:solidFill>
                <a:latin typeface="Times New Roman" panose="02020603050405020304" charset="0"/>
                <a:ea typeface="微软雅黑" panose="020B0503020204020204" pitchFamily="34" charset="-122"/>
              </a:rPr>
              <a:t>110</a:t>
            </a:r>
            <a:r>
              <a:rPr lang="zh-CN" altLang="en-US" sz="1600" dirty="0">
                <a:solidFill>
                  <a:srgbClr val="000000"/>
                </a:solidFill>
                <a:latin typeface="Times New Roman" panose="02020603050405020304" charset="0"/>
                <a:ea typeface="微软雅黑" panose="020B0503020204020204" pitchFamily="34" charset="-122"/>
              </a:rPr>
              <a:t>、</a:t>
            </a:r>
            <a:r>
              <a:rPr lang="en-US" altLang="zh-CN" sz="1600" dirty="0">
                <a:solidFill>
                  <a:srgbClr val="000000"/>
                </a:solidFill>
                <a:latin typeface="Times New Roman" panose="02020603050405020304" charset="0"/>
                <a:ea typeface="微软雅黑" panose="020B0503020204020204" pitchFamily="34" charset="-122"/>
              </a:rPr>
              <a:t>120</a:t>
            </a:r>
            <a:r>
              <a:rPr lang="zh-CN" altLang="en-US" sz="1600" dirty="0">
                <a:solidFill>
                  <a:srgbClr val="000000"/>
                </a:solidFill>
                <a:latin typeface="Times New Roman" panose="02020603050405020304" charset="0"/>
                <a:ea typeface="微软雅黑" panose="020B0503020204020204" pitchFamily="34" charset="-122"/>
              </a:rPr>
              <a:t>及消防人员闻讯火速施援。约一小时后，待消防官兵用器械破开机床，小舒已不幸身亡。</a:t>
            </a:r>
            <a:endParaRPr lang="zh-CN" altLang="en-US" sz="1600" dirty="0">
              <a:solidFill>
                <a:srgbClr val="000000"/>
              </a:solidFill>
              <a:latin typeface="Times New Roman" panose="02020603050405020304" charset="0"/>
              <a:ea typeface="微软雅黑" panose="020B0503020204020204" pitchFamily="34" charset="-122"/>
            </a:endParaRPr>
          </a:p>
        </p:txBody>
      </p:sp>
      <p:grpSp>
        <p:nvGrpSpPr>
          <p:cNvPr id="17" name="组合 16"/>
          <p:cNvGrpSpPr/>
          <p:nvPr/>
        </p:nvGrpSpPr>
        <p:grpSpPr>
          <a:xfrm>
            <a:off x="1776417" y="2634595"/>
            <a:ext cx="524183" cy="524183"/>
            <a:chOff x="957943" y="2604869"/>
            <a:chExt cx="728905" cy="728905"/>
          </a:xfrm>
        </p:grpSpPr>
        <p:sp>
          <p:nvSpPr>
            <p:cNvPr id="13" name="pulse_121732"/>
            <p:cNvSpPr>
              <a:spLocks noChangeAspect="1"/>
            </p:cNvSpPr>
            <p:nvPr>
              <p:custDataLst>
                <p:tags r:id="rId4"/>
              </p:custDataLst>
            </p:nvPr>
          </p:nvSpPr>
          <p:spPr bwMode="auto">
            <a:xfrm>
              <a:off x="1069439" y="2721428"/>
              <a:ext cx="524976" cy="495786"/>
            </a:xfrm>
            <a:custGeom>
              <a:avLst/>
              <a:gdLst>
                <a:gd name="T0" fmla="*/ 6007 w 6473"/>
                <a:gd name="T1" fmla="*/ 2595 h 6123"/>
                <a:gd name="T2" fmla="*/ 5585 w 6473"/>
                <a:gd name="T3" fmla="*/ 2862 h 6123"/>
                <a:gd name="T4" fmla="*/ 4443 w 6473"/>
                <a:gd name="T5" fmla="*/ 2862 h 6123"/>
                <a:gd name="T6" fmla="*/ 3644 w 6473"/>
                <a:gd name="T7" fmla="*/ 4987 h 6123"/>
                <a:gd name="T8" fmla="*/ 1769 w 6473"/>
                <a:gd name="T9" fmla="*/ 0 h 6123"/>
                <a:gd name="T10" fmla="*/ 693 w 6473"/>
                <a:gd name="T11" fmla="*/ 2862 h 6123"/>
                <a:gd name="T12" fmla="*/ 0 w 6473"/>
                <a:gd name="T13" fmla="*/ 2862 h 6123"/>
                <a:gd name="T14" fmla="*/ 0 w 6473"/>
                <a:gd name="T15" fmla="*/ 3262 h 6123"/>
                <a:gd name="T16" fmla="*/ 970 w 6473"/>
                <a:gd name="T17" fmla="*/ 3262 h 6123"/>
                <a:gd name="T18" fmla="*/ 1769 w 6473"/>
                <a:gd name="T19" fmla="*/ 1137 h 6123"/>
                <a:gd name="T20" fmla="*/ 3644 w 6473"/>
                <a:gd name="T21" fmla="*/ 6123 h 6123"/>
                <a:gd name="T22" fmla="*/ 4720 w 6473"/>
                <a:gd name="T23" fmla="*/ 3262 h 6123"/>
                <a:gd name="T24" fmla="*/ 5585 w 6473"/>
                <a:gd name="T25" fmla="*/ 3262 h 6123"/>
                <a:gd name="T26" fmla="*/ 6007 w 6473"/>
                <a:gd name="T27" fmla="*/ 3528 h 6123"/>
                <a:gd name="T28" fmla="*/ 6473 w 6473"/>
                <a:gd name="T29" fmla="*/ 3062 h 6123"/>
                <a:gd name="T30" fmla="*/ 6007 w 6473"/>
                <a:gd name="T31" fmla="*/ 2595 h 6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73" h="6123">
                  <a:moveTo>
                    <a:pt x="6007" y="2595"/>
                  </a:moveTo>
                  <a:cubicBezTo>
                    <a:pt x="5821" y="2595"/>
                    <a:pt x="5660" y="2704"/>
                    <a:pt x="5585" y="2862"/>
                  </a:cubicBezTo>
                  <a:lnTo>
                    <a:pt x="4443" y="2862"/>
                  </a:lnTo>
                  <a:lnTo>
                    <a:pt x="3644" y="4987"/>
                  </a:lnTo>
                  <a:lnTo>
                    <a:pt x="1769" y="0"/>
                  </a:lnTo>
                  <a:lnTo>
                    <a:pt x="693" y="2862"/>
                  </a:lnTo>
                  <a:lnTo>
                    <a:pt x="0" y="2862"/>
                  </a:lnTo>
                  <a:lnTo>
                    <a:pt x="0" y="3262"/>
                  </a:lnTo>
                  <a:lnTo>
                    <a:pt x="970" y="3262"/>
                  </a:lnTo>
                  <a:lnTo>
                    <a:pt x="1769" y="1137"/>
                  </a:lnTo>
                  <a:lnTo>
                    <a:pt x="3644" y="6123"/>
                  </a:lnTo>
                  <a:lnTo>
                    <a:pt x="4720" y="3262"/>
                  </a:lnTo>
                  <a:lnTo>
                    <a:pt x="5585" y="3262"/>
                  </a:lnTo>
                  <a:cubicBezTo>
                    <a:pt x="5660" y="3419"/>
                    <a:pt x="5821" y="3528"/>
                    <a:pt x="6007" y="3528"/>
                  </a:cubicBezTo>
                  <a:cubicBezTo>
                    <a:pt x="6264" y="3528"/>
                    <a:pt x="6473" y="3319"/>
                    <a:pt x="6473" y="3062"/>
                  </a:cubicBezTo>
                  <a:cubicBezTo>
                    <a:pt x="6473" y="2804"/>
                    <a:pt x="6264" y="2595"/>
                    <a:pt x="6007" y="2595"/>
                  </a:cubicBezTo>
                  <a:close/>
                </a:path>
              </a:pathLst>
            </a:custGeom>
            <a:solidFill>
              <a:schemeClr val="accent1"/>
            </a:solidFill>
            <a:ln>
              <a:noFill/>
            </a:ln>
          </p:spPr>
        </p:sp>
        <p:sp>
          <p:nvSpPr>
            <p:cNvPr id="16" name="椭圆 15"/>
            <p:cNvSpPr/>
            <p:nvPr>
              <p:custDataLst>
                <p:tags r:id="rId5"/>
              </p:custDataLst>
            </p:nvPr>
          </p:nvSpPr>
          <p:spPr>
            <a:xfrm>
              <a:off x="957943" y="2604869"/>
              <a:ext cx="728905" cy="728905"/>
            </a:xfrm>
            <a:prstGeom prst="ellipse">
              <a:avLst/>
            </a:prstGeom>
            <a:noFill/>
            <a:ln w="412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1876151" y="2017486"/>
            <a:ext cx="8408424" cy="6086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15" name="矩形 114"/>
          <p:cNvSpPr/>
          <p:nvPr/>
        </p:nvSpPr>
        <p:spPr>
          <a:xfrm>
            <a:off x="1884405" y="655309"/>
            <a:ext cx="56946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机械事故案例五：不安全的着装</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10" name="girl-kicking_11027"/>
          <p:cNvSpPr>
            <a:spLocks noChangeAspect="1"/>
          </p:cNvSpPr>
          <p:nvPr>
            <p:custDataLst>
              <p:tags r:id="rId2"/>
            </p:custDataLst>
          </p:nvPr>
        </p:nvSpPr>
        <p:spPr bwMode="auto">
          <a:xfrm>
            <a:off x="803601" y="493926"/>
            <a:ext cx="847266" cy="845987"/>
          </a:xfrm>
          <a:custGeom>
            <a:avLst/>
            <a:gdLst>
              <a:gd name="T0" fmla="*/ 3413 w 6827"/>
              <a:gd name="T1" fmla="*/ 0 h 6827"/>
              <a:gd name="T2" fmla="*/ 0 w 6827"/>
              <a:gd name="T3" fmla="*/ 3413 h 6827"/>
              <a:gd name="T4" fmla="*/ 3413 w 6827"/>
              <a:gd name="T5" fmla="*/ 6827 h 6827"/>
              <a:gd name="T6" fmla="*/ 6827 w 6827"/>
              <a:gd name="T7" fmla="*/ 3413 h 6827"/>
              <a:gd name="T8" fmla="*/ 3413 w 6827"/>
              <a:gd name="T9" fmla="*/ 0 h 6827"/>
              <a:gd name="T10" fmla="*/ 3413 w 6827"/>
              <a:gd name="T11" fmla="*/ 5120 h 6827"/>
              <a:gd name="T12" fmla="*/ 2987 w 6827"/>
              <a:gd name="T13" fmla="*/ 4693 h 6827"/>
              <a:gd name="T14" fmla="*/ 3413 w 6827"/>
              <a:gd name="T15" fmla="*/ 4267 h 6827"/>
              <a:gd name="T16" fmla="*/ 3840 w 6827"/>
              <a:gd name="T17" fmla="*/ 4693 h 6827"/>
              <a:gd name="T18" fmla="*/ 3413 w 6827"/>
              <a:gd name="T19" fmla="*/ 5120 h 6827"/>
              <a:gd name="T20" fmla="*/ 3840 w 6827"/>
              <a:gd name="T21" fmla="*/ 3627 h 6827"/>
              <a:gd name="T22" fmla="*/ 2987 w 6827"/>
              <a:gd name="T23" fmla="*/ 3627 h 6827"/>
              <a:gd name="T24" fmla="*/ 2773 w 6827"/>
              <a:gd name="T25" fmla="*/ 1920 h 6827"/>
              <a:gd name="T26" fmla="*/ 2987 w 6827"/>
              <a:gd name="T27" fmla="*/ 1707 h 6827"/>
              <a:gd name="T28" fmla="*/ 3840 w 6827"/>
              <a:gd name="T29" fmla="*/ 1707 h 6827"/>
              <a:gd name="T30" fmla="*/ 4053 w 6827"/>
              <a:gd name="T31" fmla="*/ 1920 h 6827"/>
              <a:gd name="T32" fmla="*/ 3840 w 6827"/>
              <a:gd name="T33" fmla="*/ 3627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27" h="6827">
                <a:moveTo>
                  <a:pt x="3413" y="0"/>
                </a:moveTo>
                <a:cubicBezTo>
                  <a:pt x="1528" y="0"/>
                  <a:pt x="0" y="1528"/>
                  <a:pt x="0" y="3413"/>
                </a:cubicBezTo>
                <a:cubicBezTo>
                  <a:pt x="0" y="5299"/>
                  <a:pt x="1528" y="6827"/>
                  <a:pt x="3413" y="6827"/>
                </a:cubicBezTo>
                <a:cubicBezTo>
                  <a:pt x="5298" y="6827"/>
                  <a:pt x="6827" y="5299"/>
                  <a:pt x="6827" y="3413"/>
                </a:cubicBezTo>
                <a:cubicBezTo>
                  <a:pt x="6827" y="1528"/>
                  <a:pt x="5298" y="0"/>
                  <a:pt x="3413" y="0"/>
                </a:cubicBezTo>
                <a:close/>
                <a:moveTo>
                  <a:pt x="3413" y="5120"/>
                </a:moveTo>
                <a:cubicBezTo>
                  <a:pt x="3178" y="5120"/>
                  <a:pt x="2987" y="4929"/>
                  <a:pt x="2987" y="4693"/>
                </a:cubicBezTo>
                <a:cubicBezTo>
                  <a:pt x="2987" y="4458"/>
                  <a:pt x="3178" y="4267"/>
                  <a:pt x="3413" y="4267"/>
                </a:cubicBezTo>
                <a:cubicBezTo>
                  <a:pt x="3649" y="4267"/>
                  <a:pt x="3840" y="4458"/>
                  <a:pt x="3840" y="4693"/>
                </a:cubicBezTo>
                <a:cubicBezTo>
                  <a:pt x="3840" y="4929"/>
                  <a:pt x="3649" y="5120"/>
                  <a:pt x="3413" y="5120"/>
                </a:cubicBezTo>
                <a:close/>
                <a:moveTo>
                  <a:pt x="3840" y="3627"/>
                </a:moveTo>
                <a:lnTo>
                  <a:pt x="2987" y="3627"/>
                </a:lnTo>
                <a:lnTo>
                  <a:pt x="2773" y="1920"/>
                </a:lnTo>
                <a:cubicBezTo>
                  <a:pt x="2773" y="1802"/>
                  <a:pt x="2869" y="1707"/>
                  <a:pt x="2987" y="1707"/>
                </a:cubicBezTo>
                <a:lnTo>
                  <a:pt x="3840" y="1707"/>
                </a:lnTo>
                <a:cubicBezTo>
                  <a:pt x="3958" y="1707"/>
                  <a:pt x="4053" y="1802"/>
                  <a:pt x="4053" y="1920"/>
                </a:cubicBezTo>
                <a:lnTo>
                  <a:pt x="3840" y="3627"/>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0867" y="2626129"/>
            <a:ext cx="4316854" cy="3237641"/>
          </a:xfrm>
          <a:prstGeom prst="rect">
            <a:avLst/>
          </a:prstGeom>
        </p:spPr>
      </p:pic>
      <p:sp>
        <p:nvSpPr>
          <p:cNvPr id="18" name="矩形 17"/>
          <p:cNvSpPr/>
          <p:nvPr>
            <p:custDataLst>
              <p:tags r:id="rId4"/>
            </p:custDataLst>
          </p:nvPr>
        </p:nvSpPr>
        <p:spPr>
          <a:xfrm>
            <a:off x="2483723" y="2121752"/>
            <a:ext cx="7193280" cy="398780"/>
          </a:xfrm>
          <a:prstGeom prst="rect">
            <a:avLst/>
          </a:prstGeom>
        </p:spPr>
        <p:txBody>
          <a:bodyPr wrap="none">
            <a:spAutoFit/>
          </a:bodyPr>
          <a:lstStyle/>
          <a:p>
            <a:pPr algn="ctr"/>
            <a:r>
              <a:rPr lang="zh-CN" altLang="en-US" sz="2000" spc="300" dirty="0">
                <a:solidFill>
                  <a:schemeClr val="lt1"/>
                </a:solidFill>
                <a:latin typeface="Times New Roman" panose="02020603050405020304" charset="0"/>
                <a:ea typeface="微软雅黑" panose="020B0503020204020204" pitchFamily="34" charset="-122"/>
              </a:rPr>
              <a:t>现场图片，惨不忍睹，时刻提醒工人朋友们要注意安全</a:t>
            </a:r>
            <a:endParaRPr lang="zh-CN" altLang="en-US" sz="2000" spc="300" dirty="0">
              <a:solidFill>
                <a:schemeClr val="lt1"/>
              </a:solidFill>
              <a:latin typeface="Times New Roman" panose="02020603050405020304" charset="0"/>
              <a:ea typeface="微软雅黑" panose="020B0503020204020204" pitchFamily="34" charset="-122"/>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720" y="2626129"/>
            <a:ext cx="4316855" cy="32376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矩形 114"/>
          <p:cNvSpPr/>
          <p:nvPr/>
        </p:nvSpPr>
        <p:spPr>
          <a:xfrm>
            <a:off x="1888579" y="655309"/>
            <a:ext cx="25450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事故不是故事</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8" name="girl-kicking_11027"/>
          <p:cNvSpPr>
            <a:spLocks noChangeAspect="1"/>
          </p:cNvSpPr>
          <p:nvPr>
            <p:custDataLst>
              <p:tags r:id="rId1"/>
            </p:custDataLst>
          </p:nvPr>
        </p:nvSpPr>
        <p:spPr bwMode="auto">
          <a:xfrm>
            <a:off x="1061074" y="493286"/>
            <a:ext cx="554284" cy="847266"/>
          </a:xfrm>
          <a:custGeom>
            <a:avLst/>
            <a:gdLst>
              <a:gd name="connsiteX0" fmla="*/ 86976 w 395428"/>
              <a:gd name="connsiteY0" fmla="*/ 445382 h 604442"/>
              <a:gd name="connsiteX1" fmla="*/ 124701 w 395428"/>
              <a:gd name="connsiteY1" fmla="*/ 478418 h 604442"/>
              <a:gd name="connsiteX2" fmla="*/ 130808 w 395428"/>
              <a:gd name="connsiteY2" fmla="*/ 494051 h 604442"/>
              <a:gd name="connsiteX3" fmla="*/ 51517 w 395428"/>
              <a:gd name="connsiteY3" fmla="*/ 594634 h 604442"/>
              <a:gd name="connsiteX4" fmla="*/ 15663 w 395428"/>
              <a:gd name="connsiteY4" fmla="*/ 598960 h 604442"/>
              <a:gd name="connsiteX5" fmla="*/ 11329 w 395428"/>
              <a:gd name="connsiteY5" fmla="*/ 563171 h 604442"/>
              <a:gd name="connsiteX6" fmla="*/ 86287 w 395428"/>
              <a:gd name="connsiteY6" fmla="*/ 468094 h 604442"/>
              <a:gd name="connsiteX7" fmla="*/ 82572 w 395428"/>
              <a:gd name="connsiteY7" fmla="*/ 285810 h 604442"/>
              <a:gd name="connsiteX8" fmla="*/ 70456 w 395428"/>
              <a:gd name="connsiteY8" fmla="*/ 292892 h 604442"/>
              <a:gd name="connsiteX9" fmla="*/ 55189 w 395428"/>
              <a:gd name="connsiteY9" fmla="*/ 338827 h 604442"/>
              <a:gd name="connsiteX10" fmla="*/ 139407 w 395428"/>
              <a:gd name="connsiteY10" fmla="*/ 205361 h 604442"/>
              <a:gd name="connsiteX11" fmla="*/ 157334 w 395428"/>
              <a:gd name="connsiteY11" fmla="*/ 208496 h 604442"/>
              <a:gd name="connsiteX12" fmla="*/ 204318 w 395428"/>
              <a:gd name="connsiteY12" fmla="*/ 233382 h 604442"/>
              <a:gd name="connsiteX13" fmla="*/ 216631 w 395428"/>
              <a:gd name="connsiteY13" fmla="*/ 273613 h 604442"/>
              <a:gd name="connsiteX14" fmla="*/ 196438 w 395428"/>
              <a:gd name="connsiteY14" fmla="*/ 311679 h 604442"/>
              <a:gd name="connsiteX15" fmla="*/ 182944 w 395428"/>
              <a:gd name="connsiteY15" fmla="*/ 257579 h 604442"/>
              <a:gd name="connsiteX16" fmla="*/ 182057 w 395428"/>
              <a:gd name="connsiteY16" fmla="*/ 338434 h 604442"/>
              <a:gd name="connsiteX17" fmla="*/ 242832 w 395428"/>
              <a:gd name="connsiteY17" fmla="*/ 379844 h 604442"/>
              <a:gd name="connsiteX18" fmla="*/ 248446 w 395428"/>
              <a:gd name="connsiteY18" fmla="*/ 409353 h 604442"/>
              <a:gd name="connsiteX19" fmla="*/ 218896 w 395428"/>
              <a:gd name="connsiteY19" fmla="*/ 414960 h 604442"/>
              <a:gd name="connsiteX20" fmla="*/ 147287 w 395428"/>
              <a:gd name="connsiteY20" fmla="*/ 366172 h 604442"/>
              <a:gd name="connsiteX21" fmla="*/ 137929 w 395428"/>
              <a:gd name="connsiteY21" fmla="*/ 348368 h 604442"/>
              <a:gd name="connsiteX22" fmla="*/ 140195 w 395428"/>
              <a:gd name="connsiteY22" fmla="*/ 260334 h 604442"/>
              <a:gd name="connsiteX23" fmla="*/ 118229 w 395428"/>
              <a:gd name="connsiteY23" fmla="*/ 343057 h 604442"/>
              <a:gd name="connsiteX24" fmla="*/ 123154 w 395428"/>
              <a:gd name="connsiteY24" fmla="*/ 369615 h 604442"/>
              <a:gd name="connsiteX25" fmla="*/ 84837 w 395428"/>
              <a:gd name="connsiteY25" fmla="*/ 348565 h 604442"/>
              <a:gd name="connsiteX26" fmla="*/ 180383 w 395428"/>
              <a:gd name="connsiteY26" fmla="*/ 432075 h 604442"/>
              <a:gd name="connsiteX27" fmla="*/ 187278 w 395428"/>
              <a:gd name="connsiteY27" fmla="*/ 442010 h 604442"/>
              <a:gd name="connsiteX28" fmla="*/ 223132 w 395428"/>
              <a:gd name="connsiteY28" fmla="*/ 572242 h 604442"/>
              <a:gd name="connsiteX29" fmla="*/ 205205 w 395428"/>
              <a:gd name="connsiteY29" fmla="*/ 603521 h 604442"/>
              <a:gd name="connsiteX30" fmla="*/ 173882 w 395428"/>
              <a:gd name="connsiteY30" fmla="*/ 585619 h 604442"/>
              <a:gd name="connsiteX31" fmla="*/ 140884 w 395428"/>
              <a:gd name="connsiteY31" fmla="*/ 465420 h 604442"/>
              <a:gd name="connsiteX32" fmla="*/ 51249 w 395428"/>
              <a:gd name="connsiteY32" fmla="*/ 386927 h 604442"/>
              <a:gd name="connsiteX33" fmla="*/ 44354 w 395428"/>
              <a:gd name="connsiteY33" fmla="*/ 377287 h 604442"/>
              <a:gd name="connsiteX34" fmla="*/ 43369 w 395428"/>
              <a:gd name="connsiteY34" fmla="*/ 374336 h 604442"/>
              <a:gd name="connsiteX35" fmla="*/ 41497 w 395428"/>
              <a:gd name="connsiteY35" fmla="*/ 380041 h 604442"/>
              <a:gd name="connsiteX36" fmla="*/ 14607 w 395428"/>
              <a:gd name="connsiteY36" fmla="*/ 393517 h 604442"/>
              <a:gd name="connsiteX37" fmla="*/ 1112 w 395428"/>
              <a:gd name="connsiteY37" fmla="*/ 366664 h 604442"/>
              <a:gd name="connsiteX38" fmla="*/ 32534 w 395428"/>
              <a:gd name="connsiteY38" fmla="*/ 271940 h 604442"/>
              <a:gd name="connsiteX39" fmla="*/ 41990 w 395428"/>
              <a:gd name="connsiteY39" fmla="*/ 260334 h 604442"/>
              <a:gd name="connsiteX40" fmla="*/ 121184 w 395428"/>
              <a:gd name="connsiteY40" fmla="*/ 213906 h 604442"/>
              <a:gd name="connsiteX41" fmla="*/ 123252 w 395428"/>
              <a:gd name="connsiteY41" fmla="*/ 212923 h 604442"/>
              <a:gd name="connsiteX42" fmla="*/ 139407 w 395428"/>
              <a:gd name="connsiteY42" fmla="*/ 205361 h 604442"/>
              <a:gd name="connsiteX43" fmla="*/ 207866 w 395428"/>
              <a:gd name="connsiteY43" fmla="*/ 126497 h 604442"/>
              <a:gd name="connsiteX44" fmla="*/ 251970 w 395428"/>
              <a:gd name="connsiteY44" fmla="*/ 170495 h 604442"/>
              <a:gd name="connsiteX45" fmla="*/ 207866 w 395428"/>
              <a:gd name="connsiteY45" fmla="*/ 214493 h 604442"/>
              <a:gd name="connsiteX46" fmla="*/ 163762 w 395428"/>
              <a:gd name="connsiteY46" fmla="*/ 170495 h 604442"/>
              <a:gd name="connsiteX47" fmla="*/ 207866 w 395428"/>
              <a:gd name="connsiteY47" fmla="*/ 126497 h 604442"/>
              <a:gd name="connsiteX48" fmla="*/ 303345 w 395428"/>
              <a:gd name="connsiteY48" fmla="*/ 83170 h 604442"/>
              <a:gd name="connsiteX49" fmla="*/ 369527 w 395428"/>
              <a:gd name="connsiteY49" fmla="*/ 83170 h 604442"/>
              <a:gd name="connsiteX50" fmla="*/ 395428 w 395428"/>
              <a:gd name="connsiteY50" fmla="*/ 109038 h 604442"/>
              <a:gd name="connsiteX51" fmla="*/ 395428 w 395428"/>
              <a:gd name="connsiteY51" fmla="*/ 578498 h 604442"/>
              <a:gd name="connsiteX52" fmla="*/ 369527 w 395428"/>
              <a:gd name="connsiteY52" fmla="*/ 604366 h 604442"/>
              <a:gd name="connsiteX53" fmla="*/ 303345 w 395428"/>
              <a:gd name="connsiteY53" fmla="*/ 604366 h 604442"/>
              <a:gd name="connsiteX54" fmla="*/ 277443 w 395428"/>
              <a:gd name="connsiteY54" fmla="*/ 578498 h 604442"/>
              <a:gd name="connsiteX55" fmla="*/ 277443 w 395428"/>
              <a:gd name="connsiteY55" fmla="*/ 109038 h 604442"/>
              <a:gd name="connsiteX56" fmla="*/ 303345 w 395428"/>
              <a:gd name="connsiteY56" fmla="*/ 83170 h 604442"/>
              <a:gd name="connsiteX57" fmla="*/ 141260 w 395428"/>
              <a:gd name="connsiteY57" fmla="*/ 51441 h 604442"/>
              <a:gd name="connsiteX58" fmla="*/ 200849 w 395428"/>
              <a:gd name="connsiteY58" fmla="*/ 83389 h 604442"/>
              <a:gd name="connsiteX59" fmla="*/ 206069 w 395428"/>
              <a:gd name="connsiteY59" fmla="*/ 100689 h 604442"/>
              <a:gd name="connsiteX60" fmla="*/ 194743 w 395428"/>
              <a:gd name="connsiteY60" fmla="*/ 107374 h 604442"/>
              <a:gd name="connsiteX61" fmla="*/ 188734 w 395428"/>
              <a:gd name="connsiteY61" fmla="*/ 105899 h 604442"/>
              <a:gd name="connsiteX62" fmla="*/ 129145 w 395428"/>
              <a:gd name="connsiteY62" fmla="*/ 73952 h 604442"/>
              <a:gd name="connsiteX63" fmla="*/ 123925 w 395428"/>
              <a:gd name="connsiteY63" fmla="*/ 56651 h 604442"/>
              <a:gd name="connsiteX64" fmla="*/ 141260 w 395428"/>
              <a:gd name="connsiteY64" fmla="*/ 51441 h 604442"/>
              <a:gd name="connsiteX65" fmla="*/ 287263 w 395428"/>
              <a:gd name="connsiteY65" fmla="*/ 8134 h 604442"/>
              <a:gd name="connsiteX66" fmla="*/ 295530 w 395428"/>
              <a:gd name="connsiteY66" fmla="*/ 24163 h 604442"/>
              <a:gd name="connsiteX67" fmla="*/ 276536 w 395428"/>
              <a:gd name="connsiteY67" fmla="*/ 82575 h 604442"/>
              <a:gd name="connsiteX68" fmla="*/ 264432 w 395428"/>
              <a:gd name="connsiteY68" fmla="*/ 91426 h 604442"/>
              <a:gd name="connsiteX69" fmla="*/ 260495 w 395428"/>
              <a:gd name="connsiteY69" fmla="*/ 90737 h 604442"/>
              <a:gd name="connsiteX70" fmla="*/ 252228 w 395428"/>
              <a:gd name="connsiteY70" fmla="*/ 74708 h 604442"/>
              <a:gd name="connsiteX71" fmla="*/ 271222 w 395428"/>
              <a:gd name="connsiteY71" fmla="*/ 16296 h 604442"/>
              <a:gd name="connsiteX72" fmla="*/ 287263 w 395428"/>
              <a:gd name="connsiteY72" fmla="*/ 8134 h 604442"/>
              <a:gd name="connsiteX73" fmla="*/ 203037 w 395428"/>
              <a:gd name="connsiteY73" fmla="*/ 682 h 604442"/>
              <a:gd name="connsiteX74" fmla="*/ 219191 w 395428"/>
              <a:gd name="connsiteY74" fmla="*/ 8648 h 604442"/>
              <a:gd name="connsiteX75" fmla="*/ 242930 w 395428"/>
              <a:gd name="connsiteY75" fmla="*/ 79056 h 604442"/>
              <a:gd name="connsiteX76" fmla="*/ 234951 w 395428"/>
              <a:gd name="connsiteY76" fmla="*/ 95183 h 604442"/>
              <a:gd name="connsiteX77" fmla="*/ 230913 w 395428"/>
              <a:gd name="connsiteY77" fmla="*/ 95872 h 604442"/>
              <a:gd name="connsiteX78" fmla="*/ 218797 w 395428"/>
              <a:gd name="connsiteY78" fmla="*/ 87218 h 604442"/>
              <a:gd name="connsiteX79" fmla="*/ 194960 w 395428"/>
              <a:gd name="connsiteY79" fmla="*/ 16810 h 604442"/>
              <a:gd name="connsiteX80" fmla="*/ 203037 w 395428"/>
              <a:gd name="connsiteY80" fmla="*/ 682 h 60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95428" h="604442">
                <a:moveTo>
                  <a:pt x="86976" y="445382"/>
                </a:moveTo>
                <a:lnTo>
                  <a:pt x="124701" y="478418"/>
                </a:lnTo>
                <a:lnTo>
                  <a:pt x="130808" y="494051"/>
                </a:lnTo>
                <a:lnTo>
                  <a:pt x="51517" y="594634"/>
                </a:lnTo>
                <a:cubicBezTo>
                  <a:pt x="42750" y="605744"/>
                  <a:pt x="26695" y="607612"/>
                  <a:pt x="15663" y="598960"/>
                </a:cubicBezTo>
                <a:cubicBezTo>
                  <a:pt x="4533" y="590209"/>
                  <a:pt x="2661" y="574183"/>
                  <a:pt x="11329" y="563171"/>
                </a:cubicBezTo>
                <a:lnTo>
                  <a:pt x="86287" y="468094"/>
                </a:lnTo>
                <a:close/>
                <a:moveTo>
                  <a:pt x="82572" y="285810"/>
                </a:moveTo>
                <a:lnTo>
                  <a:pt x="70456" y="292892"/>
                </a:lnTo>
                <a:lnTo>
                  <a:pt x="55189" y="338827"/>
                </a:lnTo>
                <a:close/>
                <a:moveTo>
                  <a:pt x="139407" y="205361"/>
                </a:moveTo>
                <a:cubicBezTo>
                  <a:pt x="145366" y="204537"/>
                  <a:pt x="151621" y="205496"/>
                  <a:pt x="157334" y="208496"/>
                </a:cubicBezTo>
                <a:lnTo>
                  <a:pt x="204318" y="233382"/>
                </a:lnTo>
                <a:cubicBezTo>
                  <a:pt x="218798" y="241054"/>
                  <a:pt x="224412" y="259055"/>
                  <a:pt x="216631" y="273613"/>
                </a:cubicBezTo>
                <a:lnTo>
                  <a:pt x="196438" y="311679"/>
                </a:lnTo>
                <a:lnTo>
                  <a:pt x="182944" y="257579"/>
                </a:lnTo>
                <a:lnTo>
                  <a:pt x="182057" y="338434"/>
                </a:lnTo>
                <a:lnTo>
                  <a:pt x="242832" y="379844"/>
                </a:lnTo>
                <a:cubicBezTo>
                  <a:pt x="252583" y="386435"/>
                  <a:pt x="255144" y="399615"/>
                  <a:pt x="248446" y="409353"/>
                </a:cubicBezTo>
                <a:cubicBezTo>
                  <a:pt x="241847" y="419091"/>
                  <a:pt x="228549" y="421550"/>
                  <a:pt x="218896" y="414960"/>
                </a:cubicBezTo>
                <a:lnTo>
                  <a:pt x="147287" y="366172"/>
                </a:lnTo>
                <a:cubicBezTo>
                  <a:pt x="141278" y="362041"/>
                  <a:pt x="137831" y="355352"/>
                  <a:pt x="137929" y="348368"/>
                </a:cubicBezTo>
                <a:lnTo>
                  <a:pt x="140195" y="260334"/>
                </a:lnTo>
                <a:cubicBezTo>
                  <a:pt x="137634" y="269678"/>
                  <a:pt x="120396" y="334598"/>
                  <a:pt x="118229" y="343057"/>
                </a:cubicBezTo>
                <a:cubicBezTo>
                  <a:pt x="116554" y="349352"/>
                  <a:pt x="117736" y="360270"/>
                  <a:pt x="123154" y="369615"/>
                </a:cubicBezTo>
                <a:lnTo>
                  <a:pt x="84837" y="348565"/>
                </a:lnTo>
                <a:lnTo>
                  <a:pt x="180383" y="432075"/>
                </a:lnTo>
                <a:cubicBezTo>
                  <a:pt x="183436" y="434731"/>
                  <a:pt x="185899" y="438370"/>
                  <a:pt x="187278" y="442010"/>
                </a:cubicBezTo>
                <a:cubicBezTo>
                  <a:pt x="187278" y="442010"/>
                  <a:pt x="219586" y="559258"/>
                  <a:pt x="223132" y="572242"/>
                </a:cubicBezTo>
                <a:cubicBezTo>
                  <a:pt x="226875" y="585816"/>
                  <a:pt x="218798" y="599784"/>
                  <a:pt x="205205" y="603521"/>
                </a:cubicBezTo>
                <a:cubicBezTo>
                  <a:pt x="191612" y="607259"/>
                  <a:pt x="177625" y="599292"/>
                  <a:pt x="173882" y="585619"/>
                </a:cubicBezTo>
                <a:cubicBezTo>
                  <a:pt x="170336" y="572734"/>
                  <a:pt x="144036" y="476928"/>
                  <a:pt x="140884" y="465420"/>
                </a:cubicBezTo>
                <a:cubicBezTo>
                  <a:pt x="133891" y="459223"/>
                  <a:pt x="115569" y="443190"/>
                  <a:pt x="51249" y="386927"/>
                </a:cubicBezTo>
                <a:cubicBezTo>
                  <a:pt x="48097" y="384271"/>
                  <a:pt x="45831" y="380926"/>
                  <a:pt x="44354" y="377287"/>
                </a:cubicBezTo>
                <a:cubicBezTo>
                  <a:pt x="43960" y="376303"/>
                  <a:pt x="43664" y="375320"/>
                  <a:pt x="43369" y="374336"/>
                </a:cubicBezTo>
                <a:lnTo>
                  <a:pt x="41497" y="380041"/>
                </a:lnTo>
                <a:cubicBezTo>
                  <a:pt x="37754" y="391156"/>
                  <a:pt x="25737" y="397255"/>
                  <a:pt x="14607" y="393517"/>
                </a:cubicBezTo>
                <a:cubicBezTo>
                  <a:pt x="3378" y="389877"/>
                  <a:pt x="-2631" y="377779"/>
                  <a:pt x="1112" y="366664"/>
                </a:cubicBezTo>
                <a:lnTo>
                  <a:pt x="32534" y="271940"/>
                </a:lnTo>
                <a:cubicBezTo>
                  <a:pt x="34208" y="267022"/>
                  <a:pt x="37557" y="262891"/>
                  <a:pt x="41990" y="260334"/>
                </a:cubicBezTo>
                <a:lnTo>
                  <a:pt x="121184" y="213906"/>
                </a:lnTo>
                <a:cubicBezTo>
                  <a:pt x="121873" y="213513"/>
                  <a:pt x="122563" y="213218"/>
                  <a:pt x="123252" y="212923"/>
                </a:cubicBezTo>
                <a:cubicBezTo>
                  <a:pt x="127784" y="208792"/>
                  <a:pt x="133447" y="206185"/>
                  <a:pt x="139407" y="205361"/>
                </a:cubicBezTo>
                <a:close/>
                <a:moveTo>
                  <a:pt x="207866" y="126497"/>
                </a:moveTo>
                <a:cubicBezTo>
                  <a:pt x="232224" y="126497"/>
                  <a:pt x="251970" y="146196"/>
                  <a:pt x="251970" y="170495"/>
                </a:cubicBezTo>
                <a:cubicBezTo>
                  <a:pt x="251970" y="194794"/>
                  <a:pt x="232224" y="214493"/>
                  <a:pt x="207866" y="214493"/>
                </a:cubicBezTo>
                <a:cubicBezTo>
                  <a:pt x="183508" y="214493"/>
                  <a:pt x="163762" y="194794"/>
                  <a:pt x="163762" y="170495"/>
                </a:cubicBezTo>
                <a:cubicBezTo>
                  <a:pt x="163762" y="146196"/>
                  <a:pt x="183508" y="126497"/>
                  <a:pt x="207866" y="126497"/>
                </a:cubicBezTo>
                <a:close/>
                <a:moveTo>
                  <a:pt x="303345" y="83170"/>
                </a:moveTo>
                <a:lnTo>
                  <a:pt x="369527" y="83170"/>
                </a:lnTo>
                <a:cubicBezTo>
                  <a:pt x="383807" y="83170"/>
                  <a:pt x="395428" y="94776"/>
                  <a:pt x="395428" y="109038"/>
                </a:cubicBezTo>
                <a:lnTo>
                  <a:pt x="395428" y="578498"/>
                </a:lnTo>
                <a:cubicBezTo>
                  <a:pt x="395428" y="592858"/>
                  <a:pt x="383807" y="604366"/>
                  <a:pt x="369527" y="604366"/>
                </a:cubicBezTo>
                <a:lnTo>
                  <a:pt x="303345" y="604366"/>
                </a:lnTo>
                <a:cubicBezTo>
                  <a:pt x="289064" y="604366"/>
                  <a:pt x="277443" y="592858"/>
                  <a:pt x="277443" y="578498"/>
                </a:cubicBezTo>
                <a:lnTo>
                  <a:pt x="277443" y="109038"/>
                </a:lnTo>
                <a:cubicBezTo>
                  <a:pt x="277443" y="94776"/>
                  <a:pt x="289064" y="83170"/>
                  <a:pt x="303345" y="83170"/>
                </a:cubicBezTo>
                <a:close/>
                <a:moveTo>
                  <a:pt x="141260" y="51441"/>
                </a:moveTo>
                <a:lnTo>
                  <a:pt x="200849" y="83389"/>
                </a:lnTo>
                <a:cubicBezTo>
                  <a:pt x="207054" y="86731"/>
                  <a:pt x="209418" y="94496"/>
                  <a:pt x="206069" y="100689"/>
                </a:cubicBezTo>
                <a:cubicBezTo>
                  <a:pt x="203706" y="105015"/>
                  <a:pt x="199273" y="107374"/>
                  <a:pt x="194743" y="107374"/>
                </a:cubicBezTo>
                <a:cubicBezTo>
                  <a:pt x="192674" y="107374"/>
                  <a:pt x="190606" y="106882"/>
                  <a:pt x="188734" y="105899"/>
                </a:cubicBezTo>
                <a:lnTo>
                  <a:pt x="129145" y="73952"/>
                </a:lnTo>
                <a:cubicBezTo>
                  <a:pt x="122940" y="70609"/>
                  <a:pt x="120576" y="62844"/>
                  <a:pt x="123925" y="56651"/>
                </a:cubicBezTo>
                <a:cubicBezTo>
                  <a:pt x="127274" y="50458"/>
                  <a:pt x="135055" y="48099"/>
                  <a:pt x="141260" y="51441"/>
                </a:cubicBezTo>
                <a:close/>
                <a:moveTo>
                  <a:pt x="287263" y="8134"/>
                </a:moveTo>
                <a:cubicBezTo>
                  <a:pt x="293956" y="10298"/>
                  <a:pt x="297695" y="17476"/>
                  <a:pt x="295530" y="24163"/>
                </a:cubicBezTo>
                <a:lnTo>
                  <a:pt x="276536" y="82575"/>
                </a:lnTo>
                <a:cubicBezTo>
                  <a:pt x="274765" y="87984"/>
                  <a:pt x="269844" y="91426"/>
                  <a:pt x="264432" y="91426"/>
                </a:cubicBezTo>
                <a:cubicBezTo>
                  <a:pt x="263152" y="91426"/>
                  <a:pt x="261774" y="91229"/>
                  <a:pt x="260495" y="90737"/>
                </a:cubicBezTo>
                <a:cubicBezTo>
                  <a:pt x="253803" y="88574"/>
                  <a:pt x="250063" y="81395"/>
                  <a:pt x="252228" y="74708"/>
                </a:cubicBezTo>
                <a:lnTo>
                  <a:pt x="271222" y="16296"/>
                </a:lnTo>
                <a:cubicBezTo>
                  <a:pt x="273387" y="9609"/>
                  <a:pt x="280571" y="5971"/>
                  <a:pt x="287263" y="8134"/>
                </a:cubicBezTo>
                <a:close/>
                <a:moveTo>
                  <a:pt x="203037" y="682"/>
                </a:moveTo>
                <a:cubicBezTo>
                  <a:pt x="209735" y="-1579"/>
                  <a:pt x="216925" y="1961"/>
                  <a:pt x="219191" y="8648"/>
                </a:cubicBezTo>
                <a:lnTo>
                  <a:pt x="242930" y="79056"/>
                </a:lnTo>
                <a:cubicBezTo>
                  <a:pt x="245195" y="85645"/>
                  <a:pt x="241649" y="92922"/>
                  <a:pt x="234951" y="95183"/>
                </a:cubicBezTo>
                <a:cubicBezTo>
                  <a:pt x="233572" y="95675"/>
                  <a:pt x="232193" y="95872"/>
                  <a:pt x="230913" y="95872"/>
                </a:cubicBezTo>
                <a:cubicBezTo>
                  <a:pt x="225495" y="95872"/>
                  <a:pt x="220570" y="92528"/>
                  <a:pt x="218797" y="87218"/>
                </a:cubicBezTo>
                <a:lnTo>
                  <a:pt x="194960" y="16810"/>
                </a:lnTo>
                <a:cubicBezTo>
                  <a:pt x="192694" y="10123"/>
                  <a:pt x="196339" y="2944"/>
                  <a:pt x="203037" y="682"/>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2" name="文本框 1"/>
          <p:cNvSpPr txBox="1"/>
          <p:nvPr>
            <p:custDataLst>
              <p:tags r:id="rId2"/>
            </p:custDataLst>
          </p:nvPr>
        </p:nvSpPr>
        <p:spPr>
          <a:xfrm>
            <a:off x="3414513" y="1844457"/>
            <a:ext cx="1912229" cy="368300"/>
          </a:xfrm>
          <a:prstGeom prst="rect">
            <a:avLst/>
          </a:prstGeom>
          <a:solidFill>
            <a:schemeClr val="accent1"/>
          </a:solidFill>
        </p:spPr>
        <p:txBody>
          <a:bodyPr wrap="square" rtlCol="0">
            <a:spAutoFit/>
          </a:bodyPr>
          <a:lstStyle/>
          <a:p>
            <a:r>
              <a:rPr lang="zh-CN" altLang="en-US" dirty="0">
                <a:solidFill>
                  <a:schemeClr val="lt1"/>
                </a:solidFill>
                <a:latin typeface="Times New Roman" panose="02020603050405020304" charset="0"/>
                <a:ea typeface="微软雅黑" panose="020B0503020204020204" pitchFamily="34" charset="-122"/>
              </a:rPr>
              <a:t>不能当成听故事</a:t>
            </a:r>
            <a:endParaRPr lang="zh-CN" altLang="en-US" dirty="0">
              <a:solidFill>
                <a:schemeClr val="lt1"/>
              </a:solidFill>
              <a:latin typeface="Times New Roman" panose="02020603050405020304" charset="0"/>
              <a:ea typeface="微软雅黑" panose="020B0503020204020204" pitchFamily="34" charset="-122"/>
            </a:endParaRPr>
          </a:p>
        </p:txBody>
      </p:sp>
      <p:grpSp>
        <p:nvGrpSpPr>
          <p:cNvPr id="5" name="组合 4"/>
          <p:cNvGrpSpPr/>
          <p:nvPr/>
        </p:nvGrpSpPr>
        <p:grpSpPr>
          <a:xfrm>
            <a:off x="1738717" y="1844457"/>
            <a:ext cx="1342688" cy="1342688"/>
            <a:chOff x="2139159" y="2220686"/>
            <a:chExt cx="957943" cy="957943"/>
          </a:xfrm>
        </p:grpSpPr>
        <p:sp>
          <p:nvSpPr>
            <p:cNvPr id="4" name="椭圆 3"/>
            <p:cNvSpPr/>
            <p:nvPr>
              <p:custDataLst>
                <p:tags r:id="rId3"/>
              </p:custDataLst>
            </p:nvPr>
          </p:nvSpPr>
          <p:spPr>
            <a:xfrm>
              <a:off x="2139159" y="2220686"/>
              <a:ext cx="957943" cy="9579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1" name="man-listening-the-sound-of-a-speaker_30411"/>
            <p:cNvSpPr>
              <a:spLocks noChangeAspect="1"/>
            </p:cNvSpPr>
            <p:nvPr>
              <p:custDataLst>
                <p:tags r:id="rId4"/>
              </p:custDataLst>
            </p:nvPr>
          </p:nvSpPr>
          <p:spPr bwMode="auto">
            <a:xfrm>
              <a:off x="2237212" y="2482894"/>
              <a:ext cx="641872" cy="380587"/>
            </a:xfrm>
            <a:custGeom>
              <a:avLst/>
              <a:gdLst>
                <a:gd name="T0" fmla="*/ 2254 w 2822"/>
                <a:gd name="T1" fmla="*/ 852 h 1676"/>
                <a:gd name="T2" fmla="*/ 2485 w 2822"/>
                <a:gd name="T3" fmla="*/ 417 h 1676"/>
                <a:gd name="T4" fmla="*/ 2068 w 2822"/>
                <a:gd name="T5" fmla="*/ 0 h 1676"/>
                <a:gd name="T6" fmla="*/ 1652 w 2822"/>
                <a:gd name="T7" fmla="*/ 417 h 1676"/>
                <a:gd name="T8" fmla="*/ 1882 w 2822"/>
                <a:gd name="T9" fmla="*/ 852 h 1676"/>
                <a:gd name="T10" fmla="*/ 1315 w 2822"/>
                <a:gd name="T11" fmla="*/ 1428 h 1676"/>
                <a:gd name="T12" fmla="*/ 2822 w 2822"/>
                <a:gd name="T13" fmla="*/ 1428 h 1676"/>
                <a:gd name="T14" fmla="*/ 2254 w 2822"/>
                <a:gd name="T15" fmla="*/ 852 h 1676"/>
                <a:gd name="T16" fmla="*/ 2068 w 2822"/>
                <a:gd name="T17" fmla="*/ 1614 h 1676"/>
                <a:gd name="T18" fmla="*/ 1857 w 2822"/>
                <a:gd name="T19" fmla="*/ 1403 h 1676"/>
                <a:gd name="T20" fmla="*/ 2035 w 2822"/>
                <a:gd name="T21" fmla="*/ 973 h 1676"/>
                <a:gd name="T22" fmla="*/ 2033 w 2822"/>
                <a:gd name="T23" fmla="*/ 973 h 1676"/>
                <a:gd name="T24" fmla="*/ 1964 w 2822"/>
                <a:gd name="T25" fmla="*/ 894 h 1676"/>
                <a:gd name="T26" fmla="*/ 2068 w 2822"/>
                <a:gd name="T27" fmla="*/ 913 h 1676"/>
                <a:gd name="T28" fmla="*/ 2173 w 2822"/>
                <a:gd name="T29" fmla="*/ 894 h 1676"/>
                <a:gd name="T30" fmla="*/ 2104 w 2822"/>
                <a:gd name="T31" fmla="*/ 973 h 1676"/>
                <a:gd name="T32" fmla="*/ 2102 w 2822"/>
                <a:gd name="T33" fmla="*/ 973 h 1676"/>
                <a:gd name="T34" fmla="*/ 2280 w 2822"/>
                <a:gd name="T35" fmla="*/ 1403 h 1676"/>
                <a:gd name="T36" fmla="*/ 2068 w 2822"/>
                <a:gd name="T37" fmla="*/ 1614 h 1676"/>
                <a:gd name="T38" fmla="*/ 173 w 2822"/>
                <a:gd name="T39" fmla="*/ 615 h 1676"/>
                <a:gd name="T40" fmla="*/ 148 w 2822"/>
                <a:gd name="T41" fmla="*/ 644 h 1676"/>
                <a:gd name="T42" fmla="*/ 278 w 2822"/>
                <a:gd name="T43" fmla="*/ 843 h 1676"/>
                <a:gd name="T44" fmla="*/ 511 w 2822"/>
                <a:gd name="T45" fmla="*/ 797 h 1676"/>
                <a:gd name="T46" fmla="*/ 516 w 2822"/>
                <a:gd name="T47" fmla="*/ 744 h 1676"/>
                <a:gd name="T48" fmla="*/ 1249 w 2822"/>
                <a:gd name="T49" fmla="*/ 1021 h 1676"/>
                <a:gd name="T50" fmla="*/ 1249 w 2822"/>
                <a:gd name="T51" fmla="*/ 77 h 1676"/>
                <a:gd name="T52" fmla="*/ 0 w 2822"/>
                <a:gd name="T53" fmla="*/ 549 h 1676"/>
                <a:gd name="T54" fmla="*/ 173 w 2822"/>
                <a:gd name="T55" fmla="*/ 615 h 1676"/>
                <a:gd name="T56" fmla="*/ 191 w 2822"/>
                <a:gd name="T57" fmla="*/ 662 h 1676"/>
                <a:gd name="T58" fmla="*/ 216 w 2822"/>
                <a:gd name="T59" fmla="*/ 631 h 1676"/>
                <a:gd name="T60" fmla="*/ 468 w 2822"/>
                <a:gd name="T61" fmla="*/ 726 h 1676"/>
                <a:gd name="T62" fmla="*/ 468 w 2822"/>
                <a:gd name="T63" fmla="*/ 779 h 1676"/>
                <a:gd name="T64" fmla="*/ 290 w 2822"/>
                <a:gd name="T65" fmla="*/ 815 h 1676"/>
                <a:gd name="T66" fmla="*/ 191 w 2822"/>
                <a:gd name="T67" fmla="*/ 662 h 1676"/>
                <a:gd name="T68" fmla="*/ 1534 w 2822"/>
                <a:gd name="T69" fmla="*/ 864 h 1676"/>
                <a:gd name="T70" fmla="*/ 1296 w 2822"/>
                <a:gd name="T71" fmla="*/ 726 h 1676"/>
                <a:gd name="T72" fmla="*/ 1330 w 2822"/>
                <a:gd name="T73" fmla="*/ 667 h 1676"/>
                <a:gd name="T74" fmla="*/ 1569 w 2822"/>
                <a:gd name="T75" fmla="*/ 804 h 1676"/>
                <a:gd name="T76" fmla="*/ 1534 w 2822"/>
                <a:gd name="T77" fmla="*/ 864 h 1676"/>
                <a:gd name="T78" fmla="*/ 1571 w 2822"/>
                <a:gd name="T79" fmla="*/ 584 h 1676"/>
                <a:gd name="T80" fmla="*/ 1296 w 2822"/>
                <a:gd name="T81" fmla="*/ 584 h 1676"/>
                <a:gd name="T82" fmla="*/ 1296 w 2822"/>
                <a:gd name="T83" fmla="*/ 515 h 1676"/>
                <a:gd name="T84" fmla="*/ 1571 w 2822"/>
                <a:gd name="T85" fmla="*/ 515 h 1676"/>
                <a:gd name="T86" fmla="*/ 1571 w 2822"/>
                <a:gd name="T87" fmla="*/ 584 h 1676"/>
                <a:gd name="T88" fmla="*/ 1330 w 2822"/>
                <a:gd name="T89" fmla="*/ 431 h 1676"/>
                <a:gd name="T90" fmla="*/ 1296 w 2822"/>
                <a:gd name="T91" fmla="*/ 372 h 1676"/>
                <a:gd name="T92" fmla="*/ 1535 w 2822"/>
                <a:gd name="T93" fmla="*/ 234 h 1676"/>
                <a:gd name="T94" fmla="*/ 1569 w 2822"/>
                <a:gd name="T95" fmla="*/ 294 h 1676"/>
                <a:gd name="T96" fmla="*/ 1330 w 2822"/>
                <a:gd name="T97" fmla="*/ 431 h 1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22" h="1676">
                  <a:moveTo>
                    <a:pt x="2254" y="852"/>
                  </a:moveTo>
                  <a:cubicBezTo>
                    <a:pt x="2391" y="761"/>
                    <a:pt x="2485" y="580"/>
                    <a:pt x="2485" y="417"/>
                  </a:cubicBezTo>
                  <a:cubicBezTo>
                    <a:pt x="2485" y="187"/>
                    <a:pt x="2298" y="0"/>
                    <a:pt x="2068" y="0"/>
                  </a:cubicBezTo>
                  <a:cubicBezTo>
                    <a:pt x="1839" y="0"/>
                    <a:pt x="1652" y="187"/>
                    <a:pt x="1652" y="417"/>
                  </a:cubicBezTo>
                  <a:cubicBezTo>
                    <a:pt x="1652" y="580"/>
                    <a:pt x="1746" y="761"/>
                    <a:pt x="1882" y="852"/>
                  </a:cubicBezTo>
                  <a:cubicBezTo>
                    <a:pt x="1556" y="935"/>
                    <a:pt x="1315" y="1218"/>
                    <a:pt x="1315" y="1428"/>
                  </a:cubicBezTo>
                  <a:cubicBezTo>
                    <a:pt x="1315" y="1676"/>
                    <a:pt x="2822" y="1676"/>
                    <a:pt x="2822" y="1428"/>
                  </a:cubicBezTo>
                  <a:cubicBezTo>
                    <a:pt x="2822" y="1218"/>
                    <a:pt x="2581" y="935"/>
                    <a:pt x="2254" y="852"/>
                  </a:cubicBezTo>
                  <a:close/>
                  <a:moveTo>
                    <a:pt x="2068" y="1614"/>
                  </a:moveTo>
                  <a:lnTo>
                    <a:pt x="1857" y="1403"/>
                  </a:lnTo>
                  <a:lnTo>
                    <a:pt x="2035" y="973"/>
                  </a:lnTo>
                  <a:lnTo>
                    <a:pt x="2033" y="973"/>
                  </a:lnTo>
                  <a:lnTo>
                    <a:pt x="1964" y="894"/>
                  </a:lnTo>
                  <a:cubicBezTo>
                    <a:pt x="1998" y="906"/>
                    <a:pt x="2032" y="913"/>
                    <a:pt x="2068" y="913"/>
                  </a:cubicBezTo>
                  <a:cubicBezTo>
                    <a:pt x="2105" y="913"/>
                    <a:pt x="2139" y="906"/>
                    <a:pt x="2173" y="894"/>
                  </a:cubicBezTo>
                  <a:lnTo>
                    <a:pt x="2104" y="973"/>
                  </a:lnTo>
                  <a:lnTo>
                    <a:pt x="2102" y="973"/>
                  </a:lnTo>
                  <a:lnTo>
                    <a:pt x="2280" y="1403"/>
                  </a:lnTo>
                  <a:lnTo>
                    <a:pt x="2068" y="1614"/>
                  </a:lnTo>
                  <a:close/>
                  <a:moveTo>
                    <a:pt x="173" y="615"/>
                  </a:moveTo>
                  <a:cubicBezTo>
                    <a:pt x="163" y="624"/>
                    <a:pt x="153" y="632"/>
                    <a:pt x="148" y="644"/>
                  </a:cubicBezTo>
                  <a:cubicBezTo>
                    <a:pt x="120" y="712"/>
                    <a:pt x="178" y="801"/>
                    <a:pt x="278" y="843"/>
                  </a:cubicBezTo>
                  <a:cubicBezTo>
                    <a:pt x="378" y="885"/>
                    <a:pt x="482" y="865"/>
                    <a:pt x="511" y="797"/>
                  </a:cubicBezTo>
                  <a:cubicBezTo>
                    <a:pt x="518" y="781"/>
                    <a:pt x="519" y="763"/>
                    <a:pt x="516" y="744"/>
                  </a:cubicBezTo>
                  <a:lnTo>
                    <a:pt x="1249" y="1021"/>
                  </a:lnTo>
                  <a:lnTo>
                    <a:pt x="1249" y="77"/>
                  </a:lnTo>
                  <a:lnTo>
                    <a:pt x="0" y="549"/>
                  </a:lnTo>
                  <a:lnTo>
                    <a:pt x="173" y="615"/>
                  </a:lnTo>
                  <a:close/>
                  <a:moveTo>
                    <a:pt x="191" y="662"/>
                  </a:moveTo>
                  <a:cubicBezTo>
                    <a:pt x="196" y="650"/>
                    <a:pt x="205" y="639"/>
                    <a:pt x="216" y="631"/>
                  </a:cubicBezTo>
                  <a:lnTo>
                    <a:pt x="468" y="726"/>
                  </a:lnTo>
                  <a:cubicBezTo>
                    <a:pt x="473" y="744"/>
                    <a:pt x="475" y="763"/>
                    <a:pt x="468" y="779"/>
                  </a:cubicBezTo>
                  <a:cubicBezTo>
                    <a:pt x="446" y="831"/>
                    <a:pt x="366" y="847"/>
                    <a:pt x="290" y="815"/>
                  </a:cubicBezTo>
                  <a:cubicBezTo>
                    <a:pt x="213" y="782"/>
                    <a:pt x="169" y="714"/>
                    <a:pt x="191" y="662"/>
                  </a:cubicBezTo>
                  <a:close/>
                  <a:moveTo>
                    <a:pt x="1534" y="864"/>
                  </a:moveTo>
                  <a:lnTo>
                    <a:pt x="1296" y="726"/>
                  </a:lnTo>
                  <a:lnTo>
                    <a:pt x="1330" y="667"/>
                  </a:lnTo>
                  <a:lnTo>
                    <a:pt x="1569" y="804"/>
                  </a:lnTo>
                  <a:lnTo>
                    <a:pt x="1534" y="864"/>
                  </a:lnTo>
                  <a:close/>
                  <a:moveTo>
                    <a:pt x="1571" y="584"/>
                  </a:moveTo>
                  <a:lnTo>
                    <a:pt x="1296" y="584"/>
                  </a:lnTo>
                  <a:lnTo>
                    <a:pt x="1296" y="515"/>
                  </a:lnTo>
                  <a:lnTo>
                    <a:pt x="1571" y="515"/>
                  </a:lnTo>
                  <a:lnTo>
                    <a:pt x="1571" y="584"/>
                  </a:lnTo>
                  <a:close/>
                  <a:moveTo>
                    <a:pt x="1330" y="431"/>
                  </a:moveTo>
                  <a:lnTo>
                    <a:pt x="1296" y="372"/>
                  </a:lnTo>
                  <a:lnTo>
                    <a:pt x="1535" y="234"/>
                  </a:lnTo>
                  <a:lnTo>
                    <a:pt x="1569" y="294"/>
                  </a:lnTo>
                  <a:lnTo>
                    <a:pt x="1330" y="431"/>
                  </a:lnTo>
                  <a:close/>
                </a:path>
              </a:pathLst>
            </a:custGeom>
            <a:solidFill>
              <a:schemeClr val="lt1"/>
            </a:solidFill>
            <a:ln>
              <a:noFill/>
            </a:ln>
          </p:spPr>
        </p:sp>
      </p:grpSp>
      <p:sp>
        <p:nvSpPr>
          <p:cNvPr id="9" name="矩形 8"/>
          <p:cNvSpPr/>
          <p:nvPr/>
        </p:nvSpPr>
        <p:spPr>
          <a:xfrm>
            <a:off x="3312913" y="2253299"/>
            <a:ext cx="8022744" cy="1527175"/>
          </a:xfrm>
          <a:prstGeom prst="rect">
            <a:avLst/>
          </a:prstGeom>
        </p:spPr>
        <p:txBody>
          <a:bodyPr wrap="square">
            <a:spAutoFit/>
          </a:bodyPr>
          <a:lstStyle/>
          <a:p>
            <a:pPr>
              <a:lnSpc>
                <a:spcPts val="2800"/>
              </a:lnSpc>
            </a:pPr>
            <a:r>
              <a:rPr lang="zh-CN" altLang="en-US" sz="1600" dirty="0">
                <a:solidFill>
                  <a:srgbClr val="000000"/>
                </a:solidFill>
                <a:latin typeface="Times New Roman" panose="02020603050405020304" charset="0"/>
                <a:ea typeface="微软雅黑" panose="020B0503020204020204" pitchFamily="34" charset="-122"/>
              </a:rPr>
              <a:t>为更有效保证生产安全，许多单位和部门都以组织员工认真学习事故通报的方式教育员工吸取教训，举一反三，防止大家在工作中发生类似的事故，避免重蹈覆辙。然而有些单位在组织学习时，一些员工只是听听了事，思想上没有引起足够重视，以至于把事故当成故事来听。</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14" name="椭圆 13"/>
          <p:cNvSpPr/>
          <p:nvPr>
            <p:custDataLst>
              <p:tags r:id="rId5"/>
            </p:custDataLst>
          </p:nvPr>
        </p:nvSpPr>
        <p:spPr>
          <a:xfrm>
            <a:off x="1738717" y="4149443"/>
            <a:ext cx="1342688" cy="13426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6" name="greek-cross_104490"/>
          <p:cNvSpPr>
            <a:spLocks noChangeAspect="1"/>
          </p:cNvSpPr>
          <p:nvPr>
            <p:custDataLst>
              <p:tags r:id="rId6"/>
            </p:custDataLst>
          </p:nvPr>
        </p:nvSpPr>
        <p:spPr bwMode="auto">
          <a:xfrm>
            <a:off x="2105218" y="4516370"/>
            <a:ext cx="609685" cy="608834"/>
          </a:xfrm>
          <a:custGeom>
            <a:avLst/>
            <a:gdLst>
              <a:gd name="T0" fmla="*/ 5601 w 5601"/>
              <a:gd name="T1" fmla="*/ 2082 h 5601"/>
              <a:gd name="T2" fmla="*/ 3519 w 5601"/>
              <a:gd name="T3" fmla="*/ 2082 h 5601"/>
              <a:gd name="T4" fmla="*/ 3519 w 5601"/>
              <a:gd name="T5" fmla="*/ 0 h 5601"/>
              <a:gd name="T6" fmla="*/ 2082 w 5601"/>
              <a:gd name="T7" fmla="*/ 0 h 5601"/>
              <a:gd name="T8" fmla="*/ 2082 w 5601"/>
              <a:gd name="T9" fmla="*/ 2082 h 5601"/>
              <a:gd name="T10" fmla="*/ 0 w 5601"/>
              <a:gd name="T11" fmla="*/ 2082 h 5601"/>
              <a:gd name="T12" fmla="*/ 0 w 5601"/>
              <a:gd name="T13" fmla="*/ 3519 h 5601"/>
              <a:gd name="T14" fmla="*/ 2082 w 5601"/>
              <a:gd name="T15" fmla="*/ 3519 h 5601"/>
              <a:gd name="T16" fmla="*/ 2082 w 5601"/>
              <a:gd name="T17" fmla="*/ 5601 h 5601"/>
              <a:gd name="T18" fmla="*/ 3519 w 5601"/>
              <a:gd name="T19" fmla="*/ 5601 h 5601"/>
              <a:gd name="T20" fmla="*/ 3519 w 5601"/>
              <a:gd name="T21" fmla="*/ 3519 h 5601"/>
              <a:gd name="T22" fmla="*/ 5601 w 5601"/>
              <a:gd name="T23" fmla="*/ 3519 h 5601"/>
              <a:gd name="T24" fmla="*/ 5601 w 5601"/>
              <a:gd name="T25" fmla="*/ 2082 h 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1" h="5601">
                <a:moveTo>
                  <a:pt x="5601" y="2082"/>
                </a:moveTo>
                <a:lnTo>
                  <a:pt x="3519" y="2082"/>
                </a:lnTo>
                <a:lnTo>
                  <a:pt x="3519" y="0"/>
                </a:lnTo>
                <a:lnTo>
                  <a:pt x="2082" y="0"/>
                </a:lnTo>
                <a:lnTo>
                  <a:pt x="2082" y="2082"/>
                </a:lnTo>
                <a:lnTo>
                  <a:pt x="0" y="2082"/>
                </a:lnTo>
                <a:lnTo>
                  <a:pt x="0" y="3519"/>
                </a:lnTo>
                <a:lnTo>
                  <a:pt x="2082" y="3519"/>
                </a:lnTo>
                <a:lnTo>
                  <a:pt x="2082" y="5601"/>
                </a:lnTo>
                <a:lnTo>
                  <a:pt x="3519" y="5601"/>
                </a:lnTo>
                <a:lnTo>
                  <a:pt x="3519" y="3519"/>
                </a:lnTo>
                <a:lnTo>
                  <a:pt x="5601" y="3519"/>
                </a:lnTo>
                <a:lnTo>
                  <a:pt x="5601" y="2082"/>
                </a:lnTo>
                <a:close/>
              </a:path>
            </a:pathLst>
          </a:custGeom>
          <a:solidFill>
            <a:schemeClr val="lt1"/>
          </a:solidFill>
          <a:ln>
            <a:noFill/>
          </a:ln>
        </p:spPr>
      </p:sp>
      <p:sp>
        <p:nvSpPr>
          <p:cNvPr id="17" name="文本框 16"/>
          <p:cNvSpPr txBox="1"/>
          <p:nvPr>
            <p:custDataLst>
              <p:tags r:id="rId7"/>
            </p:custDataLst>
          </p:nvPr>
        </p:nvSpPr>
        <p:spPr>
          <a:xfrm>
            <a:off x="3414513" y="4149443"/>
            <a:ext cx="2405716" cy="368300"/>
          </a:xfrm>
          <a:prstGeom prst="rect">
            <a:avLst/>
          </a:prstGeom>
          <a:solidFill>
            <a:schemeClr val="accent1"/>
          </a:solidFill>
        </p:spPr>
        <p:txBody>
          <a:bodyPr wrap="square" rtlCol="0">
            <a:spAutoFit/>
          </a:bodyPr>
          <a:lstStyle/>
          <a:p>
            <a:r>
              <a:rPr lang="zh-CN" altLang="en-US" dirty="0">
                <a:solidFill>
                  <a:schemeClr val="lt1"/>
                </a:solidFill>
                <a:latin typeface="Times New Roman" panose="02020603050405020304" charset="0"/>
                <a:ea typeface="微软雅黑" panose="020B0503020204020204" pitchFamily="34" charset="-122"/>
              </a:rPr>
              <a:t>剖析原因，分析自己</a:t>
            </a:r>
            <a:endParaRPr lang="zh-CN" altLang="en-US" dirty="0">
              <a:solidFill>
                <a:schemeClr val="lt1"/>
              </a:solidFill>
              <a:latin typeface="Times New Roman" panose="02020603050405020304" charset="0"/>
              <a:ea typeface="微软雅黑" panose="020B0503020204020204" pitchFamily="34" charset="-122"/>
            </a:endParaRPr>
          </a:p>
        </p:txBody>
      </p:sp>
      <p:sp>
        <p:nvSpPr>
          <p:cNvPr id="19" name="矩形 18"/>
          <p:cNvSpPr/>
          <p:nvPr/>
        </p:nvSpPr>
        <p:spPr>
          <a:xfrm>
            <a:off x="3329516" y="4694495"/>
            <a:ext cx="8006141" cy="1886585"/>
          </a:xfrm>
          <a:prstGeom prst="rect">
            <a:avLst/>
          </a:prstGeom>
        </p:spPr>
        <p:txBody>
          <a:bodyPr wrap="square">
            <a:spAutoFit/>
          </a:bodyPr>
          <a:lstStyle/>
          <a:p>
            <a:pPr>
              <a:lnSpc>
                <a:spcPts val="2800"/>
              </a:lnSpc>
            </a:pPr>
            <a:r>
              <a:rPr lang="zh-CN" altLang="en-US" sz="1600" dirty="0">
                <a:solidFill>
                  <a:srgbClr val="000000"/>
                </a:solidFill>
                <a:latin typeface="Times New Roman" panose="02020603050405020304" charset="0"/>
                <a:ea typeface="微软雅黑" panose="020B0503020204020204" pitchFamily="34" charset="-122"/>
              </a:rPr>
              <a:t>“事故”与“故事”是截然不同的两个概念。事故关系生命、关系国家和集体的财产安全，而故事仅仅是人们茶余饭后的谈资而已。对事故通报的学习重视不重视、怎样听很重要。如果只关注事故的经过，并没有认真剖析原因，没有根据自己的实际情况做一番对照，结果只听了个热闹，没能吸取他人的教训。能不能认真的接受他人的教训，反映了一个人、一个单位是否真正重视安全工作。</a:t>
            </a:r>
            <a:endParaRPr lang="zh-CN" altLang="en-US" sz="1600" dirty="0">
              <a:solidFill>
                <a:srgbClr val="000000"/>
              </a:solidFill>
              <a:latin typeface="Times New Roman" panose="02020603050405020304" charset="0"/>
              <a:ea typeface="微软雅黑" panose="020B0503020204020204" pitchFamily="34" charset="-122"/>
            </a:endParaRPr>
          </a:p>
        </p:txBody>
      </p:sp>
      <p:pic>
        <p:nvPicPr>
          <p:cNvPr id="21" name="图片 20" descr="1"/>
          <p:cNvPicPr>
            <a:picLocks noChangeAspect="1"/>
          </p:cNvPicPr>
          <p:nvPr>
            <p:custDataLst>
              <p:tags r:id="rId8"/>
            </p:custDataLst>
          </p:nvPr>
        </p:nvPicPr>
        <p:blipFill>
          <a:blip r:embed="rId9">
            <a:alphaModFix amt="90000"/>
          </a:blip>
          <a:stretch>
            <a:fillRect/>
          </a:stretch>
        </p:blipFill>
        <p:spPr>
          <a:xfrm>
            <a:off x="7308215" y="6219825"/>
            <a:ext cx="3186430" cy="332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6147983" y="1802718"/>
            <a:ext cx="3303184" cy="13033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 name="矩形 2"/>
          <p:cNvSpPr/>
          <p:nvPr>
            <p:custDataLst>
              <p:tags r:id="rId2"/>
            </p:custDataLst>
          </p:nvPr>
        </p:nvSpPr>
        <p:spPr>
          <a:xfrm>
            <a:off x="6147983" y="3106057"/>
            <a:ext cx="3303184" cy="31641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girl-kicking_11027"/>
          <p:cNvSpPr>
            <a:spLocks noChangeAspect="1"/>
          </p:cNvSpPr>
          <p:nvPr>
            <p:custDataLst>
              <p:tags r:id="rId3"/>
            </p:custDataLst>
          </p:nvPr>
        </p:nvSpPr>
        <p:spPr bwMode="auto">
          <a:xfrm>
            <a:off x="914583" y="577568"/>
            <a:ext cx="847266" cy="678703"/>
          </a:xfrm>
          <a:custGeom>
            <a:avLst/>
            <a:gdLst>
              <a:gd name="connsiteX0" fmla="*/ 226253 w 608357"/>
              <a:gd name="connsiteY0" fmla="*/ 100994 h 487325"/>
              <a:gd name="connsiteX1" fmla="*/ 237394 w 608357"/>
              <a:gd name="connsiteY1" fmla="*/ 107146 h 487325"/>
              <a:gd name="connsiteX2" fmla="*/ 405751 w 608357"/>
              <a:gd name="connsiteY2" fmla="*/ 379734 h 487325"/>
              <a:gd name="connsiteX3" fmla="*/ 479110 w 608357"/>
              <a:gd name="connsiteY3" fmla="*/ 294523 h 487325"/>
              <a:gd name="connsiteX4" fmla="*/ 500458 w 608357"/>
              <a:gd name="connsiteY4" fmla="*/ 297042 h 487325"/>
              <a:gd name="connsiteX5" fmla="*/ 588276 w 608357"/>
              <a:gd name="connsiteY5" fmla="*/ 468529 h 487325"/>
              <a:gd name="connsiteX6" fmla="*/ 576777 w 608357"/>
              <a:gd name="connsiteY6" fmla="*/ 487325 h 487325"/>
              <a:gd name="connsiteX7" fmla="*/ 12950 w 608357"/>
              <a:gd name="connsiteY7" fmla="*/ 487325 h 487325"/>
              <a:gd name="connsiteX8" fmla="*/ 1839 w 608357"/>
              <a:gd name="connsiteY8" fmla="*/ 467851 h 487325"/>
              <a:gd name="connsiteX9" fmla="*/ 215221 w 608357"/>
              <a:gd name="connsiteY9" fmla="*/ 107340 h 487325"/>
              <a:gd name="connsiteX10" fmla="*/ 226253 w 608357"/>
              <a:gd name="connsiteY10" fmla="*/ 100994 h 487325"/>
              <a:gd name="connsiteX11" fmla="*/ 475518 w 608357"/>
              <a:gd name="connsiteY11" fmla="*/ 0 h 487325"/>
              <a:gd name="connsiteX12" fmla="*/ 549312 w 608357"/>
              <a:gd name="connsiteY12" fmla="*/ 68120 h 487325"/>
              <a:gd name="connsiteX13" fmla="*/ 552708 w 608357"/>
              <a:gd name="connsiteY13" fmla="*/ 67975 h 487325"/>
              <a:gd name="connsiteX14" fmla="*/ 608357 w 608357"/>
              <a:gd name="connsiteY14" fmla="*/ 123595 h 487325"/>
              <a:gd name="connsiteX15" fmla="*/ 552708 w 608357"/>
              <a:gd name="connsiteY15" fmla="*/ 179166 h 487325"/>
              <a:gd name="connsiteX16" fmla="*/ 398375 w 608357"/>
              <a:gd name="connsiteY16" fmla="*/ 179166 h 487325"/>
              <a:gd name="connsiteX17" fmla="*/ 342678 w 608357"/>
              <a:gd name="connsiteY17" fmla="*/ 123595 h 487325"/>
              <a:gd name="connsiteX18" fmla="*/ 398375 w 608357"/>
              <a:gd name="connsiteY18" fmla="*/ 67975 h 487325"/>
              <a:gd name="connsiteX19" fmla="*/ 401772 w 608357"/>
              <a:gd name="connsiteY19" fmla="*/ 68120 h 487325"/>
              <a:gd name="connsiteX20" fmla="*/ 475518 w 608357"/>
              <a:gd name="connsiteY20" fmla="*/ 0 h 4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8357" h="487325">
                <a:moveTo>
                  <a:pt x="226253" y="100994"/>
                </a:moveTo>
                <a:cubicBezTo>
                  <a:pt x="230541" y="100957"/>
                  <a:pt x="234847" y="103004"/>
                  <a:pt x="237394" y="107146"/>
                </a:cubicBezTo>
                <a:lnTo>
                  <a:pt x="405751" y="379734"/>
                </a:lnTo>
                <a:lnTo>
                  <a:pt x="479110" y="294523"/>
                </a:lnTo>
                <a:cubicBezTo>
                  <a:pt x="485127" y="287547"/>
                  <a:pt x="496286" y="288855"/>
                  <a:pt x="500458" y="297042"/>
                </a:cubicBezTo>
                <a:lnTo>
                  <a:pt x="588276" y="468529"/>
                </a:lnTo>
                <a:cubicBezTo>
                  <a:pt x="592691" y="477152"/>
                  <a:pt x="586432" y="487325"/>
                  <a:pt x="576777" y="487325"/>
                </a:cubicBezTo>
                <a:lnTo>
                  <a:pt x="12950" y="487325"/>
                </a:lnTo>
                <a:cubicBezTo>
                  <a:pt x="2955" y="487325"/>
                  <a:pt x="-3304" y="476474"/>
                  <a:pt x="1839" y="467851"/>
                </a:cubicBezTo>
                <a:lnTo>
                  <a:pt x="215221" y="107340"/>
                </a:lnTo>
                <a:cubicBezTo>
                  <a:pt x="217696" y="103150"/>
                  <a:pt x="221965" y="101030"/>
                  <a:pt x="226253" y="100994"/>
                </a:cubicBezTo>
                <a:close/>
                <a:moveTo>
                  <a:pt x="475518" y="0"/>
                </a:moveTo>
                <a:cubicBezTo>
                  <a:pt x="514428" y="0"/>
                  <a:pt x="546352" y="29990"/>
                  <a:pt x="549312" y="68120"/>
                </a:cubicBezTo>
                <a:cubicBezTo>
                  <a:pt x="550428" y="68023"/>
                  <a:pt x="551544" y="67975"/>
                  <a:pt x="552708" y="67975"/>
                </a:cubicBezTo>
                <a:cubicBezTo>
                  <a:pt x="583468" y="67975"/>
                  <a:pt x="608357" y="92878"/>
                  <a:pt x="608357" y="123595"/>
                </a:cubicBezTo>
                <a:cubicBezTo>
                  <a:pt x="608357" y="154312"/>
                  <a:pt x="583468" y="179166"/>
                  <a:pt x="552708" y="179166"/>
                </a:cubicBezTo>
                <a:lnTo>
                  <a:pt x="398375" y="179166"/>
                </a:lnTo>
                <a:cubicBezTo>
                  <a:pt x="367616" y="179166"/>
                  <a:pt x="342678" y="154312"/>
                  <a:pt x="342678" y="123595"/>
                </a:cubicBezTo>
                <a:cubicBezTo>
                  <a:pt x="342678" y="92878"/>
                  <a:pt x="367616" y="67975"/>
                  <a:pt x="398375" y="67975"/>
                </a:cubicBezTo>
                <a:cubicBezTo>
                  <a:pt x="399491" y="67975"/>
                  <a:pt x="400607" y="68023"/>
                  <a:pt x="401772" y="68120"/>
                </a:cubicBezTo>
                <a:cubicBezTo>
                  <a:pt x="404731" y="29990"/>
                  <a:pt x="436607" y="0"/>
                  <a:pt x="475518"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pic>
        <p:nvPicPr>
          <p:cNvPr id="1026" name="Picture 2" descr="http://file06.16sucai.com/2016/0921/8daa31817bc5a109d94514960d221114.jpg"/>
          <p:cNvPicPr>
            <a:picLocks noChangeAspect="1" noChangeArrowheads="1"/>
          </p:cNvPicPr>
          <p:nvPr/>
        </p:nvPicPr>
        <p:blipFill rotWithShape="1">
          <a:blip r:embed="rId4">
            <a:extLst>
              <a:ext uri="{28A0092B-C50C-407E-A947-70E740481C1C}">
                <a14:useLocalDpi xmlns:a14="http://schemas.microsoft.com/office/drawing/2010/main" val="0"/>
              </a:ext>
            </a:extLst>
          </a:blip>
          <a:srcRect l="5178" r="43948"/>
          <a:stretch>
            <a:fillRect/>
          </a:stretch>
        </p:blipFill>
        <p:spPr bwMode="auto">
          <a:xfrm>
            <a:off x="2844799" y="1802718"/>
            <a:ext cx="3303184" cy="4467453"/>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2040979" y="807709"/>
            <a:ext cx="25450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事故冰山理论</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23" name="矩形 22"/>
          <p:cNvSpPr/>
          <p:nvPr/>
        </p:nvSpPr>
        <p:spPr>
          <a:xfrm>
            <a:off x="7466832" y="1914061"/>
            <a:ext cx="665480" cy="337185"/>
          </a:xfrm>
          <a:prstGeom prst="rect">
            <a:avLst/>
          </a:prstGeom>
        </p:spPr>
        <p:txBody>
          <a:bodyPr wrap="none">
            <a:spAutoFit/>
          </a:bodyPr>
          <a:lstStyle/>
          <a:p>
            <a:pPr algn="ctr"/>
            <a:r>
              <a:rPr lang="zh-CN" altLang="en-US" sz="1600" spc="300" dirty="0">
                <a:solidFill>
                  <a:srgbClr val="000000"/>
                </a:solidFill>
                <a:latin typeface="Times New Roman" panose="02020603050405020304" charset="0"/>
                <a:ea typeface="微软雅黑" panose="020B0503020204020204" pitchFamily="34" charset="-122"/>
              </a:rPr>
              <a:t>死亡</a:t>
            </a:r>
            <a:endParaRPr lang="zh-CN" altLang="en-US" sz="1600" spc="300" dirty="0">
              <a:solidFill>
                <a:srgbClr val="000000"/>
              </a:solidFill>
              <a:latin typeface="Times New Roman" panose="02020603050405020304" charset="0"/>
              <a:ea typeface="微软雅黑" panose="020B0503020204020204" pitchFamily="34" charset="-122"/>
            </a:endParaRPr>
          </a:p>
        </p:txBody>
      </p:sp>
      <p:sp>
        <p:nvSpPr>
          <p:cNvPr id="24" name="矩形 23"/>
          <p:cNvSpPr/>
          <p:nvPr/>
        </p:nvSpPr>
        <p:spPr>
          <a:xfrm>
            <a:off x="7225534" y="2194681"/>
            <a:ext cx="1148080" cy="337185"/>
          </a:xfrm>
          <a:prstGeom prst="rect">
            <a:avLst/>
          </a:prstGeom>
        </p:spPr>
        <p:txBody>
          <a:bodyPr wrap="none">
            <a:spAutoFit/>
          </a:bodyPr>
          <a:lstStyle/>
          <a:p>
            <a:pPr algn="ctr"/>
            <a:r>
              <a:rPr lang="zh-CN" altLang="en-US" sz="1600" spc="300" dirty="0">
                <a:solidFill>
                  <a:srgbClr val="000000"/>
                </a:solidFill>
                <a:latin typeface="Times New Roman" panose="02020603050405020304" charset="0"/>
                <a:ea typeface="微软雅黑" panose="020B0503020204020204" pitchFamily="34" charset="-122"/>
              </a:rPr>
              <a:t>损工伤害</a:t>
            </a:r>
            <a:endParaRPr lang="zh-CN" altLang="en-US" sz="1600" spc="300" dirty="0">
              <a:solidFill>
                <a:srgbClr val="000000"/>
              </a:solidFill>
              <a:latin typeface="Times New Roman" panose="02020603050405020304" charset="0"/>
              <a:ea typeface="微软雅黑" panose="020B0503020204020204" pitchFamily="34" charset="-122"/>
            </a:endParaRPr>
          </a:p>
        </p:txBody>
      </p:sp>
      <p:sp>
        <p:nvSpPr>
          <p:cNvPr id="25" name="矩形 24"/>
          <p:cNvSpPr/>
          <p:nvPr/>
        </p:nvSpPr>
        <p:spPr>
          <a:xfrm>
            <a:off x="6984234" y="2490505"/>
            <a:ext cx="1630680" cy="337185"/>
          </a:xfrm>
          <a:prstGeom prst="rect">
            <a:avLst/>
          </a:prstGeom>
        </p:spPr>
        <p:txBody>
          <a:bodyPr wrap="none">
            <a:spAutoFit/>
          </a:bodyPr>
          <a:lstStyle/>
          <a:p>
            <a:pPr algn="ctr"/>
            <a:r>
              <a:rPr lang="zh-CN" altLang="en-US" sz="1600" spc="300" dirty="0">
                <a:solidFill>
                  <a:srgbClr val="000000"/>
                </a:solidFill>
                <a:latin typeface="Times New Roman" panose="02020603050405020304" charset="0"/>
                <a:ea typeface="微软雅黑" panose="020B0503020204020204" pitchFamily="34" charset="-122"/>
              </a:rPr>
              <a:t>医务处理事故</a:t>
            </a:r>
            <a:endParaRPr lang="zh-CN" altLang="en-US" sz="1600" spc="300" dirty="0">
              <a:solidFill>
                <a:srgbClr val="000000"/>
              </a:solidFill>
              <a:latin typeface="Times New Roman" panose="02020603050405020304" charset="0"/>
              <a:ea typeface="微软雅黑" panose="020B0503020204020204" pitchFamily="34" charset="-122"/>
            </a:endParaRPr>
          </a:p>
        </p:txBody>
      </p:sp>
      <p:sp>
        <p:nvSpPr>
          <p:cNvPr id="26" name="矩形 25"/>
          <p:cNvSpPr/>
          <p:nvPr/>
        </p:nvSpPr>
        <p:spPr>
          <a:xfrm>
            <a:off x="7225533" y="2801809"/>
            <a:ext cx="1148080" cy="337185"/>
          </a:xfrm>
          <a:prstGeom prst="rect">
            <a:avLst/>
          </a:prstGeom>
        </p:spPr>
        <p:txBody>
          <a:bodyPr wrap="none">
            <a:spAutoFit/>
          </a:bodyPr>
          <a:lstStyle/>
          <a:p>
            <a:pPr algn="ctr"/>
            <a:r>
              <a:rPr lang="zh-CN" altLang="en-US" sz="1600" spc="300" dirty="0">
                <a:solidFill>
                  <a:srgbClr val="000000"/>
                </a:solidFill>
                <a:latin typeface="Times New Roman" panose="02020603050405020304" charset="0"/>
                <a:ea typeface="微软雅黑" panose="020B0503020204020204" pitchFamily="34" charset="-122"/>
              </a:rPr>
              <a:t>急救事故</a:t>
            </a:r>
            <a:endParaRPr lang="zh-CN" altLang="en-US" sz="1600" spc="300" dirty="0">
              <a:solidFill>
                <a:srgbClr val="000000"/>
              </a:solidFill>
              <a:latin typeface="Times New Roman" panose="02020603050405020304" charset="0"/>
              <a:ea typeface="微软雅黑" panose="020B0503020204020204" pitchFamily="34" charset="-122"/>
            </a:endParaRPr>
          </a:p>
        </p:txBody>
      </p:sp>
      <p:cxnSp>
        <p:nvCxnSpPr>
          <p:cNvPr id="27" name="直接箭头连接符 26"/>
          <p:cNvCxnSpPr/>
          <p:nvPr>
            <p:custDataLst>
              <p:tags r:id="rId5"/>
            </p:custDataLst>
          </p:nvPr>
        </p:nvCxnSpPr>
        <p:spPr>
          <a:xfrm>
            <a:off x="4668709" y="2966743"/>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6"/>
            </p:custDataLst>
          </p:nvPr>
        </p:nvCxnSpPr>
        <p:spPr>
          <a:xfrm>
            <a:off x="4673601" y="2662697"/>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7"/>
            </p:custDataLst>
          </p:nvPr>
        </p:nvCxnSpPr>
        <p:spPr>
          <a:xfrm>
            <a:off x="4688115" y="2363958"/>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custDataLst>
              <p:tags r:id="rId8"/>
            </p:custDataLst>
          </p:nvPr>
        </p:nvCxnSpPr>
        <p:spPr>
          <a:xfrm>
            <a:off x="4688114" y="2083338"/>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582627" y="3932806"/>
            <a:ext cx="3842034" cy="337185"/>
            <a:chOff x="4582627" y="3613492"/>
            <a:chExt cx="3842034" cy="337185"/>
          </a:xfrm>
        </p:grpSpPr>
        <p:sp>
          <p:nvSpPr>
            <p:cNvPr id="115" name="矩形 114"/>
            <p:cNvSpPr/>
            <p:nvPr/>
          </p:nvSpPr>
          <p:spPr>
            <a:xfrm>
              <a:off x="7225781" y="3613492"/>
              <a:ext cx="1198880" cy="337185"/>
            </a:xfrm>
            <a:prstGeom prst="rect">
              <a:avLst/>
            </a:prstGeom>
          </p:spPr>
          <p:txBody>
            <a:bodyPr wrap="none">
              <a:spAutoFit/>
            </a:bodyPr>
            <a:lstStyle/>
            <a:p>
              <a:pPr algn="ctr"/>
              <a:r>
                <a:rPr lang="zh-CN" altLang="en-US" sz="1600" dirty="0">
                  <a:solidFill>
                    <a:srgbClr val="000000"/>
                  </a:solidFill>
                  <a:latin typeface="Times New Roman" panose="02020603050405020304" charset="0"/>
                  <a:ea typeface="微软雅黑" panose="020B0503020204020204" pitchFamily="34" charset="-122"/>
                </a:rPr>
                <a:t>不安全行为</a:t>
              </a:r>
              <a:endParaRPr lang="zh-CN" altLang="en-US" sz="1600" spc="300" dirty="0">
                <a:solidFill>
                  <a:srgbClr val="000000"/>
                </a:solidFill>
                <a:latin typeface="Times New Roman" panose="02020603050405020304" charset="0"/>
                <a:ea typeface="微软雅黑" panose="020B0503020204020204" pitchFamily="34" charset="-122"/>
              </a:endParaRPr>
            </a:p>
          </p:txBody>
        </p:sp>
        <p:cxnSp>
          <p:nvCxnSpPr>
            <p:cNvPr id="10" name="直接箭头连接符 9"/>
            <p:cNvCxnSpPr/>
            <p:nvPr>
              <p:custDataLst>
                <p:tags r:id="rId9"/>
              </p:custDataLst>
            </p:nvPr>
          </p:nvCxnSpPr>
          <p:spPr>
            <a:xfrm>
              <a:off x="4702629" y="3774834"/>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7" name="Freeform 34"/>
            <p:cNvSpPr/>
            <p:nvPr>
              <p:custDataLst>
                <p:tags r:id="rId10"/>
              </p:custDataLst>
            </p:nvPr>
          </p:nvSpPr>
          <p:spPr bwMode="auto">
            <a:xfrm>
              <a:off x="4582627" y="3705037"/>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1"/>
          <p:cNvGrpSpPr/>
          <p:nvPr/>
        </p:nvGrpSpPr>
        <p:grpSpPr>
          <a:xfrm>
            <a:off x="4582627" y="4885290"/>
            <a:ext cx="3816388" cy="337185"/>
            <a:chOff x="4582627" y="4290204"/>
            <a:chExt cx="3816388" cy="337185"/>
          </a:xfrm>
        </p:grpSpPr>
        <p:sp>
          <p:nvSpPr>
            <p:cNvPr id="20" name="矩形 19"/>
            <p:cNvSpPr/>
            <p:nvPr/>
          </p:nvSpPr>
          <p:spPr>
            <a:xfrm>
              <a:off x="7200135" y="4290204"/>
              <a:ext cx="1198880" cy="337185"/>
            </a:xfrm>
            <a:prstGeom prst="rect">
              <a:avLst/>
            </a:prstGeom>
          </p:spPr>
          <p:txBody>
            <a:bodyPr wrap="none">
              <a:spAutoFit/>
            </a:bodyPr>
            <a:lstStyle/>
            <a:p>
              <a:pPr algn="ctr"/>
              <a:r>
                <a:rPr lang="zh-CN" altLang="en-US" sz="1600" dirty="0">
                  <a:solidFill>
                    <a:srgbClr val="000000"/>
                  </a:solidFill>
                  <a:latin typeface="Times New Roman" panose="02020603050405020304" charset="0"/>
                  <a:ea typeface="微软雅黑" panose="020B0503020204020204" pitchFamily="34" charset="-122"/>
                </a:rPr>
                <a:t>不安全状态</a:t>
              </a:r>
              <a:endParaRPr lang="zh-CN" altLang="en-US" sz="1600" spc="300" dirty="0">
                <a:solidFill>
                  <a:srgbClr val="000000"/>
                </a:solidFill>
                <a:latin typeface="Times New Roman" panose="02020603050405020304" charset="0"/>
                <a:ea typeface="微软雅黑" panose="020B0503020204020204" pitchFamily="34" charset="-122"/>
              </a:endParaRPr>
            </a:p>
          </p:txBody>
        </p:sp>
        <p:cxnSp>
          <p:nvCxnSpPr>
            <p:cNvPr id="22" name="直接箭头连接符 21"/>
            <p:cNvCxnSpPr/>
            <p:nvPr>
              <p:custDataLst>
                <p:tags r:id="rId11"/>
              </p:custDataLst>
            </p:nvPr>
          </p:nvCxnSpPr>
          <p:spPr>
            <a:xfrm>
              <a:off x="4702629" y="4443611"/>
              <a:ext cx="2102923" cy="0"/>
            </a:xfrm>
            <a:prstGeom prst="straightConnector1">
              <a:avLst/>
            </a:prstGeom>
            <a:ln w="28575">
              <a:solidFill>
                <a:schemeClr val="lt1"/>
              </a:solidFill>
              <a:prstDash val="lgDashDotDot"/>
              <a:tailEnd type="triangle"/>
            </a:ln>
          </p:spPr>
          <p:style>
            <a:lnRef idx="1">
              <a:schemeClr val="accent1"/>
            </a:lnRef>
            <a:fillRef idx="0">
              <a:schemeClr val="accent1"/>
            </a:fillRef>
            <a:effectRef idx="0">
              <a:schemeClr val="accent1"/>
            </a:effectRef>
            <a:fontRef idx="minor">
              <a:schemeClr val="tx1"/>
            </a:fontRef>
          </p:style>
        </p:cxnSp>
        <p:sp>
          <p:nvSpPr>
            <p:cNvPr id="38" name="Freeform 34"/>
            <p:cNvSpPr/>
            <p:nvPr>
              <p:custDataLst>
                <p:tags r:id="rId12"/>
              </p:custDataLst>
            </p:nvPr>
          </p:nvSpPr>
          <p:spPr bwMode="auto">
            <a:xfrm>
              <a:off x="4582627" y="4365878"/>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9" name="Freeform 34"/>
          <p:cNvSpPr/>
          <p:nvPr>
            <p:custDataLst>
              <p:tags r:id="rId13"/>
            </p:custDataLst>
          </p:nvPr>
        </p:nvSpPr>
        <p:spPr bwMode="auto">
          <a:xfrm>
            <a:off x="4590270" y="2883703"/>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34"/>
          <p:cNvSpPr/>
          <p:nvPr>
            <p:custDataLst>
              <p:tags r:id="rId14"/>
            </p:custDataLst>
          </p:nvPr>
        </p:nvSpPr>
        <p:spPr bwMode="auto">
          <a:xfrm>
            <a:off x="4590270" y="2588715"/>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34"/>
          <p:cNvSpPr/>
          <p:nvPr>
            <p:custDataLst>
              <p:tags r:id="rId15"/>
            </p:custDataLst>
          </p:nvPr>
        </p:nvSpPr>
        <p:spPr bwMode="auto">
          <a:xfrm>
            <a:off x="4588036" y="2285756"/>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4"/>
          <p:cNvSpPr/>
          <p:nvPr>
            <p:custDataLst>
              <p:tags r:id="rId16"/>
            </p:custDataLst>
          </p:nvPr>
        </p:nvSpPr>
        <p:spPr bwMode="auto">
          <a:xfrm>
            <a:off x="4582627" y="2011039"/>
            <a:ext cx="156878" cy="155465"/>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irl-kicking_11027"/>
          <p:cNvSpPr>
            <a:spLocks noChangeAspect="1"/>
          </p:cNvSpPr>
          <p:nvPr>
            <p:custDataLst>
              <p:tags r:id="rId1"/>
            </p:custDataLst>
          </p:nvPr>
        </p:nvSpPr>
        <p:spPr bwMode="auto">
          <a:xfrm>
            <a:off x="1173632" y="645686"/>
            <a:ext cx="474311" cy="847266"/>
          </a:xfrm>
          <a:custGeom>
            <a:avLst/>
            <a:gdLst>
              <a:gd name="T0" fmla="*/ 1994 w 2214"/>
              <a:gd name="T1" fmla="*/ 1760 h 3960"/>
              <a:gd name="T2" fmla="*/ 1987 w 2214"/>
              <a:gd name="T3" fmla="*/ 1760 h 3960"/>
              <a:gd name="T4" fmla="*/ 1987 w 2214"/>
              <a:gd name="T5" fmla="*/ 220 h 3960"/>
              <a:gd name="T6" fmla="*/ 1767 w 2214"/>
              <a:gd name="T7" fmla="*/ 0 h 3960"/>
              <a:gd name="T8" fmla="*/ 1547 w 2214"/>
              <a:gd name="T9" fmla="*/ 220 h 3960"/>
              <a:gd name="T10" fmla="*/ 1547 w 2214"/>
              <a:gd name="T11" fmla="*/ 453 h 3960"/>
              <a:gd name="T12" fmla="*/ 667 w 2214"/>
              <a:gd name="T13" fmla="*/ 453 h 3960"/>
              <a:gd name="T14" fmla="*/ 667 w 2214"/>
              <a:gd name="T15" fmla="*/ 220 h 3960"/>
              <a:gd name="T16" fmla="*/ 447 w 2214"/>
              <a:gd name="T17" fmla="*/ 0 h 3960"/>
              <a:gd name="T18" fmla="*/ 227 w 2214"/>
              <a:gd name="T19" fmla="*/ 220 h 3960"/>
              <a:gd name="T20" fmla="*/ 227 w 2214"/>
              <a:gd name="T21" fmla="*/ 1760 h 3960"/>
              <a:gd name="T22" fmla="*/ 220 w 2214"/>
              <a:gd name="T23" fmla="*/ 1760 h 3960"/>
              <a:gd name="T24" fmla="*/ 0 w 2214"/>
              <a:gd name="T25" fmla="*/ 1980 h 3960"/>
              <a:gd name="T26" fmla="*/ 0 w 2214"/>
              <a:gd name="T27" fmla="*/ 3740 h 3960"/>
              <a:gd name="T28" fmla="*/ 220 w 2214"/>
              <a:gd name="T29" fmla="*/ 3960 h 3960"/>
              <a:gd name="T30" fmla="*/ 440 w 2214"/>
              <a:gd name="T31" fmla="*/ 3740 h 3960"/>
              <a:gd name="T32" fmla="*/ 440 w 2214"/>
              <a:gd name="T33" fmla="*/ 3533 h 3960"/>
              <a:gd name="T34" fmla="*/ 1774 w 2214"/>
              <a:gd name="T35" fmla="*/ 3533 h 3960"/>
              <a:gd name="T36" fmla="*/ 1774 w 2214"/>
              <a:gd name="T37" fmla="*/ 3740 h 3960"/>
              <a:gd name="T38" fmla="*/ 1994 w 2214"/>
              <a:gd name="T39" fmla="*/ 3960 h 3960"/>
              <a:gd name="T40" fmla="*/ 2214 w 2214"/>
              <a:gd name="T41" fmla="*/ 3740 h 3960"/>
              <a:gd name="T42" fmla="*/ 2214 w 2214"/>
              <a:gd name="T43" fmla="*/ 1980 h 3960"/>
              <a:gd name="T44" fmla="*/ 1994 w 2214"/>
              <a:gd name="T45" fmla="*/ 1760 h 3960"/>
              <a:gd name="T46" fmla="*/ 667 w 2214"/>
              <a:gd name="T47" fmla="*/ 893 h 3960"/>
              <a:gd name="T48" fmla="*/ 1547 w 2214"/>
              <a:gd name="T49" fmla="*/ 893 h 3960"/>
              <a:gd name="T50" fmla="*/ 1547 w 2214"/>
              <a:gd name="T51" fmla="*/ 1333 h 3960"/>
              <a:gd name="T52" fmla="*/ 667 w 2214"/>
              <a:gd name="T53" fmla="*/ 1333 h 3960"/>
              <a:gd name="T54" fmla="*/ 667 w 2214"/>
              <a:gd name="T55" fmla="*/ 893 h 3960"/>
              <a:gd name="T56" fmla="*/ 667 w 2214"/>
              <a:gd name="T57" fmla="*/ 1773 h 3960"/>
              <a:gd name="T58" fmla="*/ 1547 w 2214"/>
              <a:gd name="T59" fmla="*/ 1773 h 3960"/>
              <a:gd name="T60" fmla="*/ 1547 w 2214"/>
              <a:gd name="T61" fmla="*/ 2213 h 3960"/>
              <a:gd name="T62" fmla="*/ 667 w 2214"/>
              <a:gd name="T63" fmla="*/ 2213 h 3960"/>
              <a:gd name="T64" fmla="*/ 667 w 2214"/>
              <a:gd name="T65" fmla="*/ 1773 h 3960"/>
              <a:gd name="T66" fmla="*/ 1774 w 2214"/>
              <a:gd name="T67" fmla="*/ 3093 h 3960"/>
              <a:gd name="T68" fmla="*/ 440 w 2214"/>
              <a:gd name="T69" fmla="*/ 3093 h 3960"/>
              <a:gd name="T70" fmla="*/ 440 w 2214"/>
              <a:gd name="T71" fmla="*/ 2653 h 3960"/>
              <a:gd name="T72" fmla="*/ 1774 w 2214"/>
              <a:gd name="T73" fmla="*/ 2653 h 3960"/>
              <a:gd name="T74" fmla="*/ 1774 w 2214"/>
              <a:gd name="T75" fmla="*/ 3093 h 3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4" h="3960">
                <a:moveTo>
                  <a:pt x="1994" y="1760"/>
                </a:moveTo>
                <a:cubicBezTo>
                  <a:pt x="1991" y="1760"/>
                  <a:pt x="2000" y="1760"/>
                  <a:pt x="1987" y="1760"/>
                </a:cubicBezTo>
                <a:lnTo>
                  <a:pt x="1987" y="220"/>
                </a:lnTo>
                <a:cubicBezTo>
                  <a:pt x="1987" y="98"/>
                  <a:pt x="1889" y="0"/>
                  <a:pt x="1767" y="0"/>
                </a:cubicBezTo>
                <a:cubicBezTo>
                  <a:pt x="1646" y="0"/>
                  <a:pt x="1547" y="98"/>
                  <a:pt x="1547" y="220"/>
                </a:cubicBezTo>
                <a:lnTo>
                  <a:pt x="1547" y="453"/>
                </a:lnTo>
                <a:lnTo>
                  <a:pt x="667" y="453"/>
                </a:lnTo>
                <a:lnTo>
                  <a:pt x="667" y="220"/>
                </a:lnTo>
                <a:cubicBezTo>
                  <a:pt x="667" y="98"/>
                  <a:pt x="569" y="0"/>
                  <a:pt x="447" y="0"/>
                </a:cubicBezTo>
                <a:cubicBezTo>
                  <a:pt x="326" y="0"/>
                  <a:pt x="227" y="98"/>
                  <a:pt x="227" y="220"/>
                </a:cubicBezTo>
                <a:lnTo>
                  <a:pt x="227" y="1760"/>
                </a:lnTo>
                <a:cubicBezTo>
                  <a:pt x="227" y="1760"/>
                  <a:pt x="223" y="1760"/>
                  <a:pt x="220" y="1760"/>
                </a:cubicBezTo>
                <a:cubicBezTo>
                  <a:pt x="99" y="1760"/>
                  <a:pt x="0" y="1858"/>
                  <a:pt x="0" y="1980"/>
                </a:cubicBezTo>
                <a:lnTo>
                  <a:pt x="0" y="3740"/>
                </a:lnTo>
                <a:cubicBezTo>
                  <a:pt x="0" y="3862"/>
                  <a:pt x="99" y="3960"/>
                  <a:pt x="220" y="3960"/>
                </a:cubicBezTo>
                <a:cubicBezTo>
                  <a:pt x="342" y="3960"/>
                  <a:pt x="440" y="3862"/>
                  <a:pt x="440" y="3740"/>
                </a:cubicBezTo>
                <a:lnTo>
                  <a:pt x="440" y="3533"/>
                </a:lnTo>
                <a:lnTo>
                  <a:pt x="1774" y="3533"/>
                </a:lnTo>
                <a:lnTo>
                  <a:pt x="1774" y="3740"/>
                </a:lnTo>
                <a:cubicBezTo>
                  <a:pt x="1774" y="3862"/>
                  <a:pt x="1872" y="3960"/>
                  <a:pt x="1994" y="3960"/>
                </a:cubicBezTo>
                <a:cubicBezTo>
                  <a:pt x="2115" y="3960"/>
                  <a:pt x="2214" y="3862"/>
                  <a:pt x="2214" y="3740"/>
                </a:cubicBezTo>
                <a:lnTo>
                  <a:pt x="2214" y="1980"/>
                </a:lnTo>
                <a:cubicBezTo>
                  <a:pt x="2214" y="1858"/>
                  <a:pt x="2115" y="1760"/>
                  <a:pt x="1994" y="1760"/>
                </a:cubicBezTo>
                <a:close/>
                <a:moveTo>
                  <a:pt x="667" y="893"/>
                </a:moveTo>
                <a:lnTo>
                  <a:pt x="1547" y="893"/>
                </a:lnTo>
                <a:lnTo>
                  <a:pt x="1547" y="1333"/>
                </a:lnTo>
                <a:lnTo>
                  <a:pt x="667" y="1333"/>
                </a:lnTo>
                <a:lnTo>
                  <a:pt x="667" y="893"/>
                </a:lnTo>
                <a:close/>
                <a:moveTo>
                  <a:pt x="667" y="1773"/>
                </a:moveTo>
                <a:lnTo>
                  <a:pt x="1547" y="1773"/>
                </a:lnTo>
                <a:lnTo>
                  <a:pt x="1547" y="2213"/>
                </a:lnTo>
                <a:lnTo>
                  <a:pt x="667" y="2213"/>
                </a:lnTo>
                <a:lnTo>
                  <a:pt x="667" y="1773"/>
                </a:lnTo>
                <a:close/>
                <a:moveTo>
                  <a:pt x="1774" y="3093"/>
                </a:moveTo>
                <a:lnTo>
                  <a:pt x="440" y="3093"/>
                </a:lnTo>
                <a:lnTo>
                  <a:pt x="440" y="2653"/>
                </a:lnTo>
                <a:lnTo>
                  <a:pt x="1774" y="2653"/>
                </a:lnTo>
                <a:lnTo>
                  <a:pt x="1774" y="3093"/>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grpSp>
        <p:nvGrpSpPr>
          <p:cNvPr id="74" name="组合 73"/>
          <p:cNvGrpSpPr/>
          <p:nvPr/>
        </p:nvGrpSpPr>
        <p:grpSpPr>
          <a:xfrm>
            <a:off x="2948799" y="1879096"/>
            <a:ext cx="6963778" cy="3784600"/>
            <a:chOff x="3265713" y="2082297"/>
            <a:chExt cx="6963778" cy="3784600"/>
          </a:xfrm>
        </p:grpSpPr>
        <p:sp>
          <p:nvSpPr>
            <p:cNvPr id="15" name="文本框 14"/>
            <p:cNvSpPr txBox="1"/>
            <p:nvPr/>
          </p:nvSpPr>
          <p:spPr>
            <a:xfrm>
              <a:off x="3313517" y="2082297"/>
              <a:ext cx="6872431" cy="3784600"/>
            </a:xfrm>
            <a:prstGeom prst="rect">
              <a:avLst/>
            </a:prstGeom>
            <a:noFill/>
          </p:spPr>
          <p:txBody>
            <a:bodyPr wrap="square" rtlCol="0">
              <a:spAutoFit/>
            </a:bodyPr>
            <a:lstStyle/>
            <a:p>
              <a:pPr algn="dist"/>
              <a:r>
                <a:rPr lang="zh-CN" altLang="en-US" sz="24000" dirty="0">
                  <a:solidFill>
                    <a:srgbClr val="000000"/>
                  </a:solidFill>
                  <a:latin typeface="Times New Roman" panose="02020603050405020304" charset="0"/>
                  <a:ea typeface="微软雅黑" panose="020B0503020204020204" pitchFamily="34" charset="-122"/>
                </a:rPr>
                <a:t>事故</a:t>
              </a:r>
              <a:endParaRPr lang="zh-CN" altLang="en-US" sz="24000" dirty="0">
                <a:solidFill>
                  <a:srgbClr val="000000"/>
                </a:solidFill>
                <a:latin typeface="Times New Roman" panose="02020603050405020304" charset="0"/>
                <a:ea typeface="微软雅黑" panose="020B0503020204020204" pitchFamily="34" charset="-122"/>
              </a:endParaRPr>
            </a:p>
          </p:txBody>
        </p:sp>
        <p:pic>
          <p:nvPicPr>
            <p:cNvPr id="73" name="图片 72"/>
            <p:cNvPicPr>
              <a:picLocks noChangeAspect="1"/>
            </p:cNvPicPr>
            <p:nvPr/>
          </p:nvPicPr>
          <p:blipFill rotWithShape="1">
            <a:blip r:embed="rId2"/>
            <a:srcRect l="16316" t="24172" r="16303" b="32926"/>
            <a:stretch>
              <a:fillRect/>
            </a:stretch>
          </p:blipFill>
          <p:spPr>
            <a:xfrm>
              <a:off x="3265713" y="2743199"/>
              <a:ext cx="6963778" cy="2811111"/>
            </a:xfrm>
            <a:prstGeom prst="rect">
              <a:avLst/>
            </a:prstGeom>
          </p:spPr>
        </p:pic>
      </p:grpSp>
      <p:grpSp>
        <p:nvGrpSpPr>
          <p:cNvPr id="79" name="组合 78"/>
          <p:cNvGrpSpPr/>
          <p:nvPr/>
        </p:nvGrpSpPr>
        <p:grpSpPr>
          <a:xfrm>
            <a:off x="660344" y="3021480"/>
            <a:ext cx="1500885" cy="1500886"/>
            <a:chOff x="4279427" y="1614015"/>
            <a:chExt cx="3631555" cy="3631557"/>
          </a:xfrm>
        </p:grpSpPr>
        <p:sp>
          <p:nvSpPr>
            <p:cNvPr id="93" name="ValueShape"/>
            <p:cNvSpPr/>
            <p:nvPr>
              <p:custDataLst>
                <p:tags r:id="rId3"/>
              </p:custDataLst>
            </p:nvPr>
          </p:nvSpPr>
          <p:spPr>
            <a:xfrm>
              <a:off x="4279427" y="1614015"/>
              <a:ext cx="3631555" cy="3631557"/>
            </a:xfrm>
            <a:prstGeom prst="pie">
              <a:avLst>
                <a:gd name="adj1" fmla="val 16200000"/>
                <a:gd name="adj2" fmla="val 1496277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lt1"/>
                </a:solidFill>
              </a:endParaRPr>
            </a:p>
          </p:txBody>
        </p:sp>
        <p:sp>
          <p:nvSpPr>
            <p:cNvPr id="96" name="BackShape"/>
            <p:cNvSpPr/>
            <p:nvPr>
              <p:custDataLst>
                <p:tags r:id="rId4"/>
              </p:custDataLst>
            </p:nvPr>
          </p:nvSpPr>
          <p:spPr>
            <a:xfrm>
              <a:off x="5141686" y="2476275"/>
              <a:ext cx="1907037" cy="1907038"/>
            </a:xfrm>
            <a:prstGeom prst="ellipse">
              <a:avLst/>
            </a:prstGeom>
            <a:solidFill>
              <a:schemeClr val="lt1">
                <a:alpha val="79000"/>
              </a:schemeClr>
            </a:solidFill>
            <a:ln w="666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lt1"/>
                </a:solidFill>
              </a:endParaRPr>
            </a:p>
          </p:txBody>
        </p:sp>
        <p:sp>
          <p:nvSpPr>
            <p:cNvPr id="97" name="ValueText"/>
            <p:cNvSpPr/>
            <p:nvPr/>
          </p:nvSpPr>
          <p:spPr>
            <a:xfrm>
              <a:off x="5626569" y="2967583"/>
              <a:ext cx="1165927" cy="924419"/>
            </a:xfrm>
            <a:prstGeom prst="rect">
              <a:avLst/>
            </a:prstGeom>
          </p:spPr>
          <p:txBody>
            <a:bodyPr wrap="none" lIns="0" tIns="0" rIns="0" bIns="0">
              <a:prstTxWarp prst="textPlain">
                <a:avLst/>
              </a:prstTxWarp>
              <a:normAutofit fontScale="52500" lnSpcReduction="20000"/>
            </a:bodyPr>
            <a:lstStyle/>
            <a:p>
              <a:pPr algn="ctr"/>
              <a:r>
                <a:rPr lang="en-US" altLang="zh-CN" sz="4800" dirty="0">
                  <a:solidFill>
                    <a:srgbClr val="000000"/>
                  </a:solidFill>
                  <a:latin typeface="Times New Roman" panose="02020603050405020304" charset="0"/>
                  <a:ea typeface="微软雅黑" panose="020B0503020204020204" pitchFamily="34" charset="-122"/>
                </a:rPr>
                <a:t>96%</a:t>
              </a:r>
              <a:endParaRPr lang="en-US" altLang="zh-CN" sz="4800" dirty="0">
                <a:solidFill>
                  <a:srgbClr val="000000"/>
                </a:solidFill>
                <a:latin typeface="Times New Roman" panose="02020603050405020304" charset="0"/>
                <a:ea typeface="微软雅黑" panose="020B0503020204020204" pitchFamily="34" charset="-122"/>
              </a:endParaRPr>
            </a:p>
          </p:txBody>
        </p:sp>
      </p:grpSp>
      <p:sp>
        <p:nvSpPr>
          <p:cNvPr id="90" name="矩形 89"/>
          <p:cNvSpPr/>
          <p:nvPr/>
        </p:nvSpPr>
        <p:spPr>
          <a:xfrm>
            <a:off x="788623" y="4694063"/>
            <a:ext cx="1325880" cy="368300"/>
          </a:xfrm>
          <a:prstGeom prst="rect">
            <a:avLst/>
          </a:prstGeom>
        </p:spPr>
        <p:txBody>
          <a:bodyPr wrap="none">
            <a:spAutoFit/>
          </a:bodyPr>
          <a:lstStyle/>
          <a:p>
            <a:r>
              <a:rPr lang="zh-CN" altLang="en-US" dirty="0">
                <a:solidFill>
                  <a:srgbClr val="000000"/>
                </a:solidFill>
                <a:latin typeface="Times New Roman" panose="02020603050405020304" charset="0"/>
                <a:ea typeface="微软雅黑" panose="020B0503020204020204" pitchFamily="34" charset="-122"/>
              </a:rPr>
              <a:t>不安全行为</a:t>
            </a:r>
            <a:endParaRPr lang="zh-CN" altLang="en-US" dirty="0">
              <a:solidFill>
                <a:srgbClr val="000000"/>
              </a:solidFill>
              <a:latin typeface="Times New Roman" panose="02020603050405020304" charset="0"/>
              <a:ea typeface="微软雅黑" panose="020B0503020204020204" pitchFamily="34" charset="-122"/>
            </a:endParaRPr>
          </a:p>
        </p:txBody>
      </p:sp>
      <p:grpSp>
        <p:nvGrpSpPr>
          <p:cNvPr id="100" name="组合 99"/>
          <p:cNvGrpSpPr/>
          <p:nvPr/>
        </p:nvGrpSpPr>
        <p:grpSpPr>
          <a:xfrm>
            <a:off x="10014801" y="1537617"/>
            <a:ext cx="1500885" cy="1500886"/>
            <a:chOff x="4279427" y="1614015"/>
            <a:chExt cx="3631555" cy="3631557"/>
          </a:xfrm>
        </p:grpSpPr>
        <p:sp>
          <p:nvSpPr>
            <p:cNvPr id="101" name="ValueShape"/>
            <p:cNvSpPr/>
            <p:nvPr>
              <p:custDataLst>
                <p:tags r:id="rId5"/>
              </p:custDataLst>
            </p:nvPr>
          </p:nvSpPr>
          <p:spPr>
            <a:xfrm>
              <a:off x="4279427" y="1614015"/>
              <a:ext cx="3631555" cy="3631557"/>
            </a:xfrm>
            <a:prstGeom prst="pie">
              <a:avLst>
                <a:gd name="adj1" fmla="val 16200000"/>
                <a:gd name="adj2" fmla="val 17523054"/>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lt1"/>
                </a:solidFill>
              </a:endParaRPr>
            </a:p>
          </p:txBody>
        </p:sp>
        <p:sp>
          <p:nvSpPr>
            <p:cNvPr id="102" name="BackShape"/>
            <p:cNvSpPr/>
            <p:nvPr>
              <p:custDataLst>
                <p:tags r:id="rId6"/>
              </p:custDataLst>
            </p:nvPr>
          </p:nvSpPr>
          <p:spPr>
            <a:xfrm>
              <a:off x="5141686" y="2476275"/>
              <a:ext cx="1907037" cy="1907038"/>
            </a:xfrm>
            <a:prstGeom prst="ellipse">
              <a:avLst/>
            </a:prstGeom>
            <a:solidFill>
              <a:schemeClr val="lt1">
                <a:alpha val="79000"/>
              </a:schemeClr>
            </a:solidFill>
            <a:ln w="666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lt1"/>
                </a:solidFill>
              </a:endParaRPr>
            </a:p>
          </p:txBody>
        </p:sp>
        <p:sp>
          <p:nvSpPr>
            <p:cNvPr id="103" name="ValueText"/>
            <p:cNvSpPr/>
            <p:nvPr/>
          </p:nvSpPr>
          <p:spPr>
            <a:xfrm>
              <a:off x="5626569" y="2967583"/>
              <a:ext cx="1165927" cy="924419"/>
            </a:xfrm>
            <a:prstGeom prst="rect">
              <a:avLst/>
            </a:prstGeom>
          </p:spPr>
          <p:txBody>
            <a:bodyPr wrap="none" lIns="0" tIns="0" rIns="0" bIns="0">
              <a:prstTxWarp prst="textPlain">
                <a:avLst/>
              </a:prstTxWarp>
              <a:normAutofit fontScale="52500" lnSpcReduction="20000"/>
            </a:bodyPr>
            <a:lstStyle/>
            <a:p>
              <a:pPr algn="ctr"/>
              <a:r>
                <a:rPr lang="en-US" altLang="zh-CN" sz="4800" dirty="0">
                  <a:solidFill>
                    <a:srgbClr val="000000"/>
                  </a:solidFill>
                  <a:latin typeface="Times New Roman" panose="02020603050405020304" charset="0"/>
                  <a:ea typeface="微软雅黑" panose="020B0503020204020204" pitchFamily="34" charset="-122"/>
                </a:rPr>
                <a:t>4%</a:t>
              </a:r>
              <a:endParaRPr lang="en-US" altLang="zh-CN" sz="4800" dirty="0">
                <a:solidFill>
                  <a:srgbClr val="000000"/>
                </a:solidFill>
                <a:latin typeface="Times New Roman" panose="02020603050405020304" charset="0"/>
                <a:ea typeface="微软雅黑" panose="020B0503020204020204" pitchFamily="34" charset="-122"/>
              </a:endParaRPr>
            </a:p>
          </p:txBody>
        </p:sp>
      </p:grpSp>
      <p:sp>
        <p:nvSpPr>
          <p:cNvPr id="104" name="矩形 103"/>
          <p:cNvSpPr/>
          <p:nvPr/>
        </p:nvSpPr>
        <p:spPr>
          <a:xfrm>
            <a:off x="10176858" y="2616990"/>
            <a:ext cx="1325880" cy="368300"/>
          </a:xfrm>
          <a:prstGeom prst="rect">
            <a:avLst/>
          </a:prstGeom>
        </p:spPr>
        <p:txBody>
          <a:bodyPr wrap="none">
            <a:spAutoFit/>
          </a:bodyPr>
          <a:lstStyle/>
          <a:p>
            <a:r>
              <a:rPr lang="zh-CN" altLang="en-US" dirty="0">
                <a:solidFill>
                  <a:srgbClr val="000000"/>
                </a:solidFill>
                <a:latin typeface="Times New Roman" panose="02020603050405020304" charset="0"/>
                <a:ea typeface="微软雅黑" panose="020B0503020204020204" pitchFamily="34" charset="-122"/>
              </a:rPr>
              <a:t>不安全状况</a:t>
            </a:r>
            <a:endParaRPr lang="zh-CN" altLang="en-US" dirty="0">
              <a:solidFill>
                <a:srgbClr val="000000"/>
              </a:solidFill>
              <a:latin typeface="Times New Roman" panose="02020603050405020304" charset="0"/>
              <a:ea typeface="微软雅黑" panose="020B0503020204020204" pitchFamily="34" charset="-122"/>
            </a:endParaRPr>
          </a:p>
        </p:txBody>
      </p:sp>
      <p:cxnSp>
        <p:nvCxnSpPr>
          <p:cNvPr id="99" name="直接连接符 98"/>
          <p:cNvCxnSpPr/>
          <p:nvPr>
            <p:custDataLst>
              <p:tags r:id="rId7"/>
            </p:custDataLst>
          </p:nvPr>
        </p:nvCxnSpPr>
        <p:spPr>
          <a:xfrm>
            <a:off x="2278742" y="3624438"/>
            <a:ext cx="856344" cy="0"/>
          </a:xfrm>
          <a:prstGeom prst="line">
            <a:avLst/>
          </a:prstGeom>
          <a:ln w="34925" cmpd="dbl">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9245600" y="2262154"/>
            <a:ext cx="1093259" cy="0"/>
          </a:xfrm>
          <a:prstGeom prst="line">
            <a:avLst/>
          </a:prstGeom>
          <a:ln w="34925" cmpd="dbl">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2934285" y="5636065"/>
            <a:ext cx="6510254" cy="783590"/>
          </a:xfrm>
          <a:prstGeom prst="rect">
            <a:avLst/>
          </a:prstGeom>
        </p:spPr>
        <p:txBody>
          <a:bodyPr wrap="square">
            <a:spAutoFit/>
          </a:bodyPr>
          <a:lstStyle/>
          <a:p>
            <a:pPr marL="342900" indent="-342900" algn="ctr">
              <a:lnSpc>
                <a:spcPts val="2700"/>
              </a:lnSpc>
              <a:buClr>
                <a:schemeClr val="hlink"/>
              </a:buClr>
              <a:buFont typeface="Wingdings" panose="05000000000000000000" pitchFamily="2" charset="2"/>
              <a:buNone/>
            </a:pPr>
            <a:r>
              <a:rPr lang="zh-CN" altLang="en-US" dirty="0">
                <a:solidFill>
                  <a:srgbClr val="000000"/>
                </a:solidFill>
                <a:latin typeface="Times New Roman" panose="02020603050405020304" charset="0"/>
                <a:ea typeface="微软雅黑" panose="020B0503020204020204" pitchFamily="34" charset="-122"/>
              </a:rPr>
              <a:t>工作场所从来都没有绝对的安全</a:t>
            </a:r>
            <a:endParaRPr lang="en-US" altLang="zh-CN" dirty="0">
              <a:solidFill>
                <a:srgbClr val="000000"/>
              </a:solidFill>
              <a:latin typeface="Times New Roman" panose="02020603050405020304" charset="0"/>
              <a:ea typeface="微软雅黑" panose="020B0503020204020204" pitchFamily="34" charset="-122"/>
            </a:endParaRPr>
          </a:p>
          <a:p>
            <a:pPr marL="342900" indent="-342900" algn="ctr">
              <a:lnSpc>
                <a:spcPts val="2700"/>
              </a:lnSpc>
              <a:buClr>
                <a:schemeClr val="hlink"/>
              </a:buClr>
              <a:buFont typeface="Wingdings" panose="05000000000000000000" pitchFamily="2" charset="2"/>
              <a:buNone/>
            </a:pPr>
            <a:r>
              <a:rPr lang="zh-CN" altLang="en-US" dirty="0">
                <a:solidFill>
                  <a:srgbClr val="000000"/>
                </a:solidFill>
                <a:latin typeface="Times New Roman" panose="02020603050405020304" charset="0"/>
                <a:ea typeface="微软雅黑" panose="020B0503020204020204" pitchFamily="34" charset="-122"/>
              </a:rPr>
              <a:t>决定伤害事故是否发生的是处于工作场所中</a:t>
            </a:r>
            <a:r>
              <a:rPr lang="zh-CN" altLang="en-US" b="1" dirty="0">
                <a:solidFill>
                  <a:srgbClr val="000000"/>
                </a:solidFill>
                <a:latin typeface="Times New Roman" panose="02020603050405020304" charset="0"/>
                <a:ea typeface="微软雅黑" panose="020B0503020204020204" pitchFamily="34" charset="-122"/>
              </a:rPr>
              <a:t>员工的行为</a:t>
            </a:r>
            <a:r>
              <a:rPr lang="en-US" altLang="zh-CN" b="1" dirty="0">
                <a:solidFill>
                  <a:srgbClr val="000000"/>
                </a:solidFill>
                <a:latin typeface="Times New Roman" panose="02020603050405020304" charset="0"/>
                <a:ea typeface="微软雅黑" panose="020B0503020204020204" pitchFamily="34" charset="-122"/>
              </a:rPr>
              <a:t>!</a:t>
            </a:r>
            <a:endParaRPr lang="en-US" altLang="zh-CN" b="1" dirty="0">
              <a:solidFill>
                <a:srgbClr val="000000"/>
              </a:solidFill>
              <a:latin typeface="Times New Roman" panose="02020603050405020304" charset="0"/>
              <a:ea typeface="微软雅黑" panose="020B0503020204020204" pitchFamily="34" charset="-122"/>
            </a:endParaRPr>
          </a:p>
        </p:txBody>
      </p:sp>
      <p:sp>
        <p:nvSpPr>
          <p:cNvPr id="20" name="矩形 19"/>
          <p:cNvSpPr/>
          <p:nvPr/>
        </p:nvSpPr>
        <p:spPr>
          <a:xfrm>
            <a:off x="2040977" y="807709"/>
            <a:ext cx="25450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事故防范措施</a:t>
            </a:r>
            <a:endParaRPr lang="zh-CN" altLang="en-US" sz="2800" spc="3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irl-kicking_11027"/>
          <p:cNvSpPr>
            <a:spLocks noChangeAspect="1"/>
          </p:cNvSpPr>
          <p:nvPr>
            <p:custDataLst>
              <p:tags r:id="rId1"/>
            </p:custDataLst>
          </p:nvPr>
        </p:nvSpPr>
        <p:spPr bwMode="auto">
          <a:xfrm>
            <a:off x="987154" y="675377"/>
            <a:ext cx="847266" cy="787885"/>
          </a:xfrm>
          <a:custGeom>
            <a:avLst/>
            <a:gdLst>
              <a:gd name="connsiteX0" fmla="*/ 437085 w 609048"/>
              <a:gd name="connsiteY0" fmla="*/ 484021 h 566363"/>
              <a:gd name="connsiteX1" fmla="*/ 489705 w 609048"/>
              <a:gd name="connsiteY1" fmla="*/ 484021 h 566363"/>
              <a:gd name="connsiteX2" fmla="*/ 516512 w 609048"/>
              <a:gd name="connsiteY2" fmla="*/ 510797 h 566363"/>
              <a:gd name="connsiteX3" fmla="*/ 489705 w 609048"/>
              <a:gd name="connsiteY3" fmla="*/ 536580 h 566363"/>
              <a:gd name="connsiteX4" fmla="*/ 437085 w 609048"/>
              <a:gd name="connsiteY4" fmla="*/ 536580 h 566363"/>
              <a:gd name="connsiteX5" fmla="*/ 410279 w 609048"/>
              <a:gd name="connsiteY5" fmla="*/ 510797 h 566363"/>
              <a:gd name="connsiteX6" fmla="*/ 437085 w 609048"/>
              <a:gd name="connsiteY6" fmla="*/ 484021 h 566363"/>
              <a:gd name="connsiteX7" fmla="*/ 556348 w 609048"/>
              <a:gd name="connsiteY7" fmla="*/ 391803 h 566363"/>
              <a:gd name="connsiteX8" fmla="*/ 582131 w 609048"/>
              <a:gd name="connsiteY8" fmla="*/ 417587 h 566363"/>
              <a:gd name="connsiteX9" fmla="*/ 582131 w 609048"/>
              <a:gd name="connsiteY9" fmla="*/ 471138 h 566363"/>
              <a:gd name="connsiteX10" fmla="*/ 556348 w 609048"/>
              <a:gd name="connsiteY10" fmla="*/ 496921 h 566363"/>
              <a:gd name="connsiteX11" fmla="*/ 529572 w 609048"/>
              <a:gd name="connsiteY11" fmla="*/ 471138 h 566363"/>
              <a:gd name="connsiteX12" fmla="*/ 529572 w 609048"/>
              <a:gd name="connsiteY12" fmla="*/ 417587 h 566363"/>
              <a:gd name="connsiteX13" fmla="*/ 556348 w 609048"/>
              <a:gd name="connsiteY13" fmla="*/ 391803 h 566363"/>
              <a:gd name="connsiteX14" fmla="*/ 171889 w 609048"/>
              <a:gd name="connsiteY14" fmla="*/ 376860 h 566363"/>
              <a:gd name="connsiteX15" fmla="*/ 108300 w 609048"/>
              <a:gd name="connsiteY15" fmla="*/ 425477 h 566363"/>
              <a:gd name="connsiteX16" fmla="*/ 87435 w 609048"/>
              <a:gd name="connsiteY16" fmla="*/ 440359 h 566363"/>
              <a:gd name="connsiteX17" fmla="*/ 83461 w 609048"/>
              <a:gd name="connsiteY17" fmla="*/ 439367 h 566363"/>
              <a:gd name="connsiteX18" fmla="*/ 39743 w 609048"/>
              <a:gd name="connsiteY18" fmla="*/ 483022 h 566363"/>
              <a:gd name="connsiteX19" fmla="*/ 83461 w 609048"/>
              <a:gd name="connsiteY19" fmla="*/ 526677 h 566363"/>
              <a:gd name="connsiteX20" fmla="*/ 288138 w 609048"/>
              <a:gd name="connsiteY20" fmla="*/ 526677 h 566363"/>
              <a:gd name="connsiteX21" fmla="*/ 343779 w 609048"/>
              <a:gd name="connsiteY21" fmla="*/ 471116 h 566363"/>
              <a:gd name="connsiteX22" fmla="*/ 291119 w 609048"/>
              <a:gd name="connsiteY22" fmla="*/ 417539 h 566363"/>
              <a:gd name="connsiteX23" fmla="*/ 262305 w 609048"/>
              <a:gd name="connsiteY23" fmla="*/ 426469 h 566363"/>
              <a:gd name="connsiteX24" fmla="*/ 245414 w 609048"/>
              <a:gd name="connsiteY24" fmla="*/ 428453 h 566363"/>
              <a:gd name="connsiteX25" fmla="*/ 232498 w 609048"/>
              <a:gd name="connsiteY25" fmla="*/ 417539 h 566363"/>
              <a:gd name="connsiteX26" fmla="*/ 171889 w 609048"/>
              <a:gd name="connsiteY26" fmla="*/ 376860 h 566363"/>
              <a:gd name="connsiteX27" fmla="*/ 171889 w 609048"/>
              <a:gd name="connsiteY27" fmla="*/ 337174 h 566363"/>
              <a:gd name="connsiteX28" fmla="*/ 259324 w 609048"/>
              <a:gd name="connsiteY28" fmla="*/ 383805 h 566363"/>
              <a:gd name="connsiteX29" fmla="*/ 291119 w 609048"/>
              <a:gd name="connsiteY29" fmla="*/ 377852 h 566363"/>
              <a:gd name="connsiteX30" fmla="*/ 383522 w 609048"/>
              <a:gd name="connsiteY30" fmla="*/ 471116 h 566363"/>
              <a:gd name="connsiteX31" fmla="*/ 288138 w 609048"/>
              <a:gd name="connsiteY31" fmla="*/ 566363 h 566363"/>
              <a:gd name="connsiteX32" fmla="*/ 83461 w 609048"/>
              <a:gd name="connsiteY32" fmla="*/ 566363 h 566363"/>
              <a:gd name="connsiteX33" fmla="*/ 0 w 609048"/>
              <a:gd name="connsiteY33" fmla="*/ 483022 h 566363"/>
              <a:gd name="connsiteX34" fmla="*/ 75512 w 609048"/>
              <a:gd name="connsiteY34" fmla="*/ 400672 h 566363"/>
              <a:gd name="connsiteX35" fmla="*/ 171889 w 609048"/>
              <a:gd name="connsiteY35" fmla="*/ 337174 h 566363"/>
              <a:gd name="connsiteX36" fmla="*/ 52639 w 609048"/>
              <a:gd name="connsiteY36" fmla="*/ 272670 h 566363"/>
              <a:gd name="connsiteX37" fmla="*/ 79476 w 609048"/>
              <a:gd name="connsiteY37" fmla="*/ 298492 h 566363"/>
              <a:gd name="connsiteX38" fmla="*/ 79476 w 609048"/>
              <a:gd name="connsiteY38" fmla="*/ 352124 h 566363"/>
              <a:gd name="connsiteX39" fmla="*/ 52639 w 609048"/>
              <a:gd name="connsiteY39" fmla="*/ 377947 h 566363"/>
              <a:gd name="connsiteX40" fmla="*/ 25802 w 609048"/>
              <a:gd name="connsiteY40" fmla="*/ 352124 h 566363"/>
              <a:gd name="connsiteX41" fmla="*/ 25802 w 609048"/>
              <a:gd name="connsiteY41" fmla="*/ 298492 h 566363"/>
              <a:gd name="connsiteX42" fmla="*/ 52639 w 609048"/>
              <a:gd name="connsiteY42" fmla="*/ 272670 h 566363"/>
              <a:gd name="connsiteX43" fmla="*/ 556348 w 609048"/>
              <a:gd name="connsiteY43" fmla="*/ 233012 h 566363"/>
              <a:gd name="connsiteX44" fmla="*/ 582131 w 609048"/>
              <a:gd name="connsiteY44" fmla="*/ 258795 h 566363"/>
              <a:gd name="connsiteX45" fmla="*/ 582131 w 609048"/>
              <a:gd name="connsiteY45" fmla="*/ 312346 h 566363"/>
              <a:gd name="connsiteX46" fmla="*/ 556348 w 609048"/>
              <a:gd name="connsiteY46" fmla="*/ 338130 h 566363"/>
              <a:gd name="connsiteX47" fmla="*/ 529572 w 609048"/>
              <a:gd name="connsiteY47" fmla="*/ 312346 h 566363"/>
              <a:gd name="connsiteX48" fmla="*/ 529572 w 609048"/>
              <a:gd name="connsiteY48" fmla="*/ 258795 h 566363"/>
              <a:gd name="connsiteX49" fmla="*/ 556348 w 609048"/>
              <a:gd name="connsiteY49" fmla="*/ 233012 h 566363"/>
              <a:gd name="connsiteX50" fmla="*/ 52639 w 609048"/>
              <a:gd name="connsiteY50" fmla="*/ 114037 h 566363"/>
              <a:gd name="connsiteX51" fmla="*/ 79476 w 609048"/>
              <a:gd name="connsiteY51" fmla="*/ 139820 h 566363"/>
              <a:gd name="connsiteX52" fmla="*/ 79476 w 609048"/>
              <a:gd name="connsiteY52" fmla="*/ 193371 h 566363"/>
              <a:gd name="connsiteX53" fmla="*/ 52639 w 609048"/>
              <a:gd name="connsiteY53" fmla="*/ 219155 h 566363"/>
              <a:gd name="connsiteX54" fmla="*/ 25802 w 609048"/>
              <a:gd name="connsiteY54" fmla="*/ 193371 h 566363"/>
              <a:gd name="connsiteX55" fmla="*/ 25802 w 609048"/>
              <a:gd name="connsiteY55" fmla="*/ 139820 h 566363"/>
              <a:gd name="connsiteX56" fmla="*/ 52639 w 609048"/>
              <a:gd name="connsiteY56" fmla="*/ 114037 h 566363"/>
              <a:gd name="connsiteX57" fmla="*/ 119183 w 609048"/>
              <a:gd name="connsiteY57" fmla="*/ 74379 h 566363"/>
              <a:gd name="connsiteX58" fmla="*/ 171803 w 609048"/>
              <a:gd name="connsiteY58" fmla="*/ 74379 h 566363"/>
              <a:gd name="connsiteX59" fmla="*/ 198610 w 609048"/>
              <a:gd name="connsiteY59" fmla="*/ 100162 h 566363"/>
              <a:gd name="connsiteX60" fmla="*/ 171803 w 609048"/>
              <a:gd name="connsiteY60" fmla="*/ 126938 h 566363"/>
              <a:gd name="connsiteX61" fmla="*/ 119183 w 609048"/>
              <a:gd name="connsiteY61" fmla="*/ 126938 h 566363"/>
              <a:gd name="connsiteX62" fmla="*/ 92377 w 609048"/>
              <a:gd name="connsiteY62" fmla="*/ 100162 h 566363"/>
              <a:gd name="connsiteX63" fmla="*/ 119183 w 609048"/>
              <a:gd name="connsiteY63" fmla="*/ 74379 h 566363"/>
              <a:gd name="connsiteX64" fmla="*/ 394456 w 609048"/>
              <a:gd name="connsiteY64" fmla="*/ 0 h 566363"/>
              <a:gd name="connsiteX65" fmla="*/ 482876 w 609048"/>
              <a:gd name="connsiteY65" fmla="*/ 59525 h 566363"/>
              <a:gd name="connsiteX66" fmla="*/ 527582 w 609048"/>
              <a:gd name="connsiteY66" fmla="*/ 45636 h 566363"/>
              <a:gd name="connsiteX67" fmla="*/ 609048 w 609048"/>
              <a:gd name="connsiteY67" fmla="*/ 127979 h 566363"/>
              <a:gd name="connsiteX68" fmla="*/ 524602 w 609048"/>
              <a:gd name="connsiteY68" fmla="*/ 212306 h 566363"/>
              <a:gd name="connsiteX69" fmla="*/ 295108 w 609048"/>
              <a:gd name="connsiteY69" fmla="*/ 212306 h 566363"/>
              <a:gd name="connsiteX70" fmla="*/ 224571 w 609048"/>
              <a:gd name="connsiteY70" fmla="*/ 141868 h 566363"/>
              <a:gd name="connsiteX71" fmla="*/ 295108 w 609048"/>
              <a:gd name="connsiteY71" fmla="*/ 70438 h 566363"/>
              <a:gd name="connsiteX72" fmla="*/ 302062 w 609048"/>
              <a:gd name="connsiteY72" fmla="*/ 70438 h 566363"/>
              <a:gd name="connsiteX73" fmla="*/ 394456 w 609048"/>
              <a:gd name="connsiteY73" fmla="*/ 0 h 56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9048" h="566363">
                <a:moveTo>
                  <a:pt x="437085" y="484021"/>
                </a:moveTo>
                <a:lnTo>
                  <a:pt x="489705" y="484021"/>
                </a:lnTo>
                <a:cubicBezTo>
                  <a:pt x="504598" y="484021"/>
                  <a:pt x="516512" y="495921"/>
                  <a:pt x="516512" y="510797"/>
                </a:cubicBezTo>
                <a:cubicBezTo>
                  <a:pt x="516512" y="524680"/>
                  <a:pt x="504598" y="536580"/>
                  <a:pt x="489705" y="536580"/>
                </a:cubicBezTo>
                <a:lnTo>
                  <a:pt x="437085" y="536580"/>
                </a:lnTo>
                <a:cubicBezTo>
                  <a:pt x="422193" y="536580"/>
                  <a:pt x="410279" y="524680"/>
                  <a:pt x="410279" y="510797"/>
                </a:cubicBezTo>
                <a:cubicBezTo>
                  <a:pt x="410279" y="495921"/>
                  <a:pt x="422193" y="484021"/>
                  <a:pt x="437085" y="484021"/>
                </a:cubicBezTo>
                <a:close/>
                <a:moveTo>
                  <a:pt x="556348" y="391803"/>
                </a:moveTo>
                <a:cubicBezTo>
                  <a:pt x="570231" y="391803"/>
                  <a:pt x="582131" y="403703"/>
                  <a:pt x="582131" y="417587"/>
                </a:cubicBezTo>
                <a:lnTo>
                  <a:pt x="582131" y="471138"/>
                </a:lnTo>
                <a:cubicBezTo>
                  <a:pt x="582131" y="485021"/>
                  <a:pt x="570231" y="496921"/>
                  <a:pt x="556348" y="496921"/>
                </a:cubicBezTo>
                <a:cubicBezTo>
                  <a:pt x="541472" y="496921"/>
                  <a:pt x="529572" y="485021"/>
                  <a:pt x="529572" y="471138"/>
                </a:cubicBezTo>
                <a:lnTo>
                  <a:pt x="529572" y="417587"/>
                </a:lnTo>
                <a:cubicBezTo>
                  <a:pt x="529572" y="403703"/>
                  <a:pt x="541472" y="391803"/>
                  <a:pt x="556348" y="391803"/>
                </a:cubicBezTo>
                <a:close/>
                <a:moveTo>
                  <a:pt x="171889" y="376860"/>
                </a:moveTo>
                <a:cubicBezTo>
                  <a:pt x="142082" y="376860"/>
                  <a:pt x="116249" y="396704"/>
                  <a:pt x="108300" y="425477"/>
                </a:cubicBezTo>
                <a:cubicBezTo>
                  <a:pt x="106313" y="434406"/>
                  <a:pt x="97371" y="441351"/>
                  <a:pt x="87435" y="440359"/>
                </a:cubicBezTo>
                <a:cubicBezTo>
                  <a:pt x="86441" y="440359"/>
                  <a:pt x="84454" y="439367"/>
                  <a:pt x="83461" y="439367"/>
                </a:cubicBezTo>
                <a:cubicBezTo>
                  <a:pt x="59615" y="439367"/>
                  <a:pt x="39743" y="459210"/>
                  <a:pt x="39743" y="483022"/>
                </a:cubicBezTo>
                <a:cubicBezTo>
                  <a:pt x="39743" y="507826"/>
                  <a:pt x="59615" y="526677"/>
                  <a:pt x="83461" y="526677"/>
                </a:cubicBezTo>
                <a:lnTo>
                  <a:pt x="288138" y="526677"/>
                </a:lnTo>
                <a:cubicBezTo>
                  <a:pt x="317945" y="526677"/>
                  <a:pt x="343779" y="500881"/>
                  <a:pt x="343779" y="471116"/>
                </a:cubicBezTo>
                <a:cubicBezTo>
                  <a:pt x="343779" y="441351"/>
                  <a:pt x="319933" y="417539"/>
                  <a:pt x="291119" y="417539"/>
                </a:cubicBezTo>
                <a:cubicBezTo>
                  <a:pt x="280189" y="417539"/>
                  <a:pt x="270254" y="420516"/>
                  <a:pt x="262305" y="426469"/>
                </a:cubicBezTo>
                <a:cubicBezTo>
                  <a:pt x="257337" y="429445"/>
                  <a:pt x="250382" y="430437"/>
                  <a:pt x="245414" y="428453"/>
                </a:cubicBezTo>
                <a:cubicBezTo>
                  <a:pt x="239453" y="426469"/>
                  <a:pt x="234485" y="422500"/>
                  <a:pt x="232498" y="417539"/>
                </a:cubicBezTo>
                <a:cubicBezTo>
                  <a:pt x="222562" y="392735"/>
                  <a:pt x="198716" y="376860"/>
                  <a:pt x="171889" y="376860"/>
                </a:cubicBezTo>
                <a:close/>
                <a:moveTo>
                  <a:pt x="171889" y="337174"/>
                </a:moveTo>
                <a:cubicBezTo>
                  <a:pt x="207658" y="337174"/>
                  <a:pt x="240446" y="355033"/>
                  <a:pt x="259324" y="383805"/>
                </a:cubicBezTo>
                <a:cubicBezTo>
                  <a:pt x="269260" y="379837"/>
                  <a:pt x="280189" y="377852"/>
                  <a:pt x="291119" y="377852"/>
                </a:cubicBezTo>
                <a:cubicBezTo>
                  <a:pt x="341791" y="377852"/>
                  <a:pt x="383522" y="419524"/>
                  <a:pt x="383522" y="471116"/>
                </a:cubicBezTo>
                <a:cubicBezTo>
                  <a:pt x="383522" y="522708"/>
                  <a:pt x="339804" y="566363"/>
                  <a:pt x="288138" y="566363"/>
                </a:cubicBezTo>
                <a:lnTo>
                  <a:pt x="83461" y="566363"/>
                </a:lnTo>
                <a:cubicBezTo>
                  <a:pt x="37756" y="566363"/>
                  <a:pt x="0" y="529653"/>
                  <a:pt x="0" y="483022"/>
                </a:cubicBezTo>
                <a:cubicBezTo>
                  <a:pt x="0" y="440359"/>
                  <a:pt x="32788" y="404641"/>
                  <a:pt x="75512" y="400672"/>
                </a:cubicBezTo>
                <a:cubicBezTo>
                  <a:pt x="91409" y="361978"/>
                  <a:pt x="129165" y="337174"/>
                  <a:pt x="171889" y="337174"/>
                </a:cubicBezTo>
                <a:close/>
                <a:moveTo>
                  <a:pt x="52639" y="272670"/>
                </a:moveTo>
                <a:cubicBezTo>
                  <a:pt x="67548" y="272670"/>
                  <a:pt x="79476" y="284588"/>
                  <a:pt x="79476" y="298492"/>
                </a:cubicBezTo>
                <a:lnTo>
                  <a:pt x="79476" y="352124"/>
                </a:lnTo>
                <a:cubicBezTo>
                  <a:pt x="79476" y="366029"/>
                  <a:pt x="67548" y="377947"/>
                  <a:pt x="52639" y="377947"/>
                </a:cubicBezTo>
                <a:cubicBezTo>
                  <a:pt x="37729" y="377947"/>
                  <a:pt x="25802" y="366029"/>
                  <a:pt x="25802" y="352124"/>
                </a:cubicBezTo>
                <a:lnTo>
                  <a:pt x="25802" y="298492"/>
                </a:lnTo>
                <a:cubicBezTo>
                  <a:pt x="25802" y="284588"/>
                  <a:pt x="37729" y="272670"/>
                  <a:pt x="52639" y="272670"/>
                </a:cubicBezTo>
                <a:close/>
                <a:moveTo>
                  <a:pt x="556348" y="233012"/>
                </a:moveTo>
                <a:cubicBezTo>
                  <a:pt x="570231" y="233012"/>
                  <a:pt x="582131" y="244912"/>
                  <a:pt x="582131" y="258795"/>
                </a:cubicBezTo>
                <a:lnTo>
                  <a:pt x="582131" y="312346"/>
                </a:lnTo>
                <a:cubicBezTo>
                  <a:pt x="582131" y="326230"/>
                  <a:pt x="570231" y="338130"/>
                  <a:pt x="556348" y="338130"/>
                </a:cubicBezTo>
                <a:cubicBezTo>
                  <a:pt x="541472" y="338130"/>
                  <a:pt x="529572" y="326230"/>
                  <a:pt x="529572" y="312346"/>
                </a:cubicBezTo>
                <a:lnTo>
                  <a:pt x="529572" y="258795"/>
                </a:lnTo>
                <a:cubicBezTo>
                  <a:pt x="529572" y="244912"/>
                  <a:pt x="541472" y="233012"/>
                  <a:pt x="556348" y="233012"/>
                </a:cubicBezTo>
                <a:close/>
                <a:moveTo>
                  <a:pt x="52639" y="114037"/>
                </a:moveTo>
                <a:cubicBezTo>
                  <a:pt x="67548" y="114037"/>
                  <a:pt x="79476" y="125937"/>
                  <a:pt x="79476" y="139820"/>
                </a:cubicBezTo>
                <a:lnTo>
                  <a:pt x="79476" y="193371"/>
                </a:lnTo>
                <a:cubicBezTo>
                  <a:pt x="79476" y="207255"/>
                  <a:pt x="67548" y="219155"/>
                  <a:pt x="52639" y="219155"/>
                </a:cubicBezTo>
                <a:cubicBezTo>
                  <a:pt x="37729" y="219155"/>
                  <a:pt x="25802" y="207255"/>
                  <a:pt x="25802" y="193371"/>
                </a:cubicBezTo>
                <a:lnTo>
                  <a:pt x="25802" y="139820"/>
                </a:lnTo>
                <a:cubicBezTo>
                  <a:pt x="25802" y="125937"/>
                  <a:pt x="37729" y="114037"/>
                  <a:pt x="52639" y="114037"/>
                </a:cubicBezTo>
                <a:close/>
                <a:moveTo>
                  <a:pt x="119183" y="74379"/>
                </a:moveTo>
                <a:lnTo>
                  <a:pt x="171803" y="74379"/>
                </a:lnTo>
                <a:cubicBezTo>
                  <a:pt x="186696" y="74379"/>
                  <a:pt x="198610" y="86279"/>
                  <a:pt x="198610" y="100162"/>
                </a:cubicBezTo>
                <a:cubicBezTo>
                  <a:pt x="198610" y="115038"/>
                  <a:pt x="186696" y="126938"/>
                  <a:pt x="171803" y="126938"/>
                </a:cubicBezTo>
                <a:lnTo>
                  <a:pt x="119183" y="126938"/>
                </a:lnTo>
                <a:cubicBezTo>
                  <a:pt x="104291" y="126938"/>
                  <a:pt x="92377" y="115038"/>
                  <a:pt x="92377" y="100162"/>
                </a:cubicBezTo>
                <a:cubicBezTo>
                  <a:pt x="92377" y="86279"/>
                  <a:pt x="104291" y="74379"/>
                  <a:pt x="119183" y="74379"/>
                </a:cubicBezTo>
                <a:close/>
                <a:moveTo>
                  <a:pt x="394456" y="0"/>
                </a:moveTo>
                <a:cubicBezTo>
                  <a:pt x="434195" y="0"/>
                  <a:pt x="468967" y="23810"/>
                  <a:pt x="482876" y="59525"/>
                </a:cubicBezTo>
                <a:cubicBezTo>
                  <a:pt x="495791" y="50596"/>
                  <a:pt x="510693" y="45636"/>
                  <a:pt x="527582" y="45636"/>
                </a:cubicBezTo>
                <a:cubicBezTo>
                  <a:pt x="572289" y="45636"/>
                  <a:pt x="609048" y="82343"/>
                  <a:pt x="609048" y="127979"/>
                </a:cubicBezTo>
                <a:cubicBezTo>
                  <a:pt x="609048" y="172622"/>
                  <a:pt x="569309" y="212306"/>
                  <a:pt x="524602" y="212306"/>
                </a:cubicBezTo>
                <a:cubicBezTo>
                  <a:pt x="493804" y="212306"/>
                  <a:pt x="319945" y="212306"/>
                  <a:pt x="295108" y="212306"/>
                </a:cubicBezTo>
                <a:cubicBezTo>
                  <a:pt x="256362" y="212306"/>
                  <a:pt x="224571" y="180559"/>
                  <a:pt x="224571" y="141868"/>
                </a:cubicBezTo>
                <a:cubicBezTo>
                  <a:pt x="224571" y="102184"/>
                  <a:pt x="256362" y="70438"/>
                  <a:pt x="295108" y="70438"/>
                </a:cubicBezTo>
                <a:cubicBezTo>
                  <a:pt x="298088" y="70438"/>
                  <a:pt x="300075" y="70438"/>
                  <a:pt x="302062" y="70438"/>
                </a:cubicBezTo>
                <a:cubicBezTo>
                  <a:pt x="312991" y="29762"/>
                  <a:pt x="349749" y="0"/>
                  <a:pt x="394456"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112" name="矩形 111"/>
          <p:cNvSpPr/>
          <p:nvPr/>
        </p:nvSpPr>
        <p:spPr>
          <a:xfrm>
            <a:off x="1984970" y="778329"/>
            <a:ext cx="2545080" cy="521970"/>
          </a:xfrm>
          <a:prstGeom prst="rect">
            <a:avLst/>
          </a:prstGeom>
        </p:spPr>
        <p:txBody>
          <a:bodyPr wrap="none">
            <a:spAutoFit/>
          </a:bodyPr>
          <a:lstStyle/>
          <a:p>
            <a:pPr algn="ctr"/>
            <a:r>
              <a:rPr lang="zh-CN" altLang="en-US" sz="2800" spc="300" dirty="0">
                <a:solidFill>
                  <a:srgbClr val="000000"/>
                </a:solidFill>
                <a:latin typeface="Times New Roman" panose="02020603050405020304" charset="0"/>
                <a:ea typeface="微软雅黑" panose="020B0503020204020204" pitchFamily="34" charset="-122"/>
              </a:rPr>
              <a:t>风险管理流程</a:t>
            </a:r>
            <a:endParaRPr lang="zh-CN" altLang="en-US" sz="2800" spc="300" dirty="0">
              <a:solidFill>
                <a:srgbClr val="000000"/>
              </a:solidFill>
              <a:latin typeface="Times New Roman" panose="02020603050405020304" charset="0"/>
              <a:ea typeface="微软雅黑" panose="020B0503020204020204" pitchFamily="34" charset="-122"/>
            </a:endParaRPr>
          </a:p>
        </p:txBody>
      </p:sp>
      <p:sp>
        <p:nvSpPr>
          <p:cNvPr id="114" name="Line 2"/>
          <p:cNvSpPr>
            <a:spLocks noChangeShapeType="1"/>
          </p:cNvSpPr>
          <p:nvPr>
            <p:custDataLst>
              <p:tags r:id="rId2"/>
            </p:custDataLst>
          </p:nvPr>
        </p:nvSpPr>
        <p:spPr bwMode="auto">
          <a:xfrm flipH="1">
            <a:off x="3749853" y="6198394"/>
            <a:ext cx="1447800" cy="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16" name="Freeform 3"/>
          <p:cNvSpPr/>
          <p:nvPr>
            <p:custDataLst>
              <p:tags r:id="rId3"/>
            </p:custDataLst>
          </p:nvPr>
        </p:nvSpPr>
        <p:spPr bwMode="auto">
          <a:xfrm>
            <a:off x="6340653" y="5969794"/>
            <a:ext cx="1719263" cy="233363"/>
          </a:xfrm>
          <a:custGeom>
            <a:avLst/>
            <a:gdLst>
              <a:gd name="T0" fmla="*/ 1083 w 1083"/>
              <a:gd name="T1" fmla="*/ 0 h 196"/>
              <a:gd name="T2" fmla="*/ 1083 w 1083"/>
              <a:gd name="T3" fmla="*/ 192 h 196"/>
              <a:gd name="T4" fmla="*/ 0 w 1083"/>
              <a:gd name="T5" fmla="*/ 196 h 196"/>
              <a:gd name="T6" fmla="*/ 0 60000 65536"/>
              <a:gd name="T7" fmla="*/ 0 60000 65536"/>
              <a:gd name="T8" fmla="*/ 0 60000 65536"/>
              <a:gd name="T9" fmla="*/ 0 w 1083"/>
              <a:gd name="T10" fmla="*/ 0 h 196"/>
              <a:gd name="T11" fmla="*/ 1083 w 1083"/>
              <a:gd name="T12" fmla="*/ 196 h 196"/>
            </a:gdLst>
            <a:ahLst/>
            <a:cxnLst>
              <a:cxn ang="T6">
                <a:pos x="T0" y="T1"/>
              </a:cxn>
              <a:cxn ang="T7">
                <a:pos x="T2" y="T3"/>
              </a:cxn>
              <a:cxn ang="T8">
                <a:pos x="T4" y="T5"/>
              </a:cxn>
            </a:cxnLst>
            <a:rect l="T9" t="T10" r="T11" b="T12"/>
            <a:pathLst>
              <a:path w="1083" h="196">
                <a:moveTo>
                  <a:pt x="1083" y="0"/>
                </a:moveTo>
                <a:lnTo>
                  <a:pt x="1083" y="192"/>
                </a:lnTo>
                <a:lnTo>
                  <a:pt x="0" y="196"/>
                </a:lnTo>
              </a:path>
            </a:pathLst>
          </a:custGeom>
          <a:noFill/>
          <a:ln w="9525">
            <a:solidFill>
              <a:schemeClr val="lt1">
                <a:lumMod val="95000"/>
              </a:schemeClr>
            </a:solidFill>
            <a:round/>
            <a:headEnd type="none" w="med" len="me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lt1"/>
              </a:solidFill>
              <a:latin typeface="微软雅黑" panose="020B0503020204020204" pitchFamily="34" charset="-122"/>
              <a:ea typeface="微软雅黑" panose="020B0503020204020204" pitchFamily="34" charset="-122"/>
            </a:endParaRPr>
          </a:p>
        </p:txBody>
      </p:sp>
      <p:sp>
        <p:nvSpPr>
          <p:cNvPr id="117" name="Rectangle 5"/>
          <p:cNvSpPr>
            <a:spLocks noChangeArrowheads="1"/>
          </p:cNvSpPr>
          <p:nvPr>
            <p:custDataLst>
              <p:tags r:id="rId4"/>
            </p:custDataLst>
          </p:nvPr>
        </p:nvSpPr>
        <p:spPr bwMode="auto">
          <a:xfrm>
            <a:off x="2911653" y="1854994"/>
            <a:ext cx="13716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dirty="0">
                <a:solidFill>
                  <a:schemeClr val="lt1"/>
                </a:solidFill>
                <a:latin typeface="Times New Roman" panose="02020603050405020304" charset="0"/>
                <a:ea typeface="微软雅黑" panose="020B0503020204020204" pitchFamily="34" charset="-122"/>
                <a:cs typeface="HY헤드라인M"/>
              </a:rPr>
              <a:t>纠正预防</a:t>
            </a:r>
            <a:endParaRPr kumimoji="1" lang="zh-CN" altLang="en-US" dirty="0">
              <a:solidFill>
                <a:schemeClr val="lt1"/>
              </a:solidFill>
              <a:latin typeface="Times New Roman" panose="02020603050405020304" charset="0"/>
              <a:ea typeface="微软雅黑" panose="020B0503020204020204" pitchFamily="34" charset="-122"/>
              <a:cs typeface="HY헤드라인M"/>
            </a:endParaRPr>
          </a:p>
        </p:txBody>
      </p:sp>
      <p:sp>
        <p:nvSpPr>
          <p:cNvPr id="118" name="Rectangle 6"/>
          <p:cNvSpPr>
            <a:spLocks noChangeArrowheads="1"/>
          </p:cNvSpPr>
          <p:nvPr>
            <p:custDataLst>
              <p:tags r:id="rId5"/>
            </p:custDataLst>
          </p:nvPr>
        </p:nvSpPr>
        <p:spPr bwMode="auto">
          <a:xfrm>
            <a:off x="2911653" y="4217194"/>
            <a:ext cx="13716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监督测量</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19" name="Rectangle 7"/>
          <p:cNvSpPr>
            <a:spLocks noChangeArrowheads="1"/>
          </p:cNvSpPr>
          <p:nvPr>
            <p:custDataLst>
              <p:tags r:id="rId6"/>
            </p:custDataLst>
          </p:nvPr>
        </p:nvSpPr>
        <p:spPr bwMode="auto">
          <a:xfrm>
            <a:off x="5197653" y="5283994"/>
            <a:ext cx="11430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改善计划</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20" name="Rectangle 8"/>
          <p:cNvSpPr>
            <a:spLocks noChangeArrowheads="1"/>
          </p:cNvSpPr>
          <p:nvPr>
            <p:custDataLst>
              <p:tags r:id="rId7"/>
            </p:custDataLst>
          </p:nvPr>
        </p:nvSpPr>
        <p:spPr bwMode="auto">
          <a:xfrm>
            <a:off x="5197653" y="5969794"/>
            <a:ext cx="11430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管理控制</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21" name="Rectangle 9"/>
          <p:cNvSpPr>
            <a:spLocks noChangeArrowheads="1"/>
          </p:cNvSpPr>
          <p:nvPr>
            <p:custDataLst>
              <p:tags r:id="rId8"/>
            </p:custDataLst>
          </p:nvPr>
        </p:nvSpPr>
        <p:spPr bwMode="auto">
          <a:xfrm>
            <a:off x="7407453" y="1854994"/>
            <a:ext cx="10668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dirty="0">
                <a:solidFill>
                  <a:schemeClr val="lt1"/>
                </a:solidFill>
                <a:latin typeface="Times New Roman" panose="02020603050405020304" charset="0"/>
                <a:ea typeface="微软雅黑" panose="020B0503020204020204" pitchFamily="34" charset="-122"/>
                <a:cs typeface="HY헤드라인M"/>
              </a:rPr>
              <a:t>危险辨识</a:t>
            </a:r>
            <a:endParaRPr kumimoji="1" lang="zh-CN" altLang="en-US" dirty="0">
              <a:solidFill>
                <a:schemeClr val="lt1"/>
              </a:solidFill>
              <a:latin typeface="Times New Roman" panose="02020603050405020304" charset="0"/>
              <a:ea typeface="微软雅黑" panose="020B0503020204020204" pitchFamily="34" charset="-122"/>
              <a:cs typeface="HY헤드라인M"/>
            </a:endParaRPr>
          </a:p>
        </p:txBody>
      </p:sp>
      <p:sp>
        <p:nvSpPr>
          <p:cNvPr id="122" name="Rectangle 10"/>
          <p:cNvSpPr>
            <a:spLocks noChangeArrowheads="1"/>
          </p:cNvSpPr>
          <p:nvPr>
            <p:custDataLst>
              <p:tags r:id="rId9"/>
            </p:custDataLst>
          </p:nvPr>
        </p:nvSpPr>
        <p:spPr bwMode="auto">
          <a:xfrm>
            <a:off x="6188253" y="2921794"/>
            <a:ext cx="12192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频率分析</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23" name="Rectangle 11"/>
          <p:cNvSpPr>
            <a:spLocks noChangeArrowheads="1"/>
          </p:cNvSpPr>
          <p:nvPr>
            <p:custDataLst>
              <p:tags r:id="rId10"/>
            </p:custDataLst>
          </p:nvPr>
        </p:nvSpPr>
        <p:spPr bwMode="auto">
          <a:xfrm>
            <a:off x="8550453" y="2921794"/>
            <a:ext cx="13716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严重度分析</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24" name="Rectangle 12"/>
          <p:cNvSpPr>
            <a:spLocks noChangeArrowheads="1"/>
          </p:cNvSpPr>
          <p:nvPr>
            <p:custDataLst>
              <p:tags r:id="rId11"/>
            </p:custDataLst>
          </p:nvPr>
        </p:nvSpPr>
        <p:spPr bwMode="auto">
          <a:xfrm>
            <a:off x="7331253" y="4140994"/>
            <a:ext cx="1447800" cy="457200"/>
          </a:xfrm>
          <a:prstGeom prst="rect">
            <a:avLst/>
          </a:prstGeom>
          <a:solidFill>
            <a:schemeClr val="accent1"/>
          </a:solidFill>
          <a:ln w="9525">
            <a:solidFill>
              <a:schemeClr val="dk1"/>
            </a:solid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a:solidFill>
                  <a:schemeClr val="lt1"/>
                </a:solidFill>
                <a:latin typeface="Times New Roman" panose="02020603050405020304" charset="0"/>
                <a:ea typeface="微软雅黑" panose="020B0503020204020204" pitchFamily="34" charset="-122"/>
                <a:cs typeface="HY헤드라인M"/>
              </a:rPr>
              <a:t>风险评估</a:t>
            </a:r>
            <a:endParaRPr kumimoji="1" lang="zh-CN" altLang="en-US">
              <a:solidFill>
                <a:schemeClr val="lt1"/>
              </a:solidFill>
              <a:latin typeface="Times New Roman" panose="02020603050405020304" charset="0"/>
              <a:ea typeface="微软雅黑" panose="020B0503020204020204" pitchFamily="34" charset="-122"/>
              <a:cs typeface="HY헤드라인M"/>
            </a:endParaRPr>
          </a:p>
        </p:txBody>
      </p:sp>
      <p:sp>
        <p:nvSpPr>
          <p:cNvPr id="125" name="AutoShape 13"/>
          <p:cNvSpPr>
            <a:spLocks noChangeArrowheads="1"/>
          </p:cNvSpPr>
          <p:nvPr>
            <p:custDataLst>
              <p:tags r:id="rId12"/>
            </p:custDataLst>
          </p:nvPr>
        </p:nvSpPr>
        <p:spPr bwMode="auto">
          <a:xfrm>
            <a:off x="7026453" y="5055394"/>
            <a:ext cx="2057400" cy="914400"/>
          </a:xfrm>
          <a:prstGeom prst="diamond">
            <a:avLst/>
          </a:prstGeom>
          <a:solidFill>
            <a:schemeClr val="accent1"/>
          </a:solidFill>
          <a:ln w="9525">
            <a:noFill/>
            <a:miter lim="800000"/>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zh-CN" altLang="en-US" dirty="0">
                <a:solidFill>
                  <a:schemeClr val="lt1"/>
                </a:solidFill>
                <a:latin typeface="Times New Roman" panose="02020603050405020304" charset="0"/>
                <a:ea typeface="微软雅黑" panose="020B0503020204020204" pitchFamily="34" charset="-122"/>
                <a:cs typeface="HY헤드라인M"/>
              </a:rPr>
              <a:t>可接受风险</a:t>
            </a:r>
            <a:endParaRPr kumimoji="1" lang="zh-CN" altLang="en-US" dirty="0">
              <a:solidFill>
                <a:schemeClr val="lt1"/>
              </a:solidFill>
              <a:latin typeface="Times New Roman" panose="02020603050405020304" charset="0"/>
              <a:ea typeface="微软雅黑" panose="020B0503020204020204" pitchFamily="34" charset="-122"/>
              <a:cs typeface="HY헤드라인M"/>
            </a:endParaRPr>
          </a:p>
        </p:txBody>
      </p:sp>
      <p:sp>
        <p:nvSpPr>
          <p:cNvPr id="126" name="Line 14"/>
          <p:cNvSpPr>
            <a:spLocks noChangeShapeType="1"/>
          </p:cNvSpPr>
          <p:nvPr>
            <p:custDataLst>
              <p:tags r:id="rId13"/>
            </p:custDataLst>
          </p:nvPr>
        </p:nvSpPr>
        <p:spPr bwMode="auto">
          <a:xfrm>
            <a:off x="4283253" y="2083594"/>
            <a:ext cx="3124200" cy="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7" name="Line 15"/>
          <p:cNvSpPr>
            <a:spLocks noChangeShapeType="1"/>
          </p:cNvSpPr>
          <p:nvPr>
            <p:custDataLst>
              <p:tags r:id="rId14"/>
            </p:custDataLst>
          </p:nvPr>
        </p:nvSpPr>
        <p:spPr bwMode="auto">
          <a:xfrm flipV="1">
            <a:off x="3749853" y="2312194"/>
            <a:ext cx="0" cy="190500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8" name="Line 16"/>
          <p:cNvSpPr>
            <a:spLocks noChangeShapeType="1"/>
          </p:cNvSpPr>
          <p:nvPr>
            <p:custDataLst>
              <p:tags r:id="rId15"/>
            </p:custDataLst>
          </p:nvPr>
        </p:nvSpPr>
        <p:spPr bwMode="auto">
          <a:xfrm flipH="1">
            <a:off x="3749853" y="5512594"/>
            <a:ext cx="1447800" cy="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29" name="Line 17"/>
          <p:cNvSpPr>
            <a:spLocks noChangeShapeType="1"/>
          </p:cNvSpPr>
          <p:nvPr>
            <p:custDataLst>
              <p:tags r:id="rId16"/>
            </p:custDataLst>
          </p:nvPr>
        </p:nvSpPr>
        <p:spPr bwMode="auto">
          <a:xfrm>
            <a:off x="6797853" y="2540794"/>
            <a:ext cx="2590800" cy="0"/>
          </a:xfrm>
          <a:prstGeom prst="line">
            <a:avLst/>
          </a:prstGeom>
          <a:noFill/>
          <a:ln w="25400">
            <a:solidFill>
              <a:schemeClr val="accent1"/>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0" name="Line 18"/>
          <p:cNvSpPr>
            <a:spLocks noChangeShapeType="1"/>
          </p:cNvSpPr>
          <p:nvPr>
            <p:custDataLst>
              <p:tags r:id="rId17"/>
            </p:custDataLst>
          </p:nvPr>
        </p:nvSpPr>
        <p:spPr bwMode="auto">
          <a:xfrm>
            <a:off x="6797853" y="2540794"/>
            <a:ext cx="0" cy="381000"/>
          </a:xfrm>
          <a:prstGeom prst="line">
            <a:avLst/>
          </a:prstGeom>
          <a:noFill/>
          <a:ln w="9525">
            <a:solidFill>
              <a:srgbClr val="0000FF"/>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1" name="Line 19"/>
          <p:cNvSpPr>
            <a:spLocks noChangeShapeType="1"/>
          </p:cNvSpPr>
          <p:nvPr>
            <p:custDataLst>
              <p:tags r:id="rId18"/>
            </p:custDataLst>
          </p:nvPr>
        </p:nvSpPr>
        <p:spPr bwMode="auto">
          <a:xfrm>
            <a:off x="9388653" y="2540794"/>
            <a:ext cx="0" cy="381000"/>
          </a:xfrm>
          <a:prstGeom prst="line">
            <a:avLst/>
          </a:prstGeom>
          <a:noFill/>
          <a:ln w="9525">
            <a:solidFill>
              <a:srgbClr val="0000FF"/>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2" name="Line 20"/>
          <p:cNvSpPr>
            <a:spLocks noChangeShapeType="1"/>
          </p:cNvSpPr>
          <p:nvPr>
            <p:custDataLst>
              <p:tags r:id="rId19"/>
            </p:custDataLst>
          </p:nvPr>
        </p:nvSpPr>
        <p:spPr bwMode="auto">
          <a:xfrm>
            <a:off x="6797853" y="3836194"/>
            <a:ext cx="2590800" cy="0"/>
          </a:xfrm>
          <a:prstGeom prst="line">
            <a:avLst/>
          </a:prstGeom>
          <a:noFill/>
          <a:ln w="25400">
            <a:solidFill>
              <a:schemeClr val="accent1"/>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3" name="Line 21"/>
          <p:cNvSpPr>
            <a:spLocks noChangeShapeType="1"/>
          </p:cNvSpPr>
          <p:nvPr>
            <p:custDataLst>
              <p:tags r:id="rId20"/>
            </p:custDataLst>
          </p:nvPr>
        </p:nvSpPr>
        <p:spPr bwMode="auto">
          <a:xfrm flipV="1">
            <a:off x="9388653" y="3378994"/>
            <a:ext cx="0" cy="457200"/>
          </a:xfrm>
          <a:prstGeom prst="line">
            <a:avLst/>
          </a:prstGeom>
          <a:noFill/>
          <a:ln w="25400">
            <a:solidFill>
              <a:schemeClr val="accent1"/>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4" name="Line 22"/>
          <p:cNvSpPr>
            <a:spLocks noChangeShapeType="1"/>
          </p:cNvSpPr>
          <p:nvPr>
            <p:custDataLst>
              <p:tags r:id="rId21"/>
            </p:custDataLst>
          </p:nvPr>
        </p:nvSpPr>
        <p:spPr bwMode="auto">
          <a:xfrm flipV="1">
            <a:off x="6797853" y="3378994"/>
            <a:ext cx="0" cy="457200"/>
          </a:xfrm>
          <a:prstGeom prst="line">
            <a:avLst/>
          </a:prstGeom>
          <a:noFill/>
          <a:ln w="25400">
            <a:solidFill>
              <a:schemeClr val="accent1"/>
            </a:solidFill>
            <a:roun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5" name="Line 23"/>
          <p:cNvSpPr>
            <a:spLocks noChangeShapeType="1"/>
          </p:cNvSpPr>
          <p:nvPr>
            <p:custDataLst>
              <p:tags r:id="rId22"/>
            </p:custDataLst>
          </p:nvPr>
        </p:nvSpPr>
        <p:spPr bwMode="auto">
          <a:xfrm>
            <a:off x="8093253" y="3836194"/>
            <a:ext cx="0" cy="30480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6" name="Freeform 24"/>
          <p:cNvSpPr/>
          <p:nvPr>
            <p:custDataLst>
              <p:tags r:id="rId23"/>
            </p:custDataLst>
          </p:nvPr>
        </p:nvSpPr>
        <p:spPr bwMode="auto">
          <a:xfrm>
            <a:off x="6340653" y="5969794"/>
            <a:ext cx="1719263" cy="233363"/>
          </a:xfrm>
          <a:custGeom>
            <a:avLst/>
            <a:gdLst>
              <a:gd name="T0" fmla="*/ 1083 w 1083"/>
              <a:gd name="T1" fmla="*/ 0 h 196"/>
              <a:gd name="T2" fmla="*/ 1083 w 1083"/>
              <a:gd name="T3" fmla="*/ 192 h 196"/>
              <a:gd name="T4" fmla="*/ 0 w 1083"/>
              <a:gd name="T5" fmla="*/ 196 h 196"/>
              <a:gd name="T6" fmla="*/ 0 60000 65536"/>
              <a:gd name="T7" fmla="*/ 0 60000 65536"/>
              <a:gd name="T8" fmla="*/ 0 60000 65536"/>
              <a:gd name="T9" fmla="*/ 0 w 1083"/>
              <a:gd name="T10" fmla="*/ 0 h 196"/>
              <a:gd name="T11" fmla="*/ 1083 w 1083"/>
              <a:gd name="T12" fmla="*/ 196 h 196"/>
            </a:gdLst>
            <a:ahLst/>
            <a:cxnLst>
              <a:cxn ang="T6">
                <a:pos x="T0" y="T1"/>
              </a:cxn>
              <a:cxn ang="T7">
                <a:pos x="T2" y="T3"/>
              </a:cxn>
              <a:cxn ang="T8">
                <a:pos x="T4" y="T5"/>
              </a:cxn>
            </a:cxnLst>
            <a:rect l="T9" t="T10" r="T11" b="T12"/>
            <a:pathLst>
              <a:path w="1083" h="196">
                <a:moveTo>
                  <a:pt x="1083" y="0"/>
                </a:moveTo>
                <a:lnTo>
                  <a:pt x="1083" y="192"/>
                </a:lnTo>
                <a:lnTo>
                  <a:pt x="0" y="196"/>
                </a:lnTo>
              </a:path>
            </a:pathLst>
          </a:custGeom>
          <a:noFill/>
          <a:ln w="25400">
            <a:solidFill>
              <a:schemeClr val="accent1"/>
            </a:solidFill>
            <a:round/>
            <a:headEnd type="none" w="med" len="me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37" name="Rectangle 25"/>
          <p:cNvSpPr>
            <a:spLocks noChangeArrowheads="1"/>
          </p:cNvSpPr>
          <p:nvPr>
            <p:custDataLst>
              <p:tags r:id="rId24"/>
            </p:custDataLst>
          </p:nvPr>
        </p:nvSpPr>
        <p:spPr bwMode="auto">
          <a:xfrm>
            <a:off x="1972543" y="2857451"/>
            <a:ext cx="1600200" cy="381000"/>
          </a:xfrm>
          <a:prstGeom prst="rect">
            <a:avLst/>
          </a:prstGeom>
          <a:solidFill>
            <a:srgbClr val="FFC000"/>
          </a:solidFill>
          <a:ln w="9525">
            <a:noFill/>
            <a:miter lim="800000"/>
          </a:ln>
          <a:effectLst>
            <a:outerShdw dist="107763" dir="2700000" algn="ctr" rotWithShape="0">
              <a:schemeClr val="lt2"/>
            </a:outerShdw>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ACTION</a:t>
            </a:r>
            <a:r>
              <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改善</a:t>
            </a:r>
            <a:endPar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endParaRPr>
          </a:p>
        </p:txBody>
      </p:sp>
      <p:sp>
        <p:nvSpPr>
          <p:cNvPr id="138" name="Rectangle 26"/>
          <p:cNvSpPr>
            <a:spLocks noChangeArrowheads="1"/>
          </p:cNvSpPr>
          <p:nvPr>
            <p:custDataLst>
              <p:tags r:id="rId25"/>
            </p:custDataLst>
          </p:nvPr>
        </p:nvSpPr>
        <p:spPr bwMode="auto">
          <a:xfrm>
            <a:off x="2048743" y="4928055"/>
            <a:ext cx="1524000" cy="457200"/>
          </a:xfrm>
          <a:prstGeom prst="rect">
            <a:avLst/>
          </a:prstGeom>
          <a:solidFill>
            <a:srgbClr val="FFC000"/>
          </a:solidFill>
          <a:ln w="9525">
            <a:noFill/>
            <a:miter lim="800000"/>
          </a:ln>
          <a:effectLst>
            <a:outerShdw dist="107763" dir="2700000" algn="ctr" rotWithShape="0">
              <a:schemeClr val="lt2"/>
            </a:outerShdw>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b="1" dirty="0">
                <a:solidFill>
                  <a:schemeClr val="dk1">
                    <a:lumMod val="85000"/>
                    <a:lumOff val="15000"/>
                  </a:schemeClr>
                </a:solidFill>
                <a:latin typeface="Times New Roman" panose="02020603050405020304" charset="0"/>
                <a:ea typeface="微软雅黑" panose="020B0503020204020204" pitchFamily="34" charset="-122"/>
                <a:cs typeface="HY헤드라인M"/>
              </a:rPr>
              <a:t>CHECK</a:t>
            </a:r>
            <a:r>
              <a:rPr kumimoji="1" lang="zh-CN" altLang="en-US" b="1" dirty="0">
                <a:solidFill>
                  <a:schemeClr val="dk1">
                    <a:lumMod val="85000"/>
                    <a:lumOff val="15000"/>
                  </a:schemeClr>
                </a:solidFill>
                <a:latin typeface="Times New Roman" panose="02020603050405020304" charset="0"/>
                <a:ea typeface="微软雅黑" panose="020B0503020204020204" pitchFamily="34" charset="-122"/>
                <a:cs typeface="HY헤드라인M"/>
              </a:rPr>
              <a:t>检查</a:t>
            </a:r>
            <a:endParaRPr kumimoji="1" lang="zh-CN" altLang="en-US" b="1" dirty="0">
              <a:solidFill>
                <a:schemeClr val="dk1">
                  <a:lumMod val="85000"/>
                  <a:lumOff val="15000"/>
                </a:schemeClr>
              </a:solidFill>
              <a:latin typeface="Times New Roman" panose="02020603050405020304" charset="0"/>
              <a:ea typeface="微软雅黑" panose="020B0503020204020204" pitchFamily="34" charset="-122"/>
              <a:cs typeface="HY헤드라인M"/>
            </a:endParaRPr>
          </a:p>
        </p:txBody>
      </p:sp>
      <p:sp>
        <p:nvSpPr>
          <p:cNvPr id="139" name="Rectangle 27"/>
          <p:cNvSpPr>
            <a:spLocks noChangeArrowheads="1"/>
          </p:cNvSpPr>
          <p:nvPr>
            <p:custDataLst>
              <p:tags r:id="rId26"/>
            </p:custDataLst>
          </p:nvPr>
        </p:nvSpPr>
        <p:spPr bwMode="auto">
          <a:xfrm>
            <a:off x="5197653" y="4750594"/>
            <a:ext cx="1143000" cy="381000"/>
          </a:xfrm>
          <a:prstGeom prst="rect">
            <a:avLst/>
          </a:prstGeom>
          <a:solidFill>
            <a:srgbClr val="FFC000"/>
          </a:solidFill>
          <a:ln w="9525">
            <a:noFill/>
            <a:miter lim="800000"/>
          </a:ln>
          <a:effectLst>
            <a:outerShdw dist="107763" dir="2700000" algn="ctr" rotWithShape="0">
              <a:schemeClr val="lt2"/>
            </a:outerShdw>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DO</a:t>
            </a:r>
            <a:r>
              <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实施</a:t>
            </a:r>
            <a:endPar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endParaRPr>
          </a:p>
        </p:txBody>
      </p:sp>
      <p:sp>
        <p:nvSpPr>
          <p:cNvPr id="140" name="Rectangle 28"/>
          <p:cNvSpPr>
            <a:spLocks noChangeArrowheads="1"/>
          </p:cNvSpPr>
          <p:nvPr>
            <p:custDataLst>
              <p:tags r:id="rId27"/>
            </p:custDataLst>
          </p:nvPr>
        </p:nvSpPr>
        <p:spPr bwMode="auto">
          <a:xfrm>
            <a:off x="9236253" y="1931195"/>
            <a:ext cx="1295400" cy="457200"/>
          </a:xfrm>
          <a:prstGeom prst="rect">
            <a:avLst/>
          </a:prstGeom>
          <a:solidFill>
            <a:srgbClr val="FFC000"/>
          </a:solidFill>
          <a:ln w="9525">
            <a:noFill/>
            <a:miter lim="800000"/>
          </a:ln>
          <a:effectLst>
            <a:outerShdw dist="107763" dir="2700000" algn="ctr" rotWithShape="0">
              <a:schemeClr val="lt2"/>
            </a:outerShdw>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1" lang="en-US" altLang="zh-CN"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PLAN</a:t>
            </a:r>
            <a:r>
              <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rPr>
              <a:t>计划</a:t>
            </a:r>
            <a:endParaRPr kumimoji="1" lang="zh-CN" altLang="en-US" sz="2000" b="1" dirty="0">
              <a:solidFill>
                <a:schemeClr val="dk1">
                  <a:lumMod val="85000"/>
                  <a:lumOff val="15000"/>
                </a:schemeClr>
              </a:solidFill>
              <a:latin typeface="Times New Roman" panose="02020603050405020304" charset="0"/>
              <a:ea typeface="微软雅黑" panose="020B0503020204020204" pitchFamily="34" charset="-122"/>
              <a:cs typeface="HY헤드라인M"/>
            </a:endParaRPr>
          </a:p>
        </p:txBody>
      </p:sp>
      <p:sp>
        <p:nvSpPr>
          <p:cNvPr id="141" name="Text Box 29"/>
          <p:cNvSpPr txBox="1">
            <a:spLocks noChangeArrowheads="1"/>
          </p:cNvSpPr>
          <p:nvPr/>
        </p:nvSpPr>
        <p:spPr bwMode="auto">
          <a:xfrm>
            <a:off x="4359453" y="3378994"/>
            <a:ext cx="1676400" cy="521970"/>
          </a:xfrm>
          <a:prstGeom prst="rect">
            <a:avLst/>
          </a:prstGeom>
          <a:no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kumimoji="1" lang="zh-CN" altLang="en-US" sz="2800" b="1" dirty="0">
                <a:solidFill>
                  <a:srgbClr val="000000"/>
                </a:solidFill>
                <a:latin typeface="Times New Roman" panose="02020603050405020304" charset="0"/>
                <a:ea typeface="微软雅黑" panose="020B0503020204020204" pitchFamily="34" charset="-122"/>
                <a:cs typeface="HY헤드라인M"/>
              </a:rPr>
              <a:t>持续改善</a:t>
            </a:r>
            <a:endParaRPr kumimoji="1" lang="zh-CN" altLang="en-US" sz="2800" b="1" dirty="0">
              <a:solidFill>
                <a:srgbClr val="000000"/>
              </a:solidFill>
              <a:latin typeface="Times New Roman" panose="02020603050405020304" charset="0"/>
              <a:ea typeface="微软雅黑" panose="020B0503020204020204" pitchFamily="34" charset="-122"/>
              <a:cs typeface="HY헤드라인M"/>
            </a:endParaRPr>
          </a:p>
        </p:txBody>
      </p:sp>
      <p:sp>
        <p:nvSpPr>
          <p:cNvPr id="142" name="Text Box 30"/>
          <p:cNvSpPr txBox="1">
            <a:spLocks noChangeArrowheads="1"/>
          </p:cNvSpPr>
          <p:nvPr>
            <p:custDataLst>
              <p:tags r:id="rId28"/>
            </p:custDataLst>
          </p:nvPr>
        </p:nvSpPr>
        <p:spPr bwMode="auto">
          <a:xfrm>
            <a:off x="6478766" y="5022057"/>
            <a:ext cx="609600" cy="398780"/>
          </a:xfrm>
          <a:prstGeom prst="rect">
            <a:avLst/>
          </a:prstGeom>
          <a:solidFill>
            <a:schemeClr val="accent1"/>
          </a:solid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kumimoji="1" lang="en-US" altLang="zh-CN" sz="2000">
                <a:solidFill>
                  <a:schemeClr val="lt1"/>
                </a:solidFill>
                <a:latin typeface="Times New Roman" panose="02020603050405020304" charset="0"/>
                <a:ea typeface="微软雅黑" panose="020B0503020204020204" pitchFamily="34" charset="-122"/>
                <a:cs typeface="HY헤드라인M"/>
              </a:rPr>
              <a:t>No</a:t>
            </a:r>
            <a:endParaRPr kumimoji="1" lang="en-US" altLang="zh-CN" sz="2000">
              <a:solidFill>
                <a:schemeClr val="lt1"/>
              </a:solidFill>
              <a:latin typeface="Times New Roman" panose="02020603050405020304" charset="0"/>
              <a:ea typeface="微软雅黑" panose="020B0503020204020204" pitchFamily="34" charset="-122"/>
              <a:cs typeface="HY헤드라인M"/>
            </a:endParaRPr>
          </a:p>
        </p:txBody>
      </p:sp>
      <p:sp>
        <p:nvSpPr>
          <p:cNvPr id="143" name="Line 31"/>
          <p:cNvSpPr>
            <a:spLocks noChangeShapeType="1"/>
          </p:cNvSpPr>
          <p:nvPr>
            <p:custDataLst>
              <p:tags r:id="rId29"/>
            </p:custDataLst>
          </p:nvPr>
        </p:nvSpPr>
        <p:spPr bwMode="auto">
          <a:xfrm>
            <a:off x="8093253" y="4598194"/>
            <a:ext cx="0" cy="45720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4" name="Text Box 32"/>
          <p:cNvSpPr txBox="1">
            <a:spLocks noChangeArrowheads="1"/>
          </p:cNvSpPr>
          <p:nvPr>
            <p:custDataLst>
              <p:tags r:id="rId30"/>
            </p:custDataLst>
          </p:nvPr>
        </p:nvSpPr>
        <p:spPr bwMode="auto">
          <a:xfrm>
            <a:off x="6493053" y="5817394"/>
            <a:ext cx="609600" cy="368300"/>
          </a:xfrm>
          <a:prstGeom prst="rect">
            <a:avLst/>
          </a:prstGeom>
          <a:solidFill>
            <a:schemeClr val="accent1"/>
          </a:solidFill>
          <a:ln w="9525">
            <a:noFill/>
            <a:miter lim="800000"/>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kumimoji="1" lang="en-US" altLang="zh-CN">
                <a:solidFill>
                  <a:schemeClr val="lt1"/>
                </a:solidFill>
                <a:latin typeface="Times New Roman" panose="02020603050405020304" charset="0"/>
                <a:ea typeface="微软雅黑" panose="020B0503020204020204" pitchFamily="34" charset="-122"/>
                <a:cs typeface="HY헤드라인M"/>
              </a:rPr>
              <a:t>Yes</a:t>
            </a:r>
            <a:endParaRPr kumimoji="1" lang="en-US" altLang="zh-CN">
              <a:solidFill>
                <a:schemeClr val="lt1"/>
              </a:solidFill>
              <a:latin typeface="Times New Roman" panose="02020603050405020304" charset="0"/>
              <a:ea typeface="微软雅黑" panose="020B0503020204020204" pitchFamily="34" charset="-122"/>
              <a:cs typeface="HY헤드라인M"/>
            </a:endParaRPr>
          </a:p>
        </p:txBody>
      </p:sp>
      <p:sp>
        <p:nvSpPr>
          <p:cNvPr id="145" name="Freeform 33"/>
          <p:cNvSpPr/>
          <p:nvPr>
            <p:custDataLst>
              <p:tags r:id="rId31"/>
            </p:custDataLst>
          </p:nvPr>
        </p:nvSpPr>
        <p:spPr bwMode="auto">
          <a:xfrm>
            <a:off x="6340653" y="5512594"/>
            <a:ext cx="681038" cy="1588"/>
          </a:xfrm>
          <a:custGeom>
            <a:avLst/>
            <a:gdLst>
              <a:gd name="T0" fmla="*/ 429 w 429"/>
              <a:gd name="T1" fmla="*/ 0 h 1"/>
              <a:gd name="T2" fmla="*/ 0 w 429"/>
              <a:gd name="T3" fmla="*/ 0 h 1"/>
              <a:gd name="T4" fmla="*/ 0 60000 65536"/>
              <a:gd name="T5" fmla="*/ 0 60000 65536"/>
              <a:gd name="T6" fmla="*/ 0 w 429"/>
              <a:gd name="T7" fmla="*/ 0 h 1"/>
              <a:gd name="T8" fmla="*/ 429 w 429"/>
              <a:gd name="T9" fmla="*/ 1 h 1"/>
            </a:gdLst>
            <a:ahLst/>
            <a:cxnLst>
              <a:cxn ang="T4">
                <a:pos x="T0" y="T1"/>
              </a:cxn>
              <a:cxn ang="T5">
                <a:pos x="T2" y="T3"/>
              </a:cxn>
            </a:cxnLst>
            <a:rect l="T6" t="T7" r="T8" b="T9"/>
            <a:pathLst>
              <a:path w="429" h="1">
                <a:moveTo>
                  <a:pt x="429" y="0"/>
                </a:moveTo>
                <a:lnTo>
                  <a:pt x="0" y="0"/>
                </a:lnTo>
              </a:path>
            </a:pathLst>
          </a:custGeom>
          <a:noFill/>
          <a:ln w="25400">
            <a:solidFill>
              <a:schemeClr val="accent1"/>
            </a:solidFill>
            <a:round/>
            <a:headEnd type="none" w="med" len="me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6" name="Line 34"/>
          <p:cNvSpPr>
            <a:spLocks noChangeShapeType="1"/>
          </p:cNvSpPr>
          <p:nvPr>
            <p:custDataLst>
              <p:tags r:id="rId32"/>
            </p:custDataLst>
          </p:nvPr>
        </p:nvSpPr>
        <p:spPr bwMode="auto">
          <a:xfrm flipV="1">
            <a:off x="3749853" y="4674394"/>
            <a:ext cx="0" cy="152400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
        <p:nvSpPr>
          <p:cNvPr id="147" name="Line 35"/>
          <p:cNvSpPr>
            <a:spLocks noChangeShapeType="1"/>
          </p:cNvSpPr>
          <p:nvPr>
            <p:custDataLst>
              <p:tags r:id="rId33"/>
            </p:custDataLst>
          </p:nvPr>
        </p:nvSpPr>
        <p:spPr bwMode="auto">
          <a:xfrm>
            <a:off x="7940853" y="2312194"/>
            <a:ext cx="0" cy="228600"/>
          </a:xfrm>
          <a:prstGeom prst="line">
            <a:avLst/>
          </a:prstGeom>
          <a:noFill/>
          <a:ln w="25400">
            <a:solidFill>
              <a:schemeClr val="accent1"/>
            </a:solidFill>
            <a:round/>
            <a:tailEnd type="arrow" w="med" len="med"/>
          </a:ln>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l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1069473" y="2115472"/>
            <a:ext cx="6120138" cy="370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gas-mask_265933"/>
          <p:cNvSpPr>
            <a:spLocks noChangeAspect="1"/>
          </p:cNvSpPr>
          <p:nvPr>
            <p:custDataLst>
              <p:tags r:id="rId2"/>
            </p:custDataLst>
          </p:nvPr>
        </p:nvSpPr>
        <p:spPr bwMode="auto">
          <a:xfrm>
            <a:off x="833464" y="616518"/>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sp>
        <p:nvSpPr>
          <p:cNvPr id="2" name="矩形 1"/>
          <p:cNvSpPr/>
          <p:nvPr>
            <p:custDataLst>
              <p:tags r:id="rId3"/>
            </p:custDataLst>
          </p:nvPr>
        </p:nvSpPr>
        <p:spPr>
          <a:xfrm>
            <a:off x="1331360" y="2650298"/>
            <a:ext cx="5596365" cy="2630170"/>
          </a:xfrm>
          <a:prstGeom prst="rect">
            <a:avLst/>
          </a:prstGeom>
        </p:spPr>
        <p:txBody>
          <a:bodyPr wrap="square">
            <a:spAutoFit/>
          </a:bodyPr>
          <a:lstStyle/>
          <a:p>
            <a:r>
              <a:rPr kumimoji="1" lang="en-US" altLang="zh-CN" dirty="0">
                <a:solidFill>
                  <a:schemeClr val="lt1"/>
                </a:solidFill>
                <a:latin typeface="Times New Roman" panose="02020603050405020304" charset="0"/>
                <a:ea typeface="微软雅黑" panose="020B0503020204020204" pitchFamily="34" charset="-122"/>
              </a:rPr>
              <a:t>1</a:t>
            </a:r>
            <a:r>
              <a:rPr kumimoji="1" lang="zh-CN" altLang="en-US" dirty="0">
                <a:solidFill>
                  <a:schemeClr val="lt1"/>
                </a:solidFill>
                <a:latin typeface="Times New Roman" panose="02020603050405020304" charset="0"/>
                <a:ea typeface="微软雅黑" panose="020B0503020204020204" pitchFamily="34" charset="-122"/>
              </a:rPr>
              <a:t>、按要求着装。敞开的衣服必须扣好、袖口扎紧、长发要塞在帽子内，切记在有转动部分的机床上工作时，绝不能戴手套。</a:t>
            </a:r>
            <a:endParaRPr kumimoji="1" lang="en-US" altLang="zh-CN" dirty="0">
              <a:solidFill>
                <a:schemeClr val="lt1"/>
              </a:solidFill>
              <a:latin typeface="Times New Roman" panose="02020603050405020304" charset="0"/>
              <a:ea typeface="微软雅黑" panose="020B0503020204020204" pitchFamily="34" charset="-122"/>
            </a:endParaRPr>
          </a:p>
          <a:p>
            <a:endParaRPr kumimoji="1" lang="zh-CN" altLang="en-US" dirty="0">
              <a:solidFill>
                <a:schemeClr val="lt1"/>
              </a:solidFill>
              <a:latin typeface="Times New Roman" panose="02020603050405020304" charset="0"/>
              <a:ea typeface="微软雅黑" panose="020B0503020204020204" pitchFamily="34" charset="-122"/>
            </a:endParaRPr>
          </a:p>
          <a:p>
            <a:pPr>
              <a:lnSpc>
                <a:spcPts val="3000"/>
              </a:lnSpc>
            </a:pPr>
            <a:r>
              <a:rPr kumimoji="1" lang="en-US" altLang="zh-CN" dirty="0">
                <a:solidFill>
                  <a:schemeClr val="lt1"/>
                </a:solidFill>
                <a:latin typeface="Times New Roman" panose="02020603050405020304" charset="0"/>
                <a:ea typeface="微软雅黑" panose="020B0503020204020204" pitchFamily="34" charset="-122"/>
              </a:rPr>
              <a:t>2</a:t>
            </a:r>
            <a:r>
              <a:rPr kumimoji="1" lang="zh-CN" altLang="en-US" dirty="0">
                <a:solidFill>
                  <a:schemeClr val="lt1"/>
                </a:solidFill>
                <a:latin typeface="Times New Roman" panose="02020603050405020304" charset="0"/>
                <a:ea typeface="微软雅黑" panose="020B0503020204020204" pitchFamily="34" charset="-122"/>
              </a:rPr>
              <a:t>、测量工作尺寸时应停车测量，并把刀架移到安全位置。</a:t>
            </a:r>
            <a:endParaRPr kumimoji="1" lang="en-US" altLang="zh-CN" dirty="0">
              <a:solidFill>
                <a:schemeClr val="lt1"/>
              </a:solidFill>
              <a:latin typeface="Times New Roman" panose="02020603050405020304" charset="0"/>
              <a:ea typeface="微软雅黑" panose="020B0503020204020204" pitchFamily="34" charset="-122"/>
            </a:endParaRPr>
          </a:p>
          <a:p>
            <a:pPr>
              <a:lnSpc>
                <a:spcPts val="3000"/>
              </a:lnSpc>
            </a:pPr>
            <a:endParaRPr kumimoji="1" lang="zh-CN" altLang="en-US" dirty="0">
              <a:solidFill>
                <a:schemeClr val="lt1"/>
              </a:solidFill>
              <a:latin typeface="Times New Roman" panose="02020603050405020304" charset="0"/>
              <a:ea typeface="微软雅黑" panose="020B0503020204020204" pitchFamily="34" charset="-122"/>
            </a:endParaRPr>
          </a:p>
          <a:p>
            <a:r>
              <a:rPr kumimoji="1" lang="en-US" altLang="zh-CN" dirty="0">
                <a:solidFill>
                  <a:schemeClr val="lt1"/>
                </a:solidFill>
                <a:latin typeface="Times New Roman" panose="02020603050405020304" charset="0"/>
                <a:ea typeface="微软雅黑" panose="020B0503020204020204" pitchFamily="34" charset="-122"/>
              </a:rPr>
              <a:t>3</a:t>
            </a:r>
            <a:r>
              <a:rPr kumimoji="1" lang="zh-CN" altLang="en-US" dirty="0">
                <a:solidFill>
                  <a:schemeClr val="lt1"/>
                </a:solidFill>
                <a:latin typeface="Times New Roman" panose="02020603050405020304" charset="0"/>
                <a:ea typeface="微软雅黑" panose="020B0503020204020204" pitchFamily="34" charset="-122"/>
              </a:rPr>
              <a:t>、工件和刀具装卡要牢固，刀头深出部分不能太多。</a:t>
            </a:r>
            <a:endParaRPr kumimoji="1" lang="zh-CN" altLang="en-US" dirty="0">
              <a:solidFill>
                <a:schemeClr val="lt1"/>
              </a:solidFill>
              <a:latin typeface="Times New Roman" panose="02020603050405020304" charset="0"/>
              <a:ea typeface="微软雅黑" panose="020B0503020204020204" pitchFamily="34" charset="-122"/>
            </a:endParaRPr>
          </a:p>
        </p:txBody>
      </p:sp>
      <p:pic>
        <p:nvPicPr>
          <p:cNvPr id="41" name="Picture 5" descr="jixie03"/>
          <p:cNvPicPr>
            <a:picLocks noChangeAspect="1" noChangeArrowheads="1"/>
          </p:cNvPicPr>
          <p:nvPr>
            <p:custDataLst>
              <p:tags r:id="rId4"/>
            </p:custDataLst>
          </p:nvPr>
        </p:nvPicPr>
        <p:blipFill>
          <a:blip r:embed="rId5" cstate="print"/>
          <a:srcRect/>
          <a:stretch>
            <a:fillRect/>
          </a:stretch>
        </p:blipFill>
        <p:spPr bwMode="auto">
          <a:xfrm>
            <a:off x="7189611" y="2115472"/>
            <a:ext cx="4298664" cy="3701142"/>
          </a:xfrm>
          <a:prstGeom prst="rect">
            <a:avLst/>
          </a:prstGeom>
          <a:noFill/>
          <a:ln w="9525">
            <a:solidFill>
              <a:schemeClr val="accent1"/>
            </a:solidFill>
            <a:miter lim="800000"/>
            <a:headEnd/>
            <a:tailEnd/>
          </a:ln>
        </p:spPr>
      </p:pic>
      <p:sp>
        <p:nvSpPr>
          <p:cNvPr id="42" name="矩形 41"/>
          <p:cNvSpPr/>
          <p:nvPr/>
        </p:nvSpPr>
        <p:spPr>
          <a:xfrm>
            <a:off x="1513714" y="715266"/>
            <a:ext cx="6640195"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机械事故预防一</a:t>
            </a:r>
            <a:r>
              <a:rPr lang="en-US" altLang="zh-CN" sz="2800" spc="300" dirty="0">
                <a:solidFill>
                  <a:schemeClr val="accent1"/>
                </a:solidFill>
                <a:latin typeface="Times New Roman" panose="02020603050405020304" charset="0"/>
                <a:ea typeface="微软雅黑" panose="020B0503020204020204" pitchFamily="34" charset="-122"/>
              </a:rPr>
              <a:t>:</a:t>
            </a:r>
            <a:r>
              <a:rPr lang="zh-CN" altLang="en-US" sz="2800" spc="300" dirty="0">
                <a:solidFill>
                  <a:schemeClr val="accent1"/>
                </a:solidFill>
                <a:latin typeface="Times New Roman" panose="02020603050405020304" charset="0"/>
                <a:ea typeface="微软雅黑" panose="020B0503020204020204" pitchFamily="34" charset="-122"/>
              </a:rPr>
              <a:t>机床操作工注意事项</a:t>
            </a:r>
            <a:endParaRPr lang="zh-CN" altLang="en-US" sz="2800" spc="300" dirty="0">
              <a:solidFill>
                <a:schemeClr val="accen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as-mask_265933"/>
          <p:cNvSpPr>
            <a:spLocks noChangeAspect="1"/>
          </p:cNvSpPr>
          <p:nvPr>
            <p:custDataLst>
              <p:tags r:id="rId1"/>
            </p:custDataLst>
          </p:nvPr>
        </p:nvSpPr>
        <p:spPr bwMode="auto">
          <a:xfrm>
            <a:off x="833464" y="616518"/>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sp>
        <p:nvSpPr>
          <p:cNvPr id="4" name="矩形 3"/>
          <p:cNvSpPr/>
          <p:nvPr>
            <p:custDataLst>
              <p:tags r:id="rId2"/>
            </p:custDataLst>
          </p:nvPr>
        </p:nvSpPr>
        <p:spPr>
          <a:xfrm>
            <a:off x="5526439" y="2065458"/>
            <a:ext cx="6120138" cy="370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2" name="矩形 41"/>
          <p:cNvSpPr/>
          <p:nvPr/>
        </p:nvSpPr>
        <p:spPr>
          <a:xfrm>
            <a:off x="1513714" y="715266"/>
            <a:ext cx="6640195"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机械事故预防一</a:t>
            </a:r>
            <a:r>
              <a:rPr lang="en-US" altLang="zh-CN" sz="2800" spc="300" dirty="0">
                <a:solidFill>
                  <a:schemeClr val="accent1"/>
                </a:solidFill>
                <a:latin typeface="Times New Roman" panose="02020603050405020304" charset="0"/>
                <a:ea typeface="微软雅黑" panose="020B0503020204020204" pitchFamily="34" charset="-122"/>
              </a:rPr>
              <a:t>:</a:t>
            </a:r>
            <a:r>
              <a:rPr lang="zh-CN" altLang="en-US" sz="2800" spc="300" dirty="0">
                <a:solidFill>
                  <a:schemeClr val="accent1"/>
                </a:solidFill>
                <a:latin typeface="Times New Roman" panose="02020603050405020304" charset="0"/>
                <a:ea typeface="微软雅黑" panose="020B0503020204020204" pitchFamily="34" charset="-122"/>
              </a:rPr>
              <a:t>机床操作工注意事项</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8" name="矩形 7"/>
          <p:cNvSpPr/>
          <p:nvPr>
            <p:custDataLst>
              <p:tags r:id="rId3"/>
            </p:custDataLst>
          </p:nvPr>
        </p:nvSpPr>
        <p:spPr>
          <a:xfrm>
            <a:off x="5526439" y="2065458"/>
            <a:ext cx="6120138" cy="3856355"/>
          </a:xfrm>
          <a:prstGeom prst="rect">
            <a:avLst/>
          </a:prstGeom>
        </p:spPr>
        <p:txBody>
          <a:bodyPr wrap="square">
            <a:spAutoFit/>
          </a:bodyPr>
          <a:lstStyle/>
          <a:p>
            <a:pPr>
              <a:lnSpc>
                <a:spcPts val="3400"/>
              </a:lnSpc>
            </a:pPr>
            <a:r>
              <a:rPr kumimoji="1" lang="en-US" altLang="zh-CN" dirty="0">
                <a:solidFill>
                  <a:schemeClr val="lt1"/>
                </a:solidFill>
                <a:latin typeface="Times New Roman" panose="02020603050405020304" charset="0"/>
                <a:ea typeface="微软雅黑" panose="020B0503020204020204" pitchFamily="34" charset="-122"/>
              </a:rPr>
              <a:t>4</a:t>
            </a:r>
            <a:r>
              <a:rPr kumimoji="1" lang="zh-CN" altLang="en-US" dirty="0">
                <a:solidFill>
                  <a:schemeClr val="lt1"/>
                </a:solidFill>
                <a:latin typeface="Times New Roman" panose="02020603050405020304" charset="0"/>
                <a:ea typeface="微软雅黑" panose="020B0503020204020204" pitchFamily="34" charset="-122"/>
              </a:rPr>
              <a:t>、切削下来的带状切屑、螺旋切屑应使用钩子及时清除，切勿用手拉。        </a:t>
            </a:r>
            <a:endParaRPr kumimoji="1" lang="zh-CN" altLang="en-US" dirty="0">
              <a:solidFill>
                <a:schemeClr val="lt1"/>
              </a:solidFill>
              <a:latin typeface="Times New Roman" panose="02020603050405020304" charset="0"/>
              <a:ea typeface="微软雅黑" panose="020B0503020204020204" pitchFamily="34" charset="-122"/>
            </a:endParaRPr>
          </a:p>
          <a:p>
            <a:pPr>
              <a:lnSpc>
                <a:spcPts val="3400"/>
              </a:lnSpc>
            </a:pPr>
            <a:r>
              <a:rPr kumimoji="1" lang="en-US" altLang="zh-CN" dirty="0">
                <a:solidFill>
                  <a:schemeClr val="lt1"/>
                </a:solidFill>
                <a:latin typeface="Times New Roman" panose="02020603050405020304" charset="0"/>
                <a:ea typeface="微软雅黑" panose="020B0503020204020204" pitchFamily="34" charset="-122"/>
              </a:rPr>
              <a:t>5</a:t>
            </a:r>
            <a:r>
              <a:rPr kumimoji="1" lang="zh-CN" altLang="en-US" dirty="0">
                <a:solidFill>
                  <a:schemeClr val="lt1"/>
                </a:solidFill>
                <a:latin typeface="Times New Roman" panose="02020603050405020304" charset="0"/>
                <a:ea typeface="微软雅黑" panose="020B0503020204020204" pitchFamily="34" charset="-122"/>
              </a:rPr>
              <a:t>、禁止把工具、量具、卡具和工件放在床身或变速箱上，防止落下伤人。</a:t>
            </a:r>
            <a:endParaRPr kumimoji="1" lang="zh-CN" altLang="en-US" dirty="0">
              <a:solidFill>
                <a:schemeClr val="lt1"/>
              </a:solidFill>
              <a:latin typeface="Times New Roman" panose="02020603050405020304" charset="0"/>
              <a:ea typeface="微软雅黑" panose="020B0503020204020204" pitchFamily="34" charset="-122"/>
            </a:endParaRPr>
          </a:p>
          <a:p>
            <a:pPr>
              <a:lnSpc>
                <a:spcPts val="3400"/>
              </a:lnSpc>
            </a:pPr>
            <a:r>
              <a:rPr kumimoji="1" lang="en-US" altLang="zh-CN" dirty="0">
                <a:solidFill>
                  <a:schemeClr val="lt1"/>
                </a:solidFill>
                <a:latin typeface="Times New Roman" panose="02020603050405020304" charset="0"/>
                <a:ea typeface="微软雅黑" panose="020B0503020204020204" pitchFamily="34" charset="-122"/>
              </a:rPr>
              <a:t>6</a:t>
            </a:r>
            <a:r>
              <a:rPr kumimoji="1" lang="zh-CN" altLang="en-US" dirty="0">
                <a:solidFill>
                  <a:schemeClr val="lt1"/>
                </a:solidFill>
                <a:latin typeface="Times New Roman" panose="02020603050405020304" charset="0"/>
                <a:ea typeface="微软雅黑" panose="020B0503020204020204" pitchFamily="34" charset="-122"/>
              </a:rPr>
              <a:t>、当切削铸铁和黄铜一类脆性材料时，要防止灼热切屑飞出伤人，应戴好防护镜和使用透明档板防护装置。</a:t>
            </a:r>
            <a:endParaRPr kumimoji="1" lang="zh-CN" altLang="en-US" dirty="0">
              <a:solidFill>
                <a:schemeClr val="lt1"/>
              </a:solidFill>
              <a:latin typeface="Times New Roman" panose="02020603050405020304" charset="0"/>
              <a:ea typeface="微软雅黑" panose="020B0503020204020204" pitchFamily="34" charset="-122"/>
            </a:endParaRPr>
          </a:p>
          <a:p>
            <a:pPr>
              <a:lnSpc>
                <a:spcPts val="3400"/>
              </a:lnSpc>
            </a:pPr>
            <a:r>
              <a:rPr kumimoji="1" lang="en-US" altLang="zh-CN" dirty="0">
                <a:solidFill>
                  <a:schemeClr val="lt1"/>
                </a:solidFill>
                <a:latin typeface="Times New Roman" panose="02020603050405020304" charset="0"/>
                <a:ea typeface="微软雅黑" panose="020B0503020204020204" pitchFamily="34" charset="-122"/>
              </a:rPr>
              <a:t>7</a:t>
            </a:r>
            <a:r>
              <a:rPr kumimoji="1" lang="zh-CN" altLang="en-US" dirty="0">
                <a:solidFill>
                  <a:schemeClr val="lt1"/>
                </a:solidFill>
                <a:latin typeface="Times New Roman" panose="02020603050405020304" charset="0"/>
                <a:ea typeface="微软雅黑" panose="020B0503020204020204" pitchFamily="34" charset="-122"/>
              </a:rPr>
              <a:t>、操作磨床时，还应注意砂轮的选用和砂轮的安装要求，防止砂轮碎裂，飞出伤人。</a:t>
            </a:r>
            <a:endParaRPr kumimoji="1" lang="zh-CN" altLang="en-US" dirty="0">
              <a:solidFill>
                <a:schemeClr val="lt1"/>
              </a:solidFill>
              <a:latin typeface="Times New Roman" panose="02020603050405020304" charset="0"/>
              <a:ea typeface="微软雅黑" panose="020B0503020204020204" pitchFamily="34" charset="-122"/>
            </a:endParaRPr>
          </a:p>
          <a:p>
            <a:endParaRPr kumimoji="1" lang="zh-CN" altLang="en-US" dirty="0">
              <a:solidFill>
                <a:schemeClr val="lt1"/>
              </a:solidFill>
              <a:latin typeface="Times New Roman" panose="02020603050405020304" charset="0"/>
              <a:ea typeface="微软雅黑" panose="020B0503020204020204" pitchFamily="34" charset="-122"/>
            </a:endParaRPr>
          </a:p>
        </p:txBody>
      </p:sp>
      <p:pic>
        <p:nvPicPr>
          <p:cNvPr id="7170" name="Picture 2" descr="http://img59.jc35.com/9/20161107/636141309572600160704.jpg"/>
          <p:cNvPicPr>
            <a:picLocks noChangeAspect="1" noChangeArrowheads="1"/>
          </p:cNvPicPr>
          <p:nvPr>
            <p:custDataLst>
              <p:tags r:id="rId4"/>
            </p:custDataLst>
          </p:nvPr>
        </p:nvPicPr>
        <p:blipFill rotWithShape="1">
          <a:blip r:embed="rId5">
            <a:extLst>
              <a:ext uri="{28A0092B-C50C-407E-A947-70E740481C1C}">
                <a14:useLocalDpi xmlns:a14="http://schemas.microsoft.com/office/drawing/2010/main" val="0"/>
              </a:ext>
            </a:extLst>
          </a:blip>
          <a:srcRect l="6757" r="3170"/>
          <a:stretch>
            <a:fillRect/>
          </a:stretch>
        </p:blipFill>
        <p:spPr bwMode="auto">
          <a:xfrm>
            <a:off x="1088571" y="2065458"/>
            <a:ext cx="4437868" cy="370114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as-mask_265933"/>
          <p:cNvSpPr>
            <a:spLocks noChangeAspect="1"/>
          </p:cNvSpPr>
          <p:nvPr>
            <p:custDataLst>
              <p:tags r:id="rId1"/>
            </p:custDataLst>
          </p:nvPr>
        </p:nvSpPr>
        <p:spPr bwMode="auto">
          <a:xfrm>
            <a:off x="930609" y="616518"/>
            <a:ext cx="470850" cy="720716"/>
          </a:xfrm>
          <a:custGeom>
            <a:avLst/>
            <a:gdLst>
              <a:gd name="connsiteX0" fmla="*/ 396930 w 396930"/>
              <a:gd name="connsiteY0" fmla="*/ 96322 h 607568"/>
              <a:gd name="connsiteX1" fmla="*/ 396930 w 396930"/>
              <a:gd name="connsiteY1" fmla="*/ 531502 h 607568"/>
              <a:gd name="connsiteX2" fmla="*/ 87642 w 396930"/>
              <a:gd name="connsiteY2" fmla="*/ 607568 h 607568"/>
              <a:gd name="connsiteX3" fmla="*/ 87642 w 396930"/>
              <a:gd name="connsiteY3" fmla="*/ 178832 h 607568"/>
              <a:gd name="connsiteX4" fmla="*/ 195460 w 396930"/>
              <a:gd name="connsiteY4" fmla="*/ 150071 h 607568"/>
              <a:gd name="connsiteX5" fmla="*/ 174369 w 396930"/>
              <a:gd name="connsiteY5" fmla="*/ 131055 h 607568"/>
              <a:gd name="connsiteX6" fmla="*/ 269280 w 396930"/>
              <a:gd name="connsiteY6" fmla="*/ 101980 h 607568"/>
              <a:gd name="connsiteX7" fmla="*/ 299343 w 396930"/>
              <a:gd name="connsiteY7" fmla="*/ 122411 h 607568"/>
              <a:gd name="connsiteX8" fmla="*/ 0 w 396930"/>
              <a:gd name="connsiteY8" fmla="*/ 87854 h 607568"/>
              <a:gd name="connsiteX9" fmla="*/ 71477 w 396930"/>
              <a:gd name="connsiteY9" fmla="*/ 176018 h 607568"/>
              <a:gd name="connsiteX10" fmla="*/ 72894 w 396930"/>
              <a:gd name="connsiteY10" fmla="*/ 607568 h 607568"/>
              <a:gd name="connsiteX11" fmla="*/ 0 w 396930"/>
              <a:gd name="connsiteY11" fmla="*/ 529933 h 607568"/>
              <a:gd name="connsiteX12" fmla="*/ 318235 w 396930"/>
              <a:gd name="connsiteY12" fmla="*/ 0 h 607568"/>
              <a:gd name="connsiteX13" fmla="*/ 396930 w 396930"/>
              <a:gd name="connsiteY13" fmla="*/ 79664 h 607568"/>
              <a:gd name="connsiteX14" fmla="*/ 299978 w 396930"/>
              <a:gd name="connsiteY14" fmla="*/ 106376 h 607568"/>
              <a:gd name="connsiteX15" fmla="*/ 273693 w 396930"/>
              <a:gd name="connsiteY15" fmla="*/ 88621 h 607568"/>
              <a:gd name="connsiteX16" fmla="*/ 154391 w 396930"/>
              <a:gd name="connsiteY16" fmla="*/ 125075 h 607568"/>
              <a:gd name="connsiteX17" fmla="*/ 172649 w 396930"/>
              <a:gd name="connsiteY17" fmla="*/ 141573 h 607568"/>
              <a:gd name="connsiteX18" fmla="*/ 80575 w 396930"/>
              <a:gd name="connsiteY18" fmla="*/ 167028 h 607568"/>
              <a:gd name="connsiteX19" fmla="*/ 8962 w 396930"/>
              <a:gd name="connsiteY19" fmla="*/ 79664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930" h="607568">
                <a:moveTo>
                  <a:pt x="396930" y="96322"/>
                </a:moveTo>
                <a:lnTo>
                  <a:pt x="396930" y="531502"/>
                </a:lnTo>
                <a:lnTo>
                  <a:pt x="87642" y="607568"/>
                </a:lnTo>
                <a:lnTo>
                  <a:pt x="87642" y="178832"/>
                </a:lnTo>
                <a:lnTo>
                  <a:pt x="195460" y="150071"/>
                </a:lnTo>
                <a:lnTo>
                  <a:pt x="174369" y="131055"/>
                </a:lnTo>
                <a:lnTo>
                  <a:pt x="269280" y="101980"/>
                </a:lnTo>
                <a:lnTo>
                  <a:pt x="299343" y="122411"/>
                </a:lnTo>
                <a:close/>
                <a:moveTo>
                  <a:pt x="0" y="87854"/>
                </a:moveTo>
                <a:lnTo>
                  <a:pt x="71477" y="176018"/>
                </a:lnTo>
                <a:lnTo>
                  <a:pt x="72894" y="607568"/>
                </a:lnTo>
                <a:lnTo>
                  <a:pt x="0" y="529933"/>
                </a:lnTo>
                <a:close/>
                <a:moveTo>
                  <a:pt x="318235" y="0"/>
                </a:moveTo>
                <a:lnTo>
                  <a:pt x="396930" y="79664"/>
                </a:lnTo>
                <a:lnTo>
                  <a:pt x="299978" y="106376"/>
                </a:lnTo>
                <a:lnTo>
                  <a:pt x="273693" y="88621"/>
                </a:lnTo>
                <a:lnTo>
                  <a:pt x="154391" y="125075"/>
                </a:lnTo>
                <a:lnTo>
                  <a:pt x="172649" y="141573"/>
                </a:lnTo>
                <a:lnTo>
                  <a:pt x="80575" y="167028"/>
                </a:lnTo>
                <a:lnTo>
                  <a:pt x="8962" y="79664"/>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矩形 41"/>
          <p:cNvSpPr/>
          <p:nvPr/>
        </p:nvSpPr>
        <p:spPr>
          <a:xfrm>
            <a:off x="1593087" y="715266"/>
            <a:ext cx="25450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安全小故事二</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2" name="矩形 1"/>
          <p:cNvSpPr/>
          <p:nvPr/>
        </p:nvSpPr>
        <p:spPr>
          <a:xfrm>
            <a:off x="1691005" y="2449262"/>
            <a:ext cx="9194709" cy="1630045"/>
          </a:xfrm>
          <a:prstGeom prst="rect">
            <a:avLst/>
          </a:prstGeom>
        </p:spPr>
        <p:txBody>
          <a:bodyPr wrap="square">
            <a:spAutoFit/>
          </a:bodyPr>
          <a:lstStyle/>
          <a:p>
            <a:pPr>
              <a:lnSpc>
                <a:spcPts val="3000"/>
              </a:lnSpc>
              <a:spcBef>
                <a:spcPct val="30000"/>
              </a:spcBef>
            </a:pPr>
            <a:r>
              <a:rPr lang="zh-CN" altLang="en-US" dirty="0">
                <a:solidFill>
                  <a:srgbClr val="000000"/>
                </a:solidFill>
                <a:latin typeface="Times New Roman" panose="02020603050405020304" charset="0"/>
                <a:ea typeface="微软雅黑" panose="020B0503020204020204" pitchFamily="34" charset="-122"/>
              </a:rPr>
              <a:t>树上有一只知了准备吮吸些清凉的露水，却不知道有只螳螂正在它的背后。螳螂正要捉知了的时候，却不知道黄雀就在它的后面。黄雀正想啄食螳螂时，却不知道榆树下面有个拿着弹弓的小孩正在瞄准它。孩子一心想射杀黄雀时，却不知道前面有个深坑，后面还有个树桩子。</a:t>
            </a:r>
            <a:endParaRPr lang="zh-CN" altLang="en-US" dirty="0">
              <a:solidFill>
                <a:srgbClr val="000000"/>
              </a:solidFill>
              <a:latin typeface="Times New Roman" panose="02020603050405020304" charset="0"/>
              <a:ea typeface="微软雅黑" panose="020B0503020204020204" pitchFamily="34" charset="-122"/>
            </a:endParaRPr>
          </a:p>
        </p:txBody>
      </p:sp>
      <p:sp>
        <p:nvSpPr>
          <p:cNvPr id="3" name="矩形 2"/>
          <p:cNvSpPr/>
          <p:nvPr>
            <p:custDataLst>
              <p:tags r:id="rId2"/>
            </p:custDataLst>
          </p:nvPr>
        </p:nvSpPr>
        <p:spPr>
          <a:xfrm>
            <a:off x="1734547" y="1909020"/>
            <a:ext cx="2240280" cy="368300"/>
          </a:xfrm>
          <a:prstGeom prst="rect">
            <a:avLst/>
          </a:prstGeom>
          <a:solidFill>
            <a:schemeClr val="accent1"/>
          </a:solidFill>
        </p:spPr>
        <p:txBody>
          <a:bodyPr wrap="none">
            <a:spAutoFit/>
          </a:bodyPr>
          <a:lstStyle/>
          <a:p>
            <a:r>
              <a:rPr lang="zh-CN" altLang="en-US" b="1" dirty="0">
                <a:solidFill>
                  <a:schemeClr val="lt1"/>
                </a:solidFill>
                <a:latin typeface="Times New Roman" panose="02020603050405020304" charset="0"/>
                <a:ea typeface="微软雅黑" panose="020B0503020204020204" pitchFamily="34" charset="-122"/>
              </a:rPr>
              <a:t>螳螂捕蝉，黄雀在后</a:t>
            </a:r>
            <a:endParaRPr lang="zh-CN" altLang="en-US" b="1" dirty="0">
              <a:solidFill>
                <a:schemeClr val="lt1"/>
              </a:solidFill>
              <a:latin typeface="Times New Roman" panose="02020603050405020304" charset="0"/>
              <a:ea typeface="微软雅黑" panose="020B0503020204020204" pitchFamily="34" charset="-122"/>
            </a:endParaRPr>
          </a:p>
        </p:txBody>
      </p:sp>
      <p:sp>
        <p:nvSpPr>
          <p:cNvPr id="5" name="矩形 4"/>
          <p:cNvSpPr/>
          <p:nvPr>
            <p:custDataLst>
              <p:tags r:id="rId3"/>
            </p:custDataLst>
          </p:nvPr>
        </p:nvSpPr>
        <p:spPr>
          <a:xfrm>
            <a:off x="1580659" y="4852964"/>
            <a:ext cx="9305055" cy="1514475"/>
          </a:xfrm>
          <a:prstGeom prst="rect">
            <a:avLst/>
          </a:prstGeom>
        </p:spPr>
        <p:txBody>
          <a:bodyPr wrap="square">
            <a:spAutoFit/>
          </a:bodyPr>
          <a:lstStyle/>
          <a:p>
            <a:pPr marL="285750" indent="-285750">
              <a:lnSpc>
                <a:spcPct val="125000"/>
              </a:lnSpc>
              <a:buFont typeface="Arial" panose="020B0604020202020204" pitchFamily="34" charset="0"/>
              <a:buChar char="•"/>
            </a:pPr>
            <a:r>
              <a:rPr lang="zh-CN" altLang="en-US" dirty="0">
                <a:solidFill>
                  <a:schemeClr val="dk1"/>
                </a:solidFill>
                <a:latin typeface="Times New Roman" panose="02020603050405020304" charset="0"/>
                <a:ea typeface="微软雅黑" panose="020B0503020204020204" pitchFamily="34" charset="-122"/>
              </a:rPr>
              <a:t>人们在追求眼前利益时，往往容易忽视后面隐藏着的危险；</a:t>
            </a:r>
            <a:endParaRPr lang="en-US" altLang="zh-CN" dirty="0">
              <a:solidFill>
                <a:schemeClr val="dk1"/>
              </a:solidFill>
              <a:latin typeface="Times New Roman" panose="02020603050405020304" charset="0"/>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dk1"/>
                </a:solidFill>
                <a:latin typeface="Times New Roman" panose="02020603050405020304" charset="0"/>
                <a:ea typeface="微软雅黑" panose="020B0503020204020204" pitchFamily="34" charset="-122"/>
              </a:rPr>
              <a:t>在生产经营过程中，往往容易追求生产速度，而忽视生产的运行状态；</a:t>
            </a:r>
            <a:endParaRPr lang="en-US" altLang="zh-CN" dirty="0">
              <a:solidFill>
                <a:schemeClr val="dk1"/>
              </a:solidFill>
              <a:latin typeface="Times New Roman" panose="02020603050405020304" charset="0"/>
              <a:ea typeface="微软雅黑" panose="020B0503020204020204" pitchFamily="34" charset="-122"/>
            </a:endParaRPr>
          </a:p>
          <a:p>
            <a:pPr marL="285750" indent="-285750">
              <a:lnSpc>
                <a:spcPct val="125000"/>
              </a:lnSpc>
              <a:buFont typeface="Arial" panose="020B0604020202020204" pitchFamily="34" charset="0"/>
              <a:buChar char="•"/>
            </a:pPr>
            <a:r>
              <a:rPr lang="zh-CN" altLang="en-US" dirty="0">
                <a:solidFill>
                  <a:schemeClr val="dk1"/>
                </a:solidFill>
                <a:latin typeface="Times New Roman" panose="02020603050405020304" charset="0"/>
                <a:ea typeface="微软雅黑" panose="020B0503020204020204" pitchFamily="34" charset="-122"/>
              </a:rPr>
              <a:t>在生产投入和安全投入上，往往容易考虑生产上加大投入去追逐效益最大化，而忽视安全投入。</a:t>
            </a:r>
            <a:endParaRPr lang="zh-CN" altLang="en-US" dirty="0">
              <a:solidFill>
                <a:schemeClr val="dk1"/>
              </a:solidFill>
              <a:latin typeface="Times New Roman" panose="02020603050405020304" charset="0"/>
              <a:ea typeface="微软雅黑" panose="020B0503020204020204" pitchFamily="34" charset="-122"/>
            </a:endParaRPr>
          </a:p>
        </p:txBody>
      </p:sp>
      <p:sp>
        <p:nvSpPr>
          <p:cNvPr id="11" name="矩形 10"/>
          <p:cNvSpPr/>
          <p:nvPr>
            <p:custDataLst>
              <p:tags r:id="rId4"/>
            </p:custDataLst>
          </p:nvPr>
        </p:nvSpPr>
        <p:spPr>
          <a:xfrm>
            <a:off x="1734547" y="4409662"/>
            <a:ext cx="6400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启发</a:t>
            </a:r>
            <a:endParaRPr lang="zh-CN" altLang="en-US"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p:nvPr>
            <p:custDataLst>
              <p:tags r:id="rId1"/>
            </p:custDataLst>
          </p:nvPr>
        </p:nvSpPr>
        <p:spPr>
          <a:xfrm>
            <a:off x="0" y="3084512"/>
            <a:ext cx="3878263" cy="192087"/>
          </a:xfrm>
          <a:prstGeom prst="rect">
            <a:avLst/>
          </a:pr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rgbClr val="C4261D"/>
              </a:solidFill>
              <a:latin typeface="Arial" panose="020B0604020202020204" pitchFamily="34" charset="0"/>
            </a:endParaRPr>
          </a:p>
        </p:txBody>
      </p:sp>
      <p:sp>
        <p:nvSpPr>
          <p:cNvPr id="11" name="Rectangle 12"/>
          <p:cNvSpPr/>
          <p:nvPr>
            <p:custDataLst>
              <p:tags r:id="rId2"/>
            </p:custDataLst>
          </p:nvPr>
        </p:nvSpPr>
        <p:spPr>
          <a:xfrm>
            <a:off x="0" y="3413124"/>
            <a:ext cx="6186488" cy="192088"/>
          </a:xfrm>
          <a:prstGeom prst="rect">
            <a:avLst/>
          </a:pr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rgbClr val="C4261D"/>
              </a:solidFill>
              <a:latin typeface="Arial" panose="020B0604020202020204" pitchFamily="34" charset="0"/>
            </a:endParaRPr>
          </a:p>
        </p:txBody>
      </p:sp>
      <p:sp>
        <p:nvSpPr>
          <p:cNvPr id="12" name="Rectangle 13"/>
          <p:cNvSpPr/>
          <p:nvPr>
            <p:custDataLst>
              <p:tags r:id="rId3"/>
            </p:custDataLst>
          </p:nvPr>
        </p:nvSpPr>
        <p:spPr>
          <a:xfrm>
            <a:off x="0" y="3757612"/>
            <a:ext cx="8883650" cy="192087"/>
          </a:xfrm>
          <a:prstGeom prst="rect">
            <a:avLst/>
          </a:pr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rgbClr val="C4261D"/>
              </a:solidFill>
              <a:latin typeface="Arial" panose="020B0604020202020204" pitchFamily="34" charset="0"/>
            </a:endParaRPr>
          </a:p>
        </p:txBody>
      </p:sp>
      <p:sp>
        <p:nvSpPr>
          <p:cNvPr id="13" name="Rectangle 14"/>
          <p:cNvSpPr/>
          <p:nvPr>
            <p:custDataLst>
              <p:tags r:id="rId4"/>
            </p:custDataLst>
          </p:nvPr>
        </p:nvSpPr>
        <p:spPr>
          <a:xfrm>
            <a:off x="0" y="4081462"/>
            <a:ext cx="6807200" cy="193675"/>
          </a:xfrm>
          <a:prstGeom prst="rect">
            <a:avLst/>
          </a:pr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rgbClr val="C4261D"/>
              </a:solidFill>
              <a:latin typeface="Arial" panose="020B0604020202020204" pitchFamily="34" charset="0"/>
            </a:endParaRPr>
          </a:p>
        </p:txBody>
      </p:sp>
      <p:sp>
        <p:nvSpPr>
          <p:cNvPr id="15" name="Rectangle 15"/>
          <p:cNvSpPr/>
          <p:nvPr>
            <p:custDataLst>
              <p:tags r:id="rId5"/>
            </p:custDataLst>
          </p:nvPr>
        </p:nvSpPr>
        <p:spPr>
          <a:xfrm>
            <a:off x="0" y="4432299"/>
            <a:ext cx="4473575" cy="190500"/>
          </a:xfrm>
          <a:prstGeom prst="rect">
            <a:avLst/>
          </a:pr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rgbClr val="C4261D"/>
              </a:solidFill>
              <a:latin typeface="Arial" panose="020B0604020202020204" pitchFamily="34" charset="0"/>
            </a:endParaRPr>
          </a:p>
        </p:txBody>
      </p:sp>
      <p:grpSp>
        <p:nvGrpSpPr>
          <p:cNvPr id="16" name="组合 15"/>
          <p:cNvGrpSpPr/>
          <p:nvPr/>
        </p:nvGrpSpPr>
        <p:grpSpPr>
          <a:xfrm>
            <a:off x="3240088" y="2001837"/>
            <a:ext cx="1276350" cy="1274762"/>
            <a:chOff x="0" y="0"/>
            <a:chExt cx="1684338" cy="1684337"/>
          </a:xfrm>
        </p:grpSpPr>
        <p:sp>
          <p:nvSpPr>
            <p:cNvPr id="39" name="Freeform 6"/>
            <p:cNvSpPr>
              <a:spLocks noEditPoints="1"/>
            </p:cNvSpPr>
            <p:nvPr>
              <p:custDataLst>
                <p:tags r:id="rId6"/>
              </p:custDataLst>
            </p:nvPr>
          </p:nvSpPr>
          <p:spPr>
            <a:xfrm>
              <a:off x="0" y="0"/>
              <a:ext cx="1684338" cy="1684337"/>
            </a:xfrm>
            <a:custGeom>
              <a:avLst/>
              <a:gdLst/>
              <a:ahLst/>
              <a:cxnLst>
                <a:cxn ang="0">
                  <a:pos x="842169" y="0"/>
                </a:cxn>
                <a:cxn ang="0">
                  <a:pos x="1684338" y="842169"/>
                </a:cxn>
                <a:cxn ang="0">
                  <a:pos x="842169" y="1684337"/>
                </a:cxn>
                <a:cxn ang="0">
                  <a:pos x="0" y="842169"/>
                </a:cxn>
                <a:cxn ang="0">
                  <a:pos x="842169" y="0"/>
                </a:cxn>
                <a:cxn ang="0">
                  <a:pos x="842169" y="253939"/>
                </a:cxn>
                <a:cxn ang="0">
                  <a:pos x="1429641" y="842169"/>
                </a:cxn>
                <a:cxn ang="0">
                  <a:pos x="842169" y="1430398"/>
                </a:cxn>
                <a:cxn ang="0">
                  <a:pos x="253939" y="842169"/>
                </a:cxn>
                <a:cxn ang="0">
                  <a:pos x="842169" y="253939"/>
                </a:cxn>
              </a:cxnLst>
              <a:rect l="0" t="0" r="0" b="0"/>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40" name="TextBox 10"/>
            <p:cNvSpPr txBox="1"/>
            <p:nvPr>
              <p:custDataLst>
                <p:tags r:id="rId7"/>
              </p:custDataLst>
            </p:nvPr>
          </p:nvSpPr>
          <p:spPr>
            <a:xfrm>
              <a:off x="400690" y="474913"/>
              <a:ext cx="797932" cy="691328"/>
            </a:xfrm>
            <a:prstGeom prst="rect">
              <a:avLst/>
            </a:prstGeom>
            <a:noFill/>
            <a:ln w="9525">
              <a:noFill/>
            </a:ln>
          </p:spPr>
          <p:txBody>
            <a:bodyPr wrap="non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800" dirty="0">
                  <a:solidFill>
                    <a:schemeClr val="dk1"/>
                  </a:solidFill>
                  <a:latin typeface="微软雅黑" panose="020B0503020204020204" pitchFamily="34" charset="-122"/>
                  <a:ea typeface="微软雅黑" panose="020B0503020204020204" pitchFamily="34" charset="-122"/>
                </a:rPr>
                <a:t>01</a:t>
              </a:r>
              <a:endParaRPr lang="en-US" altLang="zh-CN" sz="2800" dirty="0">
                <a:solidFill>
                  <a:schemeClr val="dk1"/>
                </a:solidFill>
                <a:latin typeface="微软雅黑" panose="020B0503020204020204" pitchFamily="34" charset="-122"/>
                <a:ea typeface="微软雅黑" panose="020B0503020204020204" pitchFamily="34" charset="-122"/>
              </a:endParaRPr>
            </a:p>
          </p:txBody>
        </p:sp>
      </p:grpSp>
      <p:sp>
        <p:nvSpPr>
          <p:cNvPr id="37" name="Freeform 7"/>
          <p:cNvSpPr>
            <a:spLocks noEditPoints="1"/>
          </p:cNvSpPr>
          <p:nvPr>
            <p:custDataLst>
              <p:tags r:id="rId8"/>
            </p:custDataLst>
          </p:nvPr>
        </p:nvSpPr>
        <p:spPr>
          <a:xfrm>
            <a:off x="5534025" y="2330449"/>
            <a:ext cx="1276350" cy="1274763"/>
          </a:xfrm>
          <a:custGeom>
            <a:avLst/>
            <a:gdLst/>
            <a:ahLst/>
            <a:cxnLst>
              <a:cxn ang="0">
                <a:pos x="842169" y="0"/>
              </a:cxn>
              <a:cxn ang="0">
                <a:pos x="1684338" y="842169"/>
              </a:cxn>
              <a:cxn ang="0">
                <a:pos x="842169" y="1684337"/>
              </a:cxn>
              <a:cxn ang="0">
                <a:pos x="0" y="842169"/>
              </a:cxn>
              <a:cxn ang="0">
                <a:pos x="842169" y="0"/>
              </a:cxn>
              <a:cxn ang="0">
                <a:pos x="842169" y="254697"/>
              </a:cxn>
              <a:cxn ang="0">
                <a:pos x="1430399" y="842169"/>
              </a:cxn>
              <a:cxn ang="0">
                <a:pos x="842169" y="1430398"/>
              </a:cxn>
              <a:cxn ang="0">
                <a:pos x="254697" y="842169"/>
              </a:cxn>
              <a:cxn ang="0">
                <a:pos x="842169" y="254697"/>
              </a:cxn>
            </a:cxnLst>
            <a:rect l="0" t="0" r="0" b="0"/>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chemeClr val="dk1"/>
              </a:solidFill>
            </a:endParaRPr>
          </a:p>
        </p:txBody>
      </p:sp>
      <p:sp>
        <p:nvSpPr>
          <p:cNvPr id="35" name="Freeform 8"/>
          <p:cNvSpPr>
            <a:spLocks noEditPoints="1"/>
          </p:cNvSpPr>
          <p:nvPr>
            <p:custDataLst>
              <p:tags r:id="rId9"/>
            </p:custDataLst>
          </p:nvPr>
        </p:nvSpPr>
        <p:spPr>
          <a:xfrm>
            <a:off x="8245475" y="2676524"/>
            <a:ext cx="1276350" cy="1273175"/>
          </a:xfrm>
          <a:custGeom>
            <a:avLst/>
            <a:gdLst/>
            <a:ahLst/>
            <a:cxnLst>
              <a:cxn ang="0">
                <a:pos x="841790" y="0"/>
              </a:cxn>
              <a:cxn ang="0">
                <a:pos x="1684338" y="841375"/>
              </a:cxn>
              <a:cxn ang="0">
                <a:pos x="841790" y="1682750"/>
              </a:cxn>
              <a:cxn ang="0">
                <a:pos x="0" y="841375"/>
              </a:cxn>
              <a:cxn ang="0">
                <a:pos x="841790" y="0"/>
              </a:cxn>
              <a:cxn ang="0">
                <a:pos x="841790" y="253700"/>
              </a:cxn>
              <a:cxn ang="0">
                <a:pos x="1430284" y="841375"/>
              </a:cxn>
              <a:cxn ang="0">
                <a:pos x="841790" y="1428293"/>
              </a:cxn>
              <a:cxn ang="0">
                <a:pos x="254054" y="841375"/>
              </a:cxn>
              <a:cxn ang="0">
                <a:pos x="841790" y="253700"/>
              </a:cxn>
            </a:cxnLst>
            <a:rect l="0" t="0" r="0" b="0"/>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chemeClr val="dk1"/>
              </a:solidFill>
            </a:endParaRPr>
          </a:p>
        </p:txBody>
      </p:sp>
      <p:sp>
        <p:nvSpPr>
          <p:cNvPr id="33" name="Freeform 9"/>
          <p:cNvSpPr>
            <a:spLocks noEditPoints="1"/>
          </p:cNvSpPr>
          <p:nvPr>
            <p:custDataLst>
              <p:tags r:id="rId10"/>
            </p:custDataLst>
          </p:nvPr>
        </p:nvSpPr>
        <p:spPr>
          <a:xfrm>
            <a:off x="6169025" y="4081462"/>
            <a:ext cx="1274763" cy="1276350"/>
          </a:xfrm>
          <a:custGeom>
            <a:avLst/>
            <a:gdLst/>
            <a:ahLst/>
            <a:cxnLst>
              <a:cxn ang="0">
                <a:pos x="842548" y="1684337"/>
              </a:cxn>
              <a:cxn ang="0">
                <a:pos x="1684338" y="842169"/>
              </a:cxn>
              <a:cxn ang="0">
                <a:pos x="842548" y="0"/>
              </a:cxn>
              <a:cxn ang="0">
                <a:pos x="0" y="842169"/>
              </a:cxn>
              <a:cxn ang="0">
                <a:pos x="842548" y="1684337"/>
              </a:cxn>
              <a:cxn ang="0">
                <a:pos x="842548" y="1430398"/>
              </a:cxn>
              <a:cxn ang="0">
                <a:pos x="1430284" y="842169"/>
              </a:cxn>
              <a:cxn ang="0">
                <a:pos x="842548" y="253939"/>
              </a:cxn>
              <a:cxn ang="0">
                <a:pos x="254054" y="842169"/>
              </a:cxn>
              <a:cxn ang="0">
                <a:pos x="842548" y="1430398"/>
              </a:cxn>
            </a:cxnLst>
            <a:rect l="0" t="0" r="0" b="0"/>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chemeClr val="dk1"/>
              </a:solidFill>
            </a:endParaRPr>
          </a:p>
        </p:txBody>
      </p:sp>
      <p:sp>
        <p:nvSpPr>
          <p:cNvPr id="31" name="Freeform 10"/>
          <p:cNvSpPr>
            <a:spLocks noEditPoints="1"/>
          </p:cNvSpPr>
          <p:nvPr>
            <p:custDataLst>
              <p:tags r:id="rId11"/>
            </p:custDataLst>
          </p:nvPr>
        </p:nvSpPr>
        <p:spPr>
          <a:xfrm>
            <a:off x="3836988" y="4432299"/>
            <a:ext cx="1273175" cy="1273175"/>
          </a:xfrm>
          <a:custGeom>
            <a:avLst/>
            <a:gdLst/>
            <a:ahLst/>
            <a:cxnLst>
              <a:cxn ang="0">
                <a:pos x="841375" y="1682750"/>
              </a:cxn>
              <a:cxn ang="0">
                <a:pos x="1682750" y="841375"/>
              </a:cxn>
              <a:cxn ang="0">
                <a:pos x="841375" y="0"/>
              </a:cxn>
              <a:cxn ang="0">
                <a:pos x="0" y="841375"/>
              </a:cxn>
              <a:cxn ang="0">
                <a:pos x="841375" y="1682750"/>
              </a:cxn>
              <a:cxn ang="0">
                <a:pos x="841375" y="1429050"/>
              </a:cxn>
              <a:cxn ang="0">
                <a:pos x="1429050" y="841375"/>
              </a:cxn>
              <a:cxn ang="0">
                <a:pos x="841375" y="253700"/>
              </a:cxn>
              <a:cxn ang="0">
                <a:pos x="253700" y="841375"/>
              </a:cxn>
              <a:cxn ang="0">
                <a:pos x="841375" y="1429050"/>
              </a:cxn>
            </a:cxnLst>
            <a:rect l="0" t="0" r="0" b="0"/>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accent1"/>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dirty="0">
              <a:solidFill>
                <a:schemeClr val="dk1"/>
              </a:solidFill>
            </a:endParaRPr>
          </a:p>
        </p:txBody>
      </p:sp>
      <p:sp>
        <p:nvSpPr>
          <p:cNvPr id="21" name="等腰三角形 1"/>
          <p:cNvSpPr/>
          <p:nvPr>
            <p:custDataLst>
              <p:tags r:id="rId12"/>
            </p:custDataLst>
          </p:nvPr>
        </p:nvSpPr>
        <p:spPr>
          <a:xfrm flipV="1">
            <a:off x="3157538" y="1876424"/>
            <a:ext cx="1427162" cy="133350"/>
          </a:xfrm>
          <a:custGeom>
            <a:avLst/>
            <a:gdLst/>
            <a:ahLst/>
            <a:cxnLst/>
            <a:rect l="0" t="0" r="0" b="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dk1">
              <a:alpha val="100000"/>
            </a:schemeClr>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22" name="TextBox 25"/>
          <p:cNvSpPr txBox="1"/>
          <p:nvPr/>
        </p:nvSpPr>
        <p:spPr>
          <a:xfrm>
            <a:off x="3003550" y="1033462"/>
            <a:ext cx="2082800" cy="829945"/>
          </a:xfrm>
          <a:prstGeom prst="rect">
            <a:avLst/>
          </a:prstGeom>
          <a:noFill/>
          <a:ln w="9525">
            <a:noFill/>
          </a:ln>
        </p:spPr>
        <p:txBody>
          <a:bodyPr>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600" dirty="0">
                <a:solidFill>
                  <a:srgbClr val="000000"/>
                </a:solidFill>
                <a:latin typeface="Times New Roman" panose="02020603050405020304" charset="0"/>
                <a:ea typeface="微软雅黑" panose="020B0503020204020204" pitchFamily="34" charset="-122"/>
              </a:rPr>
              <a:t>通过学习本章内容，让学员了解机械伤害形式及其特点</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23" name="等腰三角形 1"/>
          <p:cNvSpPr/>
          <p:nvPr>
            <p:custDataLst>
              <p:tags r:id="rId13"/>
            </p:custDataLst>
          </p:nvPr>
        </p:nvSpPr>
        <p:spPr>
          <a:xfrm flipV="1">
            <a:off x="5395913" y="2232024"/>
            <a:ext cx="1425575" cy="133350"/>
          </a:xfrm>
          <a:custGeom>
            <a:avLst/>
            <a:gdLst/>
            <a:ahLst/>
            <a:cxnLst/>
            <a:rect l="0" t="0" r="0" b="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dk1">
              <a:alpha val="100000"/>
            </a:schemeClr>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24" name="TextBox 27"/>
          <p:cNvSpPr txBox="1"/>
          <p:nvPr/>
        </p:nvSpPr>
        <p:spPr>
          <a:xfrm>
            <a:off x="5240338" y="1447799"/>
            <a:ext cx="2084387" cy="583565"/>
          </a:xfrm>
          <a:prstGeom prst="rect">
            <a:avLst/>
          </a:prstGeom>
          <a:noFill/>
          <a:ln w="9525">
            <a:noFill/>
          </a:ln>
        </p:spPr>
        <p:txBody>
          <a:bodyPr>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600" dirty="0">
                <a:solidFill>
                  <a:srgbClr val="000000"/>
                </a:solidFill>
                <a:latin typeface="Times New Roman" panose="02020603050405020304" charset="0"/>
                <a:ea typeface="微软雅黑" panose="020B0503020204020204" pitchFamily="34" charset="-122"/>
              </a:rPr>
              <a:t>懂得机械设备异常状况处理</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25" name="等腰三角形 1"/>
          <p:cNvSpPr/>
          <p:nvPr>
            <p:custDataLst>
              <p:tags r:id="rId14"/>
            </p:custDataLst>
          </p:nvPr>
        </p:nvSpPr>
        <p:spPr>
          <a:xfrm flipV="1">
            <a:off x="8139113" y="2586037"/>
            <a:ext cx="1425575" cy="133350"/>
          </a:xfrm>
          <a:custGeom>
            <a:avLst/>
            <a:gdLst/>
            <a:ahLst/>
            <a:cxnLst/>
            <a:rect l="0" t="0" r="0" b="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dk1">
              <a:alpha val="100000"/>
            </a:schemeClr>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26" name="TextBox 29"/>
          <p:cNvSpPr txBox="1"/>
          <p:nvPr/>
        </p:nvSpPr>
        <p:spPr>
          <a:xfrm>
            <a:off x="8012430" y="2194560"/>
            <a:ext cx="2451735" cy="337185"/>
          </a:xfrm>
          <a:prstGeom prst="rect">
            <a:avLst/>
          </a:prstGeom>
          <a:noFill/>
          <a:ln w="9525">
            <a:noFill/>
          </a:ln>
        </p:spPr>
        <p:txBody>
          <a:bodyPr wrap="squar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600" dirty="0">
                <a:solidFill>
                  <a:srgbClr val="000000"/>
                </a:solidFill>
                <a:latin typeface="Times New Roman" panose="02020603050405020304" charset="0"/>
                <a:ea typeface="微软雅黑" panose="020B0503020204020204" pitchFamily="34" charset="-122"/>
              </a:rPr>
              <a:t>懂得事故事件应对处理</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27" name="等腰三角形 1"/>
          <p:cNvSpPr/>
          <p:nvPr>
            <p:custDataLst>
              <p:tags r:id="rId15"/>
            </p:custDataLst>
          </p:nvPr>
        </p:nvSpPr>
        <p:spPr>
          <a:xfrm>
            <a:off x="6105525" y="5357812"/>
            <a:ext cx="1427163" cy="131762"/>
          </a:xfrm>
          <a:custGeom>
            <a:avLst/>
            <a:gdLst/>
            <a:ahLst/>
            <a:cxnLst/>
            <a:rect l="0" t="0" r="0" b="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dk1">
              <a:alpha val="100000"/>
            </a:schemeClr>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28" name="TextBox 31"/>
          <p:cNvSpPr txBox="1"/>
          <p:nvPr/>
        </p:nvSpPr>
        <p:spPr>
          <a:xfrm>
            <a:off x="5951855" y="5521325"/>
            <a:ext cx="2407920" cy="337185"/>
          </a:xfrm>
          <a:prstGeom prst="rect">
            <a:avLst/>
          </a:prstGeom>
          <a:noFill/>
          <a:ln w="9525">
            <a:noFill/>
          </a:ln>
        </p:spPr>
        <p:txBody>
          <a:bodyPr wrap="squar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600" dirty="0">
                <a:solidFill>
                  <a:srgbClr val="000000"/>
                </a:solidFill>
                <a:latin typeface="Times New Roman" panose="02020603050405020304" charset="0"/>
                <a:ea typeface="微软雅黑" panose="020B0503020204020204" pitchFamily="34" charset="-122"/>
              </a:rPr>
              <a:t>懂得防范机械安全事故</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29" name="等腰三角形 1"/>
          <p:cNvSpPr/>
          <p:nvPr>
            <p:custDataLst>
              <p:tags r:id="rId16"/>
            </p:custDataLst>
          </p:nvPr>
        </p:nvSpPr>
        <p:spPr>
          <a:xfrm>
            <a:off x="3771900" y="5643562"/>
            <a:ext cx="1425575" cy="133350"/>
          </a:xfrm>
          <a:custGeom>
            <a:avLst/>
            <a:gdLst/>
            <a:ahLst/>
            <a:cxnLst/>
            <a:rect l="0" t="0" r="0" b="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lnTo>
                  <a:pt x="553417" y="0"/>
                </a:lnTo>
                <a:close/>
              </a:path>
            </a:pathLst>
          </a:custGeom>
          <a:solidFill>
            <a:schemeClr val="dk1">
              <a:alpha val="100000"/>
              <a:lumMod val="50000"/>
              <a:lumOff val="50000"/>
            </a:schemeClr>
          </a:solidFill>
          <a:ln w="9525">
            <a:noFill/>
          </a:ln>
        </p:spPr>
        <p:txBody>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endParaRPr lang="zh-CN" altLang="en-US">
              <a:solidFill>
                <a:schemeClr val="dk1"/>
              </a:solidFill>
            </a:endParaRPr>
          </a:p>
        </p:txBody>
      </p:sp>
      <p:sp>
        <p:nvSpPr>
          <p:cNvPr id="30" name="TextBox 33"/>
          <p:cNvSpPr txBox="1"/>
          <p:nvPr/>
        </p:nvSpPr>
        <p:spPr>
          <a:xfrm>
            <a:off x="3616325" y="5807074"/>
            <a:ext cx="2084388" cy="337185"/>
          </a:xfrm>
          <a:prstGeom prst="rect">
            <a:avLst/>
          </a:prstGeom>
          <a:noFill/>
          <a:ln w="9525">
            <a:noFill/>
          </a:ln>
        </p:spPr>
        <p:txBody>
          <a:bodyPr>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r>
              <a:rPr lang="zh-CN" altLang="en-US" sz="1600" dirty="0">
                <a:solidFill>
                  <a:srgbClr val="000000"/>
                </a:solidFill>
                <a:latin typeface="Times New Roman" panose="02020603050405020304" charset="0"/>
                <a:ea typeface="微软雅黑" panose="020B0503020204020204" pitchFamily="34" charset="-122"/>
              </a:rPr>
              <a:t>懂得辩识机械危害</a:t>
            </a:r>
            <a:endParaRPr lang="zh-CN" altLang="en-US" sz="1600" dirty="0">
              <a:solidFill>
                <a:srgbClr val="000000"/>
              </a:solidFill>
              <a:latin typeface="Times New Roman" panose="02020603050405020304" charset="0"/>
              <a:ea typeface="微软雅黑" panose="020B0503020204020204" pitchFamily="34" charset="-122"/>
            </a:endParaRPr>
          </a:p>
        </p:txBody>
      </p:sp>
      <p:sp>
        <p:nvSpPr>
          <p:cNvPr id="41" name="梯形 40"/>
          <p:cNvSpPr/>
          <p:nvPr>
            <p:custDataLst>
              <p:tags r:id="rId17"/>
            </p:custDataLst>
          </p:nvPr>
        </p:nvSpPr>
        <p:spPr>
          <a:xfrm>
            <a:off x="10670949" y="1403802"/>
            <a:ext cx="1160222"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42" name="矩形 41"/>
          <p:cNvSpPr/>
          <p:nvPr>
            <p:custDataLst>
              <p:tags r:id="rId18"/>
            </p:custDataLst>
          </p:nvPr>
        </p:nvSpPr>
        <p:spPr>
          <a:xfrm>
            <a:off x="10735850" y="2131399"/>
            <a:ext cx="1422586" cy="30980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6600" b="1" dirty="0">
                <a:solidFill>
                  <a:schemeClr val="lt1"/>
                </a:solidFill>
                <a:latin typeface="Times New Roman" panose="02020603050405020304" charset="0"/>
                <a:ea typeface="微软雅黑" panose="020B0503020204020204" pitchFamily="34" charset="-122"/>
              </a:rPr>
              <a:t>学</a:t>
            </a:r>
            <a:endParaRPr lang="en-US" altLang="zh-CN" sz="6600" b="1" dirty="0">
              <a:solidFill>
                <a:schemeClr val="lt1"/>
              </a:solidFill>
              <a:latin typeface="Times New Roman" panose="02020603050405020304" charset="0"/>
              <a:ea typeface="微软雅黑" panose="020B0503020204020204" pitchFamily="34" charset="-122"/>
            </a:endParaRPr>
          </a:p>
          <a:p>
            <a:r>
              <a:rPr lang="zh-CN" altLang="en-US" sz="6600" b="1" dirty="0">
                <a:solidFill>
                  <a:schemeClr val="lt1"/>
                </a:solidFill>
                <a:latin typeface="Times New Roman" panose="02020603050405020304" charset="0"/>
                <a:ea typeface="微软雅黑" panose="020B0503020204020204" pitchFamily="34" charset="-122"/>
              </a:rPr>
              <a:t>习</a:t>
            </a:r>
            <a:endParaRPr lang="en-US" altLang="zh-CN" sz="6600" b="1" dirty="0">
              <a:solidFill>
                <a:schemeClr val="lt1"/>
              </a:solidFill>
              <a:latin typeface="Times New Roman" panose="02020603050405020304" charset="0"/>
              <a:ea typeface="微软雅黑" panose="020B0503020204020204" pitchFamily="34" charset="-122"/>
            </a:endParaRPr>
          </a:p>
          <a:p>
            <a:r>
              <a:rPr lang="zh-CN" altLang="en-US" sz="6600" b="1" dirty="0">
                <a:solidFill>
                  <a:schemeClr val="lt1"/>
                </a:solidFill>
                <a:latin typeface="Times New Roman" panose="02020603050405020304" charset="0"/>
                <a:ea typeface="微软雅黑" panose="020B0503020204020204" pitchFamily="34" charset="-122"/>
              </a:rPr>
              <a:t>目</a:t>
            </a:r>
            <a:endParaRPr lang="en-US" altLang="zh-CN" sz="6600" b="1" dirty="0">
              <a:solidFill>
                <a:schemeClr val="lt1"/>
              </a:solidFill>
              <a:latin typeface="Times New Roman" panose="02020603050405020304" charset="0"/>
              <a:ea typeface="微软雅黑" panose="020B0503020204020204" pitchFamily="34" charset="-122"/>
            </a:endParaRPr>
          </a:p>
          <a:p>
            <a:r>
              <a:rPr lang="zh-CN" altLang="en-US" sz="6600" b="1" dirty="0">
                <a:solidFill>
                  <a:schemeClr val="lt1"/>
                </a:solidFill>
                <a:latin typeface="Times New Roman" panose="02020603050405020304" charset="0"/>
                <a:ea typeface="微软雅黑" panose="020B0503020204020204" pitchFamily="34" charset="-122"/>
              </a:rPr>
              <a:t>标</a:t>
            </a:r>
            <a:endParaRPr lang="zh-CN" altLang="en-US" sz="6600" b="1" dirty="0">
              <a:solidFill>
                <a:schemeClr val="lt1"/>
              </a:solidFill>
              <a:latin typeface="Times New Roman" panose="02020603050405020304" charset="0"/>
              <a:ea typeface="微软雅黑" panose="020B0503020204020204" pitchFamily="34" charset="-122"/>
            </a:endParaRPr>
          </a:p>
        </p:txBody>
      </p:sp>
      <p:sp>
        <p:nvSpPr>
          <p:cNvPr id="43" name="TextBox 10"/>
          <p:cNvSpPr txBox="1"/>
          <p:nvPr>
            <p:custDataLst>
              <p:tags r:id="rId19"/>
            </p:custDataLst>
          </p:nvPr>
        </p:nvSpPr>
        <p:spPr>
          <a:xfrm>
            <a:off x="5866698" y="2717220"/>
            <a:ext cx="604653" cy="523220"/>
          </a:xfrm>
          <a:prstGeom prst="rect">
            <a:avLst/>
          </a:prstGeom>
          <a:noFill/>
          <a:ln w="9525">
            <a:noFill/>
          </a:ln>
        </p:spPr>
        <p:txBody>
          <a:bodyPr wrap="non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800" dirty="0">
                <a:solidFill>
                  <a:schemeClr val="dk1"/>
                </a:solidFill>
                <a:latin typeface="微软雅黑" panose="020B0503020204020204" pitchFamily="34" charset="-122"/>
                <a:ea typeface="微软雅黑" panose="020B0503020204020204" pitchFamily="34" charset="-122"/>
              </a:rPr>
              <a:t>03</a:t>
            </a:r>
            <a:endParaRPr lang="en-US" altLang="zh-CN" sz="2800" dirty="0">
              <a:solidFill>
                <a:schemeClr val="dk1"/>
              </a:solidFill>
              <a:latin typeface="微软雅黑" panose="020B0503020204020204" pitchFamily="34" charset="-122"/>
              <a:ea typeface="微软雅黑" panose="020B0503020204020204" pitchFamily="34" charset="-122"/>
            </a:endParaRPr>
          </a:p>
        </p:txBody>
      </p:sp>
      <p:sp>
        <p:nvSpPr>
          <p:cNvPr id="44" name="TextBox 10"/>
          <p:cNvSpPr txBox="1"/>
          <p:nvPr>
            <p:custDataLst>
              <p:tags r:id="rId20"/>
            </p:custDataLst>
          </p:nvPr>
        </p:nvSpPr>
        <p:spPr>
          <a:xfrm>
            <a:off x="8567035" y="3051501"/>
            <a:ext cx="604653" cy="523220"/>
          </a:xfrm>
          <a:prstGeom prst="rect">
            <a:avLst/>
          </a:prstGeom>
          <a:noFill/>
          <a:ln w="9525">
            <a:noFill/>
          </a:ln>
        </p:spPr>
        <p:txBody>
          <a:bodyPr wrap="non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800" dirty="0">
                <a:solidFill>
                  <a:schemeClr val="dk1"/>
                </a:solidFill>
                <a:latin typeface="微软雅黑" panose="020B0503020204020204" pitchFamily="34" charset="-122"/>
                <a:ea typeface="微软雅黑" panose="020B0503020204020204" pitchFamily="34" charset="-122"/>
              </a:rPr>
              <a:t>05</a:t>
            </a:r>
            <a:endParaRPr lang="en-US" altLang="zh-CN" sz="2800" dirty="0">
              <a:solidFill>
                <a:schemeClr val="dk1"/>
              </a:solidFill>
              <a:latin typeface="微软雅黑" panose="020B0503020204020204" pitchFamily="34" charset="-122"/>
              <a:ea typeface="微软雅黑" panose="020B0503020204020204" pitchFamily="34" charset="-122"/>
            </a:endParaRPr>
          </a:p>
        </p:txBody>
      </p:sp>
      <p:sp>
        <p:nvSpPr>
          <p:cNvPr id="45" name="TextBox 10"/>
          <p:cNvSpPr txBox="1"/>
          <p:nvPr>
            <p:custDataLst>
              <p:tags r:id="rId21"/>
            </p:custDataLst>
          </p:nvPr>
        </p:nvSpPr>
        <p:spPr>
          <a:xfrm>
            <a:off x="4171248" y="4843651"/>
            <a:ext cx="604653" cy="523220"/>
          </a:xfrm>
          <a:prstGeom prst="rect">
            <a:avLst/>
          </a:prstGeom>
          <a:noFill/>
          <a:ln w="9525">
            <a:noFill/>
          </a:ln>
        </p:spPr>
        <p:txBody>
          <a:bodyPr wrap="non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800" dirty="0">
                <a:solidFill>
                  <a:schemeClr val="dk1"/>
                </a:solidFill>
                <a:latin typeface="微软雅黑" panose="020B0503020204020204" pitchFamily="34" charset="-122"/>
                <a:ea typeface="微软雅黑" panose="020B0503020204020204" pitchFamily="34" charset="-122"/>
              </a:rPr>
              <a:t>02</a:t>
            </a:r>
            <a:endParaRPr lang="en-US" altLang="zh-CN" sz="2800" dirty="0">
              <a:solidFill>
                <a:schemeClr val="dk1"/>
              </a:solidFill>
              <a:latin typeface="微软雅黑" panose="020B0503020204020204" pitchFamily="34" charset="-122"/>
              <a:ea typeface="微软雅黑" panose="020B0503020204020204" pitchFamily="34" charset="-122"/>
            </a:endParaRPr>
          </a:p>
        </p:txBody>
      </p:sp>
      <p:sp>
        <p:nvSpPr>
          <p:cNvPr id="46" name="TextBox 10"/>
          <p:cNvSpPr txBox="1"/>
          <p:nvPr>
            <p:custDataLst>
              <p:tags r:id="rId22"/>
            </p:custDataLst>
          </p:nvPr>
        </p:nvSpPr>
        <p:spPr>
          <a:xfrm>
            <a:off x="6471351" y="4509154"/>
            <a:ext cx="604653" cy="523220"/>
          </a:xfrm>
          <a:prstGeom prst="rect">
            <a:avLst/>
          </a:prstGeom>
          <a:noFill/>
          <a:ln w="9525">
            <a:noFill/>
          </a:ln>
        </p:spPr>
        <p:txBody>
          <a:bodyPr wrap="square">
            <a:spAutoFit/>
          </a:bodyPr>
          <a:lst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a:lstStyle>
          <a:p>
            <a:pPr algn="ctr"/>
            <a:r>
              <a:rPr lang="en-US" altLang="zh-CN" sz="2800" dirty="0">
                <a:solidFill>
                  <a:schemeClr val="dk1"/>
                </a:solidFill>
                <a:latin typeface="微软雅黑" panose="020B0503020204020204" pitchFamily="34" charset="-122"/>
                <a:ea typeface="微软雅黑" panose="020B0503020204020204" pitchFamily="34" charset="-122"/>
              </a:rPr>
              <a:t>04</a:t>
            </a:r>
            <a:endParaRPr lang="en-US" altLang="zh-CN" sz="2800" dirty="0">
              <a:solidFill>
                <a:schemeClr val="dk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as-mask_265933"/>
          <p:cNvSpPr>
            <a:spLocks noChangeAspect="1"/>
          </p:cNvSpPr>
          <p:nvPr>
            <p:custDataLst>
              <p:tags r:id="rId1"/>
            </p:custDataLst>
          </p:nvPr>
        </p:nvSpPr>
        <p:spPr bwMode="auto">
          <a:xfrm>
            <a:off x="833464" y="616518"/>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sp>
        <p:nvSpPr>
          <p:cNvPr id="42" name="矩形 41"/>
          <p:cNvSpPr/>
          <p:nvPr/>
        </p:nvSpPr>
        <p:spPr>
          <a:xfrm>
            <a:off x="1753335" y="715266"/>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机械事故预防二</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3" name="矩形 2"/>
          <p:cNvSpPr/>
          <p:nvPr>
            <p:custDataLst>
              <p:tags r:id="rId2"/>
            </p:custDataLst>
          </p:nvPr>
        </p:nvSpPr>
        <p:spPr>
          <a:xfrm>
            <a:off x="1498603" y="5293371"/>
            <a:ext cx="1554480" cy="368300"/>
          </a:xfrm>
          <a:prstGeom prst="rect">
            <a:avLst/>
          </a:prstGeom>
        </p:spPr>
        <p:txBody>
          <a:bodyPr wrap="none">
            <a:spAutoFit/>
          </a:bodyPr>
          <a:lstStyle/>
          <a:p>
            <a:r>
              <a:rPr kumimoji="1" lang="zh-CN" altLang="en-US" b="1" dirty="0">
                <a:solidFill>
                  <a:schemeClr val="dk2">
                    <a:lumMod val="25000"/>
                  </a:schemeClr>
                </a:solidFill>
                <a:latin typeface="Times New Roman" panose="02020603050405020304" charset="0"/>
                <a:ea typeface="微软雅黑" panose="020B0503020204020204" pitchFamily="34" charset="-122"/>
              </a:rPr>
              <a:t>机械传动机构</a:t>
            </a:r>
            <a:endParaRPr kumimoji="1" lang="zh-CN" altLang="en-US" b="1" dirty="0">
              <a:solidFill>
                <a:schemeClr val="dk2">
                  <a:lumMod val="25000"/>
                </a:schemeClr>
              </a:solidFill>
              <a:latin typeface="Times New Roman" panose="02020603050405020304" charset="0"/>
              <a:ea typeface="微软雅黑" panose="020B0503020204020204" pitchFamily="34" charset="-122"/>
            </a:endParaRPr>
          </a:p>
        </p:txBody>
      </p:sp>
      <p:sp>
        <p:nvSpPr>
          <p:cNvPr id="5" name="矩形 4"/>
          <p:cNvSpPr/>
          <p:nvPr/>
        </p:nvSpPr>
        <p:spPr>
          <a:xfrm>
            <a:off x="4362970" y="2162660"/>
            <a:ext cx="7408116" cy="1052830"/>
          </a:xfrm>
          <a:prstGeom prst="rect">
            <a:avLst/>
          </a:prstGeom>
        </p:spPr>
        <p:txBody>
          <a:bodyPr wrap="square">
            <a:spAutoFit/>
          </a:bodyPr>
          <a:lstStyle/>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传动装置要求遮蔽全部运动部件，以隔绝身体任何部分与之接触。按防护部分的形状、大小制成的固定式防护装置，安装在传动部分外部，就可以完成防止人体接触机器的转动危险部位。</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10" name="矩形 9"/>
          <p:cNvSpPr/>
          <p:nvPr>
            <p:custDataLst>
              <p:tags r:id="rId3"/>
            </p:custDataLst>
          </p:nvPr>
        </p:nvSpPr>
        <p:spPr>
          <a:xfrm>
            <a:off x="4435540" y="1690591"/>
            <a:ext cx="26974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机械传动机构危险的防护</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12" name="矩形 11"/>
          <p:cNvSpPr/>
          <p:nvPr>
            <p:custDataLst>
              <p:tags r:id="rId4"/>
            </p:custDataLst>
          </p:nvPr>
        </p:nvSpPr>
        <p:spPr>
          <a:xfrm>
            <a:off x="4435540" y="3526648"/>
            <a:ext cx="15544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主要防护措施</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13" name="矩形 12"/>
          <p:cNvSpPr/>
          <p:nvPr/>
        </p:nvSpPr>
        <p:spPr>
          <a:xfrm>
            <a:off x="4362969" y="3971214"/>
            <a:ext cx="7408117" cy="2261235"/>
          </a:xfrm>
          <a:prstGeom prst="rect">
            <a:avLst/>
          </a:prstGeom>
        </p:spPr>
        <p:txBody>
          <a:bodyPr wrap="square">
            <a:spAutoFit/>
          </a:bodyPr>
          <a:lstStyle/>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①裸露齿轮传动系统必须加装防护护罩；</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②凡离地面高度不足</a:t>
            </a:r>
            <a:r>
              <a:rPr kumimoji="1" lang="en-US" altLang="zh-CN" sz="1600" dirty="0">
                <a:solidFill>
                  <a:srgbClr val="000000"/>
                </a:solidFill>
                <a:latin typeface="Times New Roman" panose="02020603050405020304" charset="0"/>
                <a:ea typeface="微软雅黑" panose="020B0503020204020204" pitchFamily="34" charset="-122"/>
              </a:rPr>
              <a:t>2</a:t>
            </a:r>
            <a:r>
              <a:rPr kumimoji="1" lang="zh-CN" altLang="en-US" sz="1600" dirty="0">
                <a:solidFill>
                  <a:srgbClr val="000000"/>
                </a:solidFill>
                <a:latin typeface="Times New Roman" panose="02020603050405020304" charset="0"/>
                <a:ea typeface="微软雅黑" panose="020B0503020204020204" pitchFamily="34" charset="-122"/>
              </a:rPr>
              <a:t>米的</a:t>
            </a:r>
            <a:r>
              <a:rPr kumimoji="1" lang="zh-CN" altLang="en-US" sz="1600">
                <a:solidFill>
                  <a:srgbClr val="000000"/>
                </a:solidFill>
                <a:latin typeface="Times New Roman" panose="02020603050405020304" charset="0"/>
                <a:ea typeface="微软雅黑" panose="020B0503020204020204" pitchFamily="34" charset="-122"/>
              </a:rPr>
              <a:t>链传动</a:t>
            </a:r>
            <a:r>
              <a:rPr kumimoji="1" lang="zh-CN" altLang="en-US" sz="1600" smtClean="0">
                <a:solidFill>
                  <a:srgbClr val="000000"/>
                </a:solidFill>
                <a:latin typeface="Times New Roman" panose="02020603050405020304" charset="0"/>
                <a:ea typeface="微软雅黑" panose="020B0503020204020204" pitchFamily="34" charset="-122"/>
              </a:rPr>
              <a:t>，必须</a:t>
            </a:r>
            <a:r>
              <a:rPr kumimoji="1" lang="zh-CN" altLang="en-US" sz="1600" dirty="0">
                <a:solidFill>
                  <a:srgbClr val="000000"/>
                </a:solidFill>
                <a:latin typeface="Times New Roman" panose="02020603050405020304" charset="0"/>
                <a:ea typeface="微软雅黑" panose="020B0503020204020204" pitchFamily="34" charset="-122"/>
              </a:rPr>
              <a:t>安装防护罩；在通道上方时，下方</a:t>
            </a:r>
            <a:r>
              <a:rPr kumimoji="1" lang="zh-CN" altLang="en-US" sz="1600">
                <a:solidFill>
                  <a:srgbClr val="000000"/>
                </a:solidFill>
                <a:latin typeface="Times New Roman" panose="02020603050405020304" charset="0"/>
                <a:ea typeface="微软雅黑" panose="020B0503020204020204" pitchFamily="34" charset="-122"/>
              </a:rPr>
              <a:t>必须</a:t>
            </a:r>
            <a:r>
              <a:rPr kumimoji="1" lang="zh-CN" altLang="en-US" sz="1600" smtClean="0">
                <a:solidFill>
                  <a:srgbClr val="000000"/>
                </a:solidFill>
                <a:latin typeface="Times New Roman" panose="02020603050405020304" charset="0"/>
                <a:ea typeface="微软雅黑" panose="020B0503020204020204" pitchFamily="34" charset="-122"/>
              </a:rPr>
              <a:t>有防护</a:t>
            </a:r>
            <a:r>
              <a:rPr kumimoji="1" lang="zh-CN" altLang="en-US" sz="1600" dirty="0">
                <a:solidFill>
                  <a:srgbClr val="000000"/>
                </a:solidFill>
                <a:latin typeface="Times New Roman" panose="02020603050405020304" charset="0"/>
                <a:ea typeface="微软雅黑" panose="020B0503020204020204" pitchFamily="34" charset="-122"/>
              </a:rPr>
              <a:t>档板，以防链条断裂时落下伤人；   </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③传动皮带的危险部位采用防护罩，尽可能立式安装。传动皮带松紧要适当； </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④采用防静电的传动带，而且作业场所应保持较高湿度，并安装接地的金属刷把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皮带静电荷导入大地或做成导电的传动带并接地以防止静电火花。</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2" name="AutoShape 2" descr="http://img2.imgtn.bdimg.com/it/u=3160205039,4158074674&amp;fm=21&amp;gp=0.jpg"/>
          <p:cNvSpPr>
            <a:spLocks noChangeAspect="1" noChangeArrowheads="1"/>
          </p:cNvSpPr>
          <p:nvPr>
            <p:custDataLst>
              <p:tags r:id="rId5"/>
            </p:custDataLst>
          </p:nvPr>
        </p:nvSpPr>
        <p:spPr bwMode="auto">
          <a:xfrm>
            <a:off x="1434185" y="3010501"/>
            <a:ext cx="1634077" cy="16340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dk1"/>
              </a:solidFill>
            </a:endParaRP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599" y="2396901"/>
            <a:ext cx="3647667" cy="25720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as-mask_265933"/>
          <p:cNvSpPr>
            <a:spLocks noChangeAspect="1"/>
          </p:cNvSpPr>
          <p:nvPr>
            <p:custDataLst>
              <p:tags r:id="rId1"/>
            </p:custDataLst>
          </p:nvPr>
        </p:nvSpPr>
        <p:spPr bwMode="auto">
          <a:xfrm>
            <a:off x="833464" y="616518"/>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sp>
        <p:nvSpPr>
          <p:cNvPr id="42" name="矩形 41"/>
          <p:cNvSpPr/>
          <p:nvPr/>
        </p:nvSpPr>
        <p:spPr>
          <a:xfrm>
            <a:off x="1753335" y="715266"/>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机械事故预防二</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3" name="矩形 2"/>
          <p:cNvSpPr/>
          <p:nvPr>
            <p:custDataLst>
              <p:tags r:id="rId2"/>
            </p:custDataLst>
          </p:nvPr>
        </p:nvSpPr>
        <p:spPr>
          <a:xfrm>
            <a:off x="1653065" y="5274513"/>
            <a:ext cx="1554480" cy="368300"/>
          </a:xfrm>
          <a:prstGeom prst="rect">
            <a:avLst/>
          </a:prstGeom>
        </p:spPr>
        <p:txBody>
          <a:bodyPr wrap="none">
            <a:spAutoFit/>
          </a:bodyPr>
          <a:lstStyle/>
          <a:p>
            <a:r>
              <a:rPr kumimoji="1" lang="zh-CN" altLang="en-US" b="1" dirty="0">
                <a:solidFill>
                  <a:schemeClr val="dk2">
                    <a:lumMod val="25000"/>
                  </a:schemeClr>
                </a:solidFill>
                <a:latin typeface="Times New Roman" panose="02020603050405020304" charset="0"/>
                <a:ea typeface="微软雅黑" panose="020B0503020204020204" pitchFamily="34" charset="-122"/>
              </a:rPr>
              <a:t>机械式冲剪机</a:t>
            </a:r>
            <a:endParaRPr kumimoji="1" lang="zh-CN" altLang="en-US" b="1" dirty="0">
              <a:solidFill>
                <a:schemeClr val="dk2">
                  <a:lumMod val="25000"/>
                </a:schemeClr>
              </a:solidFill>
              <a:latin typeface="Times New Roman" panose="02020603050405020304" charset="0"/>
              <a:ea typeface="微软雅黑" panose="020B0503020204020204" pitchFamily="34" charset="-122"/>
            </a:endParaRPr>
          </a:p>
        </p:txBody>
      </p:sp>
      <p:sp>
        <p:nvSpPr>
          <p:cNvPr id="5" name="矩形 4"/>
          <p:cNvSpPr/>
          <p:nvPr/>
        </p:nvSpPr>
        <p:spPr>
          <a:xfrm>
            <a:off x="4362970" y="2162660"/>
            <a:ext cx="7408116" cy="1373505"/>
          </a:xfrm>
          <a:prstGeom prst="rect">
            <a:avLst/>
          </a:prstGeom>
        </p:spPr>
        <p:txBody>
          <a:bodyPr wrap="square">
            <a:spAutoFit/>
          </a:bodyPr>
          <a:lstStyle/>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冲剪压设备最重要是要有良好的离合器和制动器，使其在启动、停止和传动制动上十分可靠。其次要求机器有可靠的安全防护装置，安全防护装置的作用是保护操作者的肢体进入危险区时，离合器不能合上或者压力滑块不能下滑。常用的安全防护装置有防打连车装置、安全电钮、双手多人启动电钮等。</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10" name="矩形 9"/>
          <p:cNvSpPr/>
          <p:nvPr>
            <p:custDataLst>
              <p:tags r:id="rId3"/>
            </p:custDataLst>
          </p:nvPr>
        </p:nvSpPr>
        <p:spPr>
          <a:xfrm>
            <a:off x="4435540" y="1690591"/>
            <a:ext cx="24688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冲剪压机械危险的防护</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12" name="矩形 11"/>
          <p:cNvSpPr/>
          <p:nvPr>
            <p:custDataLst>
              <p:tags r:id="rId4"/>
            </p:custDataLst>
          </p:nvPr>
        </p:nvSpPr>
        <p:spPr>
          <a:xfrm>
            <a:off x="4435540" y="3526648"/>
            <a:ext cx="15544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主要防护措施</a:t>
            </a:r>
            <a:endParaRPr kumimoji="1" lang="zh-CN" altLang="en-US" b="1" dirty="0">
              <a:solidFill>
                <a:schemeClr val="lt1"/>
              </a:solidFill>
              <a:latin typeface="Times New Roman" panose="02020603050405020304" charset="0"/>
              <a:ea typeface="微软雅黑" panose="020B0503020204020204" pitchFamily="34" charset="-122"/>
            </a:endParaRPr>
          </a:p>
        </p:txBody>
      </p:sp>
      <p:sp>
        <p:nvSpPr>
          <p:cNvPr id="13" name="矩形 12"/>
          <p:cNvSpPr/>
          <p:nvPr/>
        </p:nvSpPr>
        <p:spPr>
          <a:xfrm>
            <a:off x="4362969" y="3971214"/>
            <a:ext cx="7408117" cy="2458720"/>
          </a:xfrm>
          <a:prstGeom prst="rect">
            <a:avLst/>
          </a:prstGeom>
        </p:spPr>
        <p:txBody>
          <a:bodyPr wrap="square">
            <a:spAutoFit/>
          </a:bodyPr>
          <a:lstStyle/>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①防打连车装置就是利用凸轮机进行锁定与解脱，来防止离合器的失灵，使用中在每一次冲压操作中必须要松开踏板，才能开始下一行程，否则，压力机不动作。</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②压力机安全电钮。工作原理是按电钮一次，压力机滑块只动作一个行程而不连续运转，可以起到保护操作者手的作用。</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③双手或多人启动装置。它的作用是操作者双手同时动作方能启动。这样就把双手从危险区抽出来，防止了单手操作时，出现的一手启动，另一支手还在危险区的情况，多人启动则是防止配合不佳，造成的伤害。 </a:t>
            </a:r>
            <a:endParaRPr kumimoji="1" lang="zh-CN" altLang="en-US" sz="1600" dirty="0">
              <a:solidFill>
                <a:srgbClr val="000000"/>
              </a:solidFill>
              <a:latin typeface="Times New Roman" panose="02020603050405020304" charset="0"/>
              <a:ea typeface="微软雅黑" panose="020B0503020204020204" pitchFamily="34" charset="-122"/>
            </a:endParaRPr>
          </a:p>
        </p:txBody>
      </p:sp>
      <p:pic>
        <p:nvPicPr>
          <p:cNvPr id="8196" name="Picture 4" descr="http://img006.hc360.cn/hb/MTQ3MjMzNzEwMzg2NjI5MDk1NTkwNA==.jpg"/>
          <p:cNvPicPr>
            <a:picLocks noChangeAspect="1" noChangeArrowheads="1"/>
          </p:cNvPicPr>
          <p:nvPr/>
        </p:nvPicPr>
        <p:blipFill>
          <a:blip r:embed="rId5"/>
          <a:srcRect/>
          <a:stretch>
            <a:fillRect/>
          </a:stretch>
        </p:blipFill>
        <p:spPr bwMode="auto">
          <a:xfrm>
            <a:off x="1130908" y="2162660"/>
            <a:ext cx="2305050" cy="296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as-mask_265933"/>
          <p:cNvSpPr>
            <a:spLocks noChangeAspect="1"/>
          </p:cNvSpPr>
          <p:nvPr>
            <p:custDataLst>
              <p:tags r:id="rId1"/>
            </p:custDataLst>
          </p:nvPr>
        </p:nvSpPr>
        <p:spPr bwMode="auto">
          <a:xfrm>
            <a:off x="833464" y="616518"/>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sp>
        <p:nvSpPr>
          <p:cNvPr id="42" name="矩形 41"/>
          <p:cNvSpPr/>
          <p:nvPr/>
        </p:nvSpPr>
        <p:spPr>
          <a:xfrm>
            <a:off x="1753335" y="715266"/>
            <a:ext cx="29387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机械事故预防二</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3" name="矩形 2"/>
          <p:cNvSpPr/>
          <p:nvPr>
            <p:custDataLst>
              <p:tags r:id="rId2"/>
            </p:custDataLst>
          </p:nvPr>
        </p:nvSpPr>
        <p:spPr>
          <a:xfrm>
            <a:off x="1498603" y="5176933"/>
            <a:ext cx="1554480" cy="368300"/>
          </a:xfrm>
          <a:prstGeom prst="rect">
            <a:avLst/>
          </a:prstGeom>
        </p:spPr>
        <p:txBody>
          <a:bodyPr wrap="none">
            <a:spAutoFit/>
          </a:bodyPr>
          <a:lstStyle/>
          <a:p>
            <a:r>
              <a:rPr kumimoji="1" lang="zh-CN" altLang="en-US" b="1" dirty="0">
                <a:solidFill>
                  <a:schemeClr val="dk2">
                    <a:lumMod val="25000"/>
                  </a:schemeClr>
                </a:solidFill>
                <a:latin typeface="Times New Roman" panose="02020603050405020304" charset="0"/>
                <a:ea typeface="微软雅黑" panose="020B0503020204020204" pitchFamily="34" charset="-122"/>
              </a:rPr>
              <a:t>金属切削机床</a:t>
            </a:r>
            <a:endParaRPr kumimoji="1" lang="zh-CN" altLang="en-US" b="1" dirty="0">
              <a:solidFill>
                <a:schemeClr val="dk2">
                  <a:lumMod val="25000"/>
                </a:schemeClr>
              </a:solidFill>
              <a:latin typeface="Times New Roman" panose="02020603050405020304" charset="0"/>
              <a:ea typeface="微软雅黑" panose="020B0503020204020204" pitchFamily="34" charset="-122"/>
            </a:endParaRPr>
          </a:p>
        </p:txBody>
      </p:sp>
      <p:sp>
        <p:nvSpPr>
          <p:cNvPr id="5" name="矩形 4"/>
          <p:cNvSpPr/>
          <p:nvPr/>
        </p:nvSpPr>
        <p:spPr>
          <a:xfrm>
            <a:off x="4188798" y="2717285"/>
            <a:ext cx="7408116" cy="2458720"/>
          </a:xfrm>
          <a:prstGeom prst="rect">
            <a:avLst/>
          </a:prstGeom>
        </p:spPr>
        <p:txBody>
          <a:bodyPr wrap="square">
            <a:spAutoFit/>
          </a:bodyPr>
          <a:lstStyle/>
          <a:p>
            <a:pPr marL="285750" indent="-285750">
              <a:lnSpc>
                <a:spcPts val="2500"/>
              </a:lnSpc>
              <a:spcBef>
                <a:spcPct val="25000"/>
              </a:spcBef>
              <a:buFont typeface="Arial" panose="020B0604020202020204" pitchFamily="34" charset="0"/>
              <a:buChar char="•"/>
            </a:pPr>
            <a:r>
              <a:rPr kumimoji="1" lang="zh-CN" altLang="en-US" sz="1600" dirty="0">
                <a:solidFill>
                  <a:srgbClr val="000000"/>
                </a:solidFill>
                <a:latin typeface="Times New Roman" panose="02020603050405020304" charset="0"/>
                <a:ea typeface="微软雅黑" panose="020B0503020204020204" pitchFamily="34" charset="-122"/>
              </a:rPr>
              <a:t> 对机床危险的防护，除要求设备有设计合理、安装可靠和不影响操作的防护装置，如防护罩，防护档板和防护栏；</a:t>
            </a:r>
            <a:endParaRPr kumimoji="1" lang="en-US" altLang="zh-CN" sz="1600" dirty="0">
              <a:solidFill>
                <a:srgbClr val="000000"/>
              </a:solidFill>
              <a:latin typeface="Times New Roman" panose="02020603050405020304" charset="0"/>
              <a:ea typeface="微软雅黑" panose="020B0503020204020204" pitchFamily="34" charset="-122"/>
            </a:endParaRPr>
          </a:p>
          <a:p>
            <a:pPr marL="285750" indent="-285750">
              <a:lnSpc>
                <a:spcPts val="2500"/>
              </a:lnSpc>
              <a:spcBef>
                <a:spcPct val="25000"/>
              </a:spcBef>
              <a:buFont typeface="Arial" panose="020B0604020202020204" pitchFamily="34" charset="0"/>
              <a:buChar char="•"/>
            </a:pPr>
            <a:r>
              <a:rPr kumimoji="1" lang="zh-CN" altLang="en-US" sz="1600" dirty="0">
                <a:solidFill>
                  <a:srgbClr val="000000"/>
                </a:solidFill>
                <a:latin typeface="Times New Roman" panose="02020603050405020304" charset="0"/>
                <a:ea typeface="微软雅黑" panose="020B0503020204020204" pitchFamily="34" charset="-122"/>
              </a:rPr>
              <a:t>安装保险装置，如超负荷保险装置、行程保险装置、制动装置、防误操作的顺序动作装置等。</a:t>
            </a:r>
            <a:endParaRPr kumimoji="1" lang="en-US" altLang="zh-CN" sz="1600" dirty="0">
              <a:solidFill>
                <a:srgbClr val="000000"/>
              </a:solidFill>
              <a:latin typeface="Times New Roman" panose="02020603050405020304" charset="0"/>
              <a:ea typeface="微软雅黑" panose="020B0503020204020204" pitchFamily="34" charset="-122"/>
            </a:endParaRPr>
          </a:p>
          <a:p>
            <a:pPr marL="285750" indent="-285750">
              <a:lnSpc>
                <a:spcPts val="2500"/>
              </a:lnSpc>
              <a:spcBef>
                <a:spcPct val="25000"/>
              </a:spcBef>
              <a:buFont typeface="Arial" panose="020B0604020202020204" pitchFamily="34" charset="0"/>
              <a:buChar char="•"/>
            </a:pPr>
            <a:r>
              <a:rPr kumimoji="1" lang="zh-CN" altLang="en-US" sz="1600" dirty="0">
                <a:solidFill>
                  <a:srgbClr val="000000"/>
                </a:solidFill>
                <a:latin typeface="Times New Roman" panose="02020603050405020304" charset="0"/>
                <a:ea typeface="微软雅黑" panose="020B0503020204020204" pitchFamily="34" charset="-122"/>
              </a:rPr>
              <a:t>有电源切断开关。除此之外，生产现场用有足够的照明，每台机床应有适宜的局部照明，并保持一定安全距离。对噪声超过国家标准规定的机床，还应采取降低噪声的措施。</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10" name="矩形 9"/>
          <p:cNvSpPr/>
          <p:nvPr>
            <p:custDataLst>
              <p:tags r:id="rId3"/>
            </p:custDataLst>
          </p:nvPr>
        </p:nvSpPr>
        <p:spPr>
          <a:xfrm>
            <a:off x="4188798" y="2141581"/>
            <a:ext cx="2697480" cy="368300"/>
          </a:xfrm>
          <a:prstGeom prst="rect">
            <a:avLst/>
          </a:prstGeom>
          <a:solidFill>
            <a:schemeClr val="accent1"/>
          </a:solidFill>
        </p:spPr>
        <p:txBody>
          <a:bodyPr wrap="none">
            <a:spAutoFit/>
          </a:bodyPr>
          <a:lstStyle/>
          <a:p>
            <a:r>
              <a:rPr kumimoji="1" lang="zh-CN" altLang="en-US" b="1" dirty="0">
                <a:solidFill>
                  <a:schemeClr val="lt1"/>
                </a:solidFill>
                <a:latin typeface="Times New Roman" panose="02020603050405020304" charset="0"/>
                <a:ea typeface="微软雅黑" panose="020B0503020204020204" pitchFamily="34" charset="-122"/>
              </a:rPr>
              <a:t>金属切削机床危险的防护</a:t>
            </a:r>
            <a:endParaRPr kumimoji="1" lang="zh-CN" altLang="en-US" b="1" dirty="0">
              <a:solidFill>
                <a:schemeClr val="lt1"/>
              </a:solidFill>
              <a:latin typeface="Times New Roman" panose="02020603050405020304" charset="0"/>
              <a:ea typeface="微软雅黑" panose="020B0503020204020204" pitchFamily="34" charset="-122"/>
            </a:endParaRPr>
          </a:p>
        </p:txBody>
      </p:sp>
      <p:pic>
        <p:nvPicPr>
          <p:cNvPr id="11266" name="Picture 2" descr="http://img3.makepolo.net/img3/553/348/100015255348_14325316644074.jpg"/>
          <p:cNvPicPr>
            <a:picLocks noChangeAspect="1" noChangeArrowheads="1"/>
          </p:cNvPicPr>
          <p:nvPr/>
        </p:nvPicPr>
        <p:blipFill rotWithShape="1">
          <a:blip r:embed="rId4"/>
          <a:srcRect r="11442" b="7673"/>
          <a:stretch>
            <a:fillRect/>
          </a:stretch>
        </p:blipFill>
        <p:spPr bwMode="auto">
          <a:xfrm>
            <a:off x="423358" y="2326247"/>
            <a:ext cx="3568072" cy="2400801"/>
          </a:xfrm>
          <a:prstGeom prst="rect">
            <a:avLst/>
          </a:prstGeom>
          <a:noFill/>
          <a:extLst>
            <a:ext uri="{909E8E84-426E-40DD-AFC4-6F175D3DCCD1}">
              <a14:hiddenFill xmlns:a14="http://schemas.microsoft.com/office/drawing/2010/main">
                <a:solidFill>
                  <a:srgbClr val="FFFFFF"/>
                </a:solidFill>
              </a14:hiddenFill>
            </a:ext>
          </a:extLst>
        </p:spPr>
      </p:pic>
      <p:pic>
        <p:nvPicPr>
          <p:cNvPr id="21" name="图片 20" descr="1"/>
          <p:cNvPicPr>
            <a:picLocks noChangeAspect="1"/>
          </p:cNvPicPr>
          <p:nvPr>
            <p:custDataLst>
              <p:tags r:id="rId5"/>
            </p:custDataLst>
          </p:nvPr>
        </p:nvPicPr>
        <p:blipFill>
          <a:blip r:embed="rId6">
            <a:alphaModFix amt="90000"/>
          </a:blip>
          <a:stretch>
            <a:fillRect/>
          </a:stretch>
        </p:blipFill>
        <p:spPr>
          <a:xfrm>
            <a:off x="6014720" y="4805045"/>
            <a:ext cx="3186430" cy="332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as-mask_265933"/>
          <p:cNvSpPr>
            <a:spLocks noChangeAspect="1"/>
          </p:cNvSpPr>
          <p:nvPr>
            <p:custDataLst>
              <p:tags r:id="rId1"/>
            </p:custDataLst>
          </p:nvPr>
        </p:nvSpPr>
        <p:spPr bwMode="auto">
          <a:xfrm>
            <a:off x="805675" y="711567"/>
            <a:ext cx="720716" cy="530618"/>
          </a:xfrm>
          <a:custGeom>
            <a:avLst/>
            <a:gdLst>
              <a:gd name="connsiteX0" fmla="*/ 482668 w 608909"/>
              <a:gd name="connsiteY0" fmla="*/ 369833 h 448302"/>
              <a:gd name="connsiteX1" fmla="*/ 499886 w 608909"/>
              <a:gd name="connsiteY1" fmla="*/ 387051 h 448302"/>
              <a:gd name="connsiteX2" fmla="*/ 482668 w 608909"/>
              <a:gd name="connsiteY2" fmla="*/ 404269 h 448302"/>
              <a:gd name="connsiteX3" fmla="*/ 465450 w 608909"/>
              <a:gd name="connsiteY3" fmla="*/ 387051 h 448302"/>
              <a:gd name="connsiteX4" fmla="*/ 482668 w 608909"/>
              <a:gd name="connsiteY4" fmla="*/ 369833 h 448302"/>
              <a:gd name="connsiteX5" fmla="*/ 145576 w 608909"/>
              <a:gd name="connsiteY5" fmla="*/ 369833 h 448302"/>
              <a:gd name="connsiteX6" fmla="*/ 162794 w 608909"/>
              <a:gd name="connsiteY6" fmla="*/ 387051 h 448302"/>
              <a:gd name="connsiteX7" fmla="*/ 145576 w 608909"/>
              <a:gd name="connsiteY7" fmla="*/ 404269 h 448302"/>
              <a:gd name="connsiteX8" fmla="*/ 128358 w 608909"/>
              <a:gd name="connsiteY8" fmla="*/ 387051 h 448302"/>
              <a:gd name="connsiteX9" fmla="*/ 145576 w 608909"/>
              <a:gd name="connsiteY9" fmla="*/ 369833 h 448302"/>
              <a:gd name="connsiteX10" fmla="*/ 542732 w 608909"/>
              <a:gd name="connsiteY10" fmla="*/ 345093 h 448302"/>
              <a:gd name="connsiteX11" fmla="*/ 565651 w 608909"/>
              <a:gd name="connsiteY11" fmla="*/ 362621 h 448302"/>
              <a:gd name="connsiteX12" fmla="*/ 589603 w 608909"/>
              <a:gd name="connsiteY12" fmla="*/ 362621 h 448302"/>
              <a:gd name="connsiteX13" fmla="*/ 589603 w 608909"/>
              <a:gd name="connsiteY13" fmla="*/ 345093 h 448302"/>
              <a:gd name="connsiteX14" fmla="*/ 482647 w 608909"/>
              <a:gd name="connsiteY14" fmla="*/ 345093 h 448302"/>
              <a:gd name="connsiteX15" fmla="*/ 440628 w 608909"/>
              <a:gd name="connsiteY15" fmla="*/ 387058 h 448302"/>
              <a:gd name="connsiteX16" fmla="*/ 482647 w 608909"/>
              <a:gd name="connsiteY16" fmla="*/ 429125 h 448302"/>
              <a:gd name="connsiteX17" fmla="*/ 524769 w 608909"/>
              <a:gd name="connsiteY17" fmla="*/ 387058 h 448302"/>
              <a:gd name="connsiteX18" fmla="*/ 482647 w 608909"/>
              <a:gd name="connsiteY18" fmla="*/ 345093 h 448302"/>
              <a:gd name="connsiteX19" fmla="*/ 209164 w 608909"/>
              <a:gd name="connsiteY19" fmla="*/ 345093 h 448302"/>
              <a:gd name="connsiteX20" fmla="*/ 232187 w 608909"/>
              <a:gd name="connsiteY20" fmla="*/ 362621 h 448302"/>
              <a:gd name="connsiteX21" fmla="*/ 426381 w 608909"/>
              <a:gd name="connsiteY21" fmla="*/ 362621 h 448302"/>
              <a:gd name="connsiteX22" fmla="*/ 438047 w 608909"/>
              <a:gd name="connsiteY22" fmla="*/ 345093 h 448302"/>
              <a:gd name="connsiteX23" fmla="*/ 145568 w 608909"/>
              <a:gd name="connsiteY23" fmla="*/ 345093 h 448302"/>
              <a:gd name="connsiteX24" fmla="*/ 103550 w 608909"/>
              <a:gd name="connsiteY24" fmla="*/ 387058 h 448302"/>
              <a:gd name="connsiteX25" fmla="*/ 145568 w 608909"/>
              <a:gd name="connsiteY25" fmla="*/ 429125 h 448302"/>
              <a:gd name="connsiteX26" fmla="*/ 187690 w 608909"/>
              <a:gd name="connsiteY26" fmla="*/ 387058 h 448302"/>
              <a:gd name="connsiteX27" fmla="*/ 145568 w 608909"/>
              <a:gd name="connsiteY27" fmla="*/ 345093 h 448302"/>
              <a:gd name="connsiteX28" fmla="*/ 29320 w 608909"/>
              <a:gd name="connsiteY28" fmla="*/ 345093 h 448302"/>
              <a:gd name="connsiteX29" fmla="*/ 29320 w 608909"/>
              <a:gd name="connsiteY29" fmla="*/ 354991 h 448302"/>
              <a:gd name="connsiteX30" fmla="*/ 37063 w 608909"/>
              <a:gd name="connsiteY30" fmla="*/ 362621 h 448302"/>
              <a:gd name="connsiteX31" fmla="*/ 89406 w 608909"/>
              <a:gd name="connsiteY31" fmla="*/ 362621 h 448302"/>
              <a:gd name="connsiteX32" fmla="*/ 101072 w 608909"/>
              <a:gd name="connsiteY32" fmla="*/ 345093 h 448302"/>
              <a:gd name="connsiteX33" fmla="*/ 264294 w 608909"/>
              <a:gd name="connsiteY33" fmla="*/ 280756 h 448302"/>
              <a:gd name="connsiteX34" fmla="*/ 264294 w 608909"/>
              <a:gd name="connsiteY34" fmla="*/ 324988 h 448302"/>
              <a:gd name="connsiteX35" fmla="*/ 409449 w 608909"/>
              <a:gd name="connsiteY35" fmla="*/ 324988 h 448302"/>
              <a:gd name="connsiteX36" fmla="*/ 409449 w 608909"/>
              <a:gd name="connsiteY36" fmla="*/ 280756 h 448302"/>
              <a:gd name="connsiteX37" fmla="*/ 496791 w 608909"/>
              <a:gd name="connsiteY37" fmla="*/ 210835 h 448302"/>
              <a:gd name="connsiteX38" fmla="*/ 496791 w 608909"/>
              <a:gd name="connsiteY38" fmla="*/ 258676 h 448302"/>
              <a:gd name="connsiteX39" fmla="*/ 547898 w 608909"/>
              <a:gd name="connsiteY39" fmla="*/ 258676 h 448302"/>
              <a:gd name="connsiteX40" fmla="*/ 547898 w 608909"/>
              <a:gd name="connsiteY40" fmla="*/ 248262 h 448302"/>
              <a:gd name="connsiteX41" fmla="*/ 487189 w 608909"/>
              <a:gd name="connsiteY41" fmla="*/ 158560 h 448302"/>
              <a:gd name="connsiteX42" fmla="*/ 544491 w 608909"/>
              <a:gd name="connsiteY42" fmla="*/ 158560 h 448302"/>
              <a:gd name="connsiteX43" fmla="*/ 554093 w 608909"/>
              <a:gd name="connsiteY43" fmla="*/ 166602 h 448302"/>
              <a:gd name="connsiteX44" fmla="*/ 567102 w 608909"/>
              <a:gd name="connsiteY44" fmla="*/ 244860 h 448302"/>
              <a:gd name="connsiteX45" fmla="*/ 567205 w 608909"/>
              <a:gd name="connsiteY45" fmla="*/ 246406 h 448302"/>
              <a:gd name="connsiteX46" fmla="*/ 567205 w 608909"/>
              <a:gd name="connsiteY46" fmla="*/ 268265 h 448302"/>
              <a:gd name="connsiteX47" fmla="*/ 557603 w 608909"/>
              <a:gd name="connsiteY47" fmla="*/ 277957 h 448302"/>
              <a:gd name="connsiteX48" fmla="*/ 487189 w 608909"/>
              <a:gd name="connsiteY48" fmla="*/ 277957 h 448302"/>
              <a:gd name="connsiteX49" fmla="*/ 477587 w 608909"/>
              <a:gd name="connsiteY49" fmla="*/ 268265 h 448302"/>
              <a:gd name="connsiteX50" fmla="*/ 477587 w 608909"/>
              <a:gd name="connsiteY50" fmla="*/ 168149 h 448302"/>
              <a:gd name="connsiteX51" fmla="*/ 487189 w 608909"/>
              <a:gd name="connsiteY51" fmla="*/ 158560 h 448302"/>
              <a:gd name="connsiteX52" fmla="*/ 437531 w 608909"/>
              <a:gd name="connsiteY52" fmla="*/ 140945 h 448302"/>
              <a:gd name="connsiteX53" fmla="*/ 437531 w 608909"/>
              <a:gd name="connsiteY53" fmla="*/ 325813 h 448302"/>
              <a:gd name="connsiteX54" fmla="*/ 589603 w 608909"/>
              <a:gd name="connsiteY54" fmla="*/ 325813 h 448302"/>
              <a:gd name="connsiteX55" fmla="*/ 589603 w 608909"/>
              <a:gd name="connsiteY55" fmla="*/ 273332 h 448302"/>
              <a:gd name="connsiteX56" fmla="*/ 567613 w 608909"/>
              <a:gd name="connsiteY56" fmla="*/ 140945 h 448302"/>
              <a:gd name="connsiteX57" fmla="*/ 85173 w 608909"/>
              <a:gd name="connsiteY57" fmla="*/ 40520 h 448302"/>
              <a:gd name="connsiteX58" fmla="*/ 85173 w 608909"/>
              <a:gd name="connsiteY58" fmla="*/ 42479 h 448302"/>
              <a:gd name="connsiteX59" fmla="*/ 83418 w 608909"/>
              <a:gd name="connsiteY59" fmla="*/ 54749 h 448302"/>
              <a:gd name="connsiteX60" fmla="*/ 319321 w 608909"/>
              <a:gd name="connsiteY60" fmla="*/ 261578 h 448302"/>
              <a:gd name="connsiteX61" fmla="*/ 409449 w 608909"/>
              <a:gd name="connsiteY61" fmla="*/ 261578 h 448302"/>
              <a:gd name="connsiteX62" fmla="*/ 409449 w 608909"/>
              <a:gd name="connsiteY62" fmla="*/ 231781 h 448302"/>
              <a:gd name="connsiteX63" fmla="*/ 42638 w 608909"/>
              <a:gd name="connsiteY63" fmla="*/ 19177 h 448302"/>
              <a:gd name="connsiteX64" fmla="*/ 19306 w 608909"/>
              <a:gd name="connsiteY64" fmla="*/ 42479 h 448302"/>
              <a:gd name="connsiteX65" fmla="*/ 42638 w 608909"/>
              <a:gd name="connsiteY65" fmla="*/ 65781 h 448302"/>
              <a:gd name="connsiteX66" fmla="*/ 65970 w 608909"/>
              <a:gd name="connsiteY66" fmla="*/ 42479 h 448302"/>
              <a:gd name="connsiteX67" fmla="*/ 42638 w 608909"/>
              <a:gd name="connsiteY67" fmla="*/ 19177 h 448302"/>
              <a:gd name="connsiteX68" fmla="*/ 42638 w 608909"/>
              <a:gd name="connsiteY68" fmla="*/ 0 h 448302"/>
              <a:gd name="connsiteX69" fmla="*/ 63699 w 608909"/>
              <a:gd name="connsiteY69" fmla="*/ 5567 h 448302"/>
              <a:gd name="connsiteX70" fmla="*/ 64628 w 608909"/>
              <a:gd name="connsiteY70" fmla="*/ 6083 h 448302"/>
              <a:gd name="connsiteX71" fmla="*/ 409449 w 608909"/>
              <a:gd name="connsiteY71" fmla="*/ 209510 h 448302"/>
              <a:gd name="connsiteX72" fmla="*/ 409449 w 608909"/>
              <a:gd name="connsiteY72" fmla="*/ 100218 h 448302"/>
              <a:gd name="connsiteX73" fmla="*/ 423490 w 608909"/>
              <a:gd name="connsiteY73" fmla="*/ 86196 h 448302"/>
              <a:gd name="connsiteX74" fmla="*/ 437531 w 608909"/>
              <a:gd name="connsiteY74" fmla="*/ 100218 h 448302"/>
              <a:gd name="connsiteX75" fmla="*/ 437531 w 608909"/>
              <a:gd name="connsiteY75" fmla="*/ 121664 h 448302"/>
              <a:gd name="connsiteX76" fmla="*/ 575769 w 608909"/>
              <a:gd name="connsiteY76" fmla="*/ 121664 h 448302"/>
              <a:gd name="connsiteX77" fmla="*/ 585267 w 608909"/>
              <a:gd name="connsiteY77" fmla="*/ 129706 h 448302"/>
              <a:gd name="connsiteX78" fmla="*/ 608806 w 608909"/>
              <a:gd name="connsiteY78" fmla="*/ 270961 h 448302"/>
              <a:gd name="connsiteX79" fmla="*/ 608909 w 608909"/>
              <a:gd name="connsiteY79" fmla="*/ 272507 h 448302"/>
              <a:gd name="connsiteX80" fmla="*/ 608909 w 608909"/>
              <a:gd name="connsiteY80" fmla="*/ 335401 h 448302"/>
              <a:gd name="connsiteX81" fmla="*/ 608909 w 608909"/>
              <a:gd name="connsiteY81" fmla="*/ 372210 h 448302"/>
              <a:gd name="connsiteX82" fmla="*/ 599308 w 608909"/>
              <a:gd name="connsiteY82" fmla="*/ 381902 h 448302"/>
              <a:gd name="connsiteX83" fmla="*/ 543765 w 608909"/>
              <a:gd name="connsiteY83" fmla="*/ 381902 h 448302"/>
              <a:gd name="connsiteX84" fmla="*/ 543971 w 608909"/>
              <a:gd name="connsiteY84" fmla="*/ 387058 h 448302"/>
              <a:gd name="connsiteX85" fmla="*/ 482647 w 608909"/>
              <a:gd name="connsiteY85" fmla="*/ 448302 h 448302"/>
              <a:gd name="connsiteX86" fmla="*/ 421322 w 608909"/>
              <a:gd name="connsiteY86" fmla="*/ 387058 h 448302"/>
              <a:gd name="connsiteX87" fmla="*/ 421529 w 608909"/>
              <a:gd name="connsiteY87" fmla="*/ 381902 h 448302"/>
              <a:gd name="connsiteX88" fmla="*/ 206686 w 608909"/>
              <a:gd name="connsiteY88" fmla="*/ 381902 h 448302"/>
              <a:gd name="connsiteX89" fmla="*/ 206996 w 608909"/>
              <a:gd name="connsiteY89" fmla="*/ 387058 h 448302"/>
              <a:gd name="connsiteX90" fmla="*/ 145568 w 608909"/>
              <a:gd name="connsiteY90" fmla="*/ 448302 h 448302"/>
              <a:gd name="connsiteX91" fmla="*/ 84244 w 608909"/>
              <a:gd name="connsiteY91" fmla="*/ 387058 h 448302"/>
              <a:gd name="connsiteX92" fmla="*/ 84553 w 608909"/>
              <a:gd name="connsiteY92" fmla="*/ 381902 h 448302"/>
              <a:gd name="connsiteX93" fmla="*/ 37063 w 608909"/>
              <a:gd name="connsiteY93" fmla="*/ 381902 h 448302"/>
              <a:gd name="connsiteX94" fmla="*/ 10118 w 608909"/>
              <a:gd name="connsiteY94" fmla="*/ 354991 h 448302"/>
              <a:gd name="connsiteX95" fmla="*/ 10118 w 608909"/>
              <a:gd name="connsiteY95" fmla="*/ 335401 h 448302"/>
              <a:gd name="connsiteX96" fmla="*/ 19719 w 608909"/>
              <a:gd name="connsiteY96" fmla="*/ 325813 h 448302"/>
              <a:gd name="connsiteX97" fmla="*/ 22300 w 608909"/>
              <a:gd name="connsiteY97" fmla="*/ 325813 h 448302"/>
              <a:gd name="connsiteX98" fmla="*/ 10118 w 608909"/>
              <a:gd name="connsiteY98" fmla="*/ 291994 h 448302"/>
              <a:gd name="connsiteX99" fmla="*/ 19719 w 608909"/>
              <a:gd name="connsiteY99" fmla="*/ 282302 h 448302"/>
              <a:gd name="connsiteX100" fmla="*/ 29320 w 608909"/>
              <a:gd name="connsiteY100" fmla="*/ 291994 h 448302"/>
              <a:gd name="connsiteX101" fmla="*/ 63286 w 608909"/>
              <a:gd name="connsiteY101" fmla="*/ 325813 h 448302"/>
              <a:gd name="connsiteX102" fmla="*/ 244988 w 608909"/>
              <a:gd name="connsiteY102" fmla="*/ 325813 h 448302"/>
              <a:gd name="connsiteX103" fmla="*/ 244988 w 608909"/>
              <a:gd name="connsiteY103" fmla="*/ 271167 h 448302"/>
              <a:gd name="connsiteX104" fmla="*/ 254693 w 608909"/>
              <a:gd name="connsiteY104" fmla="*/ 261578 h 448302"/>
              <a:gd name="connsiteX105" fmla="*/ 290104 w 608909"/>
              <a:gd name="connsiteY105" fmla="*/ 261578 h 448302"/>
              <a:gd name="connsiteX106" fmla="*/ 73610 w 608909"/>
              <a:gd name="connsiteY106" fmla="*/ 71761 h 448302"/>
              <a:gd name="connsiteX107" fmla="*/ 42638 w 608909"/>
              <a:gd name="connsiteY107" fmla="*/ 85062 h 448302"/>
              <a:gd name="connsiteX108" fmla="*/ 19306 w 608909"/>
              <a:gd name="connsiteY108" fmla="*/ 78050 h 448302"/>
              <a:gd name="connsiteX109" fmla="*/ 19306 w 608909"/>
              <a:gd name="connsiteY109" fmla="*/ 214356 h 448302"/>
              <a:gd name="connsiteX110" fmla="*/ 26120 w 608909"/>
              <a:gd name="connsiteY110" fmla="*/ 221161 h 448302"/>
              <a:gd name="connsiteX111" fmla="*/ 32830 w 608909"/>
              <a:gd name="connsiteY111" fmla="*/ 214356 h 448302"/>
              <a:gd name="connsiteX112" fmla="*/ 42535 w 608909"/>
              <a:gd name="connsiteY112" fmla="*/ 204664 h 448302"/>
              <a:gd name="connsiteX113" fmla="*/ 52136 w 608909"/>
              <a:gd name="connsiteY113" fmla="*/ 214356 h 448302"/>
              <a:gd name="connsiteX114" fmla="*/ 26120 w 608909"/>
              <a:gd name="connsiteY114" fmla="*/ 240338 h 448302"/>
              <a:gd name="connsiteX115" fmla="*/ 0 w 608909"/>
              <a:gd name="connsiteY115" fmla="*/ 214356 h 448302"/>
              <a:gd name="connsiteX116" fmla="*/ 0 w 608909"/>
              <a:gd name="connsiteY116" fmla="*/ 42479 h 448302"/>
              <a:gd name="connsiteX117" fmla="*/ 42638 w 608909"/>
              <a:gd name="connsiteY117" fmla="*/ 0 h 4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909" h="448302">
                <a:moveTo>
                  <a:pt x="482668" y="369833"/>
                </a:moveTo>
                <a:cubicBezTo>
                  <a:pt x="492177" y="369833"/>
                  <a:pt x="499886" y="377542"/>
                  <a:pt x="499886" y="387051"/>
                </a:cubicBezTo>
                <a:cubicBezTo>
                  <a:pt x="499886" y="396560"/>
                  <a:pt x="492177" y="404269"/>
                  <a:pt x="482668" y="404269"/>
                </a:cubicBezTo>
                <a:cubicBezTo>
                  <a:pt x="473159" y="404269"/>
                  <a:pt x="465450" y="396560"/>
                  <a:pt x="465450" y="387051"/>
                </a:cubicBezTo>
                <a:cubicBezTo>
                  <a:pt x="465450" y="377542"/>
                  <a:pt x="473159" y="369833"/>
                  <a:pt x="482668" y="369833"/>
                </a:cubicBezTo>
                <a:close/>
                <a:moveTo>
                  <a:pt x="145576" y="369833"/>
                </a:moveTo>
                <a:cubicBezTo>
                  <a:pt x="155085" y="369833"/>
                  <a:pt x="162794" y="377542"/>
                  <a:pt x="162794" y="387051"/>
                </a:cubicBezTo>
                <a:cubicBezTo>
                  <a:pt x="162794" y="396560"/>
                  <a:pt x="155085" y="404269"/>
                  <a:pt x="145576" y="404269"/>
                </a:cubicBezTo>
                <a:cubicBezTo>
                  <a:pt x="136067" y="404269"/>
                  <a:pt x="128358" y="396560"/>
                  <a:pt x="128358" y="387051"/>
                </a:cubicBezTo>
                <a:cubicBezTo>
                  <a:pt x="128358" y="377542"/>
                  <a:pt x="136067" y="369833"/>
                  <a:pt x="145576" y="369833"/>
                </a:cubicBezTo>
                <a:close/>
                <a:moveTo>
                  <a:pt x="542732" y="345093"/>
                </a:moveTo>
                <a:lnTo>
                  <a:pt x="565651" y="362621"/>
                </a:lnTo>
                <a:lnTo>
                  <a:pt x="589603" y="362621"/>
                </a:lnTo>
                <a:lnTo>
                  <a:pt x="589603" y="345093"/>
                </a:lnTo>
                <a:close/>
                <a:moveTo>
                  <a:pt x="482647" y="345093"/>
                </a:moveTo>
                <a:cubicBezTo>
                  <a:pt x="459418" y="345093"/>
                  <a:pt x="440628" y="363858"/>
                  <a:pt x="440628" y="387058"/>
                </a:cubicBezTo>
                <a:cubicBezTo>
                  <a:pt x="440628" y="410256"/>
                  <a:pt x="459418" y="429125"/>
                  <a:pt x="482647" y="429125"/>
                </a:cubicBezTo>
                <a:cubicBezTo>
                  <a:pt x="505876" y="429125"/>
                  <a:pt x="524769" y="410256"/>
                  <a:pt x="524769" y="387058"/>
                </a:cubicBezTo>
                <a:cubicBezTo>
                  <a:pt x="524769" y="363858"/>
                  <a:pt x="505876" y="345093"/>
                  <a:pt x="482647" y="345093"/>
                </a:cubicBezTo>
                <a:close/>
                <a:moveTo>
                  <a:pt x="209164" y="345093"/>
                </a:moveTo>
                <a:lnTo>
                  <a:pt x="232187" y="362621"/>
                </a:lnTo>
                <a:lnTo>
                  <a:pt x="426381" y="362621"/>
                </a:lnTo>
                <a:cubicBezTo>
                  <a:pt x="429272" y="356126"/>
                  <a:pt x="433298" y="350145"/>
                  <a:pt x="438047" y="345093"/>
                </a:cubicBezTo>
                <a:close/>
                <a:moveTo>
                  <a:pt x="145568" y="345093"/>
                </a:moveTo>
                <a:cubicBezTo>
                  <a:pt x="122443" y="345093"/>
                  <a:pt x="103550" y="363858"/>
                  <a:pt x="103550" y="387058"/>
                </a:cubicBezTo>
                <a:cubicBezTo>
                  <a:pt x="103550" y="410256"/>
                  <a:pt x="122443" y="429125"/>
                  <a:pt x="145568" y="429125"/>
                </a:cubicBezTo>
                <a:cubicBezTo>
                  <a:pt x="168797" y="429125"/>
                  <a:pt x="187690" y="410256"/>
                  <a:pt x="187690" y="387058"/>
                </a:cubicBezTo>
                <a:cubicBezTo>
                  <a:pt x="187690" y="363858"/>
                  <a:pt x="168797" y="345093"/>
                  <a:pt x="145568" y="345093"/>
                </a:cubicBezTo>
                <a:close/>
                <a:moveTo>
                  <a:pt x="29320" y="345093"/>
                </a:moveTo>
                <a:lnTo>
                  <a:pt x="29320" y="354991"/>
                </a:lnTo>
                <a:cubicBezTo>
                  <a:pt x="29320" y="359219"/>
                  <a:pt x="32830" y="362621"/>
                  <a:pt x="37063" y="362621"/>
                </a:cubicBezTo>
                <a:lnTo>
                  <a:pt x="89406" y="362621"/>
                </a:lnTo>
                <a:cubicBezTo>
                  <a:pt x="92193" y="356126"/>
                  <a:pt x="96220" y="350145"/>
                  <a:pt x="101072" y="345093"/>
                </a:cubicBezTo>
                <a:close/>
                <a:moveTo>
                  <a:pt x="264294" y="280756"/>
                </a:moveTo>
                <a:lnTo>
                  <a:pt x="264294" y="324988"/>
                </a:lnTo>
                <a:lnTo>
                  <a:pt x="409449" y="324988"/>
                </a:lnTo>
                <a:lnTo>
                  <a:pt x="409449" y="280756"/>
                </a:lnTo>
                <a:close/>
                <a:moveTo>
                  <a:pt x="496791" y="210835"/>
                </a:moveTo>
                <a:lnTo>
                  <a:pt x="496791" y="258676"/>
                </a:lnTo>
                <a:lnTo>
                  <a:pt x="547898" y="258676"/>
                </a:lnTo>
                <a:lnTo>
                  <a:pt x="547898" y="248262"/>
                </a:lnTo>
                <a:close/>
                <a:moveTo>
                  <a:pt x="487189" y="158560"/>
                </a:moveTo>
                <a:lnTo>
                  <a:pt x="544491" y="158560"/>
                </a:lnTo>
                <a:cubicBezTo>
                  <a:pt x="549240" y="158560"/>
                  <a:pt x="553267" y="161962"/>
                  <a:pt x="554093" y="166602"/>
                </a:cubicBezTo>
                <a:lnTo>
                  <a:pt x="567102" y="244860"/>
                </a:lnTo>
                <a:cubicBezTo>
                  <a:pt x="567205" y="245375"/>
                  <a:pt x="567205" y="245891"/>
                  <a:pt x="567205" y="246406"/>
                </a:cubicBezTo>
                <a:lnTo>
                  <a:pt x="567205" y="268265"/>
                </a:lnTo>
                <a:cubicBezTo>
                  <a:pt x="567205" y="273626"/>
                  <a:pt x="562869" y="277957"/>
                  <a:pt x="557603" y="277957"/>
                </a:cubicBezTo>
                <a:lnTo>
                  <a:pt x="487189" y="277957"/>
                </a:lnTo>
                <a:cubicBezTo>
                  <a:pt x="481820" y="277957"/>
                  <a:pt x="477587" y="273626"/>
                  <a:pt x="477587" y="268265"/>
                </a:cubicBezTo>
                <a:lnTo>
                  <a:pt x="477587" y="168149"/>
                </a:lnTo>
                <a:cubicBezTo>
                  <a:pt x="477587" y="162890"/>
                  <a:pt x="481820" y="158560"/>
                  <a:pt x="487189" y="158560"/>
                </a:cubicBezTo>
                <a:close/>
                <a:moveTo>
                  <a:pt x="437531" y="140945"/>
                </a:moveTo>
                <a:lnTo>
                  <a:pt x="437531" y="325813"/>
                </a:lnTo>
                <a:lnTo>
                  <a:pt x="589603" y="325813"/>
                </a:lnTo>
                <a:lnTo>
                  <a:pt x="589603" y="273332"/>
                </a:lnTo>
                <a:lnTo>
                  <a:pt x="567613" y="140945"/>
                </a:lnTo>
                <a:close/>
                <a:moveTo>
                  <a:pt x="85173" y="40520"/>
                </a:moveTo>
                <a:cubicBezTo>
                  <a:pt x="85173" y="41139"/>
                  <a:pt x="85173" y="41861"/>
                  <a:pt x="85173" y="42479"/>
                </a:cubicBezTo>
                <a:cubicBezTo>
                  <a:pt x="85173" y="46810"/>
                  <a:pt x="84553" y="50831"/>
                  <a:pt x="83418" y="54749"/>
                </a:cubicBezTo>
                <a:lnTo>
                  <a:pt x="319321" y="261578"/>
                </a:lnTo>
                <a:lnTo>
                  <a:pt x="409449" y="261578"/>
                </a:lnTo>
                <a:lnTo>
                  <a:pt x="409449" y="231781"/>
                </a:lnTo>
                <a:close/>
                <a:moveTo>
                  <a:pt x="42638" y="19177"/>
                </a:moveTo>
                <a:cubicBezTo>
                  <a:pt x="29733" y="19177"/>
                  <a:pt x="19306" y="29694"/>
                  <a:pt x="19306" y="42479"/>
                </a:cubicBezTo>
                <a:cubicBezTo>
                  <a:pt x="19306" y="55367"/>
                  <a:pt x="29733" y="65781"/>
                  <a:pt x="42638" y="65781"/>
                </a:cubicBezTo>
                <a:cubicBezTo>
                  <a:pt x="55440" y="65781"/>
                  <a:pt x="65970" y="55367"/>
                  <a:pt x="65970" y="42479"/>
                </a:cubicBezTo>
                <a:cubicBezTo>
                  <a:pt x="65970" y="29694"/>
                  <a:pt x="55440" y="19177"/>
                  <a:pt x="42638" y="19177"/>
                </a:cubicBezTo>
                <a:close/>
                <a:moveTo>
                  <a:pt x="42638" y="0"/>
                </a:moveTo>
                <a:cubicBezTo>
                  <a:pt x="50278" y="0"/>
                  <a:pt x="57401" y="1959"/>
                  <a:pt x="63699" y="5567"/>
                </a:cubicBezTo>
                <a:cubicBezTo>
                  <a:pt x="64009" y="5671"/>
                  <a:pt x="64318" y="5877"/>
                  <a:pt x="64628" y="6083"/>
                </a:cubicBezTo>
                <a:lnTo>
                  <a:pt x="409449" y="209510"/>
                </a:lnTo>
                <a:lnTo>
                  <a:pt x="409449" y="100218"/>
                </a:lnTo>
                <a:cubicBezTo>
                  <a:pt x="409449" y="92485"/>
                  <a:pt x="415747" y="86196"/>
                  <a:pt x="423490" y="86196"/>
                </a:cubicBezTo>
                <a:cubicBezTo>
                  <a:pt x="431233" y="86196"/>
                  <a:pt x="437531" y="92485"/>
                  <a:pt x="437531" y="100218"/>
                </a:cubicBezTo>
                <a:lnTo>
                  <a:pt x="437531" y="121664"/>
                </a:lnTo>
                <a:lnTo>
                  <a:pt x="575769" y="121664"/>
                </a:lnTo>
                <a:cubicBezTo>
                  <a:pt x="580415" y="121664"/>
                  <a:pt x="584441" y="125067"/>
                  <a:pt x="585267" y="129706"/>
                </a:cubicBezTo>
                <a:lnTo>
                  <a:pt x="608806" y="270961"/>
                </a:lnTo>
                <a:cubicBezTo>
                  <a:pt x="608806" y="271476"/>
                  <a:pt x="608909" y="271992"/>
                  <a:pt x="608909" y="272507"/>
                </a:cubicBezTo>
                <a:lnTo>
                  <a:pt x="608909" y="335401"/>
                </a:lnTo>
                <a:lnTo>
                  <a:pt x="608909" y="372210"/>
                </a:lnTo>
                <a:cubicBezTo>
                  <a:pt x="608909" y="377572"/>
                  <a:pt x="604573" y="381902"/>
                  <a:pt x="599308" y="381902"/>
                </a:cubicBezTo>
                <a:lnTo>
                  <a:pt x="543765" y="381902"/>
                </a:lnTo>
                <a:cubicBezTo>
                  <a:pt x="543971" y="383552"/>
                  <a:pt x="543971" y="385305"/>
                  <a:pt x="543971" y="387058"/>
                </a:cubicBezTo>
                <a:cubicBezTo>
                  <a:pt x="543971" y="420876"/>
                  <a:pt x="516509" y="448302"/>
                  <a:pt x="482647" y="448302"/>
                </a:cubicBezTo>
                <a:cubicBezTo>
                  <a:pt x="448887" y="448302"/>
                  <a:pt x="421322" y="420876"/>
                  <a:pt x="421322" y="387058"/>
                </a:cubicBezTo>
                <a:cubicBezTo>
                  <a:pt x="421322" y="385305"/>
                  <a:pt x="421425" y="383552"/>
                  <a:pt x="421529" y="381902"/>
                </a:cubicBezTo>
                <a:lnTo>
                  <a:pt x="206686" y="381902"/>
                </a:lnTo>
                <a:cubicBezTo>
                  <a:pt x="206893" y="383552"/>
                  <a:pt x="206996" y="385305"/>
                  <a:pt x="206996" y="387058"/>
                </a:cubicBezTo>
                <a:cubicBezTo>
                  <a:pt x="206996" y="420876"/>
                  <a:pt x="179431" y="448302"/>
                  <a:pt x="145568" y="448302"/>
                </a:cubicBezTo>
                <a:cubicBezTo>
                  <a:pt x="111809" y="448302"/>
                  <a:pt x="84244" y="420876"/>
                  <a:pt x="84244" y="387058"/>
                </a:cubicBezTo>
                <a:cubicBezTo>
                  <a:pt x="84244" y="385305"/>
                  <a:pt x="84347" y="383552"/>
                  <a:pt x="84553" y="381902"/>
                </a:cubicBezTo>
                <a:lnTo>
                  <a:pt x="37063" y="381902"/>
                </a:lnTo>
                <a:cubicBezTo>
                  <a:pt x="22197" y="381902"/>
                  <a:pt x="10118" y="369839"/>
                  <a:pt x="10118" y="354991"/>
                </a:cubicBezTo>
                <a:lnTo>
                  <a:pt x="10118" y="335401"/>
                </a:lnTo>
                <a:cubicBezTo>
                  <a:pt x="10118" y="330143"/>
                  <a:pt x="14350" y="325813"/>
                  <a:pt x="19719" y="325813"/>
                </a:cubicBezTo>
                <a:lnTo>
                  <a:pt x="22300" y="325813"/>
                </a:lnTo>
                <a:cubicBezTo>
                  <a:pt x="14660" y="316636"/>
                  <a:pt x="10118" y="304779"/>
                  <a:pt x="10118" y="291994"/>
                </a:cubicBezTo>
                <a:cubicBezTo>
                  <a:pt x="10118" y="286633"/>
                  <a:pt x="14350" y="282302"/>
                  <a:pt x="19719" y="282302"/>
                </a:cubicBezTo>
                <a:cubicBezTo>
                  <a:pt x="24984" y="282302"/>
                  <a:pt x="29320" y="286633"/>
                  <a:pt x="29320" y="291994"/>
                </a:cubicBezTo>
                <a:cubicBezTo>
                  <a:pt x="29320" y="310656"/>
                  <a:pt x="44600" y="325813"/>
                  <a:pt x="63286" y="325813"/>
                </a:cubicBezTo>
                <a:lnTo>
                  <a:pt x="244988" y="325813"/>
                </a:lnTo>
                <a:lnTo>
                  <a:pt x="244988" y="271167"/>
                </a:lnTo>
                <a:cubicBezTo>
                  <a:pt x="244988" y="265908"/>
                  <a:pt x="249324" y="261578"/>
                  <a:pt x="254693" y="261578"/>
                </a:cubicBezTo>
                <a:lnTo>
                  <a:pt x="290104" y="261578"/>
                </a:lnTo>
                <a:lnTo>
                  <a:pt x="73610" y="71761"/>
                </a:lnTo>
                <a:cubicBezTo>
                  <a:pt x="65764" y="79906"/>
                  <a:pt x="54820" y="85062"/>
                  <a:pt x="42638" y="85062"/>
                </a:cubicBezTo>
                <a:cubicBezTo>
                  <a:pt x="33966" y="85062"/>
                  <a:pt x="26016" y="82484"/>
                  <a:pt x="19306" y="78050"/>
                </a:cubicBezTo>
                <a:lnTo>
                  <a:pt x="19306" y="214356"/>
                </a:lnTo>
                <a:cubicBezTo>
                  <a:pt x="19306" y="218068"/>
                  <a:pt x="22300" y="221161"/>
                  <a:pt x="26120" y="221161"/>
                </a:cubicBezTo>
                <a:cubicBezTo>
                  <a:pt x="29836" y="221161"/>
                  <a:pt x="32830" y="218068"/>
                  <a:pt x="32830" y="214356"/>
                </a:cubicBezTo>
                <a:cubicBezTo>
                  <a:pt x="32830" y="208994"/>
                  <a:pt x="37166" y="204664"/>
                  <a:pt x="42535" y="204664"/>
                </a:cubicBezTo>
                <a:cubicBezTo>
                  <a:pt x="47800" y="204664"/>
                  <a:pt x="52136" y="208994"/>
                  <a:pt x="52136" y="214356"/>
                </a:cubicBezTo>
                <a:cubicBezTo>
                  <a:pt x="52136" y="228687"/>
                  <a:pt x="40470" y="240338"/>
                  <a:pt x="26120" y="240338"/>
                </a:cubicBezTo>
                <a:cubicBezTo>
                  <a:pt x="11666" y="240338"/>
                  <a:pt x="0" y="228687"/>
                  <a:pt x="0" y="214356"/>
                </a:cubicBezTo>
                <a:lnTo>
                  <a:pt x="0" y="42479"/>
                </a:lnTo>
                <a:cubicBezTo>
                  <a:pt x="0" y="19074"/>
                  <a:pt x="19099" y="0"/>
                  <a:pt x="42638"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矩形 41"/>
          <p:cNvSpPr/>
          <p:nvPr/>
        </p:nvSpPr>
        <p:spPr>
          <a:xfrm>
            <a:off x="1693756" y="719332"/>
            <a:ext cx="72694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机械事故预防三：起重机械危险防护措施</a:t>
            </a:r>
            <a:endParaRPr lang="zh-CN" altLang="en-US" sz="2800" spc="300" dirty="0">
              <a:solidFill>
                <a:schemeClr val="accent1"/>
              </a:solidFill>
              <a:latin typeface="Times New Roman" panose="02020603050405020304" charset="0"/>
              <a:ea typeface="微软雅黑" panose="020B0503020204020204" pitchFamily="34" charset="-122"/>
            </a:endParaRPr>
          </a:p>
        </p:txBody>
      </p:sp>
      <p:pic>
        <p:nvPicPr>
          <p:cNvPr id="12290" name="Picture 2" descr="http://www.cmsino.com/admin/kindeditor/attached/image/20140514/20140514174847_20967.jpg"/>
          <p:cNvPicPr>
            <a:picLocks noChangeAspect="1" noChangeArrowheads="1"/>
          </p:cNvPicPr>
          <p:nvPr/>
        </p:nvPicPr>
        <p:blipFill rotWithShape="1">
          <a:blip r:embed="rId2"/>
          <a:srcRect l="7587" t="11660" r="6579" b="4555"/>
          <a:stretch>
            <a:fillRect/>
          </a:stretch>
        </p:blipFill>
        <p:spPr bwMode="auto">
          <a:xfrm>
            <a:off x="8008470" y="3927801"/>
            <a:ext cx="3809868" cy="248194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1064435" y="2266420"/>
            <a:ext cx="9805026" cy="124523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包括：超载限制器、力矩限制器、上升极限位置限制器、下降极限位置限制器、运行极限位置限制器、偏斜调整和显示装置、幅度指示器、防止吊臂后倾装置、极限力矩限制装置、缓冲器、夹轨钳、锚定装置、回转定位装置等安全装置。</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43" name="矩形 42"/>
          <p:cNvSpPr/>
          <p:nvPr>
            <p:custDataLst>
              <p:tags r:id="rId3"/>
            </p:custDataLst>
          </p:nvPr>
        </p:nvSpPr>
        <p:spPr>
          <a:xfrm>
            <a:off x="1166033" y="1766924"/>
            <a:ext cx="23018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1.</a:t>
            </a:r>
            <a:r>
              <a:rPr kumimoji="1" lang="zh-CN" altLang="en-US" dirty="0">
                <a:solidFill>
                  <a:schemeClr val="lt1"/>
                </a:solidFill>
                <a:latin typeface="Times New Roman" panose="02020603050405020304" charset="0"/>
                <a:ea typeface="微软雅黑" panose="020B0503020204020204" pitchFamily="34" charset="-122"/>
              </a:rPr>
              <a:t> 配备安全防护装置</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6" name="矩形 45"/>
          <p:cNvSpPr/>
          <p:nvPr>
            <p:custDataLst>
              <p:tags r:id="rId4"/>
            </p:custDataLst>
          </p:nvPr>
        </p:nvSpPr>
        <p:spPr>
          <a:xfrm>
            <a:off x="1166033" y="3625607"/>
            <a:ext cx="23018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2.</a:t>
            </a:r>
            <a:r>
              <a:rPr kumimoji="1" lang="zh-CN" altLang="en-US" dirty="0">
                <a:solidFill>
                  <a:schemeClr val="lt1"/>
                </a:solidFill>
                <a:latin typeface="Times New Roman" panose="02020603050405020304" charset="0"/>
                <a:ea typeface="微软雅黑" panose="020B0503020204020204" pitchFamily="34" charset="-122"/>
              </a:rPr>
              <a:t> 作业人员经过培训</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4" name="矩形 43"/>
          <p:cNvSpPr/>
          <p:nvPr/>
        </p:nvSpPr>
        <p:spPr>
          <a:xfrm>
            <a:off x="1064435" y="4177811"/>
            <a:ext cx="6787792" cy="86042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起重作业必须由经过培训、考核合格并持有</a:t>
            </a:r>
            <a:r>
              <a:rPr kumimoji="1" lang="en-US" altLang="zh-CN" sz="1600" dirty="0">
                <a:solidFill>
                  <a:srgbClr val="000000"/>
                </a:solidFill>
                <a:latin typeface="Times New Roman" panose="02020603050405020304" charset="0"/>
                <a:ea typeface="微软雅黑" panose="020B0503020204020204" pitchFamily="34" charset="-122"/>
              </a:rPr>
              <a:t>《</a:t>
            </a:r>
            <a:r>
              <a:rPr kumimoji="1" lang="zh-CN" altLang="en-US" sz="1600" dirty="0">
                <a:solidFill>
                  <a:srgbClr val="000000"/>
                </a:solidFill>
                <a:latin typeface="Times New Roman" panose="02020603050405020304" charset="0"/>
                <a:ea typeface="微软雅黑" panose="020B0503020204020204" pitchFamily="34" charset="-122"/>
              </a:rPr>
              <a:t>特种作业操作证</a:t>
            </a:r>
            <a:r>
              <a:rPr kumimoji="1" lang="en-US" altLang="zh-CN" sz="1600" dirty="0">
                <a:solidFill>
                  <a:srgbClr val="000000"/>
                </a:solidFill>
                <a:latin typeface="Times New Roman" panose="02020603050405020304" charset="0"/>
                <a:ea typeface="微软雅黑" panose="020B0503020204020204" pitchFamily="34" charset="-122"/>
              </a:rPr>
              <a:t>》</a:t>
            </a:r>
            <a:r>
              <a:rPr kumimoji="1" lang="zh-CN" altLang="en-US" sz="1600" dirty="0">
                <a:solidFill>
                  <a:srgbClr val="000000"/>
                </a:solidFill>
                <a:latin typeface="Times New Roman" panose="02020603050405020304" charset="0"/>
                <a:ea typeface="微软雅黑" panose="020B0503020204020204" pitchFamily="34" charset="-122"/>
              </a:rPr>
              <a:t>的司机操作。</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48" name="矩形 47"/>
          <p:cNvSpPr/>
          <p:nvPr>
            <p:custDataLst>
              <p:tags r:id="rId5"/>
            </p:custDataLst>
          </p:nvPr>
        </p:nvSpPr>
        <p:spPr>
          <a:xfrm>
            <a:off x="1166033" y="5095178"/>
            <a:ext cx="18446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3.</a:t>
            </a:r>
            <a:r>
              <a:rPr kumimoji="1" lang="zh-CN" altLang="en-US" dirty="0">
                <a:solidFill>
                  <a:schemeClr val="lt1"/>
                </a:solidFill>
                <a:latin typeface="Times New Roman" panose="02020603050405020304" charset="0"/>
                <a:ea typeface="微软雅黑" panose="020B0503020204020204" pitchFamily="34" charset="-122"/>
              </a:rPr>
              <a:t> 作业前要检查</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5" name="矩形 44"/>
          <p:cNvSpPr/>
          <p:nvPr/>
        </p:nvSpPr>
        <p:spPr>
          <a:xfrm>
            <a:off x="1151519" y="5675453"/>
            <a:ext cx="6700708" cy="86042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作业前要对制动器、吊钩、钢丝绳等安全装置进行检查，发现性能不正常时，应在作业前排除。</a:t>
            </a:r>
            <a:endParaRPr kumimoji="1" lang="zh-CN" altLang="en-US" sz="16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as-mask_265933"/>
          <p:cNvSpPr>
            <a:spLocks noChangeAspect="1"/>
          </p:cNvSpPr>
          <p:nvPr>
            <p:custDataLst>
              <p:tags r:id="rId1"/>
            </p:custDataLst>
          </p:nvPr>
        </p:nvSpPr>
        <p:spPr bwMode="auto">
          <a:xfrm>
            <a:off x="805675" y="656457"/>
            <a:ext cx="720716" cy="640838"/>
          </a:xfrm>
          <a:custGeom>
            <a:avLst/>
            <a:gdLst>
              <a:gd name="connsiteX0" fmla="*/ 462194 w 607614"/>
              <a:gd name="connsiteY0" fmla="*/ 454356 h 540272"/>
              <a:gd name="connsiteX1" fmla="*/ 438520 w 607614"/>
              <a:gd name="connsiteY1" fmla="*/ 477989 h 540272"/>
              <a:gd name="connsiteX2" fmla="*/ 462194 w 607614"/>
              <a:gd name="connsiteY2" fmla="*/ 501712 h 540272"/>
              <a:gd name="connsiteX3" fmla="*/ 485957 w 607614"/>
              <a:gd name="connsiteY3" fmla="*/ 477989 h 540272"/>
              <a:gd name="connsiteX4" fmla="*/ 462194 w 607614"/>
              <a:gd name="connsiteY4" fmla="*/ 454356 h 540272"/>
              <a:gd name="connsiteX5" fmla="*/ 157290 w 607614"/>
              <a:gd name="connsiteY5" fmla="*/ 454356 h 540272"/>
              <a:gd name="connsiteX6" fmla="*/ 133619 w 607614"/>
              <a:gd name="connsiteY6" fmla="*/ 477989 h 540272"/>
              <a:gd name="connsiteX7" fmla="*/ 157290 w 607614"/>
              <a:gd name="connsiteY7" fmla="*/ 501712 h 540272"/>
              <a:gd name="connsiteX8" fmla="*/ 180961 w 607614"/>
              <a:gd name="connsiteY8" fmla="*/ 477989 h 540272"/>
              <a:gd name="connsiteX9" fmla="*/ 157290 w 607614"/>
              <a:gd name="connsiteY9" fmla="*/ 454356 h 540272"/>
              <a:gd name="connsiteX10" fmla="*/ 462194 w 607614"/>
              <a:gd name="connsiteY10" fmla="*/ 415795 h 540272"/>
              <a:gd name="connsiteX11" fmla="*/ 524583 w 607614"/>
              <a:gd name="connsiteY11" fmla="*/ 477989 h 540272"/>
              <a:gd name="connsiteX12" fmla="*/ 462194 w 607614"/>
              <a:gd name="connsiteY12" fmla="*/ 540272 h 540272"/>
              <a:gd name="connsiteX13" fmla="*/ 399894 w 607614"/>
              <a:gd name="connsiteY13" fmla="*/ 477989 h 540272"/>
              <a:gd name="connsiteX14" fmla="*/ 462194 w 607614"/>
              <a:gd name="connsiteY14" fmla="*/ 415795 h 540272"/>
              <a:gd name="connsiteX15" fmla="*/ 157290 w 607614"/>
              <a:gd name="connsiteY15" fmla="*/ 415795 h 540272"/>
              <a:gd name="connsiteX16" fmla="*/ 219670 w 607614"/>
              <a:gd name="connsiteY16" fmla="*/ 477989 h 540272"/>
              <a:gd name="connsiteX17" fmla="*/ 157290 w 607614"/>
              <a:gd name="connsiteY17" fmla="*/ 540272 h 540272"/>
              <a:gd name="connsiteX18" fmla="*/ 94910 w 607614"/>
              <a:gd name="connsiteY18" fmla="*/ 477989 h 540272"/>
              <a:gd name="connsiteX19" fmla="*/ 157290 w 607614"/>
              <a:gd name="connsiteY19" fmla="*/ 415795 h 540272"/>
              <a:gd name="connsiteX20" fmla="*/ 132795 w 607614"/>
              <a:gd name="connsiteY20" fmla="*/ 185511 h 540272"/>
              <a:gd name="connsiteX21" fmla="*/ 116952 w 607614"/>
              <a:gd name="connsiteY21" fmla="*/ 201329 h 540272"/>
              <a:gd name="connsiteX22" fmla="*/ 116952 w 607614"/>
              <a:gd name="connsiteY22" fmla="*/ 262291 h 540272"/>
              <a:gd name="connsiteX23" fmla="*/ 132795 w 607614"/>
              <a:gd name="connsiteY23" fmla="*/ 278109 h 540272"/>
              <a:gd name="connsiteX24" fmla="*/ 216993 w 607614"/>
              <a:gd name="connsiteY24" fmla="*/ 278109 h 540272"/>
              <a:gd name="connsiteX25" fmla="*/ 232836 w 607614"/>
              <a:gd name="connsiteY25" fmla="*/ 262291 h 540272"/>
              <a:gd name="connsiteX26" fmla="*/ 232836 w 607614"/>
              <a:gd name="connsiteY26" fmla="*/ 201329 h 540272"/>
              <a:gd name="connsiteX27" fmla="*/ 216993 w 607614"/>
              <a:gd name="connsiteY27" fmla="*/ 185511 h 540272"/>
              <a:gd name="connsiteX28" fmla="*/ 562676 w 607614"/>
              <a:gd name="connsiteY28" fmla="*/ 83 h 540272"/>
              <a:gd name="connsiteX29" fmla="*/ 584138 w 607614"/>
              <a:gd name="connsiteY29" fmla="*/ 7159 h 540272"/>
              <a:gd name="connsiteX30" fmla="*/ 587253 w 607614"/>
              <a:gd name="connsiteY30" fmla="*/ 48748 h 540272"/>
              <a:gd name="connsiteX31" fmla="*/ 585028 w 607614"/>
              <a:gd name="connsiteY31" fmla="*/ 51325 h 540272"/>
              <a:gd name="connsiteX32" fmla="*/ 585028 w 607614"/>
              <a:gd name="connsiteY32" fmla="*/ 221324 h 540272"/>
              <a:gd name="connsiteX33" fmla="*/ 564913 w 607614"/>
              <a:gd name="connsiteY33" fmla="*/ 241497 h 540272"/>
              <a:gd name="connsiteX34" fmla="*/ 555389 w 607614"/>
              <a:gd name="connsiteY34" fmla="*/ 250916 h 540272"/>
              <a:gd name="connsiteX35" fmla="*/ 564913 w 607614"/>
              <a:gd name="connsiteY35" fmla="*/ 260336 h 540272"/>
              <a:gd name="connsiteX36" fmla="*/ 572122 w 607614"/>
              <a:gd name="connsiteY36" fmla="*/ 257048 h 540272"/>
              <a:gd name="connsiteX37" fmla="*/ 600515 w 607614"/>
              <a:gd name="connsiteY37" fmla="*/ 254737 h 540272"/>
              <a:gd name="connsiteX38" fmla="*/ 602829 w 607614"/>
              <a:gd name="connsiteY38" fmla="*/ 283086 h 540272"/>
              <a:gd name="connsiteX39" fmla="*/ 564913 w 607614"/>
              <a:gd name="connsiteY39" fmla="*/ 300592 h 540272"/>
              <a:gd name="connsiteX40" fmla="*/ 515159 w 607614"/>
              <a:gd name="connsiteY40" fmla="*/ 250916 h 540272"/>
              <a:gd name="connsiteX41" fmla="*/ 544709 w 607614"/>
              <a:gd name="connsiteY41" fmla="*/ 205506 h 540272"/>
              <a:gd name="connsiteX42" fmla="*/ 544709 w 607614"/>
              <a:gd name="connsiteY42" fmla="*/ 98068 h 540272"/>
              <a:gd name="connsiteX43" fmla="*/ 416542 w 607614"/>
              <a:gd name="connsiteY43" fmla="*/ 246562 h 540272"/>
              <a:gd name="connsiteX44" fmla="*/ 430071 w 607614"/>
              <a:gd name="connsiteY44" fmla="*/ 275976 h 540272"/>
              <a:gd name="connsiteX45" fmla="*/ 430071 w 607614"/>
              <a:gd name="connsiteY45" fmla="*/ 311522 h 540272"/>
              <a:gd name="connsiteX46" fmla="*/ 549782 w 607614"/>
              <a:gd name="connsiteY46" fmla="*/ 311522 h 540272"/>
              <a:gd name="connsiteX47" fmla="*/ 569897 w 607614"/>
              <a:gd name="connsiteY47" fmla="*/ 331606 h 540272"/>
              <a:gd name="connsiteX48" fmla="*/ 569897 w 607614"/>
              <a:gd name="connsiteY48" fmla="*/ 394967 h 540272"/>
              <a:gd name="connsiteX49" fmla="*/ 578975 w 607614"/>
              <a:gd name="connsiteY49" fmla="*/ 394967 h 540272"/>
              <a:gd name="connsiteX50" fmla="*/ 599802 w 607614"/>
              <a:gd name="connsiteY50" fmla="*/ 415761 h 540272"/>
              <a:gd name="connsiteX51" fmla="*/ 599802 w 607614"/>
              <a:gd name="connsiteY51" fmla="*/ 466060 h 540272"/>
              <a:gd name="connsiteX52" fmla="*/ 578975 w 607614"/>
              <a:gd name="connsiteY52" fmla="*/ 486854 h 540272"/>
              <a:gd name="connsiteX53" fmla="*/ 564468 w 607614"/>
              <a:gd name="connsiteY53" fmla="*/ 486854 h 540272"/>
              <a:gd name="connsiteX54" fmla="*/ 564913 w 607614"/>
              <a:gd name="connsiteY54" fmla="*/ 477968 h 540272"/>
              <a:gd name="connsiteX55" fmla="*/ 462201 w 607614"/>
              <a:gd name="connsiteY55" fmla="*/ 375505 h 540272"/>
              <a:gd name="connsiteX56" fmla="*/ 359579 w 607614"/>
              <a:gd name="connsiteY56" fmla="*/ 477968 h 540272"/>
              <a:gd name="connsiteX57" fmla="*/ 359935 w 607614"/>
              <a:gd name="connsiteY57" fmla="*/ 486854 h 540272"/>
              <a:gd name="connsiteX58" fmla="*/ 259538 w 607614"/>
              <a:gd name="connsiteY58" fmla="*/ 486854 h 540272"/>
              <a:gd name="connsiteX59" fmla="*/ 259894 w 607614"/>
              <a:gd name="connsiteY59" fmla="*/ 477968 h 540272"/>
              <a:gd name="connsiteX60" fmla="*/ 157271 w 607614"/>
              <a:gd name="connsiteY60" fmla="*/ 375505 h 540272"/>
              <a:gd name="connsiteX61" fmla="*/ 54560 w 607614"/>
              <a:gd name="connsiteY61" fmla="*/ 477968 h 540272"/>
              <a:gd name="connsiteX62" fmla="*/ 55005 w 607614"/>
              <a:gd name="connsiteY62" fmla="*/ 486854 h 540272"/>
              <a:gd name="connsiteX63" fmla="*/ 20827 w 607614"/>
              <a:gd name="connsiteY63" fmla="*/ 486854 h 540272"/>
              <a:gd name="connsiteX64" fmla="*/ 0 w 607614"/>
              <a:gd name="connsiteY64" fmla="*/ 466060 h 540272"/>
              <a:gd name="connsiteX65" fmla="*/ 0 w 607614"/>
              <a:gd name="connsiteY65" fmla="*/ 415761 h 540272"/>
              <a:gd name="connsiteX66" fmla="*/ 20827 w 607614"/>
              <a:gd name="connsiteY66" fmla="*/ 394967 h 540272"/>
              <a:gd name="connsiteX67" fmla="*/ 39429 w 607614"/>
              <a:gd name="connsiteY67" fmla="*/ 394967 h 540272"/>
              <a:gd name="connsiteX68" fmla="*/ 39429 w 607614"/>
              <a:gd name="connsiteY68" fmla="*/ 331606 h 540272"/>
              <a:gd name="connsiteX69" fmla="*/ 59633 w 607614"/>
              <a:gd name="connsiteY69" fmla="*/ 311522 h 540272"/>
              <a:gd name="connsiteX70" fmla="*/ 65952 w 607614"/>
              <a:gd name="connsiteY70" fmla="*/ 311522 h 540272"/>
              <a:gd name="connsiteX71" fmla="*/ 65952 w 607614"/>
              <a:gd name="connsiteY71" fmla="*/ 169160 h 540272"/>
              <a:gd name="connsiteX72" fmla="*/ 86068 w 607614"/>
              <a:gd name="connsiteY72" fmla="*/ 149077 h 540272"/>
              <a:gd name="connsiteX73" fmla="*/ 122292 w 607614"/>
              <a:gd name="connsiteY73" fmla="*/ 149077 h 540272"/>
              <a:gd name="connsiteX74" fmla="*/ 122292 w 607614"/>
              <a:gd name="connsiteY74" fmla="*/ 122950 h 540272"/>
              <a:gd name="connsiteX75" fmla="*/ 174894 w 607614"/>
              <a:gd name="connsiteY75" fmla="*/ 70431 h 540272"/>
              <a:gd name="connsiteX76" fmla="*/ 227496 w 607614"/>
              <a:gd name="connsiteY76" fmla="*/ 122950 h 540272"/>
              <a:gd name="connsiteX77" fmla="*/ 227496 w 607614"/>
              <a:gd name="connsiteY77" fmla="*/ 149077 h 540272"/>
              <a:gd name="connsiteX78" fmla="*/ 263721 w 607614"/>
              <a:gd name="connsiteY78" fmla="*/ 149077 h 540272"/>
              <a:gd name="connsiteX79" fmla="*/ 283925 w 607614"/>
              <a:gd name="connsiteY79" fmla="*/ 169160 h 540272"/>
              <a:gd name="connsiteX80" fmla="*/ 283925 w 607614"/>
              <a:gd name="connsiteY80" fmla="*/ 311522 h 540272"/>
              <a:gd name="connsiteX81" fmla="*/ 306621 w 607614"/>
              <a:gd name="connsiteY81" fmla="*/ 311522 h 540272"/>
              <a:gd name="connsiteX82" fmla="*/ 306621 w 607614"/>
              <a:gd name="connsiteY82" fmla="*/ 275976 h 540272"/>
              <a:gd name="connsiteX83" fmla="*/ 345516 w 607614"/>
              <a:gd name="connsiteY83" fmla="*/ 237142 h 540272"/>
              <a:gd name="connsiteX84" fmla="*/ 346673 w 607614"/>
              <a:gd name="connsiteY84" fmla="*/ 237142 h 540272"/>
              <a:gd name="connsiteX85" fmla="*/ 542483 w 607614"/>
              <a:gd name="connsiteY85" fmla="*/ 10269 h 540272"/>
              <a:gd name="connsiteX86" fmla="*/ 562676 w 607614"/>
              <a:gd name="connsiteY86" fmla="*/ 83 h 54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7614" h="540272">
                <a:moveTo>
                  <a:pt x="462194" y="454356"/>
                </a:moveTo>
                <a:cubicBezTo>
                  <a:pt x="449111" y="454356"/>
                  <a:pt x="438520" y="464929"/>
                  <a:pt x="438520" y="477989"/>
                </a:cubicBezTo>
                <a:cubicBezTo>
                  <a:pt x="438520" y="491139"/>
                  <a:pt x="449111" y="501712"/>
                  <a:pt x="462194" y="501712"/>
                </a:cubicBezTo>
                <a:cubicBezTo>
                  <a:pt x="475277" y="501712"/>
                  <a:pt x="485957" y="491139"/>
                  <a:pt x="485957" y="477989"/>
                </a:cubicBezTo>
                <a:cubicBezTo>
                  <a:pt x="485957" y="464929"/>
                  <a:pt x="475277" y="454356"/>
                  <a:pt x="462194" y="454356"/>
                </a:cubicBezTo>
                <a:close/>
                <a:moveTo>
                  <a:pt x="157290" y="454356"/>
                </a:moveTo>
                <a:cubicBezTo>
                  <a:pt x="144209" y="454356"/>
                  <a:pt x="133619" y="464929"/>
                  <a:pt x="133619" y="477989"/>
                </a:cubicBezTo>
                <a:cubicBezTo>
                  <a:pt x="133619" y="491139"/>
                  <a:pt x="144209" y="501712"/>
                  <a:pt x="157290" y="501712"/>
                </a:cubicBezTo>
                <a:cubicBezTo>
                  <a:pt x="170371" y="501712"/>
                  <a:pt x="180961" y="491139"/>
                  <a:pt x="180961" y="477989"/>
                </a:cubicBezTo>
                <a:cubicBezTo>
                  <a:pt x="180961" y="464929"/>
                  <a:pt x="170371" y="454356"/>
                  <a:pt x="157290" y="454356"/>
                </a:cubicBezTo>
                <a:close/>
                <a:moveTo>
                  <a:pt x="462194" y="415795"/>
                </a:moveTo>
                <a:cubicBezTo>
                  <a:pt x="496637" y="415795"/>
                  <a:pt x="524583" y="443605"/>
                  <a:pt x="524583" y="477989"/>
                </a:cubicBezTo>
                <a:cubicBezTo>
                  <a:pt x="524583" y="512374"/>
                  <a:pt x="496637" y="540272"/>
                  <a:pt x="462194" y="540272"/>
                </a:cubicBezTo>
                <a:cubicBezTo>
                  <a:pt x="427751" y="540272"/>
                  <a:pt x="399894" y="512374"/>
                  <a:pt x="399894" y="477989"/>
                </a:cubicBezTo>
                <a:cubicBezTo>
                  <a:pt x="399894" y="443605"/>
                  <a:pt x="427751" y="415795"/>
                  <a:pt x="462194" y="415795"/>
                </a:cubicBezTo>
                <a:close/>
                <a:moveTo>
                  <a:pt x="157290" y="415795"/>
                </a:moveTo>
                <a:cubicBezTo>
                  <a:pt x="191728" y="415795"/>
                  <a:pt x="219670" y="443605"/>
                  <a:pt x="219670" y="477989"/>
                </a:cubicBezTo>
                <a:cubicBezTo>
                  <a:pt x="219670" y="512374"/>
                  <a:pt x="191728" y="540272"/>
                  <a:pt x="157290" y="540272"/>
                </a:cubicBezTo>
                <a:cubicBezTo>
                  <a:pt x="122852" y="540272"/>
                  <a:pt x="94910" y="512374"/>
                  <a:pt x="94910" y="477989"/>
                </a:cubicBezTo>
                <a:cubicBezTo>
                  <a:pt x="94910" y="443605"/>
                  <a:pt x="122852" y="415795"/>
                  <a:pt x="157290" y="415795"/>
                </a:cubicBezTo>
                <a:close/>
                <a:moveTo>
                  <a:pt x="132795" y="185511"/>
                </a:moveTo>
                <a:cubicBezTo>
                  <a:pt x="123984" y="185511"/>
                  <a:pt x="116952" y="192621"/>
                  <a:pt x="116952" y="201329"/>
                </a:cubicBezTo>
                <a:lnTo>
                  <a:pt x="116952" y="262291"/>
                </a:lnTo>
                <a:cubicBezTo>
                  <a:pt x="116952" y="271000"/>
                  <a:pt x="123984" y="278109"/>
                  <a:pt x="132795" y="278109"/>
                </a:cubicBezTo>
                <a:lnTo>
                  <a:pt x="216993" y="278109"/>
                </a:lnTo>
                <a:cubicBezTo>
                  <a:pt x="225805" y="278109"/>
                  <a:pt x="232836" y="271000"/>
                  <a:pt x="232836" y="262291"/>
                </a:cubicBezTo>
                <a:lnTo>
                  <a:pt x="232836" y="201329"/>
                </a:lnTo>
                <a:cubicBezTo>
                  <a:pt x="232836" y="192621"/>
                  <a:pt x="225805" y="185511"/>
                  <a:pt x="216993" y="185511"/>
                </a:cubicBezTo>
                <a:close/>
                <a:moveTo>
                  <a:pt x="562676" y="83"/>
                </a:moveTo>
                <a:cubicBezTo>
                  <a:pt x="570208" y="-484"/>
                  <a:pt x="577952" y="1827"/>
                  <a:pt x="584138" y="7159"/>
                </a:cubicBezTo>
                <a:cubicBezTo>
                  <a:pt x="596509" y="17822"/>
                  <a:pt x="597933" y="36395"/>
                  <a:pt x="587253" y="48748"/>
                </a:cubicBezTo>
                <a:lnTo>
                  <a:pt x="585028" y="51325"/>
                </a:lnTo>
                <a:lnTo>
                  <a:pt x="585028" y="221324"/>
                </a:lnTo>
                <a:cubicBezTo>
                  <a:pt x="585028" y="232432"/>
                  <a:pt x="576038" y="241497"/>
                  <a:pt x="564913" y="241497"/>
                </a:cubicBezTo>
                <a:cubicBezTo>
                  <a:pt x="559661" y="241497"/>
                  <a:pt x="555389" y="245762"/>
                  <a:pt x="555389" y="250916"/>
                </a:cubicBezTo>
                <a:cubicBezTo>
                  <a:pt x="555389" y="256159"/>
                  <a:pt x="559661" y="260336"/>
                  <a:pt x="564913" y="260336"/>
                </a:cubicBezTo>
                <a:cubicBezTo>
                  <a:pt x="568651" y="260336"/>
                  <a:pt x="571054" y="258292"/>
                  <a:pt x="572122" y="257048"/>
                </a:cubicBezTo>
                <a:cubicBezTo>
                  <a:pt x="579331" y="248606"/>
                  <a:pt x="592059" y="247539"/>
                  <a:pt x="600515" y="254737"/>
                </a:cubicBezTo>
                <a:cubicBezTo>
                  <a:pt x="608970" y="261936"/>
                  <a:pt x="610038" y="274643"/>
                  <a:pt x="602829" y="283086"/>
                </a:cubicBezTo>
                <a:cubicBezTo>
                  <a:pt x="593305" y="294194"/>
                  <a:pt x="579509" y="300592"/>
                  <a:pt x="564913" y="300592"/>
                </a:cubicBezTo>
                <a:cubicBezTo>
                  <a:pt x="537410" y="300592"/>
                  <a:pt x="515159" y="278287"/>
                  <a:pt x="515159" y="250916"/>
                </a:cubicBezTo>
                <a:cubicBezTo>
                  <a:pt x="515159" y="230655"/>
                  <a:pt x="527264" y="213237"/>
                  <a:pt x="544709" y="205506"/>
                </a:cubicBezTo>
                <a:lnTo>
                  <a:pt x="544709" y="98068"/>
                </a:lnTo>
                <a:lnTo>
                  <a:pt x="416542" y="246562"/>
                </a:lnTo>
                <a:cubicBezTo>
                  <a:pt x="424819" y="253671"/>
                  <a:pt x="430071" y="264246"/>
                  <a:pt x="430071" y="275976"/>
                </a:cubicBezTo>
                <a:lnTo>
                  <a:pt x="430071" y="311522"/>
                </a:lnTo>
                <a:lnTo>
                  <a:pt x="549782" y="311522"/>
                </a:lnTo>
                <a:cubicBezTo>
                  <a:pt x="560907" y="311522"/>
                  <a:pt x="569897" y="320498"/>
                  <a:pt x="569897" y="331606"/>
                </a:cubicBezTo>
                <a:lnTo>
                  <a:pt x="569897" y="394967"/>
                </a:lnTo>
                <a:lnTo>
                  <a:pt x="578975" y="394967"/>
                </a:lnTo>
                <a:cubicBezTo>
                  <a:pt x="590546" y="394967"/>
                  <a:pt x="599802" y="404209"/>
                  <a:pt x="599802" y="415761"/>
                </a:cubicBezTo>
                <a:lnTo>
                  <a:pt x="599802" y="466060"/>
                </a:lnTo>
                <a:cubicBezTo>
                  <a:pt x="599802" y="477523"/>
                  <a:pt x="590546" y="486854"/>
                  <a:pt x="578975" y="486854"/>
                </a:cubicBezTo>
                <a:lnTo>
                  <a:pt x="564468" y="486854"/>
                </a:lnTo>
                <a:cubicBezTo>
                  <a:pt x="564735" y="483922"/>
                  <a:pt x="564913" y="480989"/>
                  <a:pt x="564913" y="477968"/>
                </a:cubicBezTo>
                <a:cubicBezTo>
                  <a:pt x="564913" y="421449"/>
                  <a:pt x="518808" y="375505"/>
                  <a:pt x="462201" y="375505"/>
                </a:cubicBezTo>
                <a:cubicBezTo>
                  <a:pt x="405594" y="375505"/>
                  <a:pt x="359579" y="421449"/>
                  <a:pt x="359579" y="477968"/>
                </a:cubicBezTo>
                <a:cubicBezTo>
                  <a:pt x="359579" y="480989"/>
                  <a:pt x="359668" y="483922"/>
                  <a:pt x="359935" y="486854"/>
                </a:cubicBezTo>
                <a:lnTo>
                  <a:pt x="259538" y="486854"/>
                </a:lnTo>
                <a:cubicBezTo>
                  <a:pt x="259805" y="483922"/>
                  <a:pt x="259894" y="480989"/>
                  <a:pt x="259894" y="477968"/>
                </a:cubicBezTo>
                <a:cubicBezTo>
                  <a:pt x="259894" y="421449"/>
                  <a:pt x="213878" y="375505"/>
                  <a:pt x="157271" y="375505"/>
                </a:cubicBezTo>
                <a:cubicBezTo>
                  <a:pt x="100664" y="375505"/>
                  <a:pt x="54560" y="421449"/>
                  <a:pt x="54560" y="477968"/>
                </a:cubicBezTo>
                <a:cubicBezTo>
                  <a:pt x="54560" y="480989"/>
                  <a:pt x="54738" y="483922"/>
                  <a:pt x="55005" y="486854"/>
                </a:cubicBezTo>
                <a:lnTo>
                  <a:pt x="20827" y="486854"/>
                </a:lnTo>
                <a:cubicBezTo>
                  <a:pt x="9345" y="486854"/>
                  <a:pt x="0" y="477523"/>
                  <a:pt x="0" y="466060"/>
                </a:cubicBezTo>
                <a:lnTo>
                  <a:pt x="0" y="415761"/>
                </a:lnTo>
                <a:cubicBezTo>
                  <a:pt x="0" y="404209"/>
                  <a:pt x="9345" y="394967"/>
                  <a:pt x="20827" y="394967"/>
                </a:cubicBezTo>
                <a:lnTo>
                  <a:pt x="39429" y="394967"/>
                </a:lnTo>
                <a:lnTo>
                  <a:pt x="39429" y="331606"/>
                </a:lnTo>
                <a:cubicBezTo>
                  <a:pt x="39429" y="320498"/>
                  <a:pt x="48508" y="311522"/>
                  <a:pt x="59633" y="311522"/>
                </a:cubicBezTo>
                <a:lnTo>
                  <a:pt x="65952" y="311522"/>
                </a:lnTo>
                <a:lnTo>
                  <a:pt x="65952" y="169160"/>
                </a:lnTo>
                <a:cubicBezTo>
                  <a:pt x="65952" y="158052"/>
                  <a:pt x="74942" y="149077"/>
                  <a:pt x="86068" y="149077"/>
                </a:cubicBezTo>
                <a:lnTo>
                  <a:pt x="122292" y="149077"/>
                </a:lnTo>
                <a:lnTo>
                  <a:pt x="122292" y="122950"/>
                </a:lnTo>
                <a:cubicBezTo>
                  <a:pt x="122292" y="93980"/>
                  <a:pt x="145879" y="70431"/>
                  <a:pt x="174894" y="70431"/>
                </a:cubicBezTo>
                <a:cubicBezTo>
                  <a:pt x="203910" y="70431"/>
                  <a:pt x="227496" y="93980"/>
                  <a:pt x="227496" y="122950"/>
                </a:cubicBezTo>
                <a:lnTo>
                  <a:pt x="227496" y="149077"/>
                </a:lnTo>
                <a:lnTo>
                  <a:pt x="263721" y="149077"/>
                </a:lnTo>
                <a:cubicBezTo>
                  <a:pt x="274846" y="149077"/>
                  <a:pt x="283925" y="158052"/>
                  <a:pt x="283925" y="169160"/>
                </a:cubicBezTo>
                <a:lnTo>
                  <a:pt x="283925" y="311522"/>
                </a:lnTo>
                <a:lnTo>
                  <a:pt x="306621" y="311522"/>
                </a:lnTo>
                <a:lnTo>
                  <a:pt x="306621" y="275976"/>
                </a:lnTo>
                <a:cubicBezTo>
                  <a:pt x="306621" y="254560"/>
                  <a:pt x="324066" y="237142"/>
                  <a:pt x="345516" y="237142"/>
                </a:cubicBezTo>
                <a:lnTo>
                  <a:pt x="346673" y="237142"/>
                </a:lnTo>
                <a:lnTo>
                  <a:pt x="542483" y="10269"/>
                </a:lnTo>
                <a:cubicBezTo>
                  <a:pt x="547824" y="4093"/>
                  <a:pt x="555144" y="649"/>
                  <a:pt x="562676" y="83"/>
                </a:cubicBezTo>
                <a:close/>
              </a:path>
            </a:pathLst>
          </a:custGeom>
          <a:solidFill>
            <a:schemeClr val="accent1"/>
          </a:solidFill>
          <a:ln>
            <a:noFill/>
          </a:ln>
        </p:spPr>
        <p:txBody>
          <a:bodyPr/>
          <a:lstStyle/>
          <a:p>
            <a:endParaRPr lang="zh-CN" altLang="en-US">
              <a:solidFill>
                <a:schemeClr val="dk1"/>
              </a:solidFill>
            </a:endParaRPr>
          </a:p>
        </p:txBody>
      </p:sp>
      <p:sp>
        <p:nvSpPr>
          <p:cNvPr id="42" name="矩形 41"/>
          <p:cNvSpPr/>
          <p:nvPr/>
        </p:nvSpPr>
        <p:spPr>
          <a:xfrm>
            <a:off x="1693756" y="719332"/>
            <a:ext cx="72694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机械事故预防三：起重机械危险防护措施</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36" name="矩形 35"/>
          <p:cNvSpPr/>
          <p:nvPr/>
        </p:nvSpPr>
        <p:spPr>
          <a:xfrm>
            <a:off x="1574380" y="2456039"/>
            <a:ext cx="9456477" cy="860425"/>
          </a:xfrm>
          <a:prstGeom prst="rect">
            <a:avLst/>
          </a:prstGeom>
        </p:spPr>
        <p:txBody>
          <a:bodyPr wrap="square">
            <a:spAutoFit/>
          </a:bodyPr>
          <a:lstStyle/>
          <a:p>
            <a:pPr>
              <a:lnSpc>
                <a:spcPts val="3000"/>
              </a:lnSpc>
            </a:pPr>
            <a:r>
              <a:rPr kumimoji="1" lang="zh-CN" altLang="en-US" sz="1600" dirty="0">
                <a:solidFill>
                  <a:srgbClr val="000000"/>
                </a:solidFill>
                <a:latin typeface="Times New Roman" panose="02020603050405020304" charset="0"/>
                <a:ea typeface="微软雅黑" panose="020B0503020204020204" pitchFamily="34" charset="-122"/>
              </a:rPr>
              <a:t>作业时应按指挥信号进行，开车前应鸣铃或报警，闭合主电源时，应把所有控制器手柄回到零位，作业结束时应将起重机秒定锚定。</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43" name="矩形 42"/>
          <p:cNvSpPr/>
          <p:nvPr>
            <p:custDataLst>
              <p:tags r:id="rId2"/>
            </p:custDataLst>
          </p:nvPr>
        </p:nvSpPr>
        <p:spPr>
          <a:xfrm>
            <a:off x="1658260" y="1978985"/>
            <a:ext cx="20732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4.</a:t>
            </a:r>
            <a:r>
              <a:rPr kumimoji="1" lang="zh-CN" altLang="en-US" dirty="0">
                <a:solidFill>
                  <a:schemeClr val="lt1"/>
                </a:solidFill>
                <a:latin typeface="Times New Roman" panose="02020603050405020304" charset="0"/>
                <a:ea typeface="微软雅黑" panose="020B0503020204020204" pitchFamily="34" charset="-122"/>
              </a:rPr>
              <a:t> 按指挥信号操作</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6" name="矩形 45"/>
          <p:cNvSpPr/>
          <p:nvPr>
            <p:custDataLst>
              <p:tags r:id="rId3"/>
            </p:custDataLst>
          </p:nvPr>
        </p:nvSpPr>
        <p:spPr>
          <a:xfrm>
            <a:off x="1658259" y="4840309"/>
            <a:ext cx="23018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6.</a:t>
            </a:r>
            <a:r>
              <a:rPr kumimoji="1" lang="zh-CN" altLang="en-US" dirty="0">
                <a:solidFill>
                  <a:schemeClr val="lt1"/>
                </a:solidFill>
                <a:latin typeface="Times New Roman" panose="02020603050405020304" charset="0"/>
                <a:ea typeface="微软雅黑" panose="020B0503020204020204" pitchFamily="34" charset="-122"/>
              </a:rPr>
              <a:t> 作业人员经过培训</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4" name="矩形 43"/>
          <p:cNvSpPr/>
          <p:nvPr/>
        </p:nvSpPr>
        <p:spPr>
          <a:xfrm>
            <a:off x="1574380" y="5317363"/>
            <a:ext cx="5827906" cy="86042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起重作业必须由经过培训、考核合格并持有</a:t>
            </a:r>
            <a:r>
              <a:rPr kumimoji="1" lang="en-US" altLang="zh-CN" sz="1600" dirty="0">
                <a:solidFill>
                  <a:srgbClr val="000000"/>
                </a:solidFill>
                <a:latin typeface="Times New Roman" panose="02020603050405020304" charset="0"/>
                <a:ea typeface="微软雅黑" panose="020B0503020204020204" pitchFamily="34" charset="-122"/>
              </a:rPr>
              <a:t>《</a:t>
            </a:r>
            <a:r>
              <a:rPr kumimoji="1" lang="zh-CN" altLang="en-US" sz="1600" dirty="0">
                <a:solidFill>
                  <a:srgbClr val="000000"/>
                </a:solidFill>
                <a:latin typeface="Times New Roman" panose="02020603050405020304" charset="0"/>
                <a:ea typeface="微软雅黑" panose="020B0503020204020204" pitchFamily="34" charset="-122"/>
              </a:rPr>
              <a:t>特种作业操作证</a:t>
            </a:r>
            <a:r>
              <a:rPr kumimoji="1" lang="en-US" altLang="zh-CN" sz="1600" dirty="0">
                <a:solidFill>
                  <a:srgbClr val="000000"/>
                </a:solidFill>
                <a:latin typeface="Times New Roman" panose="02020603050405020304" charset="0"/>
                <a:ea typeface="微软雅黑" panose="020B0503020204020204" pitchFamily="34" charset="-122"/>
              </a:rPr>
              <a:t>》</a:t>
            </a:r>
            <a:r>
              <a:rPr kumimoji="1" lang="zh-CN" altLang="en-US" sz="1600" dirty="0">
                <a:solidFill>
                  <a:srgbClr val="000000"/>
                </a:solidFill>
                <a:latin typeface="Times New Roman" panose="02020603050405020304" charset="0"/>
                <a:ea typeface="微软雅黑" panose="020B0503020204020204" pitchFamily="34" charset="-122"/>
              </a:rPr>
              <a:t>的司机操作。</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51" name="矩形 50"/>
          <p:cNvSpPr/>
          <p:nvPr/>
        </p:nvSpPr>
        <p:spPr>
          <a:xfrm>
            <a:off x="1574380" y="3978535"/>
            <a:ext cx="6072846" cy="860425"/>
          </a:xfrm>
          <a:prstGeom prst="rect">
            <a:avLst/>
          </a:prstGeom>
        </p:spPr>
        <p:txBody>
          <a:bodyPr wrap="square">
            <a:spAutoFit/>
          </a:bodyPr>
          <a:lstStyle/>
          <a:p>
            <a:pPr>
              <a:lnSpc>
                <a:spcPts val="3000"/>
              </a:lnSpc>
            </a:pPr>
            <a:r>
              <a:rPr kumimoji="1" lang="zh-CN" altLang="en-US" sz="1600" dirty="0">
                <a:solidFill>
                  <a:srgbClr val="000000"/>
                </a:solidFill>
                <a:latin typeface="Times New Roman" panose="02020603050405020304" charset="0"/>
                <a:ea typeface="微软雅黑" panose="020B0503020204020204" pitchFamily="34" charset="-122"/>
              </a:rPr>
              <a:t>起重机作业时，不能对运动机件进行检查和检修，不能在有载荷情况下，调整起升、变幅机构的制动器。</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52" name="矩形 51"/>
          <p:cNvSpPr/>
          <p:nvPr>
            <p:custDataLst>
              <p:tags r:id="rId4"/>
            </p:custDataLst>
          </p:nvPr>
        </p:nvSpPr>
        <p:spPr>
          <a:xfrm>
            <a:off x="1656456" y="3317813"/>
            <a:ext cx="20732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5.</a:t>
            </a:r>
            <a:r>
              <a:rPr kumimoji="1" lang="zh-CN" altLang="en-US" dirty="0">
                <a:solidFill>
                  <a:schemeClr val="lt1"/>
                </a:solidFill>
                <a:latin typeface="Times New Roman" panose="02020603050405020304" charset="0"/>
                <a:ea typeface="微软雅黑" panose="020B0503020204020204" pitchFamily="34" charset="-122"/>
              </a:rPr>
              <a:t> 作业时不准检修</a:t>
            </a:r>
            <a:endParaRPr kumimoji="1" lang="zh-CN" altLang="en-US" dirty="0">
              <a:solidFill>
                <a:schemeClr val="lt1"/>
              </a:solidFill>
              <a:latin typeface="Times New Roman" panose="02020603050405020304" charset="0"/>
              <a:ea typeface="微软雅黑" panose="020B0503020204020204" pitchFamily="34" charset="-122"/>
            </a:endParaRPr>
          </a:p>
        </p:txBody>
      </p:sp>
      <p:pic>
        <p:nvPicPr>
          <p:cNvPr id="53" name="Picture 2" descr="http://www.cmsino.com/admin/kindeditor/attached/image/20140514/20140514174847_20967.jpg"/>
          <p:cNvPicPr>
            <a:picLocks noChangeAspect="1" noChangeArrowheads="1"/>
          </p:cNvPicPr>
          <p:nvPr/>
        </p:nvPicPr>
        <p:blipFill rotWithShape="1">
          <a:blip r:embed="rId5"/>
          <a:srcRect l="7587" t="11660" r="6579" b="4555"/>
          <a:stretch>
            <a:fillRect/>
          </a:stretch>
        </p:blipFill>
        <p:spPr bwMode="auto">
          <a:xfrm>
            <a:off x="8008470" y="3927801"/>
            <a:ext cx="3809868" cy="2481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as-mask_265933"/>
          <p:cNvSpPr>
            <a:spLocks noChangeAspect="1"/>
          </p:cNvSpPr>
          <p:nvPr>
            <p:custDataLst>
              <p:tags r:id="rId1"/>
            </p:custDataLst>
          </p:nvPr>
        </p:nvSpPr>
        <p:spPr bwMode="auto">
          <a:xfrm>
            <a:off x="805675" y="711567"/>
            <a:ext cx="720716" cy="530618"/>
          </a:xfrm>
          <a:custGeom>
            <a:avLst/>
            <a:gdLst>
              <a:gd name="connsiteX0" fmla="*/ 482668 w 608909"/>
              <a:gd name="connsiteY0" fmla="*/ 369833 h 448302"/>
              <a:gd name="connsiteX1" fmla="*/ 499886 w 608909"/>
              <a:gd name="connsiteY1" fmla="*/ 387051 h 448302"/>
              <a:gd name="connsiteX2" fmla="*/ 482668 w 608909"/>
              <a:gd name="connsiteY2" fmla="*/ 404269 h 448302"/>
              <a:gd name="connsiteX3" fmla="*/ 465450 w 608909"/>
              <a:gd name="connsiteY3" fmla="*/ 387051 h 448302"/>
              <a:gd name="connsiteX4" fmla="*/ 482668 w 608909"/>
              <a:gd name="connsiteY4" fmla="*/ 369833 h 448302"/>
              <a:gd name="connsiteX5" fmla="*/ 145576 w 608909"/>
              <a:gd name="connsiteY5" fmla="*/ 369833 h 448302"/>
              <a:gd name="connsiteX6" fmla="*/ 162794 w 608909"/>
              <a:gd name="connsiteY6" fmla="*/ 387051 h 448302"/>
              <a:gd name="connsiteX7" fmla="*/ 145576 w 608909"/>
              <a:gd name="connsiteY7" fmla="*/ 404269 h 448302"/>
              <a:gd name="connsiteX8" fmla="*/ 128358 w 608909"/>
              <a:gd name="connsiteY8" fmla="*/ 387051 h 448302"/>
              <a:gd name="connsiteX9" fmla="*/ 145576 w 608909"/>
              <a:gd name="connsiteY9" fmla="*/ 369833 h 448302"/>
              <a:gd name="connsiteX10" fmla="*/ 542732 w 608909"/>
              <a:gd name="connsiteY10" fmla="*/ 345093 h 448302"/>
              <a:gd name="connsiteX11" fmla="*/ 565651 w 608909"/>
              <a:gd name="connsiteY11" fmla="*/ 362621 h 448302"/>
              <a:gd name="connsiteX12" fmla="*/ 589603 w 608909"/>
              <a:gd name="connsiteY12" fmla="*/ 362621 h 448302"/>
              <a:gd name="connsiteX13" fmla="*/ 589603 w 608909"/>
              <a:gd name="connsiteY13" fmla="*/ 345093 h 448302"/>
              <a:gd name="connsiteX14" fmla="*/ 482647 w 608909"/>
              <a:gd name="connsiteY14" fmla="*/ 345093 h 448302"/>
              <a:gd name="connsiteX15" fmla="*/ 440628 w 608909"/>
              <a:gd name="connsiteY15" fmla="*/ 387058 h 448302"/>
              <a:gd name="connsiteX16" fmla="*/ 482647 w 608909"/>
              <a:gd name="connsiteY16" fmla="*/ 429125 h 448302"/>
              <a:gd name="connsiteX17" fmla="*/ 524769 w 608909"/>
              <a:gd name="connsiteY17" fmla="*/ 387058 h 448302"/>
              <a:gd name="connsiteX18" fmla="*/ 482647 w 608909"/>
              <a:gd name="connsiteY18" fmla="*/ 345093 h 448302"/>
              <a:gd name="connsiteX19" fmla="*/ 209164 w 608909"/>
              <a:gd name="connsiteY19" fmla="*/ 345093 h 448302"/>
              <a:gd name="connsiteX20" fmla="*/ 232187 w 608909"/>
              <a:gd name="connsiteY20" fmla="*/ 362621 h 448302"/>
              <a:gd name="connsiteX21" fmla="*/ 426381 w 608909"/>
              <a:gd name="connsiteY21" fmla="*/ 362621 h 448302"/>
              <a:gd name="connsiteX22" fmla="*/ 438047 w 608909"/>
              <a:gd name="connsiteY22" fmla="*/ 345093 h 448302"/>
              <a:gd name="connsiteX23" fmla="*/ 145568 w 608909"/>
              <a:gd name="connsiteY23" fmla="*/ 345093 h 448302"/>
              <a:gd name="connsiteX24" fmla="*/ 103550 w 608909"/>
              <a:gd name="connsiteY24" fmla="*/ 387058 h 448302"/>
              <a:gd name="connsiteX25" fmla="*/ 145568 w 608909"/>
              <a:gd name="connsiteY25" fmla="*/ 429125 h 448302"/>
              <a:gd name="connsiteX26" fmla="*/ 187690 w 608909"/>
              <a:gd name="connsiteY26" fmla="*/ 387058 h 448302"/>
              <a:gd name="connsiteX27" fmla="*/ 145568 w 608909"/>
              <a:gd name="connsiteY27" fmla="*/ 345093 h 448302"/>
              <a:gd name="connsiteX28" fmla="*/ 29320 w 608909"/>
              <a:gd name="connsiteY28" fmla="*/ 345093 h 448302"/>
              <a:gd name="connsiteX29" fmla="*/ 29320 w 608909"/>
              <a:gd name="connsiteY29" fmla="*/ 354991 h 448302"/>
              <a:gd name="connsiteX30" fmla="*/ 37063 w 608909"/>
              <a:gd name="connsiteY30" fmla="*/ 362621 h 448302"/>
              <a:gd name="connsiteX31" fmla="*/ 89406 w 608909"/>
              <a:gd name="connsiteY31" fmla="*/ 362621 h 448302"/>
              <a:gd name="connsiteX32" fmla="*/ 101072 w 608909"/>
              <a:gd name="connsiteY32" fmla="*/ 345093 h 448302"/>
              <a:gd name="connsiteX33" fmla="*/ 264294 w 608909"/>
              <a:gd name="connsiteY33" fmla="*/ 280756 h 448302"/>
              <a:gd name="connsiteX34" fmla="*/ 264294 w 608909"/>
              <a:gd name="connsiteY34" fmla="*/ 324988 h 448302"/>
              <a:gd name="connsiteX35" fmla="*/ 409449 w 608909"/>
              <a:gd name="connsiteY35" fmla="*/ 324988 h 448302"/>
              <a:gd name="connsiteX36" fmla="*/ 409449 w 608909"/>
              <a:gd name="connsiteY36" fmla="*/ 280756 h 448302"/>
              <a:gd name="connsiteX37" fmla="*/ 496791 w 608909"/>
              <a:gd name="connsiteY37" fmla="*/ 210835 h 448302"/>
              <a:gd name="connsiteX38" fmla="*/ 496791 w 608909"/>
              <a:gd name="connsiteY38" fmla="*/ 258676 h 448302"/>
              <a:gd name="connsiteX39" fmla="*/ 547898 w 608909"/>
              <a:gd name="connsiteY39" fmla="*/ 258676 h 448302"/>
              <a:gd name="connsiteX40" fmla="*/ 547898 w 608909"/>
              <a:gd name="connsiteY40" fmla="*/ 248262 h 448302"/>
              <a:gd name="connsiteX41" fmla="*/ 487189 w 608909"/>
              <a:gd name="connsiteY41" fmla="*/ 158560 h 448302"/>
              <a:gd name="connsiteX42" fmla="*/ 544491 w 608909"/>
              <a:gd name="connsiteY42" fmla="*/ 158560 h 448302"/>
              <a:gd name="connsiteX43" fmla="*/ 554093 w 608909"/>
              <a:gd name="connsiteY43" fmla="*/ 166602 h 448302"/>
              <a:gd name="connsiteX44" fmla="*/ 567102 w 608909"/>
              <a:gd name="connsiteY44" fmla="*/ 244860 h 448302"/>
              <a:gd name="connsiteX45" fmla="*/ 567205 w 608909"/>
              <a:gd name="connsiteY45" fmla="*/ 246406 h 448302"/>
              <a:gd name="connsiteX46" fmla="*/ 567205 w 608909"/>
              <a:gd name="connsiteY46" fmla="*/ 268265 h 448302"/>
              <a:gd name="connsiteX47" fmla="*/ 557603 w 608909"/>
              <a:gd name="connsiteY47" fmla="*/ 277957 h 448302"/>
              <a:gd name="connsiteX48" fmla="*/ 487189 w 608909"/>
              <a:gd name="connsiteY48" fmla="*/ 277957 h 448302"/>
              <a:gd name="connsiteX49" fmla="*/ 477587 w 608909"/>
              <a:gd name="connsiteY49" fmla="*/ 268265 h 448302"/>
              <a:gd name="connsiteX50" fmla="*/ 477587 w 608909"/>
              <a:gd name="connsiteY50" fmla="*/ 168149 h 448302"/>
              <a:gd name="connsiteX51" fmla="*/ 487189 w 608909"/>
              <a:gd name="connsiteY51" fmla="*/ 158560 h 448302"/>
              <a:gd name="connsiteX52" fmla="*/ 437531 w 608909"/>
              <a:gd name="connsiteY52" fmla="*/ 140945 h 448302"/>
              <a:gd name="connsiteX53" fmla="*/ 437531 w 608909"/>
              <a:gd name="connsiteY53" fmla="*/ 325813 h 448302"/>
              <a:gd name="connsiteX54" fmla="*/ 589603 w 608909"/>
              <a:gd name="connsiteY54" fmla="*/ 325813 h 448302"/>
              <a:gd name="connsiteX55" fmla="*/ 589603 w 608909"/>
              <a:gd name="connsiteY55" fmla="*/ 273332 h 448302"/>
              <a:gd name="connsiteX56" fmla="*/ 567613 w 608909"/>
              <a:gd name="connsiteY56" fmla="*/ 140945 h 448302"/>
              <a:gd name="connsiteX57" fmla="*/ 85173 w 608909"/>
              <a:gd name="connsiteY57" fmla="*/ 40520 h 448302"/>
              <a:gd name="connsiteX58" fmla="*/ 85173 w 608909"/>
              <a:gd name="connsiteY58" fmla="*/ 42479 h 448302"/>
              <a:gd name="connsiteX59" fmla="*/ 83418 w 608909"/>
              <a:gd name="connsiteY59" fmla="*/ 54749 h 448302"/>
              <a:gd name="connsiteX60" fmla="*/ 319321 w 608909"/>
              <a:gd name="connsiteY60" fmla="*/ 261578 h 448302"/>
              <a:gd name="connsiteX61" fmla="*/ 409449 w 608909"/>
              <a:gd name="connsiteY61" fmla="*/ 261578 h 448302"/>
              <a:gd name="connsiteX62" fmla="*/ 409449 w 608909"/>
              <a:gd name="connsiteY62" fmla="*/ 231781 h 448302"/>
              <a:gd name="connsiteX63" fmla="*/ 42638 w 608909"/>
              <a:gd name="connsiteY63" fmla="*/ 19177 h 448302"/>
              <a:gd name="connsiteX64" fmla="*/ 19306 w 608909"/>
              <a:gd name="connsiteY64" fmla="*/ 42479 h 448302"/>
              <a:gd name="connsiteX65" fmla="*/ 42638 w 608909"/>
              <a:gd name="connsiteY65" fmla="*/ 65781 h 448302"/>
              <a:gd name="connsiteX66" fmla="*/ 65970 w 608909"/>
              <a:gd name="connsiteY66" fmla="*/ 42479 h 448302"/>
              <a:gd name="connsiteX67" fmla="*/ 42638 w 608909"/>
              <a:gd name="connsiteY67" fmla="*/ 19177 h 448302"/>
              <a:gd name="connsiteX68" fmla="*/ 42638 w 608909"/>
              <a:gd name="connsiteY68" fmla="*/ 0 h 448302"/>
              <a:gd name="connsiteX69" fmla="*/ 63699 w 608909"/>
              <a:gd name="connsiteY69" fmla="*/ 5567 h 448302"/>
              <a:gd name="connsiteX70" fmla="*/ 64628 w 608909"/>
              <a:gd name="connsiteY70" fmla="*/ 6083 h 448302"/>
              <a:gd name="connsiteX71" fmla="*/ 409449 w 608909"/>
              <a:gd name="connsiteY71" fmla="*/ 209510 h 448302"/>
              <a:gd name="connsiteX72" fmla="*/ 409449 w 608909"/>
              <a:gd name="connsiteY72" fmla="*/ 100218 h 448302"/>
              <a:gd name="connsiteX73" fmla="*/ 423490 w 608909"/>
              <a:gd name="connsiteY73" fmla="*/ 86196 h 448302"/>
              <a:gd name="connsiteX74" fmla="*/ 437531 w 608909"/>
              <a:gd name="connsiteY74" fmla="*/ 100218 h 448302"/>
              <a:gd name="connsiteX75" fmla="*/ 437531 w 608909"/>
              <a:gd name="connsiteY75" fmla="*/ 121664 h 448302"/>
              <a:gd name="connsiteX76" fmla="*/ 575769 w 608909"/>
              <a:gd name="connsiteY76" fmla="*/ 121664 h 448302"/>
              <a:gd name="connsiteX77" fmla="*/ 585267 w 608909"/>
              <a:gd name="connsiteY77" fmla="*/ 129706 h 448302"/>
              <a:gd name="connsiteX78" fmla="*/ 608806 w 608909"/>
              <a:gd name="connsiteY78" fmla="*/ 270961 h 448302"/>
              <a:gd name="connsiteX79" fmla="*/ 608909 w 608909"/>
              <a:gd name="connsiteY79" fmla="*/ 272507 h 448302"/>
              <a:gd name="connsiteX80" fmla="*/ 608909 w 608909"/>
              <a:gd name="connsiteY80" fmla="*/ 335401 h 448302"/>
              <a:gd name="connsiteX81" fmla="*/ 608909 w 608909"/>
              <a:gd name="connsiteY81" fmla="*/ 372210 h 448302"/>
              <a:gd name="connsiteX82" fmla="*/ 599308 w 608909"/>
              <a:gd name="connsiteY82" fmla="*/ 381902 h 448302"/>
              <a:gd name="connsiteX83" fmla="*/ 543765 w 608909"/>
              <a:gd name="connsiteY83" fmla="*/ 381902 h 448302"/>
              <a:gd name="connsiteX84" fmla="*/ 543971 w 608909"/>
              <a:gd name="connsiteY84" fmla="*/ 387058 h 448302"/>
              <a:gd name="connsiteX85" fmla="*/ 482647 w 608909"/>
              <a:gd name="connsiteY85" fmla="*/ 448302 h 448302"/>
              <a:gd name="connsiteX86" fmla="*/ 421322 w 608909"/>
              <a:gd name="connsiteY86" fmla="*/ 387058 h 448302"/>
              <a:gd name="connsiteX87" fmla="*/ 421529 w 608909"/>
              <a:gd name="connsiteY87" fmla="*/ 381902 h 448302"/>
              <a:gd name="connsiteX88" fmla="*/ 206686 w 608909"/>
              <a:gd name="connsiteY88" fmla="*/ 381902 h 448302"/>
              <a:gd name="connsiteX89" fmla="*/ 206996 w 608909"/>
              <a:gd name="connsiteY89" fmla="*/ 387058 h 448302"/>
              <a:gd name="connsiteX90" fmla="*/ 145568 w 608909"/>
              <a:gd name="connsiteY90" fmla="*/ 448302 h 448302"/>
              <a:gd name="connsiteX91" fmla="*/ 84244 w 608909"/>
              <a:gd name="connsiteY91" fmla="*/ 387058 h 448302"/>
              <a:gd name="connsiteX92" fmla="*/ 84553 w 608909"/>
              <a:gd name="connsiteY92" fmla="*/ 381902 h 448302"/>
              <a:gd name="connsiteX93" fmla="*/ 37063 w 608909"/>
              <a:gd name="connsiteY93" fmla="*/ 381902 h 448302"/>
              <a:gd name="connsiteX94" fmla="*/ 10118 w 608909"/>
              <a:gd name="connsiteY94" fmla="*/ 354991 h 448302"/>
              <a:gd name="connsiteX95" fmla="*/ 10118 w 608909"/>
              <a:gd name="connsiteY95" fmla="*/ 335401 h 448302"/>
              <a:gd name="connsiteX96" fmla="*/ 19719 w 608909"/>
              <a:gd name="connsiteY96" fmla="*/ 325813 h 448302"/>
              <a:gd name="connsiteX97" fmla="*/ 22300 w 608909"/>
              <a:gd name="connsiteY97" fmla="*/ 325813 h 448302"/>
              <a:gd name="connsiteX98" fmla="*/ 10118 w 608909"/>
              <a:gd name="connsiteY98" fmla="*/ 291994 h 448302"/>
              <a:gd name="connsiteX99" fmla="*/ 19719 w 608909"/>
              <a:gd name="connsiteY99" fmla="*/ 282302 h 448302"/>
              <a:gd name="connsiteX100" fmla="*/ 29320 w 608909"/>
              <a:gd name="connsiteY100" fmla="*/ 291994 h 448302"/>
              <a:gd name="connsiteX101" fmla="*/ 63286 w 608909"/>
              <a:gd name="connsiteY101" fmla="*/ 325813 h 448302"/>
              <a:gd name="connsiteX102" fmla="*/ 244988 w 608909"/>
              <a:gd name="connsiteY102" fmla="*/ 325813 h 448302"/>
              <a:gd name="connsiteX103" fmla="*/ 244988 w 608909"/>
              <a:gd name="connsiteY103" fmla="*/ 271167 h 448302"/>
              <a:gd name="connsiteX104" fmla="*/ 254693 w 608909"/>
              <a:gd name="connsiteY104" fmla="*/ 261578 h 448302"/>
              <a:gd name="connsiteX105" fmla="*/ 290104 w 608909"/>
              <a:gd name="connsiteY105" fmla="*/ 261578 h 448302"/>
              <a:gd name="connsiteX106" fmla="*/ 73610 w 608909"/>
              <a:gd name="connsiteY106" fmla="*/ 71761 h 448302"/>
              <a:gd name="connsiteX107" fmla="*/ 42638 w 608909"/>
              <a:gd name="connsiteY107" fmla="*/ 85062 h 448302"/>
              <a:gd name="connsiteX108" fmla="*/ 19306 w 608909"/>
              <a:gd name="connsiteY108" fmla="*/ 78050 h 448302"/>
              <a:gd name="connsiteX109" fmla="*/ 19306 w 608909"/>
              <a:gd name="connsiteY109" fmla="*/ 214356 h 448302"/>
              <a:gd name="connsiteX110" fmla="*/ 26120 w 608909"/>
              <a:gd name="connsiteY110" fmla="*/ 221161 h 448302"/>
              <a:gd name="connsiteX111" fmla="*/ 32830 w 608909"/>
              <a:gd name="connsiteY111" fmla="*/ 214356 h 448302"/>
              <a:gd name="connsiteX112" fmla="*/ 42535 w 608909"/>
              <a:gd name="connsiteY112" fmla="*/ 204664 h 448302"/>
              <a:gd name="connsiteX113" fmla="*/ 52136 w 608909"/>
              <a:gd name="connsiteY113" fmla="*/ 214356 h 448302"/>
              <a:gd name="connsiteX114" fmla="*/ 26120 w 608909"/>
              <a:gd name="connsiteY114" fmla="*/ 240338 h 448302"/>
              <a:gd name="connsiteX115" fmla="*/ 0 w 608909"/>
              <a:gd name="connsiteY115" fmla="*/ 214356 h 448302"/>
              <a:gd name="connsiteX116" fmla="*/ 0 w 608909"/>
              <a:gd name="connsiteY116" fmla="*/ 42479 h 448302"/>
              <a:gd name="connsiteX117" fmla="*/ 42638 w 608909"/>
              <a:gd name="connsiteY117" fmla="*/ 0 h 44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8909" h="448302">
                <a:moveTo>
                  <a:pt x="482668" y="369833"/>
                </a:moveTo>
                <a:cubicBezTo>
                  <a:pt x="492177" y="369833"/>
                  <a:pt x="499886" y="377542"/>
                  <a:pt x="499886" y="387051"/>
                </a:cubicBezTo>
                <a:cubicBezTo>
                  <a:pt x="499886" y="396560"/>
                  <a:pt x="492177" y="404269"/>
                  <a:pt x="482668" y="404269"/>
                </a:cubicBezTo>
                <a:cubicBezTo>
                  <a:pt x="473159" y="404269"/>
                  <a:pt x="465450" y="396560"/>
                  <a:pt x="465450" y="387051"/>
                </a:cubicBezTo>
                <a:cubicBezTo>
                  <a:pt x="465450" y="377542"/>
                  <a:pt x="473159" y="369833"/>
                  <a:pt x="482668" y="369833"/>
                </a:cubicBezTo>
                <a:close/>
                <a:moveTo>
                  <a:pt x="145576" y="369833"/>
                </a:moveTo>
                <a:cubicBezTo>
                  <a:pt x="155085" y="369833"/>
                  <a:pt x="162794" y="377542"/>
                  <a:pt x="162794" y="387051"/>
                </a:cubicBezTo>
                <a:cubicBezTo>
                  <a:pt x="162794" y="396560"/>
                  <a:pt x="155085" y="404269"/>
                  <a:pt x="145576" y="404269"/>
                </a:cubicBezTo>
                <a:cubicBezTo>
                  <a:pt x="136067" y="404269"/>
                  <a:pt x="128358" y="396560"/>
                  <a:pt x="128358" y="387051"/>
                </a:cubicBezTo>
                <a:cubicBezTo>
                  <a:pt x="128358" y="377542"/>
                  <a:pt x="136067" y="369833"/>
                  <a:pt x="145576" y="369833"/>
                </a:cubicBezTo>
                <a:close/>
                <a:moveTo>
                  <a:pt x="542732" y="345093"/>
                </a:moveTo>
                <a:lnTo>
                  <a:pt x="565651" y="362621"/>
                </a:lnTo>
                <a:lnTo>
                  <a:pt x="589603" y="362621"/>
                </a:lnTo>
                <a:lnTo>
                  <a:pt x="589603" y="345093"/>
                </a:lnTo>
                <a:close/>
                <a:moveTo>
                  <a:pt x="482647" y="345093"/>
                </a:moveTo>
                <a:cubicBezTo>
                  <a:pt x="459418" y="345093"/>
                  <a:pt x="440628" y="363858"/>
                  <a:pt x="440628" y="387058"/>
                </a:cubicBezTo>
                <a:cubicBezTo>
                  <a:pt x="440628" y="410256"/>
                  <a:pt x="459418" y="429125"/>
                  <a:pt x="482647" y="429125"/>
                </a:cubicBezTo>
                <a:cubicBezTo>
                  <a:pt x="505876" y="429125"/>
                  <a:pt x="524769" y="410256"/>
                  <a:pt x="524769" y="387058"/>
                </a:cubicBezTo>
                <a:cubicBezTo>
                  <a:pt x="524769" y="363858"/>
                  <a:pt x="505876" y="345093"/>
                  <a:pt x="482647" y="345093"/>
                </a:cubicBezTo>
                <a:close/>
                <a:moveTo>
                  <a:pt x="209164" y="345093"/>
                </a:moveTo>
                <a:lnTo>
                  <a:pt x="232187" y="362621"/>
                </a:lnTo>
                <a:lnTo>
                  <a:pt x="426381" y="362621"/>
                </a:lnTo>
                <a:cubicBezTo>
                  <a:pt x="429272" y="356126"/>
                  <a:pt x="433298" y="350145"/>
                  <a:pt x="438047" y="345093"/>
                </a:cubicBezTo>
                <a:close/>
                <a:moveTo>
                  <a:pt x="145568" y="345093"/>
                </a:moveTo>
                <a:cubicBezTo>
                  <a:pt x="122443" y="345093"/>
                  <a:pt x="103550" y="363858"/>
                  <a:pt x="103550" y="387058"/>
                </a:cubicBezTo>
                <a:cubicBezTo>
                  <a:pt x="103550" y="410256"/>
                  <a:pt x="122443" y="429125"/>
                  <a:pt x="145568" y="429125"/>
                </a:cubicBezTo>
                <a:cubicBezTo>
                  <a:pt x="168797" y="429125"/>
                  <a:pt x="187690" y="410256"/>
                  <a:pt x="187690" y="387058"/>
                </a:cubicBezTo>
                <a:cubicBezTo>
                  <a:pt x="187690" y="363858"/>
                  <a:pt x="168797" y="345093"/>
                  <a:pt x="145568" y="345093"/>
                </a:cubicBezTo>
                <a:close/>
                <a:moveTo>
                  <a:pt x="29320" y="345093"/>
                </a:moveTo>
                <a:lnTo>
                  <a:pt x="29320" y="354991"/>
                </a:lnTo>
                <a:cubicBezTo>
                  <a:pt x="29320" y="359219"/>
                  <a:pt x="32830" y="362621"/>
                  <a:pt x="37063" y="362621"/>
                </a:cubicBezTo>
                <a:lnTo>
                  <a:pt x="89406" y="362621"/>
                </a:lnTo>
                <a:cubicBezTo>
                  <a:pt x="92193" y="356126"/>
                  <a:pt x="96220" y="350145"/>
                  <a:pt x="101072" y="345093"/>
                </a:cubicBezTo>
                <a:close/>
                <a:moveTo>
                  <a:pt x="264294" y="280756"/>
                </a:moveTo>
                <a:lnTo>
                  <a:pt x="264294" y="324988"/>
                </a:lnTo>
                <a:lnTo>
                  <a:pt x="409449" y="324988"/>
                </a:lnTo>
                <a:lnTo>
                  <a:pt x="409449" y="280756"/>
                </a:lnTo>
                <a:close/>
                <a:moveTo>
                  <a:pt x="496791" y="210835"/>
                </a:moveTo>
                <a:lnTo>
                  <a:pt x="496791" y="258676"/>
                </a:lnTo>
                <a:lnTo>
                  <a:pt x="547898" y="258676"/>
                </a:lnTo>
                <a:lnTo>
                  <a:pt x="547898" y="248262"/>
                </a:lnTo>
                <a:close/>
                <a:moveTo>
                  <a:pt x="487189" y="158560"/>
                </a:moveTo>
                <a:lnTo>
                  <a:pt x="544491" y="158560"/>
                </a:lnTo>
                <a:cubicBezTo>
                  <a:pt x="549240" y="158560"/>
                  <a:pt x="553267" y="161962"/>
                  <a:pt x="554093" y="166602"/>
                </a:cubicBezTo>
                <a:lnTo>
                  <a:pt x="567102" y="244860"/>
                </a:lnTo>
                <a:cubicBezTo>
                  <a:pt x="567205" y="245375"/>
                  <a:pt x="567205" y="245891"/>
                  <a:pt x="567205" y="246406"/>
                </a:cubicBezTo>
                <a:lnTo>
                  <a:pt x="567205" y="268265"/>
                </a:lnTo>
                <a:cubicBezTo>
                  <a:pt x="567205" y="273626"/>
                  <a:pt x="562869" y="277957"/>
                  <a:pt x="557603" y="277957"/>
                </a:cubicBezTo>
                <a:lnTo>
                  <a:pt x="487189" y="277957"/>
                </a:lnTo>
                <a:cubicBezTo>
                  <a:pt x="481820" y="277957"/>
                  <a:pt x="477587" y="273626"/>
                  <a:pt x="477587" y="268265"/>
                </a:cubicBezTo>
                <a:lnTo>
                  <a:pt x="477587" y="168149"/>
                </a:lnTo>
                <a:cubicBezTo>
                  <a:pt x="477587" y="162890"/>
                  <a:pt x="481820" y="158560"/>
                  <a:pt x="487189" y="158560"/>
                </a:cubicBezTo>
                <a:close/>
                <a:moveTo>
                  <a:pt x="437531" y="140945"/>
                </a:moveTo>
                <a:lnTo>
                  <a:pt x="437531" y="325813"/>
                </a:lnTo>
                <a:lnTo>
                  <a:pt x="589603" y="325813"/>
                </a:lnTo>
                <a:lnTo>
                  <a:pt x="589603" y="273332"/>
                </a:lnTo>
                <a:lnTo>
                  <a:pt x="567613" y="140945"/>
                </a:lnTo>
                <a:close/>
                <a:moveTo>
                  <a:pt x="85173" y="40520"/>
                </a:moveTo>
                <a:cubicBezTo>
                  <a:pt x="85173" y="41139"/>
                  <a:pt x="85173" y="41861"/>
                  <a:pt x="85173" y="42479"/>
                </a:cubicBezTo>
                <a:cubicBezTo>
                  <a:pt x="85173" y="46810"/>
                  <a:pt x="84553" y="50831"/>
                  <a:pt x="83418" y="54749"/>
                </a:cubicBezTo>
                <a:lnTo>
                  <a:pt x="319321" y="261578"/>
                </a:lnTo>
                <a:lnTo>
                  <a:pt x="409449" y="261578"/>
                </a:lnTo>
                <a:lnTo>
                  <a:pt x="409449" y="231781"/>
                </a:lnTo>
                <a:close/>
                <a:moveTo>
                  <a:pt x="42638" y="19177"/>
                </a:moveTo>
                <a:cubicBezTo>
                  <a:pt x="29733" y="19177"/>
                  <a:pt x="19306" y="29694"/>
                  <a:pt x="19306" y="42479"/>
                </a:cubicBezTo>
                <a:cubicBezTo>
                  <a:pt x="19306" y="55367"/>
                  <a:pt x="29733" y="65781"/>
                  <a:pt x="42638" y="65781"/>
                </a:cubicBezTo>
                <a:cubicBezTo>
                  <a:pt x="55440" y="65781"/>
                  <a:pt x="65970" y="55367"/>
                  <a:pt x="65970" y="42479"/>
                </a:cubicBezTo>
                <a:cubicBezTo>
                  <a:pt x="65970" y="29694"/>
                  <a:pt x="55440" y="19177"/>
                  <a:pt x="42638" y="19177"/>
                </a:cubicBezTo>
                <a:close/>
                <a:moveTo>
                  <a:pt x="42638" y="0"/>
                </a:moveTo>
                <a:cubicBezTo>
                  <a:pt x="50278" y="0"/>
                  <a:pt x="57401" y="1959"/>
                  <a:pt x="63699" y="5567"/>
                </a:cubicBezTo>
                <a:cubicBezTo>
                  <a:pt x="64009" y="5671"/>
                  <a:pt x="64318" y="5877"/>
                  <a:pt x="64628" y="6083"/>
                </a:cubicBezTo>
                <a:lnTo>
                  <a:pt x="409449" y="209510"/>
                </a:lnTo>
                <a:lnTo>
                  <a:pt x="409449" y="100218"/>
                </a:lnTo>
                <a:cubicBezTo>
                  <a:pt x="409449" y="92485"/>
                  <a:pt x="415747" y="86196"/>
                  <a:pt x="423490" y="86196"/>
                </a:cubicBezTo>
                <a:cubicBezTo>
                  <a:pt x="431233" y="86196"/>
                  <a:pt x="437531" y="92485"/>
                  <a:pt x="437531" y="100218"/>
                </a:cubicBezTo>
                <a:lnTo>
                  <a:pt x="437531" y="121664"/>
                </a:lnTo>
                <a:lnTo>
                  <a:pt x="575769" y="121664"/>
                </a:lnTo>
                <a:cubicBezTo>
                  <a:pt x="580415" y="121664"/>
                  <a:pt x="584441" y="125067"/>
                  <a:pt x="585267" y="129706"/>
                </a:cubicBezTo>
                <a:lnTo>
                  <a:pt x="608806" y="270961"/>
                </a:lnTo>
                <a:cubicBezTo>
                  <a:pt x="608806" y="271476"/>
                  <a:pt x="608909" y="271992"/>
                  <a:pt x="608909" y="272507"/>
                </a:cubicBezTo>
                <a:lnTo>
                  <a:pt x="608909" y="335401"/>
                </a:lnTo>
                <a:lnTo>
                  <a:pt x="608909" y="372210"/>
                </a:lnTo>
                <a:cubicBezTo>
                  <a:pt x="608909" y="377572"/>
                  <a:pt x="604573" y="381902"/>
                  <a:pt x="599308" y="381902"/>
                </a:cubicBezTo>
                <a:lnTo>
                  <a:pt x="543765" y="381902"/>
                </a:lnTo>
                <a:cubicBezTo>
                  <a:pt x="543971" y="383552"/>
                  <a:pt x="543971" y="385305"/>
                  <a:pt x="543971" y="387058"/>
                </a:cubicBezTo>
                <a:cubicBezTo>
                  <a:pt x="543971" y="420876"/>
                  <a:pt x="516509" y="448302"/>
                  <a:pt x="482647" y="448302"/>
                </a:cubicBezTo>
                <a:cubicBezTo>
                  <a:pt x="448887" y="448302"/>
                  <a:pt x="421322" y="420876"/>
                  <a:pt x="421322" y="387058"/>
                </a:cubicBezTo>
                <a:cubicBezTo>
                  <a:pt x="421322" y="385305"/>
                  <a:pt x="421425" y="383552"/>
                  <a:pt x="421529" y="381902"/>
                </a:cubicBezTo>
                <a:lnTo>
                  <a:pt x="206686" y="381902"/>
                </a:lnTo>
                <a:cubicBezTo>
                  <a:pt x="206893" y="383552"/>
                  <a:pt x="206996" y="385305"/>
                  <a:pt x="206996" y="387058"/>
                </a:cubicBezTo>
                <a:cubicBezTo>
                  <a:pt x="206996" y="420876"/>
                  <a:pt x="179431" y="448302"/>
                  <a:pt x="145568" y="448302"/>
                </a:cubicBezTo>
                <a:cubicBezTo>
                  <a:pt x="111809" y="448302"/>
                  <a:pt x="84244" y="420876"/>
                  <a:pt x="84244" y="387058"/>
                </a:cubicBezTo>
                <a:cubicBezTo>
                  <a:pt x="84244" y="385305"/>
                  <a:pt x="84347" y="383552"/>
                  <a:pt x="84553" y="381902"/>
                </a:cubicBezTo>
                <a:lnTo>
                  <a:pt x="37063" y="381902"/>
                </a:lnTo>
                <a:cubicBezTo>
                  <a:pt x="22197" y="381902"/>
                  <a:pt x="10118" y="369839"/>
                  <a:pt x="10118" y="354991"/>
                </a:cubicBezTo>
                <a:lnTo>
                  <a:pt x="10118" y="335401"/>
                </a:lnTo>
                <a:cubicBezTo>
                  <a:pt x="10118" y="330143"/>
                  <a:pt x="14350" y="325813"/>
                  <a:pt x="19719" y="325813"/>
                </a:cubicBezTo>
                <a:lnTo>
                  <a:pt x="22300" y="325813"/>
                </a:lnTo>
                <a:cubicBezTo>
                  <a:pt x="14660" y="316636"/>
                  <a:pt x="10118" y="304779"/>
                  <a:pt x="10118" y="291994"/>
                </a:cubicBezTo>
                <a:cubicBezTo>
                  <a:pt x="10118" y="286633"/>
                  <a:pt x="14350" y="282302"/>
                  <a:pt x="19719" y="282302"/>
                </a:cubicBezTo>
                <a:cubicBezTo>
                  <a:pt x="24984" y="282302"/>
                  <a:pt x="29320" y="286633"/>
                  <a:pt x="29320" y="291994"/>
                </a:cubicBezTo>
                <a:cubicBezTo>
                  <a:pt x="29320" y="310656"/>
                  <a:pt x="44600" y="325813"/>
                  <a:pt x="63286" y="325813"/>
                </a:cubicBezTo>
                <a:lnTo>
                  <a:pt x="244988" y="325813"/>
                </a:lnTo>
                <a:lnTo>
                  <a:pt x="244988" y="271167"/>
                </a:lnTo>
                <a:cubicBezTo>
                  <a:pt x="244988" y="265908"/>
                  <a:pt x="249324" y="261578"/>
                  <a:pt x="254693" y="261578"/>
                </a:cubicBezTo>
                <a:lnTo>
                  <a:pt x="290104" y="261578"/>
                </a:lnTo>
                <a:lnTo>
                  <a:pt x="73610" y="71761"/>
                </a:lnTo>
                <a:cubicBezTo>
                  <a:pt x="65764" y="79906"/>
                  <a:pt x="54820" y="85062"/>
                  <a:pt x="42638" y="85062"/>
                </a:cubicBezTo>
                <a:cubicBezTo>
                  <a:pt x="33966" y="85062"/>
                  <a:pt x="26016" y="82484"/>
                  <a:pt x="19306" y="78050"/>
                </a:cubicBezTo>
                <a:lnTo>
                  <a:pt x="19306" y="214356"/>
                </a:lnTo>
                <a:cubicBezTo>
                  <a:pt x="19306" y="218068"/>
                  <a:pt x="22300" y="221161"/>
                  <a:pt x="26120" y="221161"/>
                </a:cubicBezTo>
                <a:cubicBezTo>
                  <a:pt x="29836" y="221161"/>
                  <a:pt x="32830" y="218068"/>
                  <a:pt x="32830" y="214356"/>
                </a:cubicBezTo>
                <a:cubicBezTo>
                  <a:pt x="32830" y="208994"/>
                  <a:pt x="37166" y="204664"/>
                  <a:pt x="42535" y="204664"/>
                </a:cubicBezTo>
                <a:cubicBezTo>
                  <a:pt x="47800" y="204664"/>
                  <a:pt x="52136" y="208994"/>
                  <a:pt x="52136" y="214356"/>
                </a:cubicBezTo>
                <a:cubicBezTo>
                  <a:pt x="52136" y="228687"/>
                  <a:pt x="40470" y="240338"/>
                  <a:pt x="26120" y="240338"/>
                </a:cubicBezTo>
                <a:cubicBezTo>
                  <a:pt x="11666" y="240338"/>
                  <a:pt x="0" y="228687"/>
                  <a:pt x="0" y="214356"/>
                </a:cubicBezTo>
                <a:lnTo>
                  <a:pt x="0" y="42479"/>
                </a:lnTo>
                <a:cubicBezTo>
                  <a:pt x="0" y="19074"/>
                  <a:pt x="19099" y="0"/>
                  <a:pt x="42638"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矩形 41"/>
          <p:cNvSpPr/>
          <p:nvPr/>
        </p:nvSpPr>
        <p:spPr>
          <a:xfrm>
            <a:off x="1693756" y="719332"/>
            <a:ext cx="72694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机械事故预防三：起重机械危险防护措施</a:t>
            </a:r>
            <a:endParaRPr lang="zh-CN" altLang="en-US" sz="2800" spc="300" dirty="0">
              <a:solidFill>
                <a:schemeClr val="accent1"/>
              </a:solidFill>
              <a:latin typeface="Times New Roman" panose="02020603050405020304" charset="0"/>
              <a:ea typeface="微软雅黑" panose="020B0503020204020204" pitchFamily="34" charset="-122"/>
            </a:endParaRPr>
          </a:p>
        </p:txBody>
      </p:sp>
      <p:pic>
        <p:nvPicPr>
          <p:cNvPr id="12290" name="Picture 2" descr="http://www.cmsino.com/admin/kindeditor/attached/image/20140514/20140514174847_20967.jpg"/>
          <p:cNvPicPr>
            <a:picLocks noChangeAspect="1" noChangeArrowheads="1"/>
          </p:cNvPicPr>
          <p:nvPr/>
        </p:nvPicPr>
        <p:blipFill rotWithShape="1">
          <a:blip r:embed="rId2"/>
          <a:srcRect l="7587" t="11660" r="6579" b="4555"/>
          <a:stretch>
            <a:fillRect/>
          </a:stretch>
        </p:blipFill>
        <p:spPr bwMode="auto">
          <a:xfrm>
            <a:off x="8008470" y="3927801"/>
            <a:ext cx="3809868" cy="2481943"/>
          </a:xfrm>
          <a:prstGeom prst="rect">
            <a:avLst/>
          </a:prstGeom>
          <a:noFill/>
          <a:extLst>
            <a:ext uri="{909E8E84-426E-40DD-AFC4-6F175D3DCCD1}">
              <a14:hiddenFill xmlns:a14="http://schemas.microsoft.com/office/drawing/2010/main">
                <a:solidFill>
                  <a:srgbClr val="FFFFFF"/>
                </a:solidFill>
              </a14:hiddenFill>
            </a:ext>
          </a:extLst>
        </p:spPr>
      </p:pic>
      <p:sp>
        <p:nvSpPr>
          <p:cNvPr id="36" name="矩形 35"/>
          <p:cNvSpPr/>
          <p:nvPr/>
        </p:nvSpPr>
        <p:spPr>
          <a:xfrm>
            <a:off x="1064435" y="2319128"/>
            <a:ext cx="9805026" cy="47561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起重机工作时，其各部件、机构，必须要与输电线路保持一定安全距离。</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43" name="矩形 42"/>
          <p:cNvSpPr/>
          <p:nvPr>
            <p:custDataLst>
              <p:tags r:id="rId3"/>
            </p:custDataLst>
          </p:nvPr>
        </p:nvSpPr>
        <p:spPr>
          <a:xfrm>
            <a:off x="1166033" y="1766924"/>
            <a:ext cx="18446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7.</a:t>
            </a:r>
            <a:r>
              <a:rPr kumimoji="1" lang="zh-CN" altLang="en-US" dirty="0">
                <a:solidFill>
                  <a:schemeClr val="lt1"/>
                </a:solidFill>
                <a:latin typeface="Times New Roman" panose="02020603050405020304" charset="0"/>
                <a:ea typeface="微软雅黑" panose="020B0503020204020204" pitchFamily="34" charset="-122"/>
              </a:rPr>
              <a:t> 保持安全距离</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6" name="矩形 45"/>
          <p:cNvSpPr/>
          <p:nvPr>
            <p:custDataLst>
              <p:tags r:id="rId4"/>
            </p:custDataLst>
          </p:nvPr>
        </p:nvSpPr>
        <p:spPr>
          <a:xfrm>
            <a:off x="1166033" y="3099804"/>
            <a:ext cx="13874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8.</a:t>
            </a:r>
            <a:r>
              <a:rPr kumimoji="1" lang="zh-CN" altLang="en-US" dirty="0">
                <a:solidFill>
                  <a:schemeClr val="lt1"/>
                </a:solidFill>
                <a:latin typeface="Times New Roman" panose="02020603050405020304" charset="0"/>
                <a:ea typeface="微软雅黑" panose="020B0503020204020204" pitchFamily="34" charset="-122"/>
              </a:rPr>
              <a:t> 打好支腿</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4" name="矩形 43"/>
          <p:cNvSpPr/>
          <p:nvPr/>
        </p:nvSpPr>
        <p:spPr>
          <a:xfrm>
            <a:off x="1078949" y="3640364"/>
            <a:ext cx="6787792" cy="47561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自行式起重机，工作前应将停机场地平整好，牢固可靠地打好支腿。</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48" name="矩形 47"/>
          <p:cNvSpPr/>
          <p:nvPr>
            <p:custDataLst>
              <p:tags r:id="rId5"/>
            </p:custDataLst>
          </p:nvPr>
        </p:nvSpPr>
        <p:spPr>
          <a:xfrm>
            <a:off x="1145236" y="4511788"/>
            <a:ext cx="2301875" cy="475615"/>
          </a:xfrm>
          <a:prstGeom prst="rect">
            <a:avLst/>
          </a:prstGeom>
          <a:solidFill>
            <a:schemeClr val="accent1"/>
          </a:solidFill>
        </p:spPr>
        <p:txBody>
          <a:bodyPr wrap="none">
            <a:spAutoFit/>
          </a:bodyPr>
          <a:lstStyle/>
          <a:p>
            <a:pPr>
              <a:lnSpc>
                <a:spcPts val="3000"/>
              </a:lnSpc>
              <a:spcBef>
                <a:spcPct val="25000"/>
              </a:spcBef>
            </a:pPr>
            <a:r>
              <a:rPr kumimoji="1" lang="en-US" altLang="zh-CN" dirty="0">
                <a:solidFill>
                  <a:schemeClr val="lt1"/>
                </a:solidFill>
                <a:latin typeface="Times New Roman" panose="02020603050405020304" charset="0"/>
                <a:ea typeface="微软雅黑" panose="020B0503020204020204" pitchFamily="34" charset="-122"/>
              </a:rPr>
              <a:t>9.</a:t>
            </a:r>
            <a:r>
              <a:rPr kumimoji="1" lang="zh-CN" altLang="en-US" dirty="0">
                <a:solidFill>
                  <a:schemeClr val="lt1"/>
                </a:solidFill>
                <a:latin typeface="Times New Roman" panose="02020603050405020304" charset="0"/>
                <a:ea typeface="微软雅黑" panose="020B0503020204020204" pitchFamily="34" charset="-122"/>
              </a:rPr>
              <a:t> 特殊人群禁止操作</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45" name="矩形 44"/>
          <p:cNvSpPr/>
          <p:nvPr/>
        </p:nvSpPr>
        <p:spPr>
          <a:xfrm>
            <a:off x="1064435" y="5141430"/>
            <a:ext cx="6700708" cy="860425"/>
          </a:xfrm>
          <a:prstGeom prst="rect">
            <a:avLst/>
          </a:prstGeom>
        </p:spPr>
        <p:txBody>
          <a:bodyPr wrap="square">
            <a:spAutoFit/>
          </a:bodyPr>
          <a:lstStyle/>
          <a:p>
            <a:pPr>
              <a:lnSpc>
                <a:spcPts val="30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起重机驾驶人员要求身体健康，凡患有色盲、双眼视力在</a:t>
            </a:r>
            <a:r>
              <a:rPr kumimoji="1" lang="en-US" altLang="zh-CN" sz="1600" dirty="0">
                <a:solidFill>
                  <a:srgbClr val="000000"/>
                </a:solidFill>
                <a:latin typeface="Times New Roman" panose="02020603050405020304" charset="0"/>
                <a:ea typeface="微软雅黑" panose="020B0503020204020204" pitchFamily="34" charset="-122"/>
              </a:rPr>
              <a:t>0.8</a:t>
            </a:r>
            <a:r>
              <a:rPr kumimoji="1" lang="zh-CN" altLang="en-US" sz="1600" dirty="0">
                <a:solidFill>
                  <a:srgbClr val="000000"/>
                </a:solidFill>
                <a:latin typeface="Times New Roman" panose="02020603050405020304" charset="0"/>
                <a:ea typeface="微软雅黑" panose="020B0503020204020204" pitchFamily="34" charset="-122"/>
              </a:rPr>
              <a:t>以下，患有听力障碍症或癫痫病的人不能从事此项工作。</a:t>
            </a:r>
            <a:endParaRPr kumimoji="1" lang="zh-CN" altLang="en-US" sz="16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gas-mask_265933"/>
          <p:cNvSpPr>
            <a:spLocks noChangeAspect="1"/>
          </p:cNvSpPr>
          <p:nvPr>
            <p:custDataLst>
              <p:tags r:id="rId1"/>
            </p:custDataLst>
          </p:nvPr>
        </p:nvSpPr>
        <p:spPr bwMode="auto">
          <a:xfrm>
            <a:off x="1138264" y="679581"/>
            <a:ext cx="665139" cy="720716"/>
          </a:xfrm>
          <a:custGeom>
            <a:avLst/>
            <a:gdLst>
              <a:gd name="connsiteX0" fmla="*/ 297904 w 559936"/>
              <a:gd name="connsiteY0" fmla="*/ 433611 h 606722"/>
              <a:gd name="connsiteX1" fmla="*/ 297904 w 559936"/>
              <a:gd name="connsiteY1" fmla="*/ 486749 h 606722"/>
              <a:gd name="connsiteX2" fmla="*/ 344012 w 559936"/>
              <a:gd name="connsiteY2" fmla="*/ 460180 h 606722"/>
              <a:gd name="connsiteX3" fmla="*/ 262033 w 559936"/>
              <a:gd name="connsiteY3" fmla="*/ 433611 h 606722"/>
              <a:gd name="connsiteX4" fmla="*/ 215925 w 559936"/>
              <a:gd name="connsiteY4" fmla="*/ 460180 h 606722"/>
              <a:gd name="connsiteX5" fmla="*/ 262033 w 559936"/>
              <a:gd name="connsiteY5" fmla="*/ 486749 h 606722"/>
              <a:gd name="connsiteX6" fmla="*/ 511966 w 559936"/>
              <a:gd name="connsiteY6" fmla="*/ 422687 h 606722"/>
              <a:gd name="connsiteX7" fmla="*/ 559936 w 559936"/>
              <a:gd name="connsiteY7" fmla="*/ 470584 h 606722"/>
              <a:gd name="connsiteX8" fmla="*/ 423589 w 559936"/>
              <a:gd name="connsiteY8" fmla="*/ 606722 h 606722"/>
              <a:gd name="connsiteX9" fmla="*/ 375619 w 559936"/>
              <a:gd name="connsiteY9" fmla="*/ 558825 h 606722"/>
              <a:gd name="connsiteX10" fmla="*/ 47975 w 559936"/>
              <a:gd name="connsiteY10" fmla="*/ 422687 h 606722"/>
              <a:gd name="connsiteX11" fmla="*/ 184246 w 559936"/>
              <a:gd name="connsiteY11" fmla="*/ 558825 h 606722"/>
              <a:gd name="connsiteX12" fmla="*/ 136271 w 559936"/>
              <a:gd name="connsiteY12" fmla="*/ 606722 h 606722"/>
              <a:gd name="connsiteX13" fmla="*/ 0 w 559936"/>
              <a:gd name="connsiteY13" fmla="*/ 470584 h 606722"/>
              <a:gd name="connsiteX14" fmla="*/ 361992 w 559936"/>
              <a:gd name="connsiteY14" fmla="*/ 375941 h 606722"/>
              <a:gd name="connsiteX15" fmla="*/ 315884 w 559936"/>
              <a:gd name="connsiteY15" fmla="*/ 402510 h 606722"/>
              <a:gd name="connsiteX16" fmla="*/ 361992 w 559936"/>
              <a:gd name="connsiteY16" fmla="*/ 429079 h 606722"/>
              <a:gd name="connsiteX17" fmla="*/ 366264 w 559936"/>
              <a:gd name="connsiteY17" fmla="*/ 402510 h 606722"/>
              <a:gd name="connsiteX18" fmla="*/ 361992 w 559936"/>
              <a:gd name="connsiteY18" fmla="*/ 375941 h 606722"/>
              <a:gd name="connsiteX19" fmla="*/ 197945 w 559936"/>
              <a:gd name="connsiteY19" fmla="*/ 375941 h 606722"/>
              <a:gd name="connsiteX20" fmla="*/ 193673 w 559936"/>
              <a:gd name="connsiteY20" fmla="*/ 402510 h 606722"/>
              <a:gd name="connsiteX21" fmla="*/ 197945 w 559936"/>
              <a:gd name="connsiteY21" fmla="*/ 429079 h 606722"/>
              <a:gd name="connsiteX22" fmla="*/ 244053 w 559936"/>
              <a:gd name="connsiteY22" fmla="*/ 402510 h 606722"/>
              <a:gd name="connsiteX23" fmla="*/ 297904 w 559936"/>
              <a:gd name="connsiteY23" fmla="*/ 318271 h 606722"/>
              <a:gd name="connsiteX24" fmla="*/ 297904 w 559936"/>
              <a:gd name="connsiteY24" fmla="*/ 371498 h 606722"/>
              <a:gd name="connsiteX25" fmla="*/ 344012 w 559936"/>
              <a:gd name="connsiteY25" fmla="*/ 344929 h 606722"/>
              <a:gd name="connsiteX26" fmla="*/ 297904 w 559936"/>
              <a:gd name="connsiteY26" fmla="*/ 318271 h 606722"/>
              <a:gd name="connsiteX27" fmla="*/ 262033 w 559936"/>
              <a:gd name="connsiteY27" fmla="*/ 318271 h 606722"/>
              <a:gd name="connsiteX28" fmla="*/ 215925 w 559936"/>
              <a:gd name="connsiteY28" fmla="*/ 344929 h 606722"/>
              <a:gd name="connsiteX29" fmla="*/ 262033 w 559936"/>
              <a:gd name="connsiteY29" fmla="*/ 371498 h 606722"/>
              <a:gd name="connsiteX30" fmla="*/ 257315 w 559936"/>
              <a:gd name="connsiteY30" fmla="*/ 250649 h 606722"/>
              <a:gd name="connsiteX31" fmla="*/ 302622 w 559936"/>
              <a:gd name="connsiteY31" fmla="*/ 250649 h 606722"/>
              <a:gd name="connsiteX32" fmla="*/ 340006 w 559936"/>
              <a:gd name="connsiteY32" fmla="*/ 303698 h 606722"/>
              <a:gd name="connsiteX33" fmla="*/ 415576 w 559936"/>
              <a:gd name="connsiteY33" fmla="*/ 330445 h 606722"/>
              <a:gd name="connsiteX34" fmla="*/ 468805 w 559936"/>
              <a:gd name="connsiteY34" fmla="*/ 318005 h 606722"/>
              <a:gd name="connsiteX35" fmla="*/ 468805 w 559936"/>
              <a:gd name="connsiteY35" fmla="*/ 322625 h 606722"/>
              <a:gd name="connsiteX36" fmla="*/ 454741 w 559936"/>
              <a:gd name="connsiteY36" fmla="*/ 393891 h 606722"/>
              <a:gd name="connsiteX37" fmla="*/ 472365 w 559936"/>
              <a:gd name="connsiteY37" fmla="*/ 411485 h 606722"/>
              <a:gd name="connsiteX38" fmla="*/ 364395 w 559936"/>
              <a:gd name="connsiteY38" fmla="*/ 519272 h 606722"/>
              <a:gd name="connsiteX39" fmla="*/ 348551 w 559936"/>
              <a:gd name="connsiteY39" fmla="*/ 503455 h 606722"/>
              <a:gd name="connsiteX40" fmla="*/ 280013 w 559936"/>
              <a:gd name="connsiteY40" fmla="*/ 524514 h 606722"/>
              <a:gd name="connsiteX41" fmla="*/ 211386 w 559936"/>
              <a:gd name="connsiteY41" fmla="*/ 503455 h 606722"/>
              <a:gd name="connsiteX42" fmla="*/ 195542 w 559936"/>
              <a:gd name="connsiteY42" fmla="*/ 519272 h 606722"/>
              <a:gd name="connsiteX43" fmla="*/ 87572 w 559936"/>
              <a:gd name="connsiteY43" fmla="*/ 411485 h 606722"/>
              <a:gd name="connsiteX44" fmla="*/ 105196 w 559936"/>
              <a:gd name="connsiteY44" fmla="*/ 393891 h 606722"/>
              <a:gd name="connsiteX45" fmla="*/ 91132 w 559936"/>
              <a:gd name="connsiteY45" fmla="*/ 322625 h 606722"/>
              <a:gd name="connsiteX46" fmla="*/ 91132 w 559936"/>
              <a:gd name="connsiteY46" fmla="*/ 318005 h 606722"/>
              <a:gd name="connsiteX47" fmla="*/ 144361 w 559936"/>
              <a:gd name="connsiteY47" fmla="*/ 330445 h 606722"/>
              <a:gd name="connsiteX48" fmla="*/ 219931 w 559936"/>
              <a:gd name="connsiteY48" fmla="*/ 303698 h 606722"/>
              <a:gd name="connsiteX49" fmla="*/ 257315 w 559936"/>
              <a:gd name="connsiteY49" fmla="*/ 250649 h 606722"/>
              <a:gd name="connsiteX50" fmla="*/ 478994 w 559936"/>
              <a:gd name="connsiteY50" fmla="*/ 156091 h 606722"/>
              <a:gd name="connsiteX51" fmla="*/ 499461 w 559936"/>
              <a:gd name="connsiteY51" fmla="*/ 210824 h 606722"/>
              <a:gd name="connsiteX52" fmla="*/ 415546 w 559936"/>
              <a:gd name="connsiteY52" fmla="*/ 294611 h 606722"/>
              <a:gd name="connsiteX53" fmla="*/ 362688 w 559936"/>
              <a:gd name="connsiteY53" fmla="*/ 275775 h 606722"/>
              <a:gd name="connsiteX54" fmla="*/ 360730 w 559936"/>
              <a:gd name="connsiteY54" fmla="*/ 274175 h 606722"/>
              <a:gd name="connsiteX55" fmla="*/ 283663 w 559936"/>
              <a:gd name="connsiteY55" fmla="*/ 127018 h 606722"/>
              <a:gd name="connsiteX56" fmla="*/ 415569 w 559936"/>
              <a:gd name="connsiteY56" fmla="*/ 127018 h 606722"/>
              <a:gd name="connsiteX57" fmla="*/ 449925 w 559936"/>
              <a:gd name="connsiteY57" fmla="*/ 134395 h 606722"/>
              <a:gd name="connsiteX58" fmla="*/ 339025 w 559936"/>
              <a:gd name="connsiteY58" fmla="*/ 245039 h 606722"/>
              <a:gd name="connsiteX59" fmla="*/ 333684 w 559936"/>
              <a:gd name="connsiteY59" fmla="*/ 228865 h 606722"/>
              <a:gd name="connsiteX60" fmla="*/ 330569 w 559936"/>
              <a:gd name="connsiteY60" fmla="*/ 214823 h 606722"/>
              <a:gd name="connsiteX61" fmla="*/ 229370 w 559936"/>
              <a:gd name="connsiteY61" fmla="*/ 214823 h 606722"/>
              <a:gd name="connsiteX62" fmla="*/ 226255 w 559936"/>
              <a:gd name="connsiteY62" fmla="*/ 228865 h 606722"/>
              <a:gd name="connsiteX63" fmla="*/ 197239 w 559936"/>
              <a:gd name="connsiteY63" fmla="*/ 275788 h 606722"/>
              <a:gd name="connsiteX64" fmla="*/ 144370 w 559936"/>
              <a:gd name="connsiteY64" fmla="*/ 294540 h 606722"/>
              <a:gd name="connsiteX65" fmla="*/ 119538 w 559936"/>
              <a:gd name="connsiteY65" fmla="*/ 290897 h 606722"/>
              <a:gd name="connsiteX66" fmla="*/ 144365 w 559936"/>
              <a:gd name="connsiteY66" fmla="*/ 127018 h 606722"/>
              <a:gd name="connsiteX67" fmla="*/ 232866 w 559936"/>
              <a:gd name="connsiteY67" fmla="*/ 127018 h 606722"/>
              <a:gd name="connsiteX68" fmla="*/ 87382 w 559936"/>
              <a:gd name="connsiteY68" fmla="*/ 272242 h 606722"/>
              <a:gd name="connsiteX69" fmla="*/ 60404 w 559936"/>
              <a:gd name="connsiteY69" fmla="*/ 210829 h 606722"/>
              <a:gd name="connsiteX70" fmla="*/ 144365 w 559936"/>
              <a:gd name="connsiteY70" fmla="*/ 127018 h 606722"/>
              <a:gd name="connsiteX71" fmla="*/ 280012 w 559936"/>
              <a:gd name="connsiteY71" fmla="*/ 0 h 606722"/>
              <a:gd name="connsiteX72" fmla="*/ 443573 w 559936"/>
              <a:gd name="connsiteY72" fmla="*/ 94487 h 606722"/>
              <a:gd name="connsiteX73" fmla="*/ 415542 w 559936"/>
              <a:gd name="connsiteY73" fmla="*/ 91198 h 606722"/>
              <a:gd name="connsiteX74" fmla="*/ 144393 w 559936"/>
              <a:gd name="connsiteY74" fmla="*/ 91198 h 606722"/>
              <a:gd name="connsiteX75" fmla="*/ 116362 w 559936"/>
              <a:gd name="connsiteY75" fmla="*/ 94487 h 606722"/>
              <a:gd name="connsiteX76" fmla="*/ 280012 w 559936"/>
              <a:gd name="connsiteY7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59936" h="606722">
                <a:moveTo>
                  <a:pt x="297904" y="433611"/>
                </a:moveTo>
                <a:lnTo>
                  <a:pt x="297904" y="486749"/>
                </a:lnTo>
                <a:cubicBezTo>
                  <a:pt x="316062" y="482928"/>
                  <a:pt x="332084" y="473420"/>
                  <a:pt x="344012" y="460180"/>
                </a:cubicBezTo>
                <a:close/>
                <a:moveTo>
                  <a:pt x="262033" y="433611"/>
                </a:moveTo>
                <a:lnTo>
                  <a:pt x="215925" y="460180"/>
                </a:lnTo>
                <a:cubicBezTo>
                  <a:pt x="227853" y="473420"/>
                  <a:pt x="243875" y="482928"/>
                  <a:pt x="262033" y="486749"/>
                </a:cubicBezTo>
                <a:close/>
                <a:moveTo>
                  <a:pt x="511966" y="422687"/>
                </a:moveTo>
                <a:lnTo>
                  <a:pt x="559936" y="470584"/>
                </a:lnTo>
                <a:lnTo>
                  <a:pt x="423589" y="606722"/>
                </a:lnTo>
                <a:lnTo>
                  <a:pt x="375619" y="558825"/>
                </a:lnTo>
                <a:close/>
                <a:moveTo>
                  <a:pt x="47975" y="422687"/>
                </a:moveTo>
                <a:lnTo>
                  <a:pt x="184246" y="558825"/>
                </a:lnTo>
                <a:lnTo>
                  <a:pt x="136271" y="606722"/>
                </a:lnTo>
                <a:lnTo>
                  <a:pt x="0" y="470584"/>
                </a:lnTo>
                <a:close/>
                <a:moveTo>
                  <a:pt x="361992" y="375941"/>
                </a:moveTo>
                <a:lnTo>
                  <a:pt x="315884" y="402510"/>
                </a:lnTo>
                <a:lnTo>
                  <a:pt x="361992" y="429079"/>
                </a:lnTo>
                <a:cubicBezTo>
                  <a:pt x="364751" y="420726"/>
                  <a:pt x="366264" y="411840"/>
                  <a:pt x="366264" y="402510"/>
                </a:cubicBezTo>
                <a:cubicBezTo>
                  <a:pt x="366264" y="393269"/>
                  <a:pt x="364751" y="384294"/>
                  <a:pt x="361992" y="375941"/>
                </a:cubicBezTo>
                <a:close/>
                <a:moveTo>
                  <a:pt x="197945" y="375941"/>
                </a:moveTo>
                <a:cubicBezTo>
                  <a:pt x="195186" y="384294"/>
                  <a:pt x="193673" y="393269"/>
                  <a:pt x="193673" y="402510"/>
                </a:cubicBezTo>
                <a:cubicBezTo>
                  <a:pt x="193673" y="411840"/>
                  <a:pt x="195186" y="420726"/>
                  <a:pt x="197945" y="429079"/>
                </a:cubicBezTo>
                <a:lnTo>
                  <a:pt x="244053" y="402510"/>
                </a:lnTo>
                <a:close/>
                <a:moveTo>
                  <a:pt x="297904" y="318271"/>
                </a:moveTo>
                <a:lnTo>
                  <a:pt x="297904" y="371498"/>
                </a:lnTo>
                <a:lnTo>
                  <a:pt x="344012" y="344929"/>
                </a:lnTo>
                <a:cubicBezTo>
                  <a:pt x="332084" y="331689"/>
                  <a:pt x="316062" y="322181"/>
                  <a:pt x="297904" y="318271"/>
                </a:cubicBezTo>
                <a:close/>
                <a:moveTo>
                  <a:pt x="262033" y="318271"/>
                </a:moveTo>
                <a:cubicBezTo>
                  <a:pt x="243875" y="322092"/>
                  <a:pt x="227853" y="331689"/>
                  <a:pt x="215925" y="344929"/>
                </a:cubicBezTo>
                <a:lnTo>
                  <a:pt x="262033" y="371498"/>
                </a:lnTo>
                <a:close/>
                <a:moveTo>
                  <a:pt x="257315" y="250649"/>
                </a:moveTo>
                <a:lnTo>
                  <a:pt x="302622" y="250649"/>
                </a:lnTo>
                <a:cubicBezTo>
                  <a:pt x="309921" y="271265"/>
                  <a:pt x="322916" y="289747"/>
                  <a:pt x="340006" y="303698"/>
                </a:cubicBezTo>
                <a:cubicBezTo>
                  <a:pt x="361280" y="320937"/>
                  <a:pt x="388161" y="330445"/>
                  <a:pt x="415576" y="330445"/>
                </a:cubicBezTo>
                <a:cubicBezTo>
                  <a:pt x="434713" y="330445"/>
                  <a:pt x="452783" y="326002"/>
                  <a:pt x="468805" y="318005"/>
                </a:cubicBezTo>
                <a:lnTo>
                  <a:pt x="468805" y="322625"/>
                </a:lnTo>
                <a:cubicBezTo>
                  <a:pt x="468805" y="347862"/>
                  <a:pt x="463820" y="371942"/>
                  <a:pt x="454741" y="393891"/>
                </a:cubicBezTo>
                <a:lnTo>
                  <a:pt x="472365" y="411485"/>
                </a:lnTo>
                <a:lnTo>
                  <a:pt x="364395" y="519272"/>
                </a:lnTo>
                <a:lnTo>
                  <a:pt x="348551" y="503455"/>
                </a:lnTo>
                <a:cubicBezTo>
                  <a:pt x="328969" y="516783"/>
                  <a:pt x="305381" y="524514"/>
                  <a:pt x="280013" y="524514"/>
                </a:cubicBezTo>
                <a:cubicBezTo>
                  <a:pt x="254556" y="524514"/>
                  <a:pt x="230968" y="516783"/>
                  <a:pt x="211386" y="503455"/>
                </a:cubicBezTo>
                <a:lnTo>
                  <a:pt x="195542" y="519272"/>
                </a:lnTo>
                <a:lnTo>
                  <a:pt x="87572" y="411485"/>
                </a:lnTo>
                <a:lnTo>
                  <a:pt x="105196" y="393891"/>
                </a:lnTo>
                <a:cubicBezTo>
                  <a:pt x="96117" y="371942"/>
                  <a:pt x="91132" y="347862"/>
                  <a:pt x="91132" y="322625"/>
                </a:cubicBezTo>
                <a:lnTo>
                  <a:pt x="91132" y="318005"/>
                </a:lnTo>
                <a:cubicBezTo>
                  <a:pt x="107154" y="326002"/>
                  <a:pt x="125223" y="330445"/>
                  <a:pt x="144361" y="330445"/>
                </a:cubicBezTo>
                <a:cubicBezTo>
                  <a:pt x="171776" y="330445"/>
                  <a:pt x="198657" y="320937"/>
                  <a:pt x="219931" y="303698"/>
                </a:cubicBezTo>
                <a:cubicBezTo>
                  <a:pt x="237021" y="289747"/>
                  <a:pt x="250016" y="271265"/>
                  <a:pt x="257315" y="250649"/>
                </a:cubicBezTo>
                <a:close/>
                <a:moveTo>
                  <a:pt x="478994" y="156091"/>
                </a:moveTo>
                <a:cubicBezTo>
                  <a:pt x="491719" y="170752"/>
                  <a:pt x="499461" y="189944"/>
                  <a:pt x="499461" y="210824"/>
                </a:cubicBezTo>
                <a:cubicBezTo>
                  <a:pt x="499461" y="257027"/>
                  <a:pt x="461819" y="294522"/>
                  <a:pt x="415546" y="294611"/>
                </a:cubicBezTo>
                <a:cubicBezTo>
                  <a:pt x="396058" y="294611"/>
                  <a:pt x="377816" y="288125"/>
                  <a:pt x="362688" y="275775"/>
                </a:cubicBezTo>
                <a:cubicBezTo>
                  <a:pt x="362065" y="275242"/>
                  <a:pt x="361353" y="274708"/>
                  <a:pt x="360730" y="274175"/>
                </a:cubicBezTo>
                <a:close/>
                <a:moveTo>
                  <a:pt x="283663" y="127018"/>
                </a:moveTo>
                <a:lnTo>
                  <a:pt x="415569" y="127018"/>
                </a:lnTo>
                <a:cubicBezTo>
                  <a:pt x="427852" y="127018"/>
                  <a:pt x="439422" y="129684"/>
                  <a:pt x="449925" y="134395"/>
                </a:cubicBezTo>
                <a:lnTo>
                  <a:pt x="339025" y="245039"/>
                </a:lnTo>
                <a:cubicBezTo>
                  <a:pt x="336710" y="239885"/>
                  <a:pt x="334930" y="234463"/>
                  <a:pt x="333684" y="228865"/>
                </a:cubicBezTo>
                <a:lnTo>
                  <a:pt x="330569" y="214823"/>
                </a:lnTo>
                <a:lnTo>
                  <a:pt x="229370" y="214823"/>
                </a:lnTo>
                <a:lnTo>
                  <a:pt x="226255" y="228865"/>
                </a:lnTo>
                <a:cubicBezTo>
                  <a:pt x="222250" y="247261"/>
                  <a:pt x="211925" y="263880"/>
                  <a:pt x="197239" y="275788"/>
                </a:cubicBezTo>
                <a:cubicBezTo>
                  <a:pt x="182109" y="288142"/>
                  <a:pt x="163863" y="294540"/>
                  <a:pt x="144370" y="294540"/>
                </a:cubicBezTo>
                <a:cubicBezTo>
                  <a:pt x="135737" y="294540"/>
                  <a:pt x="127370" y="293296"/>
                  <a:pt x="119538" y="290897"/>
                </a:cubicBezTo>
                <a:close/>
                <a:moveTo>
                  <a:pt x="144365" y="127018"/>
                </a:moveTo>
                <a:lnTo>
                  <a:pt x="232866" y="127018"/>
                </a:lnTo>
                <a:lnTo>
                  <a:pt x="87382" y="272242"/>
                </a:lnTo>
                <a:cubicBezTo>
                  <a:pt x="70821" y="256956"/>
                  <a:pt x="60404" y="235092"/>
                  <a:pt x="60404" y="210829"/>
                </a:cubicBezTo>
                <a:cubicBezTo>
                  <a:pt x="60404" y="164613"/>
                  <a:pt x="98066" y="127018"/>
                  <a:pt x="144365" y="127018"/>
                </a:cubicBezTo>
                <a:close/>
                <a:moveTo>
                  <a:pt x="280012" y="0"/>
                </a:moveTo>
                <a:cubicBezTo>
                  <a:pt x="348266" y="0"/>
                  <a:pt x="410202" y="36443"/>
                  <a:pt x="443573" y="94487"/>
                </a:cubicBezTo>
                <a:cubicBezTo>
                  <a:pt x="434585" y="92353"/>
                  <a:pt x="425241" y="91198"/>
                  <a:pt x="415542" y="91198"/>
                </a:cubicBezTo>
                <a:lnTo>
                  <a:pt x="144393" y="91198"/>
                </a:lnTo>
                <a:cubicBezTo>
                  <a:pt x="134694" y="91198"/>
                  <a:pt x="125350" y="92353"/>
                  <a:pt x="116362" y="94487"/>
                </a:cubicBezTo>
                <a:cubicBezTo>
                  <a:pt x="149733" y="36443"/>
                  <a:pt x="211669" y="0"/>
                  <a:pt x="280012" y="0"/>
                </a:cubicBezTo>
                <a:close/>
              </a:path>
            </a:pathLst>
          </a:custGeom>
          <a:solidFill>
            <a:schemeClr val="accent1"/>
          </a:solidFill>
          <a:ln>
            <a:noFill/>
          </a:ln>
        </p:spPr>
      </p:sp>
      <p:pic>
        <p:nvPicPr>
          <p:cNvPr id="38" name="Picture 2" descr="C:\Documents and Settings\CD(DS)5\桌面\3.29\4.png"/>
          <p:cNvPicPr>
            <a:picLocks noChangeAspect="1" noChangeArrowheads="1"/>
          </p:cNvPicPr>
          <p:nvPr/>
        </p:nvPicPr>
        <p:blipFill rotWithShape="1">
          <a:blip r:embed="rId2"/>
          <a:srcRect l="6583" t="1" r="39529" b="1393"/>
          <a:stretch>
            <a:fillRect/>
          </a:stretch>
        </p:blipFill>
        <p:spPr bwMode="auto">
          <a:xfrm flipH="1">
            <a:off x="7155543" y="0"/>
            <a:ext cx="5034870" cy="68742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custDataLst>
              <p:tags r:id="rId3"/>
            </p:custDataLst>
          </p:nvPr>
        </p:nvSpPr>
        <p:spPr>
          <a:xfrm>
            <a:off x="1138264" y="1787309"/>
            <a:ext cx="4754880" cy="437515"/>
          </a:xfrm>
          <a:prstGeom prst="rect">
            <a:avLst/>
          </a:prstGeom>
          <a:solidFill>
            <a:schemeClr val="accent1"/>
          </a:solidFill>
        </p:spPr>
        <p:txBody>
          <a:bodyPr wrap="none">
            <a:spAutoFit/>
          </a:bodyPr>
          <a:lstStyle/>
          <a:p>
            <a:pPr>
              <a:lnSpc>
                <a:spcPct val="125000"/>
              </a:lnSpc>
              <a:spcBef>
                <a:spcPct val="25000"/>
              </a:spcBef>
            </a:pPr>
            <a:r>
              <a:rPr kumimoji="1" lang="zh-CN" altLang="en-US" dirty="0">
                <a:solidFill>
                  <a:schemeClr val="lt1"/>
                </a:solidFill>
                <a:latin typeface="Times New Roman" panose="02020603050405020304" charset="0"/>
                <a:ea typeface="微软雅黑" panose="020B0503020204020204" pitchFamily="34" charset="-122"/>
              </a:rPr>
              <a:t>起重机驾驶人员要了解并保证做到“十不吊”</a:t>
            </a:r>
            <a:endParaRPr kumimoji="1" lang="zh-CN" altLang="en-US" dirty="0">
              <a:solidFill>
                <a:schemeClr val="lt1"/>
              </a:solidFill>
              <a:latin typeface="Times New Roman" panose="02020603050405020304" charset="0"/>
              <a:ea typeface="微软雅黑" panose="020B0503020204020204" pitchFamily="34" charset="-122"/>
            </a:endParaRPr>
          </a:p>
        </p:txBody>
      </p:sp>
      <p:sp>
        <p:nvSpPr>
          <p:cNvPr id="3" name="矩形 2"/>
          <p:cNvSpPr/>
          <p:nvPr/>
        </p:nvSpPr>
        <p:spPr>
          <a:xfrm>
            <a:off x="1062718" y="2416898"/>
            <a:ext cx="6092825" cy="3851275"/>
          </a:xfrm>
          <a:prstGeom prst="rect">
            <a:avLst/>
          </a:prstGeom>
        </p:spPr>
        <p:txBody>
          <a:bodyPr>
            <a:spAutoFit/>
          </a:bodyPr>
          <a:lstStyle/>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①超过额定负荷不吊。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②指挥信号不明、吊物重量不明、光线暗淡不吊。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③吊索和附件捆绑不牢不吊。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④行车吊挂重物直接进行加工不吊。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⑤歪拉斜拽不吊。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⑥吊物上站人或有浮放物不吊。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⑦氧气瓶、乙炔放生器等具有易燃易爆危险的物品不吊。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⑧吊物有刃角不垫好不吊。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⑨埋在地下或凝固在地面上的物件不吊。</a:t>
            </a:r>
            <a:endParaRPr kumimoji="1" lang="zh-CN" altLang="en-US" sz="1600" dirty="0">
              <a:solidFill>
                <a:srgbClr val="000000"/>
              </a:solidFill>
              <a:latin typeface="Times New Roman" panose="02020603050405020304" charset="0"/>
              <a:ea typeface="微软雅黑" panose="020B0503020204020204" pitchFamily="34" charset="-122"/>
            </a:endParaRPr>
          </a:p>
          <a:p>
            <a:pPr>
              <a:lnSpc>
                <a:spcPts val="2500"/>
              </a:lnSpc>
              <a:spcBef>
                <a:spcPct val="25000"/>
              </a:spcBef>
            </a:pPr>
            <a:r>
              <a:rPr kumimoji="1" lang="zh-CN" altLang="en-US" sz="1600" dirty="0">
                <a:solidFill>
                  <a:srgbClr val="000000"/>
                </a:solidFill>
                <a:latin typeface="Times New Roman" panose="02020603050405020304" charset="0"/>
                <a:ea typeface="微软雅黑" panose="020B0503020204020204" pitchFamily="34" charset="-122"/>
              </a:rPr>
              <a:t>⑩违章指挥不吊。</a:t>
            </a:r>
            <a:endParaRPr kumimoji="1" lang="zh-CN" altLang="en-US" sz="1600" dirty="0">
              <a:solidFill>
                <a:srgbClr val="000000"/>
              </a:solidFill>
              <a:latin typeface="Times New Roman" panose="02020603050405020304" charset="0"/>
              <a:ea typeface="微软雅黑" panose="020B0503020204020204" pitchFamily="34" charset="-122"/>
            </a:endParaRPr>
          </a:p>
        </p:txBody>
      </p:sp>
      <p:sp>
        <p:nvSpPr>
          <p:cNvPr id="8" name="矩形 7"/>
          <p:cNvSpPr/>
          <p:nvPr/>
        </p:nvSpPr>
        <p:spPr>
          <a:xfrm>
            <a:off x="1838899" y="726776"/>
            <a:ext cx="72694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机械事故预防三：起重机械危险防护措施</a:t>
            </a:r>
            <a:endParaRPr lang="zh-CN" altLang="en-US" sz="2800" spc="300" dirty="0">
              <a:solidFill>
                <a:schemeClr val="accen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as-mask_265933"/>
          <p:cNvSpPr>
            <a:spLocks noChangeAspect="1"/>
          </p:cNvSpPr>
          <p:nvPr>
            <p:custDataLst>
              <p:tags r:id="rId1"/>
            </p:custDataLst>
          </p:nvPr>
        </p:nvSpPr>
        <p:spPr bwMode="auto">
          <a:xfrm>
            <a:off x="930609" y="616518"/>
            <a:ext cx="470850" cy="720716"/>
          </a:xfrm>
          <a:custGeom>
            <a:avLst/>
            <a:gdLst>
              <a:gd name="connsiteX0" fmla="*/ 396930 w 396930"/>
              <a:gd name="connsiteY0" fmla="*/ 96322 h 607568"/>
              <a:gd name="connsiteX1" fmla="*/ 396930 w 396930"/>
              <a:gd name="connsiteY1" fmla="*/ 531502 h 607568"/>
              <a:gd name="connsiteX2" fmla="*/ 87642 w 396930"/>
              <a:gd name="connsiteY2" fmla="*/ 607568 h 607568"/>
              <a:gd name="connsiteX3" fmla="*/ 87642 w 396930"/>
              <a:gd name="connsiteY3" fmla="*/ 178832 h 607568"/>
              <a:gd name="connsiteX4" fmla="*/ 195460 w 396930"/>
              <a:gd name="connsiteY4" fmla="*/ 150071 h 607568"/>
              <a:gd name="connsiteX5" fmla="*/ 174369 w 396930"/>
              <a:gd name="connsiteY5" fmla="*/ 131055 h 607568"/>
              <a:gd name="connsiteX6" fmla="*/ 269280 w 396930"/>
              <a:gd name="connsiteY6" fmla="*/ 101980 h 607568"/>
              <a:gd name="connsiteX7" fmla="*/ 299343 w 396930"/>
              <a:gd name="connsiteY7" fmla="*/ 122411 h 607568"/>
              <a:gd name="connsiteX8" fmla="*/ 0 w 396930"/>
              <a:gd name="connsiteY8" fmla="*/ 87854 h 607568"/>
              <a:gd name="connsiteX9" fmla="*/ 71477 w 396930"/>
              <a:gd name="connsiteY9" fmla="*/ 176018 h 607568"/>
              <a:gd name="connsiteX10" fmla="*/ 72894 w 396930"/>
              <a:gd name="connsiteY10" fmla="*/ 607568 h 607568"/>
              <a:gd name="connsiteX11" fmla="*/ 0 w 396930"/>
              <a:gd name="connsiteY11" fmla="*/ 529933 h 607568"/>
              <a:gd name="connsiteX12" fmla="*/ 318235 w 396930"/>
              <a:gd name="connsiteY12" fmla="*/ 0 h 607568"/>
              <a:gd name="connsiteX13" fmla="*/ 396930 w 396930"/>
              <a:gd name="connsiteY13" fmla="*/ 79664 h 607568"/>
              <a:gd name="connsiteX14" fmla="*/ 299978 w 396930"/>
              <a:gd name="connsiteY14" fmla="*/ 106376 h 607568"/>
              <a:gd name="connsiteX15" fmla="*/ 273693 w 396930"/>
              <a:gd name="connsiteY15" fmla="*/ 88621 h 607568"/>
              <a:gd name="connsiteX16" fmla="*/ 154391 w 396930"/>
              <a:gd name="connsiteY16" fmla="*/ 125075 h 607568"/>
              <a:gd name="connsiteX17" fmla="*/ 172649 w 396930"/>
              <a:gd name="connsiteY17" fmla="*/ 141573 h 607568"/>
              <a:gd name="connsiteX18" fmla="*/ 80575 w 396930"/>
              <a:gd name="connsiteY18" fmla="*/ 167028 h 607568"/>
              <a:gd name="connsiteX19" fmla="*/ 8962 w 396930"/>
              <a:gd name="connsiteY19" fmla="*/ 79664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6930" h="607568">
                <a:moveTo>
                  <a:pt x="396930" y="96322"/>
                </a:moveTo>
                <a:lnTo>
                  <a:pt x="396930" y="531502"/>
                </a:lnTo>
                <a:lnTo>
                  <a:pt x="87642" y="607568"/>
                </a:lnTo>
                <a:lnTo>
                  <a:pt x="87642" y="178832"/>
                </a:lnTo>
                <a:lnTo>
                  <a:pt x="195460" y="150071"/>
                </a:lnTo>
                <a:lnTo>
                  <a:pt x="174369" y="131055"/>
                </a:lnTo>
                <a:lnTo>
                  <a:pt x="269280" y="101980"/>
                </a:lnTo>
                <a:lnTo>
                  <a:pt x="299343" y="122411"/>
                </a:lnTo>
                <a:close/>
                <a:moveTo>
                  <a:pt x="0" y="87854"/>
                </a:moveTo>
                <a:lnTo>
                  <a:pt x="71477" y="176018"/>
                </a:lnTo>
                <a:lnTo>
                  <a:pt x="72894" y="607568"/>
                </a:lnTo>
                <a:lnTo>
                  <a:pt x="0" y="529933"/>
                </a:lnTo>
                <a:close/>
                <a:moveTo>
                  <a:pt x="318235" y="0"/>
                </a:moveTo>
                <a:lnTo>
                  <a:pt x="396930" y="79664"/>
                </a:lnTo>
                <a:lnTo>
                  <a:pt x="299978" y="106376"/>
                </a:lnTo>
                <a:lnTo>
                  <a:pt x="273693" y="88621"/>
                </a:lnTo>
                <a:lnTo>
                  <a:pt x="154391" y="125075"/>
                </a:lnTo>
                <a:lnTo>
                  <a:pt x="172649" y="141573"/>
                </a:lnTo>
                <a:lnTo>
                  <a:pt x="80575" y="167028"/>
                </a:lnTo>
                <a:lnTo>
                  <a:pt x="8962" y="79664"/>
                </a:ln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矩形 41"/>
          <p:cNvSpPr/>
          <p:nvPr/>
        </p:nvSpPr>
        <p:spPr>
          <a:xfrm>
            <a:off x="1593087" y="715266"/>
            <a:ext cx="25450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安全小故事三</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2" name="矩形 1"/>
          <p:cNvSpPr/>
          <p:nvPr/>
        </p:nvSpPr>
        <p:spPr>
          <a:xfrm>
            <a:off x="1691005" y="2449262"/>
            <a:ext cx="9194709" cy="1630045"/>
          </a:xfrm>
          <a:prstGeom prst="rect">
            <a:avLst/>
          </a:prstGeom>
        </p:spPr>
        <p:txBody>
          <a:bodyPr wrap="square">
            <a:spAutoFit/>
          </a:bodyPr>
          <a:lstStyle/>
          <a:p>
            <a:pPr>
              <a:lnSpc>
                <a:spcPts val="3000"/>
              </a:lnSpc>
              <a:spcBef>
                <a:spcPct val="30000"/>
              </a:spcBef>
            </a:pPr>
            <a:r>
              <a:rPr lang="zh-CN" altLang="en-US" dirty="0">
                <a:solidFill>
                  <a:srgbClr val="000000"/>
                </a:solidFill>
                <a:latin typeface="Times New Roman" panose="02020603050405020304" charset="0"/>
                <a:ea typeface="微软雅黑" panose="020B0503020204020204" pitchFamily="34" charset="-122"/>
              </a:rPr>
              <a:t>一个村庄为了防止水患，筑起了长堤。一天，有个老农发现蚂蚁窝一下子猛增了许多。老农担心蚂蚁窝会影响长堤的安全想回村报告，路上遇见了他的儿子，他儿子不以为然。当天晚上风雨交加，河水</a:t>
            </a:r>
            <a:r>
              <a:rPr lang="zh-CN" altLang="en-US">
                <a:solidFill>
                  <a:srgbClr val="000000"/>
                </a:solidFill>
                <a:latin typeface="Times New Roman" panose="02020603050405020304" charset="0"/>
                <a:ea typeface="微软雅黑" panose="020B0503020204020204" pitchFamily="34" charset="-122"/>
              </a:rPr>
              <a:t>暴涨</a:t>
            </a:r>
            <a:r>
              <a:rPr lang="zh-CN" altLang="en-US" smtClean="0">
                <a:solidFill>
                  <a:srgbClr val="000000"/>
                </a:solidFill>
                <a:latin typeface="Times New Roman" panose="02020603050405020304" charset="0"/>
                <a:ea typeface="微软雅黑" panose="020B0503020204020204" pitchFamily="34" charset="-122"/>
              </a:rPr>
              <a:t>。河水</a:t>
            </a:r>
            <a:r>
              <a:rPr lang="zh-CN" altLang="en-US" dirty="0">
                <a:solidFill>
                  <a:srgbClr val="000000"/>
                </a:solidFill>
                <a:latin typeface="Times New Roman" panose="02020603050405020304" charset="0"/>
                <a:ea typeface="微软雅黑" panose="020B0503020204020204" pitchFamily="34" charset="-122"/>
              </a:rPr>
              <a:t>从蚂蚁窝始而渗透，继而喷射，最终长堤决口，淹没了沿岸的大片村庄。</a:t>
            </a:r>
            <a:endParaRPr lang="zh-CN" altLang="en-US" dirty="0">
              <a:solidFill>
                <a:srgbClr val="000000"/>
              </a:solidFill>
              <a:latin typeface="Times New Roman" panose="02020603050405020304" charset="0"/>
              <a:ea typeface="微软雅黑" panose="020B0503020204020204" pitchFamily="34" charset="-122"/>
            </a:endParaRPr>
          </a:p>
        </p:txBody>
      </p:sp>
      <p:sp>
        <p:nvSpPr>
          <p:cNvPr id="3" name="矩形 2"/>
          <p:cNvSpPr/>
          <p:nvPr>
            <p:custDataLst>
              <p:tags r:id="rId2"/>
            </p:custDataLst>
          </p:nvPr>
        </p:nvSpPr>
        <p:spPr>
          <a:xfrm>
            <a:off x="1734547" y="1909020"/>
            <a:ext cx="22402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小事不慎，将酿大祸</a:t>
            </a:r>
            <a:endParaRPr lang="zh-CN" altLang="en-US" dirty="0">
              <a:solidFill>
                <a:schemeClr val="lt1"/>
              </a:solidFill>
              <a:latin typeface="Times New Roman" panose="02020603050405020304" charset="0"/>
              <a:ea typeface="微软雅黑" panose="020B0503020204020204" pitchFamily="34" charset="-122"/>
            </a:endParaRPr>
          </a:p>
        </p:txBody>
      </p:sp>
      <p:sp>
        <p:nvSpPr>
          <p:cNvPr id="5" name="矩形 4"/>
          <p:cNvSpPr/>
          <p:nvPr>
            <p:custDataLst>
              <p:tags r:id="rId3"/>
            </p:custDataLst>
          </p:nvPr>
        </p:nvSpPr>
        <p:spPr>
          <a:xfrm>
            <a:off x="1635831" y="4925536"/>
            <a:ext cx="9305055" cy="1129665"/>
          </a:xfrm>
          <a:prstGeom prst="rect">
            <a:avLst/>
          </a:prstGeom>
        </p:spPr>
        <p:txBody>
          <a:bodyPr wrap="square">
            <a:spAutoFit/>
          </a:bodyPr>
          <a:lstStyle/>
          <a:p>
            <a:pPr>
              <a:lnSpc>
                <a:spcPct val="125000"/>
              </a:lnSpc>
            </a:pPr>
            <a:r>
              <a:rPr lang="zh-CN" altLang="en-US" dirty="0">
                <a:solidFill>
                  <a:schemeClr val="dk2">
                    <a:lumMod val="25000"/>
                  </a:schemeClr>
                </a:solidFill>
                <a:latin typeface="Times New Roman" panose="02020603050405020304" charset="0"/>
                <a:ea typeface="微软雅黑" panose="020B0503020204020204" pitchFamily="34" charset="-122"/>
              </a:rPr>
              <a:t>小事不慎，将酿大祸。安全生产同样如此，有时候忘戴一次安全帽，少拧一个小螺丝，都可能酿成大的事故。所以，凡事要从大处着眼，小处入手，不能放过任何一个细节。当发现不安全的隐患后，必须迅速进行整改，避免问题积累，浅水沟里翻船。</a:t>
            </a:r>
            <a:endParaRPr lang="zh-CN" altLang="en-US" dirty="0">
              <a:solidFill>
                <a:schemeClr val="dk2">
                  <a:lumMod val="25000"/>
                </a:schemeClr>
              </a:solidFill>
              <a:latin typeface="Times New Roman" panose="02020603050405020304" charset="0"/>
              <a:ea typeface="微软雅黑" panose="020B0503020204020204" pitchFamily="34" charset="-122"/>
            </a:endParaRPr>
          </a:p>
        </p:txBody>
      </p:sp>
      <p:sp>
        <p:nvSpPr>
          <p:cNvPr id="11" name="矩形 10"/>
          <p:cNvSpPr/>
          <p:nvPr>
            <p:custDataLst>
              <p:tags r:id="rId4"/>
            </p:custDataLst>
          </p:nvPr>
        </p:nvSpPr>
        <p:spPr>
          <a:xfrm>
            <a:off x="1734547" y="4409662"/>
            <a:ext cx="640080" cy="368300"/>
          </a:xfrm>
          <a:prstGeom prst="rect">
            <a:avLst/>
          </a:prstGeom>
          <a:solidFill>
            <a:schemeClr val="accent1"/>
          </a:solidFill>
        </p:spPr>
        <p:txBody>
          <a:bodyPr wrap="none">
            <a:spAutoFit/>
          </a:bodyPr>
          <a:lstStyle/>
          <a:p>
            <a:r>
              <a:rPr lang="zh-CN" altLang="en-US" dirty="0">
                <a:solidFill>
                  <a:schemeClr val="lt1"/>
                </a:solidFill>
                <a:latin typeface="Times New Roman" panose="02020603050405020304" charset="0"/>
                <a:ea typeface="微软雅黑" panose="020B0503020204020204" pitchFamily="34" charset="-122"/>
              </a:rPr>
              <a:t>启发</a:t>
            </a:r>
            <a:endParaRPr lang="zh-CN" altLang="en-US"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as-mask_265933"/>
          <p:cNvSpPr>
            <a:spLocks noChangeAspect="1"/>
          </p:cNvSpPr>
          <p:nvPr>
            <p:custDataLst>
              <p:tags r:id="rId1"/>
            </p:custDataLst>
          </p:nvPr>
        </p:nvSpPr>
        <p:spPr bwMode="auto">
          <a:xfrm>
            <a:off x="852892" y="616518"/>
            <a:ext cx="626284" cy="720716"/>
          </a:xfrm>
          <a:custGeom>
            <a:avLst/>
            <a:gdLst>
              <a:gd name="connsiteX0" fmla="*/ 254741 w 526490"/>
              <a:gd name="connsiteY0" fmla="*/ 497697 h 605874"/>
              <a:gd name="connsiteX1" fmla="*/ 274570 w 526490"/>
              <a:gd name="connsiteY1" fmla="*/ 517476 h 605874"/>
              <a:gd name="connsiteX2" fmla="*/ 274570 w 526490"/>
              <a:gd name="connsiteY2" fmla="*/ 542526 h 605874"/>
              <a:gd name="connsiteX3" fmla="*/ 254741 w 526490"/>
              <a:gd name="connsiteY3" fmla="*/ 546537 h 605874"/>
              <a:gd name="connsiteX4" fmla="*/ 234912 w 526490"/>
              <a:gd name="connsiteY4" fmla="*/ 542779 h 605874"/>
              <a:gd name="connsiteX5" fmla="*/ 234912 w 526490"/>
              <a:gd name="connsiteY5" fmla="*/ 517476 h 605874"/>
              <a:gd name="connsiteX6" fmla="*/ 254741 w 526490"/>
              <a:gd name="connsiteY6" fmla="*/ 497697 h 605874"/>
              <a:gd name="connsiteX7" fmla="*/ 254663 w 526490"/>
              <a:gd name="connsiteY7" fmla="*/ 167734 h 605874"/>
              <a:gd name="connsiteX8" fmla="*/ 438564 w 526490"/>
              <a:gd name="connsiteY8" fmla="*/ 349793 h 605874"/>
              <a:gd name="connsiteX9" fmla="*/ 253824 w 526490"/>
              <a:gd name="connsiteY9" fmla="*/ 349793 h 605874"/>
              <a:gd name="connsiteX10" fmla="*/ 253824 w 526490"/>
              <a:gd name="connsiteY10" fmla="*/ 167799 h 605874"/>
              <a:gd name="connsiteX11" fmla="*/ 254663 w 526490"/>
              <a:gd name="connsiteY11" fmla="*/ 167734 h 605874"/>
              <a:gd name="connsiteX12" fmla="*/ 254741 w 526490"/>
              <a:gd name="connsiteY12" fmla="*/ 156430 h 605874"/>
              <a:gd name="connsiteX13" fmla="*/ 60394 w 526490"/>
              <a:gd name="connsiteY13" fmla="*/ 331672 h 605874"/>
              <a:gd name="connsiteX14" fmla="*/ 88462 w 526490"/>
              <a:gd name="connsiteY14" fmla="*/ 331672 h 605874"/>
              <a:gd name="connsiteX15" fmla="*/ 108271 w 526490"/>
              <a:gd name="connsiteY15" fmla="*/ 351451 h 605874"/>
              <a:gd name="connsiteX16" fmla="*/ 88462 w 526490"/>
              <a:gd name="connsiteY16" fmla="*/ 371230 h 605874"/>
              <a:gd name="connsiteX17" fmla="*/ 60394 w 526490"/>
              <a:gd name="connsiteY17" fmla="*/ 371230 h 605874"/>
              <a:gd name="connsiteX18" fmla="*/ 183152 w 526490"/>
              <a:gd name="connsiteY18" fmla="*/ 532971 h 605874"/>
              <a:gd name="connsiteX19" fmla="*/ 234912 w 526490"/>
              <a:gd name="connsiteY19" fmla="*/ 542779 h 605874"/>
              <a:gd name="connsiteX20" fmla="*/ 234912 w 526490"/>
              <a:gd name="connsiteY20" fmla="*/ 568243 h 605874"/>
              <a:gd name="connsiteX21" fmla="*/ 254741 w 526490"/>
              <a:gd name="connsiteY21" fmla="*/ 588021 h 605874"/>
              <a:gd name="connsiteX22" fmla="*/ 274570 w 526490"/>
              <a:gd name="connsiteY22" fmla="*/ 568243 h 605874"/>
              <a:gd name="connsiteX23" fmla="*/ 274570 w 526490"/>
              <a:gd name="connsiteY23" fmla="*/ 542526 h 605874"/>
              <a:gd name="connsiteX24" fmla="*/ 330691 w 526490"/>
              <a:gd name="connsiteY24" fmla="*/ 531176 h 605874"/>
              <a:gd name="connsiteX25" fmla="*/ 450056 w 526490"/>
              <a:gd name="connsiteY25" fmla="*/ 351451 h 605874"/>
              <a:gd name="connsiteX26" fmla="*/ 254741 w 526490"/>
              <a:gd name="connsiteY26" fmla="*/ 156430 h 605874"/>
              <a:gd name="connsiteX27" fmla="*/ 465606 w 526490"/>
              <a:gd name="connsiteY27" fmla="*/ 84749 h 605874"/>
              <a:gd name="connsiteX28" fmla="*/ 479480 w 526490"/>
              <a:gd name="connsiteY28" fmla="*/ 90483 h 605874"/>
              <a:gd name="connsiteX29" fmla="*/ 520780 w 526490"/>
              <a:gd name="connsiteY29" fmla="*/ 131713 h 605874"/>
              <a:gd name="connsiteX30" fmla="*/ 520780 w 526490"/>
              <a:gd name="connsiteY30" fmla="*/ 159415 h 605874"/>
              <a:gd name="connsiteX31" fmla="*/ 487289 w 526490"/>
              <a:gd name="connsiteY31" fmla="*/ 192785 h 605874"/>
              <a:gd name="connsiteX32" fmla="*/ 418241 w 526490"/>
              <a:gd name="connsiteY32" fmla="*/ 123918 h 605874"/>
              <a:gd name="connsiteX33" fmla="*/ 451732 w 526490"/>
              <a:gd name="connsiteY33" fmla="*/ 90483 h 605874"/>
              <a:gd name="connsiteX34" fmla="*/ 465606 w 526490"/>
              <a:gd name="connsiteY34" fmla="*/ 84749 h 605874"/>
              <a:gd name="connsiteX35" fmla="*/ 227770 w 526490"/>
              <a:gd name="connsiteY35" fmla="*/ 0 h 605874"/>
              <a:gd name="connsiteX36" fmla="*/ 281712 w 526490"/>
              <a:gd name="connsiteY36" fmla="*/ 0 h 605874"/>
              <a:gd name="connsiteX37" fmla="*/ 355721 w 526490"/>
              <a:gd name="connsiteY37" fmla="*/ 73898 h 605874"/>
              <a:gd name="connsiteX38" fmla="*/ 355721 w 526490"/>
              <a:gd name="connsiteY38" fmla="*/ 78665 h 605874"/>
              <a:gd name="connsiteX39" fmla="*/ 299843 w 526490"/>
              <a:gd name="connsiteY39" fmla="*/ 78665 h 605874"/>
              <a:gd name="connsiteX40" fmla="*/ 299843 w 526490"/>
              <a:gd name="connsiteY40" fmla="*/ 101344 h 605874"/>
              <a:gd name="connsiteX41" fmla="*/ 509482 w 526490"/>
              <a:gd name="connsiteY41" fmla="*/ 351451 h 605874"/>
              <a:gd name="connsiteX42" fmla="*/ 254741 w 526490"/>
              <a:gd name="connsiteY42" fmla="*/ 605874 h 605874"/>
              <a:gd name="connsiteX43" fmla="*/ 0 w 526490"/>
              <a:gd name="connsiteY43" fmla="*/ 351451 h 605874"/>
              <a:gd name="connsiteX44" fmla="*/ 210800 w 526490"/>
              <a:gd name="connsiteY44" fmla="*/ 101151 h 605874"/>
              <a:gd name="connsiteX45" fmla="*/ 210800 w 526490"/>
              <a:gd name="connsiteY45" fmla="*/ 78665 h 605874"/>
              <a:gd name="connsiteX46" fmla="*/ 153761 w 526490"/>
              <a:gd name="connsiteY46" fmla="*/ 78665 h 605874"/>
              <a:gd name="connsiteX47" fmla="*/ 153761 w 526490"/>
              <a:gd name="connsiteY47" fmla="*/ 73898 h 605874"/>
              <a:gd name="connsiteX48" fmla="*/ 227770 w 526490"/>
              <a:gd name="connsiteY48" fmla="*/ 0 h 60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26490" h="605874">
                <a:moveTo>
                  <a:pt x="254741" y="497697"/>
                </a:moveTo>
                <a:cubicBezTo>
                  <a:pt x="265656" y="497697"/>
                  <a:pt x="274570" y="506588"/>
                  <a:pt x="274570" y="517476"/>
                </a:cubicBezTo>
                <a:lnTo>
                  <a:pt x="274570" y="542526"/>
                </a:lnTo>
                <a:lnTo>
                  <a:pt x="254741" y="546537"/>
                </a:lnTo>
                <a:lnTo>
                  <a:pt x="234912" y="542779"/>
                </a:lnTo>
                <a:lnTo>
                  <a:pt x="234912" y="517476"/>
                </a:lnTo>
                <a:cubicBezTo>
                  <a:pt x="234912" y="506588"/>
                  <a:pt x="243761" y="497697"/>
                  <a:pt x="254741" y="497697"/>
                </a:cubicBezTo>
                <a:close/>
                <a:moveTo>
                  <a:pt x="254663" y="167734"/>
                </a:moveTo>
                <a:cubicBezTo>
                  <a:pt x="355711" y="167734"/>
                  <a:pt x="437661" y="249129"/>
                  <a:pt x="438564" y="349793"/>
                </a:cubicBezTo>
                <a:lnTo>
                  <a:pt x="253824" y="349793"/>
                </a:lnTo>
                <a:lnTo>
                  <a:pt x="253824" y="167799"/>
                </a:lnTo>
                <a:cubicBezTo>
                  <a:pt x="254082" y="167799"/>
                  <a:pt x="254404" y="167734"/>
                  <a:pt x="254663" y="167734"/>
                </a:cubicBezTo>
                <a:close/>
                <a:moveTo>
                  <a:pt x="254741" y="156430"/>
                </a:moveTo>
                <a:cubicBezTo>
                  <a:pt x="153696" y="156430"/>
                  <a:pt x="70396" y="233420"/>
                  <a:pt x="60394" y="331672"/>
                </a:cubicBezTo>
                <a:lnTo>
                  <a:pt x="88462" y="331672"/>
                </a:lnTo>
                <a:cubicBezTo>
                  <a:pt x="99431" y="331672"/>
                  <a:pt x="108271" y="340563"/>
                  <a:pt x="108271" y="351451"/>
                </a:cubicBezTo>
                <a:cubicBezTo>
                  <a:pt x="108271" y="362404"/>
                  <a:pt x="99431" y="371230"/>
                  <a:pt x="88462" y="371230"/>
                </a:cubicBezTo>
                <a:lnTo>
                  <a:pt x="60394" y="371230"/>
                </a:lnTo>
                <a:cubicBezTo>
                  <a:pt x="67895" y="444967"/>
                  <a:pt x="116627" y="506709"/>
                  <a:pt x="183152" y="532971"/>
                </a:cubicBezTo>
                <a:lnTo>
                  <a:pt x="234912" y="542779"/>
                </a:lnTo>
                <a:lnTo>
                  <a:pt x="234912" y="568243"/>
                </a:lnTo>
                <a:cubicBezTo>
                  <a:pt x="234912" y="579195"/>
                  <a:pt x="243761" y="588021"/>
                  <a:pt x="254741" y="588021"/>
                </a:cubicBezTo>
                <a:cubicBezTo>
                  <a:pt x="265656" y="588021"/>
                  <a:pt x="274570" y="579195"/>
                  <a:pt x="274570" y="568243"/>
                </a:cubicBezTo>
                <a:lnTo>
                  <a:pt x="274570" y="542526"/>
                </a:lnTo>
                <a:lnTo>
                  <a:pt x="330691" y="531176"/>
                </a:lnTo>
                <a:cubicBezTo>
                  <a:pt x="400767" y="501510"/>
                  <a:pt x="450056" y="432098"/>
                  <a:pt x="450056" y="351451"/>
                </a:cubicBezTo>
                <a:cubicBezTo>
                  <a:pt x="450056" y="243922"/>
                  <a:pt x="362431" y="156430"/>
                  <a:pt x="254741" y="156430"/>
                </a:cubicBezTo>
                <a:close/>
                <a:moveTo>
                  <a:pt x="465606" y="84749"/>
                </a:moveTo>
                <a:cubicBezTo>
                  <a:pt x="470833" y="84749"/>
                  <a:pt x="475802" y="86811"/>
                  <a:pt x="479480" y="90483"/>
                </a:cubicBezTo>
                <a:lnTo>
                  <a:pt x="520780" y="131713"/>
                </a:lnTo>
                <a:cubicBezTo>
                  <a:pt x="528394" y="139379"/>
                  <a:pt x="528394" y="151748"/>
                  <a:pt x="520780" y="159415"/>
                </a:cubicBezTo>
                <a:lnTo>
                  <a:pt x="487289" y="192785"/>
                </a:lnTo>
                <a:lnTo>
                  <a:pt x="418241" y="123918"/>
                </a:lnTo>
                <a:lnTo>
                  <a:pt x="451732" y="90483"/>
                </a:lnTo>
                <a:cubicBezTo>
                  <a:pt x="455411" y="86811"/>
                  <a:pt x="460444" y="84749"/>
                  <a:pt x="465606" y="84749"/>
                </a:cubicBezTo>
                <a:close/>
                <a:moveTo>
                  <a:pt x="227770" y="0"/>
                </a:moveTo>
                <a:lnTo>
                  <a:pt x="281712" y="0"/>
                </a:lnTo>
                <a:cubicBezTo>
                  <a:pt x="322620" y="0"/>
                  <a:pt x="355721" y="33115"/>
                  <a:pt x="355721" y="73898"/>
                </a:cubicBezTo>
                <a:lnTo>
                  <a:pt x="355721" y="78665"/>
                </a:lnTo>
                <a:lnTo>
                  <a:pt x="299843" y="78665"/>
                </a:lnTo>
                <a:lnTo>
                  <a:pt x="299843" y="101344"/>
                </a:lnTo>
                <a:cubicBezTo>
                  <a:pt x="419019" y="122670"/>
                  <a:pt x="509482" y="226398"/>
                  <a:pt x="509482" y="351451"/>
                </a:cubicBezTo>
                <a:cubicBezTo>
                  <a:pt x="509482" y="491967"/>
                  <a:pt x="395403" y="605874"/>
                  <a:pt x="254741" y="605874"/>
                </a:cubicBezTo>
                <a:cubicBezTo>
                  <a:pt x="114014" y="605874"/>
                  <a:pt x="0" y="491967"/>
                  <a:pt x="0" y="351451"/>
                </a:cubicBezTo>
                <a:cubicBezTo>
                  <a:pt x="0" y="225947"/>
                  <a:pt x="91108" y="121961"/>
                  <a:pt x="210800" y="101151"/>
                </a:cubicBezTo>
                <a:lnTo>
                  <a:pt x="210800" y="78665"/>
                </a:lnTo>
                <a:lnTo>
                  <a:pt x="153761" y="78665"/>
                </a:lnTo>
                <a:lnTo>
                  <a:pt x="153761" y="73898"/>
                </a:lnTo>
                <a:cubicBezTo>
                  <a:pt x="153761" y="33115"/>
                  <a:pt x="186926" y="0"/>
                  <a:pt x="227770" y="0"/>
                </a:cubicBezTo>
                <a:close/>
              </a:path>
            </a:pathLst>
          </a:custGeom>
          <a:solidFill>
            <a:schemeClr val="accent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dk1"/>
              </a:solidFill>
            </a:endParaRPr>
          </a:p>
        </p:txBody>
      </p:sp>
      <p:sp>
        <p:nvSpPr>
          <p:cNvPr id="42" name="矩形 41"/>
          <p:cNvSpPr/>
          <p:nvPr/>
        </p:nvSpPr>
        <p:spPr>
          <a:xfrm>
            <a:off x="1654026" y="701661"/>
            <a:ext cx="3726180" cy="521970"/>
          </a:xfrm>
          <a:prstGeom prst="rect">
            <a:avLst/>
          </a:prstGeom>
        </p:spPr>
        <p:txBody>
          <a:bodyPr wrap="none">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杜邦的安全管理体系</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9" name="矩形 8"/>
          <p:cNvSpPr/>
          <p:nvPr>
            <p:custDataLst>
              <p:tags r:id="rId2"/>
            </p:custDataLst>
          </p:nvPr>
        </p:nvSpPr>
        <p:spPr>
          <a:xfrm>
            <a:off x="1238604" y="3065139"/>
            <a:ext cx="18002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矩形 9"/>
          <p:cNvSpPr/>
          <p:nvPr>
            <p:custDataLst>
              <p:tags r:id="rId3"/>
            </p:custDataLst>
          </p:nvPr>
        </p:nvSpPr>
        <p:spPr>
          <a:xfrm>
            <a:off x="1238604" y="4865339"/>
            <a:ext cx="18002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Times New Roman" panose="02020603050405020304" charset="0"/>
                <a:ea typeface="微软雅黑" panose="020B0503020204020204" pitchFamily="34" charset="-122"/>
                <a:cs typeface="华文黑体" pitchFamily="2" charset="-122"/>
              </a:rPr>
              <a:t>事故不报告</a:t>
            </a: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a:p>
            <a:pPr algn="ct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p:txBody>
      </p:sp>
      <p:sp>
        <p:nvSpPr>
          <p:cNvPr id="12" name="矩形 11"/>
          <p:cNvSpPr/>
          <p:nvPr>
            <p:custDataLst>
              <p:tags r:id="rId4"/>
            </p:custDataLst>
          </p:nvPr>
        </p:nvSpPr>
        <p:spPr>
          <a:xfrm>
            <a:off x="3272830" y="3065139"/>
            <a:ext cx="18002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p:custDataLst>
              <p:tags r:id="rId5"/>
            </p:custDataLst>
          </p:nvPr>
        </p:nvSpPr>
        <p:spPr>
          <a:xfrm>
            <a:off x="3272830" y="4865339"/>
            <a:ext cx="18002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Times New Roman" panose="02020603050405020304" charset="0"/>
                <a:ea typeface="微软雅黑" panose="020B0503020204020204" pitchFamily="34" charset="-122"/>
                <a:cs typeface="华文黑体" pitchFamily="2" charset="-122"/>
              </a:rPr>
              <a:t>事故不调查</a:t>
            </a: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a:p>
            <a:pPr algn="ct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p:txBody>
      </p:sp>
      <p:sp>
        <p:nvSpPr>
          <p:cNvPr id="14" name="矩形 13"/>
          <p:cNvSpPr/>
          <p:nvPr>
            <p:custDataLst>
              <p:tags r:id="rId6"/>
            </p:custDataLst>
          </p:nvPr>
        </p:nvSpPr>
        <p:spPr>
          <a:xfrm>
            <a:off x="5307056" y="3065139"/>
            <a:ext cx="18002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矩形 14"/>
          <p:cNvSpPr/>
          <p:nvPr>
            <p:custDataLst>
              <p:tags r:id="rId7"/>
            </p:custDataLst>
          </p:nvPr>
        </p:nvSpPr>
        <p:spPr>
          <a:xfrm>
            <a:off x="5307056" y="4865339"/>
            <a:ext cx="18002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Times New Roman" panose="02020603050405020304" charset="0"/>
                <a:ea typeface="微软雅黑" panose="020B0503020204020204" pitchFamily="34" charset="-122"/>
                <a:cs typeface="华文黑体" pitchFamily="2" charset="-122"/>
              </a:rPr>
              <a:t>事故整改措施未及时完成</a:t>
            </a: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p:txBody>
      </p:sp>
      <p:sp>
        <p:nvSpPr>
          <p:cNvPr id="16" name="矩形 15"/>
          <p:cNvSpPr/>
          <p:nvPr>
            <p:custDataLst>
              <p:tags r:id="rId8"/>
            </p:custDataLst>
          </p:nvPr>
        </p:nvSpPr>
        <p:spPr>
          <a:xfrm>
            <a:off x="7341282" y="3065139"/>
            <a:ext cx="18002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矩形 16"/>
          <p:cNvSpPr/>
          <p:nvPr>
            <p:custDataLst>
              <p:tags r:id="rId9"/>
            </p:custDataLst>
          </p:nvPr>
        </p:nvSpPr>
        <p:spPr>
          <a:xfrm>
            <a:off x="7341282" y="4865339"/>
            <a:ext cx="18002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Times New Roman" panose="02020603050405020304" charset="0"/>
                <a:ea typeface="微软雅黑" panose="020B0503020204020204" pitchFamily="34" charset="-122"/>
                <a:cs typeface="华文黑体" pitchFamily="2" charset="-122"/>
              </a:rPr>
              <a:t>没有遵守安全规章制度</a:t>
            </a: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p:txBody>
      </p:sp>
      <p:sp>
        <p:nvSpPr>
          <p:cNvPr id="18" name="矩形 17"/>
          <p:cNvSpPr/>
          <p:nvPr>
            <p:custDataLst>
              <p:tags r:id="rId10"/>
            </p:custDataLst>
          </p:nvPr>
        </p:nvSpPr>
        <p:spPr>
          <a:xfrm>
            <a:off x="9375508" y="3065139"/>
            <a:ext cx="1800200" cy="1800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矩形 18"/>
          <p:cNvSpPr/>
          <p:nvPr>
            <p:custDataLst>
              <p:tags r:id="rId11"/>
            </p:custDataLst>
          </p:nvPr>
        </p:nvSpPr>
        <p:spPr>
          <a:xfrm>
            <a:off x="9375508" y="4865339"/>
            <a:ext cx="18002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lt1"/>
                </a:solidFill>
                <a:latin typeface="Times New Roman" panose="02020603050405020304" charset="0"/>
                <a:ea typeface="微软雅黑" panose="020B0503020204020204" pitchFamily="34" charset="-122"/>
                <a:cs typeface="华文黑体" pitchFamily="2" charset="-122"/>
              </a:rPr>
              <a:t>工作前工人未接受安全规程的培训</a:t>
            </a:r>
            <a:endParaRPr lang="zh-CN" altLang="en-US" dirty="0">
              <a:solidFill>
                <a:schemeClr val="lt1"/>
              </a:solidFill>
              <a:latin typeface="Times New Roman" panose="02020603050405020304" charset="0"/>
              <a:ea typeface="微软雅黑" panose="020B0503020204020204" pitchFamily="34" charset="-122"/>
              <a:cs typeface="华文黑体" pitchFamily="2" charset="-122"/>
            </a:endParaRPr>
          </a:p>
        </p:txBody>
      </p:sp>
      <p:grpSp>
        <p:nvGrpSpPr>
          <p:cNvPr id="20" name="组合 19"/>
          <p:cNvGrpSpPr/>
          <p:nvPr/>
        </p:nvGrpSpPr>
        <p:grpSpPr>
          <a:xfrm>
            <a:off x="1814932" y="3281163"/>
            <a:ext cx="647544" cy="832380"/>
            <a:chOff x="3095876" y="2479873"/>
            <a:chExt cx="366231" cy="470769"/>
          </a:xfrm>
        </p:grpSpPr>
        <p:sp>
          <p:nvSpPr>
            <p:cNvPr id="21"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22"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23"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24"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grpSp>
      <p:sp>
        <p:nvSpPr>
          <p:cNvPr id="25" name="Freeform 64"/>
          <p:cNvSpPr>
            <a:spLocks noEditPoints="1"/>
          </p:cNvSpPr>
          <p:nvPr/>
        </p:nvSpPr>
        <p:spPr bwMode="auto">
          <a:xfrm flipH="1">
            <a:off x="3727216" y="3327842"/>
            <a:ext cx="891428" cy="739020"/>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grpSp>
        <p:nvGrpSpPr>
          <p:cNvPr id="26" name="组合 25"/>
          <p:cNvGrpSpPr/>
          <p:nvPr/>
        </p:nvGrpSpPr>
        <p:grpSpPr>
          <a:xfrm>
            <a:off x="5928915" y="3292398"/>
            <a:ext cx="556482" cy="809910"/>
            <a:chOff x="5690315" y="3674507"/>
            <a:chExt cx="314729" cy="458061"/>
          </a:xfrm>
        </p:grpSpPr>
        <p:sp>
          <p:nvSpPr>
            <p:cNvPr id="27"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28"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grpSp>
      <p:sp>
        <p:nvSpPr>
          <p:cNvPr id="29" name="Freeform 9"/>
          <p:cNvSpPr/>
          <p:nvPr/>
        </p:nvSpPr>
        <p:spPr bwMode="auto">
          <a:xfrm flipH="1">
            <a:off x="7778832" y="3407593"/>
            <a:ext cx="925100" cy="57952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grpSp>
        <p:nvGrpSpPr>
          <p:cNvPr id="30" name="组合 29"/>
          <p:cNvGrpSpPr/>
          <p:nvPr/>
        </p:nvGrpSpPr>
        <p:grpSpPr>
          <a:xfrm>
            <a:off x="9881288" y="3326956"/>
            <a:ext cx="788640" cy="740794"/>
            <a:chOff x="1784487" y="2486066"/>
            <a:chExt cx="446032" cy="418971"/>
          </a:xfrm>
        </p:grpSpPr>
        <p:sp>
          <p:nvSpPr>
            <p:cNvPr id="31"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32"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33"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34"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35"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sp>
          <p:nvSpPr>
            <p:cNvPr id="36"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charset="0"/>
                <a:ea typeface="宋体" panose="02010600030101010101" pitchFamily="2" charset="-122"/>
              </a:endParaRPr>
            </a:p>
          </p:txBody>
        </p:sp>
      </p:grpSp>
      <p:grpSp>
        <p:nvGrpSpPr>
          <p:cNvPr id="37" name="组合 36"/>
          <p:cNvGrpSpPr/>
          <p:nvPr/>
        </p:nvGrpSpPr>
        <p:grpSpPr>
          <a:xfrm>
            <a:off x="2030692" y="4361283"/>
            <a:ext cx="8352927" cy="216024"/>
            <a:chOff x="1918742" y="3212976"/>
            <a:chExt cx="8352927" cy="216024"/>
          </a:xfrm>
        </p:grpSpPr>
        <p:sp>
          <p:nvSpPr>
            <p:cNvPr id="38" name="椭圆 37"/>
            <p:cNvSpPr/>
            <p:nvPr>
              <p:custDataLst>
                <p:tags r:id="rId12"/>
              </p:custDataLst>
            </p:nvPr>
          </p:nvSpPr>
          <p:spPr>
            <a:xfrm>
              <a:off x="1918742" y="3212976"/>
              <a:ext cx="216024" cy="2160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椭圆 38"/>
            <p:cNvSpPr/>
            <p:nvPr>
              <p:custDataLst>
                <p:tags r:id="rId13"/>
              </p:custDataLst>
            </p:nvPr>
          </p:nvSpPr>
          <p:spPr>
            <a:xfrm>
              <a:off x="3913428" y="3212976"/>
              <a:ext cx="216024" cy="2160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0" name="椭圆 39"/>
            <p:cNvSpPr/>
            <p:nvPr>
              <p:custDataLst>
                <p:tags r:id="rId14"/>
              </p:custDataLst>
            </p:nvPr>
          </p:nvSpPr>
          <p:spPr>
            <a:xfrm>
              <a:off x="5987194" y="3212976"/>
              <a:ext cx="216024" cy="2160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1" name="椭圆 40"/>
            <p:cNvSpPr/>
            <p:nvPr>
              <p:custDataLst>
                <p:tags r:id="rId15"/>
              </p:custDataLst>
            </p:nvPr>
          </p:nvSpPr>
          <p:spPr>
            <a:xfrm>
              <a:off x="8021420" y="3212976"/>
              <a:ext cx="216024" cy="2160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3" name="椭圆 42"/>
            <p:cNvSpPr/>
            <p:nvPr>
              <p:custDataLst>
                <p:tags r:id="rId16"/>
              </p:custDataLst>
            </p:nvPr>
          </p:nvSpPr>
          <p:spPr>
            <a:xfrm>
              <a:off x="10055645" y="3212976"/>
              <a:ext cx="216024" cy="216024"/>
            </a:xfrm>
            <a:prstGeom prst="ellipse">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矩形 43"/>
            <p:cNvSpPr/>
            <p:nvPr>
              <p:custDataLst>
                <p:tags r:id="rId17"/>
              </p:custDataLst>
            </p:nvPr>
          </p:nvSpPr>
          <p:spPr>
            <a:xfrm>
              <a:off x="1959948" y="3298129"/>
              <a:ext cx="8136905" cy="45719"/>
            </a:xfrm>
            <a:prstGeom prst="rect">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矩形 3"/>
          <p:cNvSpPr/>
          <p:nvPr/>
        </p:nvSpPr>
        <p:spPr>
          <a:xfrm>
            <a:off x="4917600" y="1943905"/>
            <a:ext cx="2316480" cy="521970"/>
          </a:xfrm>
          <a:prstGeom prst="rect">
            <a:avLst/>
          </a:prstGeom>
        </p:spPr>
        <p:txBody>
          <a:bodyPr wrap="none">
            <a:spAutoFit/>
          </a:bodyPr>
          <a:lstStyle/>
          <a:p>
            <a:pPr marL="342900" indent="-342900">
              <a:spcBef>
                <a:spcPct val="20000"/>
              </a:spcBef>
              <a:buClr>
                <a:schemeClr val="hlink"/>
              </a:buClr>
              <a:buFont typeface="Wingdings" panose="05000000000000000000" pitchFamily="2" charset="2"/>
              <a:buNone/>
            </a:pPr>
            <a:r>
              <a:rPr lang="zh-CN" altLang="en-US" sz="2800" dirty="0">
                <a:solidFill>
                  <a:srgbClr val="000000"/>
                </a:solidFill>
                <a:latin typeface="Times New Roman" panose="02020603050405020304" charset="0"/>
                <a:ea typeface="微软雅黑" panose="020B0503020204020204" pitchFamily="34" charset="-122"/>
              </a:rPr>
              <a:t>安全管理禁条</a:t>
            </a:r>
            <a:endParaRPr lang="zh-CN" altLang="en-US" sz="2800"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114" y="1485680"/>
            <a:ext cx="5283573" cy="1179423"/>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84160" y="4149725"/>
            <a:ext cx="3885565" cy="158369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0345" y="4213727"/>
            <a:ext cx="1187814" cy="1187814"/>
          </a:xfrm>
          <a:prstGeom prst="rect">
            <a:avLst/>
          </a:prstGeom>
        </p:spPr>
      </p:pic>
      <p:sp>
        <p:nvSpPr>
          <p:cNvPr id="2" name="文本框 1"/>
          <p:cNvSpPr txBox="1"/>
          <p:nvPr>
            <p:custDataLst>
              <p:tags r:id="rId4"/>
            </p:custDataLst>
          </p:nvPr>
        </p:nvSpPr>
        <p:spPr>
          <a:xfrm>
            <a:off x="8022454" y="4499055"/>
            <a:ext cx="1257738" cy="86917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035" y="4267695"/>
            <a:ext cx="1106556" cy="1079831"/>
          </a:xfrm>
          <a:prstGeom prst="rect">
            <a:avLst/>
          </a:prstGeom>
        </p:spPr>
      </p:pic>
      <p:sp>
        <p:nvSpPr>
          <p:cNvPr id="7" name="文本框 6"/>
          <p:cNvSpPr txBox="1"/>
          <p:nvPr>
            <p:custDataLst>
              <p:tags r:id="rId6"/>
            </p:custDataLst>
          </p:nvPr>
        </p:nvSpPr>
        <p:spPr>
          <a:xfrm>
            <a:off x="1703695" y="4293343"/>
            <a:ext cx="4019421"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379" y="2997655"/>
            <a:ext cx="3145933" cy="1048221"/>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6898" y="5401542"/>
            <a:ext cx="935958"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344" y="5400287"/>
            <a:ext cx="935958"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custDataLst>
              <p:tags r:id="rId1"/>
            </p:custDataLst>
          </p:nvPr>
        </p:nvSpPr>
        <p:spPr>
          <a:xfrm>
            <a:off x="2070562" y="1380333"/>
            <a:ext cx="2236698"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2D050"/>
              </a:solidFill>
            </a:endParaRPr>
          </a:p>
        </p:txBody>
      </p:sp>
      <p:sp>
        <p:nvSpPr>
          <p:cNvPr id="7" name="矩形 6"/>
          <p:cNvSpPr/>
          <p:nvPr/>
        </p:nvSpPr>
        <p:spPr>
          <a:xfrm>
            <a:off x="2421550" y="1937625"/>
            <a:ext cx="1534722" cy="3098054"/>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6600" b="1" dirty="0">
                <a:solidFill>
                  <a:schemeClr val="lt1"/>
                </a:solidFill>
                <a:latin typeface="Times New Roman" panose="02020603050405020304" charset="0"/>
                <a:ea typeface="微软雅黑" panose="020B0503020204020204" pitchFamily="34" charset="-122"/>
              </a:rPr>
              <a:t>目</a:t>
            </a:r>
            <a:endParaRPr lang="en-US" altLang="zh-CN" sz="6600" b="1" dirty="0">
              <a:solidFill>
                <a:schemeClr val="lt1"/>
              </a:solidFill>
              <a:latin typeface="Times New Roman" panose="02020603050405020304" charset="0"/>
              <a:ea typeface="微软雅黑" panose="020B0503020204020204" pitchFamily="34" charset="-122"/>
            </a:endParaRPr>
          </a:p>
          <a:p>
            <a:pPr algn="dist"/>
            <a:r>
              <a:rPr lang="zh-CN" altLang="en-US" sz="6600" b="1" dirty="0">
                <a:solidFill>
                  <a:schemeClr val="lt1"/>
                </a:solidFill>
                <a:latin typeface="Times New Roman" panose="02020603050405020304" charset="0"/>
                <a:ea typeface="微软雅黑" panose="020B0503020204020204" pitchFamily="34" charset="-122"/>
              </a:rPr>
              <a:t>录</a:t>
            </a:r>
            <a:endParaRPr lang="zh-CN" altLang="en-US" sz="6600" b="1" dirty="0">
              <a:solidFill>
                <a:schemeClr val="lt1"/>
              </a:solidFill>
              <a:latin typeface="Times New Roman" panose="02020603050405020304" charset="0"/>
              <a:ea typeface="微软雅黑" panose="020B0503020204020204" pitchFamily="34" charset="-122"/>
            </a:endParaRPr>
          </a:p>
        </p:txBody>
      </p:sp>
      <p:sp>
        <p:nvSpPr>
          <p:cNvPr id="48" name="文本框 3"/>
          <p:cNvSpPr txBox="1"/>
          <p:nvPr>
            <p:custDataLst>
              <p:tags r:id="rId2"/>
            </p:custDataLst>
          </p:nvPr>
        </p:nvSpPr>
        <p:spPr>
          <a:xfrm>
            <a:off x="5074749" y="1087945"/>
            <a:ext cx="5535193" cy="583565"/>
          </a:xfrm>
          <a:prstGeom prst="rect">
            <a:avLst/>
          </a:prstGeom>
          <a:noFill/>
          <a:ln w="38100">
            <a:solidFill>
              <a:schemeClr val="accent1"/>
            </a:solidFill>
          </a:ln>
        </p:spPr>
        <p:txBody>
          <a:bodyPr wrap="square" rtlCol="0">
            <a:spAutoFit/>
          </a:bodyPr>
          <a:lstStyle/>
          <a:p>
            <a:r>
              <a:rPr kumimoji="1" lang="en-US" altLang="zh-CN" sz="3200" b="1" dirty="0">
                <a:solidFill>
                  <a:srgbClr val="000000"/>
                </a:solidFill>
                <a:latin typeface="Times New Roman" panose="02020603050405020304" charset="0"/>
                <a:ea typeface="微软雅黑" panose="020B0503020204020204" pitchFamily="34" charset="-122"/>
              </a:rPr>
              <a:t>1</a:t>
            </a:r>
            <a:r>
              <a:rPr kumimoji="1" lang="zh-CN" altLang="en-US" sz="3200" b="1" dirty="0">
                <a:solidFill>
                  <a:srgbClr val="000000"/>
                </a:solidFill>
                <a:latin typeface="Times New Roman" panose="02020603050405020304" charset="0"/>
                <a:ea typeface="微软雅黑" panose="020B0503020204020204" pitchFamily="34" charset="-122"/>
              </a:rPr>
              <a:t>、机械设备伤害识别</a:t>
            </a:r>
            <a:endParaRPr kumimoji="1" lang="zh-CN" altLang="en-US" sz="3200" b="1" dirty="0">
              <a:solidFill>
                <a:srgbClr val="000000"/>
              </a:solidFill>
              <a:latin typeface="Times New Roman" panose="02020603050405020304" charset="0"/>
              <a:ea typeface="微软雅黑" panose="020B0503020204020204" pitchFamily="34" charset="-122"/>
            </a:endParaRPr>
          </a:p>
        </p:txBody>
      </p:sp>
      <p:sp>
        <p:nvSpPr>
          <p:cNvPr id="49" name="文本框 4"/>
          <p:cNvSpPr txBox="1"/>
          <p:nvPr>
            <p:custDataLst>
              <p:tags r:id="rId3"/>
            </p:custDataLst>
          </p:nvPr>
        </p:nvSpPr>
        <p:spPr>
          <a:xfrm>
            <a:off x="5074748" y="2161387"/>
            <a:ext cx="5535194" cy="583565"/>
          </a:xfrm>
          <a:prstGeom prst="rect">
            <a:avLst/>
          </a:prstGeom>
          <a:noFill/>
          <a:ln w="38100">
            <a:solidFill>
              <a:schemeClr val="accent1"/>
            </a:solidFill>
          </a:ln>
        </p:spPr>
        <p:txBody>
          <a:bodyPr wrap="square" rtlCol="0">
            <a:spAutoFit/>
          </a:bodyPr>
          <a:lstStyle/>
          <a:p>
            <a:r>
              <a:rPr kumimoji="1" lang="en-US" altLang="zh-CN" sz="3200" b="1" dirty="0">
                <a:solidFill>
                  <a:srgbClr val="000000"/>
                </a:solidFill>
                <a:latin typeface="Times New Roman" panose="02020603050405020304" charset="0"/>
                <a:ea typeface="微软雅黑" panose="020B0503020204020204" pitchFamily="34" charset="-122"/>
              </a:rPr>
              <a:t>2</a:t>
            </a:r>
            <a:r>
              <a:rPr kumimoji="1" lang="zh-CN" altLang="en-US" sz="3200" b="1" dirty="0">
                <a:solidFill>
                  <a:srgbClr val="000000"/>
                </a:solidFill>
                <a:latin typeface="Times New Roman" panose="02020603050405020304" charset="0"/>
                <a:ea typeface="微软雅黑" panose="020B0503020204020204" pitchFamily="34" charset="-122"/>
              </a:rPr>
              <a:t>、机械伤害的形式</a:t>
            </a:r>
            <a:endParaRPr kumimoji="1" lang="zh-CN" altLang="en-US" sz="3200" b="1" dirty="0">
              <a:solidFill>
                <a:srgbClr val="000000"/>
              </a:solidFill>
              <a:latin typeface="Times New Roman" panose="02020603050405020304" charset="0"/>
              <a:ea typeface="微软雅黑" panose="020B0503020204020204" pitchFamily="34" charset="-122"/>
            </a:endParaRPr>
          </a:p>
        </p:txBody>
      </p:sp>
      <p:sp>
        <p:nvSpPr>
          <p:cNvPr id="62" name="文本框 7"/>
          <p:cNvSpPr txBox="1"/>
          <p:nvPr>
            <p:custDataLst>
              <p:tags r:id="rId4"/>
            </p:custDataLst>
          </p:nvPr>
        </p:nvSpPr>
        <p:spPr>
          <a:xfrm>
            <a:off x="5074748" y="3308747"/>
            <a:ext cx="5535194" cy="583565"/>
          </a:xfrm>
          <a:prstGeom prst="rect">
            <a:avLst/>
          </a:prstGeom>
          <a:noFill/>
          <a:ln w="38100">
            <a:solidFill>
              <a:schemeClr val="accent1"/>
            </a:solidFill>
          </a:ln>
        </p:spPr>
        <p:txBody>
          <a:bodyPr wrap="square" rtlCol="0">
            <a:spAutoFit/>
          </a:bodyPr>
          <a:lstStyle/>
          <a:p>
            <a:r>
              <a:rPr kumimoji="1" lang="en-US" altLang="zh-CN" sz="3200" b="1" dirty="0">
                <a:solidFill>
                  <a:srgbClr val="000000"/>
                </a:solidFill>
                <a:latin typeface="Times New Roman" panose="02020603050405020304" charset="0"/>
                <a:ea typeface="微软雅黑" panose="020B0503020204020204" pitchFamily="34" charset="-122"/>
              </a:rPr>
              <a:t>3</a:t>
            </a:r>
            <a:r>
              <a:rPr kumimoji="1" lang="zh-CN" altLang="en-US" sz="3200" b="1" dirty="0">
                <a:solidFill>
                  <a:srgbClr val="000000"/>
                </a:solidFill>
                <a:latin typeface="Times New Roman" panose="02020603050405020304" charset="0"/>
                <a:ea typeface="微软雅黑" panose="020B0503020204020204" pitchFamily="34" charset="-122"/>
              </a:rPr>
              <a:t>、机械设备异常处理</a:t>
            </a:r>
            <a:endParaRPr kumimoji="1" lang="zh-CN" altLang="en-US" sz="3200" b="1" dirty="0">
              <a:solidFill>
                <a:srgbClr val="000000"/>
              </a:solidFill>
              <a:latin typeface="Times New Roman" panose="02020603050405020304" charset="0"/>
              <a:ea typeface="微软雅黑" panose="020B0503020204020204" pitchFamily="34" charset="-122"/>
            </a:endParaRPr>
          </a:p>
        </p:txBody>
      </p:sp>
      <p:sp>
        <p:nvSpPr>
          <p:cNvPr id="63" name="文本框 8"/>
          <p:cNvSpPr txBox="1"/>
          <p:nvPr>
            <p:custDataLst>
              <p:tags r:id="rId5"/>
            </p:custDataLst>
          </p:nvPr>
        </p:nvSpPr>
        <p:spPr>
          <a:xfrm>
            <a:off x="5074749" y="4456107"/>
            <a:ext cx="5535193" cy="583565"/>
          </a:xfrm>
          <a:prstGeom prst="rect">
            <a:avLst/>
          </a:prstGeom>
          <a:noFill/>
          <a:ln w="38100">
            <a:solidFill>
              <a:schemeClr val="accent1"/>
            </a:solidFill>
          </a:ln>
        </p:spPr>
        <p:txBody>
          <a:bodyPr wrap="square" rtlCol="0">
            <a:spAutoFit/>
          </a:bodyPr>
          <a:lstStyle/>
          <a:p>
            <a:r>
              <a:rPr kumimoji="1" lang="en-US" altLang="zh-CN" sz="3200" b="1" dirty="0">
                <a:solidFill>
                  <a:srgbClr val="000000"/>
                </a:solidFill>
                <a:latin typeface="Times New Roman" panose="02020603050405020304" charset="0"/>
                <a:ea typeface="微软雅黑" panose="020B0503020204020204" pitchFamily="34" charset="-122"/>
              </a:rPr>
              <a:t>4</a:t>
            </a:r>
            <a:r>
              <a:rPr kumimoji="1" lang="zh-CN" altLang="en-US" sz="3200" b="1" dirty="0">
                <a:solidFill>
                  <a:srgbClr val="000000"/>
                </a:solidFill>
                <a:latin typeface="Times New Roman" panose="02020603050405020304" charset="0"/>
                <a:ea typeface="微软雅黑" panose="020B0503020204020204" pitchFamily="34" charset="-122"/>
              </a:rPr>
              <a:t>、机械事故案例及预防对策</a:t>
            </a:r>
            <a:endParaRPr kumimoji="1" lang="zh-CN" altLang="en-US" sz="3200" b="1" dirty="0">
              <a:solidFill>
                <a:srgbClr val="000000"/>
              </a:solidFill>
              <a:latin typeface="Times New Roman" panose="02020603050405020304" charset="0"/>
              <a:ea typeface="微软雅黑" panose="020B0503020204020204" pitchFamily="34" charset="-122"/>
            </a:endParaRPr>
          </a:p>
        </p:txBody>
      </p:sp>
      <p:sp>
        <p:nvSpPr>
          <p:cNvPr id="14" name="文本框 8"/>
          <p:cNvSpPr txBox="1"/>
          <p:nvPr>
            <p:custDataLst>
              <p:tags r:id="rId6"/>
            </p:custDataLst>
          </p:nvPr>
        </p:nvSpPr>
        <p:spPr>
          <a:xfrm>
            <a:off x="5074748" y="5603467"/>
            <a:ext cx="5651309" cy="583565"/>
          </a:xfrm>
          <a:prstGeom prst="rect">
            <a:avLst/>
          </a:prstGeom>
          <a:noFill/>
          <a:ln w="38100">
            <a:solidFill>
              <a:schemeClr val="accent1"/>
            </a:solidFill>
          </a:ln>
        </p:spPr>
        <p:txBody>
          <a:bodyPr wrap="square" rtlCol="0">
            <a:spAutoFit/>
          </a:bodyPr>
          <a:lstStyle/>
          <a:p>
            <a:r>
              <a:rPr kumimoji="1" lang="en-US" altLang="zh-CN" sz="3200" b="1" dirty="0">
                <a:solidFill>
                  <a:srgbClr val="000000"/>
                </a:solidFill>
                <a:latin typeface="Times New Roman" panose="02020603050405020304" charset="0"/>
                <a:ea typeface="微软雅黑" panose="020B0503020204020204" pitchFamily="34" charset="-122"/>
              </a:rPr>
              <a:t>5</a:t>
            </a:r>
            <a:r>
              <a:rPr kumimoji="1" lang="zh-CN" altLang="en-US" sz="3200" b="1" dirty="0">
                <a:solidFill>
                  <a:srgbClr val="000000"/>
                </a:solidFill>
                <a:latin typeface="Times New Roman" panose="02020603050405020304" charset="0"/>
                <a:ea typeface="微软雅黑" panose="020B0503020204020204" pitchFamily="34" charset="-122"/>
              </a:rPr>
              <a:t>、事故事件处理指引</a:t>
            </a:r>
            <a:endParaRPr kumimoji="1" lang="zh-CN" altLang="en-US" sz="3200" b="1" dirty="0">
              <a:solidFill>
                <a:srgbClr val="000000"/>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梯形 10"/>
          <p:cNvSpPr/>
          <p:nvPr>
            <p:custDataLst>
              <p:tags r:id="rId1"/>
            </p:custDataLst>
          </p:nvPr>
        </p:nvSpPr>
        <p:spPr>
          <a:xfrm rot="10800000">
            <a:off x="1393022" y="1190126"/>
            <a:ext cx="3091892" cy="4559076"/>
          </a:xfrm>
          <a:prstGeom prst="trapezoid">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矩形 13"/>
          <p:cNvSpPr/>
          <p:nvPr>
            <p:custDataLst>
              <p:tags r:id="rId2"/>
            </p:custDataLst>
          </p:nvPr>
        </p:nvSpPr>
        <p:spPr>
          <a:xfrm>
            <a:off x="1305938" y="2194119"/>
            <a:ext cx="3259420" cy="236486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6600" b="1" dirty="0">
                <a:solidFill>
                  <a:schemeClr val="lt1"/>
                </a:solidFill>
                <a:latin typeface="Times New Roman" panose="02020603050405020304" charset="0"/>
                <a:ea typeface="微软雅黑" panose="020B0503020204020204" pitchFamily="34" charset="-122"/>
              </a:rPr>
              <a:t>1</a:t>
            </a:r>
            <a:endParaRPr kumimoji="1" lang="en-US" altLang="zh-CN" sz="6600" b="1" dirty="0">
              <a:solidFill>
                <a:schemeClr val="lt1"/>
              </a:solidFill>
              <a:latin typeface="Times New Roman" panose="02020603050405020304" charset="0"/>
              <a:ea typeface="微软雅黑" panose="020B0503020204020204" pitchFamily="34" charset="-122"/>
            </a:endParaRPr>
          </a:p>
        </p:txBody>
      </p:sp>
      <p:sp>
        <p:nvSpPr>
          <p:cNvPr id="18" name="矩形 17"/>
          <p:cNvSpPr/>
          <p:nvPr/>
        </p:nvSpPr>
        <p:spPr>
          <a:xfrm>
            <a:off x="4652441" y="2961051"/>
            <a:ext cx="5059680" cy="829945"/>
          </a:xfrm>
          <a:prstGeom prst="rect">
            <a:avLst/>
          </a:prstGeom>
        </p:spPr>
        <p:txBody>
          <a:bodyPr wrap="none">
            <a:spAutoFit/>
          </a:bodyPr>
          <a:lstStyle/>
          <a:p>
            <a:r>
              <a:rPr kumimoji="1" lang="zh-CN" altLang="en-US" sz="4800" b="1" dirty="0">
                <a:solidFill>
                  <a:schemeClr val="accent1"/>
                </a:solidFill>
                <a:latin typeface="Times New Roman" panose="02020603050405020304" charset="0"/>
                <a:ea typeface="微软雅黑" panose="020B0503020204020204" pitchFamily="34" charset="-122"/>
              </a:rPr>
              <a:t>机械设备伤害识别</a:t>
            </a:r>
            <a:endParaRPr kumimoji="1" lang="zh-CN" altLang="en-US" sz="4800" b="1" dirty="0">
              <a:solidFill>
                <a:schemeClr val="accen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34149" y="420912"/>
            <a:ext cx="4673600" cy="914400"/>
            <a:chOff x="3744685" y="348342"/>
            <a:chExt cx="4673600" cy="914400"/>
          </a:xfrm>
        </p:grpSpPr>
        <p:sp>
          <p:nvSpPr>
            <p:cNvPr id="2" name="矩形 1"/>
            <p:cNvSpPr/>
            <p:nvPr>
              <p:custDataLst>
                <p:tags r:id="rId1"/>
              </p:custDataLst>
            </p:nvPr>
          </p:nvSpPr>
          <p:spPr>
            <a:xfrm>
              <a:off x="3744685" y="348342"/>
              <a:ext cx="46736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文本框 3"/>
            <p:cNvSpPr txBox="1"/>
            <p:nvPr/>
          </p:nvSpPr>
          <p:spPr>
            <a:xfrm>
              <a:off x="3794045" y="500883"/>
              <a:ext cx="4542972" cy="583565"/>
            </a:xfrm>
            <a:prstGeom prst="rect">
              <a:avLst/>
            </a:prstGeom>
            <a:noFill/>
          </p:spPr>
          <p:txBody>
            <a:bodyPr wrap="square" rtlCol="0">
              <a:spAutoFit/>
            </a:bodyPr>
            <a:lstStyle/>
            <a:p>
              <a:pPr algn="ctr"/>
              <a:r>
                <a:rPr lang="en-US" altLang="zh-CN" sz="3200" spc="300" dirty="0">
                  <a:solidFill>
                    <a:schemeClr val="lt1"/>
                  </a:solidFill>
                  <a:latin typeface="Times New Roman" panose="02020603050405020304" charset="0"/>
                  <a:ea typeface="微软雅黑" panose="020B0503020204020204" pitchFamily="34" charset="-122"/>
                </a:rPr>
                <a:t>1</a:t>
              </a:r>
              <a:r>
                <a:rPr lang="zh-CN" altLang="en-US" sz="3200" spc="300" dirty="0">
                  <a:solidFill>
                    <a:schemeClr val="lt1"/>
                  </a:solidFill>
                  <a:latin typeface="Times New Roman" panose="02020603050405020304" charset="0"/>
                  <a:ea typeface="微软雅黑" panose="020B0503020204020204" pitchFamily="34" charset="-122"/>
                </a:rPr>
                <a:t>、一般机械设备危害</a:t>
              </a:r>
              <a:endParaRPr lang="zh-CN" altLang="en-US" sz="3200" spc="300" dirty="0">
                <a:solidFill>
                  <a:schemeClr val="lt1"/>
                </a:solidFill>
                <a:latin typeface="Times New Roman" panose="02020603050405020304" charset="0"/>
                <a:ea typeface="微软雅黑" panose="020B0503020204020204" pitchFamily="34" charset="-122"/>
              </a:endParaRPr>
            </a:p>
          </p:txBody>
        </p:sp>
      </p:grpSp>
      <p:sp>
        <p:nvSpPr>
          <p:cNvPr id="6" name="矩形 5"/>
          <p:cNvSpPr/>
          <p:nvPr>
            <p:custDataLst>
              <p:tags r:id="rId2"/>
            </p:custDataLst>
          </p:nvPr>
        </p:nvSpPr>
        <p:spPr>
          <a:xfrm>
            <a:off x="6263123" y="1900329"/>
            <a:ext cx="5151777" cy="4488024"/>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29"/>
          <p:cNvSpPr txBox="1"/>
          <p:nvPr>
            <p:custDataLst>
              <p:tags r:id="rId3"/>
            </p:custDataLst>
          </p:nvPr>
        </p:nvSpPr>
        <p:spPr>
          <a:xfrm>
            <a:off x="6513212" y="2816486"/>
            <a:ext cx="4651598" cy="166179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主要针对设备的运动部分，比如传动机构核刀具，高速运动的工件和切屑。</a:t>
            </a:r>
            <a:endParaRPr lang="en-US" altLang="zh-CN" dirty="0">
              <a:solidFill>
                <a:schemeClr val="lt1"/>
              </a:solidFill>
              <a:latin typeface="Times New Roman" panose="02020603050405020304" charset="0"/>
              <a:ea typeface="微软雅黑" panose="020B0503020204020204" pitchFamily="34" charset="-122"/>
            </a:endParaRPr>
          </a:p>
          <a:p>
            <a:pPr marL="285750" indent="-285750">
              <a:buFont typeface="Arial" panose="020B0604020202020204" pitchFamily="34" charset="0"/>
              <a:buChar char="•"/>
            </a:pPr>
            <a:endParaRPr lang="en-US" altLang="zh-CN" dirty="0">
              <a:solidFill>
                <a:schemeClr val="lt1"/>
              </a:solidFill>
              <a:latin typeface="Times New Roman" panose="02020603050405020304" charset="0"/>
              <a:ea typeface="微软雅黑" panose="020B0503020204020204" pitchFamily="34" charset="-122"/>
            </a:endParaRPr>
          </a:p>
          <a:p>
            <a:pPr marL="285750" indent="-285750">
              <a:buFont typeface="Arial" panose="020B0604020202020204" pitchFamily="34" charset="0"/>
              <a:buChar char="•"/>
            </a:pPr>
            <a:endParaRPr lang="en-US" altLang="zh-CN" dirty="0">
              <a:solidFill>
                <a:schemeClr val="lt1"/>
              </a:solidFill>
              <a:latin typeface="Times New Roman" panose="02020603050405020304" charset="0"/>
              <a:ea typeface="微软雅黑" panose="020B0503020204020204" pitchFamily="34" charset="-122"/>
            </a:endParaRPr>
          </a:p>
          <a:p>
            <a:pPr marL="285750" indent="-285750">
              <a:buFont typeface="Arial" panose="020B0604020202020204" pitchFamily="34" charset="0"/>
              <a:buChar char="•"/>
            </a:pPr>
            <a:r>
              <a:rPr lang="zh-CN" altLang="en-US" dirty="0">
                <a:solidFill>
                  <a:schemeClr val="lt1"/>
                </a:solidFill>
                <a:latin typeface="Times New Roman" panose="02020603050405020304" charset="0"/>
                <a:ea typeface="微软雅黑" panose="020B0503020204020204" pitchFamily="34" charset="-122"/>
              </a:rPr>
              <a:t>如果设备有缺陷、防护装置失效或操作不当，则随时可能造成人身伤亡事故。</a:t>
            </a:r>
            <a:endParaRPr lang="zh-CN" altLang="en-US" dirty="0">
              <a:solidFill>
                <a:schemeClr val="lt1"/>
              </a:solidFill>
              <a:latin typeface="Times New Roman" panose="02020603050405020304" charset="0"/>
              <a:ea typeface="微软雅黑" panose="020B0503020204020204" pitchFamily="34" charset="-122"/>
            </a:endParaRPr>
          </a:p>
        </p:txBody>
      </p:sp>
      <p:pic>
        <p:nvPicPr>
          <p:cNvPr id="25" name="图片 24"/>
          <p:cNvPicPr>
            <a:picLocks noChangeAspect="1"/>
          </p:cNvPicPr>
          <p:nvPr/>
        </p:nvPicPr>
        <p:blipFill rotWithShape="1">
          <a:blip r:embed="rId4"/>
          <a:srcRect l="15341" t="-475" r="18594" b="475"/>
          <a:stretch>
            <a:fillRect/>
          </a:stretch>
        </p:blipFill>
        <p:spPr>
          <a:xfrm>
            <a:off x="1034149" y="1855367"/>
            <a:ext cx="5228974" cy="45779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3"/>
          <p:cNvSpPr txBox="1"/>
          <p:nvPr/>
        </p:nvSpPr>
        <p:spPr>
          <a:xfrm>
            <a:off x="1639289" y="588528"/>
            <a:ext cx="3397168" cy="521970"/>
          </a:xfrm>
          <a:prstGeom prst="rect">
            <a:avLst/>
          </a:prstGeom>
          <a:noFill/>
        </p:spPr>
        <p:txBody>
          <a:bodyPr wrap="square" rtlCol="0">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传动装置的危险</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6" name="矩形 5"/>
          <p:cNvSpPr/>
          <p:nvPr>
            <p:custDataLst>
              <p:tags r:id="rId1"/>
            </p:custDataLst>
          </p:nvPr>
        </p:nvSpPr>
        <p:spPr>
          <a:xfrm>
            <a:off x="3402125" y="1906531"/>
            <a:ext cx="8149375" cy="221179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5" name="组合 14"/>
          <p:cNvGrpSpPr/>
          <p:nvPr/>
        </p:nvGrpSpPr>
        <p:grpSpPr>
          <a:xfrm>
            <a:off x="3591415" y="2217106"/>
            <a:ext cx="341140" cy="340065"/>
            <a:chOff x="5026429" y="2057723"/>
            <a:chExt cx="254992" cy="254990"/>
          </a:xfrm>
          <a:solidFill>
            <a:schemeClr val="accent4">
              <a:lumMod val="25000"/>
            </a:schemeClr>
          </a:solidFill>
          <a:effectLst/>
        </p:grpSpPr>
        <p:sp>
          <p:nvSpPr>
            <p:cNvPr id="16" name="椭圆 15"/>
            <p:cNvSpPr/>
            <p:nvPr>
              <p:custDataLst>
                <p:tags r:id="rId2"/>
              </p:custDataLst>
            </p:nvPr>
          </p:nvSpPr>
          <p:spPr>
            <a:xfrm>
              <a:off x="5026429" y="2057723"/>
              <a:ext cx="254992" cy="254990"/>
            </a:xfrm>
            <a:prstGeom prst="ellipse">
              <a:avLst/>
            </a:prstGeom>
            <a:solidFill>
              <a:schemeClr val="accent4">
                <a:lumMod val="50000"/>
              </a:schemeClr>
            </a:solidFill>
            <a:ln w="6350">
              <a:gradFill flip="none" rotWithShape="1">
                <a:gsLst>
                  <a:gs pos="0">
                    <a:srgbClr val="BFBFBF">
                      <a:lumMod val="75000"/>
                    </a:srgbClr>
                  </a:gs>
                  <a:gs pos="100000">
                    <a:srgbClr val="FFFFFF"/>
                  </a:gs>
                </a:gsLst>
                <a:lin ang="18900000" scaled="0"/>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Freeform 34"/>
            <p:cNvSpPr/>
            <p:nvPr>
              <p:custDataLst>
                <p:tags r:id="rId3"/>
              </p:custDataLst>
            </p:nvPr>
          </p:nvSpPr>
          <p:spPr bwMode="auto">
            <a:xfrm>
              <a:off x="5095295" y="2126932"/>
              <a:ext cx="117262" cy="116572"/>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 name="TextBox 29"/>
          <p:cNvSpPr txBox="1"/>
          <p:nvPr>
            <p:custDataLst>
              <p:tags r:id="rId4"/>
            </p:custDataLst>
          </p:nvPr>
        </p:nvSpPr>
        <p:spPr>
          <a:xfrm>
            <a:off x="3660947" y="2793496"/>
            <a:ext cx="7631729" cy="961390"/>
          </a:xfrm>
          <a:prstGeom prst="rect">
            <a:avLst/>
          </a:prstGeom>
          <a:noFill/>
        </p:spPr>
        <p:txBody>
          <a:bodyPr wrap="square" lIns="0" tIns="0" rIns="0" bIns="0" rtlCol="0">
            <a:spAutoFit/>
          </a:bodyPr>
          <a:lstStyle/>
          <a:p>
            <a:pPr>
              <a:lnSpc>
                <a:spcPts val="2500"/>
              </a:lnSpc>
            </a:pPr>
            <a:r>
              <a:rPr lang="zh-CN" altLang="en-US" sz="1600" dirty="0">
                <a:solidFill>
                  <a:schemeClr val="lt1"/>
                </a:solidFill>
                <a:latin typeface="Times New Roman" panose="02020603050405020304" charset="0"/>
                <a:ea typeface="微软雅黑" panose="020B0503020204020204" pitchFamily="34" charset="-122"/>
              </a:rPr>
              <a:t>由于部件不符合要求，如机械设计不合理，传动部分和突出的转动部分外露、无防护等，可能</a:t>
            </a:r>
            <a:r>
              <a:rPr lang="zh-CN" altLang="en-US" b="1" dirty="0">
                <a:solidFill>
                  <a:schemeClr val="lt1"/>
                </a:solidFill>
                <a:latin typeface="Times New Roman" panose="02020603050405020304" charset="0"/>
                <a:ea typeface="微软雅黑" panose="020B0503020204020204" pitchFamily="34" charset="-122"/>
              </a:rPr>
              <a:t>把手、衣服绞入</a:t>
            </a:r>
            <a:r>
              <a:rPr lang="zh-CN" altLang="en-US" sz="1600" dirty="0">
                <a:solidFill>
                  <a:schemeClr val="lt1"/>
                </a:solidFill>
                <a:latin typeface="Times New Roman" panose="02020603050405020304" charset="0"/>
                <a:ea typeface="微软雅黑" panose="020B0503020204020204" pitchFamily="34" charset="-122"/>
              </a:rPr>
              <a:t>其中造成伤害。链传动与皮带传动中，带轮容易把</a:t>
            </a:r>
            <a:r>
              <a:rPr lang="zh-CN" altLang="en-US" b="1" dirty="0">
                <a:solidFill>
                  <a:schemeClr val="lt1"/>
                </a:solidFill>
                <a:latin typeface="Times New Roman" panose="02020603050405020304" charset="0"/>
                <a:ea typeface="微软雅黑" panose="020B0503020204020204" pitchFamily="34" charset="-122"/>
              </a:rPr>
              <a:t>工具或人的肢体</a:t>
            </a:r>
            <a:r>
              <a:rPr lang="zh-CN" altLang="en-US" sz="1600" dirty="0">
                <a:solidFill>
                  <a:schemeClr val="lt1"/>
                </a:solidFill>
                <a:latin typeface="Times New Roman" panose="02020603050405020304" charset="0"/>
                <a:ea typeface="微软雅黑" panose="020B0503020204020204" pitchFamily="34" charset="-122"/>
              </a:rPr>
              <a:t>卷入</a:t>
            </a:r>
            <a:r>
              <a:rPr lang="zh-CN" altLang="en-US" dirty="0">
                <a:solidFill>
                  <a:schemeClr val="lt1"/>
                </a:solidFill>
                <a:latin typeface="Times New Roman" panose="02020603050405020304" charset="0"/>
                <a:ea typeface="微软雅黑" panose="020B0503020204020204" pitchFamily="34" charset="-122"/>
              </a:rPr>
              <a:t>；</a:t>
            </a:r>
            <a:endParaRPr lang="zh-CN" altLang="en-US" dirty="0">
              <a:solidFill>
                <a:schemeClr val="lt1"/>
              </a:solidFill>
              <a:latin typeface="Times New Roman" panose="02020603050405020304" charset="0"/>
              <a:ea typeface="微软雅黑" panose="020B0503020204020204" pitchFamily="34" charset="-122"/>
            </a:endParaRPr>
          </a:p>
        </p:txBody>
      </p:sp>
      <p:pic>
        <p:nvPicPr>
          <p:cNvPr id="25" name="图片 24"/>
          <p:cNvPicPr>
            <a:picLocks noChangeAspect="1"/>
          </p:cNvPicPr>
          <p:nvPr/>
        </p:nvPicPr>
        <p:blipFill>
          <a:blip r:embed="rId5"/>
          <a:stretch>
            <a:fillRect/>
          </a:stretch>
        </p:blipFill>
        <p:spPr>
          <a:xfrm>
            <a:off x="881704" y="1899851"/>
            <a:ext cx="2506877" cy="2218476"/>
          </a:xfrm>
          <a:prstGeom prst="rect">
            <a:avLst/>
          </a:prstGeom>
        </p:spPr>
      </p:pic>
      <p:sp>
        <p:nvSpPr>
          <p:cNvPr id="22" name="settings_251005"/>
          <p:cNvSpPr>
            <a:spLocks noChangeAspect="1"/>
          </p:cNvSpPr>
          <p:nvPr>
            <p:custDataLst>
              <p:tags r:id="rId6"/>
            </p:custDataLst>
          </p:nvPr>
        </p:nvSpPr>
        <p:spPr bwMode="auto">
          <a:xfrm>
            <a:off x="1189335" y="545756"/>
            <a:ext cx="609685" cy="608764"/>
          </a:xfrm>
          <a:custGeom>
            <a:avLst/>
            <a:gdLst>
              <a:gd name="connsiteX0" fmla="*/ 303775 w 607639"/>
              <a:gd name="connsiteY0" fmla="*/ 238985 h 606722"/>
              <a:gd name="connsiteX1" fmla="*/ 239348 w 607639"/>
              <a:gd name="connsiteY1" fmla="*/ 303317 h 606722"/>
              <a:gd name="connsiteX2" fmla="*/ 303775 w 607639"/>
              <a:gd name="connsiteY2" fmla="*/ 367649 h 606722"/>
              <a:gd name="connsiteX3" fmla="*/ 368202 w 607639"/>
              <a:gd name="connsiteY3" fmla="*/ 303317 h 606722"/>
              <a:gd name="connsiteX4" fmla="*/ 303775 w 607639"/>
              <a:gd name="connsiteY4" fmla="*/ 238985 h 606722"/>
              <a:gd name="connsiteX5" fmla="*/ 303775 w 607639"/>
              <a:gd name="connsiteY5" fmla="*/ 183894 h 606722"/>
              <a:gd name="connsiteX6" fmla="*/ 423463 w 607639"/>
              <a:gd name="connsiteY6" fmla="*/ 303317 h 606722"/>
              <a:gd name="connsiteX7" fmla="*/ 303775 w 607639"/>
              <a:gd name="connsiteY7" fmla="*/ 422829 h 606722"/>
              <a:gd name="connsiteX8" fmla="*/ 184176 w 607639"/>
              <a:gd name="connsiteY8" fmla="*/ 303317 h 606722"/>
              <a:gd name="connsiteX9" fmla="*/ 303775 w 607639"/>
              <a:gd name="connsiteY9" fmla="*/ 183894 h 606722"/>
              <a:gd name="connsiteX10" fmla="*/ 280367 w 607639"/>
              <a:gd name="connsiteY10" fmla="*/ 55189 h 606722"/>
              <a:gd name="connsiteX11" fmla="*/ 273068 w 607639"/>
              <a:gd name="connsiteY11" fmla="*/ 114288 h 606722"/>
              <a:gd name="connsiteX12" fmla="*/ 253576 w 607639"/>
              <a:gd name="connsiteY12" fmla="*/ 137306 h 606722"/>
              <a:gd name="connsiteX13" fmla="*/ 221712 w 607639"/>
              <a:gd name="connsiteY13" fmla="*/ 150459 h 606722"/>
              <a:gd name="connsiteX14" fmla="*/ 191628 w 607639"/>
              <a:gd name="connsiteY14" fmla="*/ 147881 h 606722"/>
              <a:gd name="connsiteX15" fmla="*/ 144634 w 607639"/>
              <a:gd name="connsiteY15" fmla="*/ 111266 h 606722"/>
              <a:gd name="connsiteX16" fmla="*/ 111435 w 607639"/>
              <a:gd name="connsiteY16" fmla="*/ 144415 h 606722"/>
              <a:gd name="connsiteX17" fmla="*/ 148105 w 607639"/>
              <a:gd name="connsiteY17" fmla="*/ 191339 h 606722"/>
              <a:gd name="connsiteX18" fmla="*/ 150686 w 607639"/>
              <a:gd name="connsiteY18" fmla="*/ 221378 h 606722"/>
              <a:gd name="connsiteX19" fmla="*/ 137424 w 607639"/>
              <a:gd name="connsiteY19" fmla="*/ 253193 h 606722"/>
              <a:gd name="connsiteX20" fmla="*/ 114372 w 607639"/>
              <a:gd name="connsiteY20" fmla="*/ 272656 h 606722"/>
              <a:gd name="connsiteX21" fmla="*/ 55272 w 607639"/>
              <a:gd name="connsiteY21" fmla="*/ 279943 h 606722"/>
              <a:gd name="connsiteX22" fmla="*/ 55272 w 607639"/>
              <a:gd name="connsiteY22" fmla="*/ 326779 h 606722"/>
              <a:gd name="connsiteX23" fmla="*/ 114372 w 607639"/>
              <a:gd name="connsiteY23" fmla="*/ 334066 h 606722"/>
              <a:gd name="connsiteX24" fmla="*/ 137424 w 607639"/>
              <a:gd name="connsiteY24" fmla="*/ 353440 h 606722"/>
              <a:gd name="connsiteX25" fmla="*/ 150686 w 607639"/>
              <a:gd name="connsiteY25" fmla="*/ 385344 h 606722"/>
              <a:gd name="connsiteX26" fmla="*/ 148105 w 607639"/>
              <a:gd name="connsiteY26" fmla="*/ 415294 h 606722"/>
              <a:gd name="connsiteX27" fmla="*/ 111435 w 607639"/>
              <a:gd name="connsiteY27" fmla="*/ 462307 h 606722"/>
              <a:gd name="connsiteX28" fmla="*/ 144634 w 607639"/>
              <a:gd name="connsiteY28" fmla="*/ 495367 h 606722"/>
              <a:gd name="connsiteX29" fmla="*/ 191628 w 607639"/>
              <a:gd name="connsiteY29" fmla="*/ 458752 h 606722"/>
              <a:gd name="connsiteX30" fmla="*/ 221712 w 607639"/>
              <a:gd name="connsiteY30" fmla="*/ 456263 h 606722"/>
              <a:gd name="connsiteX31" fmla="*/ 253576 w 607639"/>
              <a:gd name="connsiteY31" fmla="*/ 469416 h 606722"/>
              <a:gd name="connsiteX32" fmla="*/ 273068 w 607639"/>
              <a:gd name="connsiteY32" fmla="*/ 492434 h 606722"/>
              <a:gd name="connsiteX33" fmla="*/ 280367 w 607639"/>
              <a:gd name="connsiteY33" fmla="*/ 551533 h 606722"/>
              <a:gd name="connsiteX34" fmla="*/ 327272 w 607639"/>
              <a:gd name="connsiteY34" fmla="*/ 551533 h 606722"/>
              <a:gd name="connsiteX35" fmla="*/ 334571 w 607639"/>
              <a:gd name="connsiteY35" fmla="*/ 492434 h 606722"/>
              <a:gd name="connsiteX36" fmla="*/ 353974 w 607639"/>
              <a:gd name="connsiteY36" fmla="*/ 469416 h 606722"/>
              <a:gd name="connsiteX37" fmla="*/ 385927 w 607639"/>
              <a:gd name="connsiteY37" fmla="*/ 456175 h 606722"/>
              <a:gd name="connsiteX38" fmla="*/ 416011 w 607639"/>
              <a:gd name="connsiteY38" fmla="*/ 458752 h 606722"/>
              <a:gd name="connsiteX39" fmla="*/ 463005 w 607639"/>
              <a:gd name="connsiteY39" fmla="*/ 495367 h 606722"/>
              <a:gd name="connsiteX40" fmla="*/ 496115 w 607639"/>
              <a:gd name="connsiteY40" fmla="*/ 462307 h 606722"/>
              <a:gd name="connsiteX41" fmla="*/ 459445 w 607639"/>
              <a:gd name="connsiteY41" fmla="*/ 415383 h 606722"/>
              <a:gd name="connsiteX42" fmla="*/ 456953 w 607639"/>
              <a:gd name="connsiteY42" fmla="*/ 385344 h 606722"/>
              <a:gd name="connsiteX43" fmla="*/ 470126 w 607639"/>
              <a:gd name="connsiteY43" fmla="*/ 353440 h 606722"/>
              <a:gd name="connsiteX44" fmla="*/ 493178 w 607639"/>
              <a:gd name="connsiteY44" fmla="*/ 334066 h 606722"/>
              <a:gd name="connsiteX45" fmla="*/ 552367 w 607639"/>
              <a:gd name="connsiteY45" fmla="*/ 326779 h 606722"/>
              <a:gd name="connsiteX46" fmla="*/ 552367 w 607639"/>
              <a:gd name="connsiteY46" fmla="*/ 279943 h 606722"/>
              <a:gd name="connsiteX47" fmla="*/ 493178 w 607639"/>
              <a:gd name="connsiteY47" fmla="*/ 272656 h 606722"/>
              <a:gd name="connsiteX48" fmla="*/ 470126 w 607639"/>
              <a:gd name="connsiteY48" fmla="*/ 253193 h 606722"/>
              <a:gd name="connsiteX49" fmla="*/ 456864 w 607639"/>
              <a:gd name="connsiteY49" fmla="*/ 221289 h 606722"/>
              <a:gd name="connsiteX50" fmla="*/ 459445 w 607639"/>
              <a:gd name="connsiteY50" fmla="*/ 191339 h 606722"/>
              <a:gd name="connsiteX51" fmla="*/ 496115 w 607639"/>
              <a:gd name="connsiteY51" fmla="*/ 144415 h 606722"/>
              <a:gd name="connsiteX52" fmla="*/ 463005 w 607639"/>
              <a:gd name="connsiteY52" fmla="*/ 111266 h 606722"/>
              <a:gd name="connsiteX53" fmla="*/ 416011 w 607639"/>
              <a:gd name="connsiteY53" fmla="*/ 147881 h 606722"/>
              <a:gd name="connsiteX54" fmla="*/ 385927 w 607639"/>
              <a:gd name="connsiteY54" fmla="*/ 150459 h 606722"/>
              <a:gd name="connsiteX55" fmla="*/ 353974 w 607639"/>
              <a:gd name="connsiteY55" fmla="*/ 137306 h 606722"/>
              <a:gd name="connsiteX56" fmla="*/ 334571 w 607639"/>
              <a:gd name="connsiteY56" fmla="*/ 114288 h 606722"/>
              <a:gd name="connsiteX57" fmla="*/ 327272 w 607639"/>
              <a:gd name="connsiteY57" fmla="*/ 55189 h 606722"/>
              <a:gd name="connsiteX58" fmla="*/ 255979 w 607639"/>
              <a:gd name="connsiteY58" fmla="*/ 0 h 606722"/>
              <a:gd name="connsiteX59" fmla="*/ 351660 w 607639"/>
              <a:gd name="connsiteY59" fmla="*/ 0 h 606722"/>
              <a:gd name="connsiteX60" fmla="*/ 379073 w 607639"/>
              <a:gd name="connsiteY60" fmla="*/ 24173 h 606722"/>
              <a:gd name="connsiteX61" fmla="*/ 387262 w 607639"/>
              <a:gd name="connsiteY61" fmla="*/ 90471 h 606722"/>
              <a:gd name="connsiteX62" fmla="*/ 395539 w 607639"/>
              <a:gd name="connsiteY62" fmla="*/ 93848 h 606722"/>
              <a:gd name="connsiteX63" fmla="*/ 448231 w 607639"/>
              <a:gd name="connsiteY63" fmla="*/ 52789 h 606722"/>
              <a:gd name="connsiteX64" fmla="*/ 484812 w 607639"/>
              <a:gd name="connsiteY64" fmla="*/ 55100 h 606722"/>
              <a:gd name="connsiteX65" fmla="*/ 552456 w 607639"/>
              <a:gd name="connsiteY65" fmla="*/ 122642 h 606722"/>
              <a:gd name="connsiteX66" fmla="*/ 554681 w 607639"/>
              <a:gd name="connsiteY66" fmla="*/ 159079 h 606722"/>
              <a:gd name="connsiteX67" fmla="*/ 513560 w 607639"/>
              <a:gd name="connsiteY67" fmla="*/ 211691 h 606722"/>
              <a:gd name="connsiteX68" fmla="*/ 517032 w 607639"/>
              <a:gd name="connsiteY68" fmla="*/ 220044 h 606722"/>
              <a:gd name="connsiteX69" fmla="*/ 583341 w 607639"/>
              <a:gd name="connsiteY69" fmla="*/ 228221 h 606722"/>
              <a:gd name="connsiteX70" fmla="*/ 607639 w 607639"/>
              <a:gd name="connsiteY70" fmla="*/ 255593 h 606722"/>
              <a:gd name="connsiteX71" fmla="*/ 607639 w 607639"/>
              <a:gd name="connsiteY71" fmla="*/ 351129 h 606722"/>
              <a:gd name="connsiteX72" fmla="*/ 583341 w 607639"/>
              <a:gd name="connsiteY72" fmla="*/ 378501 h 606722"/>
              <a:gd name="connsiteX73" fmla="*/ 517032 w 607639"/>
              <a:gd name="connsiteY73" fmla="*/ 386678 h 606722"/>
              <a:gd name="connsiteX74" fmla="*/ 513560 w 607639"/>
              <a:gd name="connsiteY74" fmla="*/ 394943 h 606722"/>
              <a:gd name="connsiteX75" fmla="*/ 554681 w 607639"/>
              <a:gd name="connsiteY75" fmla="*/ 447554 h 606722"/>
              <a:gd name="connsiteX76" fmla="*/ 552456 w 607639"/>
              <a:gd name="connsiteY76" fmla="*/ 484080 h 606722"/>
              <a:gd name="connsiteX77" fmla="*/ 484812 w 607639"/>
              <a:gd name="connsiteY77" fmla="*/ 551622 h 606722"/>
              <a:gd name="connsiteX78" fmla="*/ 448320 w 607639"/>
              <a:gd name="connsiteY78" fmla="*/ 553844 h 606722"/>
              <a:gd name="connsiteX79" fmla="*/ 395539 w 607639"/>
              <a:gd name="connsiteY79" fmla="*/ 512785 h 606722"/>
              <a:gd name="connsiteX80" fmla="*/ 387262 w 607639"/>
              <a:gd name="connsiteY80" fmla="*/ 516251 h 606722"/>
              <a:gd name="connsiteX81" fmla="*/ 379073 w 607639"/>
              <a:gd name="connsiteY81" fmla="*/ 582460 h 606722"/>
              <a:gd name="connsiteX82" fmla="*/ 351660 w 607639"/>
              <a:gd name="connsiteY82" fmla="*/ 606722 h 606722"/>
              <a:gd name="connsiteX83" fmla="*/ 255979 w 607639"/>
              <a:gd name="connsiteY83" fmla="*/ 606722 h 606722"/>
              <a:gd name="connsiteX84" fmla="*/ 228566 w 607639"/>
              <a:gd name="connsiteY84" fmla="*/ 582460 h 606722"/>
              <a:gd name="connsiteX85" fmla="*/ 220377 w 607639"/>
              <a:gd name="connsiteY85" fmla="*/ 516251 h 606722"/>
              <a:gd name="connsiteX86" fmla="*/ 212011 w 607639"/>
              <a:gd name="connsiteY86" fmla="*/ 512785 h 606722"/>
              <a:gd name="connsiteX87" fmla="*/ 159319 w 607639"/>
              <a:gd name="connsiteY87" fmla="*/ 553844 h 606722"/>
              <a:gd name="connsiteX88" fmla="*/ 122827 w 607639"/>
              <a:gd name="connsiteY88" fmla="*/ 551622 h 606722"/>
              <a:gd name="connsiteX89" fmla="*/ 55183 w 607639"/>
              <a:gd name="connsiteY89" fmla="*/ 484080 h 606722"/>
              <a:gd name="connsiteX90" fmla="*/ 52869 w 607639"/>
              <a:gd name="connsiteY90" fmla="*/ 447554 h 606722"/>
              <a:gd name="connsiteX91" fmla="*/ 93990 w 607639"/>
              <a:gd name="connsiteY91" fmla="*/ 394943 h 606722"/>
              <a:gd name="connsiteX92" fmla="*/ 90607 w 607639"/>
              <a:gd name="connsiteY92" fmla="*/ 386678 h 606722"/>
              <a:gd name="connsiteX93" fmla="*/ 24209 w 607639"/>
              <a:gd name="connsiteY93" fmla="*/ 378501 h 606722"/>
              <a:gd name="connsiteX94" fmla="*/ 0 w 607639"/>
              <a:gd name="connsiteY94" fmla="*/ 351129 h 606722"/>
              <a:gd name="connsiteX95" fmla="*/ 0 w 607639"/>
              <a:gd name="connsiteY95" fmla="*/ 255593 h 606722"/>
              <a:gd name="connsiteX96" fmla="*/ 24209 w 607639"/>
              <a:gd name="connsiteY96" fmla="*/ 228221 h 606722"/>
              <a:gd name="connsiteX97" fmla="*/ 90607 w 607639"/>
              <a:gd name="connsiteY97" fmla="*/ 220044 h 606722"/>
              <a:gd name="connsiteX98" fmla="*/ 93990 w 607639"/>
              <a:gd name="connsiteY98" fmla="*/ 211691 h 606722"/>
              <a:gd name="connsiteX99" fmla="*/ 52869 w 607639"/>
              <a:gd name="connsiteY99" fmla="*/ 159079 h 606722"/>
              <a:gd name="connsiteX100" fmla="*/ 55183 w 607639"/>
              <a:gd name="connsiteY100" fmla="*/ 122642 h 606722"/>
              <a:gd name="connsiteX101" fmla="*/ 122827 w 607639"/>
              <a:gd name="connsiteY101" fmla="*/ 55100 h 606722"/>
              <a:gd name="connsiteX102" fmla="*/ 159319 w 607639"/>
              <a:gd name="connsiteY102" fmla="*/ 52789 h 606722"/>
              <a:gd name="connsiteX103" fmla="*/ 212011 w 607639"/>
              <a:gd name="connsiteY103" fmla="*/ 93848 h 606722"/>
              <a:gd name="connsiteX104" fmla="*/ 220377 w 607639"/>
              <a:gd name="connsiteY104" fmla="*/ 90471 h 606722"/>
              <a:gd name="connsiteX105" fmla="*/ 228566 w 607639"/>
              <a:gd name="connsiteY105" fmla="*/ 24173 h 606722"/>
              <a:gd name="connsiteX106" fmla="*/ 255979 w 607639"/>
              <a:gd name="connsiteY10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607639" h="606722">
                <a:moveTo>
                  <a:pt x="303775" y="238985"/>
                </a:moveTo>
                <a:cubicBezTo>
                  <a:pt x="268269" y="238985"/>
                  <a:pt x="239348" y="267863"/>
                  <a:pt x="239348" y="303317"/>
                </a:cubicBezTo>
                <a:cubicBezTo>
                  <a:pt x="239348" y="338860"/>
                  <a:pt x="268269" y="367649"/>
                  <a:pt x="303775" y="367649"/>
                </a:cubicBezTo>
                <a:cubicBezTo>
                  <a:pt x="339370" y="367649"/>
                  <a:pt x="368202" y="338860"/>
                  <a:pt x="368202" y="303317"/>
                </a:cubicBezTo>
                <a:cubicBezTo>
                  <a:pt x="368202" y="267863"/>
                  <a:pt x="339370" y="238985"/>
                  <a:pt x="303775" y="238985"/>
                </a:cubicBezTo>
                <a:close/>
                <a:moveTo>
                  <a:pt x="303775" y="183894"/>
                </a:moveTo>
                <a:cubicBezTo>
                  <a:pt x="369804" y="183894"/>
                  <a:pt x="423463" y="237474"/>
                  <a:pt x="423463" y="303317"/>
                </a:cubicBezTo>
                <a:cubicBezTo>
                  <a:pt x="423463" y="369249"/>
                  <a:pt x="369804" y="422829"/>
                  <a:pt x="303775" y="422829"/>
                </a:cubicBezTo>
                <a:cubicBezTo>
                  <a:pt x="237835" y="422829"/>
                  <a:pt x="184176" y="369249"/>
                  <a:pt x="184176" y="303317"/>
                </a:cubicBezTo>
                <a:cubicBezTo>
                  <a:pt x="184176" y="237474"/>
                  <a:pt x="237835" y="183894"/>
                  <a:pt x="303775" y="183894"/>
                </a:cubicBezTo>
                <a:close/>
                <a:moveTo>
                  <a:pt x="280367" y="55189"/>
                </a:moveTo>
                <a:lnTo>
                  <a:pt x="273068" y="114288"/>
                </a:lnTo>
                <a:cubicBezTo>
                  <a:pt x="271733" y="125130"/>
                  <a:pt x="264079" y="134106"/>
                  <a:pt x="253576" y="137306"/>
                </a:cubicBezTo>
                <a:cubicBezTo>
                  <a:pt x="242539" y="140594"/>
                  <a:pt x="231770" y="145037"/>
                  <a:pt x="221712" y="150459"/>
                </a:cubicBezTo>
                <a:cubicBezTo>
                  <a:pt x="212011" y="155613"/>
                  <a:pt x="200262" y="154635"/>
                  <a:pt x="191628" y="147881"/>
                </a:cubicBezTo>
                <a:lnTo>
                  <a:pt x="144634" y="111266"/>
                </a:lnTo>
                <a:lnTo>
                  <a:pt x="111435" y="144415"/>
                </a:lnTo>
                <a:lnTo>
                  <a:pt x="148105" y="191339"/>
                </a:lnTo>
                <a:cubicBezTo>
                  <a:pt x="154869" y="199960"/>
                  <a:pt x="155848" y="211691"/>
                  <a:pt x="150686" y="221378"/>
                </a:cubicBezTo>
                <a:cubicBezTo>
                  <a:pt x="145257" y="231420"/>
                  <a:pt x="140806" y="242173"/>
                  <a:pt x="137424" y="253193"/>
                </a:cubicBezTo>
                <a:cubicBezTo>
                  <a:pt x="134309" y="263680"/>
                  <a:pt x="125230" y="271323"/>
                  <a:pt x="114372" y="272656"/>
                </a:cubicBezTo>
                <a:lnTo>
                  <a:pt x="55272" y="279943"/>
                </a:lnTo>
                <a:lnTo>
                  <a:pt x="55272" y="326779"/>
                </a:lnTo>
                <a:lnTo>
                  <a:pt x="114372" y="334066"/>
                </a:lnTo>
                <a:cubicBezTo>
                  <a:pt x="125230" y="335399"/>
                  <a:pt x="134309" y="342953"/>
                  <a:pt x="137424" y="353440"/>
                </a:cubicBezTo>
                <a:cubicBezTo>
                  <a:pt x="140806" y="364549"/>
                  <a:pt x="145257" y="375213"/>
                  <a:pt x="150686" y="385344"/>
                </a:cubicBezTo>
                <a:cubicBezTo>
                  <a:pt x="155848" y="394943"/>
                  <a:pt x="154869" y="406762"/>
                  <a:pt x="148105" y="415294"/>
                </a:cubicBezTo>
                <a:lnTo>
                  <a:pt x="111435" y="462307"/>
                </a:lnTo>
                <a:lnTo>
                  <a:pt x="144634" y="495367"/>
                </a:lnTo>
                <a:lnTo>
                  <a:pt x="191628" y="458752"/>
                </a:lnTo>
                <a:cubicBezTo>
                  <a:pt x="200262" y="452087"/>
                  <a:pt x="212011" y="451020"/>
                  <a:pt x="221712" y="456263"/>
                </a:cubicBezTo>
                <a:cubicBezTo>
                  <a:pt x="231770" y="461596"/>
                  <a:pt x="242539" y="466039"/>
                  <a:pt x="253576" y="469416"/>
                </a:cubicBezTo>
                <a:cubicBezTo>
                  <a:pt x="264079" y="472527"/>
                  <a:pt x="271733" y="481592"/>
                  <a:pt x="273068" y="492434"/>
                </a:cubicBezTo>
                <a:lnTo>
                  <a:pt x="280367" y="551533"/>
                </a:lnTo>
                <a:lnTo>
                  <a:pt x="327272" y="551533"/>
                </a:lnTo>
                <a:lnTo>
                  <a:pt x="334571" y="492434"/>
                </a:lnTo>
                <a:cubicBezTo>
                  <a:pt x="335906" y="481592"/>
                  <a:pt x="343560" y="472527"/>
                  <a:pt x="353974" y="469416"/>
                </a:cubicBezTo>
                <a:cubicBezTo>
                  <a:pt x="365100" y="466039"/>
                  <a:pt x="375780" y="461596"/>
                  <a:pt x="385927" y="456175"/>
                </a:cubicBezTo>
                <a:cubicBezTo>
                  <a:pt x="395539" y="451020"/>
                  <a:pt x="407377" y="452087"/>
                  <a:pt x="416011" y="458752"/>
                </a:cubicBezTo>
                <a:lnTo>
                  <a:pt x="463005" y="495367"/>
                </a:lnTo>
                <a:lnTo>
                  <a:pt x="496115" y="462307"/>
                </a:lnTo>
                <a:lnTo>
                  <a:pt x="459445" y="415383"/>
                </a:lnTo>
                <a:cubicBezTo>
                  <a:pt x="452770" y="406762"/>
                  <a:pt x="451702" y="394943"/>
                  <a:pt x="456953" y="385344"/>
                </a:cubicBezTo>
                <a:cubicBezTo>
                  <a:pt x="462382" y="375213"/>
                  <a:pt x="466833" y="364549"/>
                  <a:pt x="470126" y="353440"/>
                </a:cubicBezTo>
                <a:cubicBezTo>
                  <a:pt x="473330" y="342953"/>
                  <a:pt x="482320" y="335399"/>
                  <a:pt x="493178" y="334066"/>
                </a:cubicBezTo>
                <a:lnTo>
                  <a:pt x="552367" y="326779"/>
                </a:lnTo>
                <a:lnTo>
                  <a:pt x="552367" y="279943"/>
                </a:lnTo>
                <a:lnTo>
                  <a:pt x="493178" y="272656"/>
                </a:lnTo>
                <a:cubicBezTo>
                  <a:pt x="482320" y="271323"/>
                  <a:pt x="473241" y="263680"/>
                  <a:pt x="470126" y="253193"/>
                </a:cubicBezTo>
                <a:cubicBezTo>
                  <a:pt x="466833" y="242173"/>
                  <a:pt x="462382" y="231420"/>
                  <a:pt x="456864" y="221289"/>
                </a:cubicBezTo>
                <a:cubicBezTo>
                  <a:pt x="451702" y="211691"/>
                  <a:pt x="452770" y="199960"/>
                  <a:pt x="459445" y="191339"/>
                </a:cubicBezTo>
                <a:lnTo>
                  <a:pt x="496115" y="144415"/>
                </a:lnTo>
                <a:lnTo>
                  <a:pt x="463005" y="111266"/>
                </a:lnTo>
                <a:lnTo>
                  <a:pt x="416011" y="147881"/>
                </a:lnTo>
                <a:cubicBezTo>
                  <a:pt x="407377" y="154635"/>
                  <a:pt x="395539" y="155613"/>
                  <a:pt x="385927" y="150459"/>
                </a:cubicBezTo>
                <a:cubicBezTo>
                  <a:pt x="375780" y="145037"/>
                  <a:pt x="365100" y="140594"/>
                  <a:pt x="353974" y="137306"/>
                </a:cubicBezTo>
                <a:cubicBezTo>
                  <a:pt x="343560" y="134106"/>
                  <a:pt x="335906" y="125130"/>
                  <a:pt x="334571" y="114288"/>
                </a:cubicBezTo>
                <a:lnTo>
                  <a:pt x="327272" y="55189"/>
                </a:lnTo>
                <a:close/>
                <a:moveTo>
                  <a:pt x="255979" y="0"/>
                </a:moveTo>
                <a:lnTo>
                  <a:pt x="351660" y="0"/>
                </a:lnTo>
                <a:cubicBezTo>
                  <a:pt x="365634" y="0"/>
                  <a:pt x="377382" y="10398"/>
                  <a:pt x="379073" y="24173"/>
                </a:cubicBezTo>
                <a:lnTo>
                  <a:pt x="387262" y="90471"/>
                </a:lnTo>
                <a:cubicBezTo>
                  <a:pt x="390021" y="91537"/>
                  <a:pt x="392780" y="92692"/>
                  <a:pt x="395539" y="93848"/>
                </a:cubicBezTo>
                <a:lnTo>
                  <a:pt x="448231" y="52789"/>
                </a:lnTo>
                <a:cubicBezTo>
                  <a:pt x="459267" y="44258"/>
                  <a:pt x="474932" y="45235"/>
                  <a:pt x="484812" y="55100"/>
                </a:cubicBezTo>
                <a:lnTo>
                  <a:pt x="552456" y="122642"/>
                </a:lnTo>
                <a:cubicBezTo>
                  <a:pt x="562335" y="132418"/>
                  <a:pt x="563314" y="148059"/>
                  <a:pt x="554681" y="159079"/>
                </a:cubicBezTo>
                <a:lnTo>
                  <a:pt x="513560" y="211691"/>
                </a:lnTo>
                <a:cubicBezTo>
                  <a:pt x="514806" y="214446"/>
                  <a:pt x="515964" y="217201"/>
                  <a:pt x="517032" y="220044"/>
                </a:cubicBezTo>
                <a:lnTo>
                  <a:pt x="583341" y="228221"/>
                </a:lnTo>
                <a:cubicBezTo>
                  <a:pt x="597225" y="229909"/>
                  <a:pt x="607639" y="241640"/>
                  <a:pt x="607639" y="255593"/>
                </a:cubicBezTo>
                <a:lnTo>
                  <a:pt x="607639" y="351129"/>
                </a:lnTo>
                <a:cubicBezTo>
                  <a:pt x="607639" y="365082"/>
                  <a:pt x="597225" y="376813"/>
                  <a:pt x="583341" y="378501"/>
                </a:cubicBezTo>
                <a:lnTo>
                  <a:pt x="517032" y="386678"/>
                </a:lnTo>
                <a:cubicBezTo>
                  <a:pt x="515964" y="389433"/>
                  <a:pt x="514806" y="392188"/>
                  <a:pt x="513560" y="394943"/>
                </a:cubicBezTo>
                <a:lnTo>
                  <a:pt x="554681" y="447554"/>
                </a:lnTo>
                <a:cubicBezTo>
                  <a:pt x="563314" y="458574"/>
                  <a:pt x="562335" y="474215"/>
                  <a:pt x="552456" y="484080"/>
                </a:cubicBezTo>
                <a:lnTo>
                  <a:pt x="484812" y="551622"/>
                </a:lnTo>
                <a:cubicBezTo>
                  <a:pt x="474932" y="561487"/>
                  <a:pt x="459267" y="562464"/>
                  <a:pt x="448320" y="553844"/>
                </a:cubicBezTo>
                <a:lnTo>
                  <a:pt x="395539" y="512785"/>
                </a:lnTo>
                <a:cubicBezTo>
                  <a:pt x="392780" y="514030"/>
                  <a:pt x="390021" y="515185"/>
                  <a:pt x="387262" y="516251"/>
                </a:cubicBezTo>
                <a:lnTo>
                  <a:pt x="379073" y="582460"/>
                </a:lnTo>
                <a:cubicBezTo>
                  <a:pt x="377382" y="596324"/>
                  <a:pt x="365634" y="606722"/>
                  <a:pt x="351660" y="606722"/>
                </a:cubicBezTo>
                <a:lnTo>
                  <a:pt x="255979" y="606722"/>
                </a:lnTo>
                <a:cubicBezTo>
                  <a:pt x="242005" y="606722"/>
                  <a:pt x="230257" y="596324"/>
                  <a:pt x="228566" y="582460"/>
                </a:cubicBezTo>
                <a:lnTo>
                  <a:pt x="220377" y="516251"/>
                </a:lnTo>
                <a:cubicBezTo>
                  <a:pt x="217529" y="515185"/>
                  <a:pt x="214770" y="514030"/>
                  <a:pt x="212011" y="512785"/>
                </a:cubicBezTo>
                <a:lnTo>
                  <a:pt x="159319" y="553844"/>
                </a:lnTo>
                <a:cubicBezTo>
                  <a:pt x="148372" y="562464"/>
                  <a:pt x="132707" y="561487"/>
                  <a:pt x="122827" y="551622"/>
                </a:cubicBezTo>
                <a:lnTo>
                  <a:pt x="55183" y="484080"/>
                </a:lnTo>
                <a:cubicBezTo>
                  <a:pt x="45304" y="474215"/>
                  <a:pt x="44325" y="458574"/>
                  <a:pt x="52869" y="447554"/>
                </a:cubicBezTo>
                <a:lnTo>
                  <a:pt x="93990" y="394943"/>
                </a:lnTo>
                <a:cubicBezTo>
                  <a:pt x="92832" y="392188"/>
                  <a:pt x="91675" y="389433"/>
                  <a:pt x="90607" y="386678"/>
                </a:cubicBezTo>
                <a:lnTo>
                  <a:pt x="24209" y="378501"/>
                </a:lnTo>
                <a:cubicBezTo>
                  <a:pt x="10414" y="376813"/>
                  <a:pt x="0" y="365082"/>
                  <a:pt x="0" y="351129"/>
                </a:cubicBezTo>
                <a:lnTo>
                  <a:pt x="0" y="255593"/>
                </a:lnTo>
                <a:cubicBezTo>
                  <a:pt x="0" y="241640"/>
                  <a:pt x="10414" y="229909"/>
                  <a:pt x="24209" y="228221"/>
                </a:cubicBezTo>
                <a:lnTo>
                  <a:pt x="90607" y="220044"/>
                </a:lnTo>
                <a:cubicBezTo>
                  <a:pt x="91675" y="217201"/>
                  <a:pt x="92832" y="214446"/>
                  <a:pt x="93990" y="211691"/>
                </a:cubicBezTo>
                <a:lnTo>
                  <a:pt x="52869" y="159079"/>
                </a:lnTo>
                <a:cubicBezTo>
                  <a:pt x="44325" y="148059"/>
                  <a:pt x="45304" y="132418"/>
                  <a:pt x="55183" y="122642"/>
                </a:cubicBezTo>
                <a:lnTo>
                  <a:pt x="122827" y="55100"/>
                </a:lnTo>
                <a:cubicBezTo>
                  <a:pt x="132707" y="45235"/>
                  <a:pt x="148372" y="44258"/>
                  <a:pt x="159319" y="52789"/>
                </a:cubicBezTo>
                <a:lnTo>
                  <a:pt x="212011" y="93848"/>
                </a:lnTo>
                <a:cubicBezTo>
                  <a:pt x="214770" y="92692"/>
                  <a:pt x="217529" y="91537"/>
                  <a:pt x="220377" y="90471"/>
                </a:cubicBezTo>
                <a:lnTo>
                  <a:pt x="228566" y="24173"/>
                </a:lnTo>
                <a:cubicBezTo>
                  <a:pt x="230257" y="10398"/>
                  <a:pt x="242005" y="0"/>
                  <a:pt x="255979" y="0"/>
                </a:cubicBezTo>
                <a:close/>
              </a:path>
            </a:pathLst>
          </a:custGeom>
          <a:solidFill>
            <a:schemeClr val="accent1"/>
          </a:solidFill>
          <a:ln>
            <a:noFill/>
          </a:ln>
        </p:spPr>
      </p:sp>
      <p:sp>
        <p:nvSpPr>
          <p:cNvPr id="23" name="TextBox 29"/>
          <p:cNvSpPr txBox="1"/>
          <p:nvPr>
            <p:custDataLst>
              <p:tags r:id="rId7"/>
            </p:custDataLst>
          </p:nvPr>
        </p:nvSpPr>
        <p:spPr>
          <a:xfrm>
            <a:off x="4048590" y="2203899"/>
            <a:ext cx="4651598" cy="320040"/>
          </a:xfrm>
          <a:prstGeom prst="rect">
            <a:avLst/>
          </a:prstGeom>
          <a:noFill/>
        </p:spPr>
        <p:txBody>
          <a:bodyPr wrap="square" lIns="0" tIns="0" rIns="0" bIns="0" rtlCol="0">
            <a:spAutoFit/>
          </a:bodyPr>
          <a:lstStyle/>
          <a:p>
            <a:pPr>
              <a:lnSpc>
                <a:spcPts val="2500"/>
              </a:lnSpc>
            </a:pPr>
            <a:r>
              <a:rPr lang="zh-CN" altLang="en-US" dirty="0">
                <a:solidFill>
                  <a:schemeClr val="lt1"/>
                </a:solidFill>
                <a:latin typeface="Times New Roman" panose="02020603050405020304" charset="0"/>
                <a:ea typeface="微软雅黑" panose="020B0503020204020204" pitchFamily="34" charset="-122"/>
              </a:rPr>
              <a:t>肢体卷入</a:t>
            </a:r>
            <a:endParaRPr lang="zh-CN" altLang="en-US" dirty="0">
              <a:solidFill>
                <a:schemeClr val="lt1"/>
              </a:solidFill>
              <a:latin typeface="Times New Roman" panose="02020603050405020304" charset="0"/>
              <a:ea typeface="微软雅黑" panose="020B0503020204020204" pitchFamily="34" charset="-122"/>
            </a:endParaRPr>
          </a:p>
        </p:txBody>
      </p:sp>
      <p:sp>
        <p:nvSpPr>
          <p:cNvPr id="3" name="矩形 2"/>
          <p:cNvSpPr/>
          <p:nvPr/>
        </p:nvSpPr>
        <p:spPr>
          <a:xfrm>
            <a:off x="1891699" y="1286748"/>
            <a:ext cx="4754880" cy="423545"/>
          </a:xfrm>
          <a:prstGeom prst="rect">
            <a:avLst/>
          </a:prstGeom>
        </p:spPr>
        <p:txBody>
          <a:bodyPr wrap="none">
            <a:spAutoFit/>
          </a:bodyPr>
          <a:lstStyle/>
          <a:p>
            <a:pPr>
              <a:lnSpc>
                <a:spcPct val="120000"/>
              </a:lnSpc>
              <a:spcBef>
                <a:spcPct val="30000"/>
              </a:spcBef>
            </a:pPr>
            <a:r>
              <a:rPr kumimoji="1" lang="zh-CN" altLang="en-US" dirty="0">
                <a:solidFill>
                  <a:srgbClr val="000000"/>
                </a:solidFill>
                <a:latin typeface="Times New Roman" panose="02020603050405020304" charset="0"/>
                <a:ea typeface="微软雅黑" panose="020B0503020204020204" pitchFamily="34" charset="-122"/>
              </a:rPr>
              <a:t>机械传动分为齿轮传动、链条传动和带传动。</a:t>
            </a:r>
            <a:endParaRPr kumimoji="1" lang="zh-CN" altLang="en-US" dirty="0">
              <a:solidFill>
                <a:srgbClr val="000000"/>
              </a:solidFill>
              <a:latin typeface="Times New Roman" panose="02020603050405020304" charset="0"/>
              <a:ea typeface="微软雅黑" panose="020B0503020204020204" pitchFamily="34" charset="-122"/>
            </a:endParaRPr>
          </a:p>
        </p:txBody>
      </p:sp>
      <p:sp>
        <p:nvSpPr>
          <p:cNvPr id="26" name="矩形 25"/>
          <p:cNvSpPr/>
          <p:nvPr>
            <p:custDataLst>
              <p:tags r:id="rId8"/>
            </p:custDataLst>
          </p:nvPr>
        </p:nvSpPr>
        <p:spPr>
          <a:xfrm>
            <a:off x="891155" y="4271905"/>
            <a:ext cx="8149375" cy="221179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7" name="组合 26"/>
          <p:cNvGrpSpPr/>
          <p:nvPr/>
        </p:nvGrpSpPr>
        <p:grpSpPr>
          <a:xfrm>
            <a:off x="1080445" y="4582480"/>
            <a:ext cx="341140" cy="340065"/>
            <a:chOff x="5026429" y="2057723"/>
            <a:chExt cx="254992" cy="254990"/>
          </a:xfrm>
          <a:solidFill>
            <a:schemeClr val="accent4">
              <a:lumMod val="25000"/>
            </a:schemeClr>
          </a:solidFill>
          <a:effectLst/>
        </p:grpSpPr>
        <p:sp>
          <p:nvSpPr>
            <p:cNvPr id="28" name="椭圆 27"/>
            <p:cNvSpPr/>
            <p:nvPr>
              <p:custDataLst>
                <p:tags r:id="rId9"/>
              </p:custDataLst>
            </p:nvPr>
          </p:nvSpPr>
          <p:spPr>
            <a:xfrm>
              <a:off x="5026429" y="2057723"/>
              <a:ext cx="254992" cy="254990"/>
            </a:xfrm>
            <a:prstGeom prst="ellipse">
              <a:avLst/>
            </a:prstGeom>
            <a:solidFill>
              <a:schemeClr val="accent4">
                <a:lumMod val="50000"/>
              </a:schemeClr>
            </a:solidFill>
            <a:ln w="6350">
              <a:gradFill flip="none" rotWithShape="1">
                <a:gsLst>
                  <a:gs pos="0">
                    <a:srgbClr val="BFBFBF">
                      <a:lumMod val="75000"/>
                    </a:srgbClr>
                  </a:gs>
                  <a:gs pos="100000">
                    <a:srgbClr val="FFFFFF"/>
                  </a:gs>
                </a:gsLst>
                <a:lin ang="18900000" scaled="0"/>
                <a:tileRect/>
              </a:gradFill>
            </a:ln>
            <a:effectLst>
              <a:outerShdw blurRad="165100" dist="508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34"/>
            <p:cNvSpPr/>
            <p:nvPr>
              <p:custDataLst>
                <p:tags r:id="rId10"/>
              </p:custDataLst>
            </p:nvPr>
          </p:nvSpPr>
          <p:spPr bwMode="auto">
            <a:xfrm>
              <a:off x="5095295" y="2126932"/>
              <a:ext cx="117262" cy="116572"/>
            </a:xfrm>
            <a:prstGeom prst="ellipse">
              <a:avLst/>
            </a:prstGeom>
            <a:solidFill>
              <a:schemeClr val="lt1"/>
            </a:solidFill>
            <a:ln>
              <a:noFill/>
            </a:ln>
            <a:effectLst>
              <a:innerShdw blurRad="38100" dist="12700" dir="189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TextBox 29"/>
          <p:cNvSpPr txBox="1"/>
          <p:nvPr>
            <p:custDataLst>
              <p:tags r:id="rId11"/>
            </p:custDataLst>
          </p:nvPr>
        </p:nvSpPr>
        <p:spPr>
          <a:xfrm>
            <a:off x="1149977" y="5158870"/>
            <a:ext cx="7631729" cy="640715"/>
          </a:xfrm>
          <a:prstGeom prst="rect">
            <a:avLst/>
          </a:prstGeom>
          <a:noFill/>
        </p:spPr>
        <p:txBody>
          <a:bodyPr wrap="square" lIns="0" tIns="0" rIns="0" bIns="0" rtlCol="0">
            <a:spAutoFit/>
          </a:bodyPr>
          <a:lstStyle/>
          <a:p>
            <a:pPr>
              <a:lnSpc>
                <a:spcPts val="2500"/>
              </a:lnSpc>
            </a:pPr>
            <a:r>
              <a:rPr lang="zh-CN" altLang="en-US" sz="1600" dirty="0">
                <a:solidFill>
                  <a:schemeClr val="lt1"/>
                </a:solidFill>
                <a:latin typeface="Times New Roman" panose="02020603050405020304" charset="0"/>
                <a:ea typeface="微软雅黑" panose="020B0503020204020204" pitchFamily="34" charset="-122"/>
              </a:rPr>
              <a:t>当链和带断裂时，容易发生接头抓带人体，</a:t>
            </a:r>
            <a:r>
              <a:rPr lang="zh-CN" altLang="en-US" b="1" dirty="0">
                <a:solidFill>
                  <a:schemeClr val="lt1"/>
                </a:solidFill>
                <a:latin typeface="Times New Roman" panose="02020603050405020304" charset="0"/>
                <a:ea typeface="微软雅黑" panose="020B0503020204020204" pitchFamily="34" charset="-122"/>
              </a:rPr>
              <a:t>皮带飞起伤人</a:t>
            </a:r>
            <a:r>
              <a:rPr lang="zh-CN" altLang="en-US" sz="1600" b="1" dirty="0">
                <a:solidFill>
                  <a:schemeClr val="lt1"/>
                </a:solidFill>
                <a:latin typeface="Times New Roman" panose="02020603050405020304" charset="0"/>
                <a:ea typeface="微软雅黑" panose="020B0503020204020204" pitchFamily="34" charset="-122"/>
              </a:rPr>
              <a:t>。</a:t>
            </a:r>
            <a:r>
              <a:rPr lang="zh-CN" altLang="en-US" sz="1600" dirty="0">
                <a:solidFill>
                  <a:schemeClr val="lt1"/>
                </a:solidFill>
                <a:latin typeface="Times New Roman" panose="02020603050405020304" charset="0"/>
                <a:ea typeface="微软雅黑" panose="020B0503020204020204" pitchFamily="34" charset="-122"/>
              </a:rPr>
              <a:t>传动过程中的摩擦和带速高等原因，也容易使传动带产生静电，产生静电火花，</a:t>
            </a:r>
            <a:r>
              <a:rPr lang="zh-CN" altLang="en-US" b="1" dirty="0">
                <a:solidFill>
                  <a:schemeClr val="lt1"/>
                </a:solidFill>
                <a:latin typeface="Times New Roman" panose="02020603050405020304" charset="0"/>
                <a:ea typeface="微软雅黑" panose="020B0503020204020204" pitchFamily="34" charset="-122"/>
              </a:rPr>
              <a:t>容易引起火灾和爆炸。</a:t>
            </a:r>
            <a:endParaRPr lang="zh-CN" altLang="en-US" b="1" dirty="0">
              <a:solidFill>
                <a:schemeClr val="lt1"/>
              </a:solidFill>
              <a:latin typeface="Times New Roman" panose="02020603050405020304" charset="0"/>
              <a:ea typeface="微软雅黑" panose="020B0503020204020204" pitchFamily="34" charset="-122"/>
            </a:endParaRPr>
          </a:p>
        </p:txBody>
      </p:sp>
      <p:pic>
        <p:nvPicPr>
          <p:cNvPr id="31" name="图片 30"/>
          <p:cNvPicPr>
            <a:picLocks noChangeAspect="1"/>
          </p:cNvPicPr>
          <p:nvPr/>
        </p:nvPicPr>
        <p:blipFill rotWithShape="1">
          <a:blip r:embed="rId12"/>
          <a:srcRect r="3759"/>
          <a:stretch>
            <a:fillRect/>
          </a:stretch>
        </p:blipFill>
        <p:spPr>
          <a:xfrm>
            <a:off x="9049055" y="4275993"/>
            <a:ext cx="2502445" cy="2207707"/>
          </a:xfrm>
          <a:prstGeom prst="rect">
            <a:avLst/>
          </a:prstGeom>
        </p:spPr>
      </p:pic>
      <p:sp>
        <p:nvSpPr>
          <p:cNvPr id="32" name="TextBox 29"/>
          <p:cNvSpPr txBox="1"/>
          <p:nvPr>
            <p:custDataLst>
              <p:tags r:id="rId13"/>
            </p:custDataLst>
          </p:nvPr>
        </p:nvSpPr>
        <p:spPr>
          <a:xfrm>
            <a:off x="1537620" y="4569273"/>
            <a:ext cx="4651598" cy="320040"/>
          </a:xfrm>
          <a:prstGeom prst="rect">
            <a:avLst/>
          </a:prstGeom>
          <a:noFill/>
        </p:spPr>
        <p:txBody>
          <a:bodyPr wrap="square" lIns="0" tIns="0" rIns="0" bIns="0" rtlCol="0">
            <a:spAutoFit/>
          </a:bodyPr>
          <a:lstStyle/>
          <a:p>
            <a:pPr>
              <a:lnSpc>
                <a:spcPts val="2500"/>
              </a:lnSpc>
            </a:pPr>
            <a:r>
              <a:rPr lang="zh-CN" altLang="en-US" dirty="0">
                <a:solidFill>
                  <a:schemeClr val="lt1"/>
                </a:solidFill>
                <a:latin typeface="Times New Roman" panose="02020603050405020304" charset="0"/>
                <a:ea typeface="微软雅黑" panose="020B0503020204020204" pitchFamily="34" charset="-122"/>
              </a:rPr>
              <a:t>皮带飞起伤人、容易产生火花</a:t>
            </a:r>
            <a:endParaRPr lang="zh-CN" altLang="en-US" dirty="0">
              <a:solidFill>
                <a:schemeClr val="lt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文本框 3"/>
          <p:cNvSpPr txBox="1"/>
          <p:nvPr/>
        </p:nvSpPr>
        <p:spPr>
          <a:xfrm>
            <a:off x="1639289" y="588528"/>
            <a:ext cx="3397168" cy="521970"/>
          </a:xfrm>
          <a:prstGeom prst="rect">
            <a:avLst/>
          </a:prstGeom>
          <a:noFill/>
        </p:spPr>
        <p:txBody>
          <a:bodyPr wrap="square" rtlCol="0">
            <a:spAutoFit/>
          </a:bodyPr>
          <a:lstStyle/>
          <a:p>
            <a:pPr algn="ctr"/>
            <a:r>
              <a:rPr lang="zh-CN" altLang="en-US" sz="2800" spc="300" dirty="0">
                <a:solidFill>
                  <a:schemeClr val="accent1"/>
                </a:solidFill>
                <a:latin typeface="Times New Roman" panose="02020603050405020304" charset="0"/>
                <a:ea typeface="微软雅黑" panose="020B0503020204020204" pitchFamily="34" charset="-122"/>
              </a:rPr>
              <a:t>压力机械的危险</a:t>
            </a:r>
            <a:endParaRPr lang="zh-CN" altLang="en-US" sz="2800" spc="300" dirty="0">
              <a:solidFill>
                <a:schemeClr val="accent1"/>
              </a:solidFill>
              <a:latin typeface="Times New Roman" panose="02020603050405020304" charset="0"/>
              <a:ea typeface="微软雅黑" panose="020B0503020204020204" pitchFamily="34" charset="-122"/>
            </a:endParaRPr>
          </a:p>
        </p:txBody>
      </p:sp>
      <p:sp>
        <p:nvSpPr>
          <p:cNvPr id="24" name="settings_251005"/>
          <p:cNvSpPr>
            <a:spLocks noChangeAspect="1"/>
          </p:cNvSpPr>
          <p:nvPr>
            <p:custDataLst>
              <p:tags r:id="rId1"/>
            </p:custDataLst>
          </p:nvPr>
        </p:nvSpPr>
        <p:spPr bwMode="auto">
          <a:xfrm>
            <a:off x="1189335" y="592725"/>
            <a:ext cx="609685" cy="514826"/>
          </a:xfrm>
          <a:custGeom>
            <a:avLst/>
            <a:gdLst>
              <a:gd name="connsiteX0" fmla="*/ 373600 w 605028"/>
              <a:gd name="connsiteY0" fmla="*/ 377686 h 510894"/>
              <a:gd name="connsiteX1" fmla="*/ 373600 w 605028"/>
              <a:gd name="connsiteY1" fmla="*/ 475732 h 510894"/>
              <a:gd name="connsiteX2" fmla="*/ 494779 w 605028"/>
              <a:gd name="connsiteY2" fmla="*/ 475732 h 510894"/>
              <a:gd name="connsiteX3" fmla="*/ 494779 w 605028"/>
              <a:gd name="connsiteY3" fmla="*/ 377686 h 510894"/>
              <a:gd name="connsiteX4" fmla="*/ 121548 w 605028"/>
              <a:gd name="connsiteY4" fmla="*/ 377686 h 510894"/>
              <a:gd name="connsiteX5" fmla="*/ 121548 w 605028"/>
              <a:gd name="connsiteY5" fmla="*/ 475732 h 510894"/>
              <a:gd name="connsiteX6" fmla="*/ 242720 w 605028"/>
              <a:gd name="connsiteY6" fmla="*/ 475732 h 510894"/>
              <a:gd name="connsiteX7" fmla="*/ 242720 w 605028"/>
              <a:gd name="connsiteY7" fmla="*/ 377686 h 510894"/>
              <a:gd name="connsiteX8" fmla="*/ 338432 w 605028"/>
              <a:gd name="connsiteY8" fmla="*/ 342595 h 510894"/>
              <a:gd name="connsiteX9" fmla="*/ 529947 w 605028"/>
              <a:gd name="connsiteY9" fmla="*/ 342595 h 510894"/>
              <a:gd name="connsiteX10" fmla="*/ 529947 w 605028"/>
              <a:gd name="connsiteY10" fmla="*/ 510823 h 510894"/>
              <a:gd name="connsiteX11" fmla="*/ 338432 w 605028"/>
              <a:gd name="connsiteY11" fmla="*/ 510823 h 510894"/>
              <a:gd name="connsiteX12" fmla="*/ 86513 w 605028"/>
              <a:gd name="connsiteY12" fmla="*/ 342595 h 510894"/>
              <a:gd name="connsiteX13" fmla="*/ 277886 w 605028"/>
              <a:gd name="connsiteY13" fmla="*/ 342595 h 510894"/>
              <a:gd name="connsiteX14" fmla="*/ 277886 w 605028"/>
              <a:gd name="connsiteY14" fmla="*/ 510823 h 510894"/>
              <a:gd name="connsiteX15" fmla="*/ 86513 w 605028"/>
              <a:gd name="connsiteY15" fmla="*/ 510823 h 510894"/>
              <a:gd name="connsiteX16" fmla="*/ 400367 w 605028"/>
              <a:gd name="connsiteY16" fmla="*/ 35497 h 510894"/>
              <a:gd name="connsiteX17" fmla="*/ 392860 w 605028"/>
              <a:gd name="connsiteY17" fmla="*/ 59293 h 510894"/>
              <a:gd name="connsiteX18" fmla="*/ 434214 w 605028"/>
              <a:gd name="connsiteY18" fmla="*/ 100443 h 510894"/>
              <a:gd name="connsiteX19" fmla="*/ 475436 w 605028"/>
              <a:gd name="connsiteY19" fmla="*/ 59293 h 510894"/>
              <a:gd name="connsiteX20" fmla="*/ 467929 w 605028"/>
              <a:gd name="connsiteY20" fmla="*/ 35497 h 510894"/>
              <a:gd name="connsiteX21" fmla="*/ 148425 w 605028"/>
              <a:gd name="connsiteY21" fmla="*/ 35497 h 510894"/>
              <a:gd name="connsiteX22" fmla="*/ 140919 w 605028"/>
              <a:gd name="connsiteY22" fmla="*/ 59293 h 510894"/>
              <a:gd name="connsiteX23" fmla="*/ 182141 w 605028"/>
              <a:gd name="connsiteY23" fmla="*/ 100443 h 510894"/>
              <a:gd name="connsiteX24" fmla="*/ 223494 w 605028"/>
              <a:gd name="connsiteY24" fmla="*/ 59293 h 510894"/>
              <a:gd name="connsiteX25" fmla="*/ 215987 w 605028"/>
              <a:gd name="connsiteY25" fmla="*/ 35497 h 510894"/>
              <a:gd name="connsiteX26" fmla="*/ 0 w 605028"/>
              <a:gd name="connsiteY26" fmla="*/ 0 h 510894"/>
              <a:gd name="connsiteX27" fmla="*/ 605028 w 605028"/>
              <a:gd name="connsiteY27" fmla="*/ 0 h 510894"/>
              <a:gd name="connsiteX28" fmla="*/ 605028 w 605028"/>
              <a:gd name="connsiteY28" fmla="*/ 510894 h 510894"/>
              <a:gd name="connsiteX29" fmla="*/ 569864 w 605028"/>
              <a:gd name="connsiteY29" fmla="*/ 510894 h 510894"/>
              <a:gd name="connsiteX30" fmla="*/ 569864 w 605028"/>
              <a:gd name="connsiteY30" fmla="*/ 34971 h 510894"/>
              <a:gd name="connsiteX31" fmla="*/ 506648 w 605028"/>
              <a:gd name="connsiteY31" fmla="*/ 34971 h 510894"/>
              <a:gd name="connsiteX32" fmla="*/ 510599 w 605028"/>
              <a:gd name="connsiteY32" fmla="*/ 59293 h 510894"/>
              <a:gd name="connsiteX33" fmla="*/ 451730 w 605028"/>
              <a:gd name="connsiteY33" fmla="*/ 133442 h 510894"/>
              <a:gd name="connsiteX34" fmla="*/ 451730 w 605028"/>
              <a:gd name="connsiteY34" fmla="*/ 171700 h 510894"/>
              <a:gd name="connsiteX35" fmla="*/ 490449 w 605028"/>
              <a:gd name="connsiteY35" fmla="*/ 225077 h 510894"/>
              <a:gd name="connsiteX36" fmla="*/ 434214 w 605028"/>
              <a:gd name="connsiteY36" fmla="*/ 281084 h 510894"/>
              <a:gd name="connsiteX37" fmla="*/ 377978 w 605028"/>
              <a:gd name="connsiteY37" fmla="*/ 225077 h 510894"/>
              <a:gd name="connsiteX38" fmla="*/ 413142 w 605028"/>
              <a:gd name="connsiteY38" fmla="*/ 225077 h 510894"/>
              <a:gd name="connsiteX39" fmla="*/ 434214 w 605028"/>
              <a:gd name="connsiteY39" fmla="*/ 246113 h 510894"/>
              <a:gd name="connsiteX40" fmla="*/ 455286 w 605028"/>
              <a:gd name="connsiteY40" fmla="*/ 225077 h 510894"/>
              <a:gd name="connsiteX41" fmla="*/ 434214 w 605028"/>
              <a:gd name="connsiteY41" fmla="*/ 204042 h 510894"/>
              <a:gd name="connsiteX42" fmla="*/ 416698 w 605028"/>
              <a:gd name="connsiteY42" fmla="*/ 204042 h 510894"/>
              <a:gd name="connsiteX43" fmla="*/ 416698 w 605028"/>
              <a:gd name="connsiteY43" fmla="*/ 133442 h 510894"/>
              <a:gd name="connsiteX44" fmla="*/ 357828 w 605028"/>
              <a:gd name="connsiteY44" fmla="*/ 59293 h 510894"/>
              <a:gd name="connsiteX45" fmla="*/ 361779 w 605028"/>
              <a:gd name="connsiteY45" fmla="*/ 34971 h 510894"/>
              <a:gd name="connsiteX46" fmla="*/ 254707 w 605028"/>
              <a:gd name="connsiteY46" fmla="*/ 34971 h 510894"/>
              <a:gd name="connsiteX47" fmla="*/ 258658 w 605028"/>
              <a:gd name="connsiteY47" fmla="*/ 59293 h 510894"/>
              <a:gd name="connsiteX48" fmla="*/ 199788 w 605028"/>
              <a:gd name="connsiteY48" fmla="*/ 133442 h 510894"/>
              <a:gd name="connsiteX49" fmla="*/ 199788 w 605028"/>
              <a:gd name="connsiteY49" fmla="*/ 171700 h 510894"/>
              <a:gd name="connsiteX50" fmla="*/ 238376 w 605028"/>
              <a:gd name="connsiteY50" fmla="*/ 225077 h 510894"/>
              <a:gd name="connsiteX51" fmla="*/ 182141 w 605028"/>
              <a:gd name="connsiteY51" fmla="*/ 281084 h 510894"/>
              <a:gd name="connsiteX52" fmla="*/ 126037 w 605028"/>
              <a:gd name="connsiteY52" fmla="*/ 225077 h 510894"/>
              <a:gd name="connsiteX53" fmla="*/ 161069 w 605028"/>
              <a:gd name="connsiteY53" fmla="*/ 225077 h 510894"/>
              <a:gd name="connsiteX54" fmla="*/ 182141 w 605028"/>
              <a:gd name="connsiteY54" fmla="*/ 246113 h 510894"/>
              <a:gd name="connsiteX55" fmla="*/ 203212 w 605028"/>
              <a:gd name="connsiteY55" fmla="*/ 225077 h 510894"/>
              <a:gd name="connsiteX56" fmla="*/ 182141 w 605028"/>
              <a:gd name="connsiteY56" fmla="*/ 204042 h 510894"/>
              <a:gd name="connsiteX57" fmla="*/ 164625 w 605028"/>
              <a:gd name="connsiteY57" fmla="*/ 204042 h 510894"/>
              <a:gd name="connsiteX58" fmla="*/ 164625 w 605028"/>
              <a:gd name="connsiteY58" fmla="*/ 133442 h 510894"/>
              <a:gd name="connsiteX59" fmla="*/ 105755 w 605028"/>
              <a:gd name="connsiteY59" fmla="*/ 59293 h 510894"/>
              <a:gd name="connsiteX60" fmla="*/ 109706 w 605028"/>
              <a:gd name="connsiteY60" fmla="*/ 34971 h 510894"/>
              <a:gd name="connsiteX61" fmla="*/ 35164 w 605028"/>
              <a:gd name="connsiteY61" fmla="*/ 34971 h 510894"/>
              <a:gd name="connsiteX62" fmla="*/ 35164 w 605028"/>
              <a:gd name="connsiteY62" fmla="*/ 510894 h 510894"/>
              <a:gd name="connsiteX63" fmla="*/ 0 w 605028"/>
              <a:gd name="connsiteY63" fmla="*/ 510894 h 5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5028" h="510894">
                <a:moveTo>
                  <a:pt x="373600" y="377686"/>
                </a:moveTo>
                <a:lnTo>
                  <a:pt x="373600" y="475732"/>
                </a:lnTo>
                <a:lnTo>
                  <a:pt x="494779" y="475732"/>
                </a:lnTo>
                <a:lnTo>
                  <a:pt x="494779" y="377686"/>
                </a:lnTo>
                <a:close/>
                <a:moveTo>
                  <a:pt x="121548" y="377686"/>
                </a:moveTo>
                <a:lnTo>
                  <a:pt x="121548" y="475732"/>
                </a:lnTo>
                <a:lnTo>
                  <a:pt x="242720" y="475732"/>
                </a:lnTo>
                <a:lnTo>
                  <a:pt x="242720" y="377686"/>
                </a:lnTo>
                <a:close/>
                <a:moveTo>
                  <a:pt x="338432" y="342595"/>
                </a:moveTo>
                <a:lnTo>
                  <a:pt x="529947" y="342595"/>
                </a:lnTo>
                <a:lnTo>
                  <a:pt x="529947" y="510823"/>
                </a:lnTo>
                <a:lnTo>
                  <a:pt x="338432" y="510823"/>
                </a:lnTo>
                <a:close/>
                <a:moveTo>
                  <a:pt x="86513" y="342595"/>
                </a:moveTo>
                <a:lnTo>
                  <a:pt x="277886" y="342595"/>
                </a:lnTo>
                <a:lnTo>
                  <a:pt x="277886" y="510823"/>
                </a:lnTo>
                <a:lnTo>
                  <a:pt x="86513" y="510823"/>
                </a:lnTo>
                <a:close/>
                <a:moveTo>
                  <a:pt x="400367" y="35497"/>
                </a:moveTo>
                <a:cubicBezTo>
                  <a:pt x="395494" y="42465"/>
                  <a:pt x="392860" y="50616"/>
                  <a:pt x="392860" y="59293"/>
                </a:cubicBezTo>
                <a:cubicBezTo>
                  <a:pt x="392860" y="81906"/>
                  <a:pt x="411430" y="100443"/>
                  <a:pt x="434214" y="100443"/>
                </a:cubicBezTo>
                <a:cubicBezTo>
                  <a:pt x="456998" y="100443"/>
                  <a:pt x="475436" y="81906"/>
                  <a:pt x="475436" y="59293"/>
                </a:cubicBezTo>
                <a:cubicBezTo>
                  <a:pt x="475436" y="50616"/>
                  <a:pt x="472802" y="42465"/>
                  <a:pt x="467929" y="35497"/>
                </a:cubicBezTo>
                <a:close/>
                <a:moveTo>
                  <a:pt x="148425" y="35497"/>
                </a:moveTo>
                <a:cubicBezTo>
                  <a:pt x="143553" y="42465"/>
                  <a:pt x="140919" y="50616"/>
                  <a:pt x="140919" y="59293"/>
                </a:cubicBezTo>
                <a:cubicBezTo>
                  <a:pt x="140919" y="81906"/>
                  <a:pt x="159357" y="100443"/>
                  <a:pt x="182141" y="100443"/>
                </a:cubicBezTo>
                <a:cubicBezTo>
                  <a:pt x="204925" y="100443"/>
                  <a:pt x="223494" y="81906"/>
                  <a:pt x="223494" y="59293"/>
                </a:cubicBezTo>
                <a:cubicBezTo>
                  <a:pt x="223494" y="50616"/>
                  <a:pt x="220860" y="42465"/>
                  <a:pt x="215987" y="35497"/>
                </a:cubicBezTo>
                <a:close/>
                <a:moveTo>
                  <a:pt x="0" y="0"/>
                </a:moveTo>
                <a:lnTo>
                  <a:pt x="605028" y="0"/>
                </a:lnTo>
                <a:lnTo>
                  <a:pt x="605028" y="510894"/>
                </a:lnTo>
                <a:lnTo>
                  <a:pt x="569864" y="510894"/>
                </a:lnTo>
                <a:lnTo>
                  <a:pt x="569864" y="34971"/>
                </a:lnTo>
                <a:lnTo>
                  <a:pt x="506648" y="34971"/>
                </a:lnTo>
                <a:cubicBezTo>
                  <a:pt x="509282" y="42728"/>
                  <a:pt x="510599" y="50879"/>
                  <a:pt x="510599" y="59293"/>
                </a:cubicBezTo>
                <a:cubicBezTo>
                  <a:pt x="510599" y="95316"/>
                  <a:pt x="485445" y="125554"/>
                  <a:pt x="451730" y="133442"/>
                </a:cubicBezTo>
                <a:lnTo>
                  <a:pt x="451730" y="171700"/>
                </a:lnTo>
                <a:cubicBezTo>
                  <a:pt x="474119" y="179063"/>
                  <a:pt x="490449" y="200229"/>
                  <a:pt x="490449" y="225077"/>
                </a:cubicBezTo>
                <a:cubicBezTo>
                  <a:pt x="490449" y="255973"/>
                  <a:pt x="465163" y="281084"/>
                  <a:pt x="434214" y="281084"/>
                </a:cubicBezTo>
                <a:cubicBezTo>
                  <a:pt x="403264" y="281084"/>
                  <a:pt x="377978" y="255973"/>
                  <a:pt x="377978" y="225077"/>
                </a:cubicBezTo>
                <a:lnTo>
                  <a:pt x="413142" y="225077"/>
                </a:lnTo>
                <a:cubicBezTo>
                  <a:pt x="413142" y="236647"/>
                  <a:pt x="422624" y="246113"/>
                  <a:pt x="434214" y="246113"/>
                </a:cubicBezTo>
                <a:cubicBezTo>
                  <a:pt x="445803" y="246113"/>
                  <a:pt x="455286" y="236647"/>
                  <a:pt x="455286" y="225077"/>
                </a:cubicBezTo>
                <a:cubicBezTo>
                  <a:pt x="455286" y="213376"/>
                  <a:pt x="445803" y="204042"/>
                  <a:pt x="434214" y="204042"/>
                </a:cubicBezTo>
                <a:lnTo>
                  <a:pt x="416698" y="204042"/>
                </a:lnTo>
                <a:lnTo>
                  <a:pt x="416698" y="133442"/>
                </a:lnTo>
                <a:cubicBezTo>
                  <a:pt x="382982" y="125554"/>
                  <a:pt x="357828" y="95316"/>
                  <a:pt x="357828" y="59293"/>
                </a:cubicBezTo>
                <a:cubicBezTo>
                  <a:pt x="357828" y="50879"/>
                  <a:pt x="359145" y="42728"/>
                  <a:pt x="361779" y="34971"/>
                </a:cubicBezTo>
                <a:lnTo>
                  <a:pt x="254707" y="34971"/>
                </a:lnTo>
                <a:cubicBezTo>
                  <a:pt x="257209" y="42728"/>
                  <a:pt x="258658" y="50879"/>
                  <a:pt x="258658" y="59293"/>
                </a:cubicBezTo>
                <a:cubicBezTo>
                  <a:pt x="258658" y="95316"/>
                  <a:pt x="233503" y="125554"/>
                  <a:pt x="199788" y="133442"/>
                </a:cubicBezTo>
                <a:lnTo>
                  <a:pt x="199788" y="171700"/>
                </a:lnTo>
                <a:cubicBezTo>
                  <a:pt x="222177" y="179063"/>
                  <a:pt x="238376" y="200229"/>
                  <a:pt x="238376" y="225077"/>
                </a:cubicBezTo>
                <a:cubicBezTo>
                  <a:pt x="238376" y="255973"/>
                  <a:pt x="213222" y="281084"/>
                  <a:pt x="182141" y="281084"/>
                </a:cubicBezTo>
                <a:cubicBezTo>
                  <a:pt x="151191" y="281084"/>
                  <a:pt x="126037" y="255973"/>
                  <a:pt x="126037" y="225077"/>
                </a:cubicBezTo>
                <a:lnTo>
                  <a:pt x="161069" y="225077"/>
                </a:lnTo>
                <a:cubicBezTo>
                  <a:pt x="161069" y="236647"/>
                  <a:pt x="170551" y="246113"/>
                  <a:pt x="182141" y="246113"/>
                </a:cubicBezTo>
                <a:cubicBezTo>
                  <a:pt x="193862" y="246113"/>
                  <a:pt x="203212" y="236647"/>
                  <a:pt x="203212" y="225077"/>
                </a:cubicBezTo>
                <a:cubicBezTo>
                  <a:pt x="203212" y="213376"/>
                  <a:pt x="193862" y="204042"/>
                  <a:pt x="182141" y="204042"/>
                </a:cubicBezTo>
                <a:lnTo>
                  <a:pt x="164625" y="204042"/>
                </a:lnTo>
                <a:lnTo>
                  <a:pt x="164625" y="133442"/>
                </a:lnTo>
                <a:cubicBezTo>
                  <a:pt x="130909" y="125554"/>
                  <a:pt x="105755" y="95316"/>
                  <a:pt x="105755" y="59293"/>
                </a:cubicBezTo>
                <a:cubicBezTo>
                  <a:pt x="105755" y="50879"/>
                  <a:pt x="107072" y="42728"/>
                  <a:pt x="109706" y="34971"/>
                </a:cubicBezTo>
                <a:lnTo>
                  <a:pt x="35164" y="34971"/>
                </a:lnTo>
                <a:lnTo>
                  <a:pt x="35164" y="510894"/>
                </a:lnTo>
                <a:lnTo>
                  <a:pt x="0" y="510894"/>
                </a:lnTo>
                <a:close/>
              </a:path>
            </a:pathLst>
          </a:custGeom>
          <a:solidFill>
            <a:schemeClr val="accent1"/>
          </a:solidFill>
          <a:ln>
            <a:noFill/>
          </a:ln>
        </p:spPr>
        <p:txBody>
          <a:bodyPr/>
          <a:lstStyle/>
          <a:p>
            <a:endParaRPr lang="zh-CN" altLang="en-US">
              <a:solidFill>
                <a:schemeClr val="dk1"/>
              </a:solidFill>
            </a:endParaRPr>
          </a:p>
        </p:txBody>
      </p:sp>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32148" r="4117"/>
          <a:stretch>
            <a:fillRect/>
          </a:stretch>
        </p:blipFill>
        <p:spPr>
          <a:xfrm>
            <a:off x="1639289" y="1973942"/>
            <a:ext cx="3120571" cy="3672116"/>
          </a:xfrm>
          <a:prstGeom prst="rect">
            <a:avLst/>
          </a:prstGeom>
        </p:spPr>
      </p:pic>
      <p:sp>
        <p:nvSpPr>
          <p:cNvPr id="5" name="矩形 4"/>
          <p:cNvSpPr/>
          <p:nvPr>
            <p:custDataLst>
              <p:tags r:id="rId3"/>
            </p:custDataLst>
          </p:nvPr>
        </p:nvSpPr>
        <p:spPr>
          <a:xfrm>
            <a:off x="4891314" y="1973942"/>
            <a:ext cx="5950857" cy="132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7" name="矩形 6"/>
          <p:cNvSpPr/>
          <p:nvPr>
            <p:custDataLst>
              <p:tags r:id="rId4"/>
            </p:custDataLst>
          </p:nvPr>
        </p:nvSpPr>
        <p:spPr>
          <a:xfrm>
            <a:off x="5138057" y="2221023"/>
            <a:ext cx="5704114" cy="860425"/>
          </a:xfrm>
          <a:prstGeom prst="rect">
            <a:avLst/>
          </a:prstGeom>
        </p:spPr>
        <p:txBody>
          <a:bodyPr wrap="square">
            <a:spAutoFit/>
          </a:bodyPr>
          <a:lstStyle/>
          <a:p>
            <a:pPr>
              <a:lnSpc>
                <a:spcPts val="3000"/>
              </a:lnSpc>
            </a:pPr>
            <a:r>
              <a:rPr kumimoji="1" lang="zh-CN" altLang="en-US" sz="2000" dirty="0">
                <a:solidFill>
                  <a:schemeClr val="lt1"/>
                </a:solidFill>
                <a:latin typeface="Times New Roman" panose="02020603050405020304" charset="0"/>
                <a:ea typeface="微软雅黑" panose="020B0503020204020204" pitchFamily="34" charset="-122"/>
              </a:rPr>
              <a:t>压力机械都具有一定施压部位，</a:t>
            </a:r>
            <a:r>
              <a:rPr kumimoji="1" lang="zh-CN" altLang="en-US" sz="2000" b="1" dirty="0">
                <a:solidFill>
                  <a:schemeClr val="lt1"/>
                </a:solidFill>
                <a:latin typeface="Times New Roman" panose="02020603050405020304" charset="0"/>
                <a:ea typeface="微软雅黑" panose="020B0503020204020204" pitchFamily="34" charset="-122"/>
              </a:rPr>
              <a:t>其施压部位是</a:t>
            </a:r>
            <a:endParaRPr kumimoji="1" lang="en-US" altLang="zh-CN" sz="2000" b="1" dirty="0">
              <a:solidFill>
                <a:schemeClr val="lt1"/>
              </a:solidFill>
              <a:latin typeface="Times New Roman" panose="02020603050405020304" charset="0"/>
              <a:ea typeface="微软雅黑" panose="020B0503020204020204" pitchFamily="34" charset="-122"/>
            </a:endParaRPr>
          </a:p>
          <a:p>
            <a:pPr>
              <a:lnSpc>
                <a:spcPts val="3000"/>
              </a:lnSpc>
            </a:pPr>
            <a:r>
              <a:rPr kumimoji="1" lang="zh-CN" altLang="en-US" sz="2000" b="1" dirty="0">
                <a:solidFill>
                  <a:schemeClr val="lt1"/>
                </a:solidFill>
                <a:latin typeface="Times New Roman" panose="02020603050405020304" charset="0"/>
                <a:ea typeface="微软雅黑" panose="020B0503020204020204" pitchFamily="34" charset="-122"/>
              </a:rPr>
              <a:t>最危险的</a:t>
            </a:r>
            <a:r>
              <a:rPr kumimoji="1" lang="zh-CN" altLang="en-US" sz="2000" dirty="0">
                <a:solidFill>
                  <a:schemeClr val="lt1"/>
                </a:solidFill>
                <a:latin typeface="Times New Roman" panose="02020603050405020304" charset="0"/>
                <a:ea typeface="微软雅黑" panose="020B0503020204020204" pitchFamily="34" charset="-122"/>
              </a:rPr>
              <a:t>。</a:t>
            </a:r>
            <a:endParaRPr kumimoji="1" lang="zh-CN" altLang="en-US" sz="2000" dirty="0">
              <a:solidFill>
                <a:schemeClr val="lt1"/>
              </a:solidFill>
              <a:latin typeface="Times New Roman" panose="02020603050405020304" charset="0"/>
              <a:ea typeface="微软雅黑" panose="020B0503020204020204" pitchFamily="34" charset="-122"/>
            </a:endParaRPr>
          </a:p>
        </p:txBody>
      </p:sp>
      <p:sp>
        <p:nvSpPr>
          <p:cNvPr id="8" name="矩形 7"/>
          <p:cNvSpPr/>
          <p:nvPr>
            <p:custDataLst>
              <p:tags r:id="rId5"/>
            </p:custDataLst>
          </p:nvPr>
        </p:nvSpPr>
        <p:spPr>
          <a:xfrm>
            <a:off x="4891314" y="3723252"/>
            <a:ext cx="6092825" cy="1168400"/>
          </a:xfrm>
          <a:prstGeom prst="rect">
            <a:avLst/>
          </a:prstGeom>
        </p:spPr>
        <p:txBody>
          <a:bodyPr>
            <a:spAutoFit/>
          </a:bodyPr>
          <a:lstStyle/>
          <a:p>
            <a:pPr>
              <a:lnSpc>
                <a:spcPts val="2800"/>
              </a:lnSpc>
            </a:pPr>
            <a:r>
              <a:rPr kumimoji="1" lang="zh-CN" altLang="en-US" sz="1600" dirty="0">
                <a:solidFill>
                  <a:schemeClr val="dk1"/>
                </a:solidFill>
                <a:latin typeface="Times New Roman" panose="02020603050405020304" charset="0"/>
                <a:ea typeface="微软雅黑" panose="020B0503020204020204" pitchFamily="34" charset="-122"/>
              </a:rPr>
              <a:t>由于这类设备多为手工操作，操作人员容易产生疲劳和厌烦情绪，发生人为失误，如进料不准造成</a:t>
            </a:r>
            <a:r>
              <a:rPr kumimoji="1" lang="zh-CN" altLang="en-US" b="1" dirty="0">
                <a:solidFill>
                  <a:schemeClr val="dk1"/>
                </a:solidFill>
                <a:latin typeface="Times New Roman" panose="02020603050405020304" charset="0"/>
                <a:ea typeface="微软雅黑" panose="020B0503020204020204" pitchFamily="34" charset="-122"/>
              </a:rPr>
              <a:t>原料压飞、模具移位、手进入危险区</a:t>
            </a:r>
            <a:r>
              <a:rPr kumimoji="1" lang="zh-CN" altLang="en-US" sz="1600" dirty="0">
                <a:solidFill>
                  <a:schemeClr val="dk1"/>
                </a:solidFill>
                <a:latin typeface="Times New Roman" panose="02020603050405020304" charset="0"/>
                <a:ea typeface="微软雅黑" panose="020B0503020204020204" pitchFamily="34" charset="-122"/>
              </a:rPr>
              <a:t>等，极易发生人身伤害事故。</a:t>
            </a:r>
            <a:endParaRPr kumimoji="1" lang="zh-CN" altLang="en-US" sz="1600" dirty="0">
              <a:solidFill>
                <a:schemeClr val="dk1"/>
              </a:solidFill>
              <a:latin typeface="Times New Roman" panose="0202060305040502030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0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1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2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26.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2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2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2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1.xml><?xml version="1.0" encoding="utf-8"?>
<p:tagLst xmlns:p="http://schemas.openxmlformats.org/presentationml/2006/main">
  <p:tag name="KSO_WM_UNIT_TEXT_FILL_FORE_SCHEMECOLOR_INDEX_BRIGHTNESS" val="-0.15"/>
  <p:tag name="KSO_WM_UNIT_TEXT_FILL_FORE_SCHEMECOLOR_INDEX" val="14"/>
  <p:tag name="KSO_WM_UNIT_TEXT_FILL_TYPE" val="1"/>
</p:tagLst>
</file>

<file path=ppt/tags/tag1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36.xml><?xml version="1.0" encoding="utf-8"?>
<p:tagLst xmlns:p="http://schemas.openxmlformats.org/presentationml/2006/main">
  <p:tag name="KSO_WM_UNIT_FILL_FORE_SCHEMECOLOR_INDEX_BRIGHTNESS" val="-0.75"/>
  <p:tag name="KSO_WM_UNIT_FILL_FORE_SCHEMECOLOR_INDEX" val="8"/>
  <p:tag name="KSO_WM_UNIT_FILL_TYPE" val="1"/>
  <p:tag name="KSO_WM_UNIT_LINE_FORE_SCHEMECOLOR_INDEX_1_BRIGHTNESS" val="-0.2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13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3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3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42.xml><?xml version="1.0" encoding="utf-8"?>
<p:tagLst xmlns:p="http://schemas.openxmlformats.org/presentationml/2006/main">
  <p:tag name="KSO_WM_UNIT_FILL_FORE_SCHEMECOLOR_INDEX_BRIGHTNESS" val="-0.75"/>
  <p:tag name="KSO_WM_UNIT_FILL_FORE_SCHEMECOLOR_INDEX" val="8"/>
  <p:tag name="KSO_WM_UNIT_FILL_TYPE" val="1"/>
  <p:tag name="KSO_WM_UNIT_LINE_FORE_SCHEMECOLOR_INDEX_1_BRIGHTNESS" val="-0.25"/>
  <p:tag name="KSO_WM_UNIT_LINE_FORE_SCHEMECOLOR_INDEX_1" val="14"/>
  <p:tag name="KSO_WM_UNIT_LINE_FORE_SCHEMECOLOR_INDEX_1_POS" val="0"/>
  <p:tag name="KSO_WM_UNIT_LINE_FORE_SCHEMECOLOR_INDEX_1_TRANS" val="0"/>
  <p:tag name="KSO_WM_UNIT_LINE_FORE_SCHEMECOLOR_INDEX_2_BRIGHTNESS" val="0"/>
  <p:tag name="KSO_WM_UNIT_LINE_FORE_SCHEMECOLOR_INDEX_2" val="14"/>
  <p:tag name="KSO_WM_UNIT_LINE_FORE_SCHEMECOLOR_INDEX_2_POS" val="1"/>
  <p:tag name="KSO_WM_UNIT_LINE_FORE_SCHEMECOLOR_INDEX_2_TRANS" val="0"/>
  <p:tag name="KSO_WM_UNIT_LINE_GRADIENT_TYPE" val="0"/>
  <p:tag name="KSO_WM_UNIT_LINE_GRADIENT_ANGLE" val="315"/>
  <p:tag name="KSO_WM_UNIT_LINE_GRADIENT_Direction" val="5"/>
  <p:tag name="KSO_WM_UNIT_LINE_FILL_TYPE" val="5"/>
</p:tagLst>
</file>

<file path=ppt/tags/tag14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7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8.xml><?xml version="1.0" encoding="utf-8"?>
<p:tagLst xmlns:p="http://schemas.openxmlformats.org/presentationml/2006/main">
  <p:tag name="KSO_WM_UNIT_TEXT_FILL_FORE_SCHEMECOLOR_INDEX_BRIGHTNESS" val="-0.15"/>
  <p:tag name="KSO_WM_UNIT_TEXT_FILL_FORE_SCHEMECOLOR_INDEX" val="14"/>
  <p:tag name="KSO_WM_UNIT_TEXT_FILL_TYPE" val="1"/>
</p:tagLst>
</file>

<file path=ppt/tags/tag17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9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9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2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0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0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0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1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1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2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2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2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2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3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47.xml><?xml version="1.0" encoding="utf-8"?>
<p:tagLst xmlns:p="http://schemas.openxmlformats.org/presentationml/2006/main">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55"/>
  <p:tag name="KSO_WM_UNIT_LINE_FORE_SCHEMECOLOR_INDEX_2" val="5"/>
  <p:tag name="KSO_WM_UNIT_LINE_FORE_SCHEMECOLOR_INDEX_2_POS" val="0.74"/>
  <p:tag name="KSO_WM_UNIT_LINE_FORE_SCHEMECOLOR_INDEX_2_TRANS" val="0"/>
  <p:tag name="KSO_WM_UNIT_LINE_FORE_SCHEMECOLOR_INDEX_3_BRIGHTNESS" val="0.55"/>
  <p:tag name="KSO_WM_UNIT_LINE_FORE_SCHEMECOLOR_INDEX_3" val="5"/>
  <p:tag name="KSO_WM_UNIT_LINE_FORE_SCHEMECOLOR_INDEX_3_POS" val="0.83"/>
  <p:tag name="KSO_WM_UNIT_LINE_FORE_SCHEMECOLOR_INDEX_3_TRANS" val="0"/>
  <p:tag name="KSO_WM_UNIT_LINE_FORE_SCHEMECOLOR_INDEX_4_BRIGHTNESS" val="0.7"/>
  <p:tag name="KSO_WM_UNIT_LINE_FORE_SCHEMECOLOR_INDEX_4" val="5"/>
  <p:tag name="KSO_WM_UNIT_LINE_FORE_SCHEMECOLOR_INDEX_4_POS" val="1"/>
  <p:tag name="KSO_WM_UNIT_LINE_FORE_SCHEMECOLOR_INDEX_4_TRANS" val="0"/>
  <p:tag name="KSO_WM_UNIT_LINE_GRADIENT_TYPE" val="0"/>
  <p:tag name="KSO_WM_UNIT_LINE_GRADIENT_ANGLE" val="90"/>
  <p:tag name="KSO_WM_UNIT_LINE_GRADIENT_Direction" val="1"/>
  <p:tag name="KSO_WM_UNIT_LINE_FILL_TYPE" val="5"/>
</p:tagLst>
</file>

<file path=ppt/tags/tag2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5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5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3.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7.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6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2.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6.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7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1.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8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2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4.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29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2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0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8.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1.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2.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3.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4.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6.xml><?xml version="1.0" encoding="utf-8"?>
<p:tagLst xmlns:p="http://schemas.openxmlformats.org/presentationml/2006/main">
  <p:tag name="KSO_WM_UNIT_LINE_FORE_SCHEMECOLOR_INDEX_BRIGHTNESS" val="0"/>
  <p:tag name="KSO_WM_UNIT_LINE_FORE_SCHEMECOLOR_INDEX" val="14"/>
  <p:tag name="KSO_WM_UNIT_LINE_FILL_TYPE" val="2"/>
</p:tagLst>
</file>

<file path=ppt/tags/tag31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1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1.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32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2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4"/>
  <p:tag name="KSO_WM_UNIT_TEXT_FILL_TYPE" val="1"/>
</p:tagLst>
</file>

<file path=ppt/tags/tag33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2.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4.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5.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4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1.xml><?xml version="1.0" encoding="utf-8"?>
<p:tagLst xmlns:p="http://schemas.openxmlformats.org/presentationml/2006/main">
  <p:tag name="KSO_WM_UNIT_SHADOW_SCHEMECOLOR_INDEX_BRIGHTNESS" val="0"/>
  <p:tag name="KSO_WM_UNIT_SHADOW_SCHEMECOLOR_INDEX" val="16"/>
  <p:tag name="KSO_WM_UNIT_TEXT_FILL_FORE_SCHEMECOLOR_INDEX_BRIGHTNESS" val="0"/>
  <p:tag name="KSO_WM_UNIT_TEXT_FILL_FORE_SCHEMECOLOR_INDEX" val="14"/>
  <p:tag name="KSO_WM_UNIT_TEXT_FILL_TYPE" val="1"/>
</p:tagLst>
</file>

<file path=ppt/tags/tag352.xml><?xml version="1.0" encoding="utf-8"?>
<p:tagLst xmlns:p="http://schemas.openxmlformats.org/presentationml/2006/main">
  <p:tag name="KSO_WM_UNIT_SHADOW_SCHEMECOLOR_INDEX_BRIGHTNESS" val="0"/>
  <p:tag name="KSO_WM_UNIT_SHADOW_SCHEMECOLOR_INDEX" val="16"/>
  <p:tag name="KSO_WM_UNIT_TEXT_FILL_FORE_SCHEMECOLOR_INDEX_BRIGHTNESS" val="0"/>
  <p:tag name="KSO_WM_UNIT_TEXT_FILL_FORE_SCHEMECOLOR_INDEX" val="14"/>
  <p:tag name="KSO_WM_UNIT_TEXT_FILL_TYPE" val="1"/>
</p:tagLst>
</file>

<file path=ppt/tags/tag353.xml><?xml version="1.0" encoding="utf-8"?>
<p:tagLst xmlns:p="http://schemas.openxmlformats.org/presentationml/2006/main">
  <p:tag name="KSO_WM_UNIT_SHADOW_SCHEMECOLOR_INDEX_BRIGHTNESS" val="0"/>
  <p:tag name="KSO_WM_UNIT_SHADOW_SCHEMECOLOR_INDEX" val="16"/>
  <p:tag name="KSO_WM_UNIT_TEXT_FILL_FORE_SCHEMECOLOR_INDEX_BRIGHTNESS" val="0"/>
  <p:tag name="KSO_WM_UNIT_TEXT_FILL_FORE_SCHEMECOLOR_INDEX" val="14"/>
  <p:tag name="KSO_WM_UNIT_TEXT_FILL_TYPE" val="1"/>
</p:tagLst>
</file>

<file path=ppt/tags/tag354.xml><?xml version="1.0" encoding="utf-8"?>
<p:tagLst xmlns:p="http://schemas.openxmlformats.org/presentationml/2006/main">
  <p:tag name="KSO_WM_UNIT_SHADOW_SCHEMECOLOR_INDEX_BRIGHTNESS" val="0"/>
  <p:tag name="KSO_WM_UNIT_SHADOW_SCHEMECOLOR_INDEX" val="16"/>
  <p:tag name="KSO_WM_UNIT_TEXT_FILL_FORE_SCHEMECOLOR_INDEX_BRIGHTNESS" val="0"/>
  <p:tag name="KSO_WM_UNIT_TEXT_FILL_FORE_SCHEMECOLOR_INDEX" val="14"/>
  <p:tag name="KSO_WM_UNIT_TEXT_FILL_TYPE" val="1"/>
</p:tagLst>
</file>

<file path=ppt/tags/tag35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6.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58.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5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0.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3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3.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6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6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368.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3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74.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79.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2.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83.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38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8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398.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39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02.xml><?xml version="1.0" encoding="utf-8"?>
<p:tagLst xmlns:p="http://schemas.openxmlformats.org/presentationml/2006/main">
  <p:tag name="KSO_WM_UNIT_TEXT_FILL_FORE_SCHEMECOLOR_INDEX_BRIGHTNESS" val="0"/>
  <p:tag name="KSO_WM_UNIT_TEXT_FILL_FORE_SCHEMECOLOR_INDEX" val="15"/>
  <p:tag name="KSO_WM_UNIT_TEXT_FILL_TYPE" val="1"/>
</p:tagLst>
</file>

<file path=ppt/tags/tag4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07.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0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09.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1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1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41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421.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24.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25.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26.xml><?xml version="1.0" encoding="utf-8"?>
<p:tagLst xmlns:p="http://schemas.openxmlformats.org/presentationml/2006/main">
  <p:tag name="KSO_WPP_MARK_KEY" val="7c512606-283f-45b9-91ad-6a7ae1bfdedb"/>
  <p:tag name="COMMONDATA" val="eyJoZGlkIjoiZDYyZWEzMGEyOTgzNjMyODIwYmE0OTZmMjRkNDUyMDEifQ=="/>
  <p:tag name="commondata" val="eyJoZGlkIjoiZTVlNmE2ZmI1ZjYwNzY0MzcxMzc3ZmQ0YThkN2JhMWYif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7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SPECIAL_SOURCE" val="bdnull"/>
</p:tagLst>
</file>

<file path=ppt/tags/tag83.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8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8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8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89.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9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9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1_Office Theme">
  <a:themeElements>
    <a:clrScheme name="">
      <a:dk1>
        <a:srgbClr val="000000"/>
      </a:dk1>
      <a:lt1>
        <a:srgbClr val="FFFFFF"/>
      </a:lt1>
      <a:dk2>
        <a:srgbClr val="FAFAFA"/>
      </a:dk2>
      <a:lt2>
        <a:srgbClr val="FFFFFF"/>
      </a:lt2>
      <a:accent1>
        <a:srgbClr val="C30000"/>
      </a:accent1>
      <a:accent2>
        <a:srgbClr val="3B3E4D"/>
      </a:accent2>
      <a:accent3>
        <a:srgbClr val="C30000"/>
      </a:accent3>
      <a:accent4>
        <a:srgbClr val="3B3E4D"/>
      </a:accent4>
      <a:accent5>
        <a:srgbClr val="C30000"/>
      </a:accent5>
      <a:accent6>
        <a:srgbClr val="3B3E4D"/>
      </a:accent6>
      <a:hlink>
        <a:srgbClr val="5FCBFB"/>
      </a:hlink>
      <a:folHlink>
        <a:srgbClr val="B759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6739</Words>
  <Application>WPS 演示</Application>
  <PresentationFormat>自定义</PresentationFormat>
  <Paragraphs>620</Paragraphs>
  <Slides>49</Slides>
  <Notes>52</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49</vt:i4>
      </vt:variant>
    </vt:vector>
  </HeadingPairs>
  <TitlesOfParts>
    <vt:vector size="66" baseType="lpstr">
      <vt:lpstr>Arial</vt:lpstr>
      <vt:lpstr>宋体</vt:lpstr>
      <vt:lpstr>Wingdings</vt:lpstr>
      <vt:lpstr>微软雅黑</vt:lpstr>
      <vt:lpstr>Wingdings</vt:lpstr>
      <vt:lpstr>Times New Roman</vt:lpstr>
      <vt:lpstr>Calibri</vt:lpstr>
      <vt:lpstr>Arial Unicode MS</vt:lpstr>
      <vt:lpstr>等线</vt:lpstr>
      <vt:lpstr>黑体</vt:lpstr>
      <vt:lpstr>HY헤드라인M</vt:lpstr>
      <vt:lpstr>Segoe Print</vt:lpstr>
      <vt:lpstr>华文黑体</vt:lpstr>
      <vt:lpstr>楷体</vt:lpstr>
      <vt:lpstr>汉仪旗黑-85S</vt:lpstr>
      <vt:lpstr>1_Office Theme</vt:lpstr>
      <vt:lpstr>免费资料关注公众号: 安全生产管理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公众号[安全生产管理]</dc:title>
  <dc:creator>公众号[安全生产管理]</dc:creator>
  <cp:keywords>公众号[安全生产管理]</cp:keywords>
  <dc:description>免费安全资料+微anquan2022；</dc:description>
  <dc:subject>免费安全资料+微anquan2022；</dc:subject>
  <cp:category>免费安全资料+微anquan2022</cp:category>
  <cp:lastModifiedBy>little fairy</cp:lastModifiedBy>
  <cp:revision>5</cp:revision>
  <dcterms:created xsi:type="dcterms:W3CDTF">2019-12-08T07:47:00Z</dcterms:created>
  <dcterms:modified xsi:type="dcterms:W3CDTF">2024-05-28T01:38:44Z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AE998C922CA14FADBBF6D7EC15CDF0AF_13</vt:lpwstr>
  </property>
</Properties>
</file>